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78" r:id="rId3"/>
    <p:sldId id="257" r:id="rId4"/>
    <p:sldId id="259" r:id="rId5"/>
    <p:sldId id="258" r:id="rId6"/>
    <p:sldId id="261" r:id="rId7"/>
    <p:sldId id="265" r:id="rId8"/>
    <p:sldId id="288" r:id="rId9"/>
    <p:sldId id="266" r:id="rId10"/>
    <p:sldId id="269" r:id="rId11"/>
    <p:sldId id="270" r:id="rId12"/>
    <p:sldId id="271" r:id="rId13"/>
    <p:sldId id="273" r:id="rId14"/>
    <p:sldId id="272" r:id="rId15"/>
    <p:sldId id="289" r:id="rId16"/>
    <p:sldId id="290" r:id="rId17"/>
    <p:sldId id="291" r:id="rId18"/>
    <p:sldId id="293" r:id="rId19"/>
    <p:sldId id="279" r:id="rId20"/>
    <p:sldId id="274" r:id="rId21"/>
    <p:sldId id="281" r:id="rId22"/>
    <p:sldId id="282" r:id="rId23"/>
    <p:sldId id="283" r:id="rId24"/>
    <p:sldId id="284" r:id="rId25"/>
    <p:sldId id="285" r:id="rId26"/>
    <p:sldId id="264" r:id="rId27"/>
    <p:sldId id="277"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94" autoAdjust="0"/>
  </p:normalViewPr>
  <p:slideViewPr>
    <p:cSldViewPr>
      <p:cViewPr varScale="1">
        <p:scale>
          <a:sx n="100" d="100"/>
          <a:sy n="100" d="100"/>
        </p:scale>
        <p:origin x="-90"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7D5D26-73BD-402E-BCC7-20852D08091C}" type="datetimeFigureOut">
              <a:rPr lang="zh-CN" altLang="en-US" smtClean="0"/>
              <a:t>2015/10/15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96B8D9-34A7-4D05-9319-0F2C603AC996}" type="slidenum">
              <a:rPr lang="zh-CN" altLang="en-US" smtClean="0"/>
              <a:t>‹#›</a:t>
            </a:fld>
            <a:endParaRPr lang="zh-CN" altLang="en-US"/>
          </a:p>
        </p:txBody>
      </p:sp>
    </p:spTree>
    <p:extLst>
      <p:ext uri="{BB962C8B-B14F-4D97-AF65-F5344CB8AC3E}">
        <p14:creationId xmlns:p14="http://schemas.microsoft.com/office/powerpoint/2010/main" val="4286994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extLst>
      <p:ext uri="{BB962C8B-B14F-4D97-AF65-F5344CB8AC3E}">
        <p14:creationId xmlns:p14="http://schemas.microsoft.com/office/powerpoint/2010/main" val="366480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96B8D9-34A7-4D05-9319-0F2C603AC996}" type="slidenum">
              <a:rPr lang="zh-CN" altLang="en-US" smtClean="0"/>
              <a:t>2</a:t>
            </a:fld>
            <a:endParaRPr lang="zh-CN" altLang="en-US"/>
          </a:p>
        </p:txBody>
      </p:sp>
    </p:spTree>
    <p:extLst>
      <p:ext uri="{BB962C8B-B14F-4D97-AF65-F5344CB8AC3E}">
        <p14:creationId xmlns:p14="http://schemas.microsoft.com/office/powerpoint/2010/main" val="3673312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96B8D9-34A7-4D05-9319-0F2C603AC996}" type="slidenum">
              <a:rPr lang="zh-CN" altLang="en-US" smtClean="0"/>
              <a:t>5</a:t>
            </a:fld>
            <a:endParaRPr lang="zh-CN" altLang="en-US"/>
          </a:p>
        </p:txBody>
      </p:sp>
    </p:spTree>
    <p:extLst>
      <p:ext uri="{BB962C8B-B14F-4D97-AF65-F5344CB8AC3E}">
        <p14:creationId xmlns:p14="http://schemas.microsoft.com/office/powerpoint/2010/main" val="2527074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96B8D9-34A7-4D05-9319-0F2C603AC996}" type="slidenum">
              <a:rPr lang="zh-CN" altLang="en-US" smtClean="0"/>
              <a:t>6</a:t>
            </a:fld>
            <a:endParaRPr lang="zh-CN" altLang="en-US"/>
          </a:p>
        </p:txBody>
      </p:sp>
    </p:spTree>
    <p:extLst>
      <p:ext uri="{BB962C8B-B14F-4D97-AF65-F5344CB8AC3E}">
        <p14:creationId xmlns:p14="http://schemas.microsoft.com/office/powerpoint/2010/main" val="1758777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96B8D9-34A7-4D05-9319-0F2C603AC996}" type="slidenum">
              <a:rPr lang="zh-CN" altLang="en-US" smtClean="0"/>
              <a:t>8</a:t>
            </a:fld>
            <a:endParaRPr lang="zh-CN" altLang="en-US"/>
          </a:p>
        </p:txBody>
      </p:sp>
    </p:spTree>
    <p:extLst>
      <p:ext uri="{BB962C8B-B14F-4D97-AF65-F5344CB8AC3E}">
        <p14:creationId xmlns:p14="http://schemas.microsoft.com/office/powerpoint/2010/main" val="3662889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96B8D9-34A7-4D05-9319-0F2C603AC996}" type="slidenum">
              <a:rPr lang="zh-CN" altLang="en-US" smtClean="0"/>
              <a:t>14</a:t>
            </a:fld>
            <a:endParaRPr lang="zh-CN" altLang="en-US"/>
          </a:p>
        </p:txBody>
      </p:sp>
    </p:spTree>
    <p:extLst>
      <p:ext uri="{BB962C8B-B14F-4D97-AF65-F5344CB8AC3E}">
        <p14:creationId xmlns:p14="http://schemas.microsoft.com/office/powerpoint/2010/main" val="490319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96B8D9-34A7-4D05-9319-0F2C603AC996}" type="slidenum">
              <a:rPr lang="zh-CN" altLang="en-US" smtClean="0"/>
              <a:t>15</a:t>
            </a:fld>
            <a:endParaRPr lang="zh-CN" altLang="en-US"/>
          </a:p>
        </p:txBody>
      </p:sp>
    </p:spTree>
    <p:extLst>
      <p:ext uri="{BB962C8B-B14F-4D97-AF65-F5344CB8AC3E}">
        <p14:creationId xmlns:p14="http://schemas.microsoft.com/office/powerpoint/2010/main" val="4228524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KSO_FD"/>
          <p:cNvSpPr>
            <a:spLocks noGrp="1"/>
          </p:cNvSpPr>
          <p:nvPr>
            <p:ph type="dt" sz="half" idx="10"/>
          </p:nvPr>
        </p:nvSpPr>
        <p:spPr/>
        <p:txBody>
          <a:bodyPr/>
          <a:lstStyle/>
          <a:p>
            <a:fld id="{86902484-414A-4559-AB8A-5581730DC472}" type="datetimeFigureOut">
              <a:rPr lang="zh-CN" altLang="en-US" smtClean="0"/>
              <a:t>2015/10/15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AE97F67-076A-4F4A-BBA8-28416DF40512}" type="slidenum">
              <a:rPr lang="zh-CN" altLang="en-US" smtClean="0"/>
              <a:t>‹#›</a:t>
            </a:fld>
            <a:endParaRPr lang="zh-CN" altLang="en-US"/>
          </a:p>
        </p:txBody>
      </p:sp>
      <p:sp>
        <p:nvSpPr>
          <p:cNvPr id="3" name="KSO_CT2"/>
          <p:cNvSpPr>
            <a:spLocks noGrp="1"/>
          </p:cNvSpPr>
          <p:nvPr>
            <p:ph type="subTitle" idx="1" hasCustomPrompt="1"/>
          </p:nvPr>
        </p:nvSpPr>
        <p:spPr>
          <a:xfrm>
            <a:off x="1627281" y="5576803"/>
            <a:ext cx="6935694" cy="384176"/>
          </a:xfrm>
          <a:noFill/>
        </p:spPr>
        <p:txBody>
          <a:bodyPr>
            <a:noAutofit/>
          </a:bodyPr>
          <a:lstStyle>
            <a:lvl1pPr marL="0" indent="0" algn="l">
              <a:buNone/>
              <a:defRPr sz="16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1627281" y="4847001"/>
            <a:ext cx="6935694" cy="705950"/>
          </a:xfrm>
        </p:spPr>
        <p:txBody>
          <a:bodyPr anchor="b">
            <a:noAutofit/>
          </a:bodyPr>
          <a:lstStyle>
            <a:lvl1pPr algn="l">
              <a:lnSpc>
                <a:spcPct val="100000"/>
              </a:lnSpc>
              <a:defRPr sz="3200" b="1" kern="1000" baseline="0">
                <a:solidFill>
                  <a:schemeClr val="accent1"/>
                </a:solidFill>
                <a:effectLst/>
                <a:latin typeface="+mj-ea"/>
                <a:ea typeface="+mj-ea"/>
              </a:defRPr>
            </a:lvl1pPr>
          </a:lstStyle>
          <a:p>
            <a:r>
              <a:rPr lang="zh-CN" altLang="en-US" dirty="0" smtClean="0"/>
              <a:t>单击此处添加您的标题文字</a:t>
            </a:r>
            <a:endParaRPr lang="zh-CN" altLang="en-US" dirty="0"/>
          </a:p>
        </p:txBody>
      </p:sp>
      <p:grpSp>
        <p:nvGrpSpPr>
          <p:cNvPr id="8" name="组合 7"/>
          <p:cNvGrpSpPr/>
          <p:nvPr/>
        </p:nvGrpSpPr>
        <p:grpSpPr>
          <a:xfrm>
            <a:off x="225425" y="228600"/>
            <a:ext cx="8689975" cy="4178300"/>
            <a:chOff x="225425" y="228600"/>
            <a:chExt cx="8689975" cy="4178300"/>
          </a:xfrm>
        </p:grpSpPr>
        <p:pic>
          <p:nvPicPr>
            <p:cNvPr id="15" name="Picture 4" descr="WorldNetwor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5425" y="228600"/>
              <a:ext cx="8689975"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15"/>
            <p:cNvGrpSpPr/>
            <p:nvPr userDrawn="1"/>
          </p:nvGrpSpPr>
          <p:grpSpPr>
            <a:xfrm>
              <a:off x="1490662" y="1423143"/>
              <a:ext cx="447675" cy="447675"/>
              <a:chOff x="1519237" y="1651743"/>
              <a:chExt cx="447675" cy="447675"/>
            </a:xfrm>
          </p:grpSpPr>
          <p:sp>
            <p:nvSpPr>
              <p:cNvPr id="17" name="椭圆 16"/>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KSO_Shape"/>
              <p:cNvSpPr>
                <a:spLocks/>
              </p:cNvSpPr>
              <p:nvPr/>
            </p:nvSpPr>
            <p:spPr bwMode="auto">
              <a:xfrm>
                <a:off x="1609725"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19" name="组合 18"/>
            <p:cNvGrpSpPr/>
            <p:nvPr userDrawn="1"/>
          </p:nvGrpSpPr>
          <p:grpSpPr>
            <a:xfrm>
              <a:off x="2747962" y="2985243"/>
              <a:ext cx="447675" cy="447675"/>
              <a:chOff x="1519237" y="1651743"/>
              <a:chExt cx="447675" cy="447675"/>
            </a:xfrm>
          </p:grpSpPr>
          <p:sp>
            <p:nvSpPr>
              <p:cNvPr id="20" name="椭圆 19"/>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KSO_Shape"/>
              <p:cNvSpPr>
                <a:spLocks/>
              </p:cNvSpPr>
              <p:nvPr/>
            </p:nvSpPr>
            <p:spPr bwMode="auto">
              <a:xfrm>
                <a:off x="1609725"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22" name="组合 21"/>
            <p:cNvGrpSpPr/>
            <p:nvPr userDrawn="1"/>
          </p:nvGrpSpPr>
          <p:grpSpPr>
            <a:xfrm>
              <a:off x="4738687" y="3117723"/>
              <a:ext cx="447675" cy="447675"/>
              <a:chOff x="1519237" y="1651743"/>
              <a:chExt cx="447675" cy="447675"/>
            </a:xfrm>
          </p:grpSpPr>
          <p:sp>
            <p:nvSpPr>
              <p:cNvPr id="23" name="椭圆 22"/>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KSO_Shape"/>
              <p:cNvSpPr>
                <a:spLocks/>
              </p:cNvSpPr>
              <p:nvPr/>
            </p:nvSpPr>
            <p:spPr bwMode="auto">
              <a:xfrm>
                <a:off x="1609725"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25" name="组合 24"/>
            <p:cNvGrpSpPr/>
            <p:nvPr userDrawn="1"/>
          </p:nvGrpSpPr>
          <p:grpSpPr>
            <a:xfrm>
              <a:off x="6100762" y="1566018"/>
              <a:ext cx="447675" cy="447675"/>
              <a:chOff x="1519237" y="1651743"/>
              <a:chExt cx="447675" cy="447675"/>
            </a:xfrm>
          </p:grpSpPr>
          <p:sp>
            <p:nvSpPr>
              <p:cNvPr id="26" name="椭圆 25"/>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KSO_Shape"/>
              <p:cNvSpPr>
                <a:spLocks/>
              </p:cNvSpPr>
              <p:nvPr/>
            </p:nvSpPr>
            <p:spPr bwMode="auto">
              <a:xfrm>
                <a:off x="1609725"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28" name="组合 27"/>
            <p:cNvGrpSpPr/>
            <p:nvPr userDrawn="1"/>
          </p:nvGrpSpPr>
          <p:grpSpPr>
            <a:xfrm>
              <a:off x="7488626" y="1185440"/>
              <a:ext cx="447675" cy="447675"/>
              <a:chOff x="1519237" y="1651743"/>
              <a:chExt cx="447675" cy="447675"/>
            </a:xfrm>
          </p:grpSpPr>
          <p:sp>
            <p:nvSpPr>
              <p:cNvPr id="29" name="椭圆 28"/>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KSO_Shape"/>
              <p:cNvSpPr>
                <a:spLocks/>
              </p:cNvSpPr>
              <p:nvPr/>
            </p:nvSpPr>
            <p:spPr bwMode="auto">
              <a:xfrm>
                <a:off x="1609725"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cxnSp>
          <p:nvCxnSpPr>
            <p:cNvPr id="31" name="直接连接符 30"/>
            <p:cNvCxnSpPr>
              <a:stCxn id="17" idx="5"/>
              <a:endCxn id="20" idx="1"/>
            </p:cNvCxnSpPr>
            <p:nvPr userDrawn="1"/>
          </p:nvCxnSpPr>
          <p:spPr>
            <a:xfrm>
              <a:off x="1872777" y="1805258"/>
              <a:ext cx="940745" cy="1245545"/>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0" idx="5"/>
              <a:endCxn id="23" idx="2"/>
            </p:cNvCxnSpPr>
            <p:nvPr userDrawn="1"/>
          </p:nvCxnSpPr>
          <p:spPr>
            <a:xfrm flipV="1">
              <a:off x="3130077" y="3341561"/>
              <a:ext cx="1608610" cy="2579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7"/>
              <a:endCxn id="26" idx="3"/>
            </p:cNvCxnSpPr>
            <p:nvPr userDrawn="1"/>
          </p:nvCxnSpPr>
          <p:spPr>
            <a:xfrm flipV="1">
              <a:off x="5120802" y="1948133"/>
              <a:ext cx="1045520" cy="123515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0" idx="7"/>
              <a:endCxn id="26" idx="2"/>
            </p:cNvCxnSpPr>
            <p:nvPr userDrawn="1"/>
          </p:nvCxnSpPr>
          <p:spPr>
            <a:xfrm flipV="1">
              <a:off x="3130077" y="1789856"/>
              <a:ext cx="2970685" cy="126094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7" idx="6"/>
              <a:endCxn id="23" idx="1"/>
            </p:cNvCxnSpPr>
            <p:nvPr userDrawn="1"/>
          </p:nvCxnSpPr>
          <p:spPr>
            <a:xfrm>
              <a:off x="1938337" y="1646981"/>
              <a:ext cx="2865910" cy="153630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6" idx="6"/>
              <a:endCxn id="29" idx="2"/>
            </p:cNvCxnSpPr>
            <p:nvPr userDrawn="1"/>
          </p:nvCxnSpPr>
          <p:spPr>
            <a:xfrm flipV="1">
              <a:off x="6548437" y="1409278"/>
              <a:ext cx="940189" cy="38057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3" idx="6"/>
              <a:endCxn id="29" idx="3"/>
            </p:cNvCxnSpPr>
            <p:nvPr userDrawn="1"/>
          </p:nvCxnSpPr>
          <p:spPr>
            <a:xfrm flipV="1">
              <a:off x="5186362" y="1567555"/>
              <a:ext cx="2367824" cy="1774006"/>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958378" y="4960077"/>
            <a:ext cx="602228" cy="602228"/>
            <a:chOff x="625003" y="5195170"/>
            <a:chExt cx="447675" cy="447675"/>
          </a:xfrm>
        </p:grpSpPr>
        <p:sp>
          <p:nvSpPr>
            <p:cNvPr id="39" name="椭圆 38"/>
            <p:cNvSpPr/>
            <p:nvPr userDrawn="1"/>
          </p:nvSpPr>
          <p:spPr>
            <a:xfrm>
              <a:off x="625003" y="5195170"/>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KSO_Shape"/>
            <p:cNvSpPr>
              <a:spLocks/>
            </p:cNvSpPr>
            <p:nvPr userDrawn="1"/>
          </p:nvSpPr>
          <p:spPr bwMode="auto">
            <a:xfrm>
              <a:off x="715491" y="5248402"/>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250926283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86902484-414A-4559-AB8A-5581730DC472}" type="datetimeFigureOut">
              <a:rPr lang="zh-CN" altLang="en-US" smtClean="0"/>
              <a:t>2015/10/15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AE97F67-076A-4F4A-BBA8-28416DF40512}" type="slidenum">
              <a:rPr lang="zh-CN" altLang="en-US" smtClean="0"/>
              <a:t>‹#›</a:t>
            </a:fld>
            <a:endParaRPr lang="zh-CN" altLang="en-US"/>
          </a:p>
        </p:txBody>
      </p:sp>
    </p:spTree>
    <p:extLst>
      <p:ext uri="{BB962C8B-B14F-4D97-AF65-F5344CB8AC3E}">
        <p14:creationId xmlns:p14="http://schemas.microsoft.com/office/powerpoint/2010/main" val="94691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2"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86902484-414A-4559-AB8A-5581730DC472}" type="datetimeFigureOut">
              <a:rPr lang="zh-CN" altLang="en-US" smtClean="0"/>
              <a:t>2015/10/15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AE97F67-076A-4F4A-BBA8-28416DF40512}" type="slidenum">
              <a:rPr lang="zh-CN" altLang="en-US" smtClean="0"/>
              <a:t>‹#›</a:t>
            </a:fld>
            <a:endParaRPr lang="zh-CN" altLang="en-US"/>
          </a:p>
        </p:txBody>
      </p:sp>
    </p:spTree>
    <p:extLst>
      <p:ext uri="{BB962C8B-B14F-4D97-AF65-F5344CB8AC3E}">
        <p14:creationId xmlns:p14="http://schemas.microsoft.com/office/powerpoint/2010/main" val="240552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6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86902484-414A-4559-AB8A-5581730DC472}" type="datetimeFigureOut">
              <a:rPr lang="zh-CN" altLang="en-US" smtClean="0"/>
              <a:t>2015/10/15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AE97F67-076A-4F4A-BBA8-28416DF40512}" type="slidenum">
              <a:rPr lang="zh-CN" altLang="en-US" smtClean="0"/>
              <a:t>‹#›</a:t>
            </a:fld>
            <a:endParaRPr lang="zh-CN" altLang="en-US"/>
          </a:p>
        </p:txBody>
      </p:sp>
    </p:spTree>
    <p:extLst>
      <p:ext uri="{BB962C8B-B14F-4D97-AF65-F5344CB8AC3E}">
        <p14:creationId xmlns:p14="http://schemas.microsoft.com/office/powerpoint/2010/main" val="77376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7" y="2108201"/>
            <a:ext cx="5995988"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0" y="3400425"/>
            <a:ext cx="3067663"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86902484-414A-4559-AB8A-5581730DC472}" type="datetimeFigureOut">
              <a:rPr lang="zh-CN" altLang="en-US" smtClean="0"/>
              <a:t>2015/10/15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AE97F67-076A-4F4A-BBA8-28416DF40512}" type="slidenum">
              <a:rPr lang="zh-CN" altLang="en-US" smtClean="0"/>
              <a:t>‹#›</a:t>
            </a:fld>
            <a:endParaRPr lang="zh-CN" altLang="en-US"/>
          </a:p>
        </p:txBody>
      </p:sp>
    </p:spTree>
    <p:extLst>
      <p:ext uri="{BB962C8B-B14F-4D97-AF65-F5344CB8AC3E}">
        <p14:creationId xmlns:p14="http://schemas.microsoft.com/office/powerpoint/2010/main" val="279690684"/>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2"/>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0" y="1244602"/>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86902484-414A-4559-AB8A-5581730DC472}" type="datetimeFigureOut">
              <a:rPr lang="zh-CN" altLang="en-US" smtClean="0"/>
              <a:t>2015/10/15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5AE97F67-076A-4F4A-BBA8-28416DF40512}" type="slidenum">
              <a:rPr lang="zh-CN" altLang="en-US" smtClean="0"/>
              <a:t>‹#›</a:t>
            </a:fld>
            <a:endParaRPr lang="zh-CN" altLang="en-US"/>
          </a:p>
        </p:txBody>
      </p:sp>
    </p:spTree>
    <p:extLst>
      <p:ext uri="{BB962C8B-B14F-4D97-AF65-F5344CB8AC3E}">
        <p14:creationId xmlns:p14="http://schemas.microsoft.com/office/powerpoint/2010/main" val="201887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7" y="1376362"/>
            <a:ext cx="3868340"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824577"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86902484-414A-4559-AB8A-5581730DC472}" type="datetimeFigureOut">
              <a:rPr lang="zh-CN" altLang="en-US" smtClean="0"/>
              <a:t>2015/10/15</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5AE97F67-076A-4F4A-BBA8-28416DF40512}" type="slidenum">
              <a:rPr lang="zh-CN" altLang="en-US" smtClean="0"/>
              <a:t>‹#›</a:t>
            </a:fld>
            <a:endParaRPr lang="zh-CN" altLang="en-US"/>
          </a:p>
        </p:txBody>
      </p:sp>
    </p:spTree>
    <p:extLst>
      <p:ext uri="{BB962C8B-B14F-4D97-AF65-F5344CB8AC3E}">
        <p14:creationId xmlns:p14="http://schemas.microsoft.com/office/powerpoint/2010/main" val="219677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86902484-414A-4559-AB8A-5581730DC472}" type="datetimeFigureOut">
              <a:rPr lang="zh-CN" altLang="en-US" smtClean="0"/>
              <a:t>2015/10/15</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5AE97F67-076A-4F4A-BBA8-28416DF40512}" type="slidenum">
              <a:rPr lang="zh-CN" altLang="en-US" smtClean="0"/>
              <a:t>‹#›</a:t>
            </a:fld>
            <a:endParaRPr lang="zh-CN" altLang="en-US"/>
          </a:p>
        </p:txBody>
      </p:sp>
    </p:spTree>
    <p:extLst>
      <p:ext uri="{BB962C8B-B14F-4D97-AF65-F5344CB8AC3E}">
        <p14:creationId xmlns:p14="http://schemas.microsoft.com/office/powerpoint/2010/main" val="369795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86902484-414A-4559-AB8A-5581730DC472}" type="datetimeFigureOut">
              <a:rPr lang="zh-CN" altLang="en-US" smtClean="0"/>
              <a:t>2015/10/15</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5AE97F67-076A-4F4A-BBA8-28416DF40512}" type="slidenum">
              <a:rPr lang="zh-CN" altLang="en-US" smtClean="0"/>
              <a:t>‹#›</a:t>
            </a:fld>
            <a:endParaRPr lang="zh-CN" altLang="en-US"/>
          </a:p>
        </p:txBody>
      </p:sp>
    </p:spTree>
    <p:extLst>
      <p:ext uri="{BB962C8B-B14F-4D97-AF65-F5344CB8AC3E}">
        <p14:creationId xmlns:p14="http://schemas.microsoft.com/office/powerpoint/2010/main" val="1415005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2"/>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0"/>
            <a:ext cx="462915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3" y="2133602"/>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86902484-414A-4559-AB8A-5581730DC472}" type="datetimeFigureOut">
              <a:rPr lang="zh-CN" altLang="en-US" smtClean="0"/>
              <a:t>2015/10/15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5AE97F67-076A-4F4A-BBA8-28416DF40512}" type="slidenum">
              <a:rPr lang="zh-CN" altLang="en-US" smtClean="0"/>
              <a:t>‹#›</a:t>
            </a:fld>
            <a:endParaRPr lang="zh-CN" altLang="en-US"/>
          </a:p>
        </p:txBody>
      </p:sp>
    </p:spTree>
    <p:extLst>
      <p:ext uri="{BB962C8B-B14F-4D97-AF65-F5344CB8AC3E}">
        <p14:creationId xmlns:p14="http://schemas.microsoft.com/office/powerpoint/2010/main" val="408037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86902484-414A-4559-AB8A-5581730DC472}" type="datetimeFigureOut">
              <a:rPr lang="zh-CN" altLang="en-US" smtClean="0"/>
              <a:t>2015/10/15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5AE97F67-076A-4F4A-BBA8-28416DF40512}" type="slidenum">
              <a:rPr lang="zh-CN" altLang="en-US" smtClean="0"/>
              <a:t>‹#›</a:t>
            </a:fld>
            <a:endParaRPr lang="zh-CN" altLang="en-US"/>
          </a:p>
        </p:txBody>
      </p:sp>
    </p:spTree>
    <p:extLst>
      <p:ext uri="{BB962C8B-B14F-4D97-AF65-F5344CB8AC3E}">
        <p14:creationId xmlns:p14="http://schemas.microsoft.com/office/powerpoint/2010/main" val="623603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4" descr="WorldNetwork"/>
          <p:cNvPicPr>
            <a:picLocks noChangeAspect="1" noChangeArrowheads="1"/>
          </p:cNvPicPr>
          <p:nvPr/>
        </p:nvPicPr>
        <p:blipFill rotWithShape="1">
          <a:blip r:embed="rId13">
            <a:extLst>
              <a:ext uri="{28A0092B-C50C-407E-A947-70E740481C1C}">
                <a14:useLocalDpi xmlns:a14="http://schemas.microsoft.com/office/drawing/2010/main" val="0"/>
              </a:ext>
            </a:extLst>
          </a:blip>
          <a:srcRect l="2384" t="32600" r="5204" b="45000"/>
          <a:stretch/>
        </p:blipFill>
        <p:spPr bwMode="auto">
          <a:xfrm>
            <a:off x="-9525" y="-19051"/>
            <a:ext cx="9153525" cy="106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9525" y="-19052"/>
            <a:ext cx="9153525" cy="1066801"/>
          </a:xfrm>
          <a:prstGeom prst="rect">
            <a:avLst/>
          </a:prstGeom>
          <a:solidFill>
            <a:srgbClr val="0080B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6902484-414A-4559-AB8A-5581730DC472}" type="datetimeFigureOut">
              <a:rPr lang="zh-CN" altLang="en-US" smtClean="0"/>
              <a:t>2015/10/15</a:t>
            </a:fld>
            <a:endParaRPr lang="zh-CN" altLang="en-US"/>
          </a:p>
        </p:txBody>
      </p:sp>
      <p:sp>
        <p:nvSpPr>
          <p:cNvPr id="5" name="KSO_FT"/>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E97F67-076A-4F4A-BBA8-28416DF40512}" type="slidenum">
              <a:rPr lang="zh-CN" altLang="en-US" smtClean="0"/>
              <a:t>‹#›</a:t>
            </a:fld>
            <a:endParaRPr lang="zh-CN" altLang="en-US"/>
          </a:p>
        </p:txBody>
      </p:sp>
      <p:sp>
        <p:nvSpPr>
          <p:cNvPr id="3" name="KSO_BC1"/>
          <p:cNvSpPr>
            <a:spLocks noGrp="1"/>
          </p:cNvSpPr>
          <p:nvPr>
            <p:ph type="body" idx="1"/>
          </p:nvPr>
        </p:nvSpPr>
        <p:spPr>
          <a:xfrm>
            <a:off x="466725" y="1123951"/>
            <a:ext cx="8215844"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466726" y="175818"/>
            <a:ext cx="8215844"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207255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bg1"/>
          </a:solidFill>
          <a:effectLst>
            <a:outerShdw blurRad="50800" dist="38100" algn="l" rotWithShape="0">
              <a:prstClr val="black">
                <a:alpha val="40000"/>
              </a:prstClr>
            </a:outerShdw>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m"/>
        <a:defRPr lang="zh-CN" altLang="en-US" sz="24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p:txBody>
          <a:bodyPr/>
          <a:lstStyle/>
          <a:p>
            <a:r>
              <a:rPr lang="zh-CN" altLang="en-US" dirty="0" smtClean="0"/>
              <a:t>郭志颖</a:t>
            </a:r>
            <a:endParaRPr lang="en-US" altLang="zh-CN" dirty="0"/>
          </a:p>
        </p:txBody>
      </p:sp>
      <p:sp>
        <p:nvSpPr>
          <p:cNvPr id="6" name="标题 5"/>
          <p:cNvSpPr>
            <a:spLocks noGrp="1"/>
          </p:cNvSpPr>
          <p:nvPr>
            <p:ph type="title"/>
          </p:nvPr>
        </p:nvSpPr>
        <p:spPr/>
        <p:txBody>
          <a:bodyPr>
            <a:normAutofit/>
          </a:bodyPr>
          <a:lstStyle/>
          <a:p>
            <a:r>
              <a:rPr lang="zh-CN" altLang="en-US" dirty="0" smtClean="0"/>
              <a:t>社会网络分析</a:t>
            </a:r>
            <a:endParaRPr lang="zh-CN" altLang="en-US" dirty="0"/>
          </a:p>
        </p:txBody>
      </p:sp>
    </p:spTree>
    <p:extLst>
      <p:ext uri="{BB962C8B-B14F-4D97-AF65-F5344CB8AC3E}">
        <p14:creationId xmlns:p14="http://schemas.microsoft.com/office/powerpoint/2010/main" val="1293174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中心性分析</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85186"/>
            <a:ext cx="854392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3206" y="1268760"/>
            <a:ext cx="7272808"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以湖北高校微博关注关系构建邻接矩阵，利用</a:t>
            </a:r>
            <a:r>
              <a:rPr lang="en-US" altLang="zh-CN" sz="1400" dirty="0" err="1" smtClean="0">
                <a:latin typeface="Arial" panose="020B0604020202020204" pitchFamily="34" charset="0"/>
                <a:ea typeface="微软雅黑" panose="020B0503020204020204" pitchFamily="34" charset="-122"/>
              </a:rPr>
              <a:t>Ucinet</a:t>
            </a:r>
            <a:r>
              <a:rPr lang="zh-CN" altLang="en-US" sz="1400" dirty="0" smtClean="0">
                <a:latin typeface="Arial" panose="020B0604020202020204" pitchFamily="34" charset="0"/>
                <a:ea typeface="微软雅黑" panose="020B0503020204020204" pitchFamily="34" charset="-122"/>
              </a:rPr>
              <a:t>软件分析高校之间的关系</a:t>
            </a:r>
          </a:p>
        </p:txBody>
      </p:sp>
    </p:spTree>
    <p:extLst>
      <p:ext uri="{BB962C8B-B14F-4D97-AF65-F5344CB8AC3E}">
        <p14:creationId xmlns:p14="http://schemas.microsoft.com/office/powerpoint/2010/main" val="2247490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中心性分析</a:t>
            </a:r>
            <a:endParaRPr lang="zh-CN" altLang="en-US" dirty="0"/>
          </a:p>
        </p:txBody>
      </p:sp>
      <p:sp>
        <p:nvSpPr>
          <p:cNvPr id="4" name="TextBox 3"/>
          <p:cNvSpPr txBox="1"/>
          <p:nvPr/>
        </p:nvSpPr>
        <p:spPr>
          <a:xfrm>
            <a:off x="467544" y="1340768"/>
            <a:ext cx="3384376"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湖北高校关注关系可视化图形</a:t>
            </a:r>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7391400"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636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33847"/>
            <a:ext cx="571500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t>中心性分析</a:t>
            </a:r>
          </a:p>
        </p:txBody>
      </p:sp>
      <p:sp>
        <p:nvSpPr>
          <p:cNvPr id="4" name="矩形 3"/>
          <p:cNvSpPr/>
          <p:nvPr/>
        </p:nvSpPr>
        <p:spPr>
          <a:xfrm>
            <a:off x="3563888" y="4318198"/>
            <a:ext cx="504056" cy="169118"/>
          </a:xfrm>
          <a:prstGeom prst="rect">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574176" y="3391272"/>
            <a:ext cx="504056" cy="169118"/>
          </a:xfrm>
          <a:prstGeom prst="rect">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63888" y="4149080"/>
            <a:ext cx="504056" cy="169118"/>
          </a:xfrm>
          <a:prstGeom prst="rect">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63888" y="2204864"/>
            <a:ext cx="504056" cy="169118"/>
          </a:xfrm>
          <a:prstGeom prst="rect">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372200" y="1115388"/>
            <a:ext cx="2236093" cy="4545860"/>
          </a:xfrm>
          <a:prstGeom prst="rect">
            <a:avLst/>
          </a:prstGeom>
          <a:noFill/>
          <a:ln w="25400">
            <a:solidFill>
              <a:schemeClr val="accent1">
                <a:lumMod val="75000"/>
              </a:schemeClr>
            </a:solidFill>
            <a:prstDash val="sysDash"/>
          </a:ln>
        </p:spPr>
        <p:txBody>
          <a:bodyPr wrap="square" rtlCol="0">
            <a:spAutoFit/>
          </a:bodyPr>
          <a:lstStyle/>
          <a:p>
            <a:pPr>
              <a:lnSpc>
                <a:spcPct val="130000"/>
              </a:lnSpc>
            </a:pPr>
            <a:r>
              <a:rPr lang="zh-CN" altLang="en-US" sz="1400" dirty="0" smtClean="0">
                <a:latin typeface="+mn-ea"/>
              </a:rPr>
              <a:t>对各高校进行</a:t>
            </a:r>
            <a:r>
              <a:rPr lang="zh-CN" altLang="en-US" sz="1400" b="1" dirty="0" smtClean="0">
                <a:latin typeface="+mn-ea"/>
              </a:rPr>
              <a:t>点度中心性</a:t>
            </a:r>
            <a:r>
              <a:rPr lang="zh-CN" altLang="en-US" sz="1400" dirty="0" smtClean="0">
                <a:latin typeface="+mn-ea"/>
              </a:rPr>
              <a:t>分析发现，武汉大学、武汉理工大学、华中科技大学、华中师范大学的入度中心度最高，说明这四个学校受关注度很高，对</a:t>
            </a:r>
            <a:r>
              <a:rPr lang="zh-CN" altLang="en-US" sz="1400" dirty="0">
                <a:latin typeface="+mn-ea"/>
              </a:rPr>
              <a:t>整个学校网络的影响最大，在</a:t>
            </a:r>
            <a:r>
              <a:rPr lang="zh-CN" altLang="en-US" sz="1400" dirty="0" smtClean="0">
                <a:latin typeface="+mn-ea"/>
              </a:rPr>
              <a:t>信息的</a:t>
            </a:r>
            <a:r>
              <a:rPr lang="zh-CN" altLang="en-US" sz="1400" dirty="0">
                <a:latin typeface="+mn-ea"/>
              </a:rPr>
              <a:t>发布上有较大的</a:t>
            </a:r>
            <a:r>
              <a:rPr lang="zh-CN" altLang="en-US" sz="1400" dirty="0" smtClean="0">
                <a:latin typeface="+mn-ea"/>
              </a:rPr>
              <a:t>权力，是</a:t>
            </a:r>
            <a:r>
              <a:rPr lang="zh-CN" altLang="en-US" sz="1400" dirty="0">
                <a:latin typeface="+mn-ea"/>
              </a:rPr>
              <a:t>学校网络信息的主要传播渠道</a:t>
            </a:r>
            <a:r>
              <a:rPr lang="zh-CN" altLang="en-US" sz="1400" dirty="0" smtClean="0">
                <a:latin typeface="+mn-ea"/>
              </a:rPr>
              <a:t>。而黄冈师范学院</a:t>
            </a:r>
            <a:r>
              <a:rPr lang="zh-CN" altLang="en-US" sz="1400" dirty="0">
                <a:latin typeface="+mn-ea"/>
              </a:rPr>
              <a:t>、</a:t>
            </a:r>
            <a:r>
              <a:rPr lang="zh-CN" altLang="en-US" sz="1400" dirty="0" smtClean="0">
                <a:latin typeface="+mn-ea"/>
              </a:rPr>
              <a:t>湖北医药学院等部分院校点</a:t>
            </a:r>
            <a:r>
              <a:rPr lang="zh-CN" altLang="en-US" sz="1400" dirty="0">
                <a:latin typeface="+mn-ea"/>
              </a:rPr>
              <a:t>出度很高，</a:t>
            </a:r>
            <a:r>
              <a:rPr lang="zh-CN" altLang="en-US" sz="1400" dirty="0" smtClean="0">
                <a:latin typeface="+mn-ea"/>
              </a:rPr>
              <a:t>点入</a:t>
            </a:r>
            <a:r>
              <a:rPr lang="zh-CN" altLang="en-US" sz="1400" dirty="0">
                <a:latin typeface="+mn-ea"/>
              </a:rPr>
              <a:t>度却很低，说明它们主动</a:t>
            </a:r>
            <a:r>
              <a:rPr lang="zh-CN" altLang="en-US" sz="1400" dirty="0" smtClean="0">
                <a:latin typeface="+mn-ea"/>
              </a:rPr>
              <a:t>与其他院校建立</a:t>
            </a:r>
            <a:r>
              <a:rPr lang="zh-CN" altLang="en-US" sz="1400" dirty="0">
                <a:latin typeface="+mn-ea"/>
              </a:rPr>
              <a:t>联系，但</a:t>
            </a:r>
            <a:r>
              <a:rPr lang="zh-CN" altLang="en-US" sz="1400" dirty="0" smtClean="0">
                <a:latin typeface="+mn-ea"/>
              </a:rPr>
              <a:t>自身</a:t>
            </a:r>
            <a:r>
              <a:rPr lang="zh-CN" altLang="en-US" sz="1400" dirty="0">
                <a:latin typeface="+mn-ea"/>
              </a:rPr>
              <a:t>仍未</a:t>
            </a:r>
            <a:r>
              <a:rPr lang="zh-CN" altLang="en-US" sz="1400" dirty="0" smtClean="0">
                <a:latin typeface="+mn-ea"/>
              </a:rPr>
              <a:t>得到关注</a:t>
            </a:r>
            <a:r>
              <a:rPr lang="zh-CN" altLang="en-US" sz="1400" dirty="0">
                <a:latin typeface="+mn-ea"/>
              </a:rPr>
              <a:t>或认可获得“关注”</a:t>
            </a:r>
            <a:r>
              <a:rPr lang="zh-CN" altLang="en-US" sz="1400" dirty="0" smtClean="0">
                <a:latin typeface="+mn-ea"/>
              </a:rPr>
              <a:t>。</a:t>
            </a:r>
          </a:p>
        </p:txBody>
      </p:sp>
      <p:sp>
        <p:nvSpPr>
          <p:cNvPr id="11" name="TextBox 10"/>
          <p:cNvSpPr txBox="1"/>
          <p:nvPr/>
        </p:nvSpPr>
        <p:spPr>
          <a:xfrm>
            <a:off x="475210" y="5733256"/>
            <a:ext cx="6113014" cy="652486"/>
          </a:xfrm>
          <a:prstGeom prst="rect">
            <a:avLst/>
          </a:prstGeom>
          <a:noFill/>
          <a:ln w="25400">
            <a:solidFill>
              <a:schemeClr val="accent1">
                <a:lumMod val="75000"/>
              </a:schemeClr>
            </a:solidFill>
            <a:prstDash val="sysDash"/>
          </a:ln>
        </p:spPr>
        <p:txBody>
          <a:bodyPr wrap="square" rtlCol="0">
            <a:spAutoFit/>
          </a:bodyPr>
          <a:lstStyle/>
          <a:p>
            <a:pPr>
              <a:lnSpc>
                <a:spcPct val="130000"/>
              </a:lnSpc>
            </a:pPr>
            <a:r>
              <a:rPr lang="zh-CN" altLang="en-US" sz="1400" dirty="0" smtClean="0">
                <a:latin typeface="+mn-ea"/>
              </a:rPr>
              <a:t>对湖北高校网络进行</a:t>
            </a:r>
            <a:r>
              <a:rPr lang="zh-CN" altLang="en-US" sz="1400" b="1" dirty="0" smtClean="0">
                <a:latin typeface="+mn-ea"/>
              </a:rPr>
              <a:t>点度中心势</a:t>
            </a:r>
            <a:r>
              <a:rPr lang="zh-CN" altLang="en-US" sz="1400" dirty="0" smtClean="0">
                <a:latin typeface="+mn-ea"/>
              </a:rPr>
              <a:t>分析发现</a:t>
            </a:r>
            <a:r>
              <a:rPr lang="zh-CN" altLang="en-US" sz="1400" dirty="0">
                <a:latin typeface="+mn-ea"/>
              </a:rPr>
              <a:t>，</a:t>
            </a:r>
            <a:r>
              <a:rPr lang="zh-CN" altLang="en-US" sz="1400" dirty="0" smtClean="0">
                <a:latin typeface="+mn-ea"/>
              </a:rPr>
              <a:t>点入度中心势较大，说明“被关注”的院校具有集中趋势</a:t>
            </a:r>
          </a:p>
        </p:txBody>
      </p:sp>
    </p:spTree>
    <p:extLst>
      <p:ext uri="{BB962C8B-B14F-4D97-AF65-F5344CB8AC3E}">
        <p14:creationId xmlns:p14="http://schemas.microsoft.com/office/powerpoint/2010/main" val="1888128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中心性分析</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35249"/>
            <a:ext cx="3705225"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860032" y="1484784"/>
            <a:ext cx="3539057" cy="2613023"/>
          </a:xfrm>
          <a:prstGeom prst="rect">
            <a:avLst/>
          </a:prstGeom>
          <a:noFill/>
          <a:ln w="25400">
            <a:solidFill>
              <a:schemeClr val="accent1">
                <a:lumMod val="75000"/>
              </a:schemeClr>
            </a:solidFill>
            <a:prstDash val="sysDash"/>
          </a:ln>
        </p:spPr>
        <p:txBody>
          <a:bodyPr wrap="square" rtlCol="0">
            <a:spAutoFit/>
          </a:bodyPr>
          <a:lstStyle/>
          <a:p>
            <a:pPr>
              <a:lnSpc>
                <a:spcPct val="130000"/>
              </a:lnSpc>
            </a:pPr>
            <a:r>
              <a:rPr lang="zh-CN" altLang="en-US" sz="1400" dirty="0" smtClean="0">
                <a:latin typeface="+mn-ea"/>
              </a:rPr>
              <a:t>对各高校进行</a:t>
            </a:r>
            <a:r>
              <a:rPr lang="zh-CN" altLang="en-US" sz="1400" b="1" dirty="0" smtClean="0">
                <a:latin typeface="+mn-ea"/>
              </a:rPr>
              <a:t>中间中心性</a:t>
            </a:r>
            <a:r>
              <a:rPr lang="zh-CN" altLang="en-US" sz="1400" dirty="0" smtClean="0">
                <a:latin typeface="+mn-ea"/>
              </a:rPr>
              <a:t>分析发现，湖北工程学院、黄冈师范学院、武汉理工大学、华中师范大学的中间中心度比较高，说明其他学校对这些院校的依赖程度比较高，他们在较大程度上控制着网络信息的流动。</a:t>
            </a:r>
            <a:endParaRPr lang="en-US" altLang="zh-CN" sz="1400" dirty="0" smtClean="0">
              <a:latin typeface="+mn-ea"/>
            </a:endParaRPr>
          </a:p>
          <a:p>
            <a:pPr>
              <a:lnSpc>
                <a:spcPct val="130000"/>
              </a:lnSpc>
            </a:pPr>
            <a:r>
              <a:rPr lang="zh-CN" altLang="en-US" sz="1400" dirty="0">
                <a:latin typeface="+mn-ea"/>
              </a:rPr>
              <a:t>但从整体网络的</a:t>
            </a:r>
            <a:r>
              <a:rPr lang="zh-CN" altLang="en-US" sz="1400" b="1" dirty="0">
                <a:latin typeface="+mn-ea"/>
              </a:rPr>
              <a:t>中间中心势</a:t>
            </a:r>
            <a:r>
              <a:rPr lang="zh-CN" altLang="en-US" sz="1400" dirty="0">
                <a:latin typeface="+mn-ea"/>
              </a:rPr>
              <a:t>分析发现</a:t>
            </a:r>
            <a:r>
              <a:rPr lang="zh-CN" altLang="en-US" sz="1400" dirty="0" smtClean="0">
                <a:latin typeface="+mn-ea"/>
              </a:rPr>
              <a:t>，网络的中间中心势较低，说明在</a:t>
            </a:r>
            <a:r>
              <a:rPr lang="zh-CN" altLang="en-US" sz="1400" dirty="0">
                <a:latin typeface="+mn-ea"/>
              </a:rPr>
              <a:t>整个网络中大多数的结点并不需要以别的结点作为桥接点</a:t>
            </a:r>
            <a:r>
              <a:rPr lang="en-US" altLang="zh-CN" sz="1400" dirty="0" smtClean="0">
                <a:latin typeface="+mn-ea"/>
              </a:rPr>
              <a:t>,</a:t>
            </a:r>
            <a:r>
              <a:rPr lang="zh-CN" altLang="en-US" sz="1400" dirty="0" smtClean="0">
                <a:latin typeface="+mn-ea"/>
              </a:rPr>
              <a:t>就</a:t>
            </a:r>
            <a:r>
              <a:rPr lang="zh-CN" altLang="en-US" sz="1400" dirty="0">
                <a:latin typeface="+mn-ea"/>
              </a:rPr>
              <a:t>可以得到信息</a:t>
            </a:r>
            <a:r>
              <a:rPr lang="zh-CN" altLang="en-US" sz="1400" dirty="0" smtClean="0">
                <a:latin typeface="+mn-ea"/>
              </a:rPr>
              <a:t>。</a:t>
            </a:r>
            <a:endParaRPr lang="zh-CN" altLang="en-US" sz="1400" dirty="0">
              <a:latin typeface="+mn-ea"/>
            </a:endParaRPr>
          </a:p>
        </p:txBody>
      </p:sp>
    </p:spTree>
    <p:extLst>
      <p:ext uri="{BB962C8B-B14F-4D97-AF65-F5344CB8AC3E}">
        <p14:creationId xmlns:p14="http://schemas.microsoft.com/office/powerpoint/2010/main" val="3769654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中心性分析</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268760"/>
            <a:ext cx="570547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354984" y="1916832"/>
            <a:ext cx="2236093" cy="2332946"/>
          </a:xfrm>
          <a:prstGeom prst="rect">
            <a:avLst/>
          </a:prstGeom>
          <a:noFill/>
          <a:ln w="25400">
            <a:solidFill>
              <a:schemeClr val="accent1">
                <a:lumMod val="75000"/>
              </a:schemeClr>
            </a:solidFill>
            <a:prstDash val="sysDash"/>
          </a:ln>
        </p:spPr>
        <p:txBody>
          <a:bodyPr wrap="square" rtlCol="0">
            <a:spAutoFit/>
          </a:bodyPr>
          <a:lstStyle/>
          <a:p>
            <a:pPr>
              <a:lnSpc>
                <a:spcPct val="130000"/>
              </a:lnSpc>
            </a:pPr>
            <a:r>
              <a:rPr lang="zh-CN" altLang="en-US" sz="1400" dirty="0" smtClean="0">
                <a:latin typeface="+mn-ea"/>
              </a:rPr>
              <a:t>对各高校进行</a:t>
            </a:r>
            <a:r>
              <a:rPr lang="zh-CN" altLang="en-US" sz="1400" b="1" dirty="0" smtClean="0">
                <a:latin typeface="+mn-ea"/>
              </a:rPr>
              <a:t>接近中心性</a:t>
            </a:r>
            <a:r>
              <a:rPr lang="zh-CN" altLang="en-US" sz="1400" dirty="0" smtClean="0">
                <a:latin typeface="+mn-ea"/>
              </a:rPr>
              <a:t>分析发现，武汉</a:t>
            </a:r>
            <a:r>
              <a:rPr lang="zh-CN" altLang="en-US" sz="1400" dirty="0">
                <a:latin typeface="+mn-ea"/>
              </a:rPr>
              <a:t>工程</a:t>
            </a:r>
            <a:r>
              <a:rPr lang="zh-CN" altLang="en-US" sz="1400" dirty="0" smtClean="0">
                <a:latin typeface="+mn-ea"/>
              </a:rPr>
              <a:t>大学、武汉大学等发布信息非常容易，且不易受他人控制。而湖北医药学院、湖北科技学院等获取信息更加容易，具有更强的独立性，不易受到他人的控制。</a:t>
            </a:r>
          </a:p>
        </p:txBody>
      </p:sp>
      <p:sp>
        <p:nvSpPr>
          <p:cNvPr id="7" name="矩形 6"/>
          <p:cNvSpPr/>
          <p:nvPr/>
        </p:nvSpPr>
        <p:spPr>
          <a:xfrm>
            <a:off x="3491880" y="4941168"/>
            <a:ext cx="504056" cy="169118"/>
          </a:xfrm>
          <a:prstGeom prst="rect">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491880" y="4772050"/>
            <a:ext cx="504056" cy="169118"/>
          </a:xfrm>
          <a:prstGeom prst="rect">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23034" y="1747714"/>
            <a:ext cx="504056" cy="169118"/>
          </a:xfrm>
          <a:prstGeom prst="rect">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23034" y="1922884"/>
            <a:ext cx="504056" cy="169118"/>
          </a:xfrm>
          <a:prstGeom prst="rect">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6286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中心性分析</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26" y="2313785"/>
            <a:ext cx="3676650" cy="4427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98426" y="1177007"/>
            <a:ext cx="8450038" cy="307777"/>
          </a:xfrm>
          <a:prstGeom prst="rect">
            <a:avLst/>
          </a:prstGeom>
        </p:spPr>
        <p:txBody>
          <a:bodyPr wrap="square">
            <a:spAutoFit/>
          </a:bodyPr>
          <a:lstStyle/>
          <a:p>
            <a:r>
              <a:rPr lang="zh-CN" altLang="en-US" sz="1400" dirty="0" smtClean="0"/>
              <a:t>根据南京虐童案事件分析微</a:t>
            </a:r>
            <a:r>
              <a:rPr lang="zh-CN" altLang="en-US" sz="1400" dirty="0"/>
              <a:t>博意见领袖在网络上形成的媒介权力的</a:t>
            </a:r>
            <a:r>
              <a:rPr lang="zh-CN" altLang="en-US" sz="1400" dirty="0" smtClean="0"/>
              <a:t>过程</a:t>
            </a:r>
            <a:endParaRPr lang="zh-CN" altLang="en-US" sz="1400" dirty="0"/>
          </a:p>
        </p:txBody>
      </p:sp>
      <p:sp>
        <p:nvSpPr>
          <p:cNvPr id="5" name="矩形 4"/>
          <p:cNvSpPr/>
          <p:nvPr/>
        </p:nvSpPr>
        <p:spPr>
          <a:xfrm>
            <a:off x="244005" y="1538789"/>
            <a:ext cx="8504459" cy="738664"/>
          </a:xfrm>
          <a:prstGeom prst="rect">
            <a:avLst/>
          </a:prstGeom>
        </p:spPr>
        <p:txBody>
          <a:bodyPr wrap="square">
            <a:spAutoFit/>
          </a:bodyPr>
          <a:lstStyle/>
          <a:p>
            <a:r>
              <a:rPr lang="zh-CN" altLang="en-US" sz="1400" dirty="0" smtClean="0"/>
              <a:t>选取</a:t>
            </a:r>
            <a:r>
              <a:rPr lang="zh-CN" altLang="en-US" sz="1400" dirty="0"/>
              <a:t>参与</a:t>
            </a:r>
            <a:r>
              <a:rPr lang="en-US" altLang="zh-CN" sz="1400" dirty="0"/>
              <a:t>@ </a:t>
            </a:r>
            <a:r>
              <a:rPr lang="zh-CN" altLang="en-US" sz="1400" dirty="0"/>
              <a:t>平安南京转发的 </a:t>
            </a:r>
            <a:r>
              <a:rPr lang="en-US" altLang="zh-CN" sz="1400" dirty="0"/>
              <a:t>2 094 </a:t>
            </a:r>
            <a:r>
              <a:rPr lang="zh-CN" altLang="en-US" sz="1400" dirty="0" smtClean="0"/>
              <a:t>人中影响力考前的 </a:t>
            </a:r>
            <a:r>
              <a:rPr lang="en-US" altLang="zh-CN" sz="1400" dirty="0"/>
              <a:t>70 </a:t>
            </a:r>
            <a:r>
              <a:rPr lang="zh-CN" altLang="en-US" sz="1400" dirty="0"/>
              <a:t>人</a:t>
            </a:r>
            <a:r>
              <a:rPr lang="zh-CN" altLang="en-US" sz="1400" dirty="0" smtClean="0"/>
              <a:t>作为样本</a:t>
            </a:r>
            <a:r>
              <a:rPr lang="zh-CN" altLang="en-US" sz="1400" dirty="0"/>
              <a:t>，根据根据这 </a:t>
            </a:r>
            <a:r>
              <a:rPr lang="en-US" altLang="zh-CN" sz="1400" dirty="0"/>
              <a:t>70 </a:t>
            </a:r>
            <a:r>
              <a:rPr lang="zh-CN" altLang="en-US" sz="1400" dirty="0"/>
              <a:t>人的关注情况构建矩阵</a:t>
            </a:r>
          </a:p>
          <a:p>
            <a:endParaRPr lang="zh-CN" altLang="en-US" sz="1400" dirty="0"/>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3274" y="2313785"/>
            <a:ext cx="4716016" cy="4427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782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中心性分析</a:t>
            </a:r>
            <a:endParaRPr lang="zh-CN" alt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1819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51520" y="1124744"/>
            <a:ext cx="2638864" cy="307777"/>
          </a:xfrm>
          <a:prstGeom prst="rect">
            <a:avLst/>
          </a:prstGeom>
        </p:spPr>
        <p:txBody>
          <a:bodyPr wrap="none">
            <a:spAutoFit/>
          </a:bodyPr>
          <a:lstStyle/>
          <a:p>
            <a:r>
              <a:rPr lang="zh-CN" altLang="en-US" sz="1400" dirty="0" smtClean="0"/>
              <a:t>利用</a:t>
            </a:r>
            <a:r>
              <a:rPr lang="en-US" altLang="zh-CN" sz="1400" dirty="0" err="1" smtClean="0"/>
              <a:t>Ucinet</a:t>
            </a:r>
            <a:r>
              <a:rPr lang="zh-CN" altLang="en-US" sz="1400" dirty="0" smtClean="0"/>
              <a:t>构建社会网络关系图</a:t>
            </a:r>
            <a:endParaRPr lang="zh-CN" altLang="en-US" sz="1400" dirty="0"/>
          </a:p>
        </p:txBody>
      </p:sp>
      <p:sp>
        <p:nvSpPr>
          <p:cNvPr id="5" name="矩形 4"/>
          <p:cNvSpPr/>
          <p:nvPr/>
        </p:nvSpPr>
        <p:spPr>
          <a:xfrm>
            <a:off x="355129" y="5661248"/>
            <a:ext cx="8150374" cy="954107"/>
          </a:xfrm>
          <a:prstGeom prst="rect">
            <a:avLst/>
          </a:prstGeom>
          <a:ln w="19050">
            <a:solidFill>
              <a:schemeClr val="accent1"/>
            </a:solidFill>
            <a:prstDash val="sysDash"/>
          </a:ln>
        </p:spPr>
        <p:txBody>
          <a:bodyPr wrap="square">
            <a:spAutoFit/>
          </a:bodyPr>
          <a:lstStyle/>
          <a:p>
            <a:r>
              <a:rPr lang="zh-CN" altLang="en-US" sz="1400" dirty="0"/>
              <a:t>从图 </a:t>
            </a:r>
            <a:r>
              <a:rPr lang="zh-CN" altLang="en-US" sz="1400" dirty="0" smtClean="0"/>
              <a:t>中</a:t>
            </a:r>
            <a:r>
              <a:rPr lang="zh-CN" altLang="en-US" sz="1400" dirty="0"/>
              <a:t>可以</a:t>
            </a:r>
            <a:r>
              <a:rPr lang="zh-CN" altLang="en-US" sz="1400" dirty="0" smtClean="0"/>
              <a:t>知道，众多</a:t>
            </a:r>
            <a:r>
              <a:rPr lang="zh-CN" altLang="en-US" sz="1400" dirty="0"/>
              <a:t>参与主体在互动过程</a:t>
            </a:r>
            <a:r>
              <a:rPr lang="zh-CN" altLang="en-US" sz="1400" dirty="0" smtClean="0"/>
              <a:t>中形成</a:t>
            </a:r>
            <a:r>
              <a:rPr lang="zh-CN" altLang="en-US" sz="1400" dirty="0"/>
              <a:t>了若干个</a:t>
            </a:r>
            <a:r>
              <a:rPr lang="zh-CN" altLang="en-US" sz="1400" dirty="0" smtClean="0"/>
              <a:t>小群体，小群体</a:t>
            </a:r>
            <a:r>
              <a:rPr lang="zh-CN" altLang="en-US" sz="1400" dirty="0"/>
              <a:t>以意见领袖为</a:t>
            </a:r>
            <a:r>
              <a:rPr lang="zh-CN" altLang="en-US" sz="1400" dirty="0" smtClean="0"/>
              <a:t>核心，这些处于</a:t>
            </a:r>
            <a:r>
              <a:rPr lang="zh-CN" altLang="en-US" sz="1400" dirty="0"/>
              <a:t>网络节点中的意见领袖在整个信息交换中处于</a:t>
            </a:r>
            <a:r>
              <a:rPr lang="zh-CN" altLang="en-US" sz="1400" dirty="0" smtClean="0"/>
              <a:t>枢纽</a:t>
            </a:r>
            <a:r>
              <a:rPr lang="zh-CN" altLang="en-US" sz="1400" dirty="0"/>
              <a:t>的重要位置。节点</a:t>
            </a:r>
            <a:r>
              <a:rPr lang="en-US" altLang="zh-CN" sz="1400" dirty="0"/>
              <a:t>@ </a:t>
            </a:r>
            <a:r>
              <a:rPr lang="zh-CN" altLang="en-US" sz="1400" dirty="0"/>
              <a:t>李小璐 </a:t>
            </a:r>
            <a:r>
              <a:rPr lang="en-US" altLang="zh-CN" sz="1400" dirty="0"/>
              <a:t>Super </a:t>
            </a:r>
            <a:r>
              <a:rPr lang="zh-CN" altLang="en-US" sz="1400" dirty="0"/>
              <a:t>璐</a:t>
            </a:r>
            <a:r>
              <a:rPr lang="zh-CN" altLang="en-US" sz="1400" dirty="0" smtClean="0"/>
              <a:t>和</a:t>
            </a:r>
            <a:r>
              <a:rPr lang="en-US" altLang="zh-CN" sz="1400" dirty="0" smtClean="0"/>
              <a:t>@ </a:t>
            </a:r>
            <a:r>
              <a:rPr lang="zh-CN" altLang="en-US" sz="1400" dirty="0"/>
              <a:t>平安南京等处于网络的中心</a:t>
            </a:r>
            <a:r>
              <a:rPr lang="zh-CN" altLang="en-US" sz="1400" dirty="0" smtClean="0"/>
              <a:t>位置，和</a:t>
            </a:r>
            <a:r>
              <a:rPr lang="zh-CN" altLang="en-US" sz="1400" dirty="0"/>
              <a:t>众多节点</a:t>
            </a:r>
            <a:r>
              <a:rPr lang="zh-CN" altLang="en-US" sz="1400" dirty="0" smtClean="0"/>
              <a:t>相互连通，汇聚</a:t>
            </a:r>
            <a:r>
              <a:rPr lang="zh-CN" altLang="en-US" sz="1400" dirty="0"/>
              <a:t>了众多博主的关注</a:t>
            </a:r>
            <a:r>
              <a:rPr lang="en-US" altLang="zh-CN" sz="1400" dirty="0"/>
              <a:t>,</a:t>
            </a:r>
            <a:r>
              <a:rPr lang="zh-CN" altLang="en-US" sz="1400" dirty="0"/>
              <a:t>他们控制了大量信息</a:t>
            </a:r>
            <a:r>
              <a:rPr lang="zh-CN" altLang="en-US" sz="1400" dirty="0" smtClean="0"/>
              <a:t>和把握</a:t>
            </a:r>
            <a:r>
              <a:rPr lang="zh-CN" altLang="en-US" sz="1400" dirty="0"/>
              <a:t>着个体之间互动的节奏。</a:t>
            </a:r>
          </a:p>
        </p:txBody>
      </p:sp>
    </p:spTree>
    <p:extLst>
      <p:ext uri="{BB962C8B-B14F-4D97-AF65-F5344CB8AC3E}">
        <p14:creationId xmlns:p14="http://schemas.microsoft.com/office/powerpoint/2010/main" val="1297365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中心性分析</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3606"/>
            <a:ext cx="3888432"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23528" y="5223899"/>
            <a:ext cx="4032448" cy="1384995"/>
          </a:xfrm>
          <a:prstGeom prst="rect">
            <a:avLst/>
          </a:prstGeom>
          <a:ln w="19050">
            <a:solidFill>
              <a:schemeClr val="accent1"/>
            </a:solidFill>
            <a:prstDash val="sysDash"/>
          </a:ln>
        </p:spPr>
        <p:txBody>
          <a:bodyPr wrap="square">
            <a:spAutoFit/>
          </a:bodyPr>
          <a:lstStyle/>
          <a:p>
            <a:r>
              <a:rPr lang="en-US" altLang="zh-CN" sz="1400" dirty="0"/>
              <a:t>@ </a:t>
            </a:r>
            <a:r>
              <a:rPr lang="zh-CN" altLang="en-US" sz="1400" dirty="0"/>
              <a:t>李小璐 </a:t>
            </a:r>
            <a:r>
              <a:rPr lang="en-US" altLang="zh-CN" sz="1400" dirty="0"/>
              <a:t>Super </a:t>
            </a:r>
            <a:r>
              <a:rPr lang="zh-CN" altLang="en-US" sz="1400" dirty="0"/>
              <a:t>璐的标准化中心度为 </a:t>
            </a:r>
            <a:r>
              <a:rPr lang="en-US" altLang="zh-CN" sz="1400" dirty="0"/>
              <a:t>75. 980</a:t>
            </a:r>
            <a:r>
              <a:rPr lang="en-US" altLang="zh-CN" sz="1400" dirty="0" smtClean="0"/>
              <a:t>,</a:t>
            </a:r>
            <a:r>
              <a:rPr lang="zh-CN" altLang="en-US" sz="1400" dirty="0" smtClean="0"/>
              <a:t>在</a:t>
            </a:r>
            <a:r>
              <a:rPr lang="zh-CN" altLang="en-US" sz="1400" dirty="0"/>
              <a:t>网络中处于中心地位</a:t>
            </a:r>
            <a:r>
              <a:rPr lang="en-US" altLang="zh-CN" sz="1400" dirty="0"/>
              <a:t>,</a:t>
            </a:r>
            <a:r>
              <a:rPr lang="zh-CN" altLang="en-US" sz="1400" dirty="0"/>
              <a:t>具有很强的信息交换和</a:t>
            </a:r>
            <a:r>
              <a:rPr lang="zh-CN" altLang="en-US" sz="1400" dirty="0" smtClean="0"/>
              <a:t>资源调动</a:t>
            </a:r>
            <a:r>
              <a:rPr lang="zh-CN" altLang="en-US" sz="1400" dirty="0"/>
              <a:t>能力。点的入度中心</a:t>
            </a:r>
            <a:r>
              <a:rPr lang="zh-CN" altLang="en-US" sz="1400" dirty="0" smtClean="0"/>
              <a:t>势为 </a:t>
            </a:r>
            <a:r>
              <a:rPr lang="en-US" altLang="zh-CN" sz="1400" dirty="0"/>
              <a:t>71. 965% ,</a:t>
            </a:r>
            <a:r>
              <a:rPr lang="zh-CN" altLang="en-US" sz="1400" dirty="0"/>
              <a:t>说明用户关注的人数较为集中大部分</a:t>
            </a:r>
            <a:r>
              <a:rPr lang="zh-CN" altLang="en-US" sz="1400" dirty="0" smtClean="0"/>
              <a:t>人都</a:t>
            </a:r>
            <a:r>
              <a:rPr lang="zh-CN" altLang="en-US" sz="1400" dirty="0"/>
              <a:t>关注了李小璐和南京发布。 </a:t>
            </a:r>
            <a:r>
              <a:rPr lang="en-US" altLang="zh-CN" sz="1400" dirty="0"/>
              <a:t>@ </a:t>
            </a:r>
            <a:r>
              <a:rPr lang="zh-CN" altLang="en-US" sz="1400" dirty="0"/>
              <a:t>李小璐 </a:t>
            </a:r>
            <a:r>
              <a:rPr lang="en-US" altLang="zh-CN" sz="1400" dirty="0"/>
              <a:t>Super </a:t>
            </a:r>
            <a:r>
              <a:rPr lang="zh-CN" altLang="en-US" sz="1400" dirty="0"/>
              <a:t>璐和</a:t>
            </a:r>
            <a:r>
              <a:rPr lang="en-US" altLang="zh-CN" sz="1400" dirty="0" smtClean="0"/>
              <a:t>@</a:t>
            </a:r>
            <a:r>
              <a:rPr lang="zh-CN" altLang="en-US" sz="1400" dirty="0" smtClean="0"/>
              <a:t>南京</a:t>
            </a:r>
            <a:r>
              <a:rPr lang="zh-CN" altLang="en-US" sz="1400" dirty="0"/>
              <a:t>发布掌握了绝对的话语权力</a:t>
            </a:r>
            <a:r>
              <a:rPr lang="zh-CN" altLang="en-US" sz="1400" dirty="0" smtClean="0"/>
              <a:t>。</a:t>
            </a:r>
            <a:endParaRPr lang="zh-CN" altLang="en-US" sz="14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059684"/>
            <a:ext cx="4266059" cy="4104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03626" y="5229200"/>
            <a:ext cx="4288854" cy="1169551"/>
          </a:xfrm>
          <a:prstGeom prst="rect">
            <a:avLst/>
          </a:prstGeom>
          <a:ln w="19050">
            <a:solidFill>
              <a:schemeClr val="accent1"/>
            </a:solidFill>
            <a:prstDash val="sysDash"/>
          </a:ln>
        </p:spPr>
        <p:txBody>
          <a:bodyPr wrap="square">
            <a:spAutoFit/>
          </a:bodyPr>
          <a:lstStyle/>
          <a:p>
            <a:r>
              <a:rPr lang="en-US" altLang="zh-CN" sz="1400" dirty="0"/>
              <a:t>@ </a:t>
            </a:r>
            <a:r>
              <a:rPr lang="zh-CN" altLang="en-US" sz="1400" dirty="0"/>
              <a:t>南京发布、</a:t>
            </a:r>
            <a:r>
              <a:rPr lang="en-US" altLang="zh-CN" sz="1400" dirty="0"/>
              <a:t>@ </a:t>
            </a:r>
            <a:r>
              <a:rPr lang="zh-CN" altLang="en-US" sz="1400" dirty="0" smtClean="0"/>
              <a:t>李小璐</a:t>
            </a:r>
            <a:r>
              <a:rPr lang="en-US" altLang="zh-CN" sz="1400" dirty="0" smtClean="0"/>
              <a:t>Super </a:t>
            </a:r>
            <a:r>
              <a:rPr lang="zh-CN" altLang="en-US" sz="1400" dirty="0"/>
              <a:t>璐、</a:t>
            </a:r>
            <a:r>
              <a:rPr lang="en-US" altLang="zh-CN" sz="1400" dirty="0"/>
              <a:t>@ </a:t>
            </a:r>
            <a:r>
              <a:rPr lang="zh-CN" altLang="en-US" sz="1400" dirty="0"/>
              <a:t>江宁公安在线具有明显较高的中间中</a:t>
            </a:r>
            <a:r>
              <a:rPr lang="zh-CN" altLang="en-US" sz="1400" dirty="0" smtClean="0"/>
              <a:t>心性，说明他们在虐童事件传播演变</a:t>
            </a:r>
            <a:r>
              <a:rPr lang="zh-CN" altLang="en-US" sz="1400" dirty="0"/>
              <a:t>过程</a:t>
            </a:r>
            <a:r>
              <a:rPr lang="zh-CN" altLang="en-US" sz="1400" dirty="0" smtClean="0"/>
              <a:t>中，促进了</a:t>
            </a:r>
            <a:r>
              <a:rPr lang="zh-CN" altLang="en-US" sz="1400" dirty="0"/>
              <a:t>网络舆论的不断</a:t>
            </a:r>
            <a:r>
              <a:rPr lang="zh-CN" altLang="en-US" sz="1400" dirty="0" smtClean="0"/>
              <a:t>发酵和演化，左右</a:t>
            </a:r>
            <a:r>
              <a:rPr lang="zh-CN" altLang="en-US" sz="1400" dirty="0"/>
              <a:t>着信息的内容和</a:t>
            </a:r>
            <a:r>
              <a:rPr lang="zh-CN" altLang="en-US" sz="1400" dirty="0" smtClean="0"/>
              <a:t>质量，信息</a:t>
            </a:r>
            <a:r>
              <a:rPr lang="zh-CN" altLang="en-US" sz="1400" dirty="0"/>
              <a:t>多级传播中的</a:t>
            </a:r>
            <a:r>
              <a:rPr lang="zh-CN" altLang="en-US" sz="1400" dirty="0" smtClean="0"/>
              <a:t>失真性</a:t>
            </a:r>
            <a:r>
              <a:rPr lang="zh-CN" altLang="en-US" sz="1400" dirty="0"/>
              <a:t>日渐</a:t>
            </a:r>
            <a:r>
              <a:rPr lang="zh-CN" altLang="en-US" sz="1400" dirty="0" smtClean="0"/>
              <a:t>明显，煽动</a:t>
            </a:r>
            <a:r>
              <a:rPr lang="zh-CN" altLang="en-US" sz="1400" dirty="0"/>
              <a:t>着网民情绪形成和网络舆论的走向。</a:t>
            </a:r>
          </a:p>
        </p:txBody>
      </p:sp>
    </p:spTree>
    <p:extLst>
      <p:ext uri="{BB962C8B-B14F-4D97-AF65-F5344CB8AC3E}">
        <p14:creationId xmlns:p14="http://schemas.microsoft.com/office/powerpoint/2010/main" val="1729097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凝聚力分析</a:t>
            </a:r>
            <a:endParaRPr lang="zh-CN" altLang="en-US" dirty="0"/>
          </a:p>
        </p:txBody>
      </p:sp>
      <p:sp>
        <p:nvSpPr>
          <p:cNvPr id="4" name="TextBox 3"/>
          <p:cNvSpPr txBox="1"/>
          <p:nvPr/>
        </p:nvSpPr>
        <p:spPr>
          <a:xfrm>
            <a:off x="178252" y="1196752"/>
            <a:ext cx="902811" cy="344710"/>
          </a:xfrm>
          <a:prstGeom prst="rect">
            <a:avLst/>
          </a:prstGeom>
          <a:noFill/>
        </p:spPr>
        <p:txBody>
          <a:bodyPr wrap="non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网络密度</a:t>
            </a:r>
            <a:endParaRPr lang="zh-CN" altLang="en-US" sz="1400" b="1" dirty="0" smtClean="0">
              <a:latin typeface="Arial" panose="020B0604020202020204" pitchFamily="34" charset="0"/>
              <a:ea typeface="微软雅黑" panose="020B0503020204020204" pitchFamily="34" charset="-122"/>
            </a:endParaRPr>
          </a:p>
        </p:txBody>
      </p:sp>
      <p:sp>
        <p:nvSpPr>
          <p:cNvPr id="6" name="矩形 5"/>
          <p:cNvSpPr/>
          <p:nvPr/>
        </p:nvSpPr>
        <p:spPr>
          <a:xfrm>
            <a:off x="179512" y="1569162"/>
            <a:ext cx="8424936" cy="954107"/>
          </a:xfrm>
          <a:prstGeom prst="rect">
            <a:avLst/>
          </a:prstGeom>
          <a:noFill/>
          <a:ln w="19050">
            <a:solidFill>
              <a:schemeClr val="accent1"/>
            </a:solidFill>
            <a:prstDash val="sysDash"/>
          </a:ln>
        </p:spPr>
        <p:txBody>
          <a:bodyPr wrap="square">
            <a:spAutoFit/>
          </a:bodyPr>
          <a:lstStyle/>
          <a:p>
            <a:r>
              <a:rPr lang="zh-CN" altLang="en-US" sz="1400" dirty="0"/>
              <a:t>网络结点中实际连线的数目与可能存在的连线最大数量之间的</a:t>
            </a:r>
            <a:r>
              <a:rPr lang="zh-CN" altLang="en-US" sz="1400" dirty="0" smtClean="0"/>
              <a:t>比值，对于无向图，其表达式为：</a:t>
            </a:r>
            <a:r>
              <a:rPr lang="en-US" altLang="zh-CN" sz="1400" dirty="0" smtClean="0"/>
              <a:t>2l/n(n-1);</a:t>
            </a:r>
            <a:r>
              <a:rPr lang="zh-CN" altLang="en-US" sz="1400" dirty="0" smtClean="0"/>
              <a:t>对于有向图，其表达式为：</a:t>
            </a:r>
            <a:r>
              <a:rPr lang="en-US" altLang="zh-CN" sz="1400" dirty="0" smtClean="0"/>
              <a:t>l/n(n-1),</a:t>
            </a:r>
            <a:r>
              <a:rPr lang="zh-CN" altLang="en-US" sz="1400" dirty="0" smtClean="0"/>
              <a:t>其中</a:t>
            </a:r>
            <a:r>
              <a:rPr lang="en-US" altLang="zh-CN" sz="1400" dirty="0" smtClean="0"/>
              <a:t>l</a:t>
            </a:r>
            <a:r>
              <a:rPr lang="zh-CN" altLang="en-US" sz="1400" dirty="0" smtClean="0"/>
              <a:t>为</a:t>
            </a:r>
            <a:r>
              <a:rPr lang="zh-CN" altLang="en-US" sz="1400" dirty="0"/>
              <a:t>实际存在的连线</a:t>
            </a:r>
            <a:r>
              <a:rPr lang="zh-CN" altLang="en-US" sz="1400" dirty="0" smtClean="0"/>
              <a:t>数量</a:t>
            </a:r>
            <a:r>
              <a:rPr lang="en-US" altLang="zh-CN" sz="1400" dirty="0" smtClean="0"/>
              <a:t>,n</a:t>
            </a:r>
            <a:r>
              <a:rPr lang="zh-CN" altLang="en-US" sz="1400" dirty="0" smtClean="0"/>
              <a:t>为</a:t>
            </a:r>
            <a:r>
              <a:rPr lang="zh-CN" altLang="en-US" sz="1400" dirty="0"/>
              <a:t>结点的</a:t>
            </a:r>
            <a:r>
              <a:rPr lang="zh-CN" altLang="en-US" sz="1400" dirty="0" smtClean="0"/>
              <a:t>数量。</a:t>
            </a:r>
            <a:endParaRPr lang="en-US" altLang="zh-CN" sz="1400" dirty="0" smtClean="0"/>
          </a:p>
          <a:p>
            <a:r>
              <a:rPr lang="zh-CN" altLang="en-US" sz="1400" dirty="0"/>
              <a:t>密度越大表明结点之间的连线越</a:t>
            </a:r>
            <a:r>
              <a:rPr lang="zh-CN" altLang="en-US" sz="1400" dirty="0" smtClean="0"/>
              <a:t>多</a:t>
            </a:r>
            <a:r>
              <a:rPr lang="en-US" altLang="zh-CN" sz="1400" dirty="0" smtClean="0"/>
              <a:t>,</a:t>
            </a:r>
            <a:r>
              <a:rPr lang="zh-CN" altLang="en-US" sz="1400" dirty="0" smtClean="0"/>
              <a:t>行为</a:t>
            </a:r>
            <a:r>
              <a:rPr lang="zh-CN" altLang="en-US" sz="1400" dirty="0"/>
              <a:t>者</a:t>
            </a:r>
            <a:r>
              <a:rPr lang="zh-CN" altLang="en-US" sz="1400" dirty="0" smtClean="0"/>
              <a:t>之间的</a:t>
            </a:r>
            <a:r>
              <a:rPr lang="zh-CN" altLang="en-US" sz="1400" dirty="0"/>
              <a:t>关系越</a:t>
            </a:r>
            <a:r>
              <a:rPr lang="zh-CN" altLang="en-US" sz="1400" dirty="0" smtClean="0"/>
              <a:t>紧密</a:t>
            </a:r>
            <a:r>
              <a:rPr lang="en-US" altLang="zh-CN" sz="1400" dirty="0" smtClean="0"/>
              <a:t>,</a:t>
            </a:r>
            <a:r>
              <a:rPr lang="zh-CN" altLang="en-US" sz="1400" dirty="0" smtClean="0"/>
              <a:t>信息</a:t>
            </a:r>
            <a:r>
              <a:rPr lang="zh-CN" altLang="en-US" sz="1400" dirty="0"/>
              <a:t>交流越</a:t>
            </a:r>
            <a:r>
              <a:rPr lang="zh-CN" altLang="en-US" sz="1400" dirty="0" smtClean="0"/>
              <a:t>流畅</a:t>
            </a:r>
            <a:r>
              <a:rPr lang="en-US" altLang="zh-CN" sz="1400" dirty="0" smtClean="0"/>
              <a:t>,</a:t>
            </a:r>
            <a:r>
              <a:rPr lang="zh-CN" altLang="en-US" sz="1400" dirty="0" smtClean="0"/>
              <a:t>反之</a:t>
            </a:r>
            <a:r>
              <a:rPr lang="zh-CN" altLang="en-US" sz="1400" dirty="0"/>
              <a:t>则说明结点</a:t>
            </a:r>
            <a:r>
              <a:rPr lang="zh-CN" altLang="en-US" sz="1400" dirty="0" smtClean="0"/>
              <a:t>之间连</a:t>
            </a:r>
            <a:r>
              <a:rPr lang="zh-CN" altLang="en-US" sz="1400" dirty="0"/>
              <a:t>线</a:t>
            </a:r>
            <a:r>
              <a:rPr lang="zh-CN" altLang="en-US" sz="1400" dirty="0" smtClean="0"/>
              <a:t>少</a:t>
            </a:r>
            <a:r>
              <a:rPr lang="en-US" altLang="zh-CN" sz="1400" dirty="0" smtClean="0"/>
              <a:t>,</a:t>
            </a:r>
            <a:endParaRPr lang="en-US" altLang="zh-CN" sz="1400" dirty="0"/>
          </a:p>
          <a:p>
            <a:r>
              <a:rPr lang="zh-CN" altLang="en-US" sz="1400" dirty="0"/>
              <a:t>联系不</a:t>
            </a:r>
            <a:r>
              <a:rPr lang="zh-CN" altLang="en-US" sz="1400" dirty="0" smtClean="0"/>
              <a:t>多</a:t>
            </a:r>
            <a:r>
              <a:rPr lang="en-US" altLang="zh-CN" sz="1400" dirty="0" smtClean="0"/>
              <a:t>,</a:t>
            </a:r>
            <a:r>
              <a:rPr lang="zh-CN" altLang="en-US" sz="1400" dirty="0" smtClean="0"/>
              <a:t>情感</a:t>
            </a:r>
            <a:r>
              <a:rPr lang="zh-CN" altLang="en-US" sz="1400" dirty="0"/>
              <a:t>交流</a:t>
            </a:r>
            <a:r>
              <a:rPr lang="zh-CN" altLang="en-US" sz="1400" dirty="0" smtClean="0"/>
              <a:t>少。</a:t>
            </a:r>
            <a:endParaRPr lang="zh-CN" altLang="en-US" sz="1400" dirty="0"/>
          </a:p>
        </p:txBody>
      </p:sp>
      <p:sp>
        <p:nvSpPr>
          <p:cNvPr id="8" name="TextBox 7"/>
          <p:cNvSpPr txBox="1"/>
          <p:nvPr/>
        </p:nvSpPr>
        <p:spPr>
          <a:xfrm>
            <a:off x="179512" y="2636912"/>
            <a:ext cx="902811" cy="344710"/>
          </a:xfrm>
          <a:prstGeom prst="rect">
            <a:avLst/>
          </a:prstGeom>
          <a:noFill/>
        </p:spPr>
        <p:txBody>
          <a:bodyPr wrap="none" rtlCol="0">
            <a:spAutoFit/>
          </a:bodyPr>
          <a:lstStyle/>
          <a:p>
            <a:pPr>
              <a:lnSpc>
                <a:spcPct val="130000"/>
              </a:lnSpc>
            </a:pPr>
            <a:r>
              <a:rPr lang="zh-CN" altLang="en-US" sz="1400" b="1" dirty="0">
                <a:latin typeface="Arial" panose="020B0604020202020204" pitchFamily="34" charset="0"/>
                <a:ea typeface="微软雅黑" panose="020B0503020204020204" pitchFamily="34" charset="-122"/>
              </a:rPr>
              <a:t>群聚系数</a:t>
            </a:r>
          </a:p>
        </p:txBody>
      </p:sp>
      <mc:AlternateContent xmlns:mc="http://schemas.openxmlformats.org/markup-compatibility/2006">
        <mc:Choice xmlns:a14="http://schemas.microsoft.com/office/drawing/2010/main" Requires="a14">
          <p:sp>
            <p:nvSpPr>
              <p:cNvPr id="9" name="矩形 8"/>
              <p:cNvSpPr/>
              <p:nvPr/>
            </p:nvSpPr>
            <p:spPr>
              <a:xfrm>
                <a:off x="179512" y="2996952"/>
                <a:ext cx="8424936" cy="1730730"/>
              </a:xfrm>
              <a:prstGeom prst="rect">
                <a:avLst/>
              </a:prstGeom>
              <a:noFill/>
              <a:ln w="19050">
                <a:solidFill>
                  <a:schemeClr val="accent1"/>
                </a:solidFill>
                <a:prstDash val="sysDash"/>
              </a:ln>
            </p:spPr>
            <p:txBody>
              <a:bodyPr wrap="square">
                <a:spAutoFit/>
              </a:bodyPr>
              <a:lstStyle/>
              <a:p>
                <a:r>
                  <a:rPr lang="zh-CN" altLang="en-US" sz="1400" dirty="0" smtClean="0"/>
                  <a:t>群聚系数是用来衡量网络中各节点之间疏密状况的一种度量指标。其在一定程度上能够反映网络资源的利用程度。</a:t>
                </a:r>
                <a:endParaRPr lang="en-US" altLang="zh-CN" sz="1400" dirty="0"/>
              </a:p>
              <a:p>
                <a:r>
                  <a:rPr lang="zh-CN" altLang="en-US" sz="1400" dirty="0"/>
                  <a:t>假设网络中有</a:t>
                </a:r>
                <a:r>
                  <a:rPr lang="en-US" altLang="zh-CN" sz="1400" dirty="0" err="1"/>
                  <a:t>k</a:t>
                </a:r>
                <a:r>
                  <a:rPr lang="en-US" altLang="zh-CN" sz="1400" baseline="-25000" dirty="0" err="1"/>
                  <a:t>i</a:t>
                </a:r>
                <a:r>
                  <a:rPr lang="zh-CN" altLang="en-US" sz="1400" dirty="0"/>
                  <a:t>个节点通过边与节点</a:t>
                </a:r>
                <a:r>
                  <a:rPr lang="en-US" altLang="zh-CN" sz="1400" dirty="0" err="1"/>
                  <a:t>i</a:t>
                </a:r>
                <a:r>
                  <a:rPr lang="zh-CN" altLang="en-US" sz="1400" dirty="0" smtClean="0"/>
                  <a:t>相连，那么</a:t>
                </a:r>
                <a:r>
                  <a:rPr lang="zh-CN" altLang="en-US" sz="1400" dirty="0"/>
                  <a:t>在这</a:t>
                </a:r>
                <a:r>
                  <a:rPr lang="en-US" altLang="zh-CN" sz="1400" dirty="0" err="1"/>
                  <a:t>k</a:t>
                </a:r>
                <a:r>
                  <a:rPr lang="en-US" altLang="zh-CN" sz="1400" baseline="-25000" dirty="0" err="1"/>
                  <a:t>i</a:t>
                </a:r>
                <a:r>
                  <a:rPr lang="zh-CN" altLang="en-US" sz="1400" dirty="0"/>
                  <a:t>个节点之间最多可能有</a:t>
                </a:r>
                <a:r>
                  <a:rPr lang="en-US" altLang="zh-CN" sz="1400" dirty="0" err="1"/>
                  <a:t>k</a:t>
                </a:r>
                <a:r>
                  <a:rPr lang="en-US" altLang="zh-CN" sz="1400" baseline="-25000" dirty="0" err="1"/>
                  <a:t>i</a:t>
                </a:r>
                <a:r>
                  <a:rPr lang="en-US" altLang="zh-CN" sz="1400" dirty="0"/>
                  <a:t>(k</a:t>
                </a:r>
                <a:r>
                  <a:rPr lang="en-US" altLang="zh-CN" sz="1400" baseline="-25000" dirty="0"/>
                  <a:t>i</a:t>
                </a:r>
                <a:r>
                  <a:rPr lang="en-US" altLang="zh-CN" sz="1400" dirty="0"/>
                  <a:t>-1)/2</a:t>
                </a:r>
                <a:r>
                  <a:rPr lang="zh-CN" altLang="en-US" sz="1400" dirty="0"/>
                  <a:t>条边。节点</a:t>
                </a:r>
                <a:r>
                  <a:rPr lang="en-US" altLang="zh-CN" sz="1400" dirty="0" err="1"/>
                  <a:t>i</a:t>
                </a:r>
                <a:r>
                  <a:rPr lang="zh-CN" altLang="en-US" sz="1400" dirty="0"/>
                  <a:t>的</a:t>
                </a:r>
                <a:r>
                  <a:rPr lang="zh-CN" altLang="en-US" sz="1400" b="1" dirty="0"/>
                  <a:t>聚类系数</a:t>
                </a:r>
                <a:r>
                  <a:rPr lang="en-US" altLang="zh-CN" sz="1400" dirty="0" err="1"/>
                  <a:t>C</a:t>
                </a:r>
                <a:r>
                  <a:rPr lang="en-US" altLang="zh-CN" sz="1400" baseline="-25000" dirty="0" err="1"/>
                  <a:t>i</a:t>
                </a:r>
                <a:r>
                  <a:rPr lang="zh-CN" altLang="en-US" sz="1400" dirty="0"/>
                  <a:t>就定义为这</a:t>
                </a:r>
                <a:r>
                  <a:rPr lang="en-US" altLang="zh-CN" sz="1400" dirty="0" err="1"/>
                  <a:t>k</a:t>
                </a:r>
                <a:r>
                  <a:rPr lang="en-US" altLang="zh-CN" sz="1400" baseline="-25000" dirty="0" err="1"/>
                  <a:t>i</a:t>
                </a:r>
                <a:r>
                  <a:rPr lang="zh-CN" altLang="en-US" sz="1400" dirty="0"/>
                  <a:t>个节点之间实际有的边数</a:t>
                </a:r>
                <a:r>
                  <a:rPr lang="en-US" altLang="zh-CN" sz="1400" dirty="0" err="1"/>
                  <a:t>E</a:t>
                </a:r>
                <a:r>
                  <a:rPr lang="en-US" altLang="zh-CN" sz="1400" baseline="-25000" dirty="0" err="1"/>
                  <a:t>i</a:t>
                </a:r>
                <a:r>
                  <a:rPr lang="zh-CN" altLang="en-US" sz="1400" dirty="0"/>
                  <a:t>与可能有的边数之比</a:t>
                </a:r>
                <a:r>
                  <a:rPr lang="zh-CN" altLang="en-US" sz="1400" dirty="0" smtClean="0"/>
                  <a:t>。</a:t>
                </a:r>
                <a:endParaRPr lang="en-US" altLang="zh-CN" sz="1400" i="1" dirty="0" smtClean="0">
                  <a:latin typeface="Cambria Math"/>
                </a:endParaRPr>
              </a:p>
              <a:p>
                <a:pPr algn="ctr"/>
                <a14:m>
                  <m:oMath xmlns:m="http://schemas.openxmlformats.org/officeDocument/2006/math">
                    <m:sSub>
                      <m:sSubPr>
                        <m:ctrlPr>
                          <a:rPr lang="en-US" altLang="zh-CN" sz="1400" i="1" smtClean="0">
                            <a:latin typeface="Cambria Math"/>
                          </a:rPr>
                        </m:ctrlPr>
                      </m:sSubPr>
                      <m:e>
                        <m:r>
                          <a:rPr lang="en-US" altLang="zh-CN" sz="1400" b="0" i="1" smtClean="0">
                            <a:latin typeface="Cambria Math"/>
                          </a:rPr>
                          <m:t>𝐶</m:t>
                        </m:r>
                      </m:e>
                      <m:sub>
                        <m:r>
                          <a:rPr lang="en-US" altLang="zh-CN" sz="1400" b="0" i="1" smtClean="0">
                            <a:latin typeface="Cambria Math"/>
                          </a:rPr>
                          <m:t>𝑖</m:t>
                        </m:r>
                      </m:sub>
                    </m:sSub>
                  </m:oMath>
                </a14:m>
                <a:r>
                  <a:rPr lang="en-US" altLang="zh-CN" sz="1400" dirty="0" smtClean="0"/>
                  <a:t>=</a:t>
                </a:r>
                <a14:m>
                  <m:oMath xmlns:m="http://schemas.openxmlformats.org/officeDocument/2006/math">
                    <m:f>
                      <m:fPr>
                        <m:ctrlPr>
                          <a:rPr lang="en-US" altLang="zh-CN" sz="1400" i="1" dirty="0" smtClean="0">
                            <a:latin typeface="Cambria Math"/>
                          </a:rPr>
                        </m:ctrlPr>
                      </m:fPr>
                      <m:num>
                        <m:r>
                          <a:rPr lang="en-US" altLang="zh-CN" sz="1400" b="0" i="1" dirty="0" smtClean="0">
                            <a:latin typeface="Cambria Math"/>
                          </a:rPr>
                          <m:t>2</m:t>
                        </m:r>
                        <m:sSub>
                          <m:sSubPr>
                            <m:ctrlPr>
                              <a:rPr lang="en-US" altLang="zh-CN" sz="1400" b="0" i="1" dirty="0" smtClean="0">
                                <a:latin typeface="Cambria Math"/>
                              </a:rPr>
                            </m:ctrlPr>
                          </m:sSubPr>
                          <m:e>
                            <m:r>
                              <a:rPr lang="en-US" altLang="zh-CN" sz="1400" b="0" i="1" dirty="0" smtClean="0">
                                <a:latin typeface="Cambria Math"/>
                              </a:rPr>
                              <m:t>𝐸</m:t>
                            </m:r>
                          </m:e>
                          <m:sub>
                            <m:r>
                              <a:rPr lang="en-US" altLang="zh-CN" sz="1400" b="0" i="1" dirty="0" smtClean="0">
                                <a:latin typeface="Cambria Math"/>
                              </a:rPr>
                              <m:t>𝑖</m:t>
                            </m:r>
                          </m:sub>
                        </m:sSub>
                      </m:num>
                      <m:den>
                        <m:sSub>
                          <m:sSubPr>
                            <m:ctrlPr>
                              <a:rPr lang="en-US" altLang="zh-CN" sz="1400" i="1" dirty="0" smtClean="0">
                                <a:latin typeface="Cambria Math"/>
                              </a:rPr>
                            </m:ctrlPr>
                          </m:sSubPr>
                          <m:e>
                            <m:r>
                              <a:rPr lang="en-US" altLang="zh-CN" sz="1400" b="0" i="1" dirty="0" smtClean="0">
                                <a:latin typeface="Cambria Math"/>
                              </a:rPr>
                              <m:t>𝑘</m:t>
                            </m:r>
                          </m:e>
                          <m:sub>
                            <m:r>
                              <a:rPr lang="en-US" altLang="zh-CN" sz="1400" b="0" i="1" dirty="0" smtClean="0">
                                <a:latin typeface="Cambria Math"/>
                              </a:rPr>
                              <m:t>𝑖</m:t>
                            </m:r>
                          </m:sub>
                        </m:sSub>
                        <m:d>
                          <m:dPr>
                            <m:ctrlPr>
                              <a:rPr lang="en-US" altLang="zh-CN" sz="1400" i="1" dirty="0" smtClean="0">
                                <a:latin typeface="Cambria Math"/>
                              </a:rPr>
                            </m:ctrlPr>
                          </m:dPr>
                          <m:e>
                            <m:sSub>
                              <m:sSubPr>
                                <m:ctrlPr>
                                  <a:rPr lang="en-US" altLang="zh-CN" sz="1400" i="1" dirty="0" smtClean="0">
                                    <a:latin typeface="Cambria Math"/>
                                  </a:rPr>
                                </m:ctrlPr>
                              </m:sSubPr>
                              <m:e>
                                <m:r>
                                  <a:rPr lang="en-US" altLang="zh-CN" sz="1400" b="0" i="1" dirty="0" smtClean="0">
                                    <a:latin typeface="Cambria Math"/>
                                  </a:rPr>
                                  <m:t>𝑘</m:t>
                                </m:r>
                              </m:e>
                              <m:sub>
                                <m:r>
                                  <a:rPr lang="en-US" altLang="zh-CN" sz="1400" b="0" i="1" dirty="0" smtClean="0">
                                    <a:latin typeface="Cambria Math"/>
                                  </a:rPr>
                                  <m:t>𝑖</m:t>
                                </m:r>
                              </m:sub>
                            </m:sSub>
                            <m:r>
                              <a:rPr lang="en-US" altLang="zh-CN" sz="1400" b="0" i="1" dirty="0" smtClean="0">
                                <a:latin typeface="Cambria Math"/>
                              </a:rPr>
                              <m:t>−1</m:t>
                            </m:r>
                          </m:e>
                        </m:d>
                      </m:den>
                    </m:f>
                  </m:oMath>
                </a14:m>
                <a:endParaRPr lang="en-US" altLang="zh-CN" sz="1400" dirty="0" smtClean="0"/>
              </a:p>
              <a:p>
                <a:r>
                  <a:rPr lang="zh-CN" altLang="en-US" sz="1400" dirty="0"/>
                  <a:t>而整个网络的聚类系数就是所有</a:t>
                </a:r>
                <a:r>
                  <a:rPr lang="zh-CN" altLang="en-US" sz="1400" dirty="0" smtClean="0"/>
                  <a:t>结点</a:t>
                </a:r>
                <a:r>
                  <a:rPr lang="en-US" altLang="zh-CN" sz="1400" dirty="0" err="1" smtClean="0"/>
                  <a:t>i</a:t>
                </a:r>
                <a:r>
                  <a:rPr lang="zh-CN" altLang="en-US" sz="1400" dirty="0" smtClean="0"/>
                  <a:t>的</a:t>
                </a:r>
                <a:r>
                  <a:rPr lang="zh-CN" altLang="en-US" sz="1400" dirty="0"/>
                  <a:t>聚类系数的平均值</a:t>
                </a:r>
                <a:r>
                  <a:rPr lang="zh-CN" altLang="en-US" sz="1400" dirty="0" smtClean="0"/>
                  <a:t>为</a:t>
                </a:r>
                <a:endParaRPr lang="zh-CN" altLang="en-US" sz="1400" dirty="0"/>
              </a:p>
              <a:p>
                <a:pPr algn="ctr"/>
                <a14:m>
                  <m:oMath xmlns:m="http://schemas.openxmlformats.org/officeDocument/2006/math">
                    <m:r>
                      <a:rPr lang="en-US" altLang="zh-CN" sz="1400" b="0" i="1" smtClean="0">
                        <a:latin typeface="Cambria Math"/>
                      </a:rPr>
                      <m:t>𝐶</m:t>
                    </m:r>
                    <m:sSub>
                      <m:sSubPr>
                        <m:ctrlPr>
                          <a:rPr lang="en-US" altLang="zh-CN" sz="1400" b="0" i="1" smtClean="0">
                            <a:latin typeface="Cambria Math"/>
                          </a:rPr>
                        </m:ctrlPr>
                      </m:sSubPr>
                      <m:e>
                        <m:r>
                          <a:rPr lang="en-US" altLang="zh-CN" sz="1400" b="0" i="1" smtClean="0">
                            <a:latin typeface="Cambria Math"/>
                          </a:rPr>
                          <m:t>𝐶</m:t>
                        </m:r>
                      </m:e>
                      <m:sub>
                        <m:r>
                          <a:rPr lang="en-US" altLang="zh-CN" sz="1400" b="0" i="1" smtClean="0">
                            <a:latin typeface="Cambria Math"/>
                          </a:rPr>
                          <m:t>1</m:t>
                        </m:r>
                      </m:sub>
                    </m:sSub>
                  </m:oMath>
                </a14:m>
                <a:r>
                  <a:rPr lang="en-US" altLang="zh-CN" sz="1400" dirty="0" smtClean="0"/>
                  <a:t>=</a:t>
                </a:r>
                <a14:m>
                  <m:oMath xmlns:m="http://schemas.openxmlformats.org/officeDocument/2006/math">
                    <m:nary>
                      <m:naryPr>
                        <m:chr m:val="∑"/>
                        <m:ctrlPr>
                          <a:rPr lang="en-US" altLang="zh-CN" sz="1400" i="1" dirty="0" smtClean="0">
                            <a:latin typeface="Cambria Math"/>
                          </a:rPr>
                        </m:ctrlPr>
                      </m:naryPr>
                      <m:sub>
                        <m:r>
                          <m:rPr>
                            <m:brk m:alnAt="23"/>
                          </m:rPr>
                          <a:rPr lang="en-US" altLang="zh-CN" sz="1400" b="0" i="1" dirty="0" smtClean="0">
                            <a:latin typeface="Cambria Math"/>
                          </a:rPr>
                          <m:t>𝑖</m:t>
                        </m:r>
                        <m:r>
                          <a:rPr lang="en-US" altLang="zh-CN" sz="1400" b="0" i="1" dirty="0" smtClean="0">
                            <a:latin typeface="Cambria Math"/>
                          </a:rPr>
                          <m:t>=1</m:t>
                        </m:r>
                      </m:sub>
                      <m:sup>
                        <m:r>
                          <a:rPr lang="en-US" altLang="zh-CN" sz="1400" b="0" i="1" dirty="0" smtClean="0">
                            <a:latin typeface="Cambria Math"/>
                          </a:rPr>
                          <m:t>𝑁</m:t>
                        </m:r>
                      </m:sup>
                      <m:e>
                        <m:r>
                          <a:rPr lang="en-US" altLang="zh-CN" sz="1400" i="1">
                            <a:latin typeface="Cambria Math"/>
                          </a:rPr>
                          <m:t>𝐶</m:t>
                        </m:r>
                        <m:sSub>
                          <m:sSubPr>
                            <m:ctrlPr>
                              <a:rPr lang="en-US" altLang="zh-CN" sz="1400" i="1">
                                <a:latin typeface="Cambria Math"/>
                              </a:rPr>
                            </m:ctrlPr>
                          </m:sSubPr>
                          <m:e>
                            <m:r>
                              <a:rPr lang="en-US" altLang="zh-CN" sz="1400" i="1">
                                <a:latin typeface="Cambria Math"/>
                              </a:rPr>
                              <m:t>𝐶</m:t>
                            </m:r>
                          </m:e>
                          <m:sub>
                            <m:r>
                              <a:rPr lang="en-US" altLang="zh-CN" sz="1400" i="1">
                                <a:latin typeface="Cambria Math"/>
                              </a:rPr>
                              <m:t>1</m:t>
                            </m:r>
                          </m:sub>
                        </m:sSub>
                        <m:d>
                          <m:dPr>
                            <m:ctrlPr>
                              <a:rPr lang="en-US" altLang="zh-CN" sz="1400" i="1" smtClean="0">
                                <a:latin typeface="Cambria Math"/>
                              </a:rPr>
                            </m:ctrlPr>
                          </m:dPr>
                          <m:e>
                            <m:r>
                              <a:rPr lang="en-US" altLang="zh-CN" sz="1400" b="0" i="1" smtClean="0">
                                <a:latin typeface="Cambria Math"/>
                              </a:rPr>
                              <m:t>𝑖</m:t>
                            </m:r>
                          </m:e>
                        </m:d>
                      </m:e>
                    </m:nary>
                    <m:r>
                      <a:rPr lang="en-US" altLang="zh-CN" sz="1400" b="0" i="0" dirty="0" smtClean="0">
                        <a:latin typeface="Cambria Math"/>
                      </a:rPr>
                      <m:t>/</m:t>
                    </m:r>
                    <m:r>
                      <m:rPr>
                        <m:sty m:val="p"/>
                      </m:rPr>
                      <a:rPr lang="en-US" altLang="zh-CN" sz="1400" b="0" i="0" dirty="0" smtClean="0">
                        <a:latin typeface="Cambria Math"/>
                      </a:rPr>
                      <m:t>N</m:t>
                    </m:r>
                  </m:oMath>
                </a14:m>
                <a:endParaRPr lang="zh-CN" altLang="en-US" sz="1400" dirty="0"/>
              </a:p>
            </p:txBody>
          </p:sp>
        </mc:Choice>
        <mc:Fallback>
          <p:sp>
            <p:nvSpPr>
              <p:cNvPr id="9" name="矩形 8"/>
              <p:cNvSpPr>
                <a:spLocks noRot="1" noChangeAspect="1" noMove="1" noResize="1" noEditPoints="1" noAdjustHandles="1" noChangeArrowheads="1" noChangeShapeType="1" noTextEdit="1"/>
              </p:cNvSpPr>
              <p:nvPr/>
            </p:nvSpPr>
            <p:spPr>
              <a:xfrm>
                <a:off x="179512" y="2996952"/>
                <a:ext cx="8424936" cy="1730730"/>
              </a:xfrm>
              <a:prstGeom prst="rect">
                <a:avLst/>
              </a:prstGeom>
              <a:blipFill rotWithShape="1">
                <a:blip r:embed="rId2"/>
                <a:stretch>
                  <a:fillRect l="-72" b="-26829"/>
                </a:stretch>
              </a:blipFill>
              <a:ln w="19050">
                <a:solidFill>
                  <a:schemeClr val="accent1"/>
                </a:solidFill>
                <a:prstDash val="sysDash"/>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179512" y="5357886"/>
                <a:ext cx="8423676" cy="1325427"/>
              </a:xfrm>
              <a:prstGeom prst="rect">
                <a:avLst/>
              </a:prstGeom>
              <a:ln w="19050">
                <a:solidFill>
                  <a:schemeClr val="accent1"/>
                </a:solidFill>
                <a:prstDash val="sysDash"/>
              </a:ln>
            </p:spPr>
            <p:txBody>
              <a:bodyPr wrap="square">
                <a:spAutoFit/>
              </a:bodyPr>
              <a:lstStyle/>
              <a:p>
                <a:r>
                  <a:rPr lang="zh-CN" altLang="en-US" sz="1400" dirty="0" smtClean="0"/>
                  <a:t>网络中两个节点</a:t>
                </a:r>
                <a:r>
                  <a:rPr lang="en-US" altLang="zh-CN" sz="1400" dirty="0" err="1"/>
                  <a:t>i</a:t>
                </a:r>
                <a:r>
                  <a:rPr lang="zh-CN" altLang="en-US" sz="1400" dirty="0"/>
                  <a:t>和</a:t>
                </a:r>
                <a:r>
                  <a:rPr lang="en-US" altLang="zh-CN" sz="1400" dirty="0"/>
                  <a:t>j</a:t>
                </a:r>
                <a:r>
                  <a:rPr lang="zh-CN" altLang="en-US" sz="1400" dirty="0"/>
                  <a:t>之间的距离</a:t>
                </a:r>
                <a:r>
                  <a:rPr lang="en-US" altLang="zh-CN" sz="1400" dirty="0" err="1"/>
                  <a:t>d</a:t>
                </a:r>
                <a:r>
                  <a:rPr lang="en-US" altLang="zh-CN" sz="1400" baseline="-25000" dirty="0" err="1"/>
                  <a:t>ij</a:t>
                </a:r>
                <a:r>
                  <a:rPr lang="zh-CN" altLang="en-US" sz="1400" dirty="0"/>
                  <a:t>定义为连接这两个节点的最短路径上的边</a:t>
                </a:r>
                <a:r>
                  <a:rPr lang="zh-CN" altLang="en-US" sz="1400" dirty="0" smtClean="0"/>
                  <a:t>数，基于</a:t>
                </a:r>
                <a:r>
                  <a:rPr lang="zh-CN" altLang="en-US" sz="1400" dirty="0"/>
                  <a:t>这个概念</a:t>
                </a:r>
                <a:r>
                  <a:rPr lang="en-US" altLang="zh-CN" sz="1400" dirty="0"/>
                  <a:t>,</a:t>
                </a:r>
                <a:r>
                  <a:rPr lang="zh-CN" altLang="en-US" sz="1400" dirty="0"/>
                  <a:t>网络的</a:t>
                </a:r>
                <a:r>
                  <a:rPr lang="zh-CN" altLang="en-US" sz="1400" dirty="0" smtClean="0"/>
                  <a:t>平均路径</a:t>
                </a:r>
                <a:r>
                  <a:rPr lang="zh-CN" altLang="en-US" sz="1400" dirty="0"/>
                  <a:t>长度</a:t>
                </a:r>
                <a:r>
                  <a:rPr lang="en-US" altLang="zh-CN" sz="1400" dirty="0"/>
                  <a:t>L</a:t>
                </a:r>
                <a:r>
                  <a:rPr lang="zh-CN" altLang="en-US" sz="1400" dirty="0"/>
                  <a:t>定义为任意两个节点间距离的</a:t>
                </a:r>
                <a:r>
                  <a:rPr lang="zh-CN" altLang="en-US" sz="1400" dirty="0" smtClean="0"/>
                  <a:t>平均值，即</a:t>
                </a:r>
                <a:endParaRPr lang="en-US" altLang="zh-CN" sz="1400" dirty="0" smtClean="0"/>
              </a:p>
              <a:p>
                <a14:m>
                  <m:oMathPara xmlns:m="http://schemas.openxmlformats.org/officeDocument/2006/math">
                    <m:oMathParaPr>
                      <m:jc m:val="centerGroup"/>
                    </m:oMathParaPr>
                    <m:oMath xmlns:m="http://schemas.openxmlformats.org/officeDocument/2006/math">
                      <m:r>
                        <a:rPr lang="en-US" altLang="zh-CN" sz="1400" b="0" i="1" smtClean="0">
                          <a:latin typeface="Cambria Math"/>
                        </a:rPr>
                        <m:t>𝐿</m:t>
                      </m:r>
                      <m:r>
                        <a:rPr lang="en-US" altLang="zh-CN" sz="1400" b="0" i="1" smtClean="0">
                          <a:latin typeface="Cambria Math"/>
                        </a:rPr>
                        <m:t>=</m:t>
                      </m:r>
                      <m:f>
                        <m:fPr>
                          <m:ctrlPr>
                            <a:rPr lang="en-US" altLang="zh-CN" sz="1400" b="0" i="1" smtClean="0">
                              <a:latin typeface="Cambria Math"/>
                            </a:rPr>
                          </m:ctrlPr>
                        </m:fPr>
                        <m:num>
                          <m:r>
                            <a:rPr lang="en-US" altLang="zh-CN" sz="1400" b="0" i="1" smtClean="0">
                              <a:latin typeface="Cambria Math"/>
                            </a:rPr>
                            <m:t>1</m:t>
                          </m:r>
                        </m:num>
                        <m:den>
                          <m:f>
                            <m:fPr>
                              <m:ctrlPr>
                                <a:rPr lang="en-US" altLang="zh-CN" sz="1400" b="0" i="1" smtClean="0">
                                  <a:latin typeface="Cambria Math"/>
                                </a:rPr>
                              </m:ctrlPr>
                            </m:fPr>
                            <m:num>
                              <m:r>
                                <a:rPr lang="en-US" altLang="zh-CN" sz="1400" b="0" i="1" smtClean="0">
                                  <a:latin typeface="Cambria Math"/>
                                </a:rPr>
                                <m:t>1</m:t>
                              </m:r>
                            </m:num>
                            <m:den>
                              <m:r>
                                <a:rPr lang="en-US" altLang="zh-CN" sz="1400" b="0" i="1" smtClean="0">
                                  <a:latin typeface="Cambria Math"/>
                                </a:rPr>
                                <m:t>2</m:t>
                              </m:r>
                            </m:den>
                          </m:f>
                          <m:r>
                            <a:rPr lang="en-US" altLang="zh-CN" sz="1400" b="0" i="1" smtClean="0">
                              <a:latin typeface="Cambria Math"/>
                            </a:rPr>
                            <m:t>𝑛</m:t>
                          </m:r>
                          <m:d>
                            <m:dPr>
                              <m:ctrlPr>
                                <a:rPr lang="en-US" altLang="zh-CN" sz="1400" b="0" i="1" smtClean="0">
                                  <a:latin typeface="Cambria Math"/>
                                </a:rPr>
                              </m:ctrlPr>
                            </m:dPr>
                            <m:e>
                              <m:r>
                                <a:rPr lang="en-US" altLang="zh-CN" sz="1400" b="0" i="1" smtClean="0">
                                  <a:latin typeface="Cambria Math"/>
                                </a:rPr>
                                <m:t>𝑛</m:t>
                              </m:r>
                              <m:r>
                                <a:rPr lang="en-US" altLang="zh-CN" sz="1400" b="0" i="1" smtClean="0">
                                  <a:latin typeface="Cambria Math"/>
                                </a:rPr>
                                <m:t>+1</m:t>
                              </m:r>
                            </m:e>
                          </m:d>
                        </m:den>
                      </m:f>
                      <m:nary>
                        <m:naryPr>
                          <m:chr m:val="∑"/>
                          <m:supHide m:val="on"/>
                          <m:ctrlPr>
                            <a:rPr lang="en-US" altLang="zh-CN" sz="1400" b="0" i="1" smtClean="0">
                              <a:latin typeface="Cambria Math"/>
                            </a:rPr>
                          </m:ctrlPr>
                        </m:naryPr>
                        <m:sub>
                          <m:r>
                            <m:rPr>
                              <m:brk m:alnAt="7"/>
                            </m:rPr>
                            <a:rPr lang="en-US" altLang="zh-CN" sz="1400" b="0" i="1" smtClean="0">
                              <a:latin typeface="Cambria Math"/>
                            </a:rPr>
                            <m:t>𝑖</m:t>
                          </m:r>
                          <m:r>
                            <a:rPr lang="en-US" altLang="zh-CN" sz="1400" b="0" i="1" smtClean="0">
                              <a:latin typeface="Cambria Math"/>
                              <a:ea typeface="Cambria Math"/>
                            </a:rPr>
                            <m:t>≥</m:t>
                          </m:r>
                          <m:r>
                            <a:rPr lang="en-US" altLang="zh-CN" sz="1400" b="0" i="1" smtClean="0">
                              <a:latin typeface="Cambria Math"/>
                              <a:ea typeface="Cambria Math"/>
                            </a:rPr>
                            <m:t>𝑗</m:t>
                          </m:r>
                        </m:sub>
                        <m:sup/>
                        <m:e>
                          <m:sSub>
                            <m:sSubPr>
                              <m:ctrlPr>
                                <a:rPr lang="en-US" altLang="zh-CN" sz="1400" b="0" i="1" smtClean="0">
                                  <a:latin typeface="Cambria Math"/>
                                </a:rPr>
                              </m:ctrlPr>
                            </m:sSubPr>
                            <m:e>
                              <m:r>
                                <a:rPr lang="en-US" altLang="zh-CN" sz="1400" b="0" i="1" smtClean="0">
                                  <a:latin typeface="Cambria Math"/>
                                </a:rPr>
                                <m:t>𝑑</m:t>
                              </m:r>
                            </m:e>
                            <m:sub>
                              <m:r>
                                <a:rPr lang="en-US" altLang="zh-CN" sz="1400" b="0" i="1" smtClean="0">
                                  <a:latin typeface="Cambria Math"/>
                                </a:rPr>
                                <m:t>𝑖𝑗</m:t>
                              </m:r>
                            </m:sub>
                          </m:sSub>
                        </m:e>
                      </m:nary>
                    </m:oMath>
                  </m:oMathPara>
                </a14:m>
                <a:endParaRPr lang="en-US" altLang="zh-CN" sz="1400" dirty="0" smtClean="0"/>
              </a:p>
              <a:p>
                <a:r>
                  <a:rPr lang="zh-CN" altLang="en-US" sz="1400" dirty="0" smtClean="0"/>
                  <a:t>在网络中，平均路径长度越短，行为</a:t>
                </a:r>
                <a:r>
                  <a:rPr lang="zh-CN" altLang="en-US" sz="1400" dirty="0"/>
                  <a:t>者之间越容易建立</a:t>
                </a:r>
                <a:r>
                  <a:rPr lang="zh-CN" altLang="en-US" sz="1400" dirty="0" smtClean="0"/>
                  <a:t>联系，信息传播的</a:t>
                </a:r>
                <a:r>
                  <a:rPr lang="zh-CN" altLang="en-US" sz="1400" dirty="0"/>
                  <a:t>越</a:t>
                </a:r>
                <a:r>
                  <a:rPr lang="zh-CN" altLang="en-US" sz="1400" dirty="0" smtClean="0"/>
                  <a:t>快。</a:t>
                </a:r>
                <a:endParaRPr lang="zh-CN" altLang="en-US" sz="1400" dirty="0"/>
              </a:p>
            </p:txBody>
          </p:sp>
        </mc:Choice>
        <mc:Fallback>
          <p:sp>
            <p:nvSpPr>
              <p:cNvPr id="11" name="矩形 10"/>
              <p:cNvSpPr>
                <a:spLocks noRot="1" noChangeAspect="1" noMove="1" noResize="1" noEditPoints="1" noAdjustHandles="1" noChangeArrowheads="1" noChangeShapeType="1" noTextEdit="1"/>
              </p:cNvSpPr>
              <p:nvPr/>
            </p:nvSpPr>
            <p:spPr>
              <a:xfrm>
                <a:off x="179512" y="5357886"/>
                <a:ext cx="8423676" cy="1325427"/>
              </a:xfrm>
              <a:prstGeom prst="rect">
                <a:avLst/>
              </a:prstGeom>
              <a:blipFill rotWithShape="1">
                <a:blip r:embed="rId3"/>
                <a:stretch>
                  <a:fillRect l="-72" t="-20909" b="-54545"/>
                </a:stretch>
              </a:blipFill>
              <a:ln w="19050">
                <a:solidFill>
                  <a:schemeClr val="accent1"/>
                </a:solidFill>
                <a:prstDash val="sysDash"/>
              </a:ln>
            </p:spPr>
            <p:txBody>
              <a:bodyPr/>
              <a:lstStyle/>
              <a:p>
                <a:r>
                  <a:rPr lang="zh-CN" altLang="en-US">
                    <a:noFill/>
                  </a:rPr>
                  <a:t> </a:t>
                </a:r>
              </a:p>
            </p:txBody>
          </p:sp>
        </mc:Fallback>
      </mc:AlternateContent>
      <p:sp>
        <p:nvSpPr>
          <p:cNvPr id="13" name="TextBox 12"/>
          <p:cNvSpPr txBox="1"/>
          <p:nvPr/>
        </p:nvSpPr>
        <p:spPr>
          <a:xfrm>
            <a:off x="178251" y="5013176"/>
            <a:ext cx="1261884" cy="344710"/>
          </a:xfrm>
          <a:prstGeom prst="rect">
            <a:avLst/>
          </a:prstGeom>
          <a:noFill/>
        </p:spPr>
        <p:txBody>
          <a:bodyPr wrap="non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平均路径长度</a:t>
            </a:r>
            <a:endParaRPr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979176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凝聚子群分析</a:t>
            </a:r>
            <a:endParaRPr lang="zh-CN" altLang="en-US" dirty="0"/>
          </a:p>
        </p:txBody>
      </p:sp>
      <p:sp>
        <p:nvSpPr>
          <p:cNvPr id="4" name="矩形 3"/>
          <p:cNvSpPr/>
          <p:nvPr/>
        </p:nvSpPr>
        <p:spPr>
          <a:xfrm>
            <a:off x="395536" y="1484784"/>
            <a:ext cx="8352928" cy="738664"/>
          </a:xfrm>
          <a:prstGeom prst="rect">
            <a:avLst/>
          </a:prstGeom>
          <a:ln w="19050">
            <a:solidFill>
              <a:schemeClr val="accent1"/>
            </a:solidFill>
            <a:prstDash val="sysDash"/>
          </a:ln>
        </p:spPr>
        <p:txBody>
          <a:bodyPr wrap="square">
            <a:spAutoFit/>
          </a:bodyPr>
          <a:lstStyle/>
          <a:p>
            <a:r>
              <a:rPr lang="zh-CN" altLang="en-US" sz="1400" dirty="0" smtClean="0"/>
              <a:t>是</a:t>
            </a:r>
            <a:r>
              <a:rPr lang="zh-CN" altLang="en-US" sz="1400" dirty="0"/>
              <a:t>社会网络分析中的重要方法，其目的是为了揭示社会行动者之间实际存在的或者潜在的关系，利用一些算法找出行动者集合中具有相对较强的、直接的、紧密的、经常的或者积极关系的个体，以确定组成整个网络中小的团体，团体内部成员联系紧密，信息分享频繁。</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56106"/>
            <a:ext cx="3456384" cy="176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361439"/>
            <a:ext cx="2304256"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42020" y="4460398"/>
            <a:ext cx="8306444" cy="2052870"/>
          </a:xfrm>
          <a:prstGeom prst="rect">
            <a:avLst/>
          </a:prstGeom>
          <a:noFill/>
          <a:ln w="19050">
            <a:solidFill>
              <a:schemeClr val="accent1"/>
            </a:solidFill>
            <a:prstDash val="sysDash"/>
          </a:ln>
        </p:spPr>
        <p:txBody>
          <a:bodyPr wrap="square" rtlCol="0">
            <a:spAutoFit/>
          </a:bodyPr>
          <a:lstStyle/>
          <a:p>
            <a:pPr>
              <a:lnSpc>
                <a:spcPct val="130000"/>
              </a:lnSpc>
            </a:pPr>
            <a:r>
              <a:rPr lang="zh-CN" altLang="en-US" sz="1400" dirty="0" smtClean="0">
                <a:latin typeface="+mn-ea"/>
              </a:rPr>
              <a:t>一般</a:t>
            </a:r>
            <a:r>
              <a:rPr lang="zh-CN" altLang="en-US" sz="1400" dirty="0" smtClean="0">
                <a:latin typeface="+mn-ea"/>
              </a:rPr>
              <a:t>意义上，社区结构是大规模网络中普遍存在的基本结构，即：一个网络是由大量内部连接“紧密”、外部连接“稀疏”的子团组成，这些具有统计显著性的子团结构成为一个网络的社区结构</a:t>
            </a:r>
            <a:r>
              <a:rPr lang="zh-CN" altLang="en-US" sz="1400" dirty="0" smtClean="0">
                <a:latin typeface="+mn-ea"/>
              </a:rPr>
              <a:t>。</a:t>
            </a:r>
            <a:endParaRPr lang="en-US" altLang="zh-CN" sz="1400" dirty="0" smtClean="0">
              <a:latin typeface="+mn-ea"/>
            </a:endParaRPr>
          </a:p>
          <a:p>
            <a:pPr>
              <a:lnSpc>
                <a:spcPct val="130000"/>
              </a:lnSpc>
            </a:pPr>
            <a:endParaRPr lang="en-US" altLang="zh-CN" sz="1400" dirty="0" smtClean="0">
              <a:latin typeface="+mn-ea"/>
            </a:endParaRPr>
          </a:p>
          <a:p>
            <a:pPr marL="285750" indent="-285750">
              <a:lnSpc>
                <a:spcPct val="130000"/>
              </a:lnSpc>
              <a:buClr>
                <a:srgbClr val="0070C0"/>
              </a:buClr>
              <a:buFont typeface="Wingdings" pitchFamily="2" charset="2"/>
              <a:buChar char="u"/>
            </a:pPr>
            <a:r>
              <a:rPr lang="zh-CN" altLang="en-US" sz="1400" dirty="0">
                <a:latin typeface="+mn-ea"/>
              </a:rPr>
              <a:t>社会关系网络中的朋友圈子</a:t>
            </a:r>
            <a:endParaRPr lang="en-US" altLang="zh-CN" sz="1400" dirty="0">
              <a:latin typeface="+mn-ea"/>
            </a:endParaRPr>
          </a:p>
          <a:p>
            <a:pPr marL="285750" indent="-285750">
              <a:lnSpc>
                <a:spcPct val="130000"/>
              </a:lnSpc>
              <a:buClr>
                <a:srgbClr val="0070C0"/>
              </a:buClr>
              <a:buFont typeface="Wingdings" pitchFamily="2" charset="2"/>
              <a:buChar char="u"/>
            </a:pPr>
            <a:r>
              <a:rPr lang="en-US" altLang="zh-CN" sz="1400" dirty="0">
                <a:latin typeface="+mn-ea"/>
              </a:rPr>
              <a:t>Web</a:t>
            </a:r>
            <a:r>
              <a:rPr lang="zh-CN" altLang="en-US" sz="1400" dirty="0">
                <a:latin typeface="+mn-ea"/>
              </a:rPr>
              <a:t>网络中的相近主题的页面集合</a:t>
            </a:r>
            <a:endParaRPr lang="en-US" altLang="zh-CN" sz="1400" dirty="0">
              <a:latin typeface="+mn-ea"/>
            </a:endParaRPr>
          </a:p>
          <a:p>
            <a:pPr marL="285750" indent="-285750">
              <a:lnSpc>
                <a:spcPct val="130000"/>
              </a:lnSpc>
              <a:buClr>
                <a:srgbClr val="0070C0"/>
              </a:buClr>
              <a:buFont typeface="Wingdings" pitchFamily="2" charset="2"/>
              <a:buChar char="u"/>
            </a:pPr>
            <a:r>
              <a:rPr lang="zh-CN" altLang="en-US" sz="1400" dirty="0">
                <a:latin typeface="+mn-ea"/>
              </a:rPr>
              <a:t>蛋白质交互网络中，功能相近的蛋白质集合</a:t>
            </a:r>
            <a:endParaRPr lang="en-US" altLang="zh-CN" sz="1400" dirty="0">
              <a:latin typeface="+mn-ea"/>
            </a:endParaRPr>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
        <p:nvSpPr>
          <p:cNvPr id="9" name="TextBox 8"/>
          <p:cNvSpPr txBox="1"/>
          <p:nvPr/>
        </p:nvSpPr>
        <p:spPr>
          <a:xfrm>
            <a:off x="539552" y="1124744"/>
            <a:ext cx="1261884" cy="344710"/>
          </a:xfrm>
          <a:prstGeom prst="rect">
            <a:avLst/>
          </a:prstGeom>
          <a:noFill/>
        </p:spPr>
        <p:txBody>
          <a:bodyPr wrap="none" rtlCol="0">
            <a:spAutoFit/>
          </a:bodyPr>
          <a:lstStyle/>
          <a:p>
            <a:pPr>
              <a:lnSpc>
                <a:spcPct val="130000"/>
              </a:lnSpc>
            </a:pPr>
            <a:r>
              <a:rPr lang="zh-CN" altLang="en-US" sz="1400" b="1" dirty="0">
                <a:latin typeface="Arial" panose="020B0604020202020204" pitchFamily="34" charset="0"/>
                <a:ea typeface="微软雅黑" panose="020B0503020204020204" pitchFamily="34" charset="-122"/>
              </a:rPr>
              <a:t>凝聚子群分析</a:t>
            </a:r>
          </a:p>
        </p:txBody>
      </p:sp>
      <p:sp>
        <p:nvSpPr>
          <p:cNvPr id="10" name="TextBox 9"/>
          <p:cNvSpPr txBox="1"/>
          <p:nvPr/>
        </p:nvSpPr>
        <p:spPr>
          <a:xfrm>
            <a:off x="611560" y="4084447"/>
            <a:ext cx="902811" cy="344710"/>
          </a:xfrm>
          <a:prstGeom prst="rect">
            <a:avLst/>
          </a:prstGeom>
          <a:noFill/>
        </p:spPr>
        <p:txBody>
          <a:bodyPr wrap="none" rtlCol="0">
            <a:spAutoFit/>
          </a:bodyPr>
          <a:lstStyle/>
          <a:p>
            <a:pPr>
              <a:lnSpc>
                <a:spcPct val="130000"/>
              </a:lnSpc>
            </a:pPr>
            <a:r>
              <a:rPr lang="zh-CN" altLang="en-US" sz="1400" b="1" dirty="0">
                <a:latin typeface="Arial" panose="020B0604020202020204" pitchFamily="34" charset="0"/>
                <a:ea typeface="微软雅黑" panose="020B0503020204020204" pitchFamily="34" charset="-122"/>
              </a:rPr>
              <a:t>社团划分</a:t>
            </a:r>
          </a:p>
        </p:txBody>
      </p:sp>
    </p:spTree>
    <p:extLst>
      <p:ext uri="{BB962C8B-B14F-4D97-AF65-F5344CB8AC3E}">
        <p14:creationId xmlns:p14="http://schemas.microsoft.com/office/powerpoint/2010/main" val="3325004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325" y="2798348"/>
            <a:ext cx="3782169" cy="372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t>社会</a:t>
            </a:r>
            <a:r>
              <a:rPr lang="zh-CN" altLang="en-US" dirty="0" smtClean="0"/>
              <a:t>网络分析</a:t>
            </a:r>
            <a:endParaRPr lang="zh-CN" altLang="en-US" dirty="0"/>
          </a:p>
        </p:txBody>
      </p:sp>
      <p:sp>
        <p:nvSpPr>
          <p:cNvPr id="8" name="矩形 7"/>
          <p:cNvSpPr/>
          <p:nvPr/>
        </p:nvSpPr>
        <p:spPr>
          <a:xfrm>
            <a:off x="323528" y="1268760"/>
            <a:ext cx="8496944" cy="954107"/>
          </a:xfrm>
          <a:prstGeom prst="rect">
            <a:avLst/>
          </a:prstGeom>
          <a:ln w="19050">
            <a:solidFill>
              <a:schemeClr val="accent1"/>
            </a:solidFill>
            <a:prstDash val="sysDash"/>
          </a:ln>
        </p:spPr>
        <p:txBody>
          <a:bodyPr wrap="square">
            <a:spAutoFit/>
          </a:bodyPr>
          <a:lstStyle/>
          <a:p>
            <a:r>
              <a:rPr lang="zh-CN" altLang="en-US" sz="1400" b="1" dirty="0"/>
              <a:t>社会网络分析</a:t>
            </a:r>
            <a:r>
              <a:rPr lang="zh-CN" altLang="en-US" sz="1400" dirty="0"/>
              <a:t>是研究一组行动者的关系的研究方法。一组行动者可以是人、社区、群体、组织、国家等，他们的关系模式反映出的现象或数据是网络分析的焦点。从社会网络的角度出发，人在社会环境中的相互作用可以表达为基于关系的一种模式或规则，而基于这种关系的有规律模式反映了社会结构，这种结构的量化分析是社会网络分析的出发点。</a:t>
            </a: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798348"/>
            <a:ext cx="4724400" cy="378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012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凝聚子群分析</a:t>
            </a:r>
            <a:endParaRPr lang="zh-CN" altLang="en-US" dirty="0"/>
          </a:p>
        </p:txBody>
      </p:sp>
      <p:sp>
        <p:nvSpPr>
          <p:cNvPr id="4" name="矩形 3"/>
          <p:cNvSpPr/>
          <p:nvPr/>
        </p:nvSpPr>
        <p:spPr>
          <a:xfrm>
            <a:off x="539551" y="3053278"/>
            <a:ext cx="4392487" cy="1600438"/>
          </a:xfrm>
          <a:prstGeom prst="rect">
            <a:avLst/>
          </a:prstGeom>
          <a:ln w="19050">
            <a:solidFill>
              <a:schemeClr val="accent1"/>
            </a:solidFill>
            <a:prstDash val="sysDash"/>
          </a:ln>
        </p:spPr>
        <p:txBody>
          <a:bodyPr wrap="square">
            <a:spAutoFit/>
          </a:bodyPr>
          <a:lstStyle/>
          <a:p>
            <a:r>
              <a:rPr lang="zh-CN" altLang="en-US" sz="1400" dirty="0">
                <a:latin typeface="+mn-ea"/>
              </a:rPr>
              <a:t>在一个图中，“派系”指至少包含三</a:t>
            </a:r>
            <a:r>
              <a:rPr lang="zh-CN" altLang="en-US" sz="1400" dirty="0" smtClean="0">
                <a:latin typeface="+mn-ea"/>
              </a:rPr>
              <a:t>个点</a:t>
            </a:r>
            <a:r>
              <a:rPr lang="zh-CN" altLang="en-US" sz="1400" dirty="0">
                <a:latin typeface="+mn-ea"/>
              </a:rPr>
              <a:t>的最大完备子图，即其中任何两点之间都是直接相关，都是邻接的，并且</a:t>
            </a:r>
            <a:r>
              <a:rPr lang="zh-CN" altLang="en-US" sz="1400" dirty="0" smtClean="0">
                <a:latin typeface="+mn-ea"/>
              </a:rPr>
              <a:t>不存在</a:t>
            </a:r>
            <a:r>
              <a:rPr lang="zh-CN" altLang="en-US" sz="1400" dirty="0">
                <a:latin typeface="+mn-ea"/>
              </a:rPr>
              <a:t>任何与派系中所有点都有关联的其他点</a:t>
            </a:r>
            <a:r>
              <a:rPr lang="zh-CN" altLang="en-US" sz="1400" dirty="0" smtClean="0">
                <a:latin typeface="+mn-ea"/>
              </a:rPr>
              <a:t>。</a:t>
            </a:r>
            <a:endParaRPr lang="en-US" altLang="zh-CN" sz="1400" dirty="0" smtClean="0">
              <a:latin typeface="+mn-ea"/>
            </a:endParaRPr>
          </a:p>
          <a:p>
            <a:r>
              <a:rPr lang="zh-CN" altLang="en-US" sz="1400" b="1" dirty="0" smtClean="0">
                <a:latin typeface="+mn-ea"/>
              </a:rPr>
              <a:t>弱派系：</a:t>
            </a:r>
            <a:r>
              <a:rPr lang="zh-CN" altLang="en-US" sz="1400" dirty="0" smtClean="0">
                <a:latin typeface="+mn-ea"/>
              </a:rPr>
              <a:t>无向关系网络中的派系</a:t>
            </a:r>
            <a:endParaRPr lang="en-US" altLang="zh-CN" sz="1400" dirty="0" smtClean="0">
              <a:latin typeface="+mn-ea"/>
            </a:endParaRPr>
          </a:p>
          <a:p>
            <a:r>
              <a:rPr lang="zh-CN" altLang="en-US" sz="1400" b="1" dirty="0">
                <a:latin typeface="+mn-ea"/>
              </a:rPr>
              <a:t>强</a:t>
            </a:r>
            <a:r>
              <a:rPr lang="zh-CN" altLang="en-US" sz="1400" b="1" dirty="0" smtClean="0">
                <a:latin typeface="+mn-ea"/>
              </a:rPr>
              <a:t>派系：</a:t>
            </a:r>
            <a:r>
              <a:rPr lang="zh-CN" altLang="en-US" sz="1400" dirty="0" smtClean="0">
                <a:latin typeface="+mn-ea"/>
              </a:rPr>
              <a:t>有向关系网络中的派系，具有“互惠”关系的派系</a:t>
            </a:r>
            <a:endParaRPr lang="en-US" altLang="zh-CN" sz="1400" dirty="0" smtClean="0">
              <a:latin typeface="+mn-ea"/>
            </a:endParaRPr>
          </a:p>
        </p:txBody>
      </p:sp>
      <p:sp>
        <p:nvSpPr>
          <p:cNvPr id="5" name="TextBox 4"/>
          <p:cNvSpPr txBox="1"/>
          <p:nvPr/>
        </p:nvSpPr>
        <p:spPr>
          <a:xfrm>
            <a:off x="539552" y="2636912"/>
            <a:ext cx="864096" cy="344710"/>
          </a:xfrm>
          <a:prstGeom prst="rect">
            <a:avLst/>
          </a:prstGeom>
          <a:noFill/>
        </p:spPr>
        <p:txBody>
          <a:bodyPr wrap="squar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派系</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88026">
            <a:off x="5261893" y="3423917"/>
            <a:ext cx="1224136" cy="105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1905" y="3284984"/>
            <a:ext cx="1599389"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39551" y="4797152"/>
            <a:ext cx="679994" cy="369332"/>
          </a:xfrm>
          <a:prstGeom prst="rect">
            <a:avLst/>
          </a:prstGeom>
        </p:spPr>
        <p:txBody>
          <a:bodyPr wrap="none">
            <a:spAutoFit/>
          </a:bodyPr>
          <a:lstStyle/>
          <a:p>
            <a:r>
              <a:rPr lang="en-US" altLang="zh-CN" b="1" dirty="0" smtClean="0"/>
              <a:t>k-</a:t>
            </a:r>
            <a:r>
              <a:rPr lang="zh-CN" altLang="en-US" b="1" dirty="0"/>
              <a:t>丛 </a:t>
            </a:r>
          </a:p>
        </p:txBody>
      </p:sp>
      <p:sp>
        <p:nvSpPr>
          <p:cNvPr id="7" name="矩形 6"/>
          <p:cNvSpPr/>
          <p:nvPr/>
        </p:nvSpPr>
        <p:spPr>
          <a:xfrm>
            <a:off x="542578" y="5241394"/>
            <a:ext cx="4389460" cy="738664"/>
          </a:xfrm>
          <a:prstGeom prst="rect">
            <a:avLst/>
          </a:prstGeom>
          <a:ln w="19050">
            <a:solidFill>
              <a:schemeClr val="accent1"/>
            </a:solidFill>
            <a:prstDash val="sysDash"/>
          </a:ln>
        </p:spPr>
        <p:txBody>
          <a:bodyPr wrap="square">
            <a:spAutoFit/>
          </a:bodyPr>
          <a:lstStyle/>
          <a:p>
            <a:r>
              <a:rPr lang="zh-CN" altLang="en-US" sz="1400" dirty="0">
                <a:latin typeface="+mn-ea"/>
              </a:rPr>
              <a:t>以度数为基础的凝聚子群研究要求其成员之间的距离不低于某个值</a:t>
            </a:r>
            <a:r>
              <a:rPr lang="zh-CN" altLang="en-US" sz="1400" dirty="0" smtClean="0">
                <a:latin typeface="+mn-ea"/>
              </a:rPr>
              <a:t>。即</a:t>
            </a:r>
            <a:r>
              <a:rPr lang="zh-CN" altLang="en-US" sz="1400" dirty="0">
                <a:latin typeface="+mn-ea"/>
              </a:rPr>
              <a:t>在这样的一个子群中，每个点都至少与除了 </a:t>
            </a:r>
            <a:r>
              <a:rPr lang="en-US" altLang="zh-CN" sz="1400" dirty="0">
                <a:latin typeface="+mn-ea"/>
              </a:rPr>
              <a:t>k </a:t>
            </a:r>
            <a:r>
              <a:rPr lang="zh-CN" altLang="en-US" sz="1400" dirty="0">
                <a:latin typeface="+mn-ea"/>
              </a:rPr>
              <a:t>个点之外的</a:t>
            </a:r>
            <a:r>
              <a:rPr lang="zh-CN" altLang="en-US" sz="1400" dirty="0" smtClean="0">
                <a:latin typeface="+mn-ea"/>
              </a:rPr>
              <a:t>其它</a:t>
            </a:r>
            <a:r>
              <a:rPr lang="zh-CN" altLang="en-US" sz="1400" dirty="0">
                <a:latin typeface="+mn-ea"/>
              </a:rPr>
              <a:t>点直接相连</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4926196"/>
            <a:ext cx="1362075" cy="1507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521" y="4926196"/>
            <a:ext cx="2076450" cy="144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520312" y="1529497"/>
            <a:ext cx="7940120" cy="954107"/>
          </a:xfrm>
          <a:prstGeom prst="rect">
            <a:avLst/>
          </a:prstGeom>
          <a:ln w="19050">
            <a:solidFill>
              <a:schemeClr val="accent1"/>
            </a:solidFill>
            <a:prstDash val="sysDash"/>
          </a:ln>
        </p:spPr>
        <p:txBody>
          <a:bodyPr wrap="square">
            <a:spAutoFit/>
          </a:bodyPr>
          <a:lstStyle/>
          <a:p>
            <a:r>
              <a:rPr lang="zh-CN" altLang="en-US" sz="1400" dirty="0">
                <a:latin typeface="+mn-ea"/>
              </a:rPr>
              <a:t>如果一个图可以分为几个部分，每个部分内部成员之间存在关联，而各个部分之间没有任何关联，在这种情况下，我们把这些部分称为成分。在一个图中，如果拿走其中的某点，那么整个图的结构就分为两个互不关联的子图（成分）的话，则称该点为切点（或桥点）。成分反映了整个网络可以分为多少个小群体，但无法判断该成分的内部成员之间的</a:t>
            </a:r>
            <a:r>
              <a:rPr lang="zh-CN" altLang="en-US" sz="1400" dirty="0" smtClean="0">
                <a:latin typeface="+mn-ea"/>
              </a:rPr>
              <a:t>联系</a:t>
            </a:r>
            <a:r>
              <a:rPr lang="zh-CN" altLang="en-US" sz="1400" dirty="0">
                <a:latin typeface="+mn-ea"/>
              </a:rPr>
              <a:t>。</a:t>
            </a:r>
          </a:p>
        </p:txBody>
      </p:sp>
      <p:sp>
        <p:nvSpPr>
          <p:cNvPr id="13" name="TextBox 12"/>
          <p:cNvSpPr txBox="1"/>
          <p:nvPr/>
        </p:nvSpPr>
        <p:spPr>
          <a:xfrm>
            <a:off x="539552" y="1124744"/>
            <a:ext cx="543739" cy="344710"/>
          </a:xfrm>
          <a:prstGeom prst="rect">
            <a:avLst/>
          </a:prstGeom>
          <a:noFill/>
        </p:spPr>
        <p:txBody>
          <a:bodyPr wrap="non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成分</a:t>
            </a:r>
          </a:p>
        </p:txBody>
      </p:sp>
    </p:spTree>
    <p:extLst>
      <p:ext uri="{BB962C8B-B14F-4D97-AF65-F5344CB8AC3E}">
        <p14:creationId xmlns:p14="http://schemas.microsoft.com/office/powerpoint/2010/main" val="106784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社团划分</a:t>
            </a:r>
            <a:r>
              <a:rPr lang="zh-CN" altLang="en-US" dirty="0" smtClean="0"/>
              <a:t>算法</a:t>
            </a:r>
            <a:endParaRPr lang="zh-CN" altLang="en-US" dirty="0"/>
          </a:p>
        </p:txBody>
      </p:sp>
      <p:sp>
        <p:nvSpPr>
          <p:cNvPr id="5" name="矩形 4"/>
          <p:cNvSpPr/>
          <p:nvPr/>
        </p:nvSpPr>
        <p:spPr>
          <a:xfrm>
            <a:off x="467544" y="1556792"/>
            <a:ext cx="8208912" cy="738664"/>
          </a:xfrm>
          <a:prstGeom prst="rect">
            <a:avLst/>
          </a:prstGeom>
          <a:ln w="19050">
            <a:solidFill>
              <a:schemeClr val="accent1"/>
            </a:solidFill>
            <a:prstDash val="sysDash"/>
          </a:ln>
        </p:spPr>
        <p:txBody>
          <a:bodyPr wrap="square">
            <a:spAutoFit/>
          </a:bodyPr>
          <a:lstStyle/>
          <a:p>
            <a:r>
              <a:rPr lang="zh-CN" altLang="en-US" sz="1400" dirty="0">
                <a:latin typeface="+mn-ea"/>
              </a:rPr>
              <a:t>该算法是一种采用贪婪算法原理将网络划分为两个大小</a:t>
            </a:r>
            <a:r>
              <a:rPr lang="zh-CN" altLang="en-US" sz="1400" dirty="0" smtClean="0">
                <a:latin typeface="+mn-ea"/>
              </a:rPr>
              <a:t>已知的</a:t>
            </a:r>
            <a:r>
              <a:rPr lang="zh-CN" altLang="en-US" sz="1400" dirty="0">
                <a:latin typeface="+mn-ea"/>
              </a:rPr>
              <a:t>社团的二分法，其基本思想在于在网络划分时引入一个增益函数 </a:t>
            </a:r>
            <a:r>
              <a:rPr lang="en-US" altLang="zh-CN" sz="1400" dirty="0" smtClean="0">
                <a:latin typeface="+mn-ea"/>
              </a:rPr>
              <a:t>Q</a:t>
            </a:r>
            <a:r>
              <a:rPr lang="zh-CN" altLang="en-US" sz="1400" dirty="0">
                <a:latin typeface="+mn-ea"/>
              </a:rPr>
              <a:t>，通过交换节点对使 </a:t>
            </a:r>
            <a:r>
              <a:rPr lang="en-US" altLang="zh-CN" sz="1400" dirty="0">
                <a:latin typeface="+mn-ea"/>
              </a:rPr>
              <a:t>Q </a:t>
            </a:r>
            <a:r>
              <a:rPr lang="zh-CN" altLang="en-US" sz="1400" dirty="0">
                <a:latin typeface="+mn-ea"/>
              </a:rPr>
              <a:t>值达到最大从而获得最优的社团结构</a:t>
            </a:r>
            <a:r>
              <a:rPr lang="zh-CN" altLang="en-US" sz="1400" dirty="0" smtClean="0">
                <a:latin typeface="+mn-ea"/>
              </a:rPr>
              <a:t>划分结果</a:t>
            </a:r>
            <a:r>
              <a:rPr lang="zh-CN" altLang="en-US" sz="1400" dirty="0">
                <a:latin typeface="+mn-ea"/>
              </a:rPr>
              <a:t>。其中，增益函数</a:t>
            </a:r>
            <a:r>
              <a:rPr lang="en-US" altLang="zh-CN" sz="1400" dirty="0">
                <a:latin typeface="+mn-ea"/>
              </a:rPr>
              <a:t>Q </a:t>
            </a:r>
            <a:r>
              <a:rPr lang="zh-CN" altLang="en-US" sz="1400" dirty="0">
                <a:latin typeface="+mn-ea"/>
              </a:rPr>
              <a:t>定义为两个社团内部的边数减去连接两</a:t>
            </a:r>
            <a:r>
              <a:rPr lang="zh-CN" altLang="en-US" sz="1400" dirty="0" smtClean="0">
                <a:latin typeface="+mn-ea"/>
              </a:rPr>
              <a:t>个社团</a:t>
            </a:r>
            <a:r>
              <a:rPr lang="zh-CN" altLang="en-US" sz="1400" dirty="0">
                <a:latin typeface="+mn-ea"/>
              </a:rPr>
              <a:t>之间的边数所得差值</a:t>
            </a:r>
            <a:r>
              <a:rPr lang="zh-CN" altLang="en-US" sz="1400" dirty="0" smtClean="0">
                <a:latin typeface="+mn-ea"/>
              </a:rPr>
              <a:t>。</a:t>
            </a:r>
            <a:endParaRPr lang="zh-CN" altLang="en-US" sz="1400" dirty="0">
              <a:latin typeface="+mn-ea"/>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564904"/>
            <a:ext cx="775335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989" y="5233392"/>
            <a:ext cx="15906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39552" y="1124744"/>
            <a:ext cx="1856598" cy="344710"/>
          </a:xfrm>
          <a:prstGeom prst="rect">
            <a:avLst/>
          </a:prstGeom>
          <a:noFill/>
        </p:spPr>
        <p:txBody>
          <a:bodyPr wrap="none" rtlCol="0">
            <a:spAutoFit/>
          </a:bodyPr>
          <a:lstStyle/>
          <a:p>
            <a:pPr>
              <a:lnSpc>
                <a:spcPct val="130000"/>
              </a:lnSpc>
            </a:pPr>
            <a:r>
              <a:rPr lang="en-US" altLang="zh-CN" sz="1400" b="1" dirty="0" err="1">
                <a:latin typeface="Arial" panose="020B0604020202020204" pitchFamily="34" charset="0"/>
                <a:ea typeface="微软雅黑" panose="020B0503020204020204" pitchFamily="34" charset="-122"/>
              </a:rPr>
              <a:t>Kemighan</a:t>
            </a:r>
            <a:r>
              <a:rPr lang="zh-CN" altLang="en-US" sz="1400" b="1" dirty="0">
                <a:latin typeface="Arial" panose="020B0604020202020204" pitchFamily="34" charset="0"/>
                <a:ea typeface="微软雅黑" panose="020B0503020204020204" pitchFamily="34" charset="-122"/>
              </a:rPr>
              <a:t>一</a:t>
            </a:r>
            <a:r>
              <a:rPr lang="en-US" altLang="zh-CN" sz="1400" b="1" dirty="0">
                <a:latin typeface="Arial" panose="020B0604020202020204" pitchFamily="34" charset="0"/>
                <a:ea typeface="微软雅黑" panose="020B0503020204020204" pitchFamily="34" charset="-122"/>
              </a:rPr>
              <a:t>Lin</a:t>
            </a:r>
            <a:r>
              <a:rPr lang="zh-CN" altLang="en-US" sz="1400" b="1" dirty="0">
                <a:latin typeface="Arial" panose="020B0604020202020204" pitchFamily="34" charset="0"/>
                <a:ea typeface="微软雅黑" panose="020B0503020204020204" pitchFamily="34" charset="-122"/>
              </a:rPr>
              <a:t>算法</a:t>
            </a:r>
          </a:p>
        </p:txBody>
      </p:sp>
    </p:spTree>
    <p:extLst>
      <p:ext uri="{BB962C8B-B14F-4D97-AF65-F5344CB8AC3E}">
        <p14:creationId xmlns:p14="http://schemas.microsoft.com/office/powerpoint/2010/main" val="721371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社区发现算法</a:t>
            </a:r>
          </a:p>
        </p:txBody>
      </p:sp>
      <p:sp>
        <p:nvSpPr>
          <p:cNvPr id="9" name="TextBox 8"/>
          <p:cNvSpPr txBox="1"/>
          <p:nvPr/>
        </p:nvSpPr>
        <p:spPr>
          <a:xfrm>
            <a:off x="539552" y="1124744"/>
            <a:ext cx="813043" cy="344710"/>
          </a:xfrm>
          <a:prstGeom prst="rect">
            <a:avLst/>
          </a:prstGeom>
          <a:noFill/>
        </p:spPr>
        <p:txBody>
          <a:bodyPr wrap="none" rtlCol="0">
            <a:spAutoFit/>
          </a:bodyPr>
          <a:lstStyle/>
          <a:p>
            <a:pPr>
              <a:lnSpc>
                <a:spcPct val="130000"/>
              </a:lnSpc>
            </a:pPr>
            <a:r>
              <a:rPr lang="en-US" altLang="zh-CN" sz="1400" b="1" dirty="0">
                <a:latin typeface="Arial" panose="020B0604020202020204" pitchFamily="34" charset="0"/>
                <a:ea typeface="微软雅黑" panose="020B0503020204020204" pitchFamily="34" charset="-122"/>
              </a:rPr>
              <a:t>GN</a:t>
            </a:r>
            <a:r>
              <a:rPr lang="zh-CN" altLang="en-US" sz="1400" b="1" dirty="0">
                <a:latin typeface="Arial" panose="020B0604020202020204" pitchFamily="34" charset="0"/>
                <a:ea typeface="微软雅黑" panose="020B0503020204020204" pitchFamily="34" charset="-122"/>
              </a:rPr>
              <a:t>算法</a:t>
            </a:r>
          </a:p>
        </p:txBody>
      </p:sp>
      <p:sp>
        <p:nvSpPr>
          <p:cNvPr id="10" name="矩形 9"/>
          <p:cNvSpPr/>
          <p:nvPr/>
        </p:nvSpPr>
        <p:spPr>
          <a:xfrm>
            <a:off x="467544" y="1556792"/>
            <a:ext cx="8208912" cy="738664"/>
          </a:xfrm>
          <a:prstGeom prst="rect">
            <a:avLst/>
          </a:prstGeom>
          <a:ln w="19050">
            <a:solidFill>
              <a:schemeClr val="accent1"/>
            </a:solidFill>
            <a:prstDash val="sysDash"/>
          </a:ln>
        </p:spPr>
        <p:txBody>
          <a:bodyPr wrap="square">
            <a:spAutoFit/>
          </a:bodyPr>
          <a:lstStyle/>
          <a:p>
            <a:r>
              <a:rPr lang="zh-CN" altLang="en-US" sz="1400" dirty="0">
                <a:latin typeface="+mj-lt"/>
              </a:rPr>
              <a:t>该算法的基本思想就是不断地从网络中移除介数最大的边</a:t>
            </a:r>
            <a:r>
              <a:rPr lang="en-US" altLang="zh-CN" sz="1400" dirty="0" smtClean="0">
                <a:latin typeface="+mj-lt"/>
              </a:rPr>
              <a:t>,</a:t>
            </a:r>
            <a:r>
              <a:rPr lang="zh-CN" altLang="en-US" sz="1400" dirty="0" smtClean="0">
                <a:latin typeface="+mj-lt"/>
              </a:rPr>
              <a:t> 一</a:t>
            </a:r>
            <a:r>
              <a:rPr lang="zh-CN" altLang="en-US" sz="1400" dirty="0">
                <a:latin typeface="+mj-lt"/>
              </a:rPr>
              <a:t>条边的边介数就是通过这条边的所有最短路径的数目。由定义可知，如果一条边连接两个社区，那么这两个社团节点之间的最短路径通过该边的次数就会最多，相应的边介数最大。如果删除该边，那么两个社团就会分割开</a:t>
            </a:r>
            <a:r>
              <a:rPr lang="zh-CN" altLang="en-US" sz="1400" dirty="0" smtClean="0">
                <a:latin typeface="+mj-lt"/>
              </a:rPr>
              <a:t>。</a:t>
            </a:r>
            <a:endParaRPr lang="zh-CN" altLang="en-US" sz="1400" dirty="0">
              <a:latin typeface="+mj-lt"/>
            </a:endParaRPr>
          </a:p>
        </p:txBody>
      </p:sp>
      <mc:AlternateContent xmlns:mc="http://schemas.openxmlformats.org/markup-compatibility/2006">
        <mc:Choice xmlns:a14="http://schemas.microsoft.com/office/drawing/2010/main" Requires="a14">
          <p:sp>
            <p:nvSpPr>
              <p:cNvPr id="11" name="矩形 10"/>
              <p:cNvSpPr/>
              <p:nvPr/>
            </p:nvSpPr>
            <p:spPr>
              <a:xfrm>
                <a:off x="467542" y="4509120"/>
                <a:ext cx="8208913" cy="1840632"/>
              </a:xfrm>
              <a:prstGeom prst="rect">
                <a:avLst/>
              </a:prstGeom>
              <a:ln w="19050">
                <a:solidFill>
                  <a:schemeClr val="accent1"/>
                </a:solidFill>
                <a:prstDash val="sysDash"/>
              </a:ln>
            </p:spPr>
            <p:txBody>
              <a:bodyPr wrap="square">
                <a:spAutoFit/>
              </a:bodyPr>
              <a:lstStyle/>
              <a:p>
                <a:r>
                  <a:rPr lang="zh-CN" altLang="en-US" sz="1400" dirty="0" smtClean="0"/>
                  <a:t>假设网络中有</a:t>
                </a:r>
                <a:r>
                  <a:rPr lang="en-US" altLang="zh-CN" sz="1400" dirty="0" smtClean="0"/>
                  <a:t>k</a:t>
                </a:r>
                <a:r>
                  <a:rPr lang="zh-CN" altLang="en-US" sz="1400" dirty="0"/>
                  <a:t>个</a:t>
                </a:r>
                <a:r>
                  <a:rPr lang="zh-CN" altLang="en-US" sz="1400" dirty="0" smtClean="0"/>
                  <a:t>社团，定义</a:t>
                </a:r>
                <a:r>
                  <a:rPr lang="en-US" altLang="zh-CN" sz="1400" dirty="0"/>
                  <a:t>e</a:t>
                </a:r>
                <a:r>
                  <a:rPr lang="zh-CN" altLang="en-US" sz="1400" dirty="0"/>
                  <a:t>是一个</a:t>
                </a:r>
                <a:r>
                  <a:rPr lang="en-US" altLang="zh-CN" sz="1400" dirty="0"/>
                  <a:t>k</a:t>
                </a:r>
                <a:r>
                  <a:rPr lang="zh-CN" altLang="en-US" sz="1400" dirty="0"/>
                  <a:t>阶</a:t>
                </a:r>
                <a:r>
                  <a:rPr lang="zh-CN" altLang="en-US" sz="1400" dirty="0" smtClean="0"/>
                  <a:t>对称矩阵，</a:t>
                </a:r>
                <a:r>
                  <a:rPr lang="en-US" altLang="zh-CN" sz="1400" dirty="0" err="1" smtClean="0"/>
                  <a:t>e</a:t>
                </a:r>
                <a:r>
                  <a:rPr lang="en-US" altLang="zh-CN" sz="1400" baseline="-25000" dirty="0" err="1" smtClean="0"/>
                  <a:t>ij</a:t>
                </a:r>
                <a:r>
                  <a:rPr lang="zh-CN" altLang="en-US" sz="1400" dirty="0" smtClean="0"/>
                  <a:t>表示社团</a:t>
                </a:r>
                <a:r>
                  <a:rPr lang="en-US" altLang="zh-CN" sz="1400" dirty="0" err="1"/>
                  <a:t>i</a:t>
                </a:r>
                <a:r>
                  <a:rPr lang="zh-CN" altLang="en-US" sz="1400" dirty="0"/>
                  <a:t>和社团</a:t>
                </a:r>
                <a:r>
                  <a:rPr lang="en-US" altLang="zh-CN" sz="1400" dirty="0" smtClean="0"/>
                  <a:t>j</a:t>
                </a:r>
                <a:r>
                  <a:rPr lang="zh-CN" altLang="en-US" sz="1400" dirty="0" smtClean="0"/>
                  <a:t>内部边数目的和与网络总边数的比例，于是</a:t>
                </a:r>
                <a:r>
                  <a:rPr lang="zh-CN" altLang="en-US" sz="1400" dirty="0"/>
                  <a:t>矩阵</a:t>
                </a:r>
                <a:r>
                  <a:rPr lang="en-US" altLang="zh-CN" sz="1400" dirty="0"/>
                  <a:t>e</a:t>
                </a:r>
                <a:r>
                  <a:rPr lang="zh-CN" altLang="en-US" sz="1400" dirty="0"/>
                  <a:t>的迹</a:t>
                </a:r>
                <a14:m>
                  <m:oMath xmlns:m="http://schemas.openxmlformats.org/officeDocument/2006/math">
                    <m:r>
                      <a:rPr lang="en-US" altLang="zh-CN" sz="1400" i="1" dirty="0" smtClean="0">
                        <a:latin typeface="Cambria Math"/>
                      </a:rPr>
                      <m:t>𝑇𝑟𝑒</m:t>
                    </m:r>
                    <m:r>
                      <a:rPr lang="en-US" altLang="zh-CN" sz="1400" b="0" i="1" dirty="0" smtClean="0">
                        <a:latin typeface="Cambria Math"/>
                      </a:rPr>
                      <m:t>=</m:t>
                    </m:r>
                    <m:nary>
                      <m:naryPr>
                        <m:chr m:val="∑"/>
                        <m:supHide m:val="on"/>
                        <m:ctrlPr>
                          <a:rPr lang="en-US" altLang="zh-CN" sz="1400" b="0" i="1" dirty="0" smtClean="0">
                            <a:latin typeface="Cambria Math"/>
                          </a:rPr>
                        </m:ctrlPr>
                      </m:naryPr>
                      <m:sub>
                        <m:r>
                          <m:rPr>
                            <m:brk m:alnAt="7"/>
                          </m:rPr>
                          <a:rPr lang="en-US" altLang="zh-CN" sz="1400" b="0" i="1" dirty="0" smtClean="0">
                            <a:latin typeface="Cambria Math"/>
                          </a:rPr>
                          <m:t>𝑖</m:t>
                        </m:r>
                      </m:sub>
                      <m:sup/>
                      <m:e>
                        <m:sSub>
                          <m:sSubPr>
                            <m:ctrlPr>
                              <a:rPr lang="en-US" altLang="zh-CN" sz="1400" b="0" i="1" dirty="0" smtClean="0">
                                <a:latin typeface="Cambria Math"/>
                              </a:rPr>
                            </m:ctrlPr>
                          </m:sSubPr>
                          <m:e>
                            <m:r>
                              <a:rPr lang="en-US" altLang="zh-CN" sz="1400" b="0" i="1" dirty="0" smtClean="0">
                                <a:latin typeface="Cambria Math"/>
                              </a:rPr>
                              <m:t>𝑒</m:t>
                            </m:r>
                          </m:e>
                          <m:sub>
                            <m:r>
                              <a:rPr lang="en-US" altLang="zh-CN" sz="1400" b="0" i="1" dirty="0" smtClean="0">
                                <a:latin typeface="Cambria Math"/>
                              </a:rPr>
                              <m:t>𝑖𝑖</m:t>
                            </m:r>
                          </m:sub>
                        </m:sSub>
                      </m:e>
                    </m:nary>
                  </m:oMath>
                </a14:m>
                <a:r>
                  <a:rPr lang="zh-CN" altLang="en-US" sz="1400" dirty="0"/>
                  <a:t>表示了连接同一社团中节点的边占网络全部边</a:t>
                </a:r>
                <a:r>
                  <a:rPr lang="zh-CN" altLang="en-US" sz="1400" dirty="0" smtClean="0"/>
                  <a:t>的比例。</a:t>
                </a:r>
                <a14:m>
                  <m:oMath xmlns:m="http://schemas.openxmlformats.org/officeDocument/2006/math">
                    <m:sSub>
                      <m:sSubPr>
                        <m:ctrlPr>
                          <a:rPr lang="en-US" altLang="zh-CN" sz="1400" i="1" dirty="0" smtClean="0">
                            <a:latin typeface="Cambria Math"/>
                          </a:rPr>
                        </m:ctrlPr>
                      </m:sSubPr>
                      <m:e>
                        <m:r>
                          <a:rPr lang="en-US" altLang="zh-CN" sz="1400" b="0" i="1" dirty="0" smtClean="0">
                            <a:latin typeface="Cambria Math"/>
                          </a:rPr>
                          <m:t>𝑎</m:t>
                        </m:r>
                      </m:e>
                      <m:sub>
                        <m:r>
                          <a:rPr lang="en-US" altLang="zh-CN" sz="1400" b="0" i="1" dirty="0" smtClean="0">
                            <a:latin typeface="Cambria Math"/>
                          </a:rPr>
                          <m:t>𝑖</m:t>
                        </m:r>
                      </m:sub>
                    </m:sSub>
                    <m:r>
                      <a:rPr lang="en-US" altLang="zh-CN" sz="1400" i="1" dirty="0">
                        <a:latin typeface="Cambria Math"/>
                      </a:rPr>
                      <m:t>=</m:t>
                    </m:r>
                    <m:nary>
                      <m:naryPr>
                        <m:chr m:val="∑"/>
                        <m:supHide m:val="on"/>
                        <m:ctrlPr>
                          <a:rPr lang="en-US" altLang="zh-CN" sz="1400" i="1" dirty="0">
                            <a:latin typeface="Cambria Math"/>
                          </a:rPr>
                        </m:ctrlPr>
                      </m:naryPr>
                      <m:sub>
                        <m:r>
                          <a:rPr lang="en-US" altLang="zh-CN" sz="1400" b="0" i="1" dirty="0" smtClean="0">
                            <a:latin typeface="Cambria Math"/>
                          </a:rPr>
                          <m:t>𝑗</m:t>
                        </m:r>
                      </m:sub>
                      <m:sup/>
                      <m:e>
                        <m:sSub>
                          <m:sSubPr>
                            <m:ctrlPr>
                              <a:rPr lang="en-US" altLang="zh-CN" sz="1400" i="1" dirty="0">
                                <a:latin typeface="Cambria Math"/>
                              </a:rPr>
                            </m:ctrlPr>
                          </m:sSubPr>
                          <m:e>
                            <m:r>
                              <a:rPr lang="en-US" altLang="zh-CN" sz="1400" i="1" dirty="0">
                                <a:latin typeface="Cambria Math"/>
                              </a:rPr>
                              <m:t>𝑒</m:t>
                            </m:r>
                          </m:e>
                          <m:sub>
                            <m:r>
                              <a:rPr lang="en-US" altLang="zh-CN" sz="1400" i="1" dirty="0">
                                <a:latin typeface="Cambria Math"/>
                              </a:rPr>
                              <m:t>𝑖𝑖</m:t>
                            </m:r>
                          </m:sub>
                        </m:sSub>
                      </m:e>
                    </m:nary>
                    <m:r>
                      <a:rPr lang="zh-CN" altLang="en-US" sz="1400" i="1" dirty="0">
                        <a:latin typeface="Cambria Math"/>
                      </a:rPr>
                      <m:t>  </m:t>
                    </m:r>
                  </m:oMath>
                </a14:m>
                <a:r>
                  <a:rPr lang="zh-CN" altLang="en-US" sz="1400" dirty="0" smtClean="0"/>
                  <a:t>表示连接</a:t>
                </a:r>
                <a:r>
                  <a:rPr lang="zh-CN" altLang="en-US" sz="1400" dirty="0"/>
                  <a:t>到社团</a:t>
                </a:r>
                <a:r>
                  <a:rPr lang="en-US" altLang="zh-CN" sz="1400" dirty="0" err="1"/>
                  <a:t>i</a:t>
                </a:r>
                <a:r>
                  <a:rPr lang="zh-CN" altLang="en-US" sz="1400" dirty="0"/>
                  <a:t>中所有节点的边占网络全部边的</a:t>
                </a:r>
                <a:r>
                  <a:rPr lang="zh-CN" altLang="en-US" sz="1400" dirty="0" smtClean="0"/>
                  <a:t>比例。模块</a:t>
                </a:r>
                <a:r>
                  <a:rPr lang="zh-CN" altLang="en-US" sz="1400" dirty="0"/>
                  <a:t>度</a:t>
                </a:r>
                <a:r>
                  <a:rPr lang="en-US" altLang="zh-CN" sz="1400" dirty="0" smtClean="0"/>
                  <a:t>Q</a:t>
                </a:r>
                <a:r>
                  <a:rPr lang="zh-CN" altLang="en-US" sz="1400" dirty="0" smtClean="0"/>
                  <a:t>的大小</a:t>
                </a:r>
                <a:r>
                  <a:rPr lang="zh-CN" altLang="en-US" sz="1400" dirty="0"/>
                  <a:t>定义为</a:t>
                </a:r>
                <a:r>
                  <a:rPr lang="zh-CN" altLang="en-US" sz="1400" dirty="0" smtClean="0"/>
                  <a:t>社区</a:t>
                </a:r>
                <a:r>
                  <a:rPr lang="zh-CN" altLang="en-US" sz="1400" dirty="0"/>
                  <a:t>内部的总边数和网络中总边数的比例减去一个期望值，该期望值是将网络设定为随机网络时同样的社区分配所形成的社区内部的总边数和网络中总边数的比例的大小</a:t>
                </a:r>
                <a:r>
                  <a:rPr lang="zh-CN" altLang="en-US" sz="1400" dirty="0" smtClean="0"/>
                  <a:t>。</a:t>
                </a:r>
                <a:endParaRPr lang="en-US" altLang="zh-CN" sz="1400" dirty="0" smtClean="0"/>
              </a:p>
              <a:p>
                <a:endParaRPr lang="en-US" altLang="zh-CN" sz="1400" dirty="0"/>
              </a:p>
              <a:p>
                <a:endParaRPr lang="en-US" altLang="zh-CN" sz="1400" dirty="0" smtClean="0"/>
              </a:p>
              <a:p>
                <a:endParaRPr lang="en-US" altLang="zh-CN" sz="1400" dirty="0"/>
              </a:p>
            </p:txBody>
          </p:sp>
        </mc:Choice>
        <mc:Fallback>
          <p:sp>
            <p:nvSpPr>
              <p:cNvPr id="11" name="矩形 10"/>
              <p:cNvSpPr>
                <a:spLocks noRot="1" noChangeAspect="1" noMove="1" noResize="1" noEditPoints="1" noAdjustHandles="1" noChangeArrowheads="1" noChangeShapeType="1" noTextEdit="1"/>
              </p:cNvSpPr>
              <p:nvPr/>
            </p:nvSpPr>
            <p:spPr>
              <a:xfrm>
                <a:off x="467542" y="4509120"/>
                <a:ext cx="8208913" cy="1840632"/>
              </a:xfrm>
              <a:prstGeom prst="rect">
                <a:avLst/>
              </a:prstGeom>
              <a:blipFill rotWithShape="1">
                <a:blip r:embed="rId2"/>
                <a:stretch>
                  <a:fillRect l="-148" t="-4918" r="-74"/>
                </a:stretch>
              </a:blipFill>
              <a:ln w="19050">
                <a:solidFill>
                  <a:schemeClr val="accent1"/>
                </a:solidFill>
                <a:prstDash val="sysDash"/>
              </a:ln>
            </p:spPr>
            <p:txBody>
              <a:bodyPr/>
              <a:lstStyle/>
              <a:p>
                <a:r>
                  <a:rPr lang="zh-CN" altLang="en-US">
                    <a:noFill/>
                  </a:rPr>
                  <a:t> </a:t>
                </a:r>
              </a:p>
            </p:txBody>
          </p:sp>
        </mc:Fallback>
      </mc:AlternateContent>
      <p:sp>
        <p:nvSpPr>
          <p:cNvPr id="13" name="TextBox 12"/>
          <p:cNvSpPr txBox="1"/>
          <p:nvPr/>
        </p:nvSpPr>
        <p:spPr>
          <a:xfrm>
            <a:off x="539552" y="4149080"/>
            <a:ext cx="862737" cy="344710"/>
          </a:xfrm>
          <a:prstGeom prst="rect">
            <a:avLst/>
          </a:prstGeom>
          <a:noFill/>
        </p:spPr>
        <p:txBody>
          <a:bodyPr wrap="none" rtlCol="0">
            <a:spAutoFit/>
          </a:bodyPr>
          <a:lstStyle/>
          <a:p>
            <a:pPr>
              <a:lnSpc>
                <a:spcPct val="130000"/>
              </a:lnSpc>
            </a:pPr>
            <a:r>
              <a:rPr lang="zh-CN" altLang="en-US" sz="1400" b="1" dirty="0">
                <a:latin typeface="Arial" panose="020B0604020202020204" pitchFamily="34" charset="0"/>
                <a:ea typeface="微软雅黑" panose="020B0503020204020204" pitchFamily="34" charset="-122"/>
              </a:rPr>
              <a:t>模块</a:t>
            </a:r>
            <a:r>
              <a:rPr lang="zh-CN" altLang="en-US" sz="1400" b="1" dirty="0" smtClean="0">
                <a:latin typeface="Arial" panose="020B0604020202020204" pitchFamily="34" charset="0"/>
                <a:ea typeface="微软雅黑" panose="020B0503020204020204" pitchFamily="34" charset="-122"/>
              </a:rPr>
              <a:t>度</a:t>
            </a:r>
            <a:r>
              <a:rPr lang="en-US" altLang="zh-CN" sz="1400" b="1" dirty="0" smtClean="0">
                <a:latin typeface="Arial" panose="020B0604020202020204" pitchFamily="34" charset="0"/>
                <a:ea typeface="微软雅黑" panose="020B0503020204020204" pitchFamily="34" charset="-122"/>
              </a:rPr>
              <a:t>Q</a:t>
            </a:r>
            <a:endParaRPr lang="zh-CN" altLang="en-US" sz="1400" b="1" dirty="0">
              <a:latin typeface="Arial" panose="020B0604020202020204" pitchFamily="34"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TextBox 11"/>
              <p:cNvSpPr txBox="1"/>
              <p:nvPr/>
            </p:nvSpPr>
            <p:spPr>
              <a:xfrm>
                <a:off x="2699792" y="5509930"/>
                <a:ext cx="2717346" cy="772006"/>
              </a:xfrm>
              <a:prstGeom prst="rect">
                <a:avLst/>
              </a:prstGeom>
              <a:noFill/>
            </p:spPr>
            <p:txBody>
              <a:bodyPr wrap="none" rtlCol="0">
                <a:spAutoFit/>
              </a:bodyPr>
              <a:lstStyle/>
              <a:p>
                <a:pPr>
                  <a:lnSpc>
                    <a:spcPct val="130000"/>
                  </a:lnSpc>
                </a:pPr>
                <a14:m>
                  <m:oMathPara xmlns:m="http://schemas.openxmlformats.org/officeDocument/2006/math">
                    <m:oMathParaPr>
                      <m:jc m:val="centerGroup"/>
                    </m:oMathParaPr>
                    <m:oMath xmlns:m="http://schemas.openxmlformats.org/officeDocument/2006/math">
                      <m:r>
                        <a:rPr lang="en-US" altLang="zh-CN" sz="1400" b="0" i="1" smtClean="0">
                          <a:latin typeface="Cambria Math"/>
                          <a:ea typeface="微软雅黑" panose="020B0503020204020204" pitchFamily="34" charset="-122"/>
                        </a:rPr>
                        <m:t>𝑄</m:t>
                      </m:r>
                      <m:r>
                        <a:rPr lang="en-US" altLang="zh-CN" sz="1400" b="0" i="1" dirty="0" smtClean="0">
                          <a:latin typeface="Cambria Math"/>
                        </a:rPr>
                        <m:t>=</m:t>
                      </m:r>
                      <m:nary>
                        <m:naryPr>
                          <m:chr m:val="∑"/>
                          <m:supHide m:val="on"/>
                          <m:ctrlPr>
                            <a:rPr lang="en-US" altLang="zh-CN" sz="1400" i="1" dirty="0">
                              <a:latin typeface="Cambria Math"/>
                            </a:rPr>
                          </m:ctrlPr>
                        </m:naryPr>
                        <m:sub>
                          <m:r>
                            <m:rPr>
                              <m:brk m:alnAt="7"/>
                            </m:rPr>
                            <a:rPr lang="en-US" altLang="zh-CN" sz="1400" i="1" dirty="0">
                              <a:latin typeface="Cambria Math"/>
                            </a:rPr>
                            <m:t>𝑖</m:t>
                          </m:r>
                        </m:sub>
                        <m:sup/>
                        <m:e>
                          <m:d>
                            <m:dPr>
                              <m:ctrlPr>
                                <a:rPr lang="en-US" altLang="zh-CN" sz="1400" i="1" dirty="0" smtClean="0">
                                  <a:latin typeface="Cambria Math"/>
                                </a:rPr>
                              </m:ctrlPr>
                            </m:dPr>
                            <m:e>
                              <m:sSub>
                                <m:sSubPr>
                                  <m:ctrlPr>
                                    <a:rPr lang="en-US" altLang="zh-CN" sz="1400" i="1" dirty="0">
                                      <a:latin typeface="Cambria Math"/>
                                    </a:rPr>
                                  </m:ctrlPr>
                                </m:sSubPr>
                                <m:e>
                                  <m:r>
                                    <a:rPr lang="en-US" altLang="zh-CN" sz="1400" i="1" dirty="0">
                                      <a:latin typeface="Cambria Math"/>
                                    </a:rPr>
                                    <m:t>𝑒</m:t>
                                  </m:r>
                                </m:e>
                                <m:sub>
                                  <m:r>
                                    <a:rPr lang="en-US" altLang="zh-CN" sz="1400" i="1" dirty="0">
                                      <a:latin typeface="Cambria Math"/>
                                    </a:rPr>
                                    <m:t>𝑖𝑖</m:t>
                                  </m:r>
                                </m:sub>
                              </m:sSub>
                              <m:r>
                                <a:rPr lang="en-US" altLang="zh-CN" sz="1400" b="0" i="1" dirty="0" smtClean="0">
                                  <a:latin typeface="Cambria Math"/>
                                </a:rPr>
                                <m:t>−</m:t>
                              </m:r>
                              <m:sSubSup>
                                <m:sSubSupPr>
                                  <m:ctrlPr>
                                    <a:rPr lang="en-US" altLang="zh-CN" sz="1400" b="0" i="1" dirty="0" smtClean="0">
                                      <a:latin typeface="Cambria Math"/>
                                    </a:rPr>
                                  </m:ctrlPr>
                                </m:sSubSupPr>
                                <m:e>
                                  <m:r>
                                    <a:rPr lang="en-US" altLang="zh-CN" sz="1400" b="0" i="1" dirty="0" smtClean="0">
                                      <a:latin typeface="Cambria Math"/>
                                    </a:rPr>
                                    <m:t>𝑎</m:t>
                                  </m:r>
                                </m:e>
                                <m:sub>
                                  <m:r>
                                    <a:rPr lang="en-US" altLang="zh-CN" sz="1400" b="0" i="1" dirty="0" smtClean="0">
                                      <a:latin typeface="Cambria Math"/>
                                    </a:rPr>
                                    <m:t>𝑖</m:t>
                                  </m:r>
                                </m:sub>
                                <m:sup/>
                              </m:sSubSup>
                              <m:r>
                                <a:rPr lang="en-US" altLang="zh-CN" sz="1400" b="0" i="1" baseline="30000" dirty="0" smtClean="0">
                                  <a:latin typeface="Cambria Math"/>
                                </a:rPr>
                                <m:t>2</m:t>
                              </m:r>
                            </m:e>
                          </m:d>
                        </m:e>
                      </m:nary>
                      <m:r>
                        <a:rPr lang="en-US" altLang="zh-CN" sz="1400" i="1" dirty="0" smtClean="0">
                          <a:latin typeface="Cambria Math"/>
                          <a:ea typeface="Cambria Math"/>
                        </a:rPr>
                        <m:t>=</m:t>
                      </m:r>
                      <m:r>
                        <a:rPr lang="en-US" altLang="zh-CN" sz="1400" b="0" i="1" dirty="0" smtClean="0">
                          <a:latin typeface="Cambria Math"/>
                          <a:ea typeface="Cambria Math"/>
                        </a:rPr>
                        <m:t>𝑇𝑟𝑒</m:t>
                      </m:r>
                      <m:r>
                        <a:rPr lang="en-US" altLang="zh-CN" sz="1400" b="0" i="1" dirty="0" smtClean="0">
                          <a:latin typeface="Cambria Math"/>
                          <a:ea typeface="Cambria Math"/>
                        </a:rPr>
                        <m:t>−</m:t>
                      </m:r>
                      <m:d>
                        <m:dPr>
                          <m:begChr m:val="‖"/>
                          <m:endChr m:val="‖"/>
                          <m:ctrlPr>
                            <a:rPr lang="en-US" altLang="zh-CN" sz="1400" b="0" i="1" dirty="0" smtClean="0">
                              <a:latin typeface="Cambria Math"/>
                              <a:ea typeface="Cambria Math"/>
                            </a:rPr>
                          </m:ctrlPr>
                        </m:dPr>
                        <m:e>
                          <m:sSup>
                            <m:sSupPr>
                              <m:ctrlPr>
                                <a:rPr lang="en-US" altLang="zh-CN" sz="1400" b="0" i="1" dirty="0" smtClean="0">
                                  <a:latin typeface="Cambria Math"/>
                                  <a:ea typeface="Cambria Math"/>
                                </a:rPr>
                              </m:ctrlPr>
                            </m:sSupPr>
                            <m:e>
                              <m:r>
                                <a:rPr lang="en-US" altLang="zh-CN" sz="1400" b="0" i="1" dirty="0" smtClean="0">
                                  <a:latin typeface="Cambria Math"/>
                                  <a:ea typeface="Cambria Math"/>
                                </a:rPr>
                                <m:t>𝑒</m:t>
                              </m:r>
                            </m:e>
                            <m:sup>
                              <m:r>
                                <a:rPr lang="en-US" altLang="zh-CN" sz="1400" b="0" i="1" dirty="0" smtClean="0">
                                  <a:latin typeface="Cambria Math"/>
                                  <a:ea typeface="Cambria Math"/>
                                </a:rPr>
                                <m:t>2</m:t>
                              </m:r>
                            </m:sup>
                          </m:sSup>
                        </m:e>
                      </m:d>
                    </m:oMath>
                  </m:oMathPara>
                </a14:m>
                <a:endParaRPr lang="zh-CN" altLang="en-US" sz="1400" dirty="0" smtClean="0">
                  <a:latin typeface="Arial" panose="020B0604020202020204" pitchFamily="34" charset="0"/>
                  <a:ea typeface="微软雅黑" panose="020B0503020204020204" pitchFamily="34" charset="-122"/>
                </a:endParaRPr>
              </a:p>
            </p:txBody>
          </p:sp>
        </mc:Choice>
        <mc:Fallback>
          <p:sp>
            <p:nvSpPr>
              <p:cNvPr id="12" name="TextBox 11"/>
              <p:cNvSpPr txBox="1">
                <a:spLocks noRot="1" noChangeAspect="1" noMove="1" noResize="1" noEditPoints="1" noAdjustHandles="1" noChangeArrowheads="1" noChangeShapeType="1" noTextEdit="1"/>
              </p:cNvSpPr>
              <p:nvPr/>
            </p:nvSpPr>
            <p:spPr>
              <a:xfrm>
                <a:off x="2699792" y="5509930"/>
                <a:ext cx="2717346" cy="772006"/>
              </a:xfrm>
              <a:prstGeom prst="rect">
                <a:avLst/>
              </a:prstGeom>
              <a:blipFill rotWithShape="1">
                <a:blip r:embed="rId3"/>
                <a:stretch>
                  <a:fillRect/>
                </a:stretch>
              </a:blipFill>
            </p:spPr>
            <p:txBody>
              <a:bodyPr/>
              <a:lstStyle/>
              <a:p>
                <a:r>
                  <a:rPr lang="zh-CN" altLang="en-US">
                    <a:noFill/>
                  </a:rPr>
                  <a:t> </a:t>
                </a:r>
              </a:p>
            </p:txBody>
          </p:sp>
        </mc:Fallback>
      </mc:AlternateContent>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514029"/>
            <a:ext cx="1465859" cy="1165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2134" y="2514029"/>
            <a:ext cx="1440885" cy="1165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184" y="2456175"/>
            <a:ext cx="1373882" cy="1147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467544" y="3679898"/>
            <a:ext cx="2376264"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计算网络中所有边的边介数</a:t>
            </a:r>
            <a:endParaRPr lang="zh-CN" altLang="en-US" sz="1400" dirty="0" smtClean="0">
              <a:latin typeface="Arial" panose="020B0604020202020204" pitchFamily="34" charset="0"/>
              <a:ea typeface="微软雅黑" panose="020B0503020204020204" pitchFamily="34" charset="-122"/>
            </a:endParaRPr>
          </a:p>
        </p:txBody>
      </p:sp>
      <p:sp>
        <p:nvSpPr>
          <p:cNvPr id="19" name="TextBox 18"/>
          <p:cNvSpPr txBox="1"/>
          <p:nvPr/>
        </p:nvSpPr>
        <p:spPr>
          <a:xfrm>
            <a:off x="2799208" y="3694574"/>
            <a:ext cx="2617930" cy="344710"/>
          </a:xfrm>
          <a:prstGeom prst="rect">
            <a:avLst/>
          </a:prstGeom>
          <a:noFill/>
        </p:spPr>
        <p:txBody>
          <a:bodyPr wrap="square" rtlCol="0">
            <a:spAutoFit/>
          </a:bodyPr>
          <a:lstStyle/>
          <a:p>
            <a:pPr algn="ctr">
              <a:lnSpc>
                <a:spcPct val="130000"/>
              </a:lnSpc>
            </a:pPr>
            <a:r>
              <a:rPr lang="zh-CN" altLang="en-US" sz="1400" dirty="0" smtClean="0">
                <a:latin typeface="Arial" panose="020B0604020202020204" pitchFamily="34" charset="0"/>
                <a:ea typeface="微软雅黑" panose="020B0503020204020204" pitchFamily="34" charset="-122"/>
              </a:rPr>
              <a:t>从网络中</a:t>
            </a:r>
            <a:r>
              <a:rPr lang="zh-CN" altLang="en-US" sz="1400" dirty="0">
                <a:latin typeface="Arial" panose="020B0604020202020204" pitchFamily="34" charset="0"/>
                <a:ea typeface="微软雅黑" panose="020B0503020204020204" pitchFamily="34" charset="-122"/>
              </a:rPr>
              <a:t>移除边介数最大的边</a:t>
            </a:r>
            <a:endParaRPr lang="zh-CN" altLang="en-US" sz="1400" dirty="0" smtClean="0">
              <a:latin typeface="Arial" panose="020B0604020202020204" pitchFamily="34" charset="0"/>
              <a:ea typeface="微软雅黑" panose="020B0503020204020204" pitchFamily="34" charset="-122"/>
            </a:endParaRPr>
          </a:p>
        </p:txBody>
      </p:sp>
      <p:sp>
        <p:nvSpPr>
          <p:cNvPr id="20" name="TextBox 19"/>
          <p:cNvSpPr txBox="1"/>
          <p:nvPr/>
        </p:nvSpPr>
        <p:spPr>
          <a:xfrm>
            <a:off x="5868144" y="3640610"/>
            <a:ext cx="2232247" cy="624786"/>
          </a:xfrm>
          <a:prstGeom prst="rect">
            <a:avLst/>
          </a:prstGeom>
          <a:noFill/>
        </p:spPr>
        <p:txBody>
          <a:bodyPr wrap="square" rtlCol="0">
            <a:spAutoFit/>
          </a:bodyPr>
          <a:lstStyle/>
          <a:p>
            <a:pPr algn="ctr">
              <a:lnSpc>
                <a:spcPct val="130000"/>
              </a:lnSpc>
            </a:pPr>
            <a:r>
              <a:rPr lang="zh-CN" altLang="en-US" sz="1400" dirty="0" smtClean="0">
                <a:latin typeface="Arial" panose="020B0604020202020204" pitchFamily="34" charset="0"/>
                <a:ea typeface="微软雅黑" panose="020B0503020204020204" pitchFamily="34" charset="-122"/>
              </a:rPr>
              <a:t>重新计算每条边的边介数，直到所有的边被移除</a:t>
            </a: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631372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社区发现算法</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18" y="2726343"/>
            <a:ext cx="74263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467544" y="1556792"/>
            <a:ext cx="8208912" cy="1169551"/>
          </a:xfrm>
          <a:prstGeom prst="rect">
            <a:avLst/>
          </a:prstGeom>
          <a:ln w="19050">
            <a:solidFill>
              <a:schemeClr val="accent1"/>
            </a:solidFill>
            <a:prstDash val="sysDash"/>
          </a:ln>
        </p:spPr>
        <p:txBody>
          <a:bodyPr wrap="square">
            <a:spAutoFit/>
          </a:bodyPr>
          <a:lstStyle/>
          <a:p>
            <a:r>
              <a:rPr lang="en-US" altLang="zh-CN" sz="1400" dirty="0">
                <a:latin typeface="+mj-lt"/>
              </a:rPr>
              <a:t>Newman</a:t>
            </a:r>
            <a:r>
              <a:rPr lang="zh-CN" altLang="en-US" sz="1400" dirty="0">
                <a:latin typeface="+mj-lt"/>
              </a:rPr>
              <a:t>针对</a:t>
            </a:r>
            <a:r>
              <a:rPr lang="en-US" altLang="zh-CN" sz="1400" dirty="0">
                <a:latin typeface="+mj-lt"/>
              </a:rPr>
              <a:t>GN</a:t>
            </a:r>
            <a:r>
              <a:rPr lang="zh-CN" altLang="en-US" sz="1400" dirty="0">
                <a:latin typeface="+mj-lt"/>
              </a:rPr>
              <a:t>算法时间复杂度较高的不足提出的一种社团检测</a:t>
            </a:r>
            <a:r>
              <a:rPr lang="zh-CN" altLang="en-US" sz="1400" dirty="0" smtClean="0">
                <a:latin typeface="+mj-lt"/>
              </a:rPr>
              <a:t>算法，该</a:t>
            </a:r>
            <a:r>
              <a:rPr lang="zh-CN" altLang="en-US" sz="1400" dirty="0">
                <a:latin typeface="+mj-lt"/>
              </a:rPr>
              <a:t>算法的时间复杂度达到了</a:t>
            </a:r>
            <a:r>
              <a:rPr lang="en-US" altLang="zh-CN" sz="1400" dirty="0">
                <a:latin typeface="+mj-lt"/>
              </a:rPr>
              <a:t>o(m(</a:t>
            </a:r>
            <a:r>
              <a:rPr lang="en-US" altLang="zh-CN" sz="1400" dirty="0" err="1">
                <a:latin typeface="+mj-lt"/>
              </a:rPr>
              <a:t>n+m</a:t>
            </a:r>
            <a:r>
              <a:rPr lang="en-US" altLang="zh-CN" sz="1400" dirty="0">
                <a:latin typeface="+mj-lt"/>
              </a:rPr>
              <a:t>))</a:t>
            </a:r>
            <a:r>
              <a:rPr lang="zh-CN" altLang="en-US" sz="1400" dirty="0">
                <a:latin typeface="+mj-lt"/>
              </a:rPr>
              <a:t>。该算法初始时假设每个节点都是一个独立的</a:t>
            </a:r>
            <a:r>
              <a:rPr lang="zh-CN" altLang="en-US" sz="1400" dirty="0" smtClean="0">
                <a:latin typeface="+mj-lt"/>
              </a:rPr>
              <a:t>社团，则</a:t>
            </a:r>
            <a:r>
              <a:rPr lang="zh-CN" altLang="en-US" sz="1400" dirty="0">
                <a:latin typeface="+mj-lt"/>
              </a:rPr>
              <a:t>网络中初始就有</a:t>
            </a:r>
            <a:r>
              <a:rPr lang="en-US" altLang="zh-CN" sz="1400" dirty="0">
                <a:latin typeface="+mj-lt"/>
              </a:rPr>
              <a:t>n</a:t>
            </a:r>
            <a:r>
              <a:rPr lang="zh-CN" altLang="en-US" sz="1400" dirty="0">
                <a:latin typeface="+mj-lt"/>
              </a:rPr>
              <a:t>个社团“算法的每一步都按使模块度函数值增加最多</a:t>
            </a:r>
            <a:r>
              <a:rPr lang="en-US" altLang="zh-CN" sz="1400" dirty="0">
                <a:latin typeface="+mj-lt"/>
              </a:rPr>
              <a:t>(</a:t>
            </a:r>
            <a:r>
              <a:rPr lang="zh-CN" altLang="en-US" sz="1400" dirty="0">
                <a:latin typeface="+mj-lt"/>
              </a:rPr>
              <a:t>或者减小最少</a:t>
            </a:r>
            <a:r>
              <a:rPr lang="en-US" altLang="zh-CN" sz="1400" dirty="0">
                <a:latin typeface="+mj-lt"/>
              </a:rPr>
              <a:t>)</a:t>
            </a:r>
            <a:r>
              <a:rPr lang="zh-CN" altLang="en-US" sz="1400" dirty="0">
                <a:latin typeface="+mj-lt"/>
              </a:rPr>
              <a:t>的方向合并两个</a:t>
            </a:r>
            <a:r>
              <a:rPr lang="zh-CN" altLang="en-US" sz="1400" dirty="0" smtClean="0">
                <a:latin typeface="+mj-lt"/>
              </a:rPr>
              <a:t>社团，每</a:t>
            </a:r>
            <a:r>
              <a:rPr lang="zh-CN" altLang="en-US" sz="1400" dirty="0">
                <a:latin typeface="+mj-lt"/>
              </a:rPr>
              <a:t>一步合并完成后都要记录当时的模块度函数</a:t>
            </a:r>
            <a:r>
              <a:rPr lang="zh-CN" altLang="en-US" sz="1400" dirty="0" smtClean="0">
                <a:latin typeface="+mj-lt"/>
              </a:rPr>
              <a:t>值，直到</a:t>
            </a:r>
            <a:r>
              <a:rPr lang="zh-CN" altLang="en-US" sz="1400" dirty="0">
                <a:latin typeface="+mj-lt"/>
              </a:rPr>
              <a:t>所有节点都合并为一个社团为止。最后最大的模块度函数值对应的就是最佳的社团结构。</a:t>
            </a:r>
          </a:p>
        </p:txBody>
      </p:sp>
      <p:sp>
        <p:nvSpPr>
          <p:cNvPr id="8" name="TextBox 7"/>
          <p:cNvSpPr txBox="1"/>
          <p:nvPr/>
        </p:nvSpPr>
        <p:spPr>
          <a:xfrm>
            <a:off x="539552" y="1124744"/>
            <a:ext cx="1640193" cy="344710"/>
          </a:xfrm>
          <a:prstGeom prst="rect">
            <a:avLst/>
          </a:prstGeom>
          <a:noFill/>
        </p:spPr>
        <p:txBody>
          <a:bodyPr wrap="none" rtlCol="0">
            <a:spAutoFit/>
          </a:bodyPr>
          <a:lstStyle/>
          <a:p>
            <a:pPr>
              <a:lnSpc>
                <a:spcPct val="130000"/>
              </a:lnSpc>
            </a:pPr>
            <a:r>
              <a:rPr lang="en-US" altLang="zh-CN" sz="1400" b="1" dirty="0">
                <a:latin typeface="Arial" panose="020B0604020202020204" pitchFamily="34" charset="0"/>
                <a:ea typeface="微软雅黑" panose="020B0503020204020204" pitchFamily="34" charset="-122"/>
              </a:rPr>
              <a:t>Newman</a:t>
            </a:r>
            <a:r>
              <a:rPr lang="zh-CN" altLang="en-US" sz="1400" b="1" dirty="0">
                <a:latin typeface="Arial" panose="020B0604020202020204" pitchFamily="34" charset="0"/>
                <a:ea typeface="微软雅黑" panose="020B0503020204020204" pitchFamily="34" charset="-122"/>
              </a:rPr>
              <a:t>快速算法</a:t>
            </a:r>
          </a:p>
        </p:txBody>
      </p:sp>
    </p:spTree>
    <p:extLst>
      <p:ext uri="{BB962C8B-B14F-4D97-AF65-F5344CB8AC3E}">
        <p14:creationId xmlns:p14="http://schemas.microsoft.com/office/powerpoint/2010/main" val="578817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案例分析</a:t>
            </a:r>
            <a:endParaRPr lang="zh-CN" altLang="en-US" dirty="0"/>
          </a:p>
        </p:txBody>
      </p:sp>
      <p:sp>
        <p:nvSpPr>
          <p:cNvPr id="7" name="TextBox 6"/>
          <p:cNvSpPr txBox="1"/>
          <p:nvPr/>
        </p:nvSpPr>
        <p:spPr>
          <a:xfrm>
            <a:off x="523206" y="1268760"/>
            <a:ext cx="7793210" cy="412421"/>
          </a:xfrm>
          <a:prstGeom prst="rect">
            <a:avLst/>
          </a:prstGeom>
          <a:noFill/>
        </p:spPr>
        <p:txBody>
          <a:bodyPr wrap="squar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应用社会网络分析方法探索人人网好友推荐</a:t>
            </a:r>
            <a:r>
              <a:rPr lang="zh-CN" altLang="en-US" sz="1400" dirty="0" smtClean="0">
                <a:latin typeface="Arial" panose="020B0604020202020204" pitchFamily="34" charset="0"/>
                <a:ea typeface="微软雅黑" panose="020B0503020204020204" pitchFamily="34" charset="-122"/>
              </a:rPr>
              <a:t>系统 </a:t>
            </a:r>
            <a:r>
              <a:rPr lang="zh-CN" altLang="en-US" sz="1400" dirty="0" smtClean="0">
                <a:latin typeface="Arial" panose="020B0604020202020204" pitchFamily="34" charset="0"/>
                <a:ea typeface="微软雅黑" panose="020B0503020204020204" pitchFamily="34" charset="-122"/>
              </a:rPr>
              <a:t> 工具</a:t>
            </a:r>
            <a:r>
              <a:rPr lang="zh-CN" altLang="en-US" sz="1400" dirty="0" smtClean="0">
                <a:latin typeface="Arial" panose="020B0604020202020204" pitchFamily="34" charset="0"/>
                <a:ea typeface="微软雅黑" panose="020B0503020204020204" pitchFamily="34" charset="-122"/>
              </a:rPr>
              <a:t>：</a:t>
            </a:r>
            <a:r>
              <a:rPr lang="zh-CN" altLang="en-US" sz="1600" dirty="0"/>
              <a:t>统计分析软件</a:t>
            </a:r>
            <a:r>
              <a:rPr lang="en-US" altLang="zh-CN" sz="1600" dirty="0" smtClean="0"/>
              <a:t>R</a:t>
            </a:r>
            <a:r>
              <a:rPr lang="zh-CN" altLang="en-US" sz="1600" dirty="0" smtClean="0"/>
              <a:t>、图挖掘工具</a:t>
            </a:r>
            <a:r>
              <a:rPr lang="en-US" altLang="zh-CN" sz="1600" dirty="0" err="1"/>
              <a:t>iGraph</a:t>
            </a:r>
            <a:endParaRPr lang="zh-CN" altLang="en-US" sz="1600" dirty="0">
              <a:latin typeface="Arial" panose="020B0604020202020204" pitchFamily="34" charset="0"/>
              <a:ea typeface="微软雅黑" panose="020B0503020204020204" pitchFamily="34" charset="-122"/>
            </a:endParaRPr>
          </a:p>
        </p:txBody>
      </p:sp>
      <p:sp>
        <p:nvSpPr>
          <p:cNvPr id="8" name="矩形 7"/>
          <p:cNvSpPr/>
          <p:nvPr/>
        </p:nvSpPr>
        <p:spPr>
          <a:xfrm>
            <a:off x="395536" y="1844824"/>
            <a:ext cx="3672408" cy="523220"/>
          </a:xfrm>
          <a:prstGeom prst="rect">
            <a:avLst/>
          </a:prstGeom>
          <a:ln w="19050">
            <a:solidFill>
              <a:schemeClr val="accent1"/>
            </a:solidFill>
            <a:prstDash val="sysDash"/>
          </a:ln>
        </p:spPr>
        <p:txBody>
          <a:bodyPr wrap="square">
            <a:spAutoFit/>
          </a:bodyPr>
          <a:lstStyle/>
          <a:p>
            <a:r>
              <a:rPr lang="zh-CN" altLang="en-US" sz="1400" dirty="0" smtClean="0"/>
              <a:t>在人人</a:t>
            </a:r>
            <a:r>
              <a:rPr lang="zh-CN" altLang="en-US" sz="1400" dirty="0"/>
              <a:t>网好友列表页面读取</a:t>
            </a:r>
            <a:r>
              <a:rPr lang="zh-CN" altLang="en-US" sz="1400" dirty="0" smtClean="0"/>
              <a:t>自己的</a:t>
            </a:r>
            <a:r>
              <a:rPr lang="zh-CN" altLang="en-US" sz="1400" dirty="0"/>
              <a:t>所有好友以及好友的好友</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099687"/>
            <a:ext cx="4130450" cy="343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572000" y="1681181"/>
            <a:ext cx="3816424" cy="1384995"/>
          </a:xfrm>
          <a:prstGeom prst="rect">
            <a:avLst/>
          </a:prstGeom>
          <a:ln w="19050">
            <a:solidFill>
              <a:schemeClr val="accent1"/>
            </a:solidFill>
            <a:prstDash val="sysDash"/>
          </a:ln>
        </p:spPr>
        <p:txBody>
          <a:bodyPr wrap="square">
            <a:spAutoFit/>
          </a:bodyPr>
          <a:lstStyle/>
          <a:p>
            <a:r>
              <a:rPr lang="zh-CN" altLang="en-US" sz="1400" dirty="0"/>
              <a:t>利用</a:t>
            </a:r>
            <a:r>
              <a:rPr lang="en-US" altLang="zh-CN" sz="1400" dirty="0" err="1"/>
              <a:t>igraph</a:t>
            </a:r>
            <a:r>
              <a:rPr lang="zh-CN" altLang="en-US" sz="1400" dirty="0"/>
              <a:t>包的做图功能绘制相应的</a:t>
            </a:r>
            <a:r>
              <a:rPr lang="zh-CN" altLang="en-US" sz="1400" dirty="0" smtClean="0"/>
              <a:t>网络图：网络</a:t>
            </a:r>
            <a:r>
              <a:rPr lang="zh-CN" altLang="en-US" sz="1400" dirty="0"/>
              <a:t>中没有作者</a:t>
            </a:r>
            <a:r>
              <a:rPr lang="zh-CN" altLang="en-US" sz="1400" dirty="0" smtClean="0"/>
              <a:t>自己；网络</a:t>
            </a:r>
            <a:r>
              <a:rPr lang="zh-CN" altLang="en-US" sz="1400" dirty="0"/>
              <a:t>中的用户都是作者自己的</a:t>
            </a:r>
            <a:r>
              <a:rPr lang="zh-CN" altLang="en-US" sz="1400" dirty="0" smtClean="0"/>
              <a:t>好友。从</a:t>
            </a:r>
            <a:r>
              <a:rPr lang="zh-CN" altLang="en-US" sz="1400" dirty="0"/>
              <a:t>图中可以直观地看出，作者的好友</a:t>
            </a:r>
            <a:r>
              <a:rPr lang="zh-CN" altLang="en-US" sz="1400" dirty="0" smtClean="0"/>
              <a:t>网络存在</a:t>
            </a:r>
            <a:r>
              <a:rPr lang="zh-CN" altLang="en-US" sz="1400" dirty="0"/>
              <a:t>一定的人群分割，可以尝试对这个网络进行一些分析以提取出其中相对独立的子</a:t>
            </a:r>
            <a:r>
              <a:rPr lang="zh-CN" altLang="en-US" sz="1400" dirty="0" smtClean="0"/>
              <a:t>群。</a:t>
            </a:r>
            <a:endParaRPr lang="zh-CN" altLang="en-US" sz="14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02" y="2857321"/>
            <a:ext cx="38290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817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a:t>
            </a:r>
          </a:p>
        </p:txBody>
      </p:sp>
      <p:sp>
        <p:nvSpPr>
          <p:cNvPr id="4" name="矩形 3"/>
          <p:cNvSpPr/>
          <p:nvPr/>
        </p:nvSpPr>
        <p:spPr>
          <a:xfrm>
            <a:off x="395536" y="1268760"/>
            <a:ext cx="1114408" cy="369332"/>
          </a:xfrm>
          <a:prstGeom prst="rect">
            <a:avLst/>
          </a:prstGeom>
        </p:spPr>
        <p:txBody>
          <a:bodyPr wrap="none">
            <a:spAutoFit/>
          </a:bodyPr>
          <a:lstStyle/>
          <a:p>
            <a:r>
              <a:rPr lang="zh-CN" altLang="en-US" b="1" dirty="0"/>
              <a:t>子群分割</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20" y="3933056"/>
            <a:ext cx="3582124" cy="2748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85820" y="1772816"/>
            <a:ext cx="3582124" cy="2031325"/>
          </a:xfrm>
          <a:prstGeom prst="rect">
            <a:avLst/>
          </a:prstGeom>
          <a:ln w="19050">
            <a:solidFill>
              <a:schemeClr val="accent1"/>
            </a:solidFill>
            <a:prstDash val="sysDash"/>
          </a:ln>
        </p:spPr>
        <p:txBody>
          <a:bodyPr wrap="square">
            <a:spAutoFit/>
          </a:bodyPr>
          <a:lstStyle/>
          <a:p>
            <a:r>
              <a:rPr lang="zh-CN" altLang="en-US" sz="1400" dirty="0"/>
              <a:t>从图中可以直观地看出好友网络已经被划分为若干相对独立的子群。这也与我们对人人网（尤其是其前身校内网）的直观理解相符合</a:t>
            </a:r>
            <a:r>
              <a:rPr lang="en-US" altLang="zh-CN" sz="1400" dirty="0"/>
              <a:t>——</a:t>
            </a:r>
            <a:r>
              <a:rPr lang="zh-CN" altLang="en-US" sz="1400" dirty="0"/>
              <a:t>人人网的好友关系基本都是真实线下关系的反映，很自然地可以划分为初中同学、高中同学、大学同学，等等（例如网络的上半部分为小学及中学的同学，下半部分为大学同学，而左侧的五个节点，那是统计之都的同学们。）。</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1" y="3933056"/>
            <a:ext cx="3211734" cy="2748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5191447" y="1768311"/>
            <a:ext cx="3312368" cy="954107"/>
          </a:xfrm>
          <a:prstGeom prst="rect">
            <a:avLst/>
          </a:prstGeom>
          <a:ln w="19050">
            <a:solidFill>
              <a:schemeClr val="accent1"/>
            </a:solidFill>
            <a:prstDash val="sysDash"/>
          </a:ln>
        </p:spPr>
        <p:txBody>
          <a:bodyPr wrap="square">
            <a:spAutoFit/>
          </a:bodyPr>
          <a:lstStyle/>
          <a:p>
            <a:r>
              <a:rPr lang="zh-CN" altLang="en-US" sz="1400" dirty="0"/>
              <a:t>对这</a:t>
            </a:r>
            <a:r>
              <a:rPr lang="en-US" altLang="zh-CN" sz="1400" dirty="0"/>
              <a:t>5</a:t>
            </a:r>
            <a:r>
              <a:rPr lang="zh-CN" altLang="en-US" sz="1400" dirty="0"/>
              <a:t>个节点，基本上都有比较合理的解释，其中有三个人是</a:t>
            </a:r>
            <a:r>
              <a:rPr lang="zh-CN" altLang="en-US" sz="1400" dirty="0" smtClean="0"/>
              <a:t>“高中校友”“大学校友”</a:t>
            </a:r>
            <a:r>
              <a:rPr lang="zh-CN" altLang="en-US" sz="1400" dirty="0"/>
              <a:t>，而另外两个则沟通了“网络好友”与“大学好友”。</a:t>
            </a:r>
          </a:p>
        </p:txBody>
      </p:sp>
      <p:sp>
        <p:nvSpPr>
          <p:cNvPr id="9" name="矩形 8"/>
          <p:cNvSpPr/>
          <p:nvPr/>
        </p:nvSpPr>
        <p:spPr>
          <a:xfrm>
            <a:off x="5158341" y="1268760"/>
            <a:ext cx="1811714" cy="369332"/>
          </a:xfrm>
          <a:prstGeom prst="rect">
            <a:avLst/>
          </a:prstGeom>
        </p:spPr>
        <p:txBody>
          <a:bodyPr wrap="none">
            <a:spAutoFit/>
          </a:bodyPr>
          <a:lstStyle/>
          <a:p>
            <a:r>
              <a:rPr lang="zh-CN" altLang="en-US" b="1" dirty="0" smtClean="0"/>
              <a:t>中间中心性分析</a:t>
            </a:r>
            <a:endParaRPr lang="zh-CN" altLang="en-US" b="1" dirty="0"/>
          </a:p>
        </p:txBody>
      </p:sp>
    </p:spTree>
    <p:extLst>
      <p:ext uri="{BB962C8B-B14F-4D97-AF65-F5344CB8AC3E}">
        <p14:creationId xmlns:p14="http://schemas.microsoft.com/office/powerpoint/2010/main" val="561352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结构洞</a:t>
            </a:r>
            <a:endParaRPr lang="zh-CN" altLang="en-US" dirty="0"/>
          </a:p>
        </p:txBody>
      </p:sp>
      <p:sp>
        <p:nvSpPr>
          <p:cNvPr id="4" name="TextBox 3"/>
          <p:cNvSpPr txBox="1"/>
          <p:nvPr/>
        </p:nvSpPr>
        <p:spPr>
          <a:xfrm>
            <a:off x="178252" y="1196752"/>
            <a:ext cx="723275" cy="344710"/>
          </a:xfrm>
          <a:prstGeom prst="rect">
            <a:avLst/>
          </a:prstGeom>
          <a:noFill/>
        </p:spPr>
        <p:txBody>
          <a:bodyPr wrap="non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结构洞</a:t>
            </a:r>
          </a:p>
        </p:txBody>
      </p:sp>
      <p:sp>
        <p:nvSpPr>
          <p:cNvPr id="3" name="矩形 2"/>
          <p:cNvSpPr/>
          <p:nvPr/>
        </p:nvSpPr>
        <p:spPr>
          <a:xfrm>
            <a:off x="213583" y="1541462"/>
            <a:ext cx="8498204" cy="1169551"/>
          </a:xfrm>
          <a:prstGeom prst="rect">
            <a:avLst/>
          </a:prstGeom>
          <a:ln w="19050">
            <a:solidFill>
              <a:schemeClr val="accent1"/>
            </a:solidFill>
            <a:prstDash val="sysDash"/>
          </a:ln>
        </p:spPr>
        <p:txBody>
          <a:bodyPr wrap="square">
            <a:spAutoFit/>
          </a:bodyPr>
          <a:lstStyle/>
          <a:p>
            <a:r>
              <a:rPr lang="zh-CN" altLang="en-US" sz="1400" dirty="0" smtClean="0"/>
              <a:t>对于三个行动者 </a:t>
            </a:r>
            <a:r>
              <a:rPr lang="en-US" altLang="zh-CN" sz="1400" dirty="0" smtClean="0"/>
              <a:t>A</a:t>
            </a:r>
            <a:r>
              <a:rPr lang="zh-CN" altLang="en-US" sz="1400" dirty="0" smtClean="0"/>
              <a:t>，</a:t>
            </a:r>
            <a:r>
              <a:rPr lang="en-US" altLang="zh-CN" sz="1400" dirty="0" smtClean="0"/>
              <a:t>B</a:t>
            </a:r>
            <a:r>
              <a:rPr lang="zh-CN" altLang="en-US" sz="1400" dirty="0" smtClean="0"/>
              <a:t>，</a:t>
            </a:r>
            <a:r>
              <a:rPr lang="en-US" altLang="zh-CN" sz="1400" dirty="0" smtClean="0"/>
              <a:t>C </a:t>
            </a:r>
            <a:r>
              <a:rPr lang="zh-CN" altLang="en-US" sz="1400" dirty="0" smtClean="0"/>
              <a:t>来说，如果 </a:t>
            </a:r>
            <a:r>
              <a:rPr lang="en-US" altLang="zh-CN" sz="1400" dirty="0" smtClean="0"/>
              <a:t>A</a:t>
            </a:r>
            <a:r>
              <a:rPr lang="zh-CN" altLang="en-US" sz="1400" dirty="0" smtClean="0"/>
              <a:t>和 </a:t>
            </a:r>
            <a:r>
              <a:rPr lang="en-US" altLang="zh-CN" sz="1400" dirty="0" smtClean="0"/>
              <a:t>B </a:t>
            </a:r>
            <a:r>
              <a:rPr lang="zh-CN" altLang="en-US" sz="1400" dirty="0" smtClean="0"/>
              <a:t>有关联，</a:t>
            </a:r>
            <a:r>
              <a:rPr lang="en-US" altLang="zh-CN" sz="1400" dirty="0" smtClean="0"/>
              <a:t>B </a:t>
            </a:r>
            <a:r>
              <a:rPr lang="zh-CN" altLang="en-US" sz="1400" dirty="0" smtClean="0"/>
              <a:t>和 </a:t>
            </a:r>
            <a:r>
              <a:rPr lang="en-US" altLang="zh-CN" sz="1400" dirty="0" smtClean="0"/>
              <a:t>C </a:t>
            </a:r>
            <a:r>
              <a:rPr lang="zh-CN" altLang="en-US" sz="1400" dirty="0" smtClean="0"/>
              <a:t>有关联，而 </a:t>
            </a:r>
            <a:r>
              <a:rPr lang="en-US" altLang="zh-CN" sz="1400" dirty="0" smtClean="0"/>
              <a:t>A </a:t>
            </a:r>
            <a:r>
              <a:rPr lang="zh-CN" altLang="en-US" sz="1400" dirty="0" smtClean="0"/>
              <a:t>和 </a:t>
            </a:r>
            <a:r>
              <a:rPr lang="en-US" altLang="zh-CN" sz="1400" dirty="0" smtClean="0"/>
              <a:t>C </a:t>
            </a:r>
            <a:r>
              <a:rPr lang="zh-CN" altLang="en-US" sz="1400" dirty="0" smtClean="0"/>
              <a:t>无关系的话，我们就说这种结构是一种结构洞，或者说在 </a:t>
            </a:r>
            <a:r>
              <a:rPr lang="en-US" altLang="zh-CN" sz="1400" dirty="0" smtClean="0"/>
              <a:t>A</a:t>
            </a:r>
            <a:r>
              <a:rPr lang="zh-CN" altLang="en-US" sz="1400" dirty="0" smtClean="0"/>
              <a:t>和 </a:t>
            </a:r>
            <a:r>
              <a:rPr lang="en-US" altLang="zh-CN" sz="1400" dirty="0" smtClean="0"/>
              <a:t>C </a:t>
            </a:r>
            <a:r>
              <a:rPr lang="zh-CN" altLang="en-US" sz="1400" dirty="0" smtClean="0"/>
              <a:t>之间存在一个</a:t>
            </a:r>
            <a:r>
              <a:rPr lang="zh-CN" altLang="en-US" sz="1400" dirty="0"/>
              <a:t>结构</a:t>
            </a:r>
            <a:r>
              <a:rPr lang="zh-CN" altLang="en-US" sz="1400" dirty="0" smtClean="0"/>
              <a:t>洞。结构</a:t>
            </a:r>
            <a:r>
              <a:rPr lang="zh-CN" altLang="en-US" sz="1400" dirty="0"/>
              <a:t>洞的存在使得 </a:t>
            </a:r>
            <a:r>
              <a:rPr lang="en-US" altLang="zh-CN" sz="1400" dirty="0"/>
              <a:t>B </a:t>
            </a:r>
            <a:r>
              <a:rPr lang="zh-CN" altLang="en-US" sz="1400" dirty="0"/>
              <a:t>处于中间人地位，</a:t>
            </a:r>
            <a:r>
              <a:rPr lang="en-US" altLang="zh-CN" sz="1400" dirty="0"/>
              <a:t>B </a:t>
            </a:r>
            <a:r>
              <a:rPr lang="zh-CN" altLang="en-US" sz="1400" dirty="0"/>
              <a:t>因而可以控制资源</a:t>
            </a:r>
            <a:r>
              <a:rPr lang="zh-CN" altLang="en-US" sz="1400" dirty="0" smtClean="0"/>
              <a:t>的传递</a:t>
            </a:r>
            <a:r>
              <a:rPr lang="zh-CN" altLang="en-US" sz="1400" dirty="0"/>
              <a:t>等</a:t>
            </a:r>
            <a:r>
              <a:rPr lang="zh-CN" altLang="en-US" sz="1400" dirty="0"/>
              <a:t>。“结构洞”研究的目的是测量某节点在不同信息流之中，是否能起到</a:t>
            </a:r>
            <a:r>
              <a:rPr lang="zh-CN" altLang="en-US" sz="1400" b="1" dirty="0"/>
              <a:t>加速网络信息的传播、丰富网络的信息及知识的功能，</a:t>
            </a:r>
            <a:r>
              <a:rPr lang="zh-CN" altLang="en-US" sz="1400" dirty="0"/>
              <a:t>若某用户控制比较多的结构洞，则说明这个用户连接的子群</a:t>
            </a:r>
            <a:r>
              <a:rPr lang="en-US" altLang="zh-CN" sz="1400" dirty="0"/>
              <a:t>(</a:t>
            </a:r>
            <a:r>
              <a:rPr lang="zh-CN" altLang="en-US" sz="1400" dirty="0"/>
              <a:t>小组内的成员</a:t>
            </a:r>
            <a:r>
              <a:rPr lang="en-US" altLang="zh-CN" sz="1400" dirty="0"/>
              <a:t>)</a:t>
            </a:r>
            <a:r>
              <a:rPr lang="zh-CN" altLang="en-US" sz="1400" dirty="0"/>
              <a:t>是比较多的，因而其权威性也更强</a:t>
            </a:r>
            <a:r>
              <a:rPr lang="zh-CN" altLang="en-US" sz="1400" dirty="0" smtClean="0"/>
              <a:t>。</a:t>
            </a:r>
            <a:endParaRPr lang="zh-CN" altLang="en-US" sz="1400" dirty="0"/>
          </a:p>
        </p:txBody>
      </p:sp>
      <p:sp>
        <p:nvSpPr>
          <p:cNvPr id="6" name="矩形 5"/>
          <p:cNvSpPr/>
          <p:nvPr/>
        </p:nvSpPr>
        <p:spPr>
          <a:xfrm>
            <a:off x="3275855" y="3140968"/>
            <a:ext cx="5435931" cy="2031325"/>
          </a:xfrm>
          <a:prstGeom prst="rect">
            <a:avLst/>
          </a:prstGeom>
          <a:ln w="19050">
            <a:solidFill>
              <a:schemeClr val="accent1"/>
            </a:solidFill>
            <a:prstDash val="sysDash"/>
          </a:ln>
        </p:spPr>
        <p:txBody>
          <a:bodyPr wrap="square">
            <a:spAutoFit/>
          </a:bodyPr>
          <a:lstStyle/>
          <a:p>
            <a:r>
              <a:rPr lang="en-US" altLang="zh-CN" sz="1400" dirty="0"/>
              <a:t>Burt </a:t>
            </a:r>
            <a:r>
              <a:rPr lang="zh-CN" altLang="en-US" sz="1400" dirty="0"/>
              <a:t>的结构洞的计算要考虑四方面</a:t>
            </a:r>
            <a:r>
              <a:rPr lang="zh-CN" altLang="en-US" sz="1400" dirty="0" smtClean="0"/>
              <a:t>因素：</a:t>
            </a:r>
            <a:endParaRPr lang="en-US" altLang="zh-CN" sz="1400" dirty="0" smtClean="0"/>
          </a:p>
          <a:p>
            <a:r>
              <a:rPr lang="zh-CN" altLang="en-US" sz="1400" dirty="0"/>
              <a:t>有效规模：有效规模越大，说明该点在社会网络中的行动越自由</a:t>
            </a:r>
            <a:r>
              <a:rPr lang="zh-CN" altLang="en-US" sz="1400" dirty="0" smtClean="0"/>
              <a:t>，越</a:t>
            </a:r>
            <a:r>
              <a:rPr lang="zh-CN" altLang="en-US" sz="1400" dirty="0"/>
              <a:t>不受限制</a:t>
            </a:r>
            <a:r>
              <a:rPr lang="zh-CN" altLang="en-US" sz="1400" dirty="0" smtClean="0"/>
              <a:t>，反之</a:t>
            </a:r>
            <a:r>
              <a:rPr lang="zh-CN" altLang="en-US" sz="1400" dirty="0"/>
              <a:t>亦反</a:t>
            </a:r>
            <a:r>
              <a:rPr lang="zh-CN" altLang="en-US" sz="1400" dirty="0" smtClean="0"/>
              <a:t>。</a:t>
            </a:r>
            <a:endParaRPr lang="en-US" altLang="zh-CN" sz="1400" dirty="0" smtClean="0"/>
          </a:p>
          <a:p>
            <a:r>
              <a:rPr lang="zh-CN" altLang="en-US" sz="1400" dirty="0"/>
              <a:t>效率：效率越大，说明该点在社会网络中的行动越高效；反之亦反</a:t>
            </a:r>
            <a:r>
              <a:rPr lang="zh-CN" altLang="en-US" sz="1400" dirty="0" smtClean="0"/>
              <a:t>。</a:t>
            </a:r>
            <a:endParaRPr lang="en-US" altLang="zh-CN" sz="1400" dirty="0" smtClean="0"/>
          </a:p>
          <a:p>
            <a:r>
              <a:rPr lang="zh-CN" altLang="en-US" sz="1400" dirty="0"/>
              <a:t>限制度：是此人在自己的网络中在多大</a:t>
            </a:r>
            <a:r>
              <a:rPr lang="zh-CN" altLang="en-US" sz="1400" dirty="0" smtClean="0"/>
              <a:t>程度上</a:t>
            </a:r>
            <a:r>
              <a:rPr lang="zh-CN" altLang="en-US" sz="1400" dirty="0"/>
              <a:t>拥有运用结构洞的能力或者协商的能力</a:t>
            </a:r>
            <a:r>
              <a:rPr lang="zh-CN" altLang="en-US" sz="1400" dirty="0" smtClean="0"/>
              <a:t>。</a:t>
            </a:r>
            <a:endParaRPr lang="en-US" altLang="zh-CN" sz="1400" dirty="0" smtClean="0"/>
          </a:p>
          <a:p>
            <a:r>
              <a:rPr lang="zh-CN" altLang="en-US" sz="1400" dirty="0"/>
              <a:t>等级度：限制性在多大程度上围绕着</a:t>
            </a:r>
            <a:r>
              <a:rPr lang="zh-CN" altLang="en-US" sz="1400" dirty="0" smtClean="0"/>
              <a:t>一个</a:t>
            </a:r>
            <a:r>
              <a:rPr lang="zh-CN" altLang="en-US" sz="1400" dirty="0"/>
              <a:t>行动者展开，或者说集中在一个行动者身上</a:t>
            </a:r>
            <a:r>
              <a:rPr lang="zh-CN" altLang="en-US" sz="1400" dirty="0" smtClean="0"/>
              <a:t>。一个点</a:t>
            </a:r>
            <a:r>
              <a:rPr lang="zh-CN" altLang="en-US" sz="1400" dirty="0"/>
              <a:t>的等级度越高，说明该点越居于网络的核心。</a:t>
            </a:r>
            <a:endParaRPr lang="zh-CN" altLang="en-US" sz="1400" dirty="0"/>
          </a:p>
        </p:txBody>
      </p:sp>
      <p:pic>
        <p:nvPicPr>
          <p:cNvPr id="92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91" y="2924944"/>
            <a:ext cx="21336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66" y="4956850"/>
            <a:ext cx="19145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2884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结构洞</a:t>
            </a:r>
            <a:endParaRPr lang="zh-CN" alt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413" y="1124744"/>
            <a:ext cx="3889220" cy="541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846557" y="1772816"/>
            <a:ext cx="2916832" cy="738664"/>
          </a:xfrm>
          <a:prstGeom prst="rect">
            <a:avLst/>
          </a:prstGeom>
          <a:ln w="19050">
            <a:solidFill>
              <a:schemeClr val="accent1">
                <a:lumMod val="75000"/>
              </a:schemeClr>
            </a:solidFill>
            <a:prstDash val="sysDash"/>
          </a:ln>
        </p:spPr>
        <p:txBody>
          <a:bodyPr wrap="square">
            <a:spAutoFit/>
          </a:bodyPr>
          <a:lstStyle/>
          <a:p>
            <a:r>
              <a:rPr lang="zh-CN" altLang="en-US" sz="1400" dirty="0" smtClean="0"/>
              <a:t>表明</a:t>
            </a:r>
            <a:r>
              <a:rPr lang="zh-CN" altLang="en-US" sz="1400" dirty="0"/>
              <a:t>的是列行动者（即他者）相对于行行动者来说在多大程度上是一个冗余之人。</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12" y="1517942"/>
            <a:ext cx="16764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864347" y="3411577"/>
            <a:ext cx="2899042" cy="1169551"/>
          </a:xfrm>
          <a:prstGeom prst="rect">
            <a:avLst/>
          </a:prstGeom>
          <a:ln w="19050">
            <a:solidFill>
              <a:schemeClr val="accent1">
                <a:lumMod val="75000"/>
              </a:schemeClr>
            </a:solidFill>
            <a:prstDash val="sysDash"/>
          </a:ln>
        </p:spPr>
        <p:txBody>
          <a:bodyPr wrap="square">
            <a:spAutoFit/>
          </a:bodyPr>
          <a:lstStyle/>
          <a:p>
            <a:r>
              <a:rPr lang="zh-CN" altLang="en-US" sz="1400" dirty="0"/>
              <a:t>它表明的是行所在的行动者在多大程度上受到该行动者所在网络的其他成员的限制。该值</a:t>
            </a:r>
            <a:r>
              <a:rPr lang="zh-CN" altLang="en-US" sz="1400" dirty="0" smtClean="0"/>
              <a:t>越大</a:t>
            </a:r>
            <a:r>
              <a:rPr lang="zh-CN" altLang="en-US" sz="1400" dirty="0"/>
              <a:t>，表明该值所在列的行动者对该值所在行的行动者的限制力越大。</a:t>
            </a:r>
          </a:p>
        </p:txBody>
      </p:sp>
      <p:sp>
        <p:nvSpPr>
          <p:cNvPr id="3" name="椭圆 2"/>
          <p:cNvSpPr/>
          <p:nvPr/>
        </p:nvSpPr>
        <p:spPr>
          <a:xfrm>
            <a:off x="2411760" y="5085184"/>
            <a:ext cx="720080" cy="3600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403648" y="5085184"/>
            <a:ext cx="936104" cy="372410"/>
          </a:xfrm>
          <a:prstGeom prst="rect">
            <a:avLst/>
          </a:prstGeom>
          <a:noFill/>
        </p:spPr>
        <p:txBody>
          <a:bodyPr wrap="square" rtlCol="0">
            <a:spAutoFit/>
          </a:bodyPr>
          <a:lstStyle/>
          <a:p>
            <a:pPr>
              <a:lnSpc>
                <a:spcPct val="130000"/>
              </a:lnSpc>
            </a:pPr>
            <a:r>
              <a:rPr lang="zh-CN" altLang="en-US" sz="1400" dirty="0" smtClean="0">
                <a:latin typeface="+mn-ea"/>
              </a:rPr>
              <a:t>有效规模</a:t>
            </a:r>
            <a:endParaRPr lang="zh-CN" altLang="en-US" sz="1400" dirty="0" smtClean="0">
              <a:latin typeface="+mn-ea"/>
            </a:endParaRPr>
          </a:p>
        </p:txBody>
      </p:sp>
    </p:spTree>
    <p:extLst>
      <p:ext uri="{BB962C8B-B14F-4D97-AF65-F5344CB8AC3E}">
        <p14:creationId xmlns:p14="http://schemas.microsoft.com/office/powerpoint/2010/main" val="380285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社会</a:t>
            </a:r>
            <a:r>
              <a:rPr lang="zh-CN" altLang="en-US" dirty="0" smtClean="0"/>
              <a:t>网络分析研究</a:t>
            </a:r>
            <a:r>
              <a:rPr lang="zh-CN" altLang="en-US" dirty="0" smtClean="0"/>
              <a:t>内容</a:t>
            </a:r>
            <a:endParaRPr lang="zh-CN"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1262063"/>
            <a:ext cx="730567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9835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社会网络分析</a:t>
            </a:r>
            <a:endParaRPr lang="zh-CN" altLang="en-US" dirty="0"/>
          </a:p>
        </p:txBody>
      </p:sp>
      <p:sp>
        <p:nvSpPr>
          <p:cNvPr id="8" name="MH_Text_1"/>
          <p:cNvSpPr txBox="1">
            <a:spLocks noChangeArrowheads="1"/>
          </p:cNvSpPr>
          <p:nvPr/>
        </p:nvSpPr>
        <p:spPr bwMode="auto">
          <a:xfrm>
            <a:off x="395536" y="3359940"/>
            <a:ext cx="8208912" cy="755897"/>
          </a:xfrm>
          <a:prstGeom prst="rect">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rIns="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dirty="0" smtClean="0">
                <a:latin typeface="+mn-lt"/>
                <a:ea typeface="+mn-ea"/>
              </a:rPr>
              <a:t>在无向图中，把</a:t>
            </a:r>
            <a:r>
              <a:rPr lang="zh-CN" altLang="en-US" sz="1400" dirty="0">
                <a:latin typeface="+mn-lt"/>
                <a:ea typeface="+mn-ea"/>
              </a:rPr>
              <a:t>与节点</a:t>
            </a:r>
            <a:r>
              <a:rPr lang="en-US" altLang="zh-CN" sz="1400" dirty="0" err="1">
                <a:latin typeface="+mn-lt"/>
                <a:ea typeface="+mn-ea"/>
              </a:rPr>
              <a:t>i</a:t>
            </a:r>
            <a:r>
              <a:rPr lang="zh-CN" altLang="en-US" sz="1400" dirty="0">
                <a:latin typeface="+mn-lt"/>
                <a:ea typeface="+mn-ea"/>
              </a:rPr>
              <a:t>相连的边的数目称为节点</a:t>
            </a:r>
            <a:r>
              <a:rPr lang="en-US" altLang="zh-CN" sz="1400" dirty="0" err="1">
                <a:latin typeface="+mn-lt"/>
                <a:ea typeface="+mn-ea"/>
              </a:rPr>
              <a:t>i</a:t>
            </a:r>
            <a:r>
              <a:rPr lang="zh-CN" altLang="en-US" sz="1400" dirty="0">
                <a:latin typeface="+mn-lt"/>
                <a:ea typeface="+mn-ea"/>
              </a:rPr>
              <a:t>的度</a:t>
            </a:r>
            <a:r>
              <a:rPr lang="en-US" altLang="zh-CN" sz="1400" dirty="0">
                <a:latin typeface="+mn-lt"/>
                <a:ea typeface="+mn-ea"/>
              </a:rPr>
              <a:t>,</a:t>
            </a:r>
            <a:r>
              <a:rPr lang="zh-CN" altLang="en-US" sz="1400" dirty="0">
                <a:latin typeface="+mn-lt"/>
                <a:ea typeface="+mn-ea"/>
              </a:rPr>
              <a:t>记为</a:t>
            </a:r>
            <a:r>
              <a:rPr lang="en-US" altLang="zh-CN" sz="1400" dirty="0" err="1">
                <a:latin typeface="+mn-lt"/>
                <a:ea typeface="+mn-ea"/>
              </a:rPr>
              <a:t>k</a:t>
            </a:r>
            <a:r>
              <a:rPr lang="en-US" altLang="zh-CN" sz="1400" baseline="-25000" dirty="0" err="1">
                <a:latin typeface="+mn-lt"/>
                <a:ea typeface="+mn-ea"/>
              </a:rPr>
              <a:t>i</a:t>
            </a:r>
            <a:r>
              <a:rPr lang="zh-CN" altLang="en-US" sz="1400" dirty="0">
                <a:latin typeface="+mn-lt"/>
                <a:ea typeface="+mn-ea"/>
              </a:rPr>
              <a:t>，在有向图</a:t>
            </a:r>
            <a:r>
              <a:rPr lang="zh-CN" altLang="en-US" sz="1400" dirty="0" smtClean="0">
                <a:latin typeface="+mn-lt"/>
                <a:ea typeface="+mn-ea"/>
              </a:rPr>
              <a:t>中，节点</a:t>
            </a:r>
            <a:r>
              <a:rPr lang="en-US" altLang="zh-CN" sz="1400" dirty="0" err="1">
                <a:latin typeface="+mn-lt"/>
                <a:ea typeface="+mn-ea"/>
              </a:rPr>
              <a:t>i</a:t>
            </a:r>
            <a:r>
              <a:rPr lang="zh-CN" altLang="en-US" sz="1400" dirty="0">
                <a:latin typeface="+mn-lt"/>
                <a:ea typeface="+mn-ea"/>
              </a:rPr>
              <a:t>的度分为出度和入度，节点</a:t>
            </a:r>
            <a:r>
              <a:rPr lang="en-US" altLang="zh-CN" sz="1400" dirty="0" err="1">
                <a:latin typeface="+mn-lt"/>
                <a:ea typeface="+mn-ea"/>
              </a:rPr>
              <a:t>i</a:t>
            </a:r>
            <a:r>
              <a:rPr lang="zh-CN" altLang="en-US" sz="1400" dirty="0">
                <a:latin typeface="+mn-lt"/>
                <a:ea typeface="+mn-ea"/>
              </a:rPr>
              <a:t>的出度是指从该节点指向其它节点</a:t>
            </a:r>
            <a:r>
              <a:rPr lang="zh-CN" altLang="en-US" sz="1400" dirty="0" smtClean="0">
                <a:latin typeface="+mn-lt"/>
                <a:ea typeface="+mn-ea"/>
              </a:rPr>
              <a:t>的边</a:t>
            </a:r>
            <a:r>
              <a:rPr lang="zh-CN" altLang="en-US" sz="1400" dirty="0">
                <a:latin typeface="+mn-lt"/>
                <a:ea typeface="+mn-ea"/>
              </a:rPr>
              <a:t>的</a:t>
            </a:r>
            <a:r>
              <a:rPr lang="zh-CN" altLang="en-US" sz="1400" dirty="0" smtClean="0">
                <a:latin typeface="+mn-lt"/>
                <a:ea typeface="+mn-ea"/>
              </a:rPr>
              <a:t>数目，通常</a:t>
            </a:r>
            <a:r>
              <a:rPr lang="zh-CN" altLang="en-US" sz="1400" dirty="0">
                <a:latin typeface="+mn-lt"/>
                <a:ea typeface="+mn-ea"/>
              </a:rPr>
              <a:t>记为对</a:t>
            </a:r>
            <a:r>
              <a:rPr lang="en-US" altLang="zh-CN" sz="1400" dirty="0" err="1" smtClean="0">
                <a:latin typeface="+mn-lt"/>
                <a:ea typeface="+mn-ea"/>
              </a:rPr>
              <a:t>k</a:t>
            </a:r>
            <a:r>
              <a:rPr lang="en-US" altLang="zh-CN" sz="1400" baseline="-25000" dirty="0" err="1" smtClean="0">
                <a:latin typeface="+mn-lt"/>
                <a:ea typeface="+mn-ea"/>
              </a:rPr>
              <a:t>i</a:t>
            </a:r>
            <a:r>
              <a:rPr lang="en-US" altLang="zh-CN" sz="1400" baseline="30000" dirty="0" err="1" smtClean="0">
                <a:latin typeface="+mn-lt"/>
                <a:ea typeface="+mn-ea"/>
              </a:rPr>
              <a:t>out</a:t>
            </a:r>
            <a:r>
              <a:rPr lang="zh-CN" altLang="en-US" sz="1400" dirty="0" smtClean="0">
                <a:latin typeface="+mn-lt"/>
                <a:ea typeface="+mn-ea"/>
              </a:rPr>
              <a:t>；节点</a:t>
            </a:r>
            <a:r>
              <a:rPr lang="en-US" altLang="zh-CN" sz="1400" dirty="0" err="1">
                <a:latin typeface="+mn-lt"/>
                <a:ea typeface="+mn-ea"/>
              </a:rPr>
              <a:t>i</a:t>
            </a:r>
            <a:r>
              <a:rPr lang="zh-CN" altLang="en-US" sz="1400" dirty="0">
                <a:latin typeface="+mn-lt"/>
                <a:ea typeface="+mn-ea"/>
              </a:rPr>
              <a:t>的入度是指从其它节点指向该节点</a:t>
            </a:r>
            <a:r>
              <a:rPr lang="zh-CN" altLang="en-US" sz="1400" dirty="0" smtClean="0">
                <a:latin typeface="+mn-lt"/>
                <a:ea typeface="+mn-ea"/>
              </a:rPr>
              <a:t>的边</a:t>
            </a:r>
            <a:r>
              <a:rPr lang="zh-CN" altLang="en-US" sz="1400" dirty="0">
                <a:latin typeface="+mn-lt"/>
                <a:ea typeface="+mn-ea"/>
              </a:rPr>
              <a:t>的</a:t>
            </a:r>
            <a:r>
              <a:rPr lang="zh-CN" altLang="en-US" sz="1400" dirty="0" smtClean="0">
                <a:latin typeface="+mn-lt"/>
                <a:ea typeface="+mn-ea"/>
              </a:rPr>
              <a:t>数目，通常</a:t>
            </a:r>
            <a:r>
              <a:rPr lang="zh-CN" altLang="en-US" sz="1400" dirty="0">
                <a:latin typeface="+mn-lt"/>
                <a:ea typeface="+mn-ea"/>
              </a:rPr>
              <a:t>记为</a:t>
            </a:r>
            <a:r>
              <a:rPr lang="en-US" altLang="zh-CN" sz="1400" dirty="0" err="1" smtClean="0">
                <a:latin typeface="+mn-lt"/>
                <a:ea typeface="+mn-ea"/>
              </a:rPr>
              <a:t>k</a:t>
            </a:r>
            <a:r>
              <a:rPr lang="en-US" altLang="zh-CN" sz="1400" baseline="-25000" dirty="0" err="1" smtClean="0">
                <a:latin typeface="+mn-lt"/>
                <a:ea typeface="+mn-ea"/>
              </a:rPr>
              <a:t>i</a:t>
            </a:r>
            <a:r>
              <a:rPr lang="en-US" altLang="zh-CN" sz="1400" baseline="30000" dirty="0" err="1" smtClean="0">
                <a:latin typeface="+mn-lt"/>
                <a:ea typeface="+mn-ea"/>
              </a:rPr>
              <a:t>in</a:t>
            </a:r>
            <a:r>
              <a:rPr lang="zh-CN" altLang="en-US" sz="1400" baseline="-25000" dirty="0" smtClean="0">
                <a:latin typeface="+mn-lt"/>
                <a:ea typeface="+mn-ea"/>
              </a:rPr>
              <a:t>。</a:t>
            </a:r>
            <a:endParaRPr lang="en-US" altLang="zh-CN" sz="1400" b="1" dirty="0" smtClean="0">
              <a:latin typeface="+mn-lt"/>
              <a:ea typeface="+mn-ea"/>
            </a:endParaRPr>
          </a:p>
          <a:p>
            <a:endParaRPr lang="en-US" altLang="zh-CN" sz="1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654" y="2374250"/>
            <a:ext cx="1631082" cy="80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315637"/>
            <a:ext cx="1800200" cy="867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2387645"/>
            <a:ext cx="1656184" cy="80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7664" y="2340875"/>
            <a:ext cx="1728192" cy="816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34730" y="1196752"/>
            <a:ext cx="1261884" cy="344710"/>
          </a:xfrm>
          <a:prstGeom prst="rect">
            <a:avLst/>
          </a:prstGeom>
          <a:noFill/>
        </p:spPr>
        <p:txBody>
          <a:bodyPr wrap="non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复杂网络定义</a:t>
            </a:r>
          </a:p>
        </p:txBody>
      </p:sp>
      <p:sp>
        <p:nvSpPr>
          <p:cNvPr id="4" name="矩形 3"/>
          <p:cNvSpPr/>
          <p:nvPr/>
        </p:nvSpPr>
        <p:spPr>
          <a:xfrm>
            <a:off x="395536" y="1556792"/>
            <a:ext cx="8208912" cy="738664"/>
          </a:xfrm>
          <a:prstGeom prst="rect">
            <a:avLst/>
          </a:prstGeom>
        </p:spPr>
        <p:txBody>
          <a:bodyPr wrap="square">
            <a:spAutoFit/>
          </a:bodyPr>
          <a:lstStyle/>
          <a:p>
            <a:r>
              <a:rPr lang="zh-CN" altLang="en-US" sz="1400" dirty="0"/>
              <a:t>一个具体的复杂网络可以抽象成一个由节点集</a:t>
            </a:r>
            <a:r>
              <a:rPr lang="en-US" altLang="zh-CN" sz="1400" dirty="0"/>
              <a:t>v</a:t>
            </a:r>
            <a:r>
              <a:rPr lang="zh-CN" altLang="en-US" sz="1400" dirty="0"/>
              <a:t>和边集</a:t>
            </a:r>
            <a:r>
              <a:rPr lang="en-US" altLang="zh-CN" sz="1400" dirty="0"/>
              <a:t>E</a:t>
            </a:r>
            <a:r>
              <a:rPr lang="zh-CN" altLang="en-US" sz="1400" dirty="0"/>
              <a:t>组成的图</a:t>
            </a:r>
            <a:r>
              <a:rPr lang="en-US" altLang="zh-CN" sz="1400" dirty="0"/>
              <a:t>G=(V,E)</a:t>
            </a:r>
            <a:r>
              <a:rPr lang="zh-CN" altLang="en-US" sz="1400" dirty="0"/>
              <a:t>，节点数记为</a:t>
            </a:r>
            <a:r>
              <a:rPr lang="en-US" altLang="zh-CN" sz="1400" dirty="0"/>
              <a:t>n=|V|</a:t>
            </a:r>
            <a:r>
              <a:rPr lang="zh-CN" altLang="en-US" sz="1400" dirty="0"/>
              <a:t>边数记为</a:t>
            </a:r>
            <a:r>
              <a:rPr lang="en-US" altLang="zh-CN" sz="1400" dirty="0"/>
              <a:t>m=|E|</a:t>
            </a:r>
          </a:p>
          <a:p>
            <a:r>
              <a:rPr lang="zh-CN" altLang="en-US" sz="1400" dirty="0"/>
              <a:t>类别：无向图、有向图、无权图、加权图</a:t>
            </a:r>
          </a:p>
        </p:txBody>
      </p:sp>
      <p:sp>
        <p:nvSpPr>
          <p:cNvPr id="5" name="矩形 4"/>
          <p:cNvSpPr/>
          <p:nvPr/>
        </p:nvSpPr>
        <p:spPr>
          <a:xfrm>
            <a:off x="208468" y="4241369"/>
            <a:ext cx="902811"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邻接矩阵</a:t>
            </a:r>
            <a:endParaRPr lang="en-US" altLang="zh-CN" sz="1400" dirty="0">
              <a:latin typeface="微软雅黑" pitchFamily="34" charset="-122"/>
              <a:ea typeface="微软雅黑" pitchFamily="34" charset="-122"/>
            </a:endParaRPr>
          </a:p>
        </p:txBody>
      </p:sp>
      <p:sp>
        <p:nvSpPr>
          <p:cNvPr id="6" name="矩形 5"/>
          <p:cNvSpPr/>
          <p:nvPr/>
        </p:nvSpPr>
        <p:spPr>
          <a:xfrm>
            <a:off x="323529" y="4635713"/>
            <a:ext cx="4680520" cy="1169551"/>
          </a:xfrm>
          <a:prstGeom prst="rect">
            <a:avLst/>
          </a:prstGeom>
          <a:ln w="19050">
            <a:solidFill>
              <a:schemeClr val="accent1"/>
            </a:solidFill>
            <a:prstDash val="sysDash"/>
          </a:ln>
        </p:spPr>
        <p:txBody>
          <a:bodyPr wrap="square">
            <a:spAutoFit/>
          </a:bodyPr>
          <a:lstStyle/>
          <a:p>
            <a:r>
              <a:rPr lang="zh-CN" altLang="en-US" sz="1400" dirty="0"/>
              <a:t>对于图</a:t>
            </a:r>
            <a:r>
              <a:rPr lang="en-US" altLang="zh-CN" sz="1400" dirty="0"/>
              <a:t>G=(V,E</a:t>
            </a:r>
            <a:r>
              <a:rPr lang="en-US" altLang="zh-CN" sz="1400" dirty="0" smtClean="0"/>
              <a:t>)</a:t>
            </a:r>
            <a:r>
              <a:rPr lang="zh-CN" altLang="en-US" sz="1400" dirty="0" smtClean="0"/>
              <a:t>，邻接矩阵</a:t>
            </a:r>
            <a:r>
              <a:rPr lang="en-US" altLang="zh-CN" sz="1400" dirty="0"/>
              <a:t>A</a:t>
            </a:r>
            <a:r>
              <a:rPr lang="zh-CN" altLang="en-US" sz="1400" dirty="0"/>
              <a:t>可以表示为</a:t>
            </a:r>
            <a:r>
              <a:rPr lang="en-US" altLang="zh-CN" sz="1400" dirty="0"/>
              <a:t>A=(</a:t>
            </a:r>
            <a:r>
              <a:rPr lang="en-US" altLang="zh-CN" sz="1400" dirty="0" err="1"/>
              <a:t>A</a:t>
            </a:r>
            <a:r>
              <a:rPr lang="en-US" altLang="zh-CN" sz="1400" baseline="-25000" dirty="0" err="1"/>
              <a:t>ij</a:t>
            </a:r>
            <a:r>
              <a:rPr lang="en-US" altLang="zh-CN" sz="1400" dirty="0"/>
              <a:t>)</a:t>
            </a:r>
            <a:r>
              <a:rPr lang="en-US" altLang="zh-CN" sz="1400" baseline="-25000" dirty="0"/>
              <a:t>n*n</a:t>
            </a:r>
            <a:r>
              <a:rPr lang="zh-CN" altLang="en-US" sz="1400" dirty="0"/>
              <a:t>，其中</a:t>
            </a:r>
            <a:r>
              <a:rPr lang="en-US" altLang="zh-CN" sz="1400" dirty="0"/>
              <a:t>n</a:t>
            </a:r>
            <a:r>
              <a:rPr lang="zh-CN" altLang="en-US" sz="1400" dirty="0"/>
              <a:t>是网络中的节点数，如果节点</a:t>
            </a:r>
            <a:r>
              <a:rPr lang="en-US" altLang="zh-CN" sz="1400" dirty="0" err="1"/>
              <a:t>i</a:t>
            </a:r>
            <a:r>
              <a:rPr lang="zh-CN" altLang="en-US" sz="1400" dirty="0"/>
              <a:t>和节点</a:t>
            </a:r>
            <a:r>
              <a:rPr lang="en-US" altLang="zh-CN" sz="1400" dirty="0"/>
              <a:t>j</a:t>
            </a:r>
            <a:r>
              <a:rPr lang="zh-CN" altLang="en-US" sz="1400" dirty="0"/>
              <a:t>之间有边相连，则</a:t>
            </a:r>
            <a:r>
              <a:rPr lang="en-US" altLang="zh-CN" sz="1400" dirty="0" err="1"/>
              <a:t>A</a:t>
            </a:r>
            <a:r>
              <a:rPr lang="en-US" altLang="zh-CN" sz="1400" baseline="-25000" dirty="0" err="1"/>
              <a:t>ij</a:t>
            </a:r>
            <a:r>
              <a:rPr lang="en-US" altLang="zh-CN" sz="1400" dirty="0"/>
              <a:t>=1</a:t>
            </a:r>
            <a:r>
              <a:rPr lang="zh-CN" altLang="en-US" sz="1400" dirty="0"/>
              <a:t>，否则</a:t>
            </a:r>
            <a:r>
              <a:rPr lang="en-US" altLang="zh-CN" sz="1400" dirty="0" err="1"/>
              <a:t>A</a:t>
            </a:r>
            <a:r>
              <a:rPr lang="en-US" altLang="zh-CN" sz="1400" baseline="-25000" dirty="0" err="1"/>
              <a:t>ij</a:t>
            </a:r>
            <a:r>
              <a:rPr lang="en-US" altLang="zh-CN" sz="1400" dirty="0"/>
              <a:t>=0</a:t>
            </a:r>
            <a:r>
              <a:rPr lang="zh-CN" altLang="en-US" sz="1400" dirty="0"/>
              <a:t>。如果图</a:t>
            </a:r>
            <a:r>
              <a:rPr lang="en-US" altLang="zh-CN" sz="1400" dirty="0"/>
              <a:t>G</a:t>
            </a:r>
            <a:r>
              <a:rPr lang="zh-CN" altLang="en-US" sz="1400" dirty="0"/>
              <a:t>是加权图，节点</a:t>
            </a:r>
            <a:r>
              <a:rPr lang="en-US" altLang="zh-CN" sz="1400" dirty="0" err="1"/>
              <a:t>i</a:t>
            </a:r>
            <a:r>
              <a:rPr lang="zh-CN" altLang="en-US" sz="1400" dirty="0"/>
              <a:t>和节点</a:t>
            </a:r>
            <a:r>
              <a:rPr lang="en-US" altLang="zh-CN" sz="1400" dirty="0"/>
              <a:t>j</a:t>
            </a:r>
            <a:r>
              <a:rPr lang="zh-CN" altLang="en-US" sz="1400" dirty="0"/>
              <a:t>之间有边</a:t>
            </a:r>
            <a:r>
              <a:rPr lang="zh-CN" altLang="en-US" sz="1400" dirty="0" smtClean="0"/>
              <a:t>相连，则</a:t>
            </a:r>
            <a:r>
              <a:rPr lang="en-US" altLang="zh-CN" sz="1400" dirty="0" err="1"/>
              <a:t>A</a:t>
            </a:r>
            <a:r>
              <a:rPr lang="en-US" altLang="zh-CN" sz="1400" baseline="-25000" dirty="0" err="1"/>
              <a:t>ij</a:t>
            </a:r>
            <a:r>
              <a:rPr lang="en-US" altLang="zh-CN" sz="1400" dirty="0"/>
              <a:t>= </a:t>
            </a:r>
            <a:r>
              <a:rPr lang="en-US" altLang="zh-CN" sz="1400" dirty="0" err="1"/>
              <a:t>w</a:t>
            </a:r>
            <a:r>
              <a:rPr lang="en-US" altLang="zh-CN" sz="1400" baseline="-25000" dirty="0" err="1"/>
              <a:t>ij</a:t>
            </a:r>
            <a:r>
              <a:rPr lang="zh-CN" altLang="en-US" sz="1400" dirty="0"/>
              <a:t>。其中</a:t>
            </a:r>
            <a:r>
              <a:rPr lang="en-US" altLang="zh-CN" sz="1400" dirty="0" err="1"/>
              <a:t>w</a:t>
            </a:r>
            <a:r>
              <a:rPr lang="en-US" altLang="zh-CN" sz="1400" baseline="-25000" dirty="0" err="1"/>
              <a:t>ij</a:t>
            </a:r>
            <a:r>
              <a:rPr lang="zh-CN" altLang="en-US" sz="1400" dirty="0"/>
              <a:t>表示以</a:t>
            </a:r>
            <a:r>
              <a:rPr lang="en-US" altLang="zh-CN" sz="1400" dirty="0" err="1"/>
              <a:t>i</a:t>
            </a:r>
            <a:r>
              <a:rPr lang="zh-CN" altLang="en-US" sz="1400" dirty="0"/>
              <a:t>和</a:t>
            </a:r>
            <a:r>
              <a:rPr lang="en-US" altLang="zh-CN" sz="1400" dirty="0"/>
              <a:t>j</a:t>
            </a:r>
            <a:r>
              <a:rPr lang="zh-CN" altLang="en-US" sz="1400" dirty="0"/>
              <a:t>为顶点的边的权值。</a:t>
            </a:r>
            <a:endParaRPr lang="en-US" altLang="zh-CN" sz="1400" dirty="0"/>
          </a:p>
        </p:txBody>
      </p:sp>
      <p:pic>
        <p:nvPicPr>
          <p:cNvPr id="1126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4570165"/>
            <a:ext cx="15240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7236296" y="6073551"/>
            <a:ext cx="902811" cy="307777"/>
          </a:xfrm>
          <a:prstGeom prst="rect">
            <a:avLst/>
          </a:prstGeom>
        </p:spPr>
        <p:txBody>
          <a:bodyPr wrap="none">
            <a:spAutoFit/>
          </a:bodyPr>
          <a:lstStyle/>
          <a:p>
            <a:r>
              <a:rPr lang="zh-CN" altLang="en-US" sz="1400" dirty="0" smtClean="0"/>
              <a:t>邻接矩阵</a:t>
            </a:r>
            <a:endParaRPr lang="zh-CN" altLang="en-US" sz="1400" dirty="0"/>
          </a:p>
        </p:txBody>
      </p:sp>
    </p:spTree>
    <p:extLst>
      <p:ext uri="{BB962C8B-B14F-4D97-AF65-F5344CB8AC3E}">
        <p14:creationId xmlns:p14="http://schemas.microsoft.com/office/powerpoint/2010/main" val="1446447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中心性分析</a:t>
            </a:r>
            <a:endParaRPr lang="zh-CN" altLang="en-US" dirty="0"/>
          </a:p>
        </p:txBody>
      </p:sp>
      <p:sp>
        <p:nvSpPr>
          <p:cNvPr id="7" name="TextBox 6"/>
          <p:cNvSpPr txBox="1"/>
          <p:nvPr/>
        </p:nvSpPr>
        <p:spPr>
          <a:xfrm>
            <a:off x="251520" y="1268759"/>
            <a:ext cx="7848872" cy="624786"/>
          </a:xfrm>
          <a:prstGeom prst="rect">
            <a:avLst/>
          </a:prstGeom>
          <a:noFill/>
        </p:spPr>
        <p:txBody>
          <a:bodyPr wrap="squar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中心性分析</a:t>
            </a:r>
            <a:r>
              <a:rPr lang="zh-CN" altLang="en-US" sz="1400" dirty="0" smtClean="0">
                <a:latin typeface="Arial" panose="020B0604020202020204" pitchFamily="34" charset="0"/>
                <a:ea typeface="微软雅黑" panose="020B0503020204020204" pitchFamily="34" charset="-122"/>
              </a:rPr>
              <a:t>一个重要的个人结构位置指针，评价一个人重要与否，衡量他的职务的地位优越性或特权性，以及社会声望等常用这一指标</a:t>
            </a:r>
            <a:endParaRPr lang="en-US" altLang="zh-CN" sz="1400" dirty="0" smtClean="0">
              <a:latin typeface="Arial" panose="020B0604020202020204" pitchFamily="34" charset="0"/>
              <a:ea typeface="微软雅黑" panose="020B0503020204020204" pitchFamily="34" charset="-122"/>
            </a:endParaRPr>
          </a:p>
        </p:txBody>
      </p:sp>
      <p:sp>
        <p:nvSpPr>
          <p:cNvPr id="8" name="TextBox 7"/>
          <p:cNvSpPr txBox="1"/>
          <p:nvPr/>
        </p:nvSpPr>
        <p:spPr>
          <a:xfrm>
            <a:off x="251520" y="2060848"/>
            <a:ext cx="7776864" cy="2225225"/>
          </a:xfrm>
          <a:prstGeom prst="rect">
            <a:avLst/>
          </a:prstGeom>
          <a:noFill/>
          <a:ln w="19050">
            <a:solidFill>
              <a:schemeClr val="accent1"/>
            </a:solidFill>
            <a:prstDash val="sysDash"/>
          </a:ln>
        </p:spPr>
        <p:txBody>
          <a:bodyPr wrap="square" rtlCol="0">
            <a:spAutoFit/>
          </a:bodyPr>
          <a:lstStyle/>
          <a:p>
            <a:pPr>
              <a:lnSpc>
                <a:spcPct val="130000"/>
              </a:lnSpc>
            </a:pPr>
            <a:r>
              <a:rPr lang="zh-CN" altLang="en-US" sz="1400" b="1" dirty="0" smtClean="0"/>
              <a:t>点的度数中心度</a:t>
            </a:r>
            <a:r>
              <a:rPr lang="zh-CN" altLang="en-US" sz="1400" dirty="0" smtClean="0"/>
              <a:t>：经常用来衡量群体的</a:t>
            </a:r>
            <a:r>
              <a:rPr lang="zh-CN" altLang="en-US" sz="1400" b="1" dirty="0" smtClean="0"/>
              <a:t>中心人物</a:t>
            </a:r>
            <a:r>
              <a:rPr lang="zh-CN" altLang="en-US" sz="1400" dirty="0" smtClean="0"/>
              <a:t>，即处于网络的中心位置，影响力较大的人物。在有向网络中又分为点入度中心度和点出度中心度。点</a:t>
            </a:r>
            <a:r>
              <a:rPr lang="zh-CN" altLang="en-US" sz="1400" dirty="0"/>
              <a:t>入</a:t>
            </a:r>
            <a:r>
              <a:rPr lang="zh-CN" altLang="en-US" sz="1400" dirty="0" smtClean="0"/>
              <a:t>度表示该</a:t>
            </a:r>
            <a:r>
              <a:rPr lang="zh-CN" altLang="en-US" sz="1400" dirty="0"/>
              <a:t>节点被其他节点关注的程度，是衡量“</a:t>
            </a:r>
            <a:r>
              <a:rPr lang="zh-CN" altLang="en-US" sz="1400" b="1" dirty="0"/>
              <a:t>意见领袖</a:t>
            </a:r>
            <a:r>
              <a:rPr lang="zh-CN" altLang="en-US" sz="1400" dirty="0"/>
              <a:t>”的指标，而点出度则说明了该节点在网络中的</a:t>
            </a:r>
            <a:r>
              <a:rPr lang="zh-CN" altLang="en-US" sz="1400" b="1" dirty="0"/>
              <a:t>活跃程度</a:t>
            </a:r>
            <a:r>
              <a:rPr lang="zh-CN" altLang="en-US" sz="1400" dirty="0"/>
              <a:t>。</a:t>
            </a:r>
          </a:p>
          <a:p>
            <a:r>
              <a:rPr lang="zh-CN" altLang="en-US" sz="1400" dirty="0" smtClean="0"/>
              <a:t>绝对度数中心度：与</a:t>
            </a:r>
            <a:r>
              <a:rPr lang="zh-CN" altLang="en-US" sz="1400" dirty="0"/>
              <a:t>该点有直接关系的点的</a:t>
            </a:r>
            <a:r>
              <a:rPr lang="zh-CN" altLang="en-US" sz="1400" dirty="0" smtClean="0"/>
              <a:t>数目</a:t>
            </a:r>
            <a:endParaRPr lang="en-US" altLang="zh-CN" sz="1400" dirty="0" smtClean="0"/>
          </a:p>
          <a:p>
            <a:r>
              <a:rPr lang="zh-CN" altLang="en-US" sz="1400" dirty="0" smtClean="0"/>
              <a:t>相对度数中心度：当图的规模不同的时候，不同图中点的局部中心度不可比较。相对中心度是一个对绝对局部中心度测量的标准化的量度。它可用来对同一类型网络中点的中心度进行比较。点的绝对中心度（实际度数）与图中点的最大可能的度数之比。</a:t>
            </a:r>
            <a:endParaRPr lang="en-US" altLang="zh-CN" sz="1400" dirty="0"/>
          </a:p>
          <a:p>
            <a:r>
              <a:rPr lang="zh-CN" altLang="en-US" sz="1400" dirty="0" smtClean="0"/>
              <a:t>对于有向图，</a:t>
            </a:r>
            <a:r>
              <a:rPr lang="en-US" altLang="zh-CN" sz="1400" dirty="0" smtClean="0"/>
              <a:t>C′</a:t>
            </a:r>
            <a:r>
              <a:rPr lang="en-US" altLang="zh-CN" sz="1400" baseline="-25000" dirty="0" smtClean="0"/>
              <a:t>RD</a:t>
            </a:r>
            <a:r>
              <a:rPr lang="zh-CN" altLang="en-US" sz="1400" dirty="0" smtClean="0"/>
              <a:t>（</a:t>
            </a:r>
            <a:r>
              <a:rPr lang="en-US" altLang="zh-CN" sz="1400" dirty="0" smtClean="0"/>
              <a:t>x</a:t>
            </a:r>
            <a:r>
              <a:rPr lang="zh-CN" altLang="en-US" sz="1400" dirty="0" smtClean="0"/>
              <a:t>）</a:t>
            </a:r>
            <a:r>
              <a:rPr lang="en-US" altLang="zh-CN" sz="1400" dirty="0" smtClean="0"/>
              <a:t>= </a:t>
            </a:r>
            <a:r>
              <a:rPr lang="zh-CN" altLang="en-US" sz="1400" dirty="0" smtClean="0"/>
              <a:t>（</a:t>
            </a:r>
            <a:r>
              <a:rPr lang="en-US" altLang="zh-CN" sz="1400" dirty="0" smtClean="0"/>
              <a:t>x </a:t>
            </a:r>
            <a:r>
              <a:rPr lang="zh-CN" altLang="en-US" sz="1400" dirty="0" smtClean="0"/>
              <a:t>的点入度 </a:t>
            </a:r>
            <a:r>
              <a:rPr lang="en-US" altLang="zh-CN" sz="1400" dirty="0" smtClean="0"/>
              <a:t>+ x </a:t>
            </a:r>
            <a:r>
              <a:rPr lang="zh-CN" altLang="en-US" sz="1400" dirty="0" smtClean="0"/>
              <a:t>的点出度）</a:t>
            </a:r>
            <a:r>
              <a:rPr lang="en-US" altLang="zh-CN" sz="1400" dirty="0" smtClean="0"/>
              <a:t>/</a:t>
            </a:r>
            <a:r>
              <a:rPr lang="zh-CN" altLang="en-US" sz="1400" dirty="0" smtClean="0"/>
              <a:t>（</a:t>
            </a:r>
            <a:r>
              <a:rPr lang="en-US" altLang="zh-CN" sz="1400" dirty="0" smtClean="0"/>
              <a:t>2n</a:t>
            </a:r>
            <a:r>
              <a:rPr lang="zh-CN" altLang="en-US" sz="1400" dirty="0" smtClean="0"/>
              <a:t>－</a:t>
            </a:r>
            <a:r>
              <a:rPr lang="en-US" altLang="zh-CN" sz="1400" dirty="0" smtClean="0"/>
              <a:t>2</a:t>
            </a:r>
            <a:r>
              <a:rPr lang="zh-CN" altLang="en-US" sz="1400" dirty="0" smtClean="0"/>
              <a:t>），</a:t>
            </a:r>
            <a:endParaRPr lang="en-US" altLang="zh-CN" sz="1400" dirty="0" smtClean="0"/>
          </a:p>
          <a:p>
            <a:r>
              <a:rPr lang="zh-CN" altLang="en-US" sz="1400" dirty="0" smtClean="0"/>
              <a:t>对于无向图，</a:t>
            </a:r>
            <a:r>
              <a:rPr lang="en-US" altLang="zh-CN" sz="1400" dirty="0" smtClean="0"/>
              <a:t>C′</a:t>
            </a:r>
            <a:r>
              <a:rPr lang="en-US" altLang="zh-CN" sz="1400" baseline="-25000" dirty="0" smtClean="0"/>
              <a:t>RD</a:t>
            </a:r>
            <a:r>
              <a:rPr lang="zh-CN" altLang="en-US" sz="1400" dirty="0" smtClean="0"/>
              <a:t>（</a:t>
            </a:r>
            <a:r>
              <a:rPr lang="en-US" altLang="zh-CN" sz="1400" dirty="0" smtClean="0"/>
              <a:t>x</a:t>
            </a:r>
            <a:r>
              <a:rPr lang="zh-CN" altLang="en-US" sz="1400" dirty="0" smtClean="0"/>
              <a:t>）</a:t>
            </a:r>
            <a:r>
              <a:rPr lang="en-US" altLang="zh-CN" sz="1400" dirty="0" smtClean="0"/>
              <a:t>= </a:t>
            </a:r>
            <a:r>
              <a:rPr lang="zh-CN" altLang="en-US" sz="1400" dirty="0" smtClean="0"/>
              <a:t>（</a:t>
            </a:r>
            <a:r>
              <a:rPr lang="en-US" altLang="zh-CN" sz="1400" dirty="0" smtClean="0"/>
              <a:t>x </a:t>
            </a:r>
            <a:r>
              <a:rPr lang="zh-CN" altLang="en-US" sz="1400" dirty="0" smtClean="0"/>
              <a:t>的度数）</a:t>
            </a:r>
            <a:r>
              <a:rPr lang="en-US" altLang="zh-CN" sz="1400" dirty="0" smtClean="0"/>
              <a:t>/</a:t>
            </a:r>
            <a:r>
              <a:rPr lang="zh-CN" altLang="en-US" sz="1400" dirty="0" smtClean="0"/>
              <a:t>（</a:t>
            </a:r>
            <a:r>
              <a:rPr lang="en-US" altLang="zh-CN" sz="1400" dirty="0" smtClean="0"/>
              <a:t>n</a:t>
            </a:r>
            <a:r>
              <a:rPr lang="zh-CN" altLang="en-US" sz="1400" dirty="0" smtClean="0"/>
              <a:t>－</a:t>
            </a:r>
            <a:r>
              <a:rPr lang="en-US" altLang="zh-CN" sz="1400" dirty="0" smtClean="0"/>
              <a:t>1</a:t>
            </a:r>
            <a:r>
              <a:rPr lang="zh-CN" altLang="en-US" sz="1400" dirty="0" smtClean="0"/>
              <a:t>），</a:t>
            </a:r>
            <a:r>
              <a:rPr lang="en-US" altLang="zh-CN" sz="1400" dirty="0" smtClean="0"/>
              <a:t>n </a:t>
            </a:r>
            <a:r>
              <a:rPr lang="zh-CN" altLang="en-US" sz="1400" dirty="0" smtClean="0"/>
              <a:t>是网络的规模</a:t>
            </a:r>
            <a:endParaRPr lang="en-US" altLang="zh-CN" sz="1400" dirty="0" smtClean="0"/>
          </a:p>
        </p:txBody>
      </p:sp>
      <mc:AlternateContent xmlns:mc="http://schemas.openxmlformats.org/markup-compatibility/2006">
        <mc:Choice xmlns:a14="http://schemas.microsoft.com/office/drawing/2010/main" Requires="a14">
          <p:sp>
            <p:nvSpPr>
              <p:cNvPr id="3" name="矩形 2"/>
              <p:cNvSpPr/>
              <p:nvPr/>
            </p:nvSpPr>
            <p:spPr>
              <a:xfrm>
                <a:off x="251520" y="4549676"/>
                <a:ext cx="5328592" cy="2095574"/>
              </a:xfrm>
              <a:prstGeom prst="rect">
                <a:avLst/>
              </a:prstGeom>
              <a:ln w="19050">
                <a:solidFill>
                  <a:schemeClr val="accent1"/>
                </a:solidFill>
                <a:prstDash val="sysDash"/>
              </a:ln>
            </p:spPr>
            <p:txBody>
              <a:bodyPr wrap="square">
                <a:spAutoFit/>
              </a:bodyPr>
              <a:lstStyle/>
              <a:p>
                <a:r>
                  <a:rPr lang="zh-CN" altLang="en-US" sz="1400" b="1" dirty="0" smtClean="0"/>
                  <a:t>图的度数中心势</a:t>
                </a:r>
                <a:r>
                  <a:rPr lang="zh-CN" altLang="en-US" sz="1400" dirty="0"/>
                  <a:t>：用中心势刻画网络图的整体中心性，达到比较不同图的中心趋势的目的</a:t>
                </a:r>
                <a:endParaRPr lang="en-US" altLang="zh-CN" sz="1400" dirty="0"/>
              </a:p>
              <a:p>
                <a:r>
                  <a:rPr lang="zh-CN" altLang="en-US" sz="1400" dirty="0"/>
                  <a:t>首先找到图中的最大中心度数值；然后计算该值与任何其它点的中心度的差，从而得到多个“差值”；再计算这些“差值”的总和；最后用这个总和除以各个差值总和的最大可能值</a:t>
                </a:r>
                <a:r>
                  <a:rPr lang="zh-CN" altLang="en-US" sz="1400" dirty="0" smtClean="0"/>
                  <a:t>。</a:t>
                </a:r>
                <a:endParaRPr lang="en-US" altLang="zh-CN" sz="1400" dirty="0"/>
              </a:p>
              <a:p>
                <a:endParaRPr lang="en-US" altLang="zh-CN" sz="1400" b="0" i="1" dirty="0" smtClean="0">
                  <a:latin typeface="Cambria Math"/>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a:rPr>
                        <m:t>𝐶</m:t>
                      </m:r>
                      <m:r>
                        <a:rPr lang="en-US" altLang="zh-CN" sz="1400" b="0" i="1" smtClean="0">
                          <a:latin typeface="Cambria Math"/>
                        </a:rPr>
                        <m:t>=</m:t>
                      </m:r>
                      <m:f>
                        <m:fPr>
                          <m:ctrlPr>
                            <a:rPr lang="en-US" altLang="zh-CN" sz="1400" b="0" i="1" smtClean="0">
                              <a:latin typeface="Cambria Math"/>
                            </a:rPr>
                          </m:ctrlPr>
                        </m:fPr>
                        <m:num>
                          <m:nary>
                            <m:naryPr>
                              <m:chr m:val="∑"/>
                              <m:ctrlPr>
                                <a:rPr lang="en-US" altLang="zh-CN" sz="1400" b="0" i="1" smtClean="0">
                                  <a:latin typeface="Cambria Math"/>
                                </a:rPr>
                              </m:ctrlPr>
                            </m:naryPr>
                            <m:sub>
                              <m:r>
                                <m:rPr>
                                  <m:brk m:alnAt="23"/>
                                </m:rPr>
                                <a:rPr lang="en-US" altLang="zh-CN" sz="1400" b="0" i="1" smtClean="0">
                                  <a:latin typeface="Cambria Math"/>
                                </a:rPr>
                                <m:t>𝑖</m:t>
                              </m:r>
                              <m:r>
                                <a:rPr lang="en-US" altLang="zh-CN" sz="1400" b="0" i="1" smtClean="0">
                                  <a:latin typeface="Cambria Math"/>
                                </a:rPr>
                                <m:t>=1</m:t>
                              </m:r>
                            </m:sub>
                            <m:sup>
                              <m:r>
                                <a:rPr lang="en-US" altLang="zh-CN" sz="1400" b="0" i="1" smtClean="0">
                                  <a:latin typeface="Cambria Math"/>
                                </a:rPr>
                                <m:t>𝑛</m:t>
                              </m:r>
                            </m:sup>
                            <m:e>
                              <m:r>
                                <a:rPr lang="en-US" altLang="zh-CN" sz="1400" b="0" i="1" smtClean="0">
                                  <a:latin typeface="Cambria Math"/>
                                </a:rPr>
                                <m:t>(</m:t>
                              </m:r>
                              <m:sSub>
                                <m:sSubPr>
                                  <m:ctrlPr>
                                    <a:rPr lang="en-US" altLang="zh-CN" sz="1400" b="0" i="1" smtClean="0">
                                      <a:latin typeface="Cambria Math"/>
                                    </a:rPr>
                                  </m:ctrlPr>
                                </m:sSubPr>
                                <m:e>
                                  <m:r>
                                    <a:rPr lang="en-US" altLang="zh-CN" sz="1400" b="0" i="1" smtClean="0">
                                      <a:latin typeface="Cambria Math"/>
                                    </a:rPr>
                                    <m:t>𝐶</m:t>
                                  </m:r>
                                </m:e>
                                <m:sub>
                                  <m:r>
                                    <a:rPr lang="en-US" altLang="zh-CN" sz="1400" b="0" i="1" smtClean="0">
                                      <a:latin typeface="Cambria Math"/>
                                    </a:rPr>
                                    <m:t>𝑚𝑎𝑥</m:t>
                                  </m:r>
                                </m:sub>
                              </m:sSub>
                              <m:r>
                                <a:rPr lang="en-US" altLang="zh-CN" sz="1400" b="0" i="1" smtClean="0">
                                  <a:latin typeface="Cambria Math"/>
                                </a:rPr>
                                <m:t>−</m:t>
                              </m:r>
                              <m:sSub>
                                <m:sSubPr>
                                  <m:ctrlPr>
                                    <a:rPr lang="en-US" altLang="zh-CN" sz="1400" b="0" i="1" smtClean="0">
                                      <a:latin typeface="Cambria Math"/>
                                    </a:rPr>
                                  </m:ctrlPr>
                                </m:sSubPr>
                                <m:e>
                                  <m:r>
                                    <a:rPr lang="en-US" altLang="zh-CN" sz="1400" b="0" i="1" smtClean="0">
                                      <a:latin typeface="Cambria Math"/>
                                    </a:rPr>
                                    <m:t>𝐶</m:t>
                                  </m:r>
                                </m:e>
                                <m:sub>
                                  <m:r>
                                    <a:rPr lang="en-US" altLang="zh-CN" sz="1400" b="0" i="1" smtClean="0">
                                      <a:latin typeface="Cambria Math"/>
                                    </a:rPr>
                                    <m:t>𝑖</m:t>
                                  </m:r>
                                </m:sub>
                              </m:sSub>
                              <m:r>
                                <a:rPr lang="en-US" altLang="zh-CN" sz="1400" b="0" i="1" smtClean="0">
                                  <a:latin typeface="Cambria Math"/>
                                </a:rPr>
                                <m:t>)</m:t>
                              </m:r>
                            </m:e>
                          </m:nary>
                        </m:num>
                        <m:den>
                          <m:r>
                            <a:rPr lang="en-US" altLang="zh-CN" sz="1400" b="0" i="1" smtClean="0">
                              <a:latin typeface="Cambria Math"/>
                            </a:rPr>
                            <m:t>𝑚𝑎𝑥</m:t>
                          </m:r>
                          <m:d>
                            <m:dPr>
                              <m:begChr m:val="["/>
                              <m:endChr m:val="]"/>
                              <m:ctrlPr>
                                <a:rPr lang="en-US" altLang="zh-CN" sz="1400" b="0" i="1" smtClean="0">
                                  <a:latin typeface="Cambria Math"/>
                                </a:rPr>
                              </m:ctrlPr>
                            </m:dPr>
                            <m:e>
                              <m:nary>
                                <m:naryPr>
                                  <m:chr m:val="∑"/>
                                  <m:limLoc m:val="subSup"/>
                                  <m:ctrlPr>
                                    <a:rPr lang="en-US" altLang="zh-CN" sz="1400" b="0" i="1" smtClean="0">
                                      <a:latin typeface="Cambria Math"/>
                                    </a:rPr>
                                  </m:ctrlPr>
                                </m:naryPr>
                                <m:sub>
                                  <m:r>
                                    <m:rPr>
                                      <m:brk m:alnAt="25"/>
                                    </m:rPr>
                                    <a:rPr lang="en-US" altLang="zh-CN" sz="1400" b="0" i="1" smtClean="0">
                                      <a:latin typeface="Cambria Math"/>
                                    </a:rPr>
                                    <m:t>𝑖</m:t>
                                  </m:r>
                                  <m:r>
                                    <a:rPr lang="en-US" altLang="zh-CN" sz="1400" b="0" i="1" smtClean="0">
                                      <a:latin typeface="Cambria Math"/>
                                    </a:rPr>
                                    <m:t>=1</m:t>
                                  </m:r>
                                </m:sub>
                                <m:sup>
                                  <m:r>
                                    <a:rPr lang="en-US" altLang="zh-CN" sz="1400" b="0" i="1" smtClean="0">
                                      <a:latin typeface="Cambria Math"/>
                                    </a:rPr>
                                    <m:t>𝑛</m:t>
                                  </m:r>
                                </m:sup>
                                <m:e>
                                  <m:d>
                                    <m:dPr>
                                      <m:ctrlPr>
                                        <a:rPr lang="en-US" altLang="zh-CN" sz="1400" b="0" i="1" smtClean="0">
                                          <a:latin typeface="Cambria Math"/>
                                        </a:rPr>
                                      </m:ctrlPr>
                                    </m:dPr>
                                    <m:e>
                                      <m:sSub>
                                        <m:sSubPr>
                                          <m:ctrlPr>
                                            <a:rPr lang="en-US" altLang="zh-CN" sz="1400" i="1">
                                              <a:latin typeface="Cambria Math"/>
                                            </a:rPr>
                                          </m:ctrlPr>
                                        </m:sSubPr>
                                        <m:e>
                                          <m:r>
                                            <a:rPr lang="en-US" altLang="zh-CN" sz="1400" i="1">
                                              <a:latin typeface="Cambria Math"/>
                                            </a:rPr>
                                            <m:t>𝐶</m:t>
                                          </m:r>
                                        </m:e>
                                        <m:sub>
                                          <m:r>
                                            <a:rPr lang="en-US" altLang="zh-CN" sz="1400" i="1">
                                              <a:latin typeface="Cambria Math"/>
                                            </a:rPr>
                                            <m:t>𝑚𝑎𝑥</m:t>
                                          </m:r>
                                        </m:sub>
                                      </m:sSub>
                                      <m:r>
                                        <a:rPr lang="en-US" altLang="zh-CN" sz="1400" i="1">
                                          <a:latin typeface="Cambria Math"/>
                                        </a:rPr>
                                        <m:t>−</m:t>
                                      </m:r>
                                      <m:sSub>
                                        <m:sSubPr>
                                          <m:ctrlPr>
                                            <a:rPr lang="en-US" altLang="zh-CN" sz="1400" i="1">
                                              <a:latin typeface="Cambria Math"/>
                                            </a:rPr>
                                          </m:ctrlPr>
                                        </m:sSubPr>
                                        <m:e>
                                          <m:r>
                                            <a:rPr lang="en-US" altLang="zh-CN" sz="1400" i="1">
                                              <a:latin typeface="Cambria Math"/>
                                            </a:rPr>
                                            <m:t>𝐶</m:t>
                                          </m:r>
                                        </m:e>
                                        <m:sub>
                                          <m:r>
                                            <a:rPr lang="en-US" altLang="zh-CN" sz="1400" i="1">
                                              <a:latin typeface="Cambria Math"/>
                                            </a:rPr>
                                            <m:t>𝑖</m:t>
                                          </m:r>
                                        </m:sub>
                                      </m:sSub>
                                    </m:e>
                                  </m:d>
                                </m:e>
                              </m:nary>
                            </m:e>
                          </m:d>
                        </m:den>
                      </m:f>
                    </m:oMath>
                  </m:oMathPara>
                </a14:m>
                <a:endParaRPr lang="en-US" altLang="zh-CN" sz="1400" dirty="0" smtClean="0"/>
              </a:p>
              <a:p>
                <a:endParaRPr lang="en-US" altLang="zh-CN" sz="1400" dirty="0"/>
              </a:p>
            </p:txBody>
          </p:sp>
        </mc:Choice>
        <mc:Fallback>
          <p:sp>
            <p:nvSpPr>
              <p:cNvPr id="3" name="矩形 2"/>
              <p:cNvSpPr>
                <a:spLocks noRot="1" noChangeAspect="1" noMove="1" noResize="1" noEditPoints="1" noAdjustHandles="1" noChangeArrowheads="1" noChangeShapeType="1" noTextEdit="1"/>
              </p:cNvSpPr>
              <p:nvPr/>
            </p:nvSpPr>
            <p:spPr>
              <a:xfrm>
                <a:off x="251520" y="4549676"/>
                <a:ext cx="5328592" cy="2095574"/>
              </a:xfrm>
              <a:prstGeom prst="rect">
                <a:avLst/>
              </a:prstGeom>
              <a:blipFill rotWithShape="1">
                <a:blip r:embed="rId3"/>
                <a:stretch>
                  <a:fillRect l="-114" b="-11527"/>
                </a:stretch>
              </a:blipFill>
              <a:ln w="19050">
                <a:solidFill>
                  <a:schemeClr val="accent1"/>
                </a:solidFill>
                <a:prstDash val="sysDash"/>
              </a:ln>
            </p:spPr>
            <p:txBody>
              <a:bodyPr/>
              <a:lstStyle/>
              <a:p>
                <a:r>
                  <a:rPr lang="zh-CN" altLang="en-US">
                    <a:noFill/>
                  </a:rPr>
                  <a:t> </a:t>
                </a:r>
              </a:p>
            </p:txBody>
          </p:sp>
        </mc:Fallback>
      </mc:AlternateContent>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731791"/>
            <a:ext cx="21812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657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中心性分析</a:t>
            </a:r>
          </a:p>
        </p:txBody>
      </p:sp>
      <p:sp>
        <p:nvSpPr>
          <p:cNvPr id="6" name="TextBox 5"/>
          <p:cNvSpPr txBox="1"/>
          <p:nvPr/>
        </p:nvSpPr>
        <p:spPr>
          <a:xfrm>
            <a:off x="134730" y="1196752"/>
            <a:ext cx="1441420" cy="344710"/>
          </a:xfrm>
          <a:prstGeom prst="rect">
            <a:avLst/>
          </a:prstGeom>
          <a:noFill/>
        </p:spPr>
        <p:txBody>
          <a:bodyPr wrap="non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点的中间中心度</a:t>
            </a:r>
          </a:p>
        </p:txBody>
      </p:sp>
      <p:sp>
        <p:nvSpPr>
          <p:cNvPr id="8" name="矩形 7"/>
          <p:cNvSpPr/>
          <p:nvPr/>
        </p:nvSpPr>
        <p:spPr>
          <a:xfrm>
            <a:off x="179512" y="1569162"/>
            <a:ext cx="8424936" cy="954107"/>
          </a:xfrm>
          <a:prstGeom prst="rect">
            <a:avLst/>
          </a:prstGeom>
          <a:noFill/>
          <a:ln w="19050">
            <a:solidFill>
              <a:schemeClr val="accent1"/>
            </a:solidFill>
            <a:prstDash val="sysDash"/>
          </a:ln>
        </p:spPr>
        <p:txBody>
          <a:bodyPr wrap="square">
            <a:spAutoFit/>
          </a:bodyPr>
          <a:lstStyle/>
          <a:p>
            <a:r>
              <a:rPr lang="zh-CN" altLang="en-US" sz="1400" dirty="0"/>
              <a:t>如果一个行动者处于许多交往网络路径上，可以认为此人居于重要地位</a:t>
            </a:r>
            <a:r>
              <a:rPr lang="zh-CN" altLang="en-US" sz="1400" dirty="0" smtClean="0"/>
              <a:t>，因为</a:t>
            </a:r>
            <a:r>
              <a:rPr lang="zh-CN" altLang="en-US" sz="1400" dirty="0"/>
              <a:t>他具有</a:t>
            </a:r>
            <a:r>
              <a:rPr lang="zh-CN" altLang="en-US" sz="1400" b="1" dirty="0"/>
              <a:t>控制其他两人之间的交往的能力</a:t>
            </a:r>
            <a:r>
              <a:rPr lang="zh-CN" altLang="en-US" sz="1400" dirty="0"/>
              <a:t>。它测量的是行动者对资源控制的程度。如果一个点处于许多其它点对的捷径（最短的途径）上，我们就说该点具有较高的中间中心度</a:t>
            </a:r>
            <a:r>
              <a:rPr lang="zh-CN" altLang="en-US" sz="1400" dirty="0" smtClean="0"/>
              <a:t>。经过</a:t>
            </a:r>
            <a:r>
              <a:rPr lang="zh-CN" altLang="en-US" sz="1400" dirty="0"/>
              <a:t>点 </a:t>
            </a:r>
            <a:r>
              <a:rPr lang="en-US" altLang="zh-CN" sz="1400" dirty="0"/>
              <a:t>Y </a:t>
            </a:r>
            <a:r>
              <a:rPr lang="zh-CN" altLang="en-US" sz="1400" dirty="0"/>
              <a:t>并且连接这两点的短程线占这两点之间的短程线总数之比。它测量的是 </a:t>
            </a:r>
            <a:r>
              <a:rPr lang="en-US" altLang="zh-CN" sz="1400" dirty="0"/>
              <a:t>Y</a:t>
            </a:r>
            <a:r>
              <a:rPr lang="zh-CN" altLang="en-US" sz="1400" dirty="0"/>
              <a:t>在多大程度上位于 </a:t>
            </a:r>
            <a:r>
              <a:rPr lang="en-US" altLang="zh-CN" sz="1400" dirty="0"/>
              <a:t>X</a:t>
            </a:r>
            <a:r>
              <a:rPr lang="zh-CN" altLang="en-US" sz="1400" dirty="0"/>
              <a:t>和 </a:t>
            </a:r>
            <a:r>
              <a:rPr lang="en-US" altLang="zh-CN" sz="1400" dirty="0"/>
              <a:t>Z </a:t>
            </a:r>
            <a:r>
              <a:rPr lang="zh-CN" altLang="en-US" sz="1400" dirty="0"/>
              <a:t>的“中间”。</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951709"/>
            <a:ext cx="26955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79512" y="3065648"/>
            <a:ext cx="8424936" cy="738664"/>
          </a:xfrm>
          <a:prstGeom prst="rect">
            <a:avLst/>
          </a:prstGeom>
          <a:ln w="19050">
            <a:solidFill>
              <a:schemeClr val="accent1"/>
            </a:solidFill>
            <a:prstDash val="sysDash"/>
          </a:ln>
        </p:spPr>
        <p:txBody>
          <a:bodyPr wrap="square">
            <a:spAutoFit/>
          </a:bodyPr>
          <a:lstStyle/>
          <a:p>
            <a:r>
              <a:rPr lang="zh-CN" altLang="en-US" sz="1400" dirty="0"/>
              <a:t>假设点 </a:t>
            </a:r>
            <a:r>
              <a:rPr lang="en-US" altLang="zh-CN" sz="1400" dirty="0"/>
              <a:t>j </a:t>
            </a:r>
            <a:r>
              <a:rPr lang="zh-CN" altLang="en-US" sz="1400" dirty="0"/>
              <a:t>和</a:t>
            </a:r>
            <a:r>
              <a:rPr lang="en-US" altLang="zh-CN" sz="1400" dirty="0"/>
              <a:t>k </a:t>
            </a:r>
            <a:r>
              <a:rPr lang="zh-CN" altLang="en-US" sz="1400" dirty="0"/>
              <a:t>之间存在的捷径数目用 </a:t>
            </a:r>
            <a:r>
              <a:rPr lang="en-US" altLang="zh-CN" sz="1400" dirty="0" err="1"/>
              <a:t>g</a:t>
            </a:r>
            <a:r>
              <a:rPr lang="en-US" altLang="zh-CN" sz="1400" baseline="-25000" dirty="0" err="1"/>
              <a:t>jk</a:t>
            </a:r>
            <a:r>
              <a:rPr lang="zh-CN" altLang="en-US" sz="1400" dirty="0"/>
              <a:t>来表示。第三个点 </a:t>
            </a:r>
            <a:r>
              <a:rPr lang="en-US" altLang="zh-CN" sz="1400" dirty="0" err="1"/>
              <a:t>i</a:t>
            </a:r>
            <a:r>
              <a:rPr lang="en-US" altLang="zh-CN" sz="1400" dirty="0"/>
              <a:t> </a:t>
            </a:r>
            <a:r>
              <a:rPr lang="zh-CN" altLang="en-US" sz="1400" dirty="0"/>
              <a:t>能够控制此两点的交往的能力用 </a:t>
            </a:r>
            <a:r>
              <a:rPr lang="en-US" altLang="zh-CN" sz="1400" dirty="0" err="1"/>
              <a:t>b</a:t>
            </a:r>
            <a:r>
              <a:rPr lang="en-US" altLang="zh-CN" sz="1400" baseline="-25000" dirty="0" err="1"/>
              <a:t>jk</a:t>
            </a:r>
            <a:r>
              <a:rPr lang="en-US" altLang="zh-CN" sz="1400" dirty="0"/>
              <a:t>(</a:t>
            </a:r>
            <a:r>
              <a:rPr lang="en-US" altLang="zh-CN" sz="1400" dirty="0" err="1"/>
              <a:t>i</a:t>
            </a:r>
            <a:r>
              <a:rPr lang="en-US" altLang="zh-CN" sz="1400" dirty="0"/>
              <a:t>)</a:t>
            </a:r>
            <a:r>
              <a:rPr lang="zh-CN" altLang="en-US" sz="1400" dirty="0"/>
              <a:t>来表示，即 </a:t>
            </a:r>
            <a:r>
              <a:rPr lang="en-US" altLang="zh-CN" sz="1400" dirty="0" err="1"/>
              <a:t>i</a:t>
            </a:r>
            <a:r>
              <a:rPr lang="en-US" altLang="zh-CN" sz="1400" dirty="0"/>
              <a:t> </a:t>
            </a:r>
            <a:r>
              <a:rPr lang="zh-CN" altLang="en-US" sz="1400" dirty="0"/>
              <a:t>处于点 </a:t>
            </a:r>
            <a:r>
              <a:rPr lang="en-US" altLang="zh-CN" sz="1400" dirty="0"/>
              <a:t>j </a:t>
            </a:r>
            <a:r>
              <a:rPr lang="zh-CN" altLang="en-US" sz="1400" dirty="0"/>
              <a:t>和 </a:t>
            </a:r>
            <a:r>
              <a:rPr lang="en-US" altLang="zh-CN" sz="1400" dirty="0"/>
              <a:t>k </a:t>
            </a:r>
            <a:r>
              <a:rPr lang="zh-CN" altLang="en-US" sz="1400" dirty="0"/>
              <a:t>之间的捷径上的概率。点 </a:t>
            </a:r>
            <a:r>
              <a:rPr lang="en-US" altLang="zh-CN" sz="1400" dirty="0"/>
              <a:t>j </a:t>
            </a:r>
            <a:r>
              <a:rPr lang="zh-CN" altLang="en-US" sz="1400" dirty="0"/>
              <a:t>和 </a:t>
            </a:r>
            <a:r>
              <a:rPr lang="en-US" altLang="zh-CN" sz="1400" dirty="0"/>
              <a:t>k </a:t>
            </a:r>
            <a:r>
              <a:rPr lang="zh-CN" altLang="en-US" sz="1400" dirty="0"/>
              <a:t>之间存在的经过点 </a:t>
            </a:r>
            <a:r>
              <a:rPr lang="en-US" altLang="zh-CN" sz="1400" dirty="0" err="1"/>
              <a:t>i</a:t>
            </a:r>
            <a:r>
              <a:rPr lang="en-US" altLang="zh-CN" sz="1400" dirty="0"/>
              <a:t> </a:t>
            </a:r>
            <a:r>
              <a:rPr lang="zh-CN" altLang="en-US" sz="1400" dirty="0"/>
              <a:t>的捷径数目用 </a:t>
            </a:r>
            <a:r>
              <a:rPr lang="en-US" altLang="zh-CN" sz="1400" dirty="0" err="1"/>
              <a:t>g</a:t>
            </a:r>
            <a:r>
              <a:rPr lang="en-US" altLang="zh-CN" sz="1400" baseline="-25000" dirty="0" err="1"/>
              <a:t>jk</a:t>
            </a:r>
            <a:r>
              <a:rPr lang="en-US" altLang="zh-CN" sz="1400" dirty="0"/>
              <a:t>(</a:t>
            </a:r>
            <a:r>
              <a:rPr lang="en-US" altLang="zh-CN" sz="1400" dirty="0" err="1"/>
              <a:t>i</a:t>
            </a:r>
            <a:r>
              <a:rPr lang="en-US" altLang="zh-CN" sz="1400" dirty="0"/>
              <a:t>)</a:t>
            </a:r>
            <a:r>
              <a:rPr lang="zh-CN" altLang="en-US" sz="1400" dirty="0"/>
              <a:t>来表示。那么，</a:t>
            </a:r>
            <a:r>
              <a:rPr lang="en-US" altLang="zh-CN" sz="1400" dirty="0" err="1"/>
              <a:t>bjk</a:t>
            </a:r>
            <a:r>
              <a:rPr lang="en-US" altLang="zh-CN" sz="1400" dirty="0"/>
              <a:t>(</a:t>
            </a:r>
            <a:r>
              <a:rPr lang="en-US" altLang="zh-CN" sz="1400" dirty="0" err="1"/>
              <a:t>i</a:t>
            </a:r>
            <a:r>
              <a:rPr lang="en-US" altLang="zh-CN" sz="1400" dirty="0"/>
              <a:t>)= </a:t>
            </a:r>
            <a:r>
              <a:rPr lang="en-US" altLang="zh-CN" sz="1400" dirty="0" err="1"/>
              <a:t>gjk</a:t>
            </a:r>
            <a:r>
              <a:rPr lang="en-US" altLang="zh-CN" sz="1400" dirty="0"/>
              <a:t>(</a:t>
            </a:r>
            <a:r>
              <a:rPr lang="en-US" altLang="zh-CN" sz="1400" dirty="0" err="1"/>
              <a:t>i</a:t>
            </a:r>
            <a:r>
              <a:rPr lang="en-US" altLang="zh-CN" sz="1400" dirty="0"/>
              <a:t>) / </a:t>
            </a:r>
            <a:r>
              <a:rPr lang="en-US" altLang="zh-CN" sz="1400" dirty="0" err="1"/>
              <a:t>gjk</a:t>
            </a:r>
            <a:r>
              <a:rPr lang="zh-CN" altLang="en-US" sz="1400" dirty="0" smtClean="0"/>
              <a:t>。</a:t>
            </a:r>
            <a:endParaRPr lang="en-US" altLang="zh-CN" sz="1400" dirty="0"/>
          </a:p>
        </p:txBody>
      </p:sp>
      <p:sp>
        <p:nvSpPr>
          <p:cNvPr id="7" name="矩形 6"/>
          <p:cNvSpPr/>
          <p:nvPr/>
        </p:nvSpPr>
        <p:spPr>
          <a:xfrm>
            <a:off x="183729" y="5589240"/>
            <a:ext cx="8064896" cy="1169551"/>
          </a:xfrm>
          <a:prstGeom prst="rect">
            <a:avLst/>
          </a:prstGeom>
          <a:ln w="19050">
            <a:solidFill>
              <a:schemeClr val="accent1"/>
            </a:solidFill>
            <a:prstDash val="sysDash"/>
          </a:ln>
        </p:spPr>
        <p:txBody>
          <a:bodyPr wrap="square">
            <a:spAutoFit/>
          </a:bodyPr>
          <a:lstStyle/>
          <a:p>
            <a:r>
              <a:rPr lang="zh-CN" altLang="en-US" sz="1400" dirty="0" smtClean="0"/>
              <a:t>一</a:t>
            </a:r>
            <a:r>
              <a:rPr lang="zh-CN" altLang="en-US" sz="1400" dirty="0"/>
              <a:t>个图也有其中间中心势指数。该指数可以表达</a:t>
            </a:r>
            <a:r>
              <a:rPr lang="zh-CN" altLang="en-US" sz="1400" dirty="0" smtClean="0"/>
              <a:t>为</a:t>
            </a:r>
            <a:r>
              <a:rPr lang="en-US" altLang="zh-CN" sz="1400" dirty="0" smtClean="0"/>
              <a:t>:</a:t>
            </a:r>
          </a:p>
          <a:p>
            <a:endParaRPr lang="en-US" altLang="zh-CN" sz="1400" dirty="0"/>
          </a:p>
          <a:p>
            <a:endParaRPr lang="en-US" altLang="zh-CN" sz="1400" dirty="0" smtClean="0"/>
          </a:p>
          <a:p>
            <a:endParaRPr lang="en-US" altLang="zh-CN" sz="1400" dirty="0"/>
          </a:p>
          <a:p>
            <a:endParaRPr lang="en-US" altLang="zh-CN" sz="1400" dirty="0" smtClean="0"/>
          </a:p>
        </p:txBody>
      </p:sp>
      <p:sp>
        <p:nvSpPr>
          <p:cNvPr id="11" name="TextBox 10"/>
          <p:cNvSpPr txBox="1"/>
          <p:nvPr/>
        </p:nvSpPr>
        <p:spPr>
          <a:xfrm>
            <a:off x="134730" y="2708920"/>
            <a:ext cx="1441420" cy="372410"/>
          </a:xfrm>
          <a:prstGeom prst="rect">
            <a:avLst/>
          </a:prstGeom>
          <a:noFill/>
        </p:spPr>
        <p:txBody>
          <a:bodyPr wrap="non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中间中心度</a:t>
            </a:r>
            <a:r>
              <a:rPr lang="zh-CN" altLang="en-US" sz="1400" b="1" dirty="0">
                <a:latin typeface="Arial" panose="020B0604020202020204" pitchFamily="34" charset="0"/>
                <a:ea typeface="微软雅黑" panose="020B0503020204020204" pitchFamily="34" charset="-122"/>
              </a:rPr>
              <a:t>测量</a:t>
            </a:r>
            <a:endParaRPr lang="zh-CN" altLang="en-US" sz="1400" b="1" dirty="0" smtClean="0">
              <a:latin typeface="Arial" panose="020B0604020202020204" pitchFamily="34" charset="0"/>
              <a:ea typeface="微软雅黑" panose="020B0503020204020204" pitchFamily="34" charset="-122"/>
            </a:endParaRPr>
          </a:p>
        </p:txBody>
      </p:sp>
      <p:sp>
        <p:nvSpPr>
          <p:cNvPr id="12" name="TextBox 11"/>
          <p:cNvSpPr txBox="1"/>
          <p:nvPr/>
        </p:nvSpPr>
        <p:spPr>
          <a:xfrm>
            <a:off x="179512" y="5082691"/>
            <a:ext cx="1441420" cy="372410"/>
          </a:xfrm>
          <a:prstGeom prst="rect">
            <a:avLst/>
          </a:prstGeom>
          <a:noFill/>
        </p:spPr>
        <p:txBody>
          <a:bodyPr wrap="non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图的中间中心势</a:t>
            </a: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4102" y="5949280"/>
            <a:ext cx="27241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18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中心性分析</a:t>
            </a:r>
          </a:p>
        </p:txBody>
      </p:sp>
      <p:sp>
        <p:nvSpPr>
          <p:cNvPr id="4" name="TextBox 3"/>
          <p:cNvSpPr txBox="1"/>
          <p:nvPr/>
        </p:nvSpPr>
        <p:spPr>
          <a:xfrm>
            <a:off x="178252" y="1196752"/>
            <a:ext cx="1441420" cy="344710"/>
          </a:xfrm>
          <a:prstGeom prst="rect">
            <a:avLst/>
          </a:prstGeom>
          <a:noFill/>
        </p:spPr>
        <p:txBody>
          <a:bodyPr wrap="none" rtlCol="0">
            <a:spAutoFit/>
          </a:bodyPr>
          <a:lstStyle/>
          <a:p>
            <a:pPr>
              <a:lnSpc>
                <a:spcPct val="130000"/>
              </a:lnSpc>
            </a:pPr>
            <a:r>
              <a:rPr lang="zh-CN" altLang="en-US" sz="1400" b="1" dirty="0">
                <a:latin typeface="Arial" panose="020B0604020202020204" pitchFamily="34" charset="0"/>
                <a:ea typeface="微软雅黑" panose="020B0503020204020204" pitchFamily="34" charset="-122"/>
              </a:rPr>
              <a:t>点</a:t>
            </a:r>
            <a:r>
              <a:rPr lang="zh-CN" altLang="en-US" sz="1400" b="1" dirty="0" smtClean="0">
                <a:latin typeface="Arial" panose="020B0604020202020204" pitchFamily="34" charset="0"/>
                <a:ea typeface="微软雅黑" panose="020B0503020204020204" pitchFamily="34" charset="-122"/>
              </a:rPr>
              <a:t>的接近中心度</a:t>
            </a:r>
          </a:p>
        </p:txBody>
      </p:sp>
      <p:sp>
        <p:nvSpPr>
          <p:cNvPr id="5" name="矩形 4"/>
          <p:cNvSpPr/>
          <p:nvPr/>
        </p:nvSpPr>
        <p:spPr>
          <a:xfrm>
            <a:off x="178252" y="1574520"/>
            <a:ext cx="8426196" cy="1600438"/>
          </a:xfrm>
          <a:prstGeom prst="rect">
            <a:avLst/>
          </a:prstGeom>
          <a:ln w="19050">
            <a:solidFill>
              <a:schemeClr val="accent1"/>
            </a:solidFill>
            <a:prstDash val="sysDash"/>
          </a:ln>
        </p:spPr>
        <p:txBody>
          <a:bodyPr wrap="square">
            <a:spAutoFit/>
          </a:bodyPr>
          <a:lstStyle/>
          <a:p>
            <a:r>
              <a:rPr lang="zh-CN" altLang="en-US" sz="1400" dirty="0" smtClean="0"/>
              <a:t>如果一个点与网络中所有其它点的距离都很短，则称该点具有较高的整体中心度（又叫做接近中心度）</a:t>
            </a:r>
            <a:r>
              <a:rPr lang="zh-CN" altLang="en-US" sz="1400" dirty="0"/>
              <a:t>。“接近中心度”衡量某行动者在信息传递与接受中不被网络中的其他人控制的</a:t>
            </a:r>
            <a:r>
              <a:rPr lang="zh-CN" altLang="en-US" sz="1400" dirty="0" smtClean="0"/>
              <a:t>程度，接近</a:t>
            </a:r>
            <a:r>
              <a:rPr lang="zh-CN" altLang="en-US" sz="1400" dirty="0"/>
              <a:t>中心度的数值越</a:t>
            </a:r>
            <a:r>
              <a:rPr lang="zh-CN" altLang="en-US" sz="1400" dirty="0" smtClean="0"/>
              <a:t>小，越</a:t>
            </a:r>
            <a:r>
              <a:rPr lang="zh-CN" altLang="en-US" sz="1400" dirty="0"/>
              <a:t>不受他人控制， 因此越处于重要</a:t>
            </a:r>
            <a:r>
              <a:rPr lang="zh-CN" altLang="en-US" sz="1400" dirty="0" smtClean="0"/>
              <a:t>位置，</a:t>
            </a:r>
            <a:r>
              <a:rPr lang="zh-CN" altLang="en-US" sz="1400" dirty="0"/>
              <a:t>在信息资源、权力、声望以及影响</a:t>
            </a:r>
            <a:r>
              <a:rPr lang="zh-CN" altLang="en-US" sz="1400" dirty="0" smtClean="0"/>
              <a:t>方面越强。</a:t>
            </a:r>
            <a:endParaRPr lang="en-US" altLang="zh-CN" sz="1400" dirty="0" smtClean="0"/>
          </a:p>
          <a:p>
            <a:r>
              <a:rPr lang="zh-CN" altLang="en-US" sz="1400" dirty="0" smtClean="0"/>
              <a:t>一</a:t>
            </a:r>
            <a:r>
              <a:rPr lang="zh-CN" altLang="en-US" sz="1400" dirty="0"/>
              <a:t>个点的接近中心度是该点与图中所有其它点的捷径距离之和</a:t>
            </a:r>
            <a:r>
              <a:rPr lang="zh-CN" altLang="en-US" sz="1400" dirty="0" smtClean="0"/>
              <a:t>。其表达式如下所示：</a:t>
            </a:r>
            <a:endParaRPr lang="en-US" altLang="zh-CN" sz="1400" dirty="0" smtClean="0"/>
          </a:p>
          <a:p>
            <a:endParaRPr lang="en-US" altLang="zh-CN" sz="1400" dirty="0" smtClean="0"/>
          </a:p>
          <a:p>
            <a:endParaRPr lang="en-US" altLang="zh-CN" sz="1400" dirty="0" smtClean="0"/>
          </a:p>
          <a:p>
            <a:endParaRPr lang="en-US" altLang="zh-CN" sz="1400" dirty="0"/>
          </a:p>
        </p:txBody>
      </p:sp>
      <p:sp>
        <p:nvSpPr>
          <p:cNvPr id="9" name="TextBox 8"/>
          <p:cNvSpPr txBox="1"/>
          <p:nvPr/>
        </p:nvSpPr>
        <p:spPr>
          <a:xfrm>
            <a:off x="183982" y="3700770"/>
            <a:ext cx="1441420" cy="344710"/>
          </a:xfrm>
          <a:prstGeom prst="rect">
            <a:avLst/>
          </a:prstGeom>
          <a:noFill/>
        </p:spPr>
        <p:txBody>
          <a:bodyPr wrap="non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图的接近中心势</a:t>
            </a:r>
          </a:p>
        </p:txBody>
      </p:sp>
      <p:sp>
        <p:nvSpPr>
          <p:cNvPr id="10" name="矩形 9"/>
          <p:cNvSpPr/>
          <p:nvPr/>
        </p:nvSpPr>
        <p:spPr>
          <a:xfrm>
            <a:off x="183982" y="4204826"/>
            <a:ext cx="4388018" cy="1600438"/>
          </a:xfrm>
          <a:prstGeom prst="rect">
            <a:avLst/>
          </a:prstGeom>
          <a:ln w="19050">
            <a:solidFill>
              <a:schemeClr val="accent1"/>
            </a:solidFill>
            <a:prstDash val="sysDash"/>
          </a:ln>
        </p:spPr>
        <p:txBody>
          <a:bodyPr wrap="square">
            <a:spAutoFit/>
          </a:bodyPr>
          <a:lstStyle/>
          <a:p>
            <a:r>
              <a:rPr lang="zh-CN" altLang="en-US" sz="1400" dirty="0"/>
              <a:t>一个图的接近中心势</a:t>
            </a:r>
            <a:r>
              <a:rPr lang="zh-CN" altLang="en-US" sz="1400" dirty="0" smtClean="0"/>
              <a:t>指数表达式</a:t>
            </a:r>
            <a:r>
              <a:rPr lang="zh-CN" altLang="en-US" sz="1400" dirty="0" smtClean="0"/>
              <a:t>为</a:t>
            </a:r>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zh-CN" altLang="en-US" sz="1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780890"/>
            <a:ext cx="26479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1979712" y="2564904"/>
                <a:ext cx="3947556" cy="405111"/>
              </a:xfrm>
              <a:prstGeom prst="rect">
                <a:avLst/>
              </a:prstGeom>
              <a:noFill/>
            </p:spPr>
            <p:txBody>
              <a:bodyPr wrap="none" rtlCol="0">
                <a:spAutoFit/>
              </a:bodyPr>
              <a:lstStyle/>
              <a:p>
                <a:pPr>
                  <a:lnSpc>
                    <a:spcPct val="130000"/>
                  </a:lnSpc>
                </a:pPr>
                <a14:m>
                  <m:oMath xmlns:m="http://schemas.openxmlformats.org/officeDocument/2006/math">
                    <m:sSubSup>
                      <m:sSubSupPr>
                        <m:ctrlPr>
                          <a:rPr lang="en-US" altLang="zh-CN" sz="1400" i="1" smtClean="0">
                            <a:latin typeface="Cambria Math"/>
                            <a:ea typeface="微软雅黑" panose="020B0503020204020204" pitchFamily="34" charset="-122"/>
                          </a:rPr>
                        </m:ctrlPr>
                      </m:sSubSupPr>
                      <m:e>
                        <m:sSup>
                          <m:sSupPr>
                            <m:ctrlPr>
                              <a:rPr lang="en-US" altLang="zh-CN" sz="1400" b="0" i="1" smtClean="0">
                                <a:latin typeface="Cambria Math"/>
                                <a:ea typeface="微软雅黑" panose="020B0503020204020204" pitchFamily="34" charset="-122"/>
                              </a:rPr>
                            </m:ctrlPr>
                          </m:sSupPr>
                          <m:e>
                            <m:r>
                              <a:rPr lang="en-US" altLang="zh-CN" sz="1400" b="0" i="1" smtClean="0">
                                <a:latin typeface="Cambria Math"/>
                                <a:ea typeface="微软雅黑" panose="020B0503020204020204" pitchFamily="34" charset="-122"/>
                              </a:rPr>
                              <m:t>𝐶</m:t>
                            </m:r>
                          </m:e>
                          <m:sup>
                            <m:r>
                              <a:rPr lang="en-US" altLang="zh-CN" sz="1400" b="0" i="1" smtClean="0">
                                <a:latin typeface="Cambria Math"/>
                                <a:ea typeface="微软雅黑" panose="020B0503020204020204" pitchFamily="34" charset="-122"/>
                              </a:rPr>
                              <m:t>−1</m:t>
                            </m:r>
                          </m:sup>
                        </m:sSup>
                      </m:e>
                      <m:sub>
                        <m:sSub>
                          <m:sSubPr>
                            <m:ctrlPr>
                              <a:rPr lang="en-US" altLang="zh-CN" sz="1400" i="1" smtClean="0">
                                <a:latin typeface="Cambria Math"/>
                                <a:ea typeface="微软雅黑" panose="020B0503020204020204" pitchFamily="34" charset="-122"/>
                              </a:rPr>
                            </m:ctrlPr>
                          </m:sSubPr>
                          <m:e>
                            <m:r>
                              <a:rPr lang="en-US" altLang="zh-CN" sz="1400" b="0" i="1" smtClean="0">
                                <a:latin typeface="Cambria Math"/>
                                <a:ea typeface="微软雅黑" panose="020B0503020204020204" pitchFamily="34" charset="-122"/>
                              </a:rPr>
                              <m:t>𝐴𝑃</m:t>
                            </m:r>
                          </m:e>
                          <m:sub>
                            <m:r>
                              <a:rPr lang="en-US" altLang="zh-CN" sz="1400" b="0" i="1" smtClean="0">
                                <a:latin typeface="Cambria Math"/>
                                <a:ea typeface="微软雅黑" panose="020B0503020204020204" pitchFamily="34" charset="-122"/>
                              </a:rPr>
                              <m:t>𝑖</m:t>
                            </m:r>
                          </m:sub>
                        </m:sSub>
                      </m:sub>
                      <m:sup/>
                    </m:sSubSup>
                  </m:oMath>
                </a14:m>
                <a:r>
                  <a:rPr lang="en-US" altLang="zh-CN" sz="1400" dirty="0" smtClean="0">
                    <a:latin typeface="Arial" panose="020B0604020202020204" pitchFamily="34" charset="0"/>
                    <a:ea typeface="微软雅黑" panose="020B0503020204020204" pitchFamily="34" charset="-122"/>
                  </a:rPr>
                  <a:t>=</a:t>
                </a:r>
                <a14:m>
                  <m:oMath xmlns:m="http://schemas.openxmlformats.org/officeDocument/2006/math">
                    <m:nary>
                      <m:naryPr>
                        <m:chr m:val="∑"/>
                        <m:ctrlPr>
                          <a:rPr lang="en-US" altLang="zh-CN" sz="1400" i="1" dirty="0" smtClean="0">
                            <a:latin typeface="Cambria Math"/>
                            <a:ea typeface="微软雅黑" panose="020B0503020204020204" pitchFamily="34" charset="-122"/>
                          </a:rPr>
                        </m:ctrlPr>
                      </m:naryPr>
                      <m:sub>
                        <m:r>
                          <m:rPr>
                            <m:brk m:alnAt="23"/>
                          </m:rPr>
                          <a:rPr lang="en-US" altLang="zh-CN" sz="1400" b="0" i="1" dirty="0" smtClean="0">
                            <a:latin typeface="Cambria Math"/>
                            <a:ea typeface="微软雅黑" panose="020B0503020204020204" pitchFamily="34" charset="-122"/>
                          </a:rPr>
                          <m:t>𝑗</m:t>
                        </m:r>
                        <m:r>
                          <a:rPr lang="en-US" altLang="zh-CN" sz="1400" b="0" i="1" dirty="0" smtClean="0">
                            <a:latin typeface="Cambria Math"/>
                            <a:ea typeface="微软雅黑" panose="020B0503020204020204" pitchFamily="34" charset="-122"/>
                          </a:rPr>
                          <m:t>=1</m:t>
                        </m:r>
                      </m:sub>
                      <m:sup>
                        <m:r>
                          <a:rPr lang="en-US" altLang="zh-CN" sz="1400" b="0" i="1" dirty="0" smtClean="0">
                            <a:latin typeface="Cambria Math"/>
                            <a:ea typeface="微软雅黑" panose="020B0503020204020204" pitchFamily="34" charset="-122"/>
                          </a:rPr>
                          <m:t>𝑛</m:t>
                        </m:r>
                      </m:sup>
                      <m:e>
                        <m:sSub>
                          <m:sSubPr>
                            <m:ctrlPr>
                              <a:rPr lang="en-US" altLang="zh-CN" sz="1400" i="1" dirty="0" smtClean="0">
                                <a:latin typeface="Cambria Math"/>
                                <a:ea typeface="微软雅黑" panose="020B0503020204020204" pitchFamily="34" charset="-122"/>
                              </a:rPr>
                            </m:ctrlPr>
                          </m:sSubPr>
                          <m:e>
                            <m:r>
                              <a:rPr lang="en-US" altLang="zh-CN" sz="1400" b="0" i="1" dirty="0" smtClean="0">
                                <a:latin typeface="Cambria Math"/>
                                <a:ea typeface="微软雅黑" panose="020B0503020204020204" pitchFamily="34" charset="-122"/>
                              </a:rPr>
                              <m:t>𝑑</m:t>
                            </m:r>
                          </m:e>
                          <m:sub>
                            <m:r>
                              <a:rPr lang="en-US" altLang="zh-CN" sz="1400" b="0" i="1" dirty="0" smtClean="0">
                                <a:latin typeface="Cambria Math"/>
                                <a:ea typeface="微软雅黑" panose="020B0503020204020204" pitchFamily="34" charset="-122"/>
                              </a:rPr>
                              <m:t>𝑖𝑗</m:t>
                            </m:r>
                          </m:sub>
                        </m:sSub>
                      </m:e>
                    </m:nary>
                  </m:oMath>
                </a14:m>
                <a:r>
                  <a:rPr lang="zh-CN" altLang="en-US" sz="1400" dirty="0" smtClean="0">
                    <a:latin typeface="Arial" panose="020B0604020202020204" pitchFamily="34" charset="0"/>
                    <a:ea typeface="微软雅黑" panose="020B0503020204020204" pitchFamily="34" charset="-122"/>
                  </a:rPr>
                  <a:t>      </a:t>
                </a:r>
                <a:r>
                  <a:rPr lang="en-US" altLang="zh-CN" sz="1400" dirty="0" smtClean="0">
                    <a:latin typeface="Arial" panose="020B0604020202020204" pitchFamily="34" charset="0"/>
                    <a:ea typeface="微软雅黑" panose="020B0503020204020204" pitchFamily="34" charset="-122"/>
                  </a:rPr>
                  <a:t>,</a:t>
                </a:r>
                <a:r>
                  <a:rPr lang="en-US" altLang="zh-CN" sz="1400" dirty="0">
                    <a:ea typeface="微软雅黑" panose="020B0503020204020204" pitchFamily="34" charset="-122"/>
                  </a:rPr>
                  <a:t> </a:t>
                </a:r>
                <a14:m>
                  <m:oMath xmlns:m="http://schemas.openxmlformats.org/officeDocument/2006/math">
                    <m:sSub>
                      <m:sSubPr>
                        <m:ctrlPr>
                          <a:rPr lang="en-US" altLang="zh-CN" sz="1400" i="1" dirty="0">
                            <a:latin typeface="Cambria Math"/>
                            <a:ea typeface="微软雅黑" panose="020B0503020204020204" pitchFamily="34" charset="-122"/>
                          </a:rPr>
                        </m:ctrlPr>
                      </m:sSubPr>
                      <m:e>
                        <m:r>
                          <a:rPr lang="en-US" altLang="zh-CN" sz="1400" i="1" dirty="0">
                            <a:latin typeface="Cambria Math"/>
                            <a:ea typeface="微软雅黑" panose="020B0503020204020204" pitchFamily="34" charset="-122"/>
                          </a:rPr>
                          <m:t>𝑑</m:t>
                        </m:r>
                      </m:e>
                      <m:sub>
                        <m:r>
                          <a:rPr lang="en-US" altLang="zh-CN" sz="1400" i="1" dirty="0">
                            <a:latin typeface="Cambria Math"/>
                            <a:ea typeface="微软雅黑" panose="020B0503020204020204" pitchFamily="34" charset="-122"/>
                          </a:rPr>
                          <m:t>𝑖𝑗</m:t>
                        </m:r>
                      </m:sub>
                    </m:sSub>
                    <m:r>
                      <a:rPr lang="zh-CN" altLang="en-US" sz="1400" b="0" i="1" dirty="0" smtClean="0">
                        <a:latin typeface="Cambria Math"/>
                        <a:ea typeface="微软雅黑" panose="020B0503020204020204" pitchFamily="34" charset="-122"/>
                      </a:rPr>
                      <m:t>为点</m:t>
                    </m:r>
                    <m:r>
                      <a:rPr lang="en-US" altLang="zh-CN" sz="1400" b="0" i="1" dirty="0" smtClean="0">
                        <a:latin typeface="Cambria Math"/>
                        <a:ea typeface="微软雅黑" panose="020B0503020204020204" pitchFamily="34" charset="-122"/>
                      </a:rPr>
                      <m:t>𝑖</m:t>
                    </m:r>
                    <m:r>
                      <a:rPr lang="zh-CN" altLang="en-US" sz="1400" b="0" i="1" dirty="0" smtClean="0">
                        <a:latin typeface="Cambria Math"/>
                        <a:ea typeface="微软雅黑" panose="020B0503020204020204" pitchFamily="34" charset="-122"/>
                      </a:rPr>
                      <m:t>和</m:t>
                    </m:r>
                    <m:r>
                      <a:rPr lang="en-US" altLang="zh-CN" sz="1400" b="0" i="1" dirty="0" smtClean="0">
                        <a:latin typeface="Cambria Math"/>
                        <a:ea typeface="微软雅黑" panose="020B0503020204020204" pitchFamily="34" charset="-122"/>
                      </a:rPr>
                      <m:t>𝑗</m:t>
                    </m:r>
                    <m:r>
                      <a:rPr lang="zh-CN" altLang="en-US" sz="1400" i="1" dirty="0">
                        <a:latin typeface="Cambria Math"/>
                        <a:ea typeface="微软雅黑" panose="020B0503020204020204" pitchFamily="34" charset="-122"/>
                      </a:rPr>
                      <m:t>之间</m:t>
                    </m:r>
                    <m:r>
                      <a:rPr lang="zh-CN" altLang="en-US" sz="1400" b="0" i="1" dirty="0" smtClean="0">
                        <a:latin typeface="Cambria Math"/>
                        <a:ea typeface="微软雅黑" panose="020B0503020204020204" pitchFamily="34" charset="-122"/>
                      </a:rPr>
                      <m:t>的</m:t>
                    </m:r>
                    <m:r>
                      <a:rPr lang="zh-CN" altLang="en-US" sz="1400" i="1" dirty="0">
                        <a:latin typeface="Cambria Math"/>
                        <a:ea typeface="微软雅黑" panose="020B0503020204020204" pitchFamily="34" charset="-122"/>
                      </a:rPr>
                      <m:t>捷径</m:t>
                    </m:r>
                    <m:r>
                      <a:rPr lang="zh-CN" altLang="en-US" sz="1400" i="1" dirty="0" smtClean="0">
                        <a:latin typeface="Cambria Math"/>
                        <a:ea typeface="微软雅黑" panose="020B0503020204020204" pitchFamily="34" charset="-122"/>
                      </a:rPr>
                      <m:t>距离</m:t>
                    </m:r>
                  </m:oMath>
                </a14:m>
                <a:endParaRPr lang="zh-CN" altLang="en-US" sz="1400" dirty="0" smtClean="0">
                  <a:latin typeface="Arial" panose="020B0604020202020204" pitchFamily="34" charset="0"/>
                  <a:ea typeface="微软雅黑" panose="020B0503020204020204" pitchFamily="34" charset="-122"/>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979712" y="2564904"/>
                <a:ext cx="3947556" cy="405111"/>
              </a:xfrm>
              <a:prstGeom prst="rect">
                <a:avLst/>
              </a:prstGeom>
              <a:blipFill rotWithShape="1">
                <a:blip r:embed="rId3"/>
                <a:stretch>
                  <a:fillRect t="-63636" b="-113636"/>
                </a:stretch>
              </a:blipFill>
            </p:spPr>
            <p:txBody>
              <a:bodyPr/>
              <a:lstStyle/>
              <a:p>
                <a:r>
                  <a:rPr lang="zh-CN" altLang="en-US">
                    <a:noFill/>
                  </a:rPr>
                  <a:t> </a:t>
                </a:r>
              </a:p>
            </p:txBody>
          </p:sp>
        </mc:Fallback>
      </mc:AlternateContent>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4352582"/>
            <a:ext cx="21812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869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中心性分析</a:t>
            </a:r>
            <a:endParaRPr lang="zh-CN" altLang="en-US" dirty="0"/>
          </a:p>
        </p:txBody>
      </p:sp>
      <p:sp>
        <p:nvSpPr>
          <p:cNvPr id="5" name="TextBox 4"/>
          <p:cNvSpPr txBox="1"/>
          <p:nvPr/>
        </p:nvSpPr>
        <p:spPr>
          <a:xfrm>
            <a:off x="178252" y="1196752"/>
            <a:ext cx="1441420" cy="344710"/>
          </a:xfrm>
          <a:prstGeom prst="rect">
            <a:avLst/>
          </a:prstGeom>
          <a:noFill/>
        </p:spPr>
        <p:txBody>
          <a:bodyPr wrap="non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特征向量中心性</a:t>
            </a:r>
          </a:p>
        </p:txBody>
      </p:sp>
      <mc:AlternateContent xmlns:mc="http://schemas.openxmlformats.org/markup-compatibility/2006" xmlns:a14="http://schemas.microsoft.com/office/drawing/2010/main">
        <mc:Choice Requires="a14">
          <p:sp>
            <p:nvSpPr>
              <p:cNvPr id="7" name="矩形 6"/>
              <p:cNvSpPr/>
              <p:nvPr/>
            </p:nvSpPr>
            <p:spPr>
              <a:xfrm>
                <a:off x="179512" y="1569162"/>
                <a:ext cx="8424936" cy="1434111"/>
              </a:xfrm>
              <a:prstGeom prst="rect">
                <a:avLst/>
              </a:prstGeom>
              <a:noFill/>
              <a:ln w="19050">
                <a:solidFill>
                  <a:schemeClr val="accent1"/>
                </a:solidFill>
                <a:prstDash val="sysDash"/>
              </a:ln>
            </p:spPr>
            <p:txBody>
              <a:bodyPr wrap="square">
                <a:spAutoFit/>
              </a:bodyPr>
              <a:lstStyle/>
              <a:p>
                <a:r>
                  <a:rPr lang="zh-CN" altLang="en-US" sz="1400" dirty="0"/>
                  <a:t>特征向量中心性理论认为一个节点的重要程度与其相连其他节点的重要程度息息相关，即对于一个节点来说，如果该节点与很多本身具有较高中心度的点相连接的话，那么该点就具有高的重要程度</a:t>
                </a:r>
                <a:r>
                  <a:rPr lang="zh-CN" altLang="en-US" sz="1400" dirty="0" smtClean="0"/>
                  <a:t>。</a:t>
                </a:r>
                <a:endParaRPr lang="en-US" altLang="zh-CN" sz="1400" dirty="0" smtClean="0"/>
              </a:p>
              <a:p>
                <a:r>
                  <a:rPr lang="zh-CN" altLang="en-US" sz="1400" dirty="0"/>
                  <a:t>以</a:t>
                </a:r>
                <a:r>
                  <a:rPr lang="en-US" altLang="zh-CN" sz="1400" dirty="0"/>
                  <a:t>C</a:t>
                </a:r>
                <a:r>
                  <a:rPr lang="en-US" altLang="zh-CN" sz="1400" baseline="-25000" dirty="0"/>
                  <a:t>E</a:t>
                </a:r>
                <a:r>
                  <a:rPr lang="en-US" altLang="zh-CN" sz="1400" dirty="0"/>
                  <a:t>(</a:t>
                </a:r>
                <a:r>
                  <a:rPr lang="en-US" altLang="zh-CN" sz="1400" dirty="0" err="1"/>
                  <a:t>i</a:t>
                </a:r>
                <a:r>
                  <a:rPr lang="en-US" altLang="zh-CN" sz="1400" dirty="0"/>
                  <a:t>)</a:t>
                </a:r>
                <a:r>
                  <a:rPr lang="zh-CN" altLang="en-US" sz="1400" dirty="0"/>
                  <a:t>代表节点</a:t>
                </a:r>
                <a:r>
                  <a:rPr lang="en-US" altLang="zh-CN" sz="1400" dirty="0" err="1"/>
                  <a:t>i</a:t>
                </a:r>
                <a:r>
                  <a:rPr lang="zh-CN" altLang="en-US" sz="1400" dirty="0"/>
                  <a:t>的特征向量中心性，该值正比于所有邻居节点特征向量中心性度量总和，即</a:t>
                </a:r>
                <a:r>
                  <a:rPr lang="en-US" altLang="zh-CN" sz="1400" dirty="0"/>
                  <a:t>: </a:t>
                </a:r>
                <a14:m>
                  <m:oMath xmlns:m="http://schemas.openxmlformats.org/officeDocument/2006/math">
                    <m:sSub>
                      <m:sSubPr>
                        <m:ctrlPr>
                          <a:rPr lang="en-US" altLang="zh-CN" sz="1400" i="1">
                            <a:latin typeface="Cambria Math"/>
                          </a:rPr>
                        </m:ctrlPr>
                      </m:sSubPr>
                      <m:e>
                        <m:r>
                          <m:rPr>
                            <m:sty m:val="p"/>
                          </m:rPr>
                          <a:rPr lang="en-US" altLang="zh-CN" sz="1400">
                            <a:latin typeface="Cambria Math"/>
                          </a:rPr>
                          <m:t>C</m:t>
                        </m:r>
                      </m:e>
                      <m:sub>
                        <m:r>
                          <m:rPr>
                            <m:sty m:val="p"/>
                          </m:rPr>
                          <a:rPr lang="en-US" altLang="zh-CN" sz="1400">
                            <a:latin typeface="Cambria Math"/>
                          </a:rPr>
                          <m:t>E</m:t>
                        </m:r>
                      </m:sub>
                    </m:sSub>
                    <m:d>
                      <m:dPr>
                        <m:ctrlPr>
                          <a:rPr lang="en-US" altLang="zh-CN" sz="1400" i="1">
                            <a:latin typeface="Cambria Math"/>
                          </a:rPr>
                        </m:ctrlPr>
                      </m:dPr>
                      <m:e>
                        <m:r>
                          <m:rPr>
                            <m:sty m:val="p"/>
                          </m:rPr>
                          <a:rPr lang="en-US" altLang="zh-CN" sz="1400">
                            <a:latin typeface="Cambria Math"/>
                          </a:rPr>
                          <m:t>i</m:t>
                        </m:r>
                      </m:e>
                    </m:d>
                    <m:r>
                      <a:rPr lang="en-US" altLang="zh-CN" sz="1400">
                        <a:latin typeface="Cambria Math"/>
                        <a:ea typeface="Cambria Math"/>
                      </a:rPr>
                      <m:t>∝</m:t>
                    </m:r>
                  </m:oMath>
                </a14:m>
                <a:r>
                  <a:rPr lang="en-US" altLang="zh-CN" sz="1400" dirty="0"/>
                  <a:t> </a:t>
                </a:r>
                <a14:m>
                  <m:oMath xmlns:m="http://schemas.openxmlformats.org/officeDocument/2006/math">
                    <m:nary>
                      <m:naryPr>
                        <m:chr m:val="∑"/>
                        <m:subHide m:val="on"/>
                        <m:supHide m:val="on"/>
                        <m:ctrlPr>
                          <a:rPr lang="en-US" altLang="zh-CN" sz="1400" i="1">
                            <a:latin typeface="Cambria Math"/>
                          </a:rPr>
                        </m:ctrlPr>
                      </m:naryPr>
                      <m:sub/>
                      <m:sup/>
                      <m:e>
                        <m:sSub>
                          <m:sSubPr>
                            <m:ctrlPr>
                              <a:rPr lang="en-US" altLang="zh-CN" sz="1400" i="1">
                                <a:latin typeface="Cambria Math"/>
                              </a:rPr>
                            </m:ctrlPr>
                          </m:sSubPr>
                          <m:e>
                            <m:r>
                              <m:rPr>
                                <m:sty m:val="p"/>
                              </m:rPr>
                              <a:rPr lang="en-US" altLang="zh-CN" sz="1400">
                                <a:latin typeface="Cambria Math"/>
                              </a:rPr>
                              <m:t>C</m:t>
                            </m:r>
                          </m:e>
                          <m:sub>
                            <m:r>
                              <m:rPr>
                                <m:sty m:val="p"/>
                              </m:rPr>
                              <a:rPr lang="en-US" altLang="zh-CN" sz="1400">
                                <a:latin typeface="Cambria Math"/>
                              </a:rPr>
                              <m:t>E</m:t>
                            </m:r>
                          </m:sub>
                        </m:sSub>
                        <m:d>
                          <m:dPr>
                            <m:ctrlPr>
                              <a:rPr lang="en-US" altLang="zh-CN" sz="1400" i="1">
                                <a:latin typeface="Cambria Math"/>
                              </a:rPr>
                            </m:ctrlPr>
                          </m:dPr>
                          <m:e>
                            <m:r>
                              <m:rPr>
                                <m:sty m:val="p"/>
                              </m:rPr>
                              <a:rPr lang="en-US" altLang="zh-CN" sz="1400">
                                <a:latin typeface="Cambria Math"/>
                              </a:rPr>
                              <m:t>j</m:t>
                            </m:r>
                          </m:e>
                        </m:d>
                      </m:e>
                    </m:nary>
                    <m:r>
                      <a:rPr lang="zh-CN" altLang="en-US" sz="1400" i="1">
                        <a:latin typeface="Cambria Math"/>
                      </a:rPr>
                      <m:t>，</m:t>
                    </m:r>
                  </m:oMath>
                </a14:m>
                <a:r>
                  <a:rPr lang="zh-CN" altLang="en-US" sz="1400" dirty="0"/>
                  <a:t>也可以表示为</a:t>
                </a:r>
                <a14:m>
                  <m:oMath xmlns:m="http://schemas.openxmlformats.org/officeDocument/2006/math">
                    <m:sSub>
                      <m:sSubPr>
                        <m:ctrlPr>
                          <a:rPr lang="en-US" altLang="zh-CN" sz="1400" i="1">
                            <a:latin typeface="Cambria Math"/>
                          </a:rPr>
                        </m:ctrlPr>
                      </m:sSubPr>
                      <m:e>
                        <m:r>
                          <m:rPr>
                            <m:sty m:val="p"/>
                          </m:rPr>
                          <a:rPr lang="en-US" altLang="zh-CN" sz="1400">
                            <a:latin typeface="Cambria Math"/>
                          </a:rPr>
                          <m:t>C</m:t>
                        </m:r>
                      </m:e>
                      <m:sub>
                        <m:r>
                          <m:rPr>
                            <m:sty m:val="p"/>
                          </m:rPr>
                          <a:rPr lang="en-US" altLang="zh-CN" sz="1400">
                            <a:latin typeface="Cambria Math"/>
                          </a:rPr>
                          <m:t>E</m:t>
                        </m:r>
                      </m:sub>
                    </m:sSub>
                    <m:d>
                      <m:dPr>
                        <m:ctrlPr>
                          <a:rPr lang="en-US" altLang="zh-CN" sz="1400" i="1">
                            <a:latin typeface="Cambria Math"/>
                          </a:rPr>
                        </m:ctrlPr>
                      </m:dPr>
                      <m:e>
                        <m:r>
                          <m:rPr>
                            <m:sty m:val="p"/>
                          </m:rPr>
                          <a:rPr lang="en-US" altLang="zh-CN" sz="1400">
                            <a:latin typeface="Cambria Math"/>
                          </a:rPr>
                          <m:t>i</m:t>
                        </m:r>
                      </m:e>
                    </m:d>
                    <m:r>
                      <a:rPr lang="en-US" altLang="zh-CN" sz="1400">
                        <a:latin typeface="Cambria Math"/>
                        <a:ea typeface="Cambria Math"/>
                      </a:rPr>
                      <m:t>∝</m:t>
                    </m:r>
                  </m:oMath>
                </a14:m>
                <a:r>
                  <a:rPr lang="en-US" altLang="zh-CN" sz="1400" dirty="0"/>
                  <a:t> </a:t>
                </a:r>
                <a14:m>
                  <m:oMath xmlns:m="http://schemas.openxmlformats.org/officeDocument/2006/math">
                    <m:nary>
                      <m:naryPr>
                        <m:chr m:val="∑"/>
                        <m:supHide m:val="on"/>
                        <m:ctrlPr>
                          <a:rPr lang="en-US" altLang="zh-CN" sz="1400" i="1">
                            <a:latin typeface="Cambria Math"/>
                          </a:rPr>
                        </m:ctrlPr>
                      </m:naryPr>
                      <m:sub>
                        <m:r>
                          <m:rPr>
                            <m:brk m:alnAt="7"/>
                          </m:rPr>
                          <a:rPr lang="en-US" altLang="zh-CN" sz="1400" i="1">
                            <a:latin typeface="Cambria Math"/>
                          </a:rPr>
                          <m:t>𝑗</m:t>
                        </m:r>
                      </m:sub>
                      <m:sup/>
                      <m:e>
                        <m:sSub>
                          <m:sSubPr>
                            <m:ctrlPr>
                              <a:rPr lang="en-US" altLang="zh-CN" sz="1400" i="1">
                                <a:latin typeface="Cambria Math"/>
                              </a:rPr>
                            </m:ctrlPr>
                          </m:sSubPr>
                          <m:e>
                            <m:sSub>
                              <m:sSubPr>
                                <m:ctrlPr>
                                  <a:rPr lang="en-US" altLang="zh-CN" sz="1400" i="1">
                                    <a:latin typeface="Cambria Math"/>
                                  </a:rPr>
                                </m:ctrlPr>
                              </m:sSubPr>
                              <m:e>
                                <m:r>
                                  <a:rPr lang="en-US" altLang="zh-CN" sz="1400" i="1">
                                    <a:latin typeface="Cambria Math"/>
                                  </a:rPr>
                                  <m:t>𝐴</m:t>
                                </m:r>
                              </m:e>
                              <m:sub>
                                <m:r>
                                  <a:rPr lang="en-US" altLang="zh-CN" sz="1400" i="1">
                                    <a:latin typeface="Cambria Math"/>
                                  </a:rPr>
                                  <m:t>𝑖𝑗</m:t>
                                </m:r>
                              </m:sub>
                            </m:sSub>
                            <m:r>
                              <m:rPr>
                                <m:sty m:val="p"/>
                              </m:rPr>
                              <a:rPr lang="en-US" altLang="zh-CN" sz="1400">
                                <a:latin typeface="Cambria Math"/>
                              </a:rPr>
                              <m:t>C</m:t>
                            </m:r>
                          </m:e>
                          <m:sub>
                            <m:r>
                              <m:rPr>
                                <m:sty m:val="p"/>
                              </m:rPr>
                              <a:rPr lang="en-US" altLang="zh-CN" sz="1400">
                                <a:latin typeface="Cambria Math"/>
                              </a:rPr>
                              <m:t>E</m:t>
                            </m:r>
                          </m:sub>
                        </m:sSub>
                        <m:d>
                          <m:dPr>
                            <m:ctrlPr>
                              <a:rPr lang="en-US" altLang="zh-CN" sz="1400" i="1">
                                <a:latin typeface="Cambria Math"/>
                              </a:rPr>
                            </m:ctrlPr>
                          </m:dPr>
                          <m:e>
                            <m:r>
                              <m:rPr>
                                <m:sty m:val="p"/>
                              </m:rPr>
                              <a:rPr lang="en-US" altLang="zh-CN" sz="1400">
                                <a:latin typeface="Cambria Math"/>
                              </a:rPr>
                              <m:t>j</m:t>
                            </m:r>
                          </m:e>
                        </m:d>
                      </m:e>
                    </m:nary>
                    <m:r>
                      <a:rPr lang="zh-CN" altLang="en-US" sz="1400" i="1">
                        <a:latin typeface="Cambria Math"/>
                      </a:rPr>
                      <m:t>，</m:t>
                    </m:r>
                  </m:oMath>
                </a14:m>
                <a:r>
                  <a:rPr lang="zh-CN" altLang="en-US" sz="1400" dirty="0"/>
                  <a:t>其中 </a:t>
                </a:r>
                <a:r>
                  <a:rPr lang="en-US" altLang="zh-CN" sz="1400" dirty="0"/>
                  <a:t>A </a:t>
                </a:r>
                <a:r>
                  <a:rPr lang="zh-CN" altLang="en-US" sz="1400" dirty="0"/>
                  <a:t>是该网络的邻接矩阵</a:t>
                </a:r>
                <a:r>
                  <a:rPr lang="zh-CN" altLang="en-US" sz="1400" dirty="0" smtClean="0"/>
                  <a:t>。</a:t>
                </a:r>
                <a:endParaRPr lang="en-US" altLang="zh-CN" sz="1400" dirty="0" smtClean="0"/>
              </a:p>
              <a:p>
                <a:r>
                  <a:rPr lang="zh-CN" altLang="en-US" sz="1400" dirty="0" smtClean="0"/>
                  <a:t>节点</a:t>
                </a:r>
                <a:r>
                  <a:rPr lang="en-US" altLang="zh-CN" sz="1400" dirty="0" err="1"/>
                  <a:t>i</a:t>
                </a:r>
                <a:r>
                  <a:rPr lang="en-US" altLang="zh-CN" sz="1400" dirty="0"/>
                  <a:t> </a:t>
                </a:r>
                <a:r>
                  <a:rPr lang="zh-CN" altLang="en-US" sz="1400" dirty="0"/>
                  <a:t>特征向量中心性定义如下</a:t>
                </a:r>
                <a:r>
                  <a:rPr lang="en-US" altLang="zh-CN" sz="1400" dirty="0"/>
                  <a:t>: </a:t>
                </a:r>
                <a14:m>
                  <m:oMath xmlns:m="http://schemas.openxmlformats.org/officeDocument/2006/math">
                    <m:sSub>
                      <m:sSubPr>
                        <m:ctrlPr>
                          <a:rPr lang="en-US" altLang="zh-CN" sz="1400" i="1">
                            <a:latin typeface="Cambria Math"/>
                          </a:rPr>
                        </m:ctrlPr>
                      </m:sSubPr>
                      <m:e>
                        <m:r>
                          <m:rPr>
                            <m:sty m:val="p"/>
                          </m:rPr>
                          <a:rPr lang="en-US" altLang="zh-CN" sz="1400">
                            <a:latin typeface="Cambria Math"/>
                          </a:rPr>
                          <m:t>C</m:t>
                        </m:r>
                      </m:e>
                      <m:sub>
                        <m:r>
                          <m:rPr>
                            <m:sty m:val="p"/>
                          </m:rPr>
                          <a:rPr lang="en-US" altLang="zh-CN" sz="1400">
                            <a:latin typeface="Cambria Math"/>
                          </a:rPr>
                          <m:t>E</m:t>
                        </m:r>
                      </m:sub>
                    </m:sSub>
                    <m:d>
                      <m:dPr>
                        <m:ctrlPr>
                          <a:rPr lang="en-US" altLang="zh-CN" sz="1400" i="1">
                            <a:latin typeface="Cambria Math"/>
                          </a:rPr>
                        </m:ctrlPr>
                      </m:dPr>
                      <m:e>
                        <m:r>
                          <m:rPr>
                            <m:sty m:val="p"/>
                          </m:rPr>
                          <a:rPr lang="en-US" altLang="zh-CN" sz="1400">
                            <a:latin typeface="Cambria Math"/>
                          </a:rPr>
                          <m:t>i</m:t>
                        </m:r>
                      </m:e>
                    </m:d>
                    <m:r>
                      <a:rPr lang="en-US" altLang="zh-CN" sz="1400" i="1">
                        <a:latin typeface="Cambria Math"/>
                      </a:rPr>
                      <m:t>=</m:t>
                    </m:r>
                    <m:sSup>
                      <m:sSupPr>
                        <m:ctrlPr>
                          <a:rPr lang="en-US" altLang="zh-CN" sz="1400" i="1">
                            <a:latin typeface="Cambria Math"/>
                          </a:rPr>
                        </m:ctrlPr>
                      </m:sSupPr>
                      <m:e>
                        <m:r>
                          <a:rPr lang="el-GR" altLang="zh-CN" sz="1400" i="1">
                            <a:latin typeface="Cambria Math"/>
                          </a:rPr>
                          <m:t>𝜆</m:t>
                        </m:r>
                      </m:e>
                      <m:sup>
                        <m:r>
                          <a:rPr lang="en-US" altLang="zh-CN" sz="1400" i="1">
                            <a:latin typeface="Cambria Math"/>
                          </a:rPr>
                          <m:t>−1</m:t>
                        </m:r>
                      </m:sup>
                    </m:sSup>
                  </m:oMath>
                </a14:m>
                <a:r>
                  <a:rPr lang="en-US" altLang="zh-CN" sz="1400" dirty="0"/>
                  <a:t> </a:t>
                </a:r>
                <a14:m>
                  <m:oMath xmlns:m="http://schemas.openxmlformats.org/officeDocument/2006/math">
                    <m:nary>
                      <m:naryPr>
                        <m:chr m:val="∑"/>
                        <m:supHide m:val="on"/>
                        <m:ctrlPr>
                          <a:rPr lang="en-US" altLang="zh-CN" sz="1400" i="1">
                            <a:latin typeface="Cambria Math"/>
                          </a:rPr>
                        </m:ctrlPr>
                      </m:naryPr>
                      <m:sub>
                        <m:r>
                          <m:rPr>
                            <m:brk m:alnAt="7"/>
                          </m:rPr>
                          <a:rPr lang="en-US" altLang="zh-CN" sz="1400" i="1">
                            <a:latin typeface="Cambria Math"/>
                          </a:rPr>
                          <m:t>𝑗</m:t>
                        </m:r>
                      </m:sub>
                      <m:sup/>
                      <m:e>
                        <m:sSub>
                          <m:sSubPr>
                            <m:ctrlPr>
                              <a:rPr lang="en-US" altLang="zh-CN" sz="1400" i="1">
                                <a:latin typeface="Cambria Math"/>
                              </a:rPr>
                            </m:ctrlPr>
                          </m:sSubPr>
                          <m:e>
                            <m:sSub>
                              <m:sSubPr>
                                <m:ctrlPr>
                                  <a:rPr lang="en-US" altLang="zh-CN" sz="1400" i="1">
                                    <a:latin typeface="Cambria Math"/>
                                  </a:rPr>
                                </m:ctrlPr>
                              </m:sSubPr>
                              <m:e>
                                <m:r>
                                  <a:rPr lang="en-US" altLang="zh-CN" sz="1400" i="1">
                                    <a:latin typeface="Cambria Math"/>
                                  </a:rPr>
                                  <m:t>𝐴</m:t>
                                </m:r>
                              </m:e>
                              <m:sub>
                                <m:r>
                                  <a:rPr lang="en-US" altLang="zh-CN" sz="1400" i="1">
                                    <a:latin typeface="Cambria Math"/>
                                  </a:rPr>
                                  <m:t>𝑖𝑗</m:t>
                                </m:r>
                              </m:sub>
                            </m:sSub>
                            <m:r>
                              <m:rPr>
                                <m:sty m:val="p"/>
                              </m:rPr>
                              <a:rPr lang="en-US" altLang="zh-CN" sz="1400">
                                <a:latin typeface="Cambria Math"/>
                              </a:rPr>
                              <m:t>C</m:t>
                            </m:r>
                          </m:e>
                          <m:sub>
                            <m:r>
                              <m:rPr>
                                <m:sty m:val="p"/>
                              </m:rPr>
                              <a:rPr lang="en-US" altLang="zh-CN" sz="1400">
                                <a:latin typeface="Cambria Math"/>
                              </a:rPr>
                              <m:t>E</m:t>
                            </m:r>
                          </m:sub>
                        </m:sSub>
                        <m:d>
                          <m:dPr>
                            <m:ctrlPr>
                              <a:rPr lang="en-US" altLang="zh-CN" sz="1400" i="1">
                                <a:latin typeface="Cambria Math"/>
                              </a:rPr>
                            </m:ctrlPr>
                          </m:dPr>
                          <m:e>
                            <m:r>
                              <m:rPr>
                                <m:sty m:val="p"/>
                              </m:rPr>
                              <a:rPr lang="en-US" altLang="zh-CN" sz="1400">
                                <a:latin typeface="Cambria Math"/>
                              </a:rPr>
                              <m:t>j</m:t>
                            </m:r>
                          </m:e>
                        </m:d>
                      </m:e>
                    </m:nary>
                  </m:oMath>
                </a14:m>
                <a:r>
                  <a:rPr lang="zh-CN" altLang="en-US" sz="1400" dirty="0"/>
                  <a:t>式中，</a:t>
                </a:r>
                <a:r>
                  <a:rPr lang="el-GR" altLang="zh-CN" sz="1400" dirty="0"/>
                  <a:t>λ </a:t>
                </a:r>
                <a:r>
                  <a:rPr lang="zh-CN" altLang="en-US" sz="1400" dirty="0"/>
                  <a:t>为常数。</a:t>
                </a:r>
              </a:p>
              <a:p>
                <a:endParaRPr lang="zh-CN" altLang="en-US" sz="1400" dirty="0"/>
              </a:p>
            </p:txBody>
          </p:sp>
        </mc:Choice>
        <mc:Fallback xmlns="">
          <p:sp>
            <p:nvSpPr>
              <p:cNvPr id="7" name="矩形 6"/>
              <p:cNvSpPr>
                <a:spLocks noRot="1" noChangeAspect="1" noMove="1" noResize="1" noEditPoints="1" noAdjustHandles="1" noChangeArrowheads="1" noChangeShapeType="1" noTextEdit="1"/>
              </p:cNvSpPr>
              <p:nvPr/>
            </p:nvSpPr>
            <p:spPr>
              <a:xfrm>
                <a:off x="179512" y="1569162"/>
                <a:ext cx="8424936" cy="1434111"/>
              </a:xfrm>
              <a:prstGeom prst="rect">
                <a:avLst/>
              </a:prstGeom>
              <a:blipFill rotWithShape="1">
                <a:blip r:embed="rId3"/>
                <a:stretch>
                  <a:fillRect l="-2599" b="-15900"/>
                </a:stretch>
              </a:blipFill>
              <a:ln w="19050">
                <a:solidFill>
                  <a:schemeClr val="accent1"/>
                </a:solidFill>
                <a:prstDash val="sysDash"/>
              </a:ln>
            </p:spPr>
            <p:txBody>
              <a:bodyPr/>
              <a:lstStyle/>
              <a:p>
                <a:r>
                  <a:rPr lang="zh-CN" altLang="en-US">
                    <a:noFill/>
                  </a:rPr>
                  <a:t> </a:t>
                </a:r>
              </a:p>
            </p:txBody>
          </p:sp>
        </mc:Fallback>
      </mc:AlternateContent>
      <p:sp>
        <p:nvSpPr>
          <p:cNvPr id="8" name="矩形 7"/>
          <p:cNvSpPr/>
          <p:nvPr/>
        </p:nvSpPr>
        <p:spPr>
          <a:xfrm>
            <a:off x="179512" y="5427221"/>
            <a:ext cx="8424936" cy="954107"/>
          </a:xfrm>
          <a:prstGeom prst="rect">
            <a:avLst/>
          </a:prstGeom>
          <a:ln w="19050">
            <a:solidFill>
              <a:schemeClr val="accent1"/>
            </a:solidFill>
            <a:prstDash val="sysDash"/>
          </a:ln>
        </p:spPr>
        <p:txBody>
          <a:bodyPr wrap="square">
            <a:spAutoFit/>
          </a:bodyPr>
          <a:lstStyle/>
          <a:p>
            <a:r>
              <a:rPr lang="zh-CN" altLang="en-US" sz="1400" dirty="0" smtClean="0"/>
              <a:t>度数中心度反映</a:t>
            </a:r>
            <a:r>
              <a:rPr lang="zh-CN" altLang="en-US" sz="1400" dirty="0"/>
              <a:t>了该节点在</a:t>
            </a:r>
            <a:r>
              <a:rPr lang="zh-CN" altLang="en-US" sz="1400" dirty="0" smtClean="0"/>
              <a:t>网络</a:t>
            </a:r>
            <a:r>
              <a:rPr lang="zh-CN" altLang="en-US" sz="1400" dirty="0"/>
              <a:t>中的人脉度</a:t>
            </a:r>
            <a:r>
              <a:rPr lang="zh-CN" altLang="en-US" sz="1400" dirty="0" smtClean="0"/>
              <a:t>，中间中心度反映</a:t>
            </a:r>
            <a:r>
              <a:rPr lang="zh-CN" altLang="en-US" sz="1400" dirty="0"/>
              <a:t>了该节点在网络连通中的贡献度，</a:t>
            </a:r>
            <a:r>
              <a:rPr lang="zh-CN" altLang="en-US" sz="1400" dirty="0" smtClean="0"/>
              <a:t>而亲近中心度则</a:t>
            </a:r>
            <a:r>
              <a:rPr lang="zh-CN" altLang="en-US" sz="1400" dirty="0"/>
              <a:t>显示出该</a:t>
            </a:r>
            <a:r>
              <a:rPr lang="zh-CN" altLang="en-US" sz="1400" dirty="0" smtClean="0"/>
              <a:t>节点连接</a:t>
            </a:r>
            <a:r>
              <a:rPr lang="zh-CN" altLang="en-US" sz="1400" dirty="0"/>
              <a:t>到网络中所有其它节点的能力，特征向量中心性测量用户信誉。很多学者根据节点中心度对不同类型的社会</a:t>
            </a:r>
            <a:r>
              <a:rPr lang="zh-CN" altLang="en-US" sz="1400" dirty="0" smtClean="0"/>
              <a:t>网络</a:t>
            </a:r>
            <a:r>
              <a:rPr lang="zh-CN" altLang="en-US" sz="1400" dirty="0"/>
              <a:t>中的节点进行排序。例如对用户的活跃度进行排序、对用户的专业程度进行排序、对用户的</a:t>
            </a:r>
            <a:r>
              <a:rPr lang="zh-CN" altLang="en-US" sz="1400" dirty="0" smtClean="0"/>
              <a:t>重要度</a:t>
            </a:r>
            <a:r>
              <a:rPr lang="zh-CN" altLang="en-US" sz="1400" dirty="0"/>
              <a:t>进行排序</a:t>
            </a:r>
            <a:r>
              <a:rPr lang="zh-CN" altLang="en-US" sz="1400" dirty="0" smtClean="0"/>
              <a:t>等。</a:t>
            </a:r>
            <a:endParaRPr lang="zh-CN" altLang="en-US" sz="1400" dirty="0"/>
          </a:p>
        </p:txBody>
      </p:sp>
      <p:sp>
        <p:nvSpPr>
          <p:cNvPr id="12" name="TextBox 11"/>
          <p:cNvSpPr txBox="1"/>
          <p:nvPr/>
        </p:nvSpPr>
        <p:spPr>
          <a:xfrm>
            <a:off x="179512" y="5082511"/>
            <a:ext cx="2339102" cy="372410"/>
          </a:xfrm>
          <a:prstGeom prst="rect">
            <a:avLst/>
          </a:prstGeom>
          <a:noFill/>
        </p:spPr>
        <p:txBody>
          <a:bodyPr wrap="none" rtlCol="0">
            <a:spAutoFit/>
          </a:bodyPr>
          <a:lstStyle/>
          <a:p>
            <a:pPr>
              <a:lnSpc>
                <a:spcPct val="130000"/>
              </a:lnSpc>
            </a:pPr>
            <a:r>
              <a:rPr lang="zh-CN" altLang="en-US" sz="1400" b="1" dirty="0" smtClean="0">
                <a:latin typeface="Arial" panose="020B0604020202020204" pitchFamily="34" charset="0"/>
                <a:ea typeface="微软雅黑" panose="020B0503020204020204" pitchFamily="34" charset="-122"/>
              </a:rPr>
              <a:t>点的中心度对比分析及应用</a:t>
            </a:r>
            <a:endParaRPr lang="zh-CN" altLang="en-US" sz="1400" b="1" dirty="0" smtClean="0">
              <a:latin typeface="Arial" panose="020B0604020202020204" pitchFamily="34" charset="0"/>
              <a:ea typeface="微软雅黑" panose="020B0503020204020204" pitchFamily="34" charset="-122"/>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63" y="3265767"/>
            <a:ext cx="20574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3265767"/>
            <a:ext cx="23717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3329106"/>
            <a:ext cx="2571012" cy="168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04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中心性分析</a:t>
            </a:r>
          </a:p>
        </p:txBody>
      </p:sp>
      <mc:AlternateContent xmlns:mc="http://schemas.openxmlformats.org/markup-compatibility/2006">
        <mc:Choice xmlns:a14="http://schemas.microsoft.com/office/drawing/2010/main" Requires="a14">
          <p:sp>
            <p:nvSpPr>
              <p:cNvPr id="8" name="矩形 7"/>
              <p:cNvSpPr/>
              <p:nvPr/>
            </p:nvSpPr>
            <p:spPr>
              <a:xfrm>
                <a:off x="178252" y="1494566"/>
                <a:ext cx="5761900" cy="2366482"/>
              </a:xfrm>
              <a:prstGeom prst="rect">
                <a:avLst/>
              </a:prstGeom>
              <a:ln w="19050">
                <a:solidFill>
                  <a:schemeClr val="accent1"/>
                </a:solidFill>
                <a:prstDash val="sysDash"/>
              </a:ln>
            </p:spPr>
            <p:txBody>
              <a:bodyPr wrap="square">
                <a:spAutoFit/>
              </a:bodyPr>
              <a:lstStyle/>
              <a:p>
                <a:r>
                  <a:rPr lang="en-US" altLang="zh-CN" sz="1400" dirty="0" smtClean="0"/>
                  <a:t>Google</a:t>
                </a:r>
                <a:r>
                  <a:rPr lang="zh-CN" altLang="en-US" sz="1400" dirty="0"/>
                  <a:t>的</a:t>
                </a:r>
                <a:r>
                  <a:rPr lang="en-US" altLang="zh-CN" sz="1400" dirty="0"/>
                  <a:t>PageRank</a:t>
                </a:r>
                <a:r>
                  <a:rPr lang="zh-CN" altLang="en-US" sz="1400" dirty="0"/>
                  <a:t>根据网站的外部链接和内部链接的数量和</a:t>
                </a:r>
                <a:r>
                  <a:rPr lang="zh-CN" altLang="en-US" sz="1400" dirty="0" smtClean="0"/>
                  <a:t>质量来衡量</a:t>
                </a:r>
                <a:r>
                  <a:rPr lang="zh-CN" altLang="en-US" sz="1400" dirty="0"/>
                  <a:t>网站的价值。</a:t>
                </a:r>
                <a:r>
                  <a:rPr lang="en-US" altLang="zh-CN" sz="1400" dirty="0"/>
                  <a:t>PageRank</a:t>
                </a:r>
                <a:r>
                  <a:rPr lang="zh-CN" altLang="en-US" sz="1400" dirty="0"/>
                  <a:t>背后的概念是</a:t>
                </a:r>
                <a:r>
                  <a:rPr lang="zh-CN" altLang="en-US" sz="1400" dirty="0" smtClean="0"/>
                  <a:t>，每个到页面的链接都是对该页面的一次投票，被链接的越多，就</a:t>
                </a:r>
                <a:r>
                  <a:rPr lang="zh-CN" altLang="en-US" sz="1400" dirty="0"/>
                  <a:t>意味着被其他网站投票越多。此外，</a:t>
                </a:r>
                <a:r>
                  <a:rPr lang="en-US" altLang="zh-CN" sz="1400" dirty="0"/>
                  <a:t>PageRank </a:t>
                </a:r>
                <a:r>
                  <a:rPr lang="zh-CN" altLang="en-US" sz="1400" dirty="0"/>
                  <a:t>还会评估每个投票网页的重要性，因为某些网页的投票被认为具有较高的价值，这样，它所链接的网页就能获得较高的价值</a:t>
                </a:r>
                <a:r>
                  <a:rPr lang="zh-CN" altLang="en-US" sz="1400" dirty="0" smtClean="0"/>
                  <a:t>。</a:t>
                </a:r>
                <a:endParaRPr lang="en-US" altLang="zh-CN" sz="1400" dirty="0"/>
              </a:p>
              <a:p>
                <a:r>
                  <a:rPr lang="zh-CN" altLang="en-US" sz="1400" dirty="0" smtClean="0"/>
                  <a:t>网页</a:t>
                </a:r>
                <a:r>
                  <a:rPr lang="en-US" altLang="zh-CN" sz="1400" dirty="0" err="1" smtClean="0"/>
                  <a:t>i</a:t>
                </a:r>
                <a:r>
                  <a:rPr lang="zh-CN" altLang="en-US" sz="1400" dirty="0" smtClean="0"/>
                  <a:t>的</a:t>
                </a:r>
                <a:r>
                  <a:rPr lang="en-US" altLang="zh-CN" sz="1400" dirty="0" smtClean="0"/>
                  <a:t>PageRank</a:t>
                </a:r>
                <a:r>
                  <a:rPr lang="zh-CN" altLang="en-US" sz="1400" dirty="0" smtClean="0"/>
                  <a:t>值表示为：</a:t>
                </a:r>
                <a:endParaRPr lang="en-US" altLang="zh-CN" sz="1400" dirty="0" smtClean="0"/>
              </a:p>
              <a:p>
                <a:pPr/>
                <a14:m>
                  <m:oMathPara xmlns:m="http://schemas.openxmlformats.org/officeDocument/2006/math">
                    <m:oMathParaPr>
                      <m:jc m:val="centerGroup"/>
                    </m:oMathParaPr>
                    <m:oMath xmlns:m="http://schemas.openxmlformats.org/officeDocument/2006/math">
                      <m:r>
                        <a:rPr lang="en-US" altLang="zh-CN" sz="1400" b="0" i="1" smtClean="0">
                          <a:latin typeface="Cambria Math"/>
                        </a:rPr>
                        <m:t>𝑃𝑅</m:t>
                      </m:r>
                      <m:d>
                        <m:dPr>
                          <m:ctrlPr>
                            <a:rPr lang="en-US" altLang="zh-CN" sz="1400" b="0" i="1" smtClean="0">
                              <a:latin typeface="Cambria Math"/>
                            </a:rPr>
                          </m:ctrlPr>
                        </m:dPr>
                        <m:e>
                          <m:r>
                            <a:rPr lang="en-US" altLang="zh-CN" sz="1400" b="0" i="1" smtClean="0">
                              <a:latin typeface="Cambria Math"/>
                            </a:rPr>
                            <m:t>𝑖</m:t>
                          </m:r>
                        </m:e>
                      </m:d>
                      <m:r>
                        <a:rPr lang="en-US" altLang="zh-CN" sz="1400" b="0" i="1" smtClean="0">
                          <a:latin typeface="Cambria Math"/>
                        </a:rPr>
                        <m:t>=</m:t>
                      </m:r>
                      <m:nary>
                        <m:naryPr>
                          <m:chr m:val="∑"/>
                          <m:supHide m:val="on"/>
                          <m:ctrlPr>
                            <a:rPr lang="en-US" altLang="zh-CN" sz="1400" b="0" i="1" smtClean="0">
                              <a:latin typeface="Cambria Math"/>
                            </a:rPr>
                          </m:ctrlPr>
                        </m:naryPr>
                        <m:sub>
                          <m:r>
                            <m:rPr>
                              <m:brk m:alnAt="7"/>
                            </m:rPr>
                            <a:rPr lang="en-US" altLang="zh-CN" sz="1400" b="0" i="1" smtClean="0">
                              <a:latin typeface="Cambria Math"/>
                            </a:rPr>
                            <m:t>𝑗</m:t>
                          </m:r>
                          <m:r>
                            <a:rPr lang="en-US" altLang="zh-CN" sz="1400" b="0" i="1" smtClean="0">
                              <a:latin typeface="Cambria Math"/>
                              <a:ea typeface="Cambria Math"/>
                            </a:rPr>
                            <m:t>∈</m:t>
                          </m:r>
                          <m:r>
                            <a:rPr lang="en-US" altLang="zh-CN" sz="1400" b="0" i="1" smtClean="0">
                              <a:latin typeface="Cambria Math"/>
                              <a:ea typeface="Cambria Math"/>
                            </a:rPr>
                            <m:t>𝐵</m:t>
                          </m:r>
                          <m:r>
                            <a:rPr lang="en-US" altLang="zh-CN" sz="1400" b="0" i="1" smtClean="0">
                              <a:latin typeface="Cambria Math"/>
                              <a:ea typeface="Cambria Math"/>
                            </a:rPr>
                            <m:t>(</m:t>
                          </m:r>
                          <m:r>
                            <a:rPr lang="en-US" altLang="zh-CN" sz="1400" b="0" i="1" smtClean="0">
                              <a:latin typeface="Cambria Math"/>
                              <a:ea typeface="Cambria Math"/>
                            </a:rPr>
                            <m:t>𝑖</m:t>
                          </m:r>
                          <m:r>
                            <a:rPr lang="en-US" altLang="zh-CN" sz="1400" b="0" i="1" smtClean="0">
                              <a:latin typeface="Cambria Math"/>
                              <a:ea typeface="Cambria Math"/>
                            </a:rPr>
                            <m:t>)</m:t>
                          </m:r>
                        </m:sub>
                        <m:sup/>
                        <m:e>
                          <m:f>
                            <m:fPr>
                              <m:ctrlPr>
                                <a:rPr lang="en-US" altLang="zh-CN" sz="1400" b="0" i="1" smtClean="0">
                                  <a:latin typeface="Cambria Math"/>
                                </a:rPr>
                              </m:ctrlPr>
                            </m:fPr>
                            <m:num>
                              <m:r>
                                <a:rPr lang="en-US" altLang="zh-CN" sz="1400" b="0" i="1" smtClean="0">
                                  <a:latin typeface="Cambria Math"/>
                                </a:rPr>
                                <m:t>𝑃𝑅</m:t>
                              </m:r>
                              <m:r>
                                <a:rPr lang="en-US" altLang="zh-CN" sz="1400" b="0" i="1" smtClean="0">
                                  <a:latin typeface="Cambria Math"/>
                                </a:rPr>
                                <m:t>(</m:t>
                              </m:r>
                              <m:r>
                                <a:rPr lang="en-US" altLang="zh-CN" sz="1400" b="0" i="1" smtClean="0">
                                  <a:latin typeface="Cambria Math"/>
                                </a:rPr>
                                <m:t>𝑗</m:t>
                              </m:r>
                              <m:r>
                                <a:rPr lang="en-US" altLang="zh-CN" sz="1400" b="0" i="1" smtClean="0">
                                  <a:latin typeface="Cambria Math"/>
                                </a:rPr>
                                <m:t>)</m:t>
                              </m:r>
                            </m:num>
                            <m:den>
                              <m:r>
                                <a:rPr lang="en-US" altLang="zh-CN" sz="1400" b="0" i="1" smtClean="0">
                                  <a:latin typeface="Cambria Math"/>
                                </a:rPr>
                                <m:t>𝐶</m:t>
                              </m:r>
                              <m:r>
                                <a:rPr lang="en-US" altLang="zh-CN" sz="1400" b="0" i="1" smtClean="0">
                                  <a:latin typeface="Cambria Math"/>
                                </a:rPr>
                                <m:t>(</m:t>
                              </m:r>
                              <m:r>
                                <a:rPr lang="en-US" altLang="zh-CN" sz="1400" b="0" i="1" smtClean="0">
                                  <a:latin typeface="Cambria Math"/>
                                </a:rPr>
                                <m:t>𝑗</m:t>
                              </m:r>
                              <m:r>
                                <a:rPr lang="en-US" altLang="zh-CN" sz="1400" b="0" i="1" smtClean="0">
                                  <a:latin typeface="Cambria Math"/>
                                </a:rPr>
                                <m:t>)</m:t>
                              </m:r>
                            </m:den>
                          </m:f>
                        </m:e>
                      </m:nary>
                    </m:oMath>
                  </m:oMathPara>
                </a14:m>
                <a:endParaRPr lang="en-US" altLang="zh-CN" sz="1400" dirty="0" smtClean="0"/>
              </a:p>
              <a:p>
                <a14:m>
                  <m:oMath xmlns:m="http://schemas.openxmlformats.org/officeDocument/2006/math">
                    <m:r>
                      <m:rPr>
                        <m:brk m:alnAt="7"/>
                      </m:rPr>
                      <a:rPr lang="en-US" altLang="zh-CN" sz="1400" i="1">
                        <a:latin typeface="Cambria Math"/>
                        <a:ea typeface="Cambria Math"/>
                      </a:rPr>
                      <m:t>𝐵</m:t>
                    </m:r>
                    <m:r>
                      <a:rPr lang="en-US" altLang="zh-CN" sz="1400" i="1">
                        <a:latin typeface="Cambria Math"/>
                        <a:ea typeface="Cambria Math"/>
                      </a:rPr>
                      <m:t>(</m:t>
                    </m:r>
                    <m:r>
                      <a:rPr lang="en-US" altLang="zh-CN" sz="1400" i="1">
                        <a:latin typeface="Cambria Math"/>
                        <a:ea typeface="Cambria Math"/>
                      </a:rPr>
                      <m:t>𝑖</m:t>
                    </m:r>
                    <m:r>
                      <a:rPr lang="en-US" altLang="zh-CN" sz="1400" i="1">
                        <a:latin typeface="Cambria Math"/>
                        <a:ea typeface="Cambria Math"/>
                      </a:rPr>
                      <m:t>)</m:t>
                    </m:r>
                  </m:oMath>
                </a14:m>
                <a:r>
                  <a:rPr lang="zh-CN" altLang="en-US" sz="1400" dirty="0" smtClean="0"/>
                  <a:t>为指向网页</a:t>
                </a:r>
                <a:r>
                  <a:rPr lang="en-US" altLang="zh-CN" sz="1400" dirty="0" err="1" smtClean="0"/>
                  <a:t>i</a:t>
                </a:r>
                <a:r>
                  <a:rPr lang="zh-CN" altLang="en-US" sz="1400" dirty="0" smtClean="0"/>
                  <a:t>的链接的网页集合，</a:t>
                </a:r>
                <a:r>
                  <a:rPr lang="en-US" altLang="zh-CN" sz="1400" dirty="0" smtClean="0"/>
                  <a:t>PR</a:t>
                </a:r>
                <a:r>
                  <a:rPr lang="zh-CN" altLang="en-US" sz="1400" dirty="0" smtClean="0"/>
                  <a:t>（</a:t>
                </a:r>
                <a:r>
                  <a:rPr lang="en-US" altLang="zh-CN" sz="1400" dirty="0" smtClean="0"/>
                  <a:t>j</a:t>
                </a:r>
                <a:r>
                  <a:rPr lang="zh-CN" altLang="en-US" sz="1400" dirty="0" smtClean="0"/>
                  <a:t>）为</a:t>
                </a:r>
                <a:r>
                  <a:rPr lang="en-US" altLang="zh-CN" sz="1400" dirty="0" smtClean="0"/>
                  <a:t>j</a:t>
                </a:r>
                <a:r>
                  <a:rPr lang="zh-CN" altLang="en-US" sz="1400" dirty="0" smtClean="0"/>
                  <a:t>的</a:t>
                </a:r>
                <a:r>
                  <a:rPr lang="en-US" altLang="zh-CN" sz="1400" dirty="0"/>
                  <a:t>PageRank</a:t>
                </a:r>
                <a:r>
                  <a:rPr lang="zh-CN" altLang="en-US" sz="1400" dirty="0"/>
                  <a:t>值，</a:t>
                </a:r>
                <a:r>
                  <a:rPr lang="en-US" altLang="zh-CN" sz="1400" dirty="0" smtClean="0"/>
                  <a:t>C(j)</a:t>
                </a:r>
                <a:r>
                  <a:rPr lang="zh-CN" altLang="en-US" sz="1400" dirty="0" smtClean="0"/>
                  <a:t>为</a:t>
                </a:r>
                <a:r>
                  <a:rPr lang="en-US" altLang="zh-CN" sz="1400" dirty="0" smtClean="0"/>
                  <a:t>j</a:t>
                </a:r>
                <a:r>
                  <a:rPr lang="zh-CN" altLang="en-US" sz="1400" dirty="0" smtClean="0"/>
                  <a:t>的</a:t>
                </a:r>
                <a:r>
                  <a:rPr lang="zh-CN" altLang="en-US" sz="1400" dirty="0"/>
                  <a:t>出链数</a:t>
                </a:r>
              </a:p>
            </p:txBody>
          </p:sp>
        </mc:Choice>
        <mc:Fallback>
          <p:sp>
            <p:nvSpPr>
              <p:cNvPr id="8" name="矩形 7"/>
              <p:cNvSpPr>
                <a:spLocks noRot="1" noChangeAspect="1" noMove="1" noResize="1" noEditPoints="1" noAdjustHandles="1" noChangeArrowheads="1" noChangeShapeType="1" noTextEdit="1"/>
              </p:cNvSpPr>
              <p:nvPr/>
            </p:nvSpPr>
            <p:spPr>
              <a:xfrm>
                <a:off x="178252" y="1494566"/>
                <a:ext cx="5761900" cy="2366482"/>
              </a:xfrm>
              <a:prstGeom prst="rect">
                <a:avLst/>
              </a:prstGeom>
              <a:blipFill rotWithShape="1">
                <a:blip r:embed="rId2"/>
                <a:stretch>
                  <a:fillRect l="-105" t="-256" r="-211" b="-22762"/>
                </a:stretch>
              </a:blipFill>
              <a:ln w="19050">
                <a:solidFill>
                  <a:schemeClr val="accent1"/>
                </a:solidFill>
                <a:prstDash val="sysDash"/>
              </a:ln>
            </p:spPr>
            <p:txBody>
              <a:bodyPr/>
              <a:lstStyle/>
              <a:p>
                <a:r>
                  <a:rPr lang="zh-CN" altLang="en-US">
                    <a:noFill/>
                  </a:rPr>
                  <a:t> </a:t>
                </a:r>
              </a:p>
            </p:txBody>
          </p:sp>
        </mc:Fallback>
      </mc:AlternateContent>
      <p:sp>
        <p:nvSpPr>
          <p:cNvPr id="9" name="TextBox 8"/>
          <p:cNvSpPr txBox="1"/>
          <p:nvPr/>
        </p:nvSpPr>
        <p:spPr>
          <a:xfrm>
            <a:off x="179512" y="1062518"/>
            <a:ext cx="1409360" cy="344710"/>
          </a:xfrm>
          <a:prstGeom prst="rect">
            <a:avLst/>
          </a:prstGeom>
          <a:noFill/>
        </p:spPr>
        <p:txBody>
          <a:bodyPr wrap="none" rtlCol="0">
            <a:spAutoFit/>
          </a:bodyPr>
          <a:lstStyle/>
          <a:p>
            <a:pPr>
              <a:lnSpc>
                <a:spcPct val="130000"/>
              </a:lnSpc>
            </a:pPr>
            <a:r>
              <a:rPr lang="en-US" altLang="zh-CN" sz="1400" b="1" dirty="0" smtClean="0">
                <a:latin typeface="Arial" panose="020B0604020202020204" pitchFamily="34" charset="0"/>
                <a:ea typeface="微软雅黑" panose="020B0503020204020204" pitchFamily="34" charset="-122"/>
              </a:rPr>
              <a:t>PageRank</a:t>
            </a:r>
            <a:r>
              <a:rPr lang="zh-CN" altLang="en-US" sz="1400" b="1" dirty="0" smtClean="0">
                <a:latin typeface="Arial" panose="020B0604020202020204" pitchFamily="34" charset="0"/>
                <a:ea typeface="微软雅黑" panose="020B0503020204020204" pitchFamily="34" charset="-122"/>
              </a:rPr>
              <a:t>算法</a:t>
            </a:r>
          </a:p>
        </p:txBody>
      </p:sp>
      <p:sp>
        <p:nvSpPr>
          <p:cNvPr id="11" name="TextBox 10"/>
          <p:cNvSpPr txBox="1"/>
          <p:nvPr/>
        </p:nvSpPr>
        <p:spPr>
          <a:xfrm>
            <a:off x="179512" y="4020394"/>
            <a:ext cx="952505" cy="344710"/>
          </a:xfrm>
          <a:prstGeom prst="rect">
            <a:avLst/>
          </a:prstGeom>
          <a:noFill/>
        </p:spPr>
        <p:txBody>
          <a:bodyPr wrap="none" rtlCol="0">
            <a:spAutoFit/>
          </a:bodyPr>
          <a:lstStyle/>
          <a:p>
            <a:pPr>
              <a:lnSpc>
                <a:spcPct val="130000"/>
              </a:lnSpc>
            </a:pPr>
            <a:r>
              <a:rPr lang="en-US" altLang="zh-CN" sz="1400" b="1" dirty="0" smtClean="0">
                <a:latin typeface="Arial" panose="020B0604020202020204" pitchFamily="34" charset="0"/>
                <a:ea typeface="微软雅黑" panose="020B0503020204020204" pitchFamily="34" charset="-122"/>
              </a:rPr>
              <a:t>HITS</a:t>
            </a:r>
            <a:r>
              <a:rPr lang="zh-CN" altLang="en-US" sz="1400" b="1" dirty="0" smtClean="0">
                <a:latin typeface="Arial" panose="020B0604020202020204" pitchFamily="34" charset="0"/>
                <a:ea typeface="微软雅黑" panose="020B0503020204020204" pitchFamily="34" charset="-122"/>
              </a:rPr>
              <a:t>算法</a:t>
            </a:r>
            <a:endParaRPr lang="zh-CN" altLang="en-US" sz="1400" b="1" dirty="0" smtClean="0">
              <a:latin typeface="Arial" panose="020B0604020202020204" pitchFamily="34" charset="0"/>
              <a:ea typeface="微软雅黑" panose="020B0503020204020204" pitchFamily="34" charset="-122"/>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986" y="1757429"/>
            <a:ext cx="2164729" cy="184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86874" y="4365232"/>
            <a:ext cx="5223418" cy="1815882"/>
          </a:xfrm>
          <a:prstGeom prst="rect">
            <a:avLst/>
          </a:prstGeom>
          <a:ln w="19050">
            <a:solidFill>
              <a:schemeClr val="accent1"/>
            </a:solidFill>
            <a:prstDash val="sysDash"/>
          </a:ln>
        </p:spPr>
        <p:txBody>
          <a:bodyPr wrap="square">
            <a:spAutoFit/>
          </a:bodyPr>
          <a:lstStyle/>
          <a:p>
            <a:r>
              <a:rPr lang="en-US" altLang="zh-CN" sz="1400" dirty="0"/>
              <a:t>HITS</a:t>
            </a:r>
            <a:r>
              <a:rPr lang="zh-CN" altLang="en-US" sz="1400" dirty="0"/>
              <a:t>算法通过两个评价权值</a:t>
            </a:r>
            <a:r>
              <a:rPr lang="en-US" altLang="zh-CN" sz="1400" dirty="0"/>
              <a:t>——</a:t>
            </a:r>
            <a:r>
              <a:rPr lang="zh-CN" altLang="en-US" sz="1400" dirty="0"/>
              <a:t>内容权威度（</a:t>
            </a:r>
            <a:r>
              <a:rPr lang="en-US" altLang="zh-CN" sz="1400" dirty="0"/>
              <a:t>Authority</a:t>
            </a:r>
            <a:r>
              <a:rPr lang="zh-CN" altLang="en-US" sz="1400" dirty="0"/>
              <a:t>）和链接权威度（</a:t>
            </a:r>
            <a:r>
              <a:rPr lang="en-US" altLang="zh-CN" sz="1400" dirty="0"/>
              <a:t>Hub</a:t>
            </a:r>
            <a:r>
              <a:rPr lang="zh-CN" altLang="en-US" sz="1400" dirty="0"/>
              <a:t>）来对网页质量进行评估。一个好的“</a:t>
            </a:r>
            <a:r>
              <a:rPr lang="en-US" altLang="zh-CN" sz="1400" dirty="0"/>
              <a:t>Authority”</a:t>
            </a:r>
            <a:r>
              <a:rPr lang="zh-CN" altLang="en-US" sz="1400" dirty="0"/>
              <a:t>页面会被很多好的“</a:t>
            </a:r>
            <a:r>
              <a:rPr lang="en-US" altLang="zh-CN" sz="1400" dirty="0"/>
              <a:t>Hub”</a:t>
            </a:r>
            <a:r>
              <a:rPr lang="zh-CN" altLang="en-US" sz="1400" dirty="0"/>
              <a:t>页面指向，一个好的“</a:t>
            </a:r>
            <a:r>
              <a:rPr lang="en-US" altLang="zh-CN" sz="1400" dirty="0"/>
              <a:t>Hub”</a:t>
            </a:r>
            <a:r>
              <a:rPr lang="zh-CN" altLang="en-US" sz="1400" dirty="0"/>
              <a:t>页面会指向很多好的“</a:t>
            </a:r>
            <a:r>
              <a:rPr lang="en-US" altLang="zh-CN" sz="1400" dirty="0"/>
              <a:t>Authority”</a:t>
            </a:r>
            <a:r>
              <a:rPr lang="zh-CN" altLang="en-US" sz="1400" dirty="0"/>
              <a:t>页面。即某个网页的</a:t>
            </a:r>
            <a:r>
              <a:rPr lang="en-US" altLang="zh-CN" sz="1400" dirty="0"/>
              <a:t>Hub</a:t>
            </a:r>
            <a:r>
              <a:rPr lang="zh-CN" altLang="en-US" sz="1400" dirty="0"/>
              <a:t>质量越高，则其链接指向的页面的</a:t>
            </a:r>
            <a:r>
              <a:rPr lang="en-US" altLang="zh-CN" sz="1400" dirty="0"/>
              <a:t>Authority</a:t>
            </a:r>
            <a:r>
              <a:rPr lang="zh-CN" altLang="en-US" sz="1400" dirty="0"/>
              <a:t>质量越好</a:t>
            </a:r>
            <a:r>
              <a:rPr lang="zh-CN" altLang="en-US" sz="1400" dirty="0" smtClean="0"/>
              <a:t>；一</a:t>
            </a:r>
            <a:r>
              <a:rPr lang="zh-CN" altLang="en-US" sz="1400" dirty="0"/>
              <a:t>个网页的</a:t>
            </a:r>
            <a:r>
              <a:rPr lang="en-US" altLang="zh-CN" sz="1400" dirty="0"/>
              <a:t>Authority</a:t>
            </a:r>
            <a:r>
              <a:rPr lang="zh-CN" altLang="en-US" sz="1400" dirty="0"/>
              <a:t>质量越高，则那些有链接指向本网页的页面</a:t>
            </a:r>
            <a:r>
              <a:rPr lang="en-US" altLang="zh-CN" sz="1400" dirty="0"/>
              <a:t>Hub</a:t>
            </a:r>
            <a:r>
              <a:rPr lang="zh-CN" altLang="en-US" sz="1400" dirty="0"/>
              <a:t>质量越高。通过这种相互增强关系不断迭代计算，即可找出哪些页面是高质量的</a:t>
            </a:r>
            <a:r>
              <a:rPr lang="en-US" altLang="zh-CN" sz="1400" dirty="0"/>
              <a:t>Hub</a:t>
            </a:r>
            <a:r>
              <a:rPr lang="zh-CN" altLang="en-US" sz="1400" dirty="0"/>
              <a:t>页面，哪些页面是高质量的</a:t>
            </a:r>
            <a:r>
              <a:rPr lang="en-US" altLang="zh-CN" sz="1400" dirty="0"/>
              <a:t>Authority</a:t>
            </a:r>
            <a:r>
              <a:rPr lang="zh-CN" altLang="en-US" sz="1400" dirty="0"/>
              <a:t>页面</a:t>
            </a:r>
            <a:r>
              <a:rPr lang="zh-CN" altLang="en-US" sz="1400" dirty="0" smtClean="0"/>
              <a:t>。</a:t>
            </a:r>
            <a:endParaRPr lang="zh-CN" altLang="en-US" sz="14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4065313"/>
            <a:ext cx="36004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343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自定义 606">
      <a:dk1>
        <a:srgbClr val="5F5F5F"/>
      </a:dk1>
      <a:lt1>
        <a:srgbClr val="FFFFFF"/>
      </a:lt1>
      <a:dk2>
        <a:srgbClr val="5F5F5F"/>
      </a:dk2>
      <a:lt2>
        <a:srgbClr val="FFFFFF"/>
      </a:lt2>
      <a:accent1>
        <a:srgbClr val="0890D0"/>
      </a:accent1>
      <a:accent2>
        <a:srgbClr val="2D9C9F"/>
      </a:accent2>
      <a:accent3>
        <a:srgbClr val="80C34D"/>
      </a:accent3>
      <a:accent4>
        <a:srgbClr val="BAD43B"/>
      </a:accent4>
      <a:accent5>
        <a:srgbClr val="EC9126"/>
      </a:accent5>
      <a:accent6>
        <a:srgbClr val="C00000"/>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A000120150608A12PPBG</Template>
  <TotalTime>2149</TotalTime>
  <Words>4163</Words>
  <Application>Microsoft Office PowerPoint</Application>
  <PresentationFormat>全屏显示(4:3)</PresentationFormat>
  <Paragraphs>159</Paragraphs>
  <Slides>27</Slides>
  <Notes>8</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A000120140530A99PPBG</vt:lpstr>
      <vt:lpstr>社会网络分析</vt:lpstr>
      <vt:lpstr>社会网络分析</vt:lpstr>
      <vt:lpstr>社会网络分析研究内容</vt:lpstr>
      <vt:lpstr>社会网络分析</vt:lpstr>
      <vt:lpstr>中心性分析</vt:lpstr>
      <vt:lpstr>中心性分析</vt:lpstr>
      <vt:lpstr>中心性分析</vt:lpstr>
      <vt:lpstr>中心性分析</vt:lpstr>
      <vt:lpstr>中心性分析</vt:lpstr>
      <vt:lpstr>中心性分析</vt:lpstr>
      <vt:lpstr>中心性分析</vt:lpstr>
      <vt:lpstr>中心性分析</vt:lpstr>
      <vt:lpstr>中心性分析</vt:lpstr>
      <vt:lpstr>中心性分析</vt:lpstr>
      <vt:lpstr>中心性分析</vt:lpstr>
      <vt:lpstr>中心性分析</vt:lpstr>
      <vt:lpstr>中心性分析</vt:lpstr>
      <vt:lpstr>凝聚力分析</vt:lpstr>
      <vt:lpstr>凝聚子群分析</vt:lpstr>
      <vt:lpstr>凝聚子群分析</vt:lpstr>
      <vt:lpstr>社团划分算法</vt:lpstr>
      <vt:lpstr>社区发现算法</vt:lpstr>
      <vt:lpstr>社区发现算法</vt:lpstr>
      <vt:lpstr>案例分析</vt:lpstr>
      <vt:lpstr>案例分析</vt:lpstr>
      <vt:lpstr>结构洞</vt:lpstr>
      <vt:lpstr>结构洞</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社会网络分析</dc:title>
  <dc:creator>ts</dc:creator>
  <cp:lastModifiedBy>ts</cp:lastModifiedBy>
  <cp:revision>109</cp:revision>
  <dcterms:created xsi:type="dcterms:W3CDTF">2015-10-12T10:30:54Z</dcterms:created>
  <dcterms:modified xsi:type="dcterms:W3CDTF">2015-10-15T10:24:47Z</dcterms:modified>
</cp:coreProperties>
</file>