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3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4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17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8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9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0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0" r:id="rId2"/>
    <p:sldMasterId id="2147483692" r:id="rId3"/>
    <p:sldMasterId id="2147483704" r:id="rId4"/>
    <p:sldMasterId id="2147483716" r:id="rId5"/>
    <p:sldMasterId id="2147483728" r:id="rId6"/>
    <p:sldMasterId id="2147483740" r:id="rId7"/>
    <p:sldMasterId id="2147483752" r:id="rId8"/>
    <p:sldMasterId id="2147483764" r:id="rId9"/>
    <p:sldMasterId id="2147483776" r:id="rId10"/>
    <p:sldMasterId id="2147483788" r:id="rId11"/>
    <p:sldMasterId id="2147483800" r:id="rId12"/>
    <p:sldMasterId id="2147483812" r:id="rId13"/>
    <p:sldMasterId id="2147483824" r:id="rId14"/>
    <p:sldMasterId id="2147483836" r:id="rId15"/>
    <p:sldMasterId id="2147483848" r:id="rId16"/>
    <p:sldMasterId id="2147483864" r:id="rId17"/>
    <p:sldMasterId id="2147483880" r:id="rId18"/>
    <p:sldMasterId id="2147483896" r:id="rId19"/>
    <p:sldMasterId id="2147483912" r:id="rId20"/>
    <p:sldMasterId id="2147483928" r:id="rId21"/>
  </p:sldMasterIdLst>
  <p:notesMasterIdLst>
    <p:notesMasterId r:id="rId60"/>
  </p:notesMasterIdLst>
  <p:sldIdLst>
    <p:sldId id="256" r:id="rId22"/>
    <p:sldId id="257" r:id="rId23"/>
    <p:sldId id="267" r:id="rId24"/>
    <p:sldId id="268" r:id="rId25"/>
    <p:sldId id="269" r:id="rId26"/>
    <p:sldId id="259" r:id="rId27"/>
    <p:sldId id="266" r:id="rId28"/>
    <p:sldId id="270" r:id="rId29"/>
    <p:sldId id="271" r:id="rId30"/>
    <p:sldId id="272" r:id="rId31"/>
    <p:sldId id="273" r:id="rId32"/>
    <p:sldId id="261" r:id="rId33"/>
    <p:sldId id="262" r:id="rId34"/>
    <p:sldId id="263" r:id="rId35"/>
    <p:sldId id="264" r:id="rId36"/>
    <p:sldId id="276" r:id="rId37"/>
    <p:sldId id="274" r:id="rId38"/>
    <p:sldId id="300" r:id="rId39"/>
    <p:sldId id="277" r:id="rId40"/>
    <p:sldId id="280" r:id="rId41"/>
    <p:sldId id="279" r:id="rId42"/>
    <p:sldId id="284" r:id="rId43"/>
    <p:sldId id="281" r:id="rId44"/>
    <p:sldId id="301" r:id="rId45"/>
    <p:sldId id="285" r:id="rId46"/>
    <p:sldId id="287" r:id="rId47"/>
    <p:sldId id="302" r:id="rId48"/>
    <p:sldId id="303" r:id="rId49"/>
    <p:sldId id="291" r:id="rId50"/>
    <p:sldId id="304" r:id="rId51"/>
    <p:sldId id="305" r:id="rId52"/>
    <p:sldId id="306" r:id="rId53"/>
    <p:sldId id="307" r:id="rId54"/>
    <p:sldId id="296" r:id="rId55"/>
    <p:sldId id="308" r:id="rId56"/>
    <p:sldId id="298" r:id="rId57"/>
    <p:sldId id="309" r:id="rId58"/>
    <p:sldId id="299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C602E-E434-466A-88F5-90641E9AAB38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CFF9E581-9E55-4B7C-88C5-D7EAD0BB3773}">
      <dgm:prSet phldrT="[文本]"/>
      <dgm:spPr>
        <a:xfrm>
          <a:off x="91587" y="641"/>
          <a:ext cx="4003632" cy="750930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模型设定（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specification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523AA1AF-7432-4C40-A0F5-621948E3810B}" type="parTrans" cxnId="{676B801B-5012-4C12-8E97-BAA91FE83D21}">
      <dgm:prSet/>
      <dgm:spPr/>
      <dgm:t>
        <a:bodyPr/>
        <a:lstStyle/>
        <a:p>
          <a:endParaRPr lang="zh-CN" altLang="en-US"/>
        </a:p>
      </dgm:t>
    </dgm:pt>
    <dgm:pt modelId="{F2292BD0-0BFA-432E-9B77-AEC4C991CE32}" type="sibTrans" cxnId="{676B801B-5012-4C12-8E97-BAA91FE83D21}">
      <dgm:prSet/>
      <dgm:spPr>
        <a:xfrm rot="5400000">
          <a:off x="1952587" y="770346"/>
          <a:ext cx="281632" cy="337918"/>
        </a:xfrm>
        <a:prstGeom prst="righ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8CFDE66-EFB5-4331-8D2E-08D9B36E3CF3}">
      <dgm:prSet phldrT="[文本]"/>
      <dgm:spPr>
        <a:xfrm>
          <a:off x="91587" y="1127038"/>
          <a:ext cx="4003632" cy="750930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模型识别（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identification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2BEDFDA-FD09-4258-9647-EC768451EF0D}" type="parTrans" cxnId="{903C3796-697F-4FB4-AE36-907519F4DE2D}">
      <dgm:prSet/>
      <dgm:spPr/>
      <dgm:t>
        <a:bodyPr/>
        <a:lstStyle/>
        <a:p>
          <a:endParaRPr lang="zh-CN" altLang="en-US"/>
        </a:p>
      </dgm:t>
    </dgm:pt>
    <dgm:pt modelId="{7D97CD81-85AC-4557-B7BB-287A5CA21C57}" type="sibTrans" cxnId="{903C3796-697F-4FB4-AE36-907519F4DE2D}">
      <dgm:prSet/>
      <dgm:spPr>
        <a:xfrm rot="5400000">
          <a:off x="1998862" y="1896742"/>
          <a:ext cx="189082" cy="337918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4574F4D-969B-4F59-85A9-CBF8C2CBECF8}">
      <dgm:prSet phldrT="[文本]"/>
      <dgm:spPr>
        <a:xfrm>
          <a:off x="91587" y="2253434"/>
          <a:ext cx="4003632" cy="750930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模型估计（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estimation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2FF24D97-1416-4044-BDEA-DAE0DCE14B2D}" type="parTrans" cxnId="{D6F13818-9794-47AF-9DF6-DBA3244DCC67}">
      <dgm:prSet/>
      <dgm:spPr/>
      <dgm:t>
        <a:bodyPr/>
        <a:lstStyle/>
        <a:p>
          <a:endParaRPr lang="zh-CN" altLang="en-US"/>
        </a:p>
      </dgm:t>
    </dgm:pt>
    <dgm:pt modelId="{FADCCAEB-C504-49C9-8E83-6C6607113556}" type="sibTrans" cxnId="{D6F13818-9794-47AF-9DF6-DBA3244DCC67}">
      <dgm:prSet/>
      <dgm:spPr>
        <a:xfrm rot="5400000">
          <a:off x="1973131" y="3023138"/>
          <a:ext cx="240544" cy="337918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1621C789-2E40-4416-B23B-72F556E3D0AD}">
      <dgm:prSet phldrT="[文本]"/>
      <dgm:spPr>
        <a:xfrm>
          <a:off x="91587" y="3379830"/>
          <a:ext cx="4003632" cy="750930"/>
        </a:xfrm>
        <a:prstGeom prst="roundRect">
          <a:avLst>
            <a:gd name="adj" fmla="val 1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模型评估（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evaluation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EB1E269-1A3E-4D9B-AF74-F12CBDAEA3AB}" type="parTrans" cxnId="{6C926334-0DF3-4C37-AB06-F9412FCA8D93}">
      <dgm:prSet/>
      <dgm:spPr/>
      <dgm:t>
        <a:bodyPr/>
        <a:lstStyle/>
        <a:p>
          <a:endParaRPr lang="zh-CN" altLang="en-US"/>
        </a:p>
      </dgm:t>
    </dgm:pt>
    <dgm:pt modelId="{B9EC08E2-98F1-4CB6-88E5-AC59407796E8}" type="sibTrans" cxnId="{6C926334-0DF3-4C37-AB06-F9412FCA8D93}">
      <dgm:prSet/>
      <dgm:spPr>
        <a:xfrm rot="5400000">
          <a:off x="1947401" y="4149535"/>
          <a:ext cx="292004" cy="337918"/>
        </a:xfrm>
        <a:prstGeom prst="rightArrow">
          <a:avLst>
            <a:gd name="adj1" fmla="val 60000"/>
            <a:gd name="adj2" fmla="val 5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7975BE32-E553-46D3-953E-C64F8AFEBC59}">
      <dgm:prSet phldrT="[文本]"/>
      <dgm:spPr>
        <a:xfrm>
          <a:off x="91587" y="4506227"/>
          <a:ext cx="4003632" cy="750930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模型修正（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modification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1FA52C8-A00E-40CD-A020-EDB60D85A291}" type="parTrans" cxnId="{C8FC3869-446C-4052-8B97-C2A828AE7EDC}">
      <dgm:prSet/>
      <dgm:spPr/>
      <dgm:t>
        <a:bodyPr/>
        <a:lstStyle/>
        <a:p>
          <a:endParaRPr lang="zh-CN" altLang="en-US"/>
        </a:p>
      </dgm:t>
    </dgm:pt>
    <dgm:pt modelId="{040C9822-825C-4D5A-9088-328F7FC6124C}" type="sibTrans" cxnId="{C8FC3869-446C-4052-8B97-C2A828AE7EDC}">
      <dgm:prSet/>
      <dgm:spPr/>
      <dgm:t>
        <a:bodyPr/>
        <a:lstStyle/>
        <a:p>
          <a:endParaRPr lang="zh-CN" altLang="en-US"/>
        </a:p>
      </dgm:t>
    </dgm:pt>
    <dgm:pt modelId="{213AD353-21AA-4A4C-ADBC-81B833F3134F}" type="pres">
      <dgm:prSet presAssocID="{36BC602E-E434-466A-88F5-90641E9AAB38}" presName="linearFlow" presStyleCnt="0">
        <dgm:presLayoutVars>
          <dgm:resizeHandles val="exact"/>
        </dgm:presLayoutVars>
      </dgm:prSet>
      <dgm:spPr/>
    </dgm:pt>
    <dgm:pt modelId="{DBA581FC-64CC-4316-9581-1EA2C2A6764A}" type="pres">
      <dgm:prSet presAssocID="{CFF9E581-9E55-4B7C-88C5-D7EAD0BB3773}" presName="node" presStyleLbl="node1" presStyleIdx="0" presStyleCnt="5" custScaleX="2031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B0E47-C578-4FDB-9CED-CFE791219887}" type="pres">
      <dgm:prSet presAssocID="{F2292BD0-0BFA-432E-9B77-AEC4C991CE32}" presName="sibTrans" presStyleLbl="sibTrans2D1" presStyleIdx="0" presStyleCnt="4" custScaleX="100012"/>
      <dgm:spPr/>
      <dgm:t>
        <a:bodyPr/>
        <a:lstStyle/>
        <a:p>
          <a:endParaRPr lang="zh-CN" altLang="en-US"/>
        </a:p>
      </dgm:t>
    </dgm:pt>
    <dgm:pt modelId="{628918D4-0531-4371-9CD9-419A1F09D9B1}" type="pres">
      <dgm:prSet presAssocID="{F2292BD0-0BFA-432E-9B77-AEC4C991CE32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FA02F9A-D492-4FE1-98FE-CE93CE7D296B}" type="pres">
      <dgm:prSet presAssocID="{68CFDE66-EFB5-4331-8D2E-08D9B36E3CF3}" presName="node" presStyleLbl="node1" presStyleIdx="1" presStyleCnt="5" custScaleX="2031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F5406-4CD3-4B71-93C5-AFBF688BC146}" type="pres">
      <dgm:prSet presAssocID="{7D97CD81-85AC-4557-B7BB-287A5CA21C57}" presName="sibTrans" presStyleLbl="sibTrans2D1" presStyleIdx="1" presStyleCnt="4" custScaleX="67146"/>
      <dgm:spPr/>
      <dgm:t>
        <a:bodyPr/>
        <a:lstStyle/>
        <a:p>
          <a:endParaRPr lang="zh-CN" altLang="en-US"/>
        </a:p>
      </dgm:t>
    </dgm:pt>
    <dgm:pt modelId="{FF330D4C-7D34-44F7-92E8-1B816F3C03A4}" type="pres">
      <dgm:prSet presAssocID="{7D97CD81-85AC-4557-B7BB-287A5CA21C57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16024F85-6B04-4907-BACF-098E4338F676}" type="pres">
      <dgm:prSet presAssocID="{A4574F4D-969B-4F59-85A9-CBF8C2CBECF8}" presName="node" presStyleLbl="node1" presStyleIdx="2" presStyleCnt="5" custScaleX="2031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A6CE45-1BE1-4FF2-9E02-5F8E6989E686}" type="pres">
      <dgm:prSet presAssocID="{FADCCAEB-C504-49C9-8E83-6C6607113556}" presName="sibTrans" presStyleLbl="sibTrans2D1" presStyleIdx="2" presStyleCnt="4" custScaleX="85421"/>
      <dgm:spPr/>
      <dgm:t>
        <a:bodyPr/>
        <a:lstStyle/>
        <a:p>
          <a:endParaRPr lang="zh-CN" altLang="en-US"/>
        </a:p>
      </dgm:t>
    </dgm:pt>
    <dgm:pt modelId="{C41B1F28-0CE5-4C9D-8ACC-876FFE6D943F}" type="pres">
      <dgm:prSet presAssocID="{FADCCAEB-C504-49C9-8E83-6C660711355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A3D1F3CC-DC63-4FCC-9147-B5F9FE6F0ED4}" type="pres">
      <dgm:prSet presAssocID="{1621C789-2E40-4416-B23B-72F556E3D0AD}" presName="node" presStyleLbl="node1" presStyleIdx="3" presStyleCnt="5" custScaleX="2031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28BEB8-688F-43F9-AE2F-A0B732DEE446}" type="pres">
      <dgm:prSet presAssocID="{B9EC08E2-98F1-4CB6-88E5-AC59407796E8}" presName="sibTrans" presStyleLbl="sibTrans2D1" presStyleIdx="3" presStyleCnt="4" custScaleX="103695"/>
      <dgm:spPr/>
      <dgm:t>
        <a:bodyPr/>
        <a:lstStyle/>
        <a:p>
          <a:endParaRPr lang="zh-CN" altLang="en-US"/>
        </a:p>
      </dgm:t>
    </dgm:pt>
    <dgm:pt modelId="{B90D59E7-CD1D-40D1-82CC-FD8915B746F0}" type="pres">
      <dgm:prSet presAssocID="{B9EC08E2-98F1-4CB6-88E5-AC59407796E8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1479C812-E789-45C2-A82E-006382A70660}" type="pres">
      <dgm:prSet presAssocID="{7975BE32-E553-46D3-953E-C64F8AFEBC59}" presName="node" presStyleLbl="node1" presStyleIdx="4" presStyleCnt="5" custScaleX="2031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DA87CE-F7FB-45D9-8749-C67EA8A039B5}" type="presOf" srcId="{B9EC08E2-98F1-4CB6-88E5-AC59407796E8}" destId="{B90D59E7-CD1D-40D1-82CC-FD8915B746F0}" srcOrd="1" destOrd="0" presId="urn:microsoft.com/office/officeart/2005/8/layout/process2"/>
    <dgm:cxn modelId="{C8FC3869-446C-4052-8B97-C2A828AE7EDC}" srcId="{36BC602E-E434-466A-88F5-90641E9AAB38}" destId="{7975BE32-E553-46D3-953E-C64F8AFEBC59}" srcOrd="4" destOrd="0" parTransId="{41FA52C8-A00E-40CD-A020-EDB60D85A291}" sibTransId="{040C9822-825C-4D5A-9088-328F7FC6124C}"/>
    <dgm:cxn modelId="{6C926334-0DF3-4C37-AB06-F9412FCA8D93}" srcId="{36BC602E-E434-466A-88F5-90641E9AAB38}" destId="{1621C789-2E40-4416-B23B-72F556E3D0AD}" srcOrd="3" destOrd="0" parTransId="{8EB1E269-1A3E-4D9B-AF74-F12CBDAEA3AB}" sibTransId="{B9EC08E2-98F1-4CB6-88E5-AC59407796E8}"/>
    <dgm:cxn modelId="{01CAD2E2-6508-4E5B-9F6A-9833090B85B3}" type="presOf" srcId="{F2292BD0-0BFA-432E-9B77-AEC4C991CE32}" destId="{08EB0E47-C578-4FDB-9CED-CFE791219887}" srcOrd="0" destOrd="0" presId="urn:microsoft.com/office/officeart/2005/8/layout/process2"/>
    <dgm:cxn modelId="{F0682B88-7707-4BE9-8613-870A97D1F4C1}" type="presOf" srcId="{FADCCAEB-C504-49C9-8E83-6C6607113556}" destId="{C41B1F28-0CE5-4C9D-8ACC-876FFE6D943F}" srcOrd="1" destOrd="0" presId="urn:microsoft.com/office/officeart/2005/8/layout/process2"/>
    <dgm:cxn modelId="{4C0AE88A-E4C8-438A-9B74-FF80078D2BD6}" type="presOf" srcId="{B9EC08E2-98F1-4CB6-88E5-AC59407796E8}" destId="{6A28BEB8-688F-43F9-AE2F-A0B732DEE446}" srcOrd="0" destOrd="0" presId="urn:microsoft.com/office/officeart/2005/8/layout/process2"/>
    <dgm:cxn modelId="{CF854F02-441C-4858-A5EF-EAAF85BBF59A}" type="presOf" srcId="{1621C789-2E40-4416-B23B-72F556E3D0AD}" destId="{A3D1F3CC-DC63-4FCC-9147-B5F9FE6F0ED4}" srcOrd="0" destOrd="0" presId="urn:microsoft.com/office/officeart/2005/8/layout/process2"/>
    <dgm:cxn modelId="{F3BDAC26-14F6-4518-ACBB-DFB3F7F831D1}" type="presOf" srcId="{68CFDE66-EFB5-4331-8D2E-08D9B36E3CF3}" destId="{2FA02F9A-D492-4FE1-98FE-CE93CE7D296B}" srcOrd="0" destOrd="0" presId="urn:microsoft.com/office/officeart/2005/8/layout/process2"/>
    <dgm:cxn modelId="{4E3BFF88-23DF-4B63-839E-DCABA1BFC7C3}" type="presOf" srcId="{CFF9E581-9E55-4B7C-88C5-D7EAD0BB3773}" destId="{DBA581FC-64CC-4316-9581-1EA2C2A6764A}" srcOrd="0" destOrd="0" presId="urn:microsoft.com/office/officeart/2005/8/layout/process2"/>
    <dgm:cxn modelId="{676B801B-5012-4C12-8E97-BAA91FE83D21}" srcId="{36BC602E-E434-466A-88F5-90641E9AAB38}" destId="{CFF9E581-9E55-4B7C-88C5-D7EAD0BB3773}" srcOrd="0" destOrd="0" parTransId="{523AA1AF-7432-4C40-A0F5-621948E3810B}" sibTransId="{F2292BD0-0BFA-432E-9B77-AEC4C991CE32}"/>
    <dgm:cxn modelId="{10651A62-E8D1-47EC-BD65-FF63BA0F402D}" type="presOf" srcId="{36BC602E-E434-466A-88F5-90641E9AAB38}" destId="{213AD353-21AA-4A4C-ADBC-81B833F3134F}" srcOrd="0" destOrd="0" presId="urn:microsoft.com/office/officeart/2005/8/layout/process2"/>
    <dgm:cxn modelId="{D8EF3804-86C6-4318-9C83-3A56DDE86211}" type="presOf" srcId="{A4574F4D-969B-4F59-85A9-CBF8C2CBECF8}" destId="{16024F85-6B04-4907-BACF-098E4338F676}" srcOrd="0" destOrd="0" presId="urn:microsoft.com/office/officeart/2005/8/layout/process2"/>
    <dgm:cxn modelId="{D6F13818-9794-47AF-9DF6-DBA3244DCC67}" srcId="{36BC602E-E434-466A-88F5-90641E9AAB38}" destId="{A4574F4D-969B-4F59-85A9-CBF8C2CBECF8}" srcOrd="2" destOrd="0" parTransId="{2FF24D97-1416-4044-BDEA-DAE0DCE14B2D}" sibTransId="{FADCCAEB-C504-49C9-8E83-6C6607113556}"/>
    <dgm:cxn modelId="{664B9973-BE91-42E5-A3D7-F64D7D5C545E}" type="presOf" srcId="{7975BE32-E553-46D3-953E-C64F8AFEBC59}" destId="{1479C812-E789-45C2-A82E-006382A70660}" srcOrd="0" destOrd="0" presId="urn:microsoft.com/office/officeart/2005/8/layout/process2"/>
    <dgm:cxn modelId="{F2FDC231-F5CD-4522-BF93-B7C0D2143E2B}" type="presOf" srcId="{7D97CD81-85AC-4557-B7BB-287A5CA21C57}" destId="{3D3F5406-4CD3-4B71-93C5-AFBF688BC146}" srcOrd="0" destOrd="0" presId="urn:microsoft.com/office/officeart/2005/8/layout/process2"/>
    <dgm:cxn modelId="{903C3796-697F-4FB4-AE36-907519F4DE2D}" srcId="{36BC602E-E434-466A-88F5-90641E9AAB38}" destId="{68CFDE66-EFB5-4331-8D2E-08D9B36E3CF3}" srcOrd="1" destOrd="0" parTransId="{42BEDFDA-FD09-4258-9647-EC768451EF0D}" sibTransId="{7D97CD81-85AC-4557-B7BB-287A5CA21C57}"/>
    <dgm:cxn modelId="{81E5280E-D04E-4F43-BDC1-D905B98EFA58}" type="presOf" srcId="{F2292BD0-0BFA-432E-9B77-AEC4C991CE32}" destId="{628918D4-0531-4371-9CD9-419A1F09D9B1}" srcOrd="1" destOrd="0" presId="urn:microsoft.com/office/officeart/2005/8/layout/process2"/>
    <dgm:cxn modelId="{982FDAAA-351C-47A1-9C98-59F7202C00B5}" type="presOf" srcId="{FADCCAEB-C504-49C9-8E83-6C6607113556}" destId="{C4A6CE45-1BE1-4FF2-9E02-5F8E6989E686}" srcOrd="0" destOrd="0" presId="urn:microsoft.com/office/officeart/2005/8/layout/process2"/>
    <dgm:cxn modelId="{BD499A95-ED12-42DF-999E-08082A43C271}" type="presOf" srcId="{7D97CD81-85AC-4557-B7BB-287A5CA21C57}" destId="{FF330D4C-7D34-44F7-92E8-1B816F3C03A4}" srcOrd="1" destOrd="0" presId="urn:microsoft.com/office/officeart/2005/8/layout/process2"/>
    <dgm:cxn modelId="{CD882E7A-1E19-471B-9392-7B107F65F44C}" type="presParOf" srcId="{213AD353-21AA-4A4C-ADBC-81B833F3134F}" destId="{DBA581FC-64CC-4316-9581-1EA2C2A6764A}" srcOrd="0" destOrd="0" presId="urn:microsoft.com/office/officeart/2005/8/layout/process2"/>
    <dgm:cxn modelId="{5BAF0472-FFA9-45B0-BE5A-1DF8C3BD29D5}" type="presParOf" srcId="{213AD353-21AA-4A4C-ADBC-81B833F3134F}" destId="{08EB0E47-C578-4FDB-9CED-CFE791219887}" srcOrd="1" destOrd="0" presId="urn:microsoft.com/office/officeart/2005/8/layout/process2"/>
    <dgm:cxn modelId="{F5D1E80C-BA4B-47A3-A8A1-9551C843DF99}" type="presParOf" srcId="{08EB0E47-C578-4FDB-9CED-CFE791219887}" destId="{628918D4-0531-4371-9CD9-419A1F09D9B1}" srcOrd="0" destOrd="0" presId="urn:microsoft.com/office/officeart/2005/8/layout/process2"/>
    <dgm:cxn modelId="{F4B62312-2899-46B1-A0F2-84F0666D0F0F}" type="presParOf" srcId="{213AD353-21AA-4A4C-ADBC-81B833F3134F}" destId="{2FA02F9A-D492-4FE1-98FE-CE93CE7D296B}" srcOrd="2" destOrd="0" presId="urn:microsoft.com/office/officeart/2005/8/layout/process2"/>
    <dgm:cxn modelId="{33FDFC5F-A7F0-4FD9-811B-1311C8BCD7AC}" type="presParOf" srcId="{213AD353-21AA-4A4C-ADBC-81B833F3134F}" destId="{3D3F5406-4CD3-4B71-93C5-AFBF688BC146}" srcOrd="3" destOrd="0" presId="urn:microsoft.com/office/officeart/2005/8/layout/process2"/>
    <dgm:cxn modelId="{F2876462-C064-497A-907B-1D830F13B952}" type="presParOf" srcId="{3D3F5406-4CD3-4B71-93C5-AFBF688BC146}" destId="{FF330D4C-7D34-44F7-92E8-1B816F3C03A4}" srcOrd="0" destOrd="0" presId="urn:microsoft.com/office/officeart/2005/8/layout/process2"/>
    <dgm:cxn modelId="{82633E35-04D7-4ED1-AEF8-21B7F660A58E}" type="presParOf" srcId="{213AD353-21AA-4A4C-ADBC-81B833F3134F}" destId="{16024F85-6B04-4907-BACF-098E4338F676}" srcOrd="4" destOrd="0" presId="urn:microsoft.com/office/officeart/2005/8/layout/process2"/>
    <dgm:cxn modelId="{72221FE3-A981-4FDB-81E1-1D5E297E683C}" type="presParOf" srcId="{213AD353-21AA-4A4C-ADBC-81B833F3134F}" destId="{C4A6CE45-1BE1-4FF2-9E02-5F8E6989E686}" srcOrd="5" destOrd="0" presId="urn:microsoft.com/office/officeart/2005/8/layout/process2"/>
    <dgm:cxn modelId="{99235CF9-4A86-4474-A52C-4993F7500B09}" type="presParOf" srcId="{C4A6CE45-1BE1-4FF2-9E02-5F8E6989E686}" destId="{C41B1F28-0CE5-4C9D-8ACC-876FFE6D943F}" srcOrd="0" destOrd="0" presId="urn:microsoft.com/office/officeart/2005/8/layout/process2"/>
    <dgm:cxn modelId="{ACBDDCE9-5DD3-4F93-8CC5-01D108EE821D}" type="presParOf" srcId="{213AD353-21AA-4A4C-ADBC-81B833F3134F}" destId="{A3D1F3CC-DC63-4FCC-9147-B5F9FE6F0ED4}" srcOrd="6" destOrd="0" presId="urn:microsoft.com/office/officeart/2005/8/layout/process2"/>
    <dgm:cxn modelId="{C2BD3455-9F91-4786-8939-70589BC59CEF}" type="presParOf" srcId="{213AD353-21AA-4A4C-ADBC-81B833F3134F}" destId="{6A28BEB8-688F-43F9-AE2F-A0B732DEE446}" srcOrd="7" destOrd="0" presId="urn:microsoft.com/office/officeart/2005/8/layout/process2"/>
    <dgm:cxn modelId="{16A4BFF6-0297-40F5-A717-BCC3F3709A67}" type="presParOf" srcId="{6A28BEB8-688F-43F9-AE2F-A0B732DEE446}" destId="{B90D59E7-CD1D-40D1-82CC-FD8915B746F0}" srcOrd="0" destOrd="0" presId="urn:microsoft.com/office/officeart/2005/8/layout/process2"/>
    <dgm:cxn modelId="{D602BC78-57D8-4B00-AA40-1D68091DDBAA}" type="presParOf" srcId="{213AD353-21AA-4A4C-ADBC-81B833F3134F}" destId="{1479C812-E789-45C2-A82E-006382A7066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BC602E-E434-466A-88F5-90641E9AAB3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</dgm:pt>
    <dgm:pt modelId="{CFF9E581-9E55-4B7C-88C5-D7EAD0BB3773}">
      <dgm:prSet phldrT="[文本]"/>
      <dgm:spPr>
        <a:xfrm>
          <a:off x="0" y="260025"/>
          <a:ext cx="4355976" cy="792993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b="1" dirty="0" smtClean="0">
              <a:solidFill>
                <a:sysClr val="window" lastClr="FFFFFF"/>
              </a:solidFill>
              <a:latin typeface="Times New Roman" pitchFamily="18" charset="0"/>
              <a:ea typeface="宋体"/>
              <a:cs typeface="+mn-cs"/>
            </a:rPr>
            <a:t>构建研究模型，具体包括：观测变量（指标）与潜变量（因子）的关系，各潜变量之间的相互关系等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523AA1AF-7432-4C40-A0F5-621948E3810B}" type="parTrans" cxnId="{676B801B-5012-4C12-8E97-BAA91FE83D21}">
      <dgm:prSet/>
      <dgm:spPr/>
      <dgm:t>
        <a:bodyPr/>
        <a:lstStyle/>
        <a:p>
          <a:endParaRPr lang="zh-CN" altLang="en-US"/>
        </a:p>
      </dgm:t>
    </dgm:pt>
    <dgm:pt modelId="{F2292BD0-0BFA-432E-9B77-AEC4C991CE32}" type="sibTrans" cxnId="{676B801B-5012-4C12-8E97-BAA91FE83D21}">
      <dgm:prSet/>
      <dgm:spPr/>
      <dgm:t>
        <a:bodyPr/>
        <a:lstStyle/>
        <a:p>
          <a:endParaRPr lang="zh-CN" altLang="en-US"/>
        </a:p>
      </dgm:t>
    </dgm:pt>
    <dgm:pt modelId="{68CFDE66-EFB5-4331-8D2E-08D9B36E3CF3}">
      <dgm:prSet phldrT="[文本]"/>
      <dgm:spPr>
        <a:xfrm>
          <a:off x="0" y="1265248"/>
          <a:ext cx="4355976" cy="895105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识别研究模型是否能够求出参数估计的唯一解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2BEDFDA-FD09-4258-9647-EC768451EF0D}" type="parTrans" cxnId="{903C3796-697F-4FB4-AE36-907519F4DE2D}">
      <dgm:prSet/>
      <dgm:spPr/>
      <dgm:t>
        <a:bodyPr/>
        <a:lstStyle/>
        <a:p>
          <a:endParaRPr lang="zh-CN" altLang="en-US"/>
        </a:p>
      </dgm:t>
    </dgm:pt>
    <dgm:pt modelId="{7D97CD81-85AC-4557-B7BB-287A5CA21C57}" type="sibTrans" cxnId="{903C3796-697F-4FB4-AE36-907519F4DE2D}">
      <dgm:prSet/>
      <dgm:spPr/>
      <dgm:t>
        <a:bodyPr/>
        <a:lstStyle/>
        <a:p>
          <a:endParaRPr lang="zh-CN" altLang="en-US"/>
        </a:p>
      </dgm:t>
    </dgm:pt>
    <dgm:pt modelId="{A4574F4D-969B-4F59-85A9-CBF8C2CBECF8}">
      <dgm:prSet phldrT="[文本]"/>
      <dgm:spPr>
        <a:xfrm>
          <a:off x="0" y="2350124"/>
          <a:ext cx="4355976" cy="901079"/>
        </a:xfrm>
        <a:prstGeom prst="roundRect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采用不同的估计方法对模型进行估计</a:t>
          </a:r>
          <a:r>
            <a:rPr lang="zh-TW" altLang="en-US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，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最常用的方法是极大似然估计</a:t>
          </a:r>
          <a:r>
            <a:rPr lang="zh-TW" altLang="en-US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法</a:t>
          </a:r>
          <a:r>
            <a:rPr lang="en-US" altLang="zh-TW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(maximum likelihood)</a:t>
          </a:r>
          <a:r>
            <a:rPr lang="zh-TW" altLang="en-US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。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2FF24D97-1416-4044-BDEA-DAE0DCE14B2D}" type="parTrans" cxnId="{D6F13818-9794-47AF-9DF6-DBA3244DCC67}">
      <dgm:prSet/>
      <dgm:spPr/>
      <dgm:t>
        <a:bodyPr/>
        <a:lstStyle/>
        <a:p>
          <a:endParaRPr lang="zh-CN" altLang="en-US"/>
        </a:p>
      </dgm:t>
    </dgm:pt>
    <dgm:pt modelId="{FADCCAEB-C504-49C9-8E83-6C6607113556}" type="sibTrans" cxnId="{D6F13818-9794-47AF-9DF6-DBA3244DCC67}">
      <dgm:prSet/>
      <dgm:spPr/>
      <dgm:t>
        <a:bodyPr/>
        <a:lstStyle/>
        <a:p>
          <a:endParaRPr lang="zh-CN" altLang="en-US"/>
        </a:p>
      </dgm:t>
    </dgm:pt>
    <dgm:pt modelId="{1621C789-2E40-4416-B23B-72F556E3D0AD}">
      <dgm:prSet phldrT="[文本]"/>
      <dgm:spPr>
        <a:xfrm>
          <a:off x="0" y="3339614"/>
          <a:ext cx="4355976" cy="1192165"/>
        </a:xfrm>
        <a:prstGeom prst="roundRect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检查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1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）路径系数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/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负荷系数的显著性</a:t>
          </a:r>
          <a:endParaRPr lang="en-US" altLang="zh-CN" dirty="0" smtClean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  <a:p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2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）各参数与预设模型的关系是否合理</a:t>
          </a:r>
          <a:endParaRPr lang="en-US" altLang="zh-CN" dirty="0" smtClean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  <a:p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3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）拟合指数是否通过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EB1E269-1A3E-4D9B-AF74-F12CBDAEA3AB}" type="parTrans" cxnId="{6C926334-0DF3-4C37-AB06-F9412FCA8D93}">
      <dgm:prSet/>
      <dgm:spPr/>
      <dgm:t>
        <a:bodyPr/>
        <a:lstStyle/>
        <a:p>
          <a:endParaRPr lang="zh-CN" altLang="en-US"/>
        </a:p>
      </dgm:t>
    </dgm:pt>
    <dgm:pt modelId="{B9EC08E2-98F1-4CB6-88E5-AC59407796E8}" type="sibTrans" cxnId="{6C926334-0DF3-4C37-AB06-F9412FCA8D93}">
      <dgm:prSet/>
      <dgm:spPr/>
      <dgm:t>
        <a:bodyPr/>
        <a:lstStyle/>
        <a:p>
          <a:endParaRPr lang="zh-CN" altLang="en-US"/>
        </a:p>
      </dgm:t>
    </dgm:pt>
    <dgm:pt modelId="{7975BE32-E553-46D3-953E-C64F8AFEBC59}">
      <dgm:prSet phldrT="[文本]"/>
      <dgm:spPr>
        <a:xfrm>
          <a:off x="0" y="4655247"/>
          <a:ext cx="4355976" cy="781329"/>
        </a:xfrm>
        <a:prstGeom prst="roundRect">
          <a:avLst/>
        </a:prstGeom>
        <a:solidFill>
          <a:srgbClr val="F796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使用临界比率指标，对模型进行修正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1FA52C8-A00E-40CD-A020-EDB60D85A291}" type="parTrans" cxnId="{C8FC3869-446C-4052-8B97-C2A828AE7EDC}">
      <dgm:prSet/>
      <dgm:spPr/>
      <dgm:t>
        <a:bodyPr/>
        <a:lstStyle/>
        <a:p>
          <a:endParaRPr lang="zh-CN" altLang="en-US"/>
        </a:p>
      </dgm:t>
    </dgm:pt>
    <dgm:pt modelId="{040C9822-825C-4D5A-9088-328F7FC6124C}" type="sibTrans" cxnId="{C8FC3869-446C-4052-8B97-C2A828AE7EDC}">
      <dgm:prSet/>
      <dgm:spPr/>
      <dgm:t>
        <a:bodyPr/>
        <a:lstStyle/>
        <a:p>
          <a:endParaRPr lang="zh-CN" altLang="en-US"/>
        </a:p>
      </dgm:t>
    </dgm:pt>
    <dgm:pt modelId="{AB4BF52D-9D3F-41C9-AD09-2A4FA7FBBAD3}" type="pres">
      <dgm:prSet presAssocID="{36BC602E-E434-466A-88F5-90641E9AAB38}" presName="linear" presStyleCnt="0">
        <dgm:presLayoutVars>
          <dgm:animLvl val="lvl"/>
          <dgm:resizeHandles val="exact"/>
        </dgm:presLayoutVars>
      </dgm:prSet>
      <dgm:spPr/>
    </dgm:pt>
    <dgm:pt modelId="{A29FB789-68FC-49F7-8BD0-DC168B618F53}" type="pres">
      <dgm:prSet presAssocID="{CFF9E581-9E55-4B7C-88C5-D7EAD0BB3773}" presName="parentText" presStyleLbl="node1" presStyleIdx="0" presStyleCnt="5" custScaleY="58539" custLinFactY="-758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EFF81-206C-4B36-95B2-6384093E1469}" type="pres">
      <dgm:prSet presAssocID="{F2292BD0-0BFA-432E-9B77-AEC4C991CE32}" presName="spacer" presStyleCnt="0"/>
      <dgm:spPr/>
    </dgm:pt>
    <dgm:pt modelId="{EEFCDD79-3D53-4B5D-ACB6-E95C8BC40A40}" type="pres">
      <dgm:prSet presAssocID="{68CFDE66-EFB5-4331-8D2E-08D9B36E3CF3}" presName="parentText" presStyleLbl="node1" presStyleIdx="1" presStyleCnt="5" custScaleY="660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38EAC-226C-409C-BAB4-826D4F94D4C4}" type="pres">
      <dgm:prSet presAssocID="{7D97CD81-85AC-4557-B7BB-287A5CA21C57}" presName="spacer" presStyleCnt="0"/>
      <dgm:spPr/>
    </dgm:pt>
    <dgm:pt modelId="{6E71B824-1338-433F-81AF-999E1802F354}" type="pres">
      <dgm:prSet presAssocID="{A4574F4D-969B-4F59-85A9-CBF8C2CBECF8}" presName="parentText" presStyleLbl="node1" presStyleIdx="2" presStyleCnt="5" custScaleY="66518" custLinFactY="593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1AE56A-738A-49A3-82D3-CDED3194E0FA}" type="pres">
      <dgm:prSet presAssocID="{FADCCAEB-C504-49C9-8E83-6C6607113556}" presName="spacer" presStyleCnt="0"/>
      <dgm:spPr/>
    </dgm:pt>
    <dgm:pt modelId="{3B8296A2-762F-47D8-8B51-16D5D5AA212B}" type="pres">
      <dgm:prSet presAssocID="{1621C789-2E40-4416-B23B-72F556E3D0AD}" presName="parentText" presStyleLbl="node1" presStyleIdx="3" presStyleCnt="5" custScaleY="88006" custLinFactY="841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B46B3B-1F1F-4E8E-8E06-03DA2BFE2DDA}" type="pres">
      <dgm:prSet presAssocID="{B9EC08E2-98F1-4CB6-88E5-AC59407796E8}" presName="spacer" presStyleCnt="0"/>
      <dgm:spPr/>
    </dgm:pt>
    <dgm:pt modelId="{8FA61DD0-D229-4F7F-9FFB-D683FF7390BA}" type="pres">
      <dgm:prSet presAssocID="{7975BE32-E553-46D3-953E-C64F8AFEBC59}" presName="parentText" presStyleLbl="node1" presStyleIdx="4" presStyleCnt="5" custScaleY="57678" custLinFactY="1349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926334-0DF3-4C37-AB06-F9412FCA8D93}" srcId="{36BC602E-E434-466A-88F5-90641E9AAB38}" destId="{1621C789-2E40-4416-B23B-72F556E3D0AD}" srcOrd="3" destOrd="0" parTransId="{8EB1E269-1A3E-4D9B-AF74-F12CBDAEA3AB}" sibTransId="{B9EC08E2-98F1-4CB6-88E5-AC59407796E8}"/>
    <dgm:cxn modelId="{9C6C754A-2525-4005-98C3-8F117753EB40}" type="presOf" srcId="{A4574F4D-969B-4F59-85A9-CBF8C2CBECF8}" destId="{6E71B824-1338-433F-81AF-999E1802F354}" srcOrd="0" destOrd="0" presId="urn:microsoft.com/office/officeart/2005/8/layout/vList2"/>
    <dgm:cxn modelId="{676B801B-5012-4C12-8E97-BAA91FE83D21}" srcId="{36BC602E-E434-466A-88F5-90641E9AAB38}" destId="{CFF9E581-9E55-4B7C-88C5-D7EAD0BB3773}" srcOrd="0" destOrd="0" parTransId="{523AA1AF-7432-4C40-A0F5-621948E3810B}" sibTransId="{F2292BD0-0BFA-432E-9B77-AEC4C991CE32}"/>
    <dgm:cxn modelId="{C8FC3869-446C-4052-8B97-C2A828AE7EDC}" srcId="{36BC602E-E434-466A-88F5-90641E9AAB38}" destId="{7975BE32-E553-46D3-953E-C64F8AFEBC59}" srcOrd="4" destOrd="0" parTransId="{41FA52C8-A00E-40CD-A020-EDB60D85A291}" sibTransId="{040C9822-825C-4D5A-9088-328F7FC6124C}"/>
    <dgm:cxn modelId="{746E31C6-8828-49CB-95A8-15C1A15D7013}" type="presOf" srcId="{1621C789-2E40-4416-B23B-72F556E3D0AD}" destId="{3B8296A2-762F-47D8-8B51-16D5D5AA212B}" srcOrd="0" destOrd="0" presId="urn:microsoft.com/office/officeart/2005/8/layout/vList2"/>
    <dgm:cxn modelId="{0F7DDE45-09C8-4150-BCFB-E046E788FCDE}" type="presOf" srcId="{7975BE32-E553-46D3-953E-C64F8AFEBC59}" destId="{8FA61DD0-D229-4F7F-9FFB-D683FF7390BA}" srcOrd="0" destOrd="0" presId="urn:microsoft.com/office/officeart/2005/8/layout/vList2"/>
    <dgm:cxn modelId="{6E50F297-A2D7-49B3-B2E3-DDABE9E3B75D}" type="presOf" srcId="{36BC602E-E434-466A-88F5-90641E9AAB38}" destId="{AB4BF52D-9D3F-41C9-AD09-2A4FA7FBBAD3}" srcOrd="0" destOrd="0" presId="urn:microsoft.com/office/officeart/2005/8/layout/vList2"/>
    <dgm:cxn modelId="{B16327FC-3643-41C9-BFFD-E1BABE66E950}" type="presOf" srcId="{68CFDE66-EFB5-4331-8D2E-08D9B36E3CF3}" destId="{EEFCDD79-3D53-4B5D-ACB6-E95C8BC40A40}" srcOrd="0" destOrd="0" presId="urn:microsoft.com/office/officeart/2005/8/layout/vList2"/>
    <dgm:cxn modelId="{D6F13818-9794-47AF-9DF6-DBA3244DCC67}" srcId="{36BC602E-E434-466A-88F5-90641E9AAB38}" destId="{A4574F4D-969B-4F59-85A9-CBF8C2CBECF8}" srcOrd="2" destOrd="0" parTransId="{2FF24D97-1416-4044-BDEA-DAE0DCE14B2D}" sibTransId="{FADCCAEB-C504-49C9-8E83-6C6607113556}"/>
    <dgm:cxn modelId="{903C3796-697F-4FB4-AE36-907519F4DE2D}" srcId="{36BC602E-E434-466A-88F5-90641E9AAB38}" destId="{68CFDE66-EFB5-4331-8D2E-08D9B36E3CF3}" srcOrd="1" destOrd="0" parTransId="{42BEDFDA-FD09-4258-9647-EC768451EF0D}" sibTransId="{7D97CD81-85AC-4557-B7BB-287A5CA21C57}"/>
    <dgm:cxn modelId="{66249F90-0FA8-4E7A-8804-CC66575EA76A}" type="presOf" srcId="{CFF9E581-9E55-4B7C-88C5-D7EAD0BB3773}" destId="{A29FB789-68FC-49F7-8BD0-DC168B618F53}" srcOrd="0" destOrd="0" presId="urn:microsoft.com/office/officeart/2005/8/layout/vList2"/>
    <dgm:cxn modelId="{E23DB2C3-78C6-4FE5-904C-BBF08AADB3EB}" type="presParOf" srcId="{AB4BF52D-9D3F-41C9-AD09-2A4FA7FBBAD3}" destId="{A29FB789-68FC-49F7-8BD0-DC168B618F53}" srcOrd="0" destOrd="0" presId="urn:microsoft.com/office/officeart/2005/8/layout/vList2"/>
    <dgm:cxn modelId="{D4EFEF1E-1F97-47D9-856E-0990698C3AA7}" type="presParOf" srcId="{AB4BF52D-9D3F-41C9-AD09-2A4FA7FBBAD3}" destId="{D9FEFF81-206C-4B36-95B2-6384093E1469}" srcOrd="1" destOrd="0" presId="urn:microsoft.com/office/officeart/2005/8/layout/vList2"/>
    <dgm:cxn modelId="{E3ACFF2D-252B-492F-AC05-9620EC4B9375}" type="presParOf" srcId="{AB4BF52D-9D3F-41C9-AD09-2A4FA7FBBAD3}" destId="{EEFCDD79-3D53-4B5D-ACB6-E95C8BC40A40}" srcOrd="2" destOrd="0" presId="urn:microsoft.com/office/officeart/2005/8/layout/vList2"/>
    <dgm:cxn modelId="{88297E00-55AF-4083-8FF3-3FD7FA6F35E7}" type="presParOf" srcId="{AB4BF52D-9D3F-41C9-AD09-2A4FA7FBBAD3}" destId="{E1A38EAC-226C-409C-BAB4-826D4F94D4C4}" srcOrd="3" destOrd="0" presId="urn:microsoft.com/office/officeart/2005/8/layout/vList2"/>
    <dgm:cxn modelId="{D1CB70C1-EA18-42AC-8C92-D9EED96B1847}" type="presParOf" srcId="{AB4BF52D-9D3F-41C9-AD09-2A4FA7FBBAD3}" destId="{6E71B824-1338-433F-81AF-999E1802F354}" srcOrd="4" destOrd="0" presId="urn:microsoft.com/office/officeart/2005/8/layout/vList2"/>
    <dgm:cxn modelId="{DE70ECF1-CBC8-4775-8792-36754426E6AE}" type="presParOf" srcId="{AB4BF52D-9D3F-41C9-AD09-2A4FA7FBBAD3}" destId="{081AE56A-738A-49A3-82D3-CDED3194E0FA}" srcOrd="5" destOrd="0" presId="urn:microsoft.com/office/officeart/2005/8/layout/vList2"/>
    <dgm:cxn modelId="{B8B7FA42-6CC2-4AFB-93E8-711F60FF3898}" type="presParOf" srcId="{AB4BF52D-9D3F-41C9-AD09-2A4FA7FBBAD3}" destId="{3B8296A2-762F-47D8-8B51-16D5D5AA212B}" srcOrd="6" destOrd="0" presId="urn:microsoft.com/office/officeart/2005/8/layout/vList2"/>
    <dgm:cxn modelId="{E61A26EA-09D7-466A-955F-E48F047B347C}" type="presParOf" srcId="{AB4BF52D-9D3F-41C9-AD09-2A4FA7FBBAD3}" destId="{49B46B3B-1F1F-4E8E-8E06-03DA2BFE2DDA}" srcOrd="7" destOrd="0" presId="urn:microsoft.com/office/officeart/2005/8/layout/vList2"/>
    <dgm:cxn modelId="{834EEEF1-5380-4D8E-9001-2BED62AA059E}" type="presParOf" srcId="{AB4BF52D-9D3F-41C9-AD09-2A4FA7FBBAD3}" destId="{8FA61DD0-D229-4F7F-9FFB-D683FF7390B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581FC-64CC-4316-9581-1EA2C2A6764A}">
      <dsp:nvSpPr>
        <dsp:cNvPr id="0" name=""/>
        <dsp:cNvSpPr/>
      </dsp:nvSpPr>
      <dsp:spPr>
        <a:xfrm>
          <a:off x="144016" y="641"/>
          <a:ext cx="3898775" cy="750930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模型设定（</a:t>
          </a:r>
          <a:r>
            <a:rPr lang="en-US" altLang="zh-CN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specification</a:t>
          </a: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sz="18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66010" y="22635"/>
        <a:ext cx="3854787" cy="706942"/>
      </dsp:txXfrm>
    </dsp:sp>
    <dsp:sp modelId="{08EB0E47-C578-4FDB-9CED-CFE791219887}">
      <dsp:nvSpPr>
        <dsp:cNvPr id="0" name=""/>
        <dsp:cNvSpPr/>
      </dsp:nvSpPr>
      <dsp:spPr>
        <a:xfrm rot="5400000">
          <a:off x="1952587" y="770346"/>
          <a:ext cx="281632" cy="337918"/>
        </a:xfrm>
        <a:prstGeom prst="righ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-5400000">
        <a:off x="1992028" y="798489"/>
        <a:ext cx="202750" cy="197142"/>
      </dsp:txXfrm>
    </dsp:sp>
    <dsp:sp modelId="{2FA02F9A-D492-4FE1-98FE-CE93CE7D296B}">
      <dsp:nvSpPr>
        <dsp:cNvPr id="0" name=""/>
        <dsp:cNvSpPr/>
      </dsp:nvSpPr>
      <dsp:spPr>
        <a:xfrm>
          <a:off x="144016" y="1127038"/>
          <a:ext cx="3898775" cy="750930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模型识别（</a:t>
          </a:r>
          <a:r>
            <a:rPr lang="en-US" altLang="zh-CN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identification</a:t>
          </a: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sz="18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66010" y="1149032"/>
        <a:ext cx="3854787" cy="706942"/>
      </dsp:txXfrm>
    </dsp:sp>
    <dsp:sp modelId="{3D3F5406-4CD3-4B71-93C5-AFBF688BC146}">
      <dsp:nvSpPr>
        <dsp:cNvPr id="0" name=""/>
        <dsp:cNvSpPr/>
      </dsp:nvSpPr>
      <dsp:spPr>
        <a:xfrm rot="5400000">
          <a:off x="1998862" y="1896742"/>
          <a:ext cx="189082" cy="337918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-5400000">
        <a:off x="1992029" y="1971160"/>
        <a:ext cx="202750" cy="132357"/>
      </dsp:txXfrm>
    </dsp:sp>
    <dsp:sp modelId="{16024F85-6B04-4907-BACF-098E4338F676}">
      <dsp:nvSpPr>
        <dsp:cNvPr id="0" name=""/>
        <dsp:cNvSpPr/>
      </dsp:nvSpPr>
      <dsp:spPr>
        <a:xfrm>
          <a:off x="144016" y="2253434"/>
          <a:ext cx="3898775" cy="750930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模型估计（</a:t>
          </a:r>
          <a:r>
            <a:rPr lang="en-US" altLang="zh-CN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estimation</a:t>
          </a: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sz="18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66010" y="2275428"/>
        <a:ext cx="3854787" cy="706942"/>
      </dsp:txXfrm>
    </dsp:sp>
    <dsp:sp modelId="{C4A6CE45-1BE1-4FF2-9E02-5F8E6989E686}">
      <dsp:nvSpPr>
        <dsp:cNvPr id="0" name=""/>
        <dsp:cNvSpPr/>
      </dsp:nvSpPr>
      <dsp:spPr>
        <a:xfrm rot="5400000">
          <a:off x="1973131" y="3023138"/>
          <a:ext cx="240544" cy="337918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-5400000">
        <a:off x="1992029" y="3071825"/>
        <a:ext cx="202750" cy="168381"/>
      </dsp:txXfrm>
    </dsp:sp>
    <dsp:sp modelId="{A3D1F3CC-DC63-4FCC-9147-B5F9FE6F0ED4}">
      <dsp:nvSpPr>
        <dsp:cNvPr id="0" name=""/>
        <dsp:cNvSpPr/>
      </dsp:nvSpPr>
      <dsp:spPr>
        <a:xfrm>
          <a:off x="144016" y="3379830"/>
          <a:ext cx="3898775" cy="750930"/>
        </a:xfrm>
        <a:prstGeom prst="roundRect">
          <a:avLst>
            <a:gd name="adj" fmla="val 1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模型评估（</a:t>
          </a:r>
          <a:r>
            <a:rPr lang="en-US" altLang="zh-CN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evaluation</a:t>
          </a: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sz="18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66010" y="3401824"/>
        <a:ext cx="3854787" cy="706942"/>
      </dsp:txXfrm>
    </dsp:sp>
    <dsp:sp modelId="{6A28BEB8-688F-43F9-AE2F-A0B732DEE446}">
      <dsp:nvSpPr>
        <dsp:cNvPr id="0" name=""/>
        <dsp:cNvSpPr/>
      </dsp:nvSpPr>
      <dsp:spPr>
        <a:xfrm rot="5400000">
          <a:off x="1947401" y="4149535"/>
          <a:ext cx="292004" cy="337918"/>
        </a:xfrm>
        <a:prstGeom prst="rightArrow">
          <a:avLst>
            <a:gd name="adj1" fmla="val 60000"/>
            <a:gd name="adj2" fmla="val 5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-5400000">
        <a:off x="1992028" y="4172493"/>
        <a:ext cx="202750" cy="204403"/>
      </dsp:txXfrm>
    </dsp:sp>
    <dsp:sp modelId="{1479C812-E789-45C2-A82E-006382A70660}">
      <dsp:nvSpPr>
        <dsp:cNvPr id="0" name=""/>
        <dsp:cNvSpPr/>
      </dsp:nvSpPr>
      <dsp:spPr>
        <a:xfrm>
          <a:off x="144016" y="4506227"/>
          <a:ext cx="3898775" cy="750930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模型修正（</a:t>
          </a:r>
          <a:r>
            <a:rPr lang="en-US" altLang="zh-CN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model modification</a:t>
          </a: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</a:t>
          </a:r>
          <a:endParaRPr lang="zh-CN" altLang="en-US" sz="18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66010" y="4528221"/>
        <a:ext cx="3854787" cy="706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FB789-68FC-49F7-8BD0-DC168B618F53}">
      <dsp:nvSpPr>
        <dsp:cNvPr id="0" name=""/>
        <dsp:cNvSpPr/>
      </dsp:nvSpPr>
      <dsp:spPr>
        <a:xfrm>
          <a:off x="0" y="248562"/>
          <a:ext cx="4355976" cy="796805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ysClr val="window" lastClr="FFFFFF"/>
              </a:solidFill>
              <a:latin typeface="Times New Roman" pitchFamily="18" charset="0"/>
              <a:ea typeface="宋体"/>
              <a:cs typeface="+mn-cs"/>
            </a:rPr>
            <a:t>构建研究模型，具体包括：观测变量（指标）与潜变量（因子）的关系，各潜变量之间的相互关系等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8897" y="287459"/>
        <a:ext cx="4278182" cy="719011"/>
      </dsp:txXfrm>
    </dsp:sp>
    <dsp:sp modelId="{EEFCDD79-3D53-4B5D-ACB6-E95C8BC40A40}">
      <dsp:nvSpPr>
        <dsp:cNvPr id="0" name=""/>
        <dsp:cNvSpPr/>
      </dsp:nvSpPr>
      <dsp:spPr>
        <a:xfrm>
          <a:off x="0" y="1258092"/>
          <a:ext cx="4355976" cy="899409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识别研究模型是否能够求出参数估计的唯一解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43906" y="1301998"/>
        <a:ext cx="4268164" cy="811597"/>
      </dsp:txXfrm>
    </dsp:sp>
    <dsp:sp modelId="{6E71B824-1338-433F-81AF-999E1802F354}">
      <dsp:nvSpPr>
        <dsp:cNvPr id="0" name=""/>
        <dsp:cNvSpPr/>
      </dsp:nvSpPr>
      <dsp:spPr>
        <a:xfrm>
          <a:off x="0" y="2347658"/>
          <a:ext cx="4355976" cy="905411"/>
        </a:xfrm>
        <a:prstGeom prst="roundRect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采用不同的估计方法对模型进行估计</a:t>
          </a:r>
          <a:r>
            <a:rPr lang="zh-TW" altLang="en-US" sz="1400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，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最常用的方法是极大似然估计</a:t>
          </a:r>
          <a:r>
            <a:rPr lang="zh-TW" altLang="en-US" sz="1400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法</a:t>
          </a:r>
          <a:r>
            <a:rPr lang="en-US" altLang="zh-TW" sz="1400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(maximum likelihood)</a:t>
          </a:r>
          <a:r>
            <a:rPr lang="zh-TW" altLang="en-US" sz="1400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。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44199" y="2391857"/>
        <a:ext cx="4267578" cy="817013"/>
      </dsp:txXfrm>
    </dsp:sp>
    <dsp:sp modelId="{3B8296A2-762F-47D8-8B51-16D5D5AA212B}">
      <dsp:nvSpPr>
        <dsp:cNvPr id="0" name=""/>
        <dsp:cNvSpPr/>
      </dsp:nvSpPr>
      <dsp:spPr>
        <a:xfrm>
          <a:off x="0" y="3341642"/>
          <a:ext cx="4355976" cy="1197896"/>
        </a:xfrm>
        <a:prstGeom prst="roundRect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检查</a:t>
          </a:r>
          <a:r>
            <a:rPr lang="en-US" altLang="zh-CN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1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）路径系数</a:t>
          </a:r>
          <a:r>
            <a:rPr lang="en-US" altLang="zh-CN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/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负荷系数的显著性</a:t>
          </a:r>
          <a:endParaRPr lang="en-US" altLang="zh-CN" sz="1400" kern="1200" dirty="0" smtClean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2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）各参数与预设模型的关系是否合理</a:t>
          </a:r>
          <a:endParaRPr lang="en-US" altLang="zh-CN" sz="1400" kern="1200" dirty="0" smtClean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3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）拟合指数是否通过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58476" y="3400118"/>
        <a:ext cx="4239024" cy="1080944"/>
      </dsp:txXfrm>
    </dsp:sp>
    <dsp:sp modelId="{8FA61DD0-D229-4F7F-9FFB-D683FF7390BA}">
      <dsp:nvSpPr>
        <dsp:cNvPr id="0" name=""/>
        <dsp:cNvSpPr/>
      </dsp:nvSpPr>
      <dsp:spPr>
        <a:xfrm>
          <a:off x="0" y="4663337"/>
          <a:ext cx="4355976" cy="785086"/>
        </a:xfrm>
        <a:prstGeom prst="roundRect">
          <a:avLst/>
        </a:prstGeom>
        <a:solidFill>
          <a:srgbClr val="F796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使用临界比率指标，对模型进行修正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8325" y="4701662"/>
        <a:ext cx="4279326" cy="708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6BA4-BB55-4C04-A93A-05A03AF9CFB0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500CE-46D7-4388-B0D8-CA29CB497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EAF15-AD53-4208-9FD2-9CE15872CCF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88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804FE1E6-7F5C-459D-B21F-D10EB9B91543}" type="slidenum">
              <a:rPr lang="en-US" altLang="zh-CN" sz="1200">
                <a:latin typeface="Comic Sans MS" pitchFamily="66" charset="0"/>
              </a:rPr>
              <a:pPr algn="r"/>
              <a:t>15</a:t>
            </a:fld>
            <a:endParaRPr lang="en-US" altLang="zh-CN" sz="12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4921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6C977-92BF-4D70-9644-2B6D48CA68B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A3084-B118-4A30-AEB4-17BDAEA875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4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C709B9-F071-4D9D-BFAE-7E451ABB061C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6F0DC-339C-450B-A3D0-15B6A3E3D5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181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47FEC-1DA4-4C9D-80A5-E7258FDF2219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D1083-338F-4E27-BE36-DB650C5751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928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B578A8-BFED-4001-93EA-8E0F0AD02004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F9057-C320-44F0-BACA-C8E4BA9800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814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1355AF-D29E-4F5F-8E2E-4C7C79B15D84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66D6A-2C4F-4B12-9522-3E9097D68D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702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EC872-0B70-40C3-8114-AA0AE090F7DB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D02CB-1123-41DE-8A99-05E5BA22D2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027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33B68F-0DA2-48C0-848D-3E4C1B8E5819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64ACC-CB71-4BAF-AB29-C4404E30D4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735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017B73-5415-467F-A7D1-90724D931850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484CA-4215-45EE-ACAC-78CADC926B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144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BF6AE0-2271-4150-AE10-FCACC759EF19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8983D-DD39-46C7-8556-800BDF97C0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0102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4727D-2072-49A9-8465-DC52460FDACB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30A2D-EB90-4276-9FE2-A40F5D3919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6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1275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A8FEE-2A14-49F8-A8E4-123CA57343D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E24C4-8FDF-447D-AA68-C37087F902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0050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1E396-76B2-43BB-9C05-06B91C4D647C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1B5C1-F6BC-4FBE-8D12-EF36626F96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3808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5E969-EEC9-4E91-8816-191A65FFE1F9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43BD7-B8F8-491C-AB48-B6AB29F21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1498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5CAD1E-2017-46E3-8DFC-407DB472455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D9AC4-E5BD-4799-AB78-21FB6CCB90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9857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962F29-DD07-4F3F-B669-AF782EDDDCB9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69559-AFB4-48D6-AD88-7BE6A2A33A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218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8B19A-AE67-46DE-AC3E-B5363842417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73C69-378F-4DC7-B87E-8718589D1E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3364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C9F8EB-F4E9-462E-8035-F1783ED331F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DB9A5-EB54-437A-A805-68FF2405CA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901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81AB1-2E13-4E88-BAC4-A1D05CC8A9C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7F144-6542-47C7-9E74-D34B28F809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937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9873B2-92EC-4677-A6D4-E32EC1FEFA7C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CDBF1-68F4-477E-BC10-F44D0ADBF1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9690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DEA68-8F48-467B-8876-0EA56284BB6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46DCB-A9C8-41A0-A029-38FF0CCAF6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1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B12934-B545-4F00-9245-132C839734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0932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3F6C1-72D9-4D62-891E-CD887D20DC1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8B5BB-1D54-411D-B9BA-ECB4F78C14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402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19737A-3CBB-478F-9E88-75FA29532F1E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7048-CCBC-4DAE-8CCB-97C1957F1C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9097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3A24D1-285E-40B0-85E8-43D2291C053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C23AD-AC6F-49C9-BEF7-372E80C84D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01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718D52-7FDA-4CB9-99C1-FFF413C716F4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0500-2DE8-450E-9146-8A92CF4D63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6283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726C9-56A9-4437-B466-6414A007E875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7281-E0F7-4183-BFEF-151A1D6E22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191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CDBB3B-7D3E-4CE1-BDB2-619F112D6C4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CE39C-0362-4B1E-855D-40C5DBC97A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643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EF960-7D27-4FD6-9528-843824409BDB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D886C-1E42-4471-AD49-FDEFA085D7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320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F665A2-C680-4D88-BFD7-5D67268E05D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73A75-AD62-4F3C-8AD6-13A6EAFA61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0326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5FC7A0-12B6-43A0-8DCA-BE5211576F95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36161-AF09-44AB-869E-C35A495A35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9778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4F1104-B36D-4554-B2B1-0B584F402C1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E5AC-9B88-4946-9070-19A9E8ABCF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0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6528" y="1599417"/>
            <a:ext cx="3638784" cy="45260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F3346-F5B5-4104-B8F2-85AC4B4E3A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11367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EDAE2-EA34-47F0-A441-1FA925F7A24E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189F7-5185-4DF3-A13C-72B06775C1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239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C644F-A50B-4CCE-A025-05E8295E6D7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E380F-5964-41D3-83D4-B8274FC251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5532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C22CDE-050C-4174-8806-7CC61C2450D4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2DF6B-3922-40CA-A2E8-5F25ADD4E7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411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76F245-AF1F-4D52-A51B-1C2E7B6ECA9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1021E-3AAE-4D92-9760-2D66D7EF90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60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1D31DA-4B15-4C26-A078-429C4CE501B5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1BD77-CE10-40B7-AD90-1405EB3AC8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389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5031C-2770-4789-A715-DCFBDA554808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60296-8EA1-4911-B988-65872FFF57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1539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1A7423-5F0F-4453-A15E-045B30F7F0DD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98C7-8C56-4543-B8A9-36AF4AACC4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3623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2BB313-1ACC-4972-AE6B-76C2442D05F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A150A-9AA2-4CFE-89FA-167D9DADFA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7227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B004C-B870-484E-92C4-1EBCCD57CF0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6377A-C0AD-4FCC-8D27-12D5912C0F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3116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B5806-58ED-4CD8-BCF4-BC323421AAB0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9DE3-BDA7-45C4-966F-D028F65373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9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46528" y="1599416"/>
            <a:ext cx="3638784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46528" y="3943098"/>
            <a:ext cx="3638784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D7D2-9774-4636-9CE6-34C44CA53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95007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F446DC-3DC6-4977-AA1E-2BBEC75634F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45BDD-8D91-4859-8420-213FCE55A5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5910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5CADD-8996-41BF-8DDC-836F17D521D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987D1-9C99-44BF-A890-69F4D453BF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8468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B363F-A8FB-4EB4-B2A1-B5E58A66F624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7BDE1-B14F-4BE2-B1C9-F41DF221B5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187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BB625-8DBF-4557-AD4E-7880A156DD9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40334-2642-45D4-B89A-1E0F196B0B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2764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14338-1A93-4B0D-97A6-1416277493A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071B-1C4C-4675-ADE8-4722A68C2E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3389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4B455-FEB0-4344-89B3-427104374038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ADEFC-CA1D-43FB-9ED3-6BD0032426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8277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A127A-C46B-403C-A80E-705E730D07E0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82F7F-0B46-4055-A005-15835FB2A5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3701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6A985C-9E95-4ACA-B61B-F9133E5FE54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0BBD0-868E-49DC-A1E7-E796D5ACBA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3366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51556-E9CD-4364-9142-6B1F24F6760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51DB9-4BF0-4AF2-AD3F-858DF2253E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385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E2577-AC7B-44F7-AE1F-1428DFEF0920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8F299-F726-40F7-A3D8-E9C1840F92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8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46527" y="1599417"/>
            <a:ext cx="7440525" cy="452607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A064-A832-40ED-A467-45A477A8FD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88184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05D58-445F-4527-B01D-559210B9FB80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E6FF4-6A36-420B-8F00-9C9359A282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3299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CB2AB2-641C-4811-8A4A-86BFBE74BF0B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A0F31-01A5-49B0-B5FD-B9FA57C3FA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122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0DF2F7-885E-41F8-8EF8-F1F6BBA75EA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10E23-399D-4003-A1B0-45695BE029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8013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E5B7CB-3DBA-4344-8E49-4B8D061BA349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3C298-3328-4F73-9ED6-65CFA5EE95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0805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5195F-39D0-418F-B291-08350915DFE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BEFD-37F3-4F1B-A40D-D8233655F3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532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E4D72-732E-4367-82E7-9BA4A1560E58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473C2-09AB-4103-A4C6-1E8A224E3C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3933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9F3CD8-FC41-4E76-9047-D029FE7D231F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1EFD3-8430-4E03-9351-80EEDB5456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9957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BF7097-03E5-4AEA-A779-E9CAEA24D27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9F651-3270-49B7-9E78-D0A2EDE47E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7725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F157C-5265-46DC-A7A1-EEEFACB2A36F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D969C-E95B-408C-B7E3-7892C70B49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9482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617DD-DDE5-4F7D-A313-FCC228C3681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BA5E1-CB16-4861-88A1-8809B55C95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7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D05EE-E2FD-4C58-BC75-ACD46F748E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2414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5AB60-3F87-4DF6-A1E0-35B1F14A97EE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97DCD-FB2F-4001-B3E8-3C6EEE3592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8033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7CC71F-FB99-4F74-8035-79B0EAE2A06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0C535-1D1A-4953-8D64-5F94EAB4A9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9215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FEF2B6-DFBA-42CA-8552-F1E0A7E5658B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C0E5D-093F-4B27-B789-F8016CECF4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0648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CCDE8C-2004-4047-A01D-EC74C4FCCFD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998CB-68B9-4E8E-A4E9-496DE182AD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2999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DC89E7-4B64-44DA-992B-E86E7231D0C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3D260-48F3-4E47-9281-2D5E376BF9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6625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C77E4-5BFA-4D30-8735-023C94EA573D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8F48A-D242-4F36-8828-52AD0E296A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3683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C284F1-0FC6-456E-9FA0-D41FFEAF853D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72748-3CCD-4854-A754-1F3BE0B09E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115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67DEF-DBAB-4D6F-A2F7-D4AE74BC1A6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C3E8-0300-4BCF-A03C-136FF91F7A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0000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154884-E39E-4397-BB8B-ADD2FE9D1339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0BD16-18FC-4CFE-8B1D-E3AB9F243B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0436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9D7B0A-7605-4A55-B128-7C71AB180DB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03686-1870-4A79-89CD-8FDE40C16A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B5A97-8C57-4148-BA27-5E9DFD837A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9920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4208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1291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283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2827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26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2667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9977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3099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7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99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0468A-B563-4B34-842A-6406D05512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8549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5681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B12934-B545-4F00-9245-132C8397342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0220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6528" y="1599417"/>
            <a:ext cx="3638784" cy="45260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F3346-F5B5-4104-B8F2-85AC4B4E3A0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9287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46528" y="1599416"/>
            <a:ext cx="3638784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46528" y="3943098"/>
            <a:ext cx="3638784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D7D2-9774-4636-9CE6-34C44CA53EC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3264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46527" y="1599417"/>
            <a:ext cx="7440525" cy="452607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A064-A832-40ED-A467-45A477A8FD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567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833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4412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7122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8582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63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3A432-FA80-4C66-BA29-0886D8CCC3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5602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614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7948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7915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7098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412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7274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B12934-B545-4F00-9245-132C8397342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0398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6528" y="1599417"/>
            <a:ext cx="3638784" cy="45260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F3346-F5B5-4104-B8F2-85AC4B4E3A0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777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46528" y="1599416"/>
            <a:ext cx="3638784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46528" y="3943098"/>
            <a:ext cx="3638784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D7D2-9774-4636-9CE6-34C44CA53EC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934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46527" y="1599417"/>
            <a:ext cx="7440525" cy="452607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A064-A832-40ED-A467-45A477A8FD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07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A61D5-0267-4300-BC19-623D118915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0871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5208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9627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9314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1700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221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1597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2668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5988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4023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57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627A7-6503-4EDD-AD62-19791ECDB4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0941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2358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B12934-B545-4F00-9245-132C8397342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7532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6528" y="1599417"/>
            <a:ext cx="3638784" cy="45260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F3346-F5B5-4104-B8F2-85AC4B4E3A0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6566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46528" y="1599416"/>
            <a:ext cx="3638784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46528" y="3943098"/>
            <a:ext cx="3638784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D7D2-9774-4636-9CE6-34C44CA53EC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109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46527" y="1599417"/>
            <a:ext cx="7440525" cy="452607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A064-A832-40ED-A467-45A477A8FD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05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7036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45974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6765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4857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9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49E3-CBDB-4BC2-AF4E-2F456744A0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5334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4020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2358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090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0461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213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8593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B12934-B545-4F00-9245-132C8397342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9651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6528" y="1599417"/>
            <a:ext cx="3638784" cy="45260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F3346-F5B5-4104-B8F2-85AC4B4E3A0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8893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46528" y="1599416"/>
            <a:ext cx="3638784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46528" y="3943098"/>
            <a:ext cx="3638784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D7D2-9774-4636-9CE6-34C44CA53EC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96757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46527" y="1599417"/>
            <a:ext cx="7440525" cy="452607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A064-A832-40ED-A467-45A477A8FD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24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652E-6B40-455D-A3EC-BA99F53962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4158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1816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5092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14197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2725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1848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1365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5303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7685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347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75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3251B-D7F9-4080-811E-DBDA45612B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699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5530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B12934-B545-4F00-9245-132C8397342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9833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6528" y="1599417"/>
            <a:ext cx="3638784" cy="45260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F3346-F5B5-4104-B8F2-85AC4B4E3A0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3118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46528" y="1599416"/>
            <a:ext cx="3638784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46528" y="3943098"/>
            <a:ext cx="3638784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D7D2-9774-4636-9CE6-34C44CA53EC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30806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46527" y="1599417"/>
            <a:ext cx="7440525" cy="452607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A064-A832-40ED-A467-45A477A8FD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1764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8911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7904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4429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5035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6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11EA7-AADE-4EF2-9C4E-DEE5DCB317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1113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35029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8654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70071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9092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2057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2870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B12934-B545-4F00-9245-132C8397342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3705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6528" y="1599417"/>
            <a:ext cx="3638784" cy="45260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F3346-F5B5-4104-B8F2-85AC4B4E3A0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83057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46528" y="1599416"/>
            <a:ext cx="3638784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6588" y="1599416"/>
            <a:ext cx="3640465" cy="21823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46528" y="3943098"/>
            <a:ext cx="3638784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6588" y="3943098"/>
            <a:ext cx="3640465" cy="21823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2D7D2-9774-4636-9CE6-34C44CA53EC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895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273850"/>
            <a:ext cx="7588361" cy="1144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46527" y="1599417"/>
            <a:ext cx="7440525" cy="452607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A064-A832-40ED-A467-45A477A8FD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10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CC65F-D7D1-4450-B0D8-20AA87FC17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14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106C0-0D74-48C7-BF47-BB1A7BA212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2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CC101-A452-4BCB-9521-E361D5E66A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53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99C3D-8791-48F2-934F-5F382D0FC1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8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15208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473A5-FED3-497C-BFBD-1C4E7413BF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83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AA0F7-BB46-4C15-8CBD-5F6CBA097A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53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14248-739C-4CFD-BCAF-8798F3827F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82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906FD-97EF-4AE8-AA20-14E91E655A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33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CA47C-F435-4ED7-9E46-EAEDBE86DF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83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536EF-03C9-427D-BC6A-3428799C20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054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EAB89-F2FE-4C61-85CE-3EA26B1ACE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529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52ED3-AE4A-4396-8FAD-18F1D8F792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20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0C4DE-A7C9-4FFD-9B35-C41F9413703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4D64D-950E-4FF2-BE43-691F5C85A3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482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01F951-F671-4813-931D-D95798BD7F64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0F592-29CD-4DE1-9957-381056A7CD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7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908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7AE848-8557-45EB-94E6-07EB3303E608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076FF-D6F7-41BB-9745-4B3DF879B7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88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7012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70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3305E6-60A8-4480-A075-06C816A9AF55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C1D2C-FC2F-4E3B-B7FD-2B04F0ECEF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981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EA3BC-52B3-46FA-A1A3-2335EDD6B1DC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23CFA-D310-4937-B2A4-968A160DBE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43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3FEFD-59E1-4817-B30B-8784E8A47AE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66E2A-6073-4A6B-9749-DAB815F668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850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0F429-149D-42F9-AB5D-5CC753C0AD44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A32DD-E7B2-4C51-B746-EE8A631CE2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5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7A618-A040-4ED0-ACFA-C5471507897B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ABA36-942C-43A2-AD6E-9BBF653253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51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3A9D1-8DFD-42C7-91F8-D77756266320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7F4AF-DA9B-4E28-B2E8-F0C5F9A60A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06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D49230-D069-438A-BB75-82CDD4B6DF09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21D86-962C-43C8-8D35-8113ABCE47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029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18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6E5FD-C6D9-4764-8E5C-7D03B331B744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81AC7-A1D8-480B-98E8-F271DCBD7B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652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30FAB-D862-44DE-8AB7-179D5E4FA5C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11AEB-6769-4E8A-B142-7906729A40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1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592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3D9D3-698A-4187-9DE1-BEADD82F525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C7DCA-1220-4956-BA88-93B7570EA7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462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F8676-EFC0-450F-ACFF-91603F0B8C6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FC33A-F868-426A-A977-281743D01C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616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522E17-80A6-475C-BFF9-A31E8A46434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79A6A-6D9A-4189-8B3E-DD16FEBC35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692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5518F3-5789-4566-91B5-48724F312A9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6D7F2-B48B-489B-A58D-9C14887666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355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0424E-71ED-4925-A0A5-7C974B8CA8A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A9126-04D3-45CD-BFF2-3D846C1552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53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052E86-B7F1-4DD4-8B9E-1F509ADA278E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4D330-169B-4738-9564-0C8B2BA0DA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28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907A97-2BF4-4EA6-B08A-E1E859E2AF7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C8695-8889-4789-A8D1-E6095F69E2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263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958EB0-4423-4706-9A11-2DD3FA776205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1BD89-4537-47C6-BB7E-82A363A69D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44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06747F-CD5D-4605-A1B4-252F2A14E760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7A978-18BA-439F-BE48-1B701C6C11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098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C46D21-3367-4AE5-B700-3103E1F8C4B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8C4EF-378E-4EED-8E34-831239F6C4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6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02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DD7E7-5B86-4336-99D9-E53D5C2FAFE8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03002-1BAD-413D-A3D6-405FC17B83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693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931F43-73E2-4C70-A231-8B3E96365478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BB1CC-A317-42EE-8ED7-E8EA2DEF8E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43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EE296-B475-4BCD-AA8A-B55C1E7CE21E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C66E6-AA3E-4B28-801A-169E43AD88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7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573DD0-37C9-4721-92C8-1C0C67CC9A9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5DAED-1BB4-4747-ACCE-2ED18C2862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802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72376-0F83-4CA6-876A-480C8B637FC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EC51A-6A1D-46F5-B4BB-6D50955AFE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62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759B80-49C9-47FA-8552-D7491B6F8C8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7B25-3FEC-46CB-A486-9547B47169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149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AFC1F-6A21-49E6-901B-A0A9FD37474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B05F7-3623-49E8-AF3D-86DD579773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046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89C398-74DA-417D-B68F-A96D7880E24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7C969-20D8-40F1-B3C5-E64E2F6632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688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5CBCBC-8C28-4316-B806-6285C015000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7E31D-5ECF-423E-83F3-5585AA7D38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289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4B660-7704-4200-90F4-9B3105E6C7D2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E4D13-509A-4431-90AF-2377A91F12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0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0358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58C50-9131-49D5-8D89-59A06047BD9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C9178-F248-4EF7-9A5A-925F839F93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611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32993-5E26-4CA5-9072-29454FEB5A8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2F97F-3BFA-4254-BB21-1F8785232F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91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8018A1-5717-461A-B097-4809867DCA6B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43F7A-19EA-4FEE-AEDA-80CBBB9BB2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270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A8CA97-AFBA-43AF-B0DD-67F3020E8CF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D65DC-A966-41B9-B52D-223F55CC15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12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259B7-7686-464C-A363-811B17FC8EEC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E44A7-F00A-4EB9-A741-41FC10B0C1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602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23A10F-1B7F-438F-8027-B91E2AE3A6A0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61A51-2720-4567-A00F-12A823249B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531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CFA050-46D6-4032-ABB0-9D2DB62D9FBC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2592-F6AC-47B3-A50B-B24CC3A959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272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724DD6-EA13-4BA0-A2C0-B7C4B843C5B0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7952-3D20-460E-B32D-CFAAE32BA0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030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C05E8-42E2-4193-908F-C58B50B93258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D9660-2950-4A28-91B4-198DE313A7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24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59C7D8-8237-41A0-8F72-23D0249C276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98876-64D3-4A2D-8D47-A07701BF82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0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0919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FFCF57-B5D9-417E-814C-8B3BCCFBE9D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8087E-D284-47EB-A4A8-6797F5B192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507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BF333-68A6-4152-83F5-955BD73B32EF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59D52-97FB-4C69-9731-806C59D4BF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2817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CB1BA-F2A5-423B-B934-84E772A8D05E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61C96-36FE-4D1A-A7FA-6F13D03CF5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741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96BB6-586D-455A-BBB8-83AFD23ED0D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25B16-88A3-439A-8BBF-3657FFBD03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76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BF0BD3-68BB-448F-AB60-31A8D661C97D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7CC6E-AAA3-447A-9450-44D3D90AE7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759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82620-372E-4892-A523-BD8959875BA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94F-A158-406F-A456-4BC8D80196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14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2E149-AF48-40FB-A870-07A299CF53E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6A08C-C464-40A1-A157-93077697B0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143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4CEDD6-0EB4-47F5-814E-219F70997DC5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F2CDF-E699-4FCB-9E12-F957F94B0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48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64D287-D930-4DE4-81F8-B0FDC13541F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45AC4-5A86-4077-A288-E51AC492B1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231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BFB886-FCAA-4DD7-8109-D8534008B31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BB066-708A-4E07-86FB-3E91FBC588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1669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93E4A-C898-4EB3-AA95-AD3662F5D86C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3FA59-CA7A-4AAF-920F-3F8E97E3E7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99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929B2B-9358-4A24-A20C-2CE920A71A84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7A664-2DCA-4289-97D9-269D909302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085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A46DA-183E-4FCE-8093-B8E0D3E34EA5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2E207-4653-43BC-896F-8B411FAF1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107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6A2B3B-9BF0-4755-ABB3-7A0909CC066D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FD6D6-D6A9-4A19-BCAC-5B53DFC255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117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436802-C007-4CC3-8E94-FA4C71E6902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487E4-0D7A-41CE-99FA-15EC8B1133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18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71F9D-6125-4946-B0FA-C230BC091C7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822D5-970C-4AE0-AAD3-5F9CDEB132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4635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64F49-756F-4283-A508-7BC67706E6D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641-FCD9-4CEB-8B4E-3B1DAECC5A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921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A653EA-A91E-4E98-AAE1-1977FFAE049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2D9E-A6AA-43A0-8CA1-FFAA0FC034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418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C553E-6765-4D5C-901F-4EB198237C48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FDD7E-9BAA-41CE-A72C-4669B0131E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217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25667-5E00-4421-9A85-4915FF881D46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CE884-6009-4AAC-99BA-BF29F82054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1.xml"/><Relationship Id="rId16" Type="http://schemas.openxmlformats.org/officeDocument/2006/relationships/theme" Target="../theme/theme16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86.xml"/><Relationship Id="rId16" Type="http://schemas.openxmlformats.org/officeDocument/2006/relationships/theme" Target="../theme/theme17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slideLayout" Target="../slideLayouts/slideLayout19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201.xml"/><Relationship Id="rId16" Type="http://schemas.openxmlformats.org/officeDocument/2006/relationships/theme" Target="../theme/theme18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16.xml"/><Relationship Id="rId16" Type="http://schemas.openxmlformats.org/officeDocument/2006/relationships/theme" Target="../theme/theme19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14" Type="http://schemas.openxmlformats.org/officeDocument/2006/relationships/slideLayout" Target="../slideLayouts/slideLayout2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13" Type="http://schemas.openxmlformats.org/officeDocument/2006/relationships/slideLayout" Target="../slideLayouts/slideLayout242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31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5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4" Type="http://schemas.openxmlformats.org/officeDocument/2006/relationships/slideLayout" Target="../slideLayouts/slideLayout24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46.xml"/><Relationship Id="rId16" Type="http://schemas.openxmlformats.org/officeDocument/2006/relationships/theme" Target="../theme/theme21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5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slideLayout" Target="../slideLayouts/slideLayout2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31750" y="0"/>
            <a:ext cx="9175750" cy="3886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AutoShape 5"/>
          <p:cNvSpPr>
            <a:spLocks noChangeArrowheads="1"/>
          </p:cNvSpPr>
          <p:nvPr/>
        </p:nvSpPr>
        <p:spPr bwMode="auto">
          <a:xfrm>
            <a:off x="8102600" y="450850"/>
            <a:ext cx="646113" cy="609600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AutoShape 6"/>
          <p:cNvSpPr>
            <a:spLocks noChangeArrowheads="1"/>
          </p:cNvSpPr>
          <p:nvPr/>
        </p:nvSpPr>
        <p:spPr bwMode="auto">
          <a:xfrm>
            <a:off x="7985125" y="685800"/>
            <a:ext cx="511175" cy="511175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AutoShape 7"/>
          <p:cNvSpPr>
            <a:spLocks noChangeArrowheads="1"/>
          </p:cNvSpPr>
          <p:nvPr/>
        </p:nvSpPr>
        <p:spPr bwMode="auto">
          <a:xfrm>
            <a:off x="8355013" y="692150"/>
            <a:ext cx="511175" cy="512763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AutoShape 8"/>
          <p:cNvSpPr>
            <a:spLocks noChangeArrowheads="1"/>
          </p:cNvSpPr>
          <p:nvPr/>
        </p:nvSpPr>
        <p:spPr bwMode="auto">
          <a:xfrm>
            <a:off x="7961313" y="301625"/>
            <a:ext cx="511175" cy="512763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>
            <a:off x="8339138" y="333375"/>
            <a:ext cx="512762" cy="511175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4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8CC6DEC-FF23-4752-A813-3FBE09C5C1F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1024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4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7C13172-1A91-42CF-8949-FA7F84E96D0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126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F6B662A-9573-42CD-9573-821C3FBA17F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1126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27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9BB6C85-6E32-4824-9F2A-07F0B02102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5C30494-7DB8-4D2D-A1AF-5F71E758D5E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A4693AC-6A83-42F7-8329-ED2F5E3F2C3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3316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3669C42-4DDD-42A2-B0D6-ECE09E550D6A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13317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318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686FFC-1050-4BBD-BF36-8E22185A53D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8BF0816-A761-4B8C-B514-509F2E769597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FB77B0B-2AC4-4AA1-A312-9DBCCF51255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536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536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5C2FF6D-377F-4208-86B0-23EBD693F27F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1536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36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7B87DAE-DE48-4F0D-B700-75BAEF466FC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0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588"/>
            <a:ext cx="9144000" cy="14176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24AC60-B600-4773-9869-BB9ABA3DA1B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26163"/>
            <a:ext cx="9144000" cy="731837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8102600" y="6346825"/>
            <a:ext cx="358775" cy="358775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7985125" y="6588125"/>
            <a:ext cx="234950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8339138" y="6588125"/>
            <a:ext cx="236537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7978775" y="6237288"/>
            <a:ext cx="234950" cy="236537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8339138" y="6235700"/>
            <a:ext cx="236537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1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22225"/>
            <a:ext cx="9144000" cy="428625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5F22DC-6452-497C-9C65-200E443C85D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6126163"/>
            <a:ext cx="9144000" cy="731837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8102600" y="6346825"/>
            <a:ext cx="358775" cy="358775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7985125" y="6588125"/>
            <a:ext cx="234950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8339138" y="6588125"/>
            <a:ext cx="236537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7978775" y="6237288"/>
            <a:ext cx="234950" cy="236537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8339138" y="6235700"/>
            <a:ext cx="236537" cy="23653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598613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8788" y="6245225"/>
            <a:ext cx="213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fld id="{D0644352-1055-4780-BBA1-1DB20567A06E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245225"/>
            <a:ext cx="289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788" y="6245225"/>
            <a:ext cx="213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AAF8C70F-159A-464D-BFDF-C3D17394C50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895350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895350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895350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895350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895350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895350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895350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895350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6550" indent="-336550" algn="l" defTabSz="895350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27075" indent="-279400" algn="l" defTabSz="895350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1119188" indent="-223838" algn="l" defTabSz="895350" rtl="0" eaLnBrk="1" fontAlgn="base" hangingPunct="1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566863" indent="-223838" algn="l" defTabSz="895350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14538" indent="-223838" algn="l" defTabSz="89535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471738" indent="-223838" algn="l" defTabSz="89535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928938" indent="-223838" algn="l" defTabSz="89535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386138" indent="-223838" algn="l" defTabSz="89535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843338" indent="-223838" algn="l" defTabSz="89535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9940B18A-DA14-471C-A71D-30882B70FB6C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3EC15E3-50D8-42EE-BBC8-05B463C7CF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ED8E9B1-E93F-48F9-B23E-9A1E039576D3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362C368-BE46-4EF6-804F-DF09AD6ECFC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717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B323171-DA39-4A62-9526-2FF57BF952C9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717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17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5E4AAB0-0B5F-4851-A8F7-2AF35A97C77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8196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2EE876D-534D-42F2-AD81-7EC051E8E901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8197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8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6727F81-1099-4BB0-A49E-B4E857E8B73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9220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9A1D1C0-A45D-4ED5-AE22-0E60288C1FFE}" type="datetimeFigureOut">
              <a:rPr lang="zh-CN" altLang="en-US"/>
              <a:pPr/>
              <a:t>2015/9/24</a:t>
            </a:fld>
            <a:endParaRPr lang="zh-CN" altLang="en-US"/>
          </a:p>
        </p:txBody>
      </p:sp>
      <p:sp>
        <p:nvSpPr>
          <p:cNvPr id="9221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222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AE83839-93AC-47CE-BE29-393D02A3A5F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83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24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1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9073008" cy="1470025"/>
          </a:xfrm>
        </p:spPr>
        <p:txBody>
          <a:bodyPr>
            <a:noAutofit/>
          </a:bodyPr>
          <a:lstStyle/>
          <a:p>
            <a:r>
              <a:rPr lang="zh-CN" altLang="en-US" sz="5000" dirty="0">
                <a:solidFill>
                  <a:schemeClr val="bg1"/>
                </a:solidFill>
                <a:latin typeface="+mj-ea"/>
                <a:cs typeface="Angsana New" pitchFamily="18" charset="-34"/>
              </a:rPr>
              <a:t>结构方程</a:t>
            </a:r>
            <a:r>
              <a:rPr lang="zh-CN" altLang="en-US" sz="5000" dirty="0" smtClean="0">
                <a:solidFill>
                  <a:schemeClr val="bg1"/>
                </a:solidFill>
                <a:latin typeface="+mj-ea"/>
                <a:cs typeface="Angsana New" pitchFamily="18" charset="-34"/>
              </a:rPr>
              <a:t>模型及其应用 </a:t>
            </a:r>
            <a:r>
              <a:rPr lang="en-US" altLang="zh-CN" sz="5000" dirty="0">
                <a:solidFill>
                  <a:schemeClr val="bg1"/>
                </a:solidFill>
                <a:latin typeface="+mj-ea"/>
                <a:cs typeface="Angsana New" pitchFamily="18" charset="-34"/>
              </a:rPr>
              <a:t/>
            </a:r>
            <a:br>
              <a:rPr lang="en-US" altLang="zh-CN" sz="5000" dirty="0">
                <a:solidFill>
                  <a:schemeClr val="bg1"/>
                </a:solidFill>
                <a:latin typeface="+mj-ea"/>
                <a:cs typeface="Angsana New" pitchFamily="18" charset="-34"/>
              </a:rPr>
            </a:br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Structural </a:t>
            </a:r>
            <a:r>
              <a:rPr lang="en-US" altLang="zh-CN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Equation Modeling and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its Applications</a:t>
            </a:r>
            <a:endParaRPr lang="zh-CN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4365104"/>
            <a:ext cx="6944816" cy="12736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邓国华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武汉理工大学   </a:t>
            </a:r>
            <a:endParaRPr lang="en-US" altLang="zh-CN" dirty="0" smtClean="0"/>
          </a:p>
          <a:p>
            <a:r>
              <a:rPr lang="zh-CN" altLang="en-US" dirty="0" smtClean="0"/>
              <a:t>电子商务与智能服务研究中心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4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124744"/>
            <a:ext cx="8712968" cy="5001419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1900" dirty="0" smtClean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）含义：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路径分析的最有用的一个工具，用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图形形式表示变量之间的各种线性关系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，包括直接的和间接的关系。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）常用记号：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①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矩形框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表示观测变量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②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圆或椭圆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表示潜在变量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③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小的圆或椭圆，或无任何框，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表示方程或测量的误差</a:t>
            </a:r>
          </a:p>
          <a:p>
            <a:pPr eaLnBrk="1" hangingPunct="1"/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单向箭头指向指标或观测变量，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表示测量误差</a:t>
            </a:r>
          </a:p>
          <a:p>
            <a:pPr eaLnBrk="1" hangingPunct="1"/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单向箭头指向因子或潜在变量，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表示内生变量未能被外生潜在变量解释的部分，是方程的误差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④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单向箭头连接的两个变量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表示假定有因果关系，箭头由原因（外生）变量指向结果（内生）变量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⑤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两个变量之间连线的两端都有箭头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，表示它们之间互为因果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⑥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弧形双箭头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表示假定两个变量之间没有结构关系，但有相关关系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⑦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变量之间没有任何连接线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，表示假定它们之间</a:t>
            </a:r>
            <a:r>
              <a:rPr lang="zh-CN" altLang="en-US" sz="1900" dirty="0" smtClean="0">
                <a:latin typeface="仿宋" pitchFamily="49" charset="-122"/>
                <a:ea typeface="仿宋" pitchFamily="49" charset="-122"/>
              </a:rPr>
              <a:t>没有直接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联系</a:t>
            </a:r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323528" y="476672"/>
            <a:ext cx="8229600" cy="5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路径图</a:t>
            </a:r>
            <a:endParaRPr lang="zh-CN" altLang="en-US" b="1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4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476672"/>
            <a:ext cx="8856984" cy="554461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）路径系数</a:t>
            </a:r>
          </a:p>
          <a:p>
            <a:pPr eaLnBrk="1" hangingPunct="1"/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含义：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路径分析模型的回归系数，用来衡量变量之间影响程度或变量的效应大小（标准化系数、非标准化系数）</a:t>
            </a:r>
          </a:p>
          <a:p>
            <a:pPr eaLnBrk="1" hangingPunct="1"/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类型：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①反映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外生变量影响内生变量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的路径系数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②反映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内生变量影响内生变量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的路径系数</a:t>
            </a:r>
          </a:p>
          <a:p>
            <a:pPr eaLnBrk="1" hangingPunct="1">
              <a:buFont typeface="Arial" charset="0"/>
              <a:buNone/>
            </a:pPr>
            <a:endParaRPr lang="en-US" altLang="zh-CN" sz="1900" dirty="0" smtClean="0">
              <a:solidFill>
                <a:srgbClr val="003366"/>
              </a:solidFill>
              <a:latin typeface="仿宋" pitchFamily="49" charset="-122"/>
              <a:ea typeface="仿宋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900" dirty="0" smtClean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）效应分解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①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直接效应：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原因变量（外生或内生变量）对结果变量（内生变量）的直接影响，大小等于原因变量到结果变量的路径系数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②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间接效应：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原因变量通过一个或多个中介变量对结果变量所产生的影响，大小为所有从原因变量出发，通过所有中介变量结束于结果变量的路径系数乘积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③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总效应：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原因变量对结果变量的效应总和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    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总效应</a:t>
            </a:r>
            <a:r>
              <a:rPr lang="en-US" altLang="zh-CN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=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直接效应</a:t>
            </a:r>
            <a:r>
              <a:rPr lang="en-US" altLang="zh-CN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间接效应</a:t>
            </a:r>
          </a:p>
        </p:txBody>
      </p:sp>
    </p:spTree>
    <p:extLst>
      <p:ext uri="{BB962C8B-B14F-4D97-AF65-F5344CB8AC3E}">
        <p14:creationId xmlns:p14="http://schemas.microsoft.com/office/powerpoint/2010/main" val="41196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30" y="1600200"/>
            <a:ext cx="3937539" cy="4525963"/>
          </a:xfrm>
          <a:noFill/>
          <a:ln/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555875" y="1844675"/>
            <a:ext cx="2016125" cy="20431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472490" y="2565400"/>
            <a:ext cx="4453565" cy="2308324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5606" name="AutoShape 6"/>
          <p:cNvSpPr>
            <a:spLocks/>
          </p:cNvSpPr>
          <p:nvPr/>
        </p:nvSpPr>
        <p:spPr bwMode="auto">
          <a:xfrm>
            <a:off x="611188" y="2565400"/>
            <a:ext cx="1857375" cy="711200"/>
          </a:xfrm>
          <a:prstGeom prst="callout1">
            <a:avLst>
              <a:gd name="adj1" fmla="val 83931"/>
              <a:gd name="adj2" fmla="val 104102"/>
              <a:gd name="adj3" fmla="val -44106"/>
              <a:gd name="adj4" fmla="val 1041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测量方程</a:t>
            </a:r>
          </a:p>
        </p:txBody>
      </p:sp>
      <p:sp>
        <p:nvSpPr>
          <p:cNvPr id="25607" name="AutoShape 7"/>
          <p:cNvSpPr>
            <a:spLocks/>
          </p:cNvSpPr>
          <p:nvPr/>
        </p:nvSpPr>
        <p:spPr bwMode="auto">
          <a:xfrm>
            <a:off x="684213" y="4221163"/>
            <a:ext cx="1857375" cy="711200"/>
          </a:xfrm>
          <a:prstGeom prst="callout1">
            <a:avLst>
              <a:gd name="adj1" fmla="val 83931"/>
              <a:gd name="adj2" fmla="val 104102"/>
              <a:gd name="adj3" fmla="val -44106"/>
              <a:gd name="adj4" fmla="val 1041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结构方程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932363" y="1844675"/>
            <a:ext cx="1944687" cy="2041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  <a:p>
            <a:endParaRPr lang="en-US" altLang="zh-CN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323528" y="476672"/>
            <a:ext cx="8229600" cy="5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测量方程与结构方程</a:t>
            </a:r>
            <a:endParaRPr lang="zh-CN" altLang="en-US" b="1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4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ldLvl="0" animBg="1" autoUpdateAnimBg="0"/>
      <p:bldP spid="25605" grpId="0" bldLvl="0" animBg="1" autoUpdateAnimBg="0"/>
      <p:bldP spid="25606" grpId="0" bldLvl="0" animBg="1" autoUpdateAnimBg="0"/>
      <p:bldP spid="25607" grpId="0" bldLvl="0" animBg="1" autoUpdateAnimBg="0"/>
      <p:bldP spid="25608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196752"/>
            <a:ext cx="8229600" cy="4929411"/>
          </a:xfrm>
          <a:noFill/>
          <a:ln/>
        </p:spPr>
        <p:txBody>
          <a:bodyPr/>
          <a:lstStyle/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Georgia" pitchFamily="18" charset="0"/>
              </a:rPr>
              <a:t>测量模型回归方程如下：</a:t>
            </a: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  <a:sym typeface="Georgia" pitchFamily="18" charset="0"/>
              </a:rPr>
              <a:t>X1=λ1ξ1+σ1</a:t>
            </a:r>
            <a:endParaRPr lang="en-US" altLang="zh-CN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宋体" pitchFamily="2" charset="-122"/>
              <a:sym typeface="Georgia" pitchFamily="18" charset="0"/>
            </a:endParaRP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  <a:sym typeface="Georgia" pitchFamily="18" charset="0"/>
              </a:rPr>
              <a:t>X2=λ2ξ1+σ2</a:t>
            </a: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  <a:sym typeface="Georgia" pitchFamily="18" charset="0"/>
              </a:rPr>
              <a:t>X3=λ3ξ1+σ3</a:t>
            </a: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n-US" altLang="zh-CN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宋体" pitchFamily="2" charset="-122"/>
              <a:sym typeface="Georgia" pitchFamily="18" charset="0"/>
            </a:endParaRP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  <a:sym typeface="Georgia" pitchFamily="18" charset="0"/>
              </a:rPr>
              <a:t>Y1=λ1η1+ε1</a:t>
            </a: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  <a:sym typeface="Georgia" pitchFamily="18" charset="0"/>
              </a:rPr>
              <a:t>Y2=λ2η1+ε2</a:t>
            </a: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 pitchFamily="2" charset="-122"/>
                <a:sym typeface="Georgia" pitchFamily="18" charset="0"/>
              </a:rPr>
              <a:t>Y3=λ3η1+ε3</a:t>
            </a: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n-US" altLang="zh-CN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宋体" pitchFamily="2" charset="-122"/>
              <a:sym typeface="Georgia" pitchFamily="18" charset="0"/>
            </a:endParaRPr>
          </a:p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Georgia" pitchFamily="18" charset="0"/>
              </a:rPr>
              <a:t>上述回归方程的矩阵方程如下：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75260"/>
              </p:ext>
            </p:extLst>
          </p:nvPr>
        </p:nvGraphicFramePr>
        <p:xfrm>
          <a:off x="971600" y="4966317"/>
          <a:ext cx="24495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21641117" imgH="11582717" progId="Equation.3">
                  <p:embed/>
                </p:oleObj>
              </mc:Choice>
              <mc:Fallback>
                <p:oleObj r:id="rId3" imgW="21641117" imgH="11582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66317"/>
                        <a:ext cx="244951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latin typeface="仿宋" pitchFamily="49" charset="-122"/>
              <a:ea typeface="仿宋" pitchFamily="49" charset="-122"/>
              <a:sym typeface="宋体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3913187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422650"/>
            <a:ext cx="36988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内容占位符 4"/>
          <p:cNvSpPr txBox="1">
            <a:spLocks/>
          </p:cNvSpPr>
          <p:nvPr/>
        </p:nvSpPr>
        <p:spPr bwMode="auto">
          <a:xfrm>
            <a:off x="323528" y="476672"/>
            <a:ext cx="8229600" cy="5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测量方程与回归方程</a:t>
            </a:r>
            <a:endParaRPr lang="zh-CN" altLang="en-US" b="1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6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zh-CN" altLang="en-US" sz="2400" dirty="0">
                <a:latin typeface="仿宋" pitchFamily="49" charset="-122"/>
                <a:ea typeface="仿宋" pitchFamily="49" charset="-122"/>
                <a:sym typeface="Georgia" pitchFamily="18" charset="0"/>
              </a:rPr>
              <a:t>结构模型潜变量间回归方程如下：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zh-CN" altLang="en-US" sz="2400" dirty="0">
              <a:latin typeface="仿宋" pitchFamily="49" charset="-122"/>
              <a:ea typeface="仿宋" pitchFamily="49" charset="-122"/>
              <a:cs typeface="宋体" pitchFamily="2" charset="-122"/>
              <a:sym typeface="Georgia" pitchFamily="18" charset="0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400" dirty="0">
                <a:latin typeface="仿宋" pitchFamily="49" charset="-122"/>
                <a:ea typeface="仿宋" pitchFamily="49" charset="-122"/>
                <a:cs typeface="宋体" pitchFamily="2" charset="-122"/>
                <a:sym typeface="Georgia" pitchFamily="18" charset="0"/>
              </a:rPr>
              <a:t>η1=γ1ξ1+e1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n-US" altLang="zh-CN" sz="900" dirty="0">
              <a:latin typeface="仿宋" pitchFamily="49" charset="-122"/>
              <a:ea typeface="仿宋" pitchFamily="49" charset="-122"/>
              <a:cs typeface="宋体" pitchFamily="2" charset="-122"/>
              <a:sym typeface="Georgia" pitchFamily="18" charset="0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zh-CN" sz="2400" dirty="0">
                <a:latin typeface="仿宋" pitchFamily="49" charset="-122"/>
                <a:ea typeface="仿宋" pitchFamily="49" charset="-122"/>
                <a:cs typeface="宋体" pitchFamily="2" charset="-122"/>
                <a:sym typeface="Georgia" pitchFamily="18" charset="0"/>
              </a:rPr>
              <a:t>η2=γ3η1+γ2ξ1+e2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n-US" altLang="zh-CN" sz="2400" dirty="0">
              <a:latin typeface="仿宋" pitchFamily="49" charset="-122"/>
              <a:ea typeface="仿宋" pitchFamily="49" charset="-122"/>
              <a:cs typeface="宋体" pitchFamily="2" charset="-122"/>
              <a:sym typeface="Georgia" pitchFamily="18" charset="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latin typeface="仿宋" pitchFamily="49" charset="-122"/>
              <a:ea typeface="仿宋" pitchFamily="49" charset="-122"/>
              <a:sym typeface="宋体" pitchFamily="2" charset="-122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268413"/>
            <a:ext cx="4105275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68313" y="4221163"/>
            <a:ext cx="3960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zh-CN" altLang="en-US" sz="2400" dirty="0">
                <a:latin typeface="仿宋" pitchFamily="49" charset="-122"/>
                <a:ea typeface="仿宋" pitchFamily="49" charset="-122"/>
                <a:sym typeface="Georgia" pitchFamily="18" charset="0"/>
              </a:rPr>
              <a:t>残差（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  <a:sym typeface="Georgia" pitchFamily="18" charset="0"/>
              </a:rPr>
              <a:t>e1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  <a:sym typeface="Georgia" pitchFamily="18" charset="0"/>
              </a:rPr>
              <a:t>、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  <a:sym typeface="Georgia" pitchFamily="18" charset="0"/>
              </a:rPr>
              <a:t>e2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  <a:sym typeface="Georgia" pitchFamily="18" charset="0"/>
              </a:rPr>
              <a:t>）表示方程中未能被解释的部分</a:t>
            </a:r>
            <a:endParaRPr lang="zh-CN" altLang="en-US" sz="24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258888" y="1412875"/>
            <a:ext cx="3048000" cy="43434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76825" y="1412875"/>
            <a:ext cx="2971800" cy="43434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24200" y="1828800"/>
            <a:ext cx="3200400" cy="350520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78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51" y="1600200"/>
            <a:ext cx="7080298" cy="4525963"/>
          </a:xfrm>
          <a:noFill/>
        </p:spPr>
      </p:pic>
      <p:cxnSp>
        <p:nvCxnSpPr>
          <p:cNvPr id="7" name="直接箭头连接符 6"/>
          <p:cNvCxnSpPr/>
          <p:nvPr/>
        </p:nvCxnSpPr>
        <p:spPr>
          <a:xfrm rot="5400000" flipH="1" flipV="1">
            <a:off x="5534025" y="1387475"/>
            <a:ext cx="838200" cy="457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5867400" y="836613"/>
            <a:ext cx="106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潜在变量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7834" name="TextBox 14"/>
          <p:cNvSpPr txBox="1">
            <a:spLocks noChangeArrowheads="1"/>
          </p:cNvSpPr>
          <p:nvPr/>
        </p:nvSpPr>
        <p:spPr bwMode="auto">
          <a:xfrm>
            <a:off x="2268538" y="105251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V="1">
            <a:off x="2012950" y="1235075"/>
            <a:ext cx="685800" cy="609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3" name="TextBox 21"/>
          <p:cNvSpPr txBox="1">
            <a:spLocks noChangeArrowheads="1"/>
          </p:cNvSpPr>
          <p:nvPr/>
        </p:nvSpPr>
        <p:spPr bwMode="auto">
          <a:xfrm>
            <a:off x="1476375" y="8366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观测变量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5707063" y="5462588"/>
            <a:ext cx="1066800" cy="457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30"/>
          <p:cNvSpPr txBox="1">
            <a:spLocks noChangeArrowheads="1"/>
          </p:cNvSpPr>
          <p:nvPr/>
        </p:nvSpPr>
        <p:spPr bwMode="auto">
          <a:xfrm>
            <a:off x="5867400" y="62372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内生潜变量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2898775" y="5534025"/>
            <a:ext cx="1066800" cy="457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7" name="TextBox 35"/>
          <p:cNvSpPr txBox="1">
            <a:spLocks noChangeArrowheads="1"/>
          </p:cNvSpPr>
          <p:nvPr/>
        </p:nvSpPr>
        <p:spPr bwMode="auto">
          <a:xfrm>
            <a:off x="2484438" y="62372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外生潜变量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755650" y="1773238"/>
            <a:ext cx="990600" cy="2286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50825" y="14843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误差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10800000">
            <a:off x="762000" y="4114800"/>
            <a:ext cx="5334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2400" y="38100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测量方程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001000" y="4267200"/>
            <a:ext cx="3810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382000" y="39624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测量方程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4340226" y="5603875"/>
            <a:ext cx="609600" cy="317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343400" y="59436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结构方程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rot="10800000">
            <a:off x="827088" y="3068638"/>
            <a:ext cx="2514600" cy="1587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07975" y="2916238"/>
            <a:ext cx="68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相关系数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181600" y="2895600"/>
            <a:ext cx="30480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8305800" y="27432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因果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39750" y="0"/>
            <a:ext cx="5040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全模型</a:t>
            </a:r>
          </a:p>
        </p:txBody>
      </p:sp>
    </p:spTree>
    <p:extLst>
      <p:ext uri="{BB962C8B-B14F-4D97-AF65-F5344CB8AC3E}">
        <p14:creationId xmlns:p14="http://schemas.microsoft.com/office/powerpoint/2010/main" val="12305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17" grpId="0" animBg="1"/>
      <p:bldP spid="18440" grpId="0"/>
      <p:bldP spid="18443" grpId="0"/>
      <p:bldP spid="18445" grpId="0"/>
      <p:bldP spid="18447" grpId="0"/>
      <p:bldP spid="24" grpId="0"/>
      <p:bldP spid="28" grpId="0"/>
      <p:bldP spid="35" grpId="0"/>
      <p:bldP spid="38" grpId="0"/>
      <p:bldP spid="41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2" name="Group 86"/>
          <p:cNvGrpSpPr>
            <a:grpSpLocks/>
          </p:cNvGrpSpPr>
          <p:nvPr/>
        </p:nvGrpSpPr>
        <p:grpSpPr bwMode="auto">
          <a:xfrm>
            <a:off x="766511" y="763567"/>
            <a:ext cx="7632898" cy="5400253"/>
            <a:chOff x="612" y="618"/>
            <a:chExt cx="3946" cy="3168"/>
          </a:xfrm>
        </p:grpSpPr>
        <p:sp>
          <p:nvSpPr>
            <p:cNvPr id="9219" name="Oval 3"/>
            <p:cNvSpPr>
              <a:spLocks noChangeArrowheads="1"/>
            </p:cNvSpPr>
            <p:nvPr/>
          </p:nvSpPr>
          <p:spPr bwMode="auto">
            <a:xfrm>
              <a:off x="1236" y="167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1284" y="1722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 dirty="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 </a:t>
              </a:r>
              <a:r>
                <a:rPr lang="en-US" altLang="zh-TW" sz="1400" baseline="-36000" dirty="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1</a:t>
              </a:r>
              <a:endParaRPr lang="en-US" altLang="zh-TW" sz="2400" dirty="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612" y="968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pitchFamily="18" charset="-120"/>
                </a:rPr>
                <a:t>X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</a:rPr>
                <a:t>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1044" y="968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pitchFamily="18" charset="-120"/>
                </a:rPr>
                <a:t>X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</a:rPr>
                <a:t>2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1476" y="968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pitchFamily="18" charset="-120"/>
                </a:rPr>
                <a:t>X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</a:rPr>
                <a:t>3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1908" y="968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pitchFamily="18" charset="-120"/>
                </a:rPr>
                <a:t>X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</a:rPr>
                <a:t>4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flipH="1" flipV="1">
              <a:off x="776" y="1166"/>
              <a:ext cx="624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V="1">
              <a:off x="1414" y="1166"/>
              <a:ext cx="624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H="1" flipV="1">
              <a:off x="1212" y="1166"/>
              <a:ext cx="192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V="1">
              <a:off x="1404" y="1166"/>
              <a:ext cx="192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755" y="78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52" y="61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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1195" y="788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1092" y="62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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2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627" y="788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1524" y="62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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3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2059" y="788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1956" y="62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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4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1764" y="126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41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1458" y="126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31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044" y="126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21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804" y="126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11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grpSp>
          <p:nvGrpSpPr>
            <p:cNvPr id="9241" name="Group 25"/>
            <p:cNvGrpSpPr>
              <a:grpSpLocks/>
            </p:cNvGrpSpPr>
            <p:nvPr/>
          </p:nvGrpSpPr>
          <p:grpSpPr bwMode="auto">
            <a:xfrm>
              <a:off x="3588" y="1694"/>
              <a:ext cx="336" cy="288"/>
              <a:chOff x="1344" y="1776"/>
              <a:chExt cx="384" cy="288"/>
            </a:xfrm>
          </p:grpSpPr>
          <p:sp>
            <p:nvSpPr>
              <p:cNvPr id="9242" name="Oval 26"/>
              <p:cNvSpPr>
                <a:spLocks noChangeArrowheads="1"/>
              </p:cNvSpPr>
              <p:nvPr/>
            </p:nvSpPr>
            <p:spPr bwMode="auto">
              <a:xfrm>
                <a:off x="1344" y="1776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Text Box 27"/>
              <p:cNvSpPr txBox="1">
                <a:spLocks noChangeArrowheads="1"/>
              </p:cNvSpPr>
              <p:nvPr/>
            </p:nvSpPr>
            <p:spPr bwMode="auto">
              <a:xfrm>
                <a:off x="1392" y="18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TW" altLang="en-US" sz="1400">
                    <a:latin typeface="Times New Roman" pitchFamily="18" charset="0"/>
                    <a:ea typeface="新細明體" pitchFamily="18" charset="-120"/>
                    <a:sym typeface="Symbol" pitchFamily="18" charset="2"/>
                  </a:rPr>
                  <a:t>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  <a:sym typeface="Symbol" pitchFamily="18" charset="2"/>
                  </a:rPr>
                  <a:t>1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44" name="Group 28"/>
            <p:cNvGrpSpPr>
              <a:grpSpLocks/>
            </p:cNvGrpSpPr>
            <p:nvPr/>
          </p:nvGrpSpPr>
          <p:grpSpPr bwMode="auto">
            <a:xfrm>
              <a:off x="2964" y="968"/>
              <a:ext cx="1584" cy="198"/>
              <a:chOff x="432" y="2880"/>
              <a:chExt cx="1584" cy="198"/>
            </a:xfrm>
          </p:grpSpPr>
          <p:sp>
            <p:nvSpPr>
              <p:cNvPr id="9245" name="Text Box 29"/>
              <p:cNvSpPr txBox="1">
                <a:spLocks noChangeArrowheads="1"/>
              </p:cNvSpPr>
              <p:nvPr/>
            </p:nvSpPr>
            <p:spPr bwMode="auto">
              <a:xfrm>
                <a:off x="432" y="2880"/>
                <a:ext cx="28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y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</a:rPr>
                  <a:t>1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9246" name="Text Box 30"/>
              <p:cNvSpPr txBox="1">
                <a:spLocks noChangeArrowheads="1"/>
              </p:cNvSpPr>
              <p:nvPr/>
            </p:nvSpPr>
            <p:spPr bwMode="auto">
              <a:xfrm>
                <a:off x="864" y="2880"/>
                <a:ext cx="28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y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</a:rPr>
                  <a:t>2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9247" name="Text Box 31"/>
              <p:cNvSpPr txBox="1">
                <a:spLocks noChangeArrowheads="1"/>
              </p:cNvSpPr>
              <p:nvPr/>
            </p:nvSpPr>
            <p:spPr bwMode="auto">
              <a:xfrm>
                <a:off x="1296" y="2880"/>
                <a:ext cx="28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y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</a:rPr>
                  <a:t>3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9248" name="Text Box 32"/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28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y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</a:rPr>
                  <a:t>4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49" name="Group 33"/>
            <p:cNvGrpSpPr>
              <a:grpSpLocks/>
            </p:cNvGrpSpPr>
            <p:nvPr/>
          </p:nvGrpSpPr>
          <p:grpSpPr bwMode="auto">
            <a:xfrm flipV="1">
              <a:off x="3132" y="1166"/>
              <a:ext cx="1248" cy="528"/>
              <a:chOff x="576" y="2352"/>
              <a:chExt cx="1248" cy="528"/>
            </a:xfrm>
          </p:grpSpPr>
          <p:sp>
            <p:nvSpPr>
              <p:cNvPr id="9250" name="Line 34"/>
              <p:cNvSpPr>
                <a:spLocks noChangeShapeType="1"/>
              </p:cNvSpPr>
              <p:nvPr/>
            </p:nvSpPr>
            <p:spPr bwMode="auto">
              <a:xfrm flipH="1">
                <a:off x="576" y="2352"/>
                <a:ext cx="62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1" name="Line 35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62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Line 36"/>
              <p:cNvSpPr>
                <a:spLocks noChangeShapeType="1"/>
              </p:cNvSpPr>
              <p:nvPr/>
            </p:nvSpPr>
            <p:spPr bwMode="auto">
              <a:xfrm flipH="1">
                <a:off x="1008" y="2352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Line 37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>
              <a:off x="3107" y="78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3004" y="61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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>
              <a:off x="3547" y="788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3444" y="62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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2</a:t>
              </a:r>
            </a:p>
          </p:txBody>
        </p:sp>
        <p:sp>
          <p:nvSpPr>
            <p:cNvPr id="9258" name="Line 42"/>
            <p:cNvSpPr>
              <a:spLocks noChangeShapeType="1"/>
            </p:cNvSpPr>
            <p:nvPr/>
          </p:nvSpPr>
          <p:spPr bwMode="auto">
            <a:xfrm>
              <a:off x="3979" y="788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Text Box 43"/>
            <p:cNvSpPr txBox="1">
              <a:spLocks noChangeArrowheads="1"/>
            </p:cNvSpPr>
            <p:nvPr/>
          </p:nvSpPr>
          <p:spPr bwMode="auto">
            <a:xfrm>
              <a:off x="3876" y="62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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3</a:t>
              </a:r>
            </a:p>
          </p:txBody>
        </p:sp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>
              <a:off x="4411" y="788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Text Box 45"/>
            <p:cNvSpPr txBox="1">
              <a:spLocks noChangeArrowheads="1"/>
            </p:cNvSpPr>
            <p:nvPr/>
          </p:nvSpPr>
          <p:spPr bwMode="auto">
            <a:xfrm>
              <a:off x="4308" y="62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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4</a:t>
              </a: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4116" y="126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41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63" name="Text Box 47"/>
            <p:cNvSpPr txBox="1">
              <a:spLocks noChangeArrowheads="1"/>
            </p:cNvSpPr>
            <p:nvPr/>
          </p:nvSpPr>
          <p:spPr bwMode="auto">
            <a:xfrm>
              <a:off x="3810" y="126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31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64" name="Text Box 48"/>
            <p:cNvSpPr txBox="1">
              <a:spLocks noChangeArrowheads="1"/>
            </p:cNvSpPr>
            <p:nvPr/>
          </p:nvSpPr>
          <p:spPr bwMode="auto">
            <a:xfrm>
              <a:off x="3396" y="126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21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65" name="Text Box 49"/>
            <p:cNvSpPr txBox="1">
              <a:spLocks noChangeArrowheads="1"/>
            </p:cNvSpPr>
            <p:nvPr/>
          </p:nvSpPr>
          <p:spPr bwMode="auto">
            <a:xfrm>
              <a:off x="3156" y="126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11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grpSp>
          <p:nvGrpSpPr>
            <p:cNvPr id="9267" name="Group 51"/>
            <p:cNvGrpSpPr>
              <a:grpSpLocks/>
            </p:cNvGrpSpPr>
            <p:nvPr/>
          </p:nvGrpSpPr>
          <p:grpSpPr bwMode="auto">
            <a:xfrm>
              <a:off x="3588" y="2422"/>
              <a:ext cx="336" cy="288"/>
              <a:chOff x="1344" y="1776"/>
              <a:chExt cx="384" cy="288"/>
            </a:xfrm>
          </p:grpSpPr>
          <p:sp>
            <p:nvSpPr>
              <p:cNvPr id="9268" name="Oval 52"/>
              <p:cNvSpPr>
                <a:spLocks noChangeArrowheads="1"/>
              </p:cNvSpPr>
              <p:nvPr/>
            </p:nvSpPr>
            <p:spPr bwMode="auto">
              <a:xfrm>
                <a:off x="1344" y="1776"/>
                <a:ext cx="38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9" name="Text Box 53"/>
              <p:cNvSpPr txBox="1">
                <a:spLocks noChangeArrowheads="1"/>
              </p:cNvSpPr>
              <p:nvPr/>
            </p:nvSpPr>
            <p:spPr bwMode="auto">
              <a:xfrm>
                <a:off x="1392" y="18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TW" altLang="en-US" sz="1400">
                    <a:latin typeface="Times New Roman" pitchFamily="18" charset="0"/>
                    <a:ea typeface="新細明體" pitchFamily="18" charset="-120"/>
                    <a:sym typeface="Symbol" pitchFamily="18" charset="2"/>
                  </a:rPr>
                  <a:t> 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  <a:sym typeface="Symbol" pitchFamily="18" charset="2"/>
                  </a:rPr>
                  <a:t>2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70" name="Group 54"/>
            <p:cNvGrpSpPr>
              <a:grpSpLocks/>
            </p:cNvGrpSpPr>
            <p:nvPr/>
          </p:nvGrpSpPr>
          <p:grpSpPr bwMode="auto">
            <a:xfrm>
              <a:off x="2964" y="3238"/>
              <a:ext cx="1584" cy="198"/>
              <a:chOff x="432" y="2880"/>
              <a:chExt cx="1584" cy="198"/>
            </a:xfrm>
          </p:grpSpPr>
          <p:sp>
            <p:nvSpPr>
              <p:cNvPr id="9271" name="Text Box 55"/>
              <p:cNvSpPr txBox="1">
                <a:spLocks noChangeArrowheads="1"/>
              </p:cNvSpPr>
              <p:nvPr/>
            </p:nvSpPr>
            <p:spPr bwMode="auto">
              <a:xfrm>
                <a:off x="432" y="2880"/>
                <a:ext cx="28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y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</a:rPr>
                  <a:t>5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9272" name="Text Box 56"/>
              <p:cNvSpPr txBox="1">
                <a:spLocks noChangeArrowheads="1"/>
              </p:cNvSpPr>
              <p:nvPr/>
            </p:nvSpPr>
            <p:spPr bwMode="auto">
              <a:xfrm>
                <a:off x="864" y="2880"/>
                <a:ext cx="28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y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</a:rPr>
                  <a:t>6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9273" name="Text Box 57"/>
              <p:cNvSpPr txBox="1">
                <a:spLocks noChangeArrowheads="1"/>
              </p:cNvSpPr>
              <p:nvPr/>
            </p:nvSpPr>
            <p:spPr bwMode="auto">
              <a:xfrm>
                <a:off x="1296" y="2880"/>
                <a:ext cx="28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y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</a:rPr>
                  <a:t>7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9274" name="Text Box 58"/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28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y</a:t>
                </a:r>
                <a:r>
                  <a:rPr lang="en-US" altLang="zh-TW" sz="1400" baseline="-36000">
                    <a:latin typeface="Times New Roman" pitchFamily="18" charset="0"/>
                    <a:ea typeface="新細明體" pitchFamily="18" charset="-120"/>
                  </a:rPr>
                  <a:t>8</a:t>
                </a:r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75" name="Group 59"/>
            <p:cNvGrpSpPr>
              <a:grpSpLocks/>
            </p:cNvGrpSpPr>
            <p:nvPr/>
          </p:nvGrpSpPr>
          <p:grpSpPr bwMode="auto">
            <a:xfrm>
              <a:off x="3132" y="2710"/>
              <a:ext cx="1248" cy="528"/>
              <a:chOff x="576" y="2352"/>
              <a:chExt cx="1248" cy="528"/>
            </a:xfrm>
          </p:grpSpPr>
          <p:sp>
            <p:nvSpPr>
              <p:cNvPr id="9276" name="Line 60"/>
              <p:cNvSpPr>
                <a:spLocks noChangeShapeType="1"/>
              </p:cNvSpPr>
              <p:nvPr/>
            </p:nvSpPr>
            <p:spPr bwMode="auto">
              <a:xfrm flipH="1">
                <a:off x="576" y="2352"/>
                <a:ext cx="62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Line 61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62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Line 62"/>
              <p:cNvSpPr>
                <a:spLocks noChangeShapeType="1"/>
              </p:cNvSpPr>
              <p:nvPr/>
            </p:nvSpPr>
            <p:spPr bwMode="auto">
              <a:xfrm flipH="1">
                <a:off x="1008" y="2352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9" name="Line 63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80" name="Line 64"/>
            <p:cNvSpPr>
              <a:spLocks noChangeShapeType="1"/>
            </p:cNvSpPr>
            <p:nvPr/>
          </p:nvSpPr>
          <p:spPr bwMode="auto">
            <a:xfrm flipV="1">
              <a:off x="3107" y="3436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1" name="Text Box 65"/>
            <p:cNvSpPr txBox="1">
              <a:spLocks noChangeArrowheads="1"/>
            </p:cNvSpPr>
            <p:nvPr/>
          </p:nvSpPr>
          <p:spPr bwMode="auto">
            <a:xfrm>
              <a:off x="3004" y="359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 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5</a:t>
              </a:r>
            </a:p>
          </p:txBody>
        </p:sp>
        <p:sp>
          <p:nvSpPr>
            <p:cNvPr id="9282" name="Line 66"/>
            <p:cNvSpPr>
              <a:spLocks noChangeShapeType="1"/>
            </p:cNvSpPr>
            <p:nvPr/>
          </p:nvSpPr>
          <p:spPr bwMode="auto">
            <a:xfrm flipV="1">
              <a:off x="3547" y="3430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3" name="Text Box 67"/>
            <p:cNvSpPr txBox="1">
              <a:spLocks noChangeArrowheads="1"/>
            </p:cNvSpPr>
            <p:nvPr/>
          </p:nvSpPr>
          <p:spPr bwMode="auto">
            <a:xfrm>
              <a:off x="3444" y="358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 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6</a:t>
              </a:r>
            </a:p>
          </p:txBody>
        </p:sp>
        <p:sp>
          <p:nvSpPr>
            <p:cNvPr id="9284" name="Line 68"/>
            <p:cNvSpPr>
              <a:spLocks noChangeShapeType="1"/>
            </p:cNvSpPr>
            <p:nvPr/>
          </p:nvSpPr>
          <p:spPr bwMode="auto">
            <a:xfrm flipV="1">
              <a:off x="3979" y="3430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5" name="Text Box 69"/>
            <p:cNvSpPr txBox="1">
              <a:spLocks noChangeArrowheads="1"/>
            </p:cNvSpPr>
            <p:nvPr/>
          </p:nvSpPr>
          <p:spPr bwMode="auto">
            <a:xfrm>
              <a:off x="3876" y="358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 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7</a:t>
              </a:r>
            </a:p>
          </p:txBody>
        </p:sp>
        <p:sp>
          <p:nvSpPr>
            <p:cNvPr id="9286" name="Line 70"/>
            <p:cNvSpPr>
              <a:spLocks noChangeShapeType="1"/>
            </p:cNvSpPr>
            <p:nvPr/>
          </p:nvSpPr>
          <p:spPr bwMode="auto">
            <a:xfrm flipV="1">
              <a:off x="4411" y="3430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7" name="Text Box 71"/>
            <p:cNvSpPr txBox="1">
              <a:spLocks noChangeArrowheads="1"/>
            </p:cNvSpPr>
            <p:nvPr/>
          </p:nvSpPr>
          <p:spPr bwMode="auto">
            <a:xfrm>
              <a:off x="4308" y="358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 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8</a:t>
              </a:r>
            </a:p>
          </p:txBody>
        </p:sp>
        <p:sp>
          <p:nvSpPr>
            <p:cNvPr id="9288" name="Text Box 72"/>
            <p:cNvSpPr txBox="1">
              <a:spLocks noChangeArrowheads="1"/>
            </p:cNvSpPr>
            <p:nvPr/>
          </p:nvSpPr>
          <p:spPr bwMode="auto">
            <a:xfrm>
              <a:off x="4144" y="295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82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89" name="Text Box 73"/>
            <p:cNvSpPr txBox="1">
              <a:spLocks noChangeArrowheads="1"/>
            </p:cNvSpPr>
            <p:nvPr/>
          </p:nvSpPr>
          <p:spPr bwMode="auto">
            <a:xfrm>
              <a:off x="3810" y="295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72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90" name="Text Box 74"/>
            <p:cNvSpPr txBox="1">
              <a:spLocks noChangeArrowheads="1"/>
            </p:cNvSpPr>
            <p:nvPr/>
          </p:nvSpPr>
          <p:spPr bwMode="auto">
            <a:xfrm>
              <a:off x="3361" y="295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62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91" name="Text Box 75"/>
            <p:cNvSpPr txBox="1">
              <a:spLocks noChangeArrowheads="1"/>
            </p:cNvSpPr>
            <p:nvPr/>
          </p:nvSpPr>
          <p:spPr bwMode="auto">
            <a:xfrm>
              <a:off x="3012" y="295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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52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92" name="Line 76"/>
            <p:cNvSpPr>
              <a:spLocks noChangeShapeType="1"/>
            </p:cNvSpPr>
            <p:nvPr/>
          </p:nvSpPr>
          <p:spPr bwMode="auto">
            <a:xfrm>
              <a:off x="1572" y="181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3" name="Line 77"/>
            <p:cNvSpPr>
              <a:spLocks noChangeShapeType="1"/>
            </p:cNvSpPr>
            <p:nvPr/>
          </p:nvSpPr>
          <p:spPr bwMode="auto">
            <a:xfrm>
              <a:off x="3756" y="1982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4" name="Line 78"/>
            <p:cNvSpPr>
              <a:spLocks noChangeShapeType="1"/>
            </p:cNvSpPr>
            <p:nvPr/>
          </p:nvSpPr>
          <p:spPr bwMode="auto">
            <a:xfrm>
              <a:off x="1572" y="1818"/>
              <a:ext cx="201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5" name="Text Box 79"/>
            <p:cNvSpPr txBox="1">
              <a:spLocks noChangeArrowheads="1"/>
            </p:cNvSpPr>
            <p:nvPr/>
          </p:nvSpPr>
          <p:spPr bwMode="auto">
            <a:xfrm>
              <a:off x="2388" y="162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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11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96" name="Text Box 80"/>
            <p:cNvSpPr txBox="1">
              <a:spLocks noChangeArrowheads="1"/>
            </p:cNvSpPr>
            <p:nvPr/>
          </p:nvSpPr>
          <p:spPr bwMode="auto">
            <a:xfrm>
              <a:off x="2388" y="191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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21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97" name="Text Box 81"/>
            <p:cNvSpPr txBox="1">
              <a:spLocks noChangeArrowheads="1"/>
            </p:cNvSpPr>
            <p:nvPr/>
          </p:nvSpPr>
          <p:spPr bwMode="auto">
            <a:xfrm>
              <a:off x="3732" y="201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TW" altLang="en-US" sz="1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</a:t>
              </a:r>
              <a:r>
                <a:rPr lang="en-US" altLang="zh-TW" sz="1400" baseline="-360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21</a:t>
              </a:r>
              <a:endParaRPr lang="en-US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98" name="Line 82"/>
            <p:cNvSpPr>
              <a:spLocks noChangeShapeType="1"/>
            </p:cNvSpPr>
            <p:nvPr/>
          </p:nvSpPr>
          <p:spPr bwMode="auto">
            <a:xfrm flipV="1">
              <a:off x="3923" y="1706"/>
              <a:ext cx="36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83"/>
            <p:cNvSpPr>
              <a:spLocks noChangeShapeType="1"/>
            </p:cNvSpPr>
            <p:nvPr/>
          </p:nvSpPr>
          <p:spPr bwMode="auto">
            <a:xfrm flipV="1">
              <a:off x="3923" y="2432"/>
              <a:ext cx="36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Rectangle 84"/>
            <p:cNvSpPr>
              <a:spLocks noChangeArrowheads="1"/>
            </p:cNvSpPr>
            <p:nvPr/>
          </p:nvSpPr>
          <p:spPr bwMode="auto">
            <a:xfrm>
              <a:off x="4286" y="1570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ζ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9301" name="Rectangle 85"/>
            <p:cNvSpPr>
              <a:spLocks noChangeArrowheads="1"/>
            </p:cNvSpPr>
            <p:nvPr/>
          </p:nvSpPr>
          <p:spPr bwMode="auto">
            <a:xfrm>
              <a:off x="4286" y="2296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ζ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59" y="1412776"/>
            <a:ext cx="7467403" cy="124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31494"/>
            <a:ext cx="8229600" cy="509466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1520" y="2858954"/>
            <a:ext cx="8892480" cy="32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l-GR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Λ</a:t>
            </a:r>
            <a:r>
              <a:rPr lang="en-US" altLang="zh-CN" sz="2600" baseline="-250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外生观测变量与外生潜变量直接的关系，是外生观测变量在外生潜变量上的</a:t>
            </a: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因子负荷矩阵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el-GR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Λ</a:t>
            </a:r>
            <a:r>
              <a:rPr lang="en-US" altLang="zh-CN" sz="2600" baseline="-25000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内生观测变量与内生潜变量之间的关系，是内生观测变量在内生潜变量上的</a:t>
            </a: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因子负荷矩阵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ru-RU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В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路径系数，表示内生潜变量间的关系；</a:t>
            </a:r>
          </a:p>
          <a:p>
            <a:pPr>
              <a:spcBef>
                <a:spcPct val="20000"/>
              </a:spcBef>
            </a:pPr>
            <a:r>
              <a:rPr lang="ru-RU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Г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路径系数，表示外生潜变量对内生潜变量的影响；</a:t>
            </a:r>
          </a:p>
          <a:p>
            <a:pPr>
              <a:spcBef>
                <a:spcPct val="20000"/>
              </a:spcBef>
            </a:pPr>
            <a:r>
              <a:rPr lang="el-GR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ζ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结构方程的残差项，反映</a:t>
            </a: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了在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方程中未能被解释的部分。</a:t>
            </a: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AutoShape 6"/>
          <p:cNvSpPr>
            <a:spLocks/>
          </p:cNvSpPr>
          <p:nvPr/>
        </p:nvSpPr>
        <p:spPr bwMode="auto">
          <a:xfrm>
            <a:off x="4842945" y="1621845"/>
            <a:ext cx="144462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7938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74745" y="1694870"/>
            <a:ext cx="1655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测量模型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346182" y="2269545"/>
            <a:ext cx="165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结构模型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4842945" y="2558470"/>
            <a:ext cx="503237" cy="0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323528" y="476672"/>
            <a:ext cx="8229600" cy="5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结构</a:t>
            </a:r>
            <a:r>
              <a:rPr lang="zh-CN" altLang="en-US" b="1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方程模型的三个矩阵</a:t>
            </a:r>
            <a:r>
              <a:rPr lang="zh-CN" altLang="en-US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方程式</a:t>
            </a:r>
            <a:endParaRPr lang="zh-CN" altLang="en-US" b="1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0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6994537"/>
              </p:ext>
            </p:extLst>
          </p:nvPr>
        </p:nvGraphicFramePr>
        <p:xfrm>
          <a:off x="3353192" y="991234"/>
          <a:ext cx="1446442" cy="37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r:id="rId3" imgW="890863" imgH="229315" progId="Equation.DSMT4">
                  <p:embed/>
                </p:oleObj>
              </mc:Choice>
              <mc:Fallback>
                <p:oleObj r:id="rId3" imgW="890863" imgH="2293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192" y="991234"/>
                        <a:ext cx="1446442" cy="371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02059161"/>
              </p:ext>
            </p:extLst>
          </p:nvPr>
        </p:nvGraphicFramePr>
        <p:xfrm>
          <a:off x="2286421" y="1448211"/>
          <a:ext cx="838297" cy="91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r:id="rId5" imgW="547129" imgH="712444" progId="Equation.DSMT4">
                  <p:embed/>
                </p:oleObj>
              </mc:Choice>
              <mc:Fallback>
                <p:oleObj r:id="rId5" imgW="547129" imgH="7124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421" y="1448211"/>
                        <a:ext cx="838297" cy="913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85098946"/>
              </p:ext>
            </p:extLst>
          </p:nvPr>
        </p:nvGraphicFramePr>
        <p:xfrm>
          <a:off x="3504388" y="1448211"/>
          <a:ext cx="1448122" cy="9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r:id="rId7" imgW="763310" imgH="712444" progId="Equation.DSMT4">
                  <p:embed/>
                </p:oleObj>
              </mc:Choice>
              <mc:Fallback>
                <p:oleObj r:id="rId7" imgW="763310" imgH="7124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388" y="1448211"/>
                        <a:ext cx="1448122" cy="9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98262910"/>
              </p:ext>
            </p:extLst>
          </p:nvPr>
        </p:nvGraphicFramePr>
        <p:xfrm>
          <a:off x="6629106" y="1370928"/>
          <a:ext cx="1066772" cy="91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r:id="rId9" imgW="572562" imgH="712444" progId="Equation.DSMT4">
                  <p:embed/>
                </p:oleObj>
              </mc:Choice>
              <mc:Fallback>
                <p:oleObj r:id="rId9" imgW="572562" imgH="7124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106" y="1370928"/>
                        <a:ext cx="1066772" cy="913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31790"/>
              </p:ext>
            </p:extLst>
          </p:nvPr>
        </p:nvGraphicFramePr>
        <p:xfrm>
          <a:off x="5180984" y="991235"/>
          <a:ext cx="1372524" cy="36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r:id="rId11" imgW="903193" imgH="241932" progId="Equation.DSMT4">
                  <p:embed/>
                </p:oleObj>
              </mc:Choice>
              <mc:Fallback>
                <p:oleObj r:id="rId11" imgW="903193" imgH="2419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984" y="991235"/>
                        <a:ext cx="1372524" cy="367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88369"/>
              </p:ext>
            </p:extLst>
          </p:nvPr>
        </p:nvGraphicFramePr>
        <p:xfrm>
          <a:off x="2209143" y="3124910"/>
          <a:ext cx="796299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r:id="rId13" imgW="572562" imgH="712444" progId="Equation.DSMT4">
                  <p:embed/>
                </p:oleObj>
              </mc:Choice>
              <mc:Fallback>
                <p:oleObj r:id="rId13" imgW="572562" imgH="7124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143" y="3124910"/>
                        <a:ext cx="796299" cy="99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44592"/>
              </p:ext>
            </p:extLst>
          </p:nvPr>
        </p:nvGraphicFramePr>
        <p:xfrm>
          <a:off x="6781982" y="2515049"/>
          <a:ext cx="791259" cy="182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r:id="rId15" imgW="547129" imgH="1399138" progId="Equation.DSMT4">
                  <p:embed/>
                </p:oleObj>
              </mc:Choice>
              <mc:Fallback>
                <p:oleObj r:id="rId15" imgW="547129" imgH="13991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982" y="2515049"/>
                        <a:ext cx="791259" cy="1829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252268"/>
              </p:ext>
            </p:extLst>
          </p:nvPr>
        </p:nvGraphicFramePr>
        <p:xfrm>
          <a:off x="5333861" y="3047627"/>
          <a:ext cx="989493" cy="85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r:id="rId17" imgW="559846" imgH="483546" progId="Equation.DSMT4">
                  <p:embed/>
                </p:oleObj>
              </mc:Choice>
              <mc:Fallback>
                <p:oleObj r:id="rId17" imgW="559846" imgH="4835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861" y="3047627"/>
                        <a:ext cx="989493" cy="853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017727"/>
              </p:ext>
            </p:extLst>
          </p:nvPr>
        </p:nvGraphicFramePr>
        <p:xfrm>
          <a:off x="2209143" y="5487072"/>
          <a:ext cx="1219648" cy="69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r:id="rId19" imgW="852326" imgH="483546" progId="Equation.DSMT4">
                  <p:embed/>
                </p:oleObj>
              </mc:Choice>
              <mc:Fallback>
                <p:oleObj r:id="rId19" imgW="852326" imgH="4835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143" y="5487072"/>
                        <a:ext cx="1219648" cy="692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179127"/>
              </p:ext>
            </p:extLst>
          </p:nvPr>
        </p:nvGraphicFramePr>
        <p:xfrm>
          <a:off x="5333860" y="1599416"/>
          <a:ext cx="685422" cy="45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r:id="rId21" imgW="496047" imgH="254538" progId="Equation.DSMT4">
                  <p:embed/>
                </p:oleObj>
              </mc:Choice>
              <mc:Fallback>
                <p:oleObj r:id="rId21" imgW="496047" imgH="254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860" y="1599416"/>
                        <a:ext cx="685422" cy="458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840959"/>
              </p:ext>
            </p:extLst>
          </p:nvPr>
        </p:nvGraphicFramePr>
        <p:xfrm>
          <a:off x="5258261" y="5638277"/>
          <a:ext cx="761021" cy="391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r:id="rId23" imgW="496047" imgH="254538" progId="Equation.DSMT4">
                  <p:embed/>
                </p:oleObj>
              </mc:Choice>
              <mc:Fallback>
                <p:oleObj r:id="rId23" imgW="496047" imgH="254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261" y="5638277"/>
                        <a:ext cx="761021" cy="391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13"/>
          <p:cNvSpPr txBox="1">
            <a:spLocks noChangeArrowheads="1"/>
          </p:cNvSpPr>
          <p:nvPr/>
        </p:nvSpPr>
        <p:spPr bwMode="auto">
          <a:xfrm>
            <a:off x="1043608" y="532579"/>
            <a:ext cx="6805146" cy="38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测量模型：</a:t>
            </a:r>
            <a:r>
              <a:rPr lang="zh-CN" altLang="en-US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反映潜在变量和观测变量之间的关系</a:t>
            </a:r>
          </a:p>
        </p:txBody>
      </p:sp>
      <p:sp>
        <p:nvSpPr>
          <p:cNvPr id="3090" name="Text Box 14"/>
          <p:cNvSpPr txBox="1">
            <a:spLocks noChangeArrowheads="1"/>
          </p:cNvSpPr>
          <p:nvPr/>
        </p:nvSpPr>
        <p:spPr bwMode="auto">
          <a:xfrm>
            <a:off x="2133544" y="991235"/>
            <a:ext cx="1217968" cy="38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方程式：</a:t>
            </a:r>
          </a:p>
        </p:txBody>
      </p:sp>
      <p:graphicFrame>
        <p:nvGraphicFramePr>
          <p:cNvPr id="308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45278"/>
              </p:ext>
            </p:extLst>
          </p:nvPr>
        </p:nvGraphicFramePr>
        <p:xfrm>
          <a:off x="3428791" y="2666254"/>
          <a:ext cx="1676596" cy="175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r:id="rId25" imgW="1119861" imgH="1399747" progId="Equation.DSMT4">
                  <p:embed/>
                </p:oleObj>
              </mc:Choice>
              <mc:Fallback>
                <p:oleObj r:id="rId25" imgW="1119861" imgH="13997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791" y="2666254"/>
                        <a:ext cx="1676596" cy="175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364121"/>
              </p:ext>
            </p:extLst>
          </p:nvPr>
        </p:nvGraphicFramePr>
        <p:xfrm>
          <a:off x="4648439" y="5030096"/>
          <a:ext cx="2146984" cy="31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r:id="rId27" imgW="1336136" imgH="229315" progId="Equation.DSMT4">
                  <p:embed/>
                </p:oleObj>
              </mc:Choice>
              <mc:Fallback>
                <p:oleObj r:id="rId27" imgW="1336136" imgH="2293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439" y="5030096"/>
                        <a:ext cx="2146984" cy="31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Text Box 17"/>
          <p:cNvSpPr txBox="1">
            <a:spLocks noChangeArrowheads="1"/>
          </p:cNvSpPr>
          <p:nvPr/>
        </p:nvSpPr>
        <p:spPr bwMode="auto">
          <a:xfrm>
            <a:off x="1599318" y="4648723"/>
            <a:ext cx="5182664" cy="38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结构模型：</a:t>
            </a:r>
            <a:r>
              <a:rPr lang="zh-CN" altLang="en-US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反映潜在变量之间因果关系</a:t>
            </a:r>
          </a:p>
        </p:txBody>
      </p:sp>
      <p:sp>
        <p:nvSpPr>
          <p:cNvPr id="3092" name="Text Box 18"/>
          <p:cNvSpPr txBox="1">
            <a:spLocks noChangeArrowheads="1"/>
          </p:cNvSpPr>
          <p:nvPr/>
        </p:nvSpPr>
        <p:spPr bwMode="auto">
          <a:xfrm>
            <a:off x="1905071" y="5030097"/>
            <a:ext cx="1295246" cy="38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62" tIns="48381" rIns="96762" bIns="4838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方程式：</a:t>
            </a:r>
          </a:p>
        </p:txBody>
      </p:sp>
      <p:graphicFrame>
        <p:nvGraphicFramePr>
          <p:cNvPr id="30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632594"/>
              </p:ext>
            </p:extLst>
          </p:nvPr>
        </p:nvGraphicFramePr>
        <p:xfrm>
          <a:off x="3047440" y="5030097"/>
          <a:ext cx="1219648" cy="32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r:id="rId29" imgW="852326" imgH="229215" progId="Equation.DSMT4">
                  <p:embed/>
                </p:oleObj>
              </mc:Choice>
              <mc:Fallback>
                <p:oleObj r:id="rId29" imgW="852326" imgH="22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440" y="5030097"/>
                        <a:ext cx="1219648" cy="32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1992"/>
              </p:ext>
            </p:extLst>
          </p:nvPr>
        </p:nvGraphicFramePr>
        <p:xfrm>
          <a:off x="3852139" y="5470272"/>
          <a:ext cx="907176" cy="69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r:id="rId31" imgW="661578" imgH="508979" progId="Equation.DSMT4">
                  <p:embed/>
                </p:oleObj>
              </mc:Choice>
              <mc:Fallback>
                <p:oleObj r:id="rId31" imgW="661578" imgH="5089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139" y="5470272"/>
                        <a:ext cx="907176" cy="698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9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83767" y="376548"/>
            <a:ext cx="8229600" cy="922114"/>
          </a:xfrm>
        </p:spPr>
        <p:txBody>
          <a:bodyPr/>
          <a:lstStyle/>
          <a:p>
            <a:pPr algn="l"/>
            <a:r>
              <a:rPr lang="zh-CN" altLang="en-US" sz="3400" dirty="0" smtClean="0"/>
              <a:t>结构方程模型的分析步骤</a:t>
            </a:r>
            <a:endParaRPr lang="zh-CN" altLang="en-US" sz="3400" dirty="0"/>
          </a:p>
        </p:txBody>
      </p:sp>
      <p:graphicFrame>
        <p:nvGraphicFramePr>
          <p:cNvPr id="5" name="内容占位符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660406"/>
              </p:ext>
            </p:extLst>
          </p:nvPr>
        </p:nvGraphicFramePr>
        <p:xfrm>
          <a:off x="144016" y="1340768"/>
          <a:ext cx="4186808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625636"/>
              </p:ext>
            </p:extLst>
          </p:nvPr>
        </p:nvGraphicFramePr>
        <p:xfrm>
          <a:off x="4752528" y="1124744"/>
          <a:ext cx="435597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07504" y="548680"/>
            <a:ext cx="576263" cy="577850"/>
          </a:xfrm>
          <a:prstGeom prst="pentagon">
            <a:avLst/>
          </a:prstGeom>
          <a:solidFill>
            <a:srgbClr val="00B0F0">
              <a:alpha val="79999"/>
            </a:srgbClr>
          </a:solidFill>
          <a:ln>
            <a:noFill/>
          </a:ln>
          <a:effectLst/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966342" y="1109069"/>
            <a:ext cx="4541762" cy="0"/>
          </a:xfrm>
          <a:prstGeom prst="line">
            <a:avLst/>
          </a:prstGeom>
          <a:noFill/>
          <a:ln w="25400" cmpd="sng">
            <a:solidFill>
              <a:srgbClr val="00B0F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06779" y="2239954"/>
            <a:ext cx="6336505" cy="3777283"/>
          </a:xfrm>
        </p:spPr>
        <p:txBody>
          <a:bodyPr/>
          <a:lstStyle/>
          <a:p>
            <a:pPr marL="0" indent="0">
              <a:lnSpc>
                <a:spcPct val="200000"/>
              </a:lnSpc>
              <a:buClr>
                <a:srgbClr val="00B0F0"/>
              </a:buClr>
              <a:buNone/>
            </a:pPr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Clr>
                <a:srgbClr val="00B0F0"/>
              </a:buClr>
              <a:buNone/>
            </a:pPr>
            <a:r>
              <a:rPr lang="zh-CN" altLang="en-US" dirty="0" smtClean="0"/>
              <a:t>结构方程模型基本概念</a:t>
            </a:r>
            <a:endParaRPr lang="en-US" altLang="zh-CN" dirty="0"/>
          </a:p>
          <a:p>
            <a:pPr marL="0" indent="0">
              <a:lnSpc>
                <a:spcPct val="200000"/>
              </a:lnSpc>
              <a:buClr>
                <a:srgbClr val="00B0F0"/>
              </a:buClr>
              <a:buNone/>
            </a:pPr>
            <a:r>
              <a:rPr lang="zh-CN" altLang="en-US" dirty="0" smtClean="0"/>
              <a:t>结构方程模型分析步骤及实例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Clr>
                <a:srgbClr val="00B0F0"/>
              </a:buClr>
              <a:buNone/>
            </a:pPr>
            <a:r>
              <a:rPr lang="zh-CN" altLang="en-US" dirty="0" smtClean="0"/>
              <a:t>结构方程模型应用范围</a:t>
            </a:r>
            <a:endParaRPr lang="en-US" altLang="zh-CN" dirty="0" smtClean="0"/>
          </a:p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endParaRPr lang="en-US" altLang="zh-CN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75967" y="1412776"/>
            <a:ext cx="2849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sz="4800" b="1">
                <a:solidFill>
                  <a:schemeClr val="folHlin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918817" y="2492896"/>
            <a:ext cx="576262" cy="576263"/>
          </a:xfrm>
          <a:prstGeom prst="pentagon">
            <a:avLst/>
          </a:prstGeom>
          <a:solidFill>
            <a:srgbClr val="99CC0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753842" y="3061221"/>
            <a:ext cx="2303462" cy="0"/>
          </a:xfrm>
          <a:prstGeom prst="line">
            <a:avLst/>
          </a:prstGeom>
          <a:noFill/>
          <a:ln w="25400" cmpd="sng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18817" y="3324126"/>
            <a:ext cx="576262" cy="576262"/>
          </a:xfrm>
          <a:prstGeom prst="pentagon">
            <a:avLst/>
          </a:prstGeom>
          <a:solidFill>
            <a:srgbClr val="FFCC0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753842" y="3892451"/>
            <a:ext cx="2303462" cy="1587"/>
          </a:xfrm>
          <a:prstGeom prst="line">
            <a:avLst/>
          </a:prstGeom>
          <a:noFill/>
          <a:ln w="25400" cmpd="sng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910879" y="4075286"/>
            <a:ext cx="576263" cy="577850"/>
          </a:xfrm>
          <a:prstGeom prst="pentagon">
            <a:avLst/>
          </a:prstGeom>
          <a:solidFill>
            <a:srgbClr val="99CC0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769717" y="4635674"/>
            <a:ext cx="2303462" cy="1587"/>
          </a:xfrm>
          <a:prstGeom prst="line">
            <a:avLst/>
          </a:prstGeom>
          <a:noFill/>
          <a:ln w="25400" cmpd="sng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907704" y="4867374"/>
            <a:ext cx="576263" cy="577850"/>
          </a:xfrm>
          <a:prstGeom prst="pentagon">
            <a:avLst/>
          </a:prstGeom>
          <a:solidFill>
            <a:srgbClr val="FFCC0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742729" y="5435699"/>
            <a:ext cx="2303463" cy="1588"/>
          </a:xfrm>
          <a:prstGeom prst="line">
            <a:avLst/>
          </a:prstGeom>
          <a:noFill/>
          <a:ln w="25400" cmpd="sng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15000"/>
              </a:spcBef>
              <a:buNone/>
            </a:pPr>
            <a:r>
              <a:rPr lang="zh-TW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研究者先</a:t>
            </a:r>
            <a:r>
              <a:rPr lang="zh-TW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要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根据理论</a:t>
            </a:r>
            <a:r>
              <a:rPr lang="zh-TW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zh-TW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以往的研究</a:t>
            </a:r>
            <a:r>
              <a:rPr lang="zh-TW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成果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来设定初始的理论假设模型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ct val="15000"/>
              </a:spcBef>
              <a:buNone/>
            </a:pPr>
            <a:endParaRPr lang="en-US" altLang="zh-TW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ct val="15000"/>
              </a:spcBef>
              <a:buNone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例如：以成年人生活满意度的路径分析模型图为例。根据理论文献与经验，认为成年人“薪资所得”与“身体健康”两个变量会直接影响到“家庭幸福”与“生活满意”两个变量，而“家庭幸福”与“社会参与”两个变量也会直接影响到成年人的“生活满意”。</a:t>
            </a:r>
            <a:endParaRPr lang="zh-TW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323528" y="476672"/>
            <a:ext cx="8229600" cy="5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模型</a:t>
            </a:r>
            <a:r>
              <a:rPr lang="zh-CN" altLang="en-US" b="1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设定（</a:t>
            </a:r>
            <a:r>
              <a:rPr lang="en-US" altLang="zh-CN" b="1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model specification</a:t>
            </a:r>
            <a:r>
              <a:rPr lang="zh-CN" altLang="en-US" b="1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018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zh-CN" altLang="en-US" sz="3000" dirty="0" smtClean="0">
                <a:latin typeface="仿宋" pitchFamily="49" charset="-122"/>
                <a:ea typeface="仿宋" pitchFamily="49" charset="-122"/>
              </a:rPr>
              <a:t>生活满意度的路径模型图</a:t>
            </a:r>
            <a:r>
              <a:rPr lang="en-US" altLang="zh-CN" sz="3000" dirty="0" smtClean="0">
                <a:latin typeface="仿宋" pitchFamily="49" charset="-122"/>
                <a:ea typeface="仿宋" pitchFamily="49" charset="-122"/>
              </a:rPr>
              <a:t>-AMOS</a:t>
            </a:r>
            <a:r>
              <a:rPr lang="zh-CN" altLang="en-US" sz="3000" dirty="0" smtClean="0">
                <a:latin typeface="仿宋" pitchFamily="49" charset="-122"/>
                <a:ea typeface="仿宋" pitchFamily="49" charset="-122"/>
              </a:rPr>
              <a:t>软件</a:t>
            </a:r>
            <a:endParaRPr lang="zh-CN" altLang="en-US" sz="30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19188"/>
            <a:ext cx="80962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6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000" dirty="0" smtClean="0">
                <a:latin typeface="仿宋" pitchFamily="49" charset="-122"/>
                <a:ea typeface="仿宋" pitchFamily="49" charset="-122"/>
              </a:rPr>
              <a:t>问卷调查整理有效数据</a:t>
            </a:r>
            <a:r>
              <a:rPr lang="en-US" altLang="zh-CN" sz="3000" dirty="0" smtClean="0">
                <a:latin typeface="仿宋" pitchFamily="49" charset="-122"/>
                <a:ea typeface="仿宋" pitchFamily="49" charset="-122"/>
              </a:rPr>
              <a:t>210</a:t>
            </a:r>
            <a:r>
              <a:rPr lang="zh-CN" altLang="en-US" sz="3000" dirty="0" smtClean="0">
                <a:latin typeface="仿宋" pitchFamily="49" charset="-122"/>
                <a:ea typeface="仿宋" pitchFamily="49" charset="-122"/>
              </a:rPr>
              <a:t>条</a:t>
            </a:r>
            <a:endParaRPr lang="zh-CN" altLang="en-US" sz="30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69674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marL="342900" lvl="0" indent="-342900" algn="l">
              <a:spcBef>
                <a:spcPct val="20000"/>
              </a:spcBef>
              <a:buChar char="•"/>
            </a:pPr>
            <a:r>
              <a:rPr lang="zh-CN" altLang="en-US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模型识别（</a:t>
            </a:r>
            <a:r>
              <a:rPr lang="en-US" altLang="zh-CN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model identification</a:t>
            </a:r>
            <a:r>
              <a:rPr lang="zh-CN" altLang="en-US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法则</a:t>
            </a:r>
          </a:p>
          <a:p>
            <a:pPr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个内生变量和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q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个外生变量，能建立的方程个数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DP=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p+q</a:t>
            </a:r>
            <a:r>
              <a:rPr lang="en-US" altLang="zh-CN" sz="2400" dirty="0"/>
              <a:t>)*(p+q+1)/</a:t>
            </a:r>
            <a:r>
              <a:rPr lang="en-US" altLang="zh-CN" sz="2400" dirty="0" smtClean="0"/>
              <a:t>2</a:t>
            </a:r>
          </a:p>
          <a:p>
            <a:pPr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待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估参数数目（</a:t>
            </a:r>
            <a:r>
              <a:rPr lang="zh-CN" altLang="en-US" sz="2400" dirty="0" smtClean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自由</a:t>
            </a:r>
            <a:r>
              <a:rPr lang="zh-CN" altLang="en-US" sz="2400" dirty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度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 =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参数总数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–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固定参数</a:t>
            </a: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 &lt; DP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，模型过度识别</a:t>
            </a: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 &gt; DP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，模型识别不足</a:t>
            </a: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 = DP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，模型充分识别</a:t>
            </a:r>
          </a:p>
          <a:p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268761"/>
            <a:ext cx="8445624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模型识别三种情况：恰好识别、过度识别和不可识别。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恰好识别是模型参数的个数与方程个数相等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过度识别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是模型参数的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个数小于方程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个数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相等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恰好识别是模型参数的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个数大于方程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个数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相等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9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119" y="869922"/>
            <a:ext cx="8507288" cy="383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/>
              <a:t>Variable Summary (Group number 1)</a:t>
            </a:r>
            <a:endParaRPr lang="zh-CN" altLang="zh-CN" sz="1800" b="1" dirty="0" smtClean="0"/>
          </a:p>
          <a:p>
            <a:pPr marL="400050" lvl="1" indent="0">
              <a:buNone/>
            </a:pPr>
            <a:r>
              <a:rPr lang="en-US" altLang="zh-CN" sz="1800" b="1" dirty="0" smtClean="0"/>
              <a:t>Your model contains the following variables (Group number 1)</a:t>
            </a:r>
            <a:endParaRPr lang="zh-CN" altLang="zh-CN" sz="1800" b="1" dirty="0" smtClean="0"/>
          </a:p>
          <a:p>
            <a:pPr marL="800100" lvl="2" indent="0">
              <a:buNone/>
            </a:pPr>
            <a:r>
              <a:rPr lang="en-US" altLang="zh-CN" sz="1600" dirty="0" smtClean="0"/>
              <a:t>Observed, endogenous variables</a:t>
            </a:r>
            <a:endParaRPr lang="zh-CN" altLang="zh-CN" sz="1600" dirty="0" smtClean="0"/>
          </a:p>
          <a:p>
            <a:pPr marL="1257300" lvl="3" indent="0">
              <a:buNone/>
            </a:pPr>
            <a:r>
              <a:rPr lang="zh-CN" altLang="zh-CN" sz="1600" dirty="0" smtClean="0"/>
              <a:t>家庭幸福</a:t>
            </a:r>
          </a:p>
          <a:p>
            <a:pPr marL="1257300" lvl="3" indent="0">
              <a:buNone/>
            </a:pPr>
            <a:r>
              <a:rPr lang="zh-CN" altLang="zh-CN" sz="1600" dirty="0" smtClean="0"/>
              <a:t>生活满意</a:t>
            </a:r>
          </a:p>
          <a:p>
            <a:pPr marL="800100" lvl="2" indent="0">
              <a:buNone/>
            </a:pPr>
            <a:r>
              <a:rPr lang="en-US" altLang="zh-CN" sz="1600" dirty="0" smtClean="0"/>
              <a:t>Observed, exogenous variables</a:t>
            </a:r>
            <a:endParaRPr lang="zh-CN" altLang="zh-CN" sz="1600" dirty="0" smtClean="0"/>
          </a:p>
          <a:p>
            <a:pPr marL="1257300" lvl="3" indent="0">
              <a:buNone/>
            </a:pPr>
            <a:r>
              <a:rPr lang="zh-CN" altLang="zh-CN" sz="1600" dirty="0" smtClean="0"/>
              <a:t>薪资所得</a:t>
            </a:r>
          </a:p>
          <a:p>
            <a:pPr marL="1257300" lvl="3" indent="0">
              <a:buNone/>
            </a:pPr>
            <a:r>
              <a:rPr lang="zh-CN" altLang="zh-CN" sz="1600" dirty="0" smtClean="0"/>
              <a:t>身体健康</a:t>
            </a:r>
          </a:p>
          <a:p>
            <a:pPr marL="1257300" lvl="3" indent="0">
              <a:buNone/>
            </a:pPr>
            <a:r>
              <a:rPr lang="zh-CN" altLang="zh-CN" sz="1600" dirty="0" smtClean="0"/>
              <a:t>社会参与</a:t>
            </a:r>
          </a:p>
          <a:p>
            <a:pPr marL="800100" lvl="2" indent="0">
              <a:buNone/>
            </a:pPr>
            <a:r>
              <a:rPr lang="en-US" altLang="zh-CN" sz="1600" dirty="0" smtClean="0"/>
              <a:t>Unobserved, exogenous variables</a:t>
            </a:r>
            <a:endParaRPr lang="zh-CN" altLang="zh-CN" sz="1600" dirty="0" smtClean="0"/>
          </a:p>
          <a:p>
            <a:pPr marL="1257300" lvl="3" indent="0">
              <a:buNone/>
            </a:pPr>
            <a:r>
              <a:rPr lang="en-US" altLang="zh-CN" sz="1600" dirty="0" smtClean="0"/>
              <a:t>e1</a:t>
            </a:r>
            <a:endParaRPr lang="zh-CN" altLang="zh-CN" sz="1600" dirty="0" smtClean="0"/>
          </a:p>
          <a:p>
            <a:pPr marL="1257300" lvl="3" indent="0">
              <a:buNone/>
            </a:pPr>
            <a:r>
              <a:rPr lang="en-US" altLang="zh-CN" sz="1600" dirty="0" smtClean="0"/>
              <a:t>E2</a:t>
            </a:r>
          </a:p>
          <a:p>
            <a:pPr marL="1257300" lvl="3" indent="0">
              <a:buNone/>
            </a:pPr>
            <a:endParaRPr lang="zh-CN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51598"/>
              </p:ext>
            </p:extLst>
          </p:nvPr>
        </p:nvGraphicFramePr>
        <p:xfrm>
          <a:off x="156907" y="5445224"/>
          <a:ext cx="3636582" cy="89535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556461"/>
                <a:gridCol w="108012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Number of variables in your model: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  <a:tr h="163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Number of observed variables: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Number of unobserved variables: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Number of exogenous variables: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Number of endogenous variables: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21500"/>
              </p:ext>
            </p:extLst>
          </p:nvPr>
        </p:nvGraphicFramePr>
        <p:xfrm>
          <a:off x="4211960" y="5373216"/>
          <a:ext cx="4824538" cy="1375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89"/>
                <a:gridCol w="668013"/>
                <a:gridCol w="805857"/>
                <a:gridCol w="752839"/>
                <a:gridCol w="625601"/>
                <a:gridCol w="784648"/>
                <a:gridCol w="593791"/>
              </a:tblGrid>
              <a:tr h="323906">
                <a:tc>
                  <a:txBody>
                    <a:bodyPr/>
                    <a:lstStyle/>
                    <a:p>
                      <a:endParaRPr lang="zh-CN" sz="1000" dirty="0">
                        <a:effectLst/>
                        <a:latin typeface="Times New Roman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Weights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Covariances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Variances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Means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Intercepts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Total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  <a:tr h="171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Fixed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  <a:tr h="171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Labeled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  <a:tr h="171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Unlabeled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  <a:tr h="171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Total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8900" marR="88900" marT="9525" marB="9525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7487" y="4717886"/>
            <a:ext cx="3420557" cy="58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7744" rIns="91440" bIns="184092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Variable counts (Group number 1)</a:t>
            </a:r>
          </a:p>
        </p:txBody>
      </p:sp>
      <p:sp>
        <p:nvSpPr>
          <p:cNvPr id="7" name="矩形 6"/>
          <p:cNvSpPr/>
          <p:nvPr/>
        </p:nvSpPr>
        <p:spPr>
          <a:xfrm>
            <a:off x="4716016" y="4823626"/>
            <a:ext cx="409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Parameter summary (Group number 1)</a:t>
            </a:r>
          </a:p>
        </p:txBody>
      </p:sp>
    </p:spTree>
    <p:extLst>
      <p:ext uri="{BB962C8B-B14F-4D97-AF65-F5344CB8AC3E}">
        <p14:creationId xmlns:p14="http://schemas.microsoft.com/office/powerpoint/2010/main" val="17299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>
              <a:spcBef>
                <a:spcPct val="20000"/>
              </a:spcBef>
              <a:buChar char="•"/>
            </a:pPr>
            <a:r>
              <a:rPr lang="zh-CN" altLang="en-US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模型估计（</a:t>
            </a:r>
            <a:r>
              <a:rPr lang="en-US" altLang="zh-CN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model estimation</a:t>
            </a:r>
            <a:r>
              <a:rPr lang="zh-CN" altLang="en-US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SEM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分析中，有七种模型的估计方法：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IV(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工具变量法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TSlS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两阶段最小二乘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ULS(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非加权最小二乘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ML 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最大似然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GIS 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广义最小二乘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WLS(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一般加权最小二乘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DWLS(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对角加权最小二乘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其中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ML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估计分布是渐进正态分布，但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ML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是无偏、一致、渐进有效的估计方法，且有尺度不变性，因此在参数估计时以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ML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最为常用。</a:t>
            </a:r>
          </a:p>
        </p:txBody>
      </p:sp>
    </p:spTree>
    <p:extLst>
      <p:ext uri="{BB962C8B-B14F-4D97-AF65-F5344CB8AC3E}">
        <p14:creationId xmlns:p14="http://schemas.microsoft.com/office/powerpoint/2010/main" val="5229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 algn="l">
              <a:buFont typeface="Wingdings" pitchFamily="2" charset="2"/>
              <a:buChar char="l"/>
            </a:pPr>
            <a:r>
              <a:rPr lang="zh-CN" altLang="en-US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模型评估（</a:t>
            </a:r>
            <a:r>
              <a:rPr lang="en-US" altLang="zh-CN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model evaluation</a:t>
            </a:r>
            <a:r>
              <a:rPr lang="zh-CN" altLang="en-US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参数检验</a:t>
            </a:r>
            <a:endParaRPr lang="zh-CN" altLang="en-US" sz="36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）参数的显著性检验</a:t>
            </a:r>
          </a:p>
          <a:p>
            <a:pPr>
              <a:buNone/>
            </a:pPr>
            <a:r>
              <a:rPr lang="en-US" altLang="zh-CN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参数估计值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标准误</a:t>
            </a:r>
          </a:p>
          <a:p>
            <a:pPr lvl="1">
              <a:buFont typeface="Wingdings" pitchFamily="2" charset="2"/>
              <a:buChar char="u"/>
            </a:pPr>
            <a:r>
              <a:rPr lang="en-US" altLang="zh-CN" i="1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的绝对值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大于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1.96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则参数即可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达到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0.05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的显著水平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样本数低于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时，样本数越小， </a:t>
            </a:r>
            <a:r>
              <a:rPr lang="en-US" altLang="zh-CN" i="1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值要越大才能超越显著水平的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门槛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）参数的合理性检验</a:t>
            </a:r>
          </a:p>
          <a:p>
            <a:pPr>
              <a:buNone/>
            </a:pPr>
            <a:r>
              <a:rPr lang="zh-CN" altLang="en-US" dirty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参数估计值是否有合理的实际意义：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参数的符号是否符合理论假设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参数的取值范围是否合理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参数是否可以得到合理解释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0"/>
            <a:ext cx="4293291" cy="53425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r>
              <a:rPr lang="zh-CN" altLang="en-US" sz="28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整体评价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7795910"/>
              </p:ext>
            </p:extLst>
          </p:nvPr>
        </p:nvGraphicFramePr>
        <p:xfrm>
          <a:off x="77278" y="456976"/>
          <a:ext cx="8991123" cy="6289577"/>
        </p:xfrm>
        <a:graphic>
          <a:graphicData uri="http://schemas.openxmlformats.org/drawingml/2006/table">
            <a:tbl>
              <a:tblPr/>
              <a:tblGrid>
                <a:gridCol w="2046186"/>
                <a:gridCol w="3522868"/>
                <a:gridCol w="1036532"/>
                <a:gridCol w="2385537"/>
              </a:tblGrid>
              <a:tr h="336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指标名称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指标含义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接受标准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适用情形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225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残差分析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未标准化残差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RMR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未标准化假设模型整体残差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越小越好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了解残差特性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标准化残差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SRMR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标准化模型整体残差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&lt;.08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了解残差特性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225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拟合效果指标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25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绝对拟合效果指标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7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卡方值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导出矩阵与观测矩阵的整体相似程度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900" b="0" i="0" u="none" strike="noStrike" cap="none" normalizeH="0" baseline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卡方自由度比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卡方值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自由度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&lt;2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不受模型复杂程度影响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2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拟合指数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GFI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模型可解释观测数据的方差与协方差比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&gt;.90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说明模型解释力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调整拟合指数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AGFI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用模型自由度和参数数目调整的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GFI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&gt;.90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不受模型复杂程度影响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2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简效拟合指数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PGFI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用模型自由度和参数数目调整的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GFI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&gt;.50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说明模型的简单程度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5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sym typeface="Arial" pitchFamily="34" charset="0"/>
                        </a:rPr>
                        <a:t>相对拟合效果指标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9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正规拟合指数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NFI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假设模型与独立模型的卡方差异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&gt;.90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说明模型较虚无模型的改善程度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非正规拟合指数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NNFI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用模型自由度和参数数目调整的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NFI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&gt;.90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不受模型复杂程度的影响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225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sym typeface="Arial" pitchFamily="34" charset="0"/>
                        </a:rPr>
                        <a:t>替代性指标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8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非集中性参数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NCP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假设模型的卡方值距离中央卡方值分布的离散程度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越小越好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说明假设模型矩阵中央卡方值的程度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9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相对拟合指数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CFI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假设模型与独立模型的非中央性差异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&gt;.95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说明模型较虚无模型的改善程度，特别适合小样本</a:t>
                      </a:r>
                    </a:p>
                  </a:txBody>
                  <a:tcPr marL="96765" marR="96765" marT="48388" marB="4838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93552"/>
              </p:ext>
            </p:extLst>
          </p:nvPr>
        </p:nvGraphicFramePr>
        <p:xfrm>
          <a:off x="251520" y="1628800"/>
          <a:ext cx="8762650" cy="2401142"/>
        </p:xfrm>
        <a:graphic>
          <a:graphicData uri="http://schemas.openxmlformats.org/drawingml/2006/table">
            <a:tbl>
              <a:tblPr/>
              <a:tblGrid>
                <a:gridCol w="1713555"/>
                <a:gridCol w="3235595"/>
                <a:gridCol w="1142370"/>
                <a:gridCol w="2671130"/>
              </a:tblGrid>
              <a:tr h="36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指标名称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指标含义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接受标准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适用情形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549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平均概似平均误根系数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RMSEA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比较理论模型与饱和模型的差距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&lt;.05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不受样本数与模型复杂度影响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讯息指数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AIC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经过减效调整的模型拟合度的波动性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越小越好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适用效度复核非嵌套模型比较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一致信息指数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CAIC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从样本量方面对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AIC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进行调整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越小越好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适用效度复核非嵌套模型比较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关键样本指数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CN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接受假设模型所需的样本数目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&gt;200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反映样本规模的适切性</a:t>
                      </a:r>
                    </a:p>
                  </a:txBody>
                  <a:tcPr marL="96765" marR="96765" marT="48386" marB="4838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12968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7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136" y="275481"/>
            <a:ext cx="8229600" cy="850106"/>
          </a:xfrm>
        </p:spPr>
        <p:txBody>
          <a:bodyPr/>
          <a:lstStyle/>
          <a:p>
            <a:pPr algn="l"/>
            <a:r>
              <a:rPr lang="zh-CN" altLang="en-US" dirty="0" smtClean="0"/>
              <a:t>问题描述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24744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900" b="1" dirty="0">
                    <a:solidFill>
                      <a:srgbClr val="00B0F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回归分析回顾</a:t>
                </a:r>
                <a:endParaRPr lang="en-US" altLang="zh-CN" sz="2900" b="1" dirty="0">
                  <a:solidFill>
                    <a:srgbClr val="00B0F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1).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基本思路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单变量线性回归分析，是用一个模型描述一个被解释变量（因变量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- dependent 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variables 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）和一组解释变量（自变量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- Independent 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Variables 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）之间的线性关系。因变量只有一个，自变量可以是一个或多个。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2).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模型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仿宋" panose="02010609060101010101" pitchFamily="49" charset="-122"/>
                      </a:rPr>
                      <m:t>𝑌</m:t>
                    </m:r>
                    <m:r>
                      <a:rPr lang="en-US" altLang="zh-CN" sz="2000" b="0" i="1" smtClean="0">
                        <a:latin typeface="Cambria Math"/>
                        <a:ea typeface="仿宋" panose="02010609060101010101" pitchFamily="49" charset="-122"/>
                      </a:rPr>
                      <m:t>=</m:t>
                    </m:r>
                    <m:r>
                      <a:rPr lang="zh-CN" altLang="en-US" sz="2000" b="0" i="1" smtClean="0">
                        <a:latin typeface="Cambria Math"/>
                        <a:ea typeface="仿宋" panose="02010609060101010101" pitchFamily="49" charset="-122"/>
                      </a:rPr>
                      <m:t>𝛾</m:t>
                    </m:r>
                    <m:r>
                      <a:rPr lang="en-US" altLang="zh-CN" sz="2000" b="0" i="1" smtClean="0">
                        <a:latin typeface="Cambria Math"/>
                        <a:ea typeface="仿宋" panose="02010609060101010101" pitchFamily="49" charset="-122"/>
                      </a:rPr>
                      <m:t>𝑋</m:t>
                    </m:r>
                    <m:r>
                      <a:rPr lang="en-US" altLang="zh-CN" sz="2000" b="0" i="1" smtClean="0">
                        <a:latin typeface="Cambria Math"/>
                        <a:ea typeface="仿宋" panose="02010609060101010101" pitchFamily="49" charset="-122"/>
                      </a:rPr>
                      <m:t>+</m:t>
                    </m:r>
                    <m:r>
                      <m:rPr>
                        <m:nor/>
                      </m:rPr>
                      <a:rPr lang="el-GR" altLang="zh-CN" sz="2000"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式中，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  <a:ea typeface="仿宋" panose="02010609060101010101" pitchFamily="49" charset="-122"/>
                      </a:rPr>
                      <m:t>𝛾</m:t>
                    </m:r>
                  </m:oMath>
                </a14:m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为回归系数（反映每一个自变量对因变量的影响程度，通过残差估计系数）；</a:t>
                </a:r>
                <a:r>
                  <a:rPr lang="el-GR" altLang="zh-CN" sz="20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是随机干扰项。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3).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基本假设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是非随机变量；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Y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是随机变量；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E(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)=0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，且相互独立；</a:t>
                </a:r>
                <a:r>
                  <a:rPr lang="el-GR" altLang="zh-CN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无关。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24744"/>
                <a:ext cx="8229600" cy="4525963"/>
              </a:xfrm>
              <a:blipFill rotWithShape="1">
                <a:blip r:embed="rId2"/>
                <a:stretch>
                  <a:fillRect l="-1630" t="-1482" r="-370" b="-13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2599" y="412403"/>
            <a:ext cx="576262" cy="576263"/>
          </a:xfrm>
          <a:prstGeom prst="pentagon">
            <a:avLst/>
          </a:prstGeom>
          <a:solidFill>
            <a:srgbClr val="99CC0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187624" y="980728"/>
            <a:ext cx="2303462" cy="0"/>
          </a:xfrm>
          <a:prstGeom prst="line">
            <a:avLst/>
          </a:prstGeom>
          <a:noFill/>
          <a:ln w="25400" cmpd="sng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308" y="-315416"/>
            <a:ext cx="8229600" cy="70609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0444"/>
              </p:ext>
            </p:extLst>
          </p:nvPr>
        </p:nvGraphicFramePr>
        <p:xfrm>
          <a:off x="152611" y="1614810"/>
          <a:ext cx="8595853" cy="2834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14207"/>
                <a:gridCol w="741322"/>
                <a:gridCol w="1121701"/>
                <a:gridCol w="1243251"/>
                <a:gridCol w="1152128"/>
                <a:gridCol w="1368152"/>
                <a:gridCol w="680610"/>
                <a:gridCol w="1074482"/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Estimate</a:t>
                      </a:r>
                    </a:p>
                    <a:p>
                      <a:pPr algn="r"/>
                      <a:r>
                        <a:rPr lang="zh-CN" altLang="en-US" dirty="0" smtClean="0"/>
                        <a:t>回归系数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S.E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algn="r"/>
                      <a:r>
                        <a:rPr lang="zh-CN" altLang="en-US" dirty="0" smtClean="0"/>
                        <a:t>标准误差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C.R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algn="r"/>
                      <a:r>
                        <a:rPr lang="zh-CN" altLang="en-US" dirty="0" smtClean="0"/>
                        <a:t>检验统计量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Label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家庭幸福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&lt;---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薪资所得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9.447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par_1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家庭幸福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&lt;---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身体健康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4.564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par_2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生活满意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&lt;---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家庭幸福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7.209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par_3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生活满意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&lt;---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薪资所得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8.290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par_4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生活满意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&lt;---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社会参与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4.417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par_5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生活满意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&lt;---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身体健康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4.334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par_6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2308" y="568087"/>
            <a:ext cx="55558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Maximum Likelihood Estimates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Regression Weights: (Group number 1 - Default model)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676" y="4639146"/>
            <a:ext cx="7560840" cy="14773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第三列为检验统计量</a:t>
            </a:r>
            <a:r>
              <a:rPr lang="zh-CN" altLang="en-US" dirty="0">
                <a:solidFill>
                  <a:prstClr val="white"/>
                </a:solidFill>
              </a:rPr>
              <a:t>（</a:t>
            </a:r>
            <a:r>
              <a:rPr lang="zh-CN" altLang="en-US" dirty="0" smtClean="0">
                <a:solidFill>
                  <a:prstClr val="white"/>
                </a:solidFill>
              </a:rPr>
              <a:t>临界比</a:t>
            </a:r>
            <a:r>
              <a:rPr lang="en-US" altLang="zh-CN" dirty="0" smtClean="0">
                <a:solidFill>
                  <a:prstClr val="white"/>
                </a:solidFill>
              </a:rPr>
              <a:t>,critical ratio)</a:t>
            </a:r>
            <a:r>
              <a:rPr lang="zh-CN" altLang="en-US" dirty="0" smtClean="0">
                <a:solidFill>
                  <a:prstClr val="white"/>
                </a:solidFill>
              </a:rPr>
              <a:t>，临界比值为</a:t>
            </a:r>
            <a:r>
              <a:rPr lang="en-US" altLang="zh-CN" dirty="0" smtClean="0">
                <a:solidFill>
                  <a:prstClr val="white"/>
                </a:solidFill>
              </a:rPr>
              <a:t>t</a:t>
            </a:r>
            <a:r>
              <a:rPr lang="zh-CN" altLang="en-US" dirty="0" smtClean="0">
                <a:solidFill>
                  <a:prstClr val="white"/>
                </a:solidFill>
              </a:rPr>
              <a:t>检验的</a:t>
            </a:r>
            <a:r>
              <a:rPr lang="en-US" altLang="zh-CN" dirty="0" smtClean="0">
                <a:solidFill>
                  <a:prstClr val="white"/>
                </a:solidFill>
              </a:rPr>
              <a:t>t</a:t>
            </a:r>
            <a:r>
              <a:rPr lang="zh-CN" altLang="en-US" dirty="0" smtClean="0">
                <a:solidFill>
                  <a:prstClr val="white"/>
                </a:solidFill>
              </a:rPr>
              <a:t>值，此值如果大于</a:t>
            </a:r>
            <a:r>
              <a:rPr lang="en-US" altLang="zh-CN" dirty="0" smtClean="0">
                <a:solidFill>
                  <a:prstClr val="white"/>
                </a:solidFill>
              </a:rPr>
              <a:t>1.96</a:t>
            </a:r>
            <a:r>
              <a:rPr lang="zh-CN" altLang="en-US" dirty="0" smtClean="0">
                <a:solidFill>
                  <a:prstClr val="white"/>
                </a:solidFill>
              </a:rPr>
              <a:t>表示达到</a:t>
            </a:r>
            <a:r>
              <a:rPr lang="en-US" altLang="zh-CN" dirty="0" smtClean="0">
                <a:solidFill>
                  <a:prstClr val="white"/>
                </a:solidFill>
              </a:rPr>
              <a:t>0.05</a:t>
            </a:r>
            <a:r>
              <a:rPr lang="zh-CN" altLang="en-US" dirty="0" smtClean="0">
                <a:solidFill>
                  <a:prstClr val="white"/>
                </a:solidFill>
              </a:rPr>
              <a:t>的显著水平。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prstClr val="white"/>
                </a:solidFill>
              </a:rPr>
              <a:t>第四栏</a:t>
            </a:r>
            <a:r>
              <a:rPr lang="en-US" altLang="zh-CN" dirty="0" smtClean="0">
                <a:solidFill>
                  <a:prstClr val="white"/>
                </a:solidFill>
              </a:rPr>
              <a:t>p</a:t>
            </a:r>
            <a:r>
              <a:rPr lang="zh-CN" altLang="en-US" dirty="0" smtClean="0">
                <a:solidFill>
                  <a:prstClr val="white"/>
                </a:solidFill>
              </a:rPr>
              <a:t>值为显著性，如果</a:t>
            </a:r>
            <a:r>
              <a:rPr lang="en-US" altLang="zh-CN" dirty="0" smtClean="0">
                <a:solidFill>
                  <a:prstClr val="white"/>
                </a:solidFill>
              </a:rPr>
              <a:t>p&lt;0.001</a:t>
            </a:r>
            <a:r>
              <a:rPr lang="zh-CN" altLang="en-US" dirty="0" smtClean="0">
                <a:solidFill>
                  <a:prstClr val="white"/>
                </a:solidFill>
              </a:rPr>
              <a:t>，会以符合“***”表示，若</a:t>
            </a:r>
            <a:r>
              <a:rPr lang="en-US" altLang="zh-CN" dirty="0" smtClean="0">
                <a:solidFill>
                  <a:prstClr val="white"/>
                </a:solidFill>
              </a:rPr>
              <a:t>p&gt;0.001</a:t>
            </a:r>
            <a:r>
              <a:rPr lang="zh-CN" altLang="en-US" dirty="0" smtClean="0">
                <a:solidFill>
                  <a:prstClr val="white"/>
                </a:solidFill>
              </a:rPr>
              <a:t>，则会呈现</a:t>
            </a:r>
            <a:r>
              <a:rPr lang="en-US" altLang="zh-CN" dirty="0" smtClean="0">
                <a:solidFill>
                  <a:prstClr val="white"/>
                </a:solidFill>
              </a:rPr>
              <a:t>p</a:t>
            </a:r>
            <a:r>
              <a:rPr lang="zh-CN" altLang="en-US" dirty="0" smtClean="0">
                <a:solidFill>
                  <a:prstClr val="white"/>
                </a:solidFill>
              </a:rPr>
              <a:t>值的大小。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prstClr val="white"/>
                </a:solidFill>
              </a:rPr>
              <a:t>显然</a:t>
            </a:r>
            <a:r>
              <a:rPr lang="zh-CN" altLang="en-US" dirty="0">
                <a:solidFill>
                  <a:prstClr val="white"/>
                </a:solidFill>
              </a:rPr>
              <a:t>回归系数均达显著水平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13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占位符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68867194"/>
              </p:ext>
            </p:extLst>
          </p:nvPr>
        </p:nvGraphicFramePr>
        <p:xfrm>
          <a:off x="611560" y="1709519"/>
          <a:ext cx="7560840" cy="228559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308606">
                <a:tc>
                  <a:txBody>
                    <a:bodyPr/>
                    <a:lstStyle/>
                    <a:p>
                      <a:pPr algn="r"/>
                      <a:endParaRPr lang="zh-CN" altLang="en-US" sz="1600" dirty="0"/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600"/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600"/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Estimate</a:t>
                      </a:r>
                    </a:p>
                  </a:txBody>
                  <a:tcPr marL="82673" marR="82673" marT="41337" marB="41337" anchor="ctr"/>
                </a:tc>
              </a:tr>
              <a:tr h="308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家庭幸福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&lt;---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薪资所得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.531</a:t>
                      </a:r>
                    </a:p>
                  </a:txBody>
                  <a:tcPr marL="82673" marR="82673" marT="41337" marB="41337" anchor="ctr"/>
                </a:tc>
              </a:tr>
              <a:tr h="308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家庭幸福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&lt;---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身体健康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.256</a:t>
                      </a:r>
                    </a:p>
                  </a:txBody>
                  <a:tcPr marL="82673" marR="82673" marT="41337" marB="41337" anchor="ctr"/>
                </a:tc>
              </a:tr>
              <a:tr h="308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生活满意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&lt;---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家庭幸福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.324</a:t>
                      </a:r>
                    </a:p>
                  </a:txBody>
                  <a:tcPr marL="82673" marR="82673" marT="41337" marB="41337" anchor="ctr"/>
                </a:tc>
              </a:tr>
              <a:tr h="308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生活满意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&lt;---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薪资所得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.383</a:t>
                      </a:r>
                    </a:p>
                  </a:txBody>
                  <a:tcPr marL="82673" marR="82673" marT="41337" marB="41337" anchor="ctr"/>
                </a:tc>
              </a:tr>
              <a:tr h="308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生活满意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&lt;---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社会参与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.192</a:t>
                      </a:r>
                    </a:p>
                  </a:txBody>
                  <a:tcPr marL="82673" marR="82673" marT="41337" marB="41337" anchor="ctr"/>
                </a:tc>
              </a:tr>
              <a:tr h="308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生活满意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&lt;---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身体健康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.184</a:t>
                      </a:r>
                    </a:p>
                  </a:txBody>
                  <a:tcPr marL="82673" marR="82673" marT="41337" marB="4133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124744"/>
            <a:ext cx="69007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Standardized Regression Weights: (Group number 1 - Default model)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113" y="4724060"/>
            <a:ext cx="756084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标准化回归系数，即是路径分析中的路径系数。如上表可知，影响家庭幸福的因素中薪资所得（</a:t>
            </a:r>
            <a:r>
              <a:rPr lang="en-US" altLang="zh-CN" dirty="0" smtClean="0">
                <a:solidFill>
                  <a:prstClr val="white"/>
                </a:solidFill>
              </a:rPr>
              <a:t>0.531</a:t>
            </a:r>
            <a:r>
              <a:rPr lang="zh-CN" altLang="en-US" dirty="0" smtClean="0">
                <a:solidFill>
                  <a:prstClr val="white"/>
                </a:solidFill>
              </a:rPr>
              <a:t>）最重要，影响生活满意的关键因素是家庭幸福与薪资所得。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-27384"/>
            <a:ext cx="7588361" cy="1144120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9544587"/>
              </p:ext>
            </p:extLst>
          </p:nvPr>
        </p:nvGraphicFramePr>
        <p:xfrm>
          <a:off x="599669" y="914446"/>
          <a:ext cx="7716750" cy="142575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32539"/>
                <a:gridCol w="597443"/>
                <a:gridCol w="1163798"/>
                <a:gridCol w="964594"/>
                <a:gridCol w="964594"/>
                <a:gridCol w="964594"/>
                <a:gridCol w="964594"/>
                <a:gridCol w="964594"/>
              </a:tblGrid>
              <a:tr h="249981">
                <a:tc>
                  <a:txBody>
                    <a:bodyPr/>
                    <a:lstStyle/>
                    <a:p>
                      <a:pPr algn="r"/>
                      <a:endParaRPr lang="zh-CN" altLang="en-US" sz="1600"/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600"/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600"/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Estimate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S.E.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C.R.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P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Label</a:t>
                      </a:r>
                    </a:p>
                  </a:txBody>
                  <a:tcPr marL="82673" marR="82673" marT="41337" marB="41337" anchor="ctr"/>
                </a:tc>
              </a:tr>
              <a:tr h="3664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薪资所得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&lt;--&gt;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身体健康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97.350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16.770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5.805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/>
                        <a:t>***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par_7</a:t>
                      </a:r>
                    </a:p>
                  </a:txBody>
                  <a:tcPr marL="82673" marR="82673" marT="41337" marB="41337" anchor="ctr"/>
                </a:tc>
              </a:tr>
              <a:tr h="3664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薪资所得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&lt;--&gt;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社会参与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131.569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19.214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6.848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/>
                        <a:t>***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par_8</a:t>
                      </a:r>
                    </a:p>
                  </a:txBody>
                  <a:tcPr marL="82673" marR="82673" marT="41337" marB="41337" anchor="ctr"/>
                </a:tc>
              </a:tr>
              <a:tr h="3664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身体健康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&lt;--&gt;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社会参与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119.262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16.535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/>
                        <a:t>7.213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/>
                        <a:t>***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par_9</a:t>
                      </a:r>
                    </a:p>
                  </a:txBody>
                  <a:tcPr marL="82673" marR="82673" marT="41337" marB="41337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80741"/>
              </p:ext>
            </p:extLst>
          </p:nvPr>
        </p:nvGraphicFramePr>
        <p:xfrm>
          <a:off x="590848" y="4135878"/>
          <a:ext cx="4557216" cy="14630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39304"/>
                <a:gridCol w="746295"/>
                <a:gridCol w="1532313"/>
                <a:gridCol w="1139304"/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Estimate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薪资所得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&lt;--&gt;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身体健康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.438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薪资所得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&lt;--&gt;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社会参与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.538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身体健康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&lt;--&gt;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社会参与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.576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0780" y="3650539"/>
            <a:ext cx="47965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Correlations: (Group number 1 - Default model)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6008086"/>
            <a:ext cx="756084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表示三个外因观测变量的相关系数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5536" y="327675"/>
            <a:ext cx="4806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Covariances: (Group number 1 - Default model)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695718"/>
            <a:ext cx="756084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</a:rPr>
              <a:t>三</a:t>
            </a:r>
            <a:r>
              <a:rPr lang="zh-CN" altLang="en-US" dirty="0" smtClean="0">
                <a:solidFill>
                  <a:prstClr val="white"/>
                </a:solidFill>
              </a:rPr>
              <a:t>个外因观测变量的协方差均达到</a:t>
            </a:r>
            <a:r>
              <a:rPr lang="en-US" altLang="zh-CN" dirty="0" smtClean="0">
                <a:solidFill>
                  <a:prstClr val="white"/>
                </a:solidFill>
              </a:rPr>
              <a:t>0.05</a:t>
            </a:r>
            <a:r>
              <a:rPr lang="zh-CN" altLang="en-US" dirty="0" smtClean="0">
                <a:solidFill>
                  <a:prstClr val="white"/>
                </a:solidFill>
              </a:rPr>
              <a:t>的显著性水平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79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67" y="967796"/>
            <a:ext cx="7588361" cy="1144120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占位符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56691709"/>
              </p:ext>
            </p:extLst>
          </p:nvPr>
        </p:nvGraphicFramePr>
        <p:xfrm>
          <a:off x="899592" y="1539369"/>
          <a:ext cx="3720306" cy="9879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60153"/>
                <a:gridCol w="1860153"/>
              </a:tblGrid>
              <a:tr h="258792">
                <a:tc>
                  <a:txBody>
                    <a:bodyPr/>
                    <a:lstStyle/>
                    <a:p>
                      <a:pPr algn="r"/>
                      <a:endParaRPr lang="zh-CN" altLang="en-US" sz="1600" dirty="0"/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Estimate</a:t>
                      </a:r>
                    </a:p>
                  </a:txBody>
                  <a:tcPr marL="82673" marR="82673" marT="41337" marB="41337" anchor="ctr"/>
                </a:tc>
              </a:tr>
              <a:tr h="33069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家庭幸福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.467</a:t>
                      </a:r>
                    </a:p>
                  </a:txBody>
                  <a:tcPr marL="82673" marR="82673" marT="41337" marB="41337" anchor="ctr"/>
                </a:tc>
              </a:tr>
              <a:tr h="33069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/>
                        <a:t>生活满意</a:t>
                      </a:r>
                    </a:p>
                  </a:txBody>
                  <a:tcPr marL="82673" marR="82673" marT="41337" marB="4133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.775</a:t>
                      </a:r>
                    </a:p>
                  </a:txBody>
                  <a:tcPr marL="82673" marR="82673" marT="41337" marB="4133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954594"/>
            <a:ext cx="65085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Squared Multiple Correlations: (Group number 1 - Default model)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848" y="2682786"/>
            <a:ext cx="7560840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两个因变量的多元相关系数的平方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prstClr val="white"/>
                </a:solidFill>
              </a:rPr>
              <a:t>“薪资所得”“身体健康”两个自变量对“家庭幸福”变量所进行的复回归分析的多元相关系数平方为</a:t>
            </a:r>
            <a:r>
              <a:rPr lang="en-US" altLang="zh-CN" dirty="0" smtClean="0">
                <a:solidFill>
                  <a:prstClr val="white"/>
                </a:solidFill>
              </a:rPr>
              <a:t>0.467</a:t>
            </a:r>
            <a:r>
              <a:rPr lang="zh-CN" altLang="en-US" dirty="0" smtClean="0">
                <a:solidFill>
                  <a:prstClr val="white"/>
                </a:solidFill>
              </a:rPr>
              <a:t>，表示两个自变量能解释因变量“家庭幸福”</a:t>
            </a:r>
            <a:r>
              <a:rPr lang="en-US" altLang="zh-CN" dirty="0" smtClean="0">
                <a:solidFill>
                  <a:prstClr val="white"/>
                </a:solidFill>
              </a:rPr>
              <a:t>46.7%</a:t>
            </a:r>
            <a:r>
              <a:rPr lang="zh-CN" altLang="en-US" dirty="0" smtClean="0">
                <a:solidFill>
                  <a:prstClr val="white"/>
                </a:solidFill>
              </a:rPr>
              <a:t>）；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>
                <a:solidFill>
                  <a:prstClr val="white"/>
                </a:solidFill>
              </a:rPr>
              <a:t>“薪资所得”</a:t>
            </a:r>
            <a:r>
              <a:rPr lang="zh-CN" altLang="en-US" dirty="0" smtClean="0">
                <a:solidFill>
                  <a:prstClr val="white"/>
                </a:solidFill>
              </a:rPr>
              <a:t>“身体健康” “家庭幸福”“社会参与”对“生活满意”的解释程度达</a:t>
            </a:r>
            <a:r>
              <a:rPr lang="en-US" altLang="zh-CN" dirty="0" smtClean="0">
                <a:solidFill>
                  <a:prstClr val="white"/>
                </a:solidFill>
              </a:rPr>
              <a:t>77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r>
              <a:rPr lang="en-US" altLang="zh-CN" dirty="0" smtClean="0">
                <a:solidFill>
                  <a:prstClr val="white"/>
                </a:solidFill>
              </a:rPr>
              <a:t>5%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23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 algn="l">
              <a:buFont typeface="Wingdings" pitchFamily="2" charset="2"/>
              <a:buChar char="l"/>
            </a:pPr>
            <a:r>
              <a:rPr lang="zh-CN" altLang="en-US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模型修正（</a:t>
            </a:r>
            <a:r>
              <a:rPr lang="en-US" altLang="zh-CN" sz="3200" b="1" kern="12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+mn-cs"/>
              </a:rPr>
              <a:t>model modification</a:t>
            </a:r>
            <a:r>
              <a:rPr lang="zh-CN" altLang="en-US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96752"/>
            <a:ext cx="80648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研究者可以参考察初始模型的显著性检验结果和软件（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AMOS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）提供的模型修正指标对模型进行修正。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(1)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模型扩展 添加新路径，提高模型的拟合度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  修正指数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(modification index)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整个模型改良时卡方值减少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(2)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模型限制 删除或限制部分路径，提高模型可识别性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  临界比率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(Critical ration for difference)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使结果更具有现实性和解释性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26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17848"/>
              </p:ext>
            </p:extLst>
          </p:nvPr>
        </p:nvGraphicFramePr>
        <p:xfrm>
          <a:off x="611560" y="4287376"/>
          <a:ext cx="4173700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20280"/>
                <a:gridCol w="1653420"/>
              </a:tblGrid>
              <a:tr h="1223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M.I.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Par Change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890139"/>
            <a:ext cx="555581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Modification Indices (Group number 1 - Default model)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Covariances: (Group number 1 - Default model)</a:t>
            </a:r>
            <a:endParaRPr lang="en-US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Variances: (Group number 1 - Default model)</a:t>
            </a:r>
            <a:endParaRPr lang="en-US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b="1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Regression Weights: (Group number 1 - Default model)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47254"/>
              </p:ext>
            </p:extLst>
          </p:nvPr>
        </p:nvGraphicFramePr>
        <p:xfrm>
          <a:off x="611560" y="1844824"/>
          <a:ext cx="4173700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20280"/>
                <a:gridCol w="1653420"/>
              </a:tblGrid>
              <a:tr h="1223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M.I.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Par Change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49123"/>
              </p:ext>
            </p:extLst>
          </p:nvPr>
        </p:nvGraphicFramePr>
        <p:xfrm>
          <a:off x="611560" y="3068960"/>
          <a:ext cx="4173700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20280"/>
                <a:gridCol w="1653420"/>
              </a:tblGrid>
              <a:tr h="1223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M.I.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Par Change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44860"/>
            <a:ext cx="7744271" cy="779884"/>
          </a:xfrm>
        </p:spPr>
        <p:txBody>
          <a:bodyPr/>
          <a:lstStyle/>
          <a:p>
            <a:pPr algn="l"/>
            <a:r>
              <a:rPr lang="zh-CN" altLang="en-US" sz="3300" dirty="0" smtClean="0"/>
              <a:t>结构方程模型的应用范围</a:t>
            </a:r>
            <a:endParaRPr lang="zh-CN" altLang="en-US" sz="33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792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结构方程模型正是从微观个体（可以使企业或者个人）出发探讨宏观规律的一种统计方法。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07504" y="476672"/>
            <a:ext cx="576263" cy="577850"/>
          </a:xfrm>
          <a:prstGeom prst="pentagon">
            <a:avLst/>
          </a:prstGeom>
          <a:solidFill>
            <a:srgbClr val="FFCC0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42529" y="1044997"/>
            <a:ext cx="2303463" cy="1588"/>
          </a:xfrm>
          <a:prstGeom prst="line">
            <a:avLst/>
          </a:prstGeom>
          <a:noFill/>
          <a:ln w="25400" cmpd="sng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8535" y="3068960"/>
            <a:ext cx="83528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其在教育、心理、医学、经济管理等领域有广泛运用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其中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现有期刊论文中对用户行为、用户满意度、用户心理、技术扩散机制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、技术应用于企业绩效、产品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服务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设计等方面有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大量的研究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5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3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中心研究相关研究的应用</a:t>
            </a:r>
            <a:endParaRPr lang="zh-CN" altLang="en-US" sz="3300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E-commerce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M-commerce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S-commerce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Cloud computing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0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谢谢</a:t>
            </a:r>
            <a:r>
              <a:rPr lang="en-US" altLang="zh-CN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CN" altLang="en-US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04664"/>
                <a:ext cx="864096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900" b="1" dirty="0">
                    <a:solidFill>
                      <a:srgbClr val="00B0F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因子分析（</a:t>
                </a:r>
                <a:r>
                  <a:rPr lang="en-US" altLang="zh-CN" sz="2900" b="1" dirty="0">
                    <a:solidFill>
                      <a:srgbClr val="00B0F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Factor Analysis</a:t>
                </a:r>
                <a:r>
                  <a:rPr lang="zh-CN" altLang="en-US" sz="2900" b="1" dirty="0">
                    <a:solidFill>
                      <a:srgbClr val="00B0F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）回顾</a:t>
                </a:r>
                <a:endParaRPr lang="en-US" altLang="zh-CN" sz="2900" b="1" dirty="0">
                  <a:solidFill>
                    <a:srgbClr val="00B0F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1).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基本思路</a:t>
                </a:r>
                <a:endParaRPr lang="en-US" altLang="zh-CN" sz="2000" dirty="0" smtClean="0">
                  <a:latin typeface="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22"/>
                    <a:ea typeface="仿宋" panose="02010609060101010101" pitchFamily="49" charset="-122"/>
                  </a:rPr>
                  <a:t> 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 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多元统计分析中的因子分析，是根据相关性大小把变量分组，使得组内的变量之间相关性较高，但不同组的变量相关性较低。</a:t>
                </a:r>
                <a:endParaRPr lang="en-US" altLang="zh-CN" sz="2000" dirty="0" smtClean="0">
                  <a:latin typeface="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22"/>
                    <a:ea typeface="仿宋" panose="02010609060101010101" pitchFamily="49" charset="-122"/>
                  </a:rPr>
                  <a:t> 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 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每组变量代表一个基本结构，这个基本结构称为公共因子（潜在因子）。因子分析能估计潜在因子对指标的影响程度，以及潜在因子之间关联性。</a:t>
                </a:r>
                <a:endParaRPr lang="en-US" altLang="zh-CN" sz="2000" dirty="0" smtClean="0">
                  <a:latin typeface="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 smtClean="0">
                  <a:latin typeface="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2).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模型</a:t>
                </a:r>
                <a:endParaRPr lang="en-US" altLang="zh-CN" sz="2000" dirty="0" smtClean="0">
                  <a:latin typeface="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  <a:ea typeface="仿宋" panose="02010609060101010101" pitchFamily="49" charset="-122"/>
                      </a:rPr>
                      <m:t>x</m:t>
                    </m:r>
                    <m:r>
                      <a:rPr lang="en-US" altLang="zh-CN" sz="2000" b="0" i="1" baseline="-25000" dirty="0" smtClean="0">
                        <a:latin typeface="Cambria Math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/>
                        <a:ea typeface="仿宋" panose="02010609060101010101" pitchFamily="49" charset="-122"/>
                      </a:rPr>
                      <m:t>𝑎𝑖</m:t>
                    </m:r>
                    <m:r>
                      <a:rPr lang="en-US" altLang="zh-CN" sz="2000" b="0" i="1" baseline="-25000" dirty="0" smtClean="0">
                        <a:latin typeface="Cambria Math"/>
                        <a:ea typeface="仿宋" panose="02010609060101010101" pitchFamily="49" charset="-122"/>
                      </a:rPr>
                      <m:t>1</m:t>
                    </m:r>
                    <m:r>
                      <a:rPr lang="zh-CN" altLang="en-US" sz="2000" b="0" i="1" dirty="0" smtClean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  <m:r>
                      <a:rPr lang="en-US" altLang="zh-CN" sz="2000" b="0" i="1" baseline="-25000" dirty="0" smtClean="0">
                        <a:latin typeface="Cambria Math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/>
                        <a:ea typeface="仿宋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2000" dirty="0">
                    <a:latin typeface="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仿宋" panose="02010609060101010101" pitchFamily="49" charset="-122"/>
                      </a:rPr>
                      <m:t>𝑎</m:t>
                    </m:r>
                    <m:r>
                      <a:rPr lang="en-US" altLang="zh-CN" sz="2000" i="1" baseline="-25000" dirty="0">
                        <a:latin typeface="Cambria Math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b="0" i="1" baseline="-25000" dirty="0" smtClean="0">
                        <a:latin typeface="Cambria Math"/>
                        <a:ea typeface="仿宋" panose="02010609060101010101" pitchFamily="49" charset="-122"/>
                      </a:rPr>
                      <m:t>2</m:t>
                    </m:r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  <m:r>
                      <a:rPr lang="en-US" altLang="zh-CN" sz="2000" b="0" i="1" baseline="-25000" dirty="0" smtClean="0">
                        <a:latin typeface="Cambria Math"/>
                        <a:ea typeface="仿宋" panose="02010609060101010101" pitchFamily="49" charset="-122"/>
                      </a:rPr>
                      <m:t>2</m:t>
                    </m:r>
                  </m:oMath>
                </a14:m>
                <a:r>
                  <a:rPr lang="en-US" altLang="zh-CN" sz="2000" dirty="0">
                    <a:latin typeface="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  <a:ea typeface="仿宋" panose="02010609060101010101" pitchFamily="49" charset="-122"/>
                      </a:rPr>
                      <m:t>+…+</m:t>
                    </m:r>
                    <m:r>
                      <a:rPr lang="en-US" altLang="zh-CN" sz="2000" i="1" dirty="0">
                        <a:latin typeface="Cambria Math"/>
                        <a:ea typeface="仿宋" panose="02010609060101010101" pitchFamily="49" charset="-122"/>
                      </a:rPr>
                      <m:t>𝑎</m:t>
                    </m:r>
                    <m:r>
                      <a:rPr lang="en-US" altLang="zh-CN" sz="2000" i="1" baseline="-25000" dirty="0">
                        <a:latin typeface="Cambria Math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b="0" i="1" baseline="-25000" dirty="0" smtClean="0">
                        <a:latin typeface="Cambria Math"/>
                        <a:ea typeface="仿宋" panose="02010609060101010101" pitchFamily="49" charset="-122"/>
                      </a:rPr>
                      <m:t>𝑞</m:t>
                    </m:r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  <m:r>
                      <a:rPr lang="en-US" altLang="zh-CN" sz="2000" b="0" i="1" baseline="-25000" dirty="0" smtClean="0">
                        <a:latin typeface="Cambria Math"/>
                        <a:ea typeface="仿宋" panose="02010609060101010101" pitchFamily="49" charset="-122"/>
                      </a:rPr>
                      <m:t>𝑞</m:t>
                    </m:r>
                  </m:oMath>
                </a14:m>
                <a:r>
                  <a:rPr lang="en-US" altLang="zh-CN" sz="2000" b="0" dirty="0" smtClean="0">
                    <a:latin typeface="22"/>
                    <a:ea typeface="仿宋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/>
                        <a:ea typeface="仿宋" panose="02010609060101010101" pitchFamily="49" charset="-122"/>
                      </a:rPr>
                      <m:t>𝛿</m:t>
                    </m:r>
                    <m:r>
                      <a:rPr lang="en-US" altLang="zh-CN" sz="2000" b="0" i="1" baseline="-25000" dirty="0" smtClean="0">
                        <a:latin typeface="Cambria Math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   </a:t>
                </a:r>
                <a:r>
                  <a:rPr lang="en-US" altLang="zh-CN" sz="2000" dirty="0" err="1" smtClean="0">
                    <a:latin typeface="22"/>
                    <a:ea typeface="仿宋" panose="02010609060101010101" pitchFamily="49" charset="-122"/>
                  </a:rPr>
                  <a:t>i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=1,2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仿宋" panose="02010609060101010101" pitchFamily="49" charset="-122"/>
                      </a:rPr>
                      <m:t>…</m:t>
                    </m:r>
                  </m:oMath>
                </a14:m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k</a:t>
                </a: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其中，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x</a:t>
                </a:r>
                <a:r>
                  <a:rPr lang="en-US" altLang="zh-CN" sz="2000" baseline="-25000" dirty="0" smtClean="0">
                    <a:latin typeface="22"/>
                    <a:ea typeface="仿宋" panose="02010609060101010101" pitchFamily="49" charset="-122"/>
                  </a:rPr>
                  <a:t>1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，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x</a:t>
                </a:r>
                <a:r>
                  <a:rPr lang="en-US" altLang="zh-CN" sz="2000" baseline="-25000" dirty="0" smtClean="0">
                    <a:latin typeface="22"/>
                    <a:ea typeface="仿宋" panose="02010609060101010101" pitchFamily="49" charset="-122"/>
                  </a:rPr>
                  <a:t>2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…</a:t>
                </a:r>
                <a:r>
                  <a:rPr lang="en-US" altLang="zh-CN" sz="2000" dirty="0" err="1" smtClean="0">
                    <a:latin typeface="22"/>
                    <a:ea typeface="仿宋" panose="02010609060101010101" pitchFamily="49" charset="-122"/>
                  </a:rPr>
                  <a:t>x</a:t>
                </a:r>
                <a:r>
                  <a:rPr lang="en-US" altLang="zh-CN" sz="2000" baseline="-25000" dirty="0" err="1" smtClean="0">
                    <a:latin typeface="22"/>
                    <a:ea typeface="仿宋" panose="02010609060101010101" pitchFamily="49" charset="-122"/>
                  </a:rPr>
                  <a:t>p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是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p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个可观测的指标变量；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  <m:r>
                      <a:rPr lang="en-US" altLang="zh-CN" sz="2000" i="1" baseline="-25000" dirty="0">
                        <a:latin typeface="Cambria Math"/>
                        <a:ea typeface="仿宋" panose="02010609060101010101" pitchFamily="49" charset="-122"/>
                      </a:rPr>
                      <m:t>1 </m:t>
                    </m:r>
                  </m:oMath>
                </a14:m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  <m:r>
                      <a:rPr lang="en-US" altLang="zh-CN" sz="2000" b="0" i="1" baseline="-25000" dirty="0" smtClean="0">
                        <a:latin typeface="Cambria Math"/>
                        <a:ea typeface="仿宋" panose="02010609060101010101" pitchFamily="49" charset="-122"/>
                      </a:rPr>
                      <m:t>2</m:t>
                    </m:r>
                  </m:oMath>
                </a14:m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，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…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</m:oMath>
                </a14:m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q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是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q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个潜在因子，</a:t>
                </a:r>
                <a:r>
                  <a:rPr lang="en-US" altLang="zh-CN" sz="2000" dirty="0" err="1" smtClean="0">
                    <a:latin typeface="22"/>
                    <a:ea typeface="仿宋" panose="02010609060101010101" pitchFamily="49" charset="-122"/>
                  </a:rPr>
                  <a:t>a</a:t>
                </a:r>
                <a:r>
                  <a:rPr lang="en-US" altLang="zh-CN" sz="2000" baseline="-25000" dirty="0" err="1" smtClean="0">
                    <a:latin typeface="22"/>
                    <a:ea typeface="仿宋" panose="02010609060101010101" pitchFamily="49" charset="-122"/>
                  </a:rPr>
                  <a:t>ij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称为因子负荷（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Factor loading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）表示第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j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个潜在因子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</m:oMath>
                </a14:m>
                <a:r>
                  <a:rPr lang="en-US" altLang="zh-CN" sz="2000" baseline="-25000" dirty="0">
                    <a:latin typeface="22"/>
                    <a:ea typeface="仿宋" panose="02010609060101010101" pitchFamily="49" charset="-122"/>
                  </a:rPr>
                  <a:t>j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对第</a:t>
                </a:r>
                <a:r>
                  <a:rPr lang="en-US" altLang="zh-CN" sz="2000" dirty="0" err="1" smtClean="0">
                    <a:latin typeface="22"/>
                    <a:ea typeface="仿宋" panose="02010609060101010101" pitchFamily="49" charset="-122"/>
                  </a:rPr>
                  <a:t>i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个指标变量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x</a:t>
                </a:r>
                <a:r>
                  <a:rPr lang="en-US" altLang="zh-CN" sz="2000" baseline="-25000" dirty="0" smtClean="0">
                    <a:latin typeface="22"/>
                    <a:ea typeface="仿宋" panose="02010609060101010101" pitchFamily="49" charset="-122"/>
                  </a:rPr>
                  <a:t>i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的影响程</a:t>
                </a:r>
                <a:r>
                  <a:rPr lang="zh-CN" altLang="en-US" sz="2000" dirty="0">
                    <a:latin typeface="22"/>
                    <a:ea typeface="仿宋" panose="02010609060101010101" pitchFamily="49" charset="-122"/>
                  </a:rPr>
                  <a:t>度（它反映了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 err="1" smtClean="0">
                    <a:latin typeface="22"/>
                    <a:ea typeface="仿宋" panose="02010609060101010101" pitchFamily="49" charset="-122"/>
                  </a:rPr>
                  <a:t>i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个</a:t>
                </a:r>
                <a:r>
                  <a:rPr lang="zh-CN" altLang="en-US" sz="2000" dirty="0">
                    <a:latin typeface="22"/>
                    <a:ea typeface="仿宋" panose="02010609060101010101" pitchFamily="49" charset="-122"/>
                  </a:rPr>
                  <a:t>变量在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j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个</a:t>
                </a:r>
                <a:r>
                  <a:rPr lang="zh-CN" altLang="en-US" sz="2000" dirty="0">
                    <a:latin typeface="22"/>
                    <a:ea typeface="仿宋" panose="02010609060101010101" pitchFamily="49" charset="-122"/>
                  </a:rPr>
                  <a:t>主因子上的相对重要性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。）</a:t>
                </a:r>
                <a:endParaRPr lang="en-US" altLang="zh-CN" sz="2000" dirty="0" smtClean="0">
                  <a:latin typeface="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3).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模型设定</a:t>
                </a:r>
                <a:endParaRPr lang="en-US" altLang="zh-CN" sz="2000" dirty="0" smtClean="0">
                  <a:latin typeface="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22"/>
                    <a:ea typeface="仿宋" panose="02010609060101010101" pitchFamily="49" charset="-122"/>
                  </a:rPr>
                  <a:t>x</a:t>
                </a:r>
                <a:r>
                  <a:rPr lang="en-US" altLang="zh-CN" sz="2000" baseline="-25000" dirty="0">
                    <a:latin typeface="22"/>
                    <a:ea typeface="仿宋" panose="02010609060101010101" pitchFamily="49" charset="-122"/>
                  </a:rPr>
                  <a:t>i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是随机变量；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</m:oMath>
                </a14:m>
                <a:r>
                  <a:rPr lang="en-US" altLang="zh-CN" sz="2000" baseline="-25000" dirty="0" smtClean="0">
                    <a:latin typeface="22"/>
                    <a:ea typeface="仿宋" panose="02010609060101010101" pitchFamily="49" charset="-122"/>
                  </a:rPr>
                  <a:t>j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是方差为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1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的随机变量，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潜在</m:t>
                    </m:r>
                    <m:r>
                      <a:rPr lang="zh-CN" altLang="en-US" sz="2000" i="1" dirty="0" smtClean="0">
                        <a:latin typeface="Cambria Math"/>
                        <a:ea typeface="仿宋" panose="02010609060101010101" pitchFamily="49" charset="-122"/>
                      </a:rPr>
                      <m:t>因子</m:t>
                    </m:r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</m:oMath>
                </a14:m>
                <a:r>
                  <a:rPr lang="en-US" altLang="zh-CN" sz="2000" baseline="-25000" dirty="0" smtClean="0">
                    <a:latin typeface="22"/>
                    <a:ea typeface="仿宋" panose="02010609060101010101" pitchFamily="49" charset="-122"/>
                  </a:rPr>
                  <a:t>j</a:t>
                </a:r>
                <a:r>
                  <a:rPr lang="zh-CN" altLang="en-US" sz="2000" dirty="0">
                    <a:latin typeface="22"/>
                    <a:ea typeface="仿宋" panose="02010609060101010101" pitchFamily="49" charset="-122"/>
                  </a:rPr>
                  <a:t>间相互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独立；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𝛿</m:t>
                    </m:r>
                    <m:r>
                      <a:rPr lang="en-US" altLang="zh-CN" sz="2000" i="1" baseline="-25000" dirty="0">
                        <a:latin typeface="Cambria Math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22"/>
                    <a:ea typeface="仿宋" panose="02010609060101010101" pitchFamily="49" charset="-122"/>
                  </a:rPr>
                  <a:t> 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是均值为</a:t>
                </a:r>
                <a:r>
                  <a:rPr lang="en-US" altLang="zh-CN" sz="2000" dirty="0" smtClean="0">
                    <a:latin typeface="22"/>
                    <a:ea typeface="仿宋" panose="02010609060101010101" pitchFamily="49" charset="-122"/>
                  </a:rPr>
                  <a:t>0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，方差为常数的正态随机变量，且相互独立；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𝛿</m:t>
                    </m:r>
                    <m:r>
                      <a:rPr lang="en-US" altLang="zh-CN" sz="2000" i="1" baseline="-25000" dirty="0">
                        <a:latin typeface="Cambria Math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22"/>
                    <a:ea typeface="仿宋" panose="02010609060101010101" pitchFamily="49" charset="-122"/>
                  </a:rPr>
                  <a:t> 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与所有的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</m:oMath>
                </a14:m>
                <a:r>
                  <a:rPr lang="en-US" altLang="zh-CN" sz="2000" baseline="-25000" dirty="0" smtClean="0">
                    <a:latin typeface="22"/>
                    <a:ea typeface="仿宋" panose="02010609060101010101" pitchFamily="49" charset="-122"/>
                  </a:rPr>
                  <a:t>j</a:t>
                </a:r>
                <a:r>
                  <a:rPr lang="zh-CN" altLang="en-US" sz="2000" dirty="0" smtClean="0">
                    <a:latin typeface="22"/>
                    <a:ea typeface="仿宋" panose="02010609060101010101" pitchFamily="49" charset="-122"/>
                  </a:rPr>
                  <a:t>相互独立。</a:t>
                </a:r>
                <a:endParaRPr lang="en-US" altLang="zh-CN" sz="2000" dirty="0">
                  <a:latin typeface="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04664"/>
                <a:ext cx="8640960" cy="4525963"/>
              </a:xfrm>
              <a:blipFill rotWithShape="1">
                <a:blip r:embed="rId2"/>
                <a:stretch>
                  <a:fillRect l="-1481" t="-1480" r="-3597" b="-28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4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</a:rPr>
              <a:t>实际应用中的问题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478539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1).X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为随机变量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回归分析中，假定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为非随机变量（可观测）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；若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为随机变量（不可以直接观测），则有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测量误差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或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为潜在随机变量，不可以直接观测。模型将如何建立？如何估计参数，并检验？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2).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多指标变量之间关系复杂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实际问题中，指标变量之间的关系复杂，不一定能用一组自变量去解释一个因变量。如：学历影响收入，而收入又影响消费支出，因此，学历会间接影响消费支出。 多个变量之间不仅存在直接影响，还存在间接影响。一般回归或者计量方程无法解决，如何建模？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3).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潜在因子之间不相互独立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因子分析中要求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潜在因子之间是相互独立的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，实际问题中，有些潜在因子之间或者指标变量与潜在因子之间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会存在一定的关联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，该如何建模？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将回归模型与因子分析结合，建立一个线性方程体系，包括回归部分与因子分析部分。模型中所有变量包括潜在变量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仿宋" panose="02010609060101010101" pitchFamily="49" charset="-122"/>
                      </a:rPr>
                      <m:t>𝜉</m:t>
                    </m:r>
                  </m:oMath>
                </a14:m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和可观测的变量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之间的关系，能够被表示在线性方程中。这个线性方程体系被称为结构方程模型（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Structural Equation 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Modeling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SEM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endPara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000" dirty="0">
                  <a:latin typeface="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4785395"/>
              </a:xfrm>
              <a:blipFill rotWithShape="1">
                <a:blip r:embed="rId2"/>
                <a:stretch>
                  <a:fillRect l="-693" t="-637" r="-3537" b="-13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99592" y="314835"/>
            <a:ext cx="6480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结构方程模型的基本概念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48243" y="1844824"/>
            <a:ext cx="8922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结构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方程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模型一般被归类于高级统计学范畴，属于多变量统计（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Multivariate statistics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）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它整合了</a:t>
            </a:r>
            <a:r>
              <a:rPr lang="zh-CN" altLang="en-US" sz="2400" dirty="0" smtClean="0">
                <a:solidFill>
                  <a:srgbClr val="FFC000"/>
                </a:solidFill>
                <a:latin typeface="仿宋" pitchFamily="49" charset="-122"/>
                <a:ea typeface="仿宋" pitchFamily="49" charset="-122"/>
              </a:rPr>
              <a:t>因子分析（</a:t>
            </a:r>
            <a:r>
              <a:rPr lang="en-US" altLang="zh-CN" sz="2400" dirty="0" smtClean="0">
                <a:solidFill>
                  <a:srgbClr val="FFC000"/>
                </a:solidFill>
                <a:latin typeface="仿宋" pitchFamily="49" charset="-122"/>
                <a:ea typeface="仿宋" pitchFamily="49" charset="-122"/>
              </a:rPr>
              <a:t>factor analysis</a:t>
            </a:r>
            <a:r>
              <a:rPr lang="zh-CN" altLang="en-US" sz="2400" dirty="0" smtClean="0">
                <a:solidFill>
                  <a:srgbClr val="FFC000"/>
                </a:solidFill>
                <a:latin typeface="仿宋" pitchFamily="49" charset="-122"/>
                <a:ea typeface="仿宋" pitchFamily="49" charset="-122"/>
              </a:rPr>
              <a:t>）与路径分析（</a:t>
            </a:r>
            <a:r>
              <a:rPr lang="en-US" altLang="zh-CN" sz="2400" dirty="0" smtClean="0">
                <a:solidFill>
                  <a:srgbClr val="FFC000"/>
                </a:solidFill>
                <a:latin typeface="仿宋" pitchFamily="49" charset="-122"/>
                <a:ea typeface="仿宋" pitchFamily="49" charset="-122"/>
              </a:rPr>
              <a:t>path analysis</a:t>
            </a:r>
            <a:r>
              <a:rPr lang="zh-CN" altLang="en-US" sz="2400" dirty="0" smtClean="0">
                <a:solidFill>
                  <a:srgbClr val="FFC000"/>
                </a:solidFill>
                <a:latin typeface="仿宋" pitchFamily="49" charset="-122"/>
                <a:ea typeface="仿宋" pitchFamily="49" charset="-122"/>
              </a:rPr>
              <a:t>）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两种统计方法，同时验证模型中包含的观察变量（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observed variables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）、潜在变量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(latent variables)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、干扰项或误差变量（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disturbance variables/error variables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）间的关系，进而获得自变量（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Independent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Variables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）对因变量（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dependent variables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）影响效果。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8199" y="1290002"/>
            <a:ext cx="8229600" cy="55482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SEM</a:t>
            </a:r>
            <a:r>
              <a:rPr lang="zh-CN" altLang="en-US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定义</a:t>
            </a:r>
            <a:endParaRPr lang="zh-CN" altLang="en-US" b="1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8243" y="404466"/>
            <a:ext cx="576262" cy="576262"/>
          </a:xfrm>
          <a:prstGeom prst="pentagon">
            <a:avLst/>
          </a:prstGeom>
          <a:solidFill>
            <a:srgbClr val="FFCC0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83268" y="972791"/>
            <a:ext cx="4596844" cy="7937"/>
          </a:xfrm>
          <a:prstGeom prst="line">
            <a:avLst/>
          </a:prstGeom>
          <a:noFill/>
          <a:ln w="25400" cmpd="sng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结构方程模型分为：</a:t>
            </a:r>
            <a:r>
              <a:rPr lang="zh-CN" altLang="en-US" sz="2400" dirty="0">
                <a:solidFill>
                  <a:srgbClr val="990000"/>
                </a:solidFill>
                <a:latin typeface="仿宋" pitchFamily="49" charset="-122"/>
                <a:ea typeface="仿宋" pitchFamily="49" charset="-122"/>
              </a:rPr>
              <a:t>测量方程和结构方程</a:t>
            </a:r>
          </a:p>
          <a:p>
            <a:pPr marL="0" indent="0">
              <a:buNone/>
            </a:pPr>
            <a:endParaRPr lang="zh-CN" altLang="en-US" sz="2400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  测量方程（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measurement equation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）描述的是潜变量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与观察变量（或称指标变量）之间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关系。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  结构方程（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structural equation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）描述的是潜变量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  <a:sym typeface="宋体" pitchFamily="2" charset="-122"/>
              </a:rPr>
              <a:t>之间的关系。</a:t>
            </a:r>
            <a:endParaRPr lang="en-US" altLang="zh-CN" sz="2400" dirty="0" smtClean="0">
              <a:latin typeface="仿宋" pitchFamily="49" charset="-122"/>
              <a:ea typeface="仿宋" pitchFamily="49" charset="-122"/>
              <a:sym typeface="宋体" pitchFamily="2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408199" y="620688"/>
            <a:ext cx="8229600" cy="5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6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31494"/>
            <a:ext cx="8640960" cy="5094669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观测变量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(observed variable</a:t>
            </a:r>
            <a:r>
              <a:rPr lang="en-US" altLang="zh-CN" sz="20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)</a:t>
            </a:r>
            <a:r>
              <a:rPr lang="zh-CN" altLang="en-US" sz="19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1900" dirty="0">
                <a:latin typeface="仿宋" panose="02010609060101010101" pitchFamily="49" charset="-122"/>
                <a:ea typeface="仿宋" panose="02010609060101010101" pitchFamily="49" charset="-122"/>
              </a:rPr>
              <a:t>能够观测到的变量</a:t>
            </a:r>
            <a:r>
              <a:rPr lang="en-US" altLang="zh-CN" sz="19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900" dirty="0">
                <a:latin typeface="仿宋" panose="02010609060101010101" pitchFamily="49" charset="-122"/>
                <a:ea typeface="仿宋" panose="02010609060101010101" pitchFamily="49" charset="-122"/>
              </a:rPr>
              <a:t>路径图中以长方形表示</a:t>
            </a:r>
            <a:r>
              <a:rPr lang="en-US" altLang="zh-CN" sz="19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19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潜在</a:t>
            </a: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(latent variable</a:t>
            </a:r>
            <a:r>
              <a:rPr lang="en-US" altLang="zh-CN" sz="20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)</a:t>
            </a: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1900" dirty="0">
                <a:latin typeface="仿宋" panose="02010609060101010101" pitchFamily="49" charset="-122"/>
                <a:ea typeface="仿宋" panose="02010609060101010101" pitchFamily="49" charset="-122"/>
              </a:rPr>
              <a:t>难以直接观测到的抽象概念，由测量变量推估出来的变量（路径图中以椭圆形表示）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内生变量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(endogenous variable)</a:t>
            </a:r>
            <a:r>
              <a:rPr lang="zh-CN" altLang="en-US" sz="1900" dirty="0" smtClean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1900" dirty="0">
                <a:latin typeface="仿宋" panose="02010609060101010101" pitchFamily="49" charset="-122"/>
                <a:ea typeface="仿宋" panose="02010609060101010101" pitchFamily="49" charset="-122"/>
              </a:rPr>
              <a:t>模型总会受到任何一个其他变量影响的变量（因变量；路径图会受到任何一个其他变量以单</a:t>
            </a:r>
            <a:r>
              <a:rPr lang="zh-CN" altLang="en-US" sz="19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箭头指向的变量）</a:t>
            </a:r>
            <a:endParaRPr lang="zh-CN" altLang="en-US" sz="19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外生变量</a:t>
            </a:r>
            <a:r>
              <a:rPr lang="en-US" altLang="zh-CN" sz="20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exogenous </a:t>
            </a:r>
            <a:r>
              <a:rPr lang="en-US" altLang="zh-CN" sz="20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variable)</a:t>
            </a: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1900" dirty="0">
                <a:latin typeface="仿宋" panose="02010609060101010101" pitchFamily="49" charset="-122"/>
                <a:ea typeface="仿宋" panose="02010609060101010101" pitchFamily="49" charset="-122"/>
              </a:rPr>
              <a:t>模型中不受任何其他变量影响但影响其他变量的变量（自变量；路径图中会指向任何一个其他</a:t>
            </a:r>
            <a:r>
              <a:rPr lang="zh-CN" altLang="en-US" sz="19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变量）</a:t>
            </a:r>
            <a:endParaRPr lang="zh-CN" altLang="en-US" sz="19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</a:t>
            </a:r>
            <a:r>
              <a:rPr lang="zh-CN" altLang="en-US" sz="19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生潜在</a:t>
            </a: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</a:t>
            </a:r>
            <a:r>
              <a:rPr lang="en-US" altLang="zh-CN" sz="1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(endogenous latent </a:t>
            </a:r>
            <a:r>
              <a:rPr lang="en-US" altLang="zh-CN" sz="1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variable</a:t>
            </a:r>
            <a:r>
              <a:rPr lang="en-US" altLang="zh-CN" sz="1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) </a:t>
            </a:r>
            <a:r>
              <a:rPr lang="zh-CN" altLang="en-US" sz="1900" dirty="0" smtClean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1900" dirty="0">
                <a:latin typeface="仿宋" panose="02010609060101010101" pitchFamily="49" charset="-122"/>
                <a:ea typeface="仿宋" panose="02010609060101010101" pitchFamily="49" charset="-122"/>
              </a:rPr>
              <a:t>潜变量作为内生变量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外</a:t>
            </a:r>
            <a:r>
              <a:rPr lang="zh-CN" altLang="en-US" sz="19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生潜在</a:t>
            </a: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</a:t>
            </a:r>
            <a:r>
              <a:rPr lang="en-US" altLang="zh-CN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exogenous </a:t>
            </a:r>
            <a:r>
              <a:rPr lang="en-US" altLang="zh-CN" sz="1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latent </a:t>
            </a:r>
            <a:r>
              <a:rPr lang="en-US" altLang="zh-CN" sz="1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variable) </a:t>
            </a: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1900" dirty="0">
                <a:latin typeface="仿宋" panose="02010609060101010101" pitchFamily="49" charset="-122"/>
                <a:ea typeface="仿宋" panose="02010609060101010101" pitchFamily="49" charset="-122"/>
              </a:rPr>
              <a:t>潜变量作为外生变量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19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外生观测</a:t>
            </a:r>
            <a:r>
              <a:rPr lang="zh-CN" altLang="en-US" sz="19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</a:t>
            </a:r>
            <a:r>
              <a:rPr lang="en-US" altLang="zh-CN" sz="1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exogenous </a:t>
            </a:r>
            <a:r>
              <a:rPr lang="en-US" altLang="zh-CN" sz="1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observed </a:t>
            </a:r>
            <a:r>
              <a:rPr lang="en-US" altLang="zh-CN" sz="1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variable) </a:t>
            </a:r>
            <a:r>
              <a:rPr lang="zh-CN" altLang="en-US" sz="1900" dirty="0" smtClean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1900" dirty="0">
                <a:latin typeface="仿宋" panose="02010609060101010101" pitchFamily="49" charset="-122"/>
                <a:ea typeface="仿宋" panose="02010609060101010101" pitchFamily="49" charset="-122"/>
              </a:rPr>
              <a:t>外生潜在变量的观测变量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残差项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(error terms)</a:t>
            </a:r>
            <a:r>
              <a:rPr lang="zh-CN" altLang="en-US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：</a:t>
            </a:r>
            <a:r>
              <a:rPr lang="zh-CN" altLang="en-US" sz="2000" dirty="0">
                <a:latin typeface="仿宋" pitchFamily="49" charset="-122"/>
                <a:ea typeface="仿宋" pitchFamily="49" charset="-122"/>
              </a:rPr>
              <a:t>观察变量估计潜在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变量出现</a:t>
            </a:r>
            <a:r>
              <a:rPr lang="zh-CN" altLang="en-US" sz="2000" dirty="0">
                <a:latin typeface="仿宋" pitchFamily="49" charset="-122"/>
                <a:ea typeface="仿宋" pitchFamily="49" charset="-122"/>
              </a:rPr>
              <a:t>的误差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；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327566" y="3037546"/>
          <a:ext cx="967655" cy="210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128842" imgH="200244" progId="Equation.DSMT4">
                  <p:embed/>
                </p:oleObj>
              </mc:Choice>
              <mc:Fallback>
                <p:oleObj r:id="rId3" imgW="128842" imgH="2002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66" y="3037546"/>
                        <a:ext cx="967655" cy="210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 txBox="1">
            <a:spLocks/>
          </p:cNvSpPr>
          <p:nvPr/>
        </p:nvSpPr>
        <p:spPr bwMode="auto">
          <a:xfrm>
            <a:off x="323528" y="476672"/>
            <a:ext cx="8229600" cy="5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SEM</a:t>
            </a:r>
            <a:r>
              <a:rPr lang="zh-CN" altLang="en-US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中的变量</a:t>
            </a:r>
            <a:endParaRPr lang="zh-CN" altLang="en-US" b="1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124744"/>
            <a:ext cx="8784976" cy="5001419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 sz="1900" dirty="0">
              <a:latin typeface="仿宋" pitchFamily="49" charset="-122"/>
              <a:ea typeface="仿宋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100" dirty="0" smtClean="0">
                <a:latin typeface="仿宋" pitchFamily="49" charset="-122"/>
                <a:ea typeface="仿宋" pitchFamily="49" charset="-122"/>
              </a:rPr>
              <a:t>参数（ </a:t>
            </a:r>
            <a:r>
              <a:rPr lang="zh-CN" altLang="en-US" sz="2100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zh-CN" altLang="en-US" sz="21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未知</a:t>
            </a:r>
            <a:r>
              <a:rPr lang="zh-CN" altLang="en-US" sz="2100" dirty="0">
                <a:latin typeface="仿宋" pitchFamily="49" charset="-122"/>
                <a:ea typeface="仿宋" pitchFamily="49" charset="-122"/>
              </a:rPr>
              <a:t>”和“</a:t>
            </a:r>
            <a:r>
              <a:rPr lang="zh-CN" altLang="en-US" sz="21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估计</a:t>
            </a:r>
            <a:r>
              <a:rPr lang="zh-CN" altLang="en-US" sz="2100" dirty="0">
                <a:latin typeface="仿宋" pitchFamily="49" charset="-122"/>
                <a:ea typeface="仿宋" pitchFamily="49" charset="-122"/>
              </a:rPr>
              <a:t>” ）</a:t>
            </a:r>
          </a:p>
          <a:p>
            <a:pPr eaLnBrk="1" hangingPunct="1"/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潜在变量自身：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总体的平均数或方差</a:t>
            </a:r>
          </a:p>
          <a:p>
            <a:pPr eaLnBrk="1" hangingPunct="1"/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变量之间关系：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因素载荷，路径系数，协方差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solidFill>
                  <a:srgbClr val="003366"/>
                </a:solidFill>
                <a:latin typeface="仿宋" pitchFamily="49" charset="-122"/>
                <a:ea typeface="仿宋" pitchFamily="49" charset="-122"/>
              </a:rPr>
              <a:t>参数类型：</a:t>
            </a:r>
          </a:p>
          <a:p>
            <a:pPr eaLnBrk="1" hangingPunct="1"/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自由参数：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参数大小必须通过统计程序加以估计</a:t>
            </a:r>
          </a:p>
          <a:p>
            <a:pPr eaLnBrk="1" hangingPunct="1"/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固定参数：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模型拟合过程中无须估计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1900" dirty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） 为潜在变量设定的测量尺度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① 将潜在变量下的各观测变量的残差项方差设置为</a:t>
            </a:r>
            <a:r>
              <a:rPr lang="en-US" altLang="zh-CN" sz="1900" dirty="0">
                <a:latin typeface="仿宋" pitchFamily="49" charset="-122"/>
                <a:ea typeface="仿宋" pitchFamily="49" charset="-122"/>
              </a:rPr>
              <a:t>1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900" dirty="0">
                <a:latin typeface="仿宋" pitchFamily="49" charset="-122"/>
                <a:ea typeface="仿宋" pitchFamily="49" charset="-122"/>
              </a:rPr>
              <a:t>② 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将潜在变量下的观测变量的因子负荷固定为</a:t>
            </a:r>
            <a:r>
              <a:rPr lang="en-US" altLang="zh-CN" sz="1900" dirty="0">
                <a:latin typeface="仿宋" pitchFamily="49" charset="-122"/>
                <a:ea typeface="仿宋" pitchFamily="49" charset="-122"/>
              </a:rPr>
              <a:t>1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1900" dirty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）为提高模型识别度人为设定</a:t>
            </a:r>
          </a:p>
          <a:p>
            <a:pPr eaLnBrk="1" hangingPunct="1"/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限定参数：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多样本间比较（</a:t>
            </a:r>
            <a:r>
              <a:rPr lang="zh-CN" altLang="en-US" sz="1900" dirty="0">
                <a:solidFill>
                  <a:srgbClr val="A50021"/>
                </a:solidFill>
                <a:latin typeface="仿宋" pitchFamily="49" charset="-122"/>
                <a:ea typeface="仿宋" pitchFamily="49" charset="-122"/>
              </a:rPr>
              <a:t>半自由参数</a:t>
            </a:r>
            <a:r>
              <a:rPr lang="zh-CN" altLang="en-US" sz="19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eaLnBrk="1" hangingPunct="1">
              <a:buFont typeface="Arial" charset="0"/>
              <a:buNone/>
            </a:pPr>
            <a:endParaRPr lang="zh-CN" altLang="en-US" sz="1900" dirty="0">
              <a:latin typeface="仿宋" pitchFamily="49" charset="-122"/>
              <a:ea typeface="仿宋" pitchFamily="49" charset="-122"/>
            </a:endParaRPr>
          </a:p>
          <a:p>
            <a:pPr eaLnBrk="1" hangingPunct="1"/>
            <a:endParaRPr lang="zh-CN" altLang="en-US" sz="2100" dirty="0">
              <a:latin typeface="仿宋" pitchFamily="49" charset="-122"/>
              <a:ea typeface="仿宋" pitchFamily="49" charset="-122"/>
            </a:endParaRPr>
          </a:p>
          <a:p>
            <a:pPr eaLnBrk="1" hangingPunct="1"/>
            <a:endParaRPr lang="zh-CN" altLang="en-US" sz="19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323528" y="476672"/>
            <a:ext cx="8229600" cy="5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SEM</a:t>
            </a:r>
            <a:r>
              <a:rPr lang="zh-CN" altLang="en-US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中的参数</a:t>
            </a:r>
            <a:endParaRPr lang="zh-CN" altLang="en-US" b="1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8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111.绿色简洁ppt模板</Template>
  <TotalTime>695</TotalTime>
  <Words>3384</Words>
  <Application>Microsoft Office PowerPoint</Application>
  <PresentationFormat>全屏显示(4:3)</PresentationFormat>
  <Paragraphs>566</Paragraphs>
  <Slides>38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61" baseType="lpstr">
      <vt:lpstr>1_默认设计模板</vt:lpstr>
      <vt:lpstr>默认设计模板</vt:lpstr>
      <vt:lpstr>自定义设计方案</vt:lpstr>
      <vt:lpstr>默认设计模板_2</vt:lpstr>
      <vt:lpstr>Office 主题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2_Office 主题</vt:lpstr>
      <vt:lpstr>12_Office 主题</vt:lpstr>
      <vt:lpstr>13_Office 主题</vt:lpstr>
      <vt:lpstr>14_Office 主题</vt:lpstr>
      <vt:lpstr>15_Office 主题</vt:lpstr>
      <vt:lpstr>16_Office 主题</vt:lpstr>
      <vt:lpstr>MathType 6.0 Equation</vt:lpstr>
      <vt:lpstr>Microsoft 公式 3.0</vt:lpstr>
      <vt:lpstr>结构方程模型及其应用  Structural Equation Modeling and its Applications</vt:lpstr>
      <vt:lpstr>PowerPoint 演示文稿</vt:lpstr>
      <vt:lpstr>问题描述</vt:lpstr>
      <vt:lpstr>PowerPoint 演示文稿</vt:lpstr>
      <vt:lpstr>实际应用中的问题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结构方程模型的分析步骤</vt:lpstr>
      <vt:lpstr>PowerPoint 演示文稿</vt:lpstr>
      <vt:lpstr>生活满意度的路径模型图-AMOS软件</vt:lpstr>
      <vt:lpstr>问卷调查整理有效数据210条</vt:lpstr>
      <vt:lpstr>模型识别（model identification）</vt:lpstr>
      <vt:lpstr>PowerPoint 演示文稿</vt:lpstr>
      <vt:lpstr>模型估计（model estimation）</vt:lpstr>
      <vt:lpstr>模型评估（model evaluation）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模型修正（model modification）</vt:lpstr>
      <vt:lpstr>PowerPoint 演示文稿</vt:lpstr>
      <vt:lpstr>结构方程模型的应用范围</vt:lpstr>
      <vt:lpstr>中心研究相关研究的应用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结构方程模型</dc:title>
  <dc:creator>Administrator</dc:creator>
  <cp:lastModifiedBy>Vidy</cp:lastModifiedBy>
  <cp:revision>55</cp:revision>
  <dcterms:created xsi:type="dcterms:W3CDTF">2015-09-23T03:08:50Z</dcterms:created>
  <dcterms:modified xsi:type="dcterms:W3CDTF">2015-09-24T11:03:11Z</dcterms:modified>
</cp:coreProperties>
</file>