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39"/>
  </p:notesMasterIdLst>
  <p:sldIdLst>
    <p:sldId id="265" r:id="rId2"/>
    <p:sldId id="268" r:id="rId3"/>
    <p:sldId id="278" r:id="rId4"/>
    <p:sldId id="281" r:id="rId5"/>
    <p:sldId id="282" r:id="rId6"/>
    <p:sldId id="283" r:id="rId7"/>
    <p:sldId id="284" r:id="rId8"/>
    <p:sldId id="285" r:id="rId9"/>
    <p:sldId id="286" r:id="rId10"/>
    <p:sldId id="287" r:id="rId11"/>
    <p:sldId id="290" r:id="rId12"/>
    <p:sldId id="311" r:id="rId13"/>
    <p:sldId id="289" r:id="rId14"/>
    <p:sldId id="291" r:id="rId15"/>
    <p:sldId id="292" r:id="rId16"/>
    <p:sldId id="293" r:id="rId17"/>
    <p:sldId id="294" r:id="rId18"/>
    <p:sldId id="295" r:id="rId19"/>
    <p:sldId id="296" r:id="rId20"/>
    <p:sldId id="297" r:id="rId21"/>
    <p:sldId id="298" r:id="rId22"/>
    <p:sldId id="300" r:id="rId23"/>
    <p:sldId id="299" r:id="rId24"/>
    <p:sldId id="301" r:id="rId25"/>
    <p:sldId id="303" r:id="rId26"/>
    <p:sldId id="304" r:id="rId27"/>
    <p:sldId id="302" r:id="rId28"/>
    <p:sldId id="305" r:id="rId29"/>
    <p:sldId id="314" r:id="rId30"/>
    <p:sldId id="315" r:id="rId31"/>
    <p:sldId id="316" r:id="rId32"/>
    <p:sldId id="318" r:id="rId33"/>
    <p:sldId id="320" r:id="rId34"/>
    <p:sldId id="321" r:id="rId35"/>
    <p:sldId id="322" r:id="rId36"/>
    <p:sldId id="313" r:id="rId37"/>
    <p:sldId id="270"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0" autoAdjust="0"/>
    <p:restoredTop sz="94660"/>
  </p:normalViewPr>
  <p:slideViewPr>
    <p:cSldViewPr>
      <p:cViewPr varScale="1">
        <p:scale>
          <a:sx n="80" d="100"/>
          <a:sy n="80" d="100"/>
        </p:scale>
        <p:origin x="-106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file:///E:\&#19978;&#35838;&#35760;&#24405;\&#21830;&#21153;&#26234;&#33021;\resource\&#36164;&#28304;\&#32858;&#31867;&#20998;&#26512;\&#26032;&#24314;%20Microsoft%20Office%20Excel%20&#24037;&#20316;&#34920;.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lineMarker"/>
        <c:varyColors val="0"/>
        <c:ser>
          <c:idx val="0"/>
          <c:order val="0"/>
          <c:spPr>
            <a:ln w="28575">
              <a:noFill/>
            </a:ln>
          </c:spPr>
          <c:marker>
            <c:symbol val="diamond"/>
            <c:size val="11"/>
            <c:spPr>
              <a:solidFill>
                <a:srgbClr val="FF0000"/>
              </a:solidFill>
            </c:spPr>
          </c:marker>
          <c:xVal>
            <c:numRef>
              <c:f>Sheet3!$J$30:$Q$30</c:f>
              <c:numCache>
                <c:formatCode>General</c:formatCode>
                <c:ptCount val="8"/>
                <c:pt idx="0">
                  <c:v>1</c:v>
                </c:pt>
                <c:pt idx="1">
                  <c:v>2</c:v>
                </c:pt>
                <c:pt idx="2">
                  <c:v>1</c:v>
                </c:pt>
                <c:pt idx="3">
                  <c:v>2</c:v>
                </c:pt>
                <c:pt idx="4">
                  <c:v>4</c:v>
                </c:pt>
                <c:pt idx="5">
                  <c:v>5</c:v>
                </c:pt>
                <c:pt idx="6">
                  <c:v>4</c:v>
                </c:pt>
                <c:pt idx="7">
                  <c:v>5</c:v>
                </c:pt>
              </c:numCache>
            </c:numRef>
          </c:xVal>
          <c:yVal>
            <c:numRef>
              <c:f>Sheet3!$J$31:$Q$31</c:f>
              <c:numCache>
                <c:formatCode>General</c:formatCode>
                <c:ptCount val="8"/>
                <c:pt idx="0">
                  <c:v>1</c:v>
                </c:pt>
                <c:pt idx="1">
                  <c:v>1</c:v>
                </c:pt>
                <c:pt idx="2">
                  <c:v>2</c:v>
                </c:pt>
                <c:pt idx="3">
                  <c:v>2</c:v>
                </c:pt>
                <c:pt idx="4">
                  <c:v>3</c:v>
                </c:pt>
                <c:pt idx="5">
                  <c:v>3</c:v>
                </c:pt>
                <c:pt idx="6">
                  <c:v>4</c:v>
                </c:pt>
                <c:pt idx="7">
                  <c:v>4</c:v>
                </c:pt>
              </c:numCache>
            </c:numRef>
          </c:yVal>
          <c:smooth val="0"/>
        </c:ser>
        <c:dLbls>
          <c:showLegendKey val="0"/>
          <c:showVal val="0"/>
          <c:showCatName val="0"/>
          <c:showSerName val="0"/>
          <c:showPercent val="0"/>
          <c:showBubbleSize val="0"/>
        </c:dLbls>
        <c:axId val="438222208"/>
        <c:axId val="440181888"/>
      </c:scatterChart>
      <c:valAx>
        <c:axId val="438222208"/>
        <c:scaling>
          <c:orientation val="minMax"/>
        </c:scaling>
        <c:delete val="0"/>
        <c:axPos val="b"/>
        <c:numFmt formatCode="General" sourceLinked="1"/>
        <c:majorTickMark val="out"/>
        <c:minorTickMark val="none"/>
        <c:tickLblPos val="nextTo"/>
        <c:crossAx val="440181888"/>
        <c:crosses val="autoZero"/>
        <c:crossBetween val="midCat"/>
      </c:valAx>
      <c:valAx>
        <c:axId val="440181888"/>
        <c:scaling>
          <c:orientation val="minMax"/>
        </c:scaling>
        <c:delete val="0"/>
        <c:axPos val="l"/>
        <c:majorGridlines/>
        <c:numFmt formatCode="General" sourceLinked="1"/>
        <c:majorTickMark val="out"/>
        <c:minorTickMark val="none"/>
        <c:tickLblPos val="nextTo"/>
        <c:crossAx val="438222208"/>
        <c:crosses val="autoZero"/>
        <c:crossBetween val="midCat"/>
      </c:valAx>
    </c:plotArea>
    <c:plotVisOnly val="1"/>
    <c:dispBlanksAs val="gap"/>
    <c:showDLblsOverMax val="0"/>
  </c:chart>
  <c:externalData r:id="rId2">
    <c:autoUpdate val="0"/>
  </c:externalData>
  <c:userShapes r:id="rId3"/>
</c:chartSpace>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drawings/drawing1.xml><?xml version="1.0" encoding="utf-8"?>
<c:userShapes xmlns:c="http://schemas.openxmlformats.org/drawingml/2006/chart">
  <cdr:relSizeAnchor xmlns:cdr="http://schemas.openxmlformats.org/drawingml/2006/chartDrawing">
    <cdr:from>
      <cdr:x>0.19383</cdr:x>
      <cdr:y>0.41854</cdr:y>
    </cdr:from>
    <cdr:to>
      <cdr:x>0.45488</cdr:x>
      <cdr:y>0.78331</cdr:y>
    </cdr:to>
    <cdr:sp macro="" textlink="">
      <cdr:nvSpPr>
        <cdr:cNvPr id="2" name="任意多边形 1"/>
        <cdr:cNvSpPr/>
      </cdr:nvSpPr>
      <cdr:spPr bwMode="auto">
        <a:xfrm xmlns:a="http://schemas.openxmlformats.org/drawingml/2006/main">
          <a:off x="480454" y="788488"/>
          <a:ext cx="647089" cy="687184"/>
        </a:xfrm>
        <a:custGeom xmlns:a="http://schemas.openxmlformats.org/drawingml/2006/main">
          <a:avLst/>
          <a:gdLst>
            <a:gd name="connsiteX0" fmla="*/ 308472 w 1399142"/>
            <a:gd name="connsiteY0" fmla="*/ 154237 h 1288974"/>
            <a:gd name="connsiteX1" fmla="*/ 308472 w 1399142"/>
            <a:gd name="connsiteY1" fmla="*/ 154237 h 1288974"/>
            <a:gd name="connsiteX2" fmla="*/ 209320 w 1399142"/>
            <a:gd name="connsiteY2" fmla="*/ 176270 h 1288974"/>
            <a:gd name="connsiteX3" fmla="*/ 176270 w 1399142"/>
            <a:gd name="connsiteY3" fmla="*/ 187287 h 1288974"/>
            <a:gd name="connsiteX4" fmla="*/ 154236 w 1399142"/>
            <a:gd name="connsiteY4" fmla="*/ 220338 h 1288974"/>
            <a:gd name="connsiteX5" fmla="*/ 121185 w 1399142"/>
            <a:gd name="connsiteY5" fmla="*/ 242372 h 1288974"/>
            <a:gd name="connsiteX6" fmla="*/ 66101 w 1399142"/>
            <a:gd name="connsiteY6" fmla="*/ 319490 h 1288974"/>
            <a:gd name="connsiteX7" fmla="*/ 44067 w 1399142"/>
            <a:gd name="connsiteY7" fmla="*/ 363557 h 1288974"/>
            <a:gd name="connsiteX8" fmla="*/ 0 w 1399142"/>
            <a:gd name="connsiteY8" fmla="*/ 429658 h 1288974"/>
            <a:gd name="connsiteX9" fmla="*/ 11017 w 1399142"/>
            <a:gd name="connsiteY9" fmla="*/ 716097 h 1288974"/>
            <a:gd name="connsiteX10" fmla="*/ 22034 w 1399142"/>
            <a:gd name="connsiteY10" fmla="*/ 749147 h 1288974"/>
            <a:gd name="connsiteX11" fmla="*/ 44067 w 1399142"/>
            <a:gd name="connsiteY11" fmla="*/ 859316 h 1288974"/>
            <a:gd name="connsiteX12" fmla="*/ 77118 w 1399142"/>
            <a:gd name="connsiteY12" fmla="*/ 925417 h 1288974"/>
            <a:gd name="connsiteX13" fmla="*/ 66101 w 1399142"/>
            <a:gd name="connsiteY13" fmla="*/ 958468 h 1288974"/>
            <a:gd name="connsiteX14" fmla="*/ 154236 w 1399142"/>
            <a:gd name="connsiteY14" fmla="*/ 1090670 h 1288974"/>
            <a:gd name="connsiteX15" fmla="*/ 176270 w 1399142"/>
            <a:gd name="connsiteY15" fmla="*/ 1123721 h 1288974"/>
            <a:gd name="connsiteX16" fmla="*/ 187287 w 1399142"/>
            <a:gd name="connsiteY16" fmla="*/ 1156772 h 1288974"/>
            <a:gd name="connsiteX17" fmla="*/ 231354 w 1399142"/>
            <a:gd name="connsiteY17" fmla="*/ 1167788 h 1288974"/>
            <a:gd name="connsiteX18" fmla="*/ 264405 w 1399142"/>
            <a:gd name="connsiteY18" fmla="*/ 1189822 h 1288974"/>
            <a:gd name="connsiteX19" fmla="*/ 330506 w 1399142"/>
            <a:gd name="connsiteY19" fmla="*/ 1211856 h 1288974"/>
            <a:gd name="connsiteX20" fmla="*/ 363556 w 1399142"/>
            <a:gd name="connsiteY20" fmla="*/ 1222873 h 1288974"/>
            <a:gd name="connsiteX21" fmla="*/ 407624 w 1399142"/>
            <a:gd name="connsiteY21" fmla="*/ 1244906 h 1288974"/>
            <a:gd name="connsiteX22" fmla="*/ 473725 w 1399142"/>
            <a:gd name="connsiteY22" fmla="*/ 1277957 h 1288974"/>
            <a:gd name="connsiteX23" fmla="*/ 627961 w 1399142"/>
            <a:gd name="connsiteY23" fmla="*/ 1288974 h 1288974"/>
            <a:gd name="connsiteX24" fmla="*/ 1244906 w 1399142"/>
            <a:gd name="connsiteY24" fmla="*/ 1244906 h 1288974"/>
            <a:gd name="connsiteX25" fmla="*/ 1277956 w 1399142"/>
            <a:gd name="connsiteY25" fmla="*/ 1211856 h 1288974"/>
            <a:gd name="connsiteX26" fmla="*/ 1311007 w 1399142"/>
            <a:gd name="connsiteY26" fmla="*/ 1145755 h 1288974"/>
            <a:gd name="connsiteX27" fmla="*/ 1333041 w 1399142"/>
            <a:gd name="connsiteY27" fmla="*/ 1112704 h 1288974"/>
            <a:gd name="connsiteX28" fmla="*/ 1366091 w 1399142"/>
            <a:gd name="connsiteY28" fmla="*/ 958468 h 1288974"/>
            <a:gd name="connsiteX29" fmla="*/ 1388125 w 1399142"/>
            <a:gd name="connsiteY29" fmla="*/ 892367 h 1288974"/>
            <a:gd name="connsiteX30" fmla="*/ 1399142 w 1399142"/>
            <a:gd name="connsiteY30" fmla="*/ 859316 h 1288974"/>
            <a:gd name="connsiteX31" fmla="*/ 1377108 w 1399142"/>
            <a:gd name="connsiteY31" fmla="*/ 418641 h 1288974"/>
            <a:gd name="connsiteX32" fmla="*/ 1355075 w 1399142"/>
            <a:gd name="connsiteY32" fmla="*/ 363557 h 1288974"/>
            <a:gd name="connsiteX33" fmla="*/ 1311007 w 1399142"/>
            <a:gd name="connsiteY33" fmla="*/ 231355 h 1288974"/>
            <a:gd name="connsiteX34" fmla="*/ 1255923 w 1399142"/>
            <a:gd name="connsiteY34" fmla="*/ 165253 h 1288974"/>
            <a:gd name="connsiteX35" fmla="*/ 1222872 w 1399142"/>
            <a:gd name="connsiteY35" fmla="*/ 143220 h 1288974"/>
            <a:gd name="connsiteX36" fmla="*/ 1178805 w 1399142"/>
            <a:gd name="connsiteY36" fmla="*/ 99152 h 1288974"/>
            <a:gd name="connsiteX37" fmla="*/ 1156771 w 1399142"/>
            <a:gd name="connsiteY37" fmla="*/ 66102 h 1288974"/>
            <a:gd name="connsiteX38" fmla="*/ 1112703 w 1399142"/>
            <a:gd name="connsiteY38" fmla="*/ 44068 h 1288974"/>
            <a:gd name="connsiteX39" fmla="*/ 826265 w 1399142"/>
            <a:gd name="connsiteY39" fmla="*/ 0 h 1288974"/>
            <a:gd name="connsiteX40" fmla="*/ 638978 w 1399142"/>
            <a:gd name="connsiteY40" fmla="*/ 11017 h 1288974"/>
            <a:gd name="connsiteX41" fmla="*/ 605928 w 1399142"/>
            <a:gd name="connsiteY41" fmla="*/ 22034 h 1288974"/>
            <a:gd name="connsiteX42" fmla="*/ 473725 w 1399142"/>
            <a:gd name="connsiteY42" fmla="*/ 44068 h 1288974"/>
            <a:gd name="connsiteX43" fmla="*/ 407624 w 1399142"/>
            <a:gd name="connsiteY43" fmla="*/ 77119 h 1288974"/>
            <a:gd name="connsiteX44" fmla="*/ 341523 w 1399142"/>
            <a:gd name="connsiteY44" fmla="*/ 99152 h 1288974"/>
            <a:gd name="connsiteX45" fmla="*/ 308472 w 1399142"/>
            <a:gd name="connsiteY45" fmla="*/ 110169 h 1288974"/>
            <a:gd name="connsiteX46" fmla="*/ 308472 w 1399142"/>
            <a:gd name="connsiteY46" fmla="*/ 154237 h 1288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399142" h="1288974">
              <a:moveTo>
                <a:pt x="308472" y="154237"/>
              </a:moveTo>
              <a:lnTo>
                <a:pt x="308472" y="154237"/>
              </a:lnTo>
              <a:cubicBezTo>
                <a:pt x="275421" y="161581"/>
                <a:pt x="242166" y="168059"/>
                <a:pt x="209320" y="176270"/>
              </a:cubicBezTo>
              <a:cubicBezTo>
                <a:pt x="198054" y="179086"/>
                <a:pt x="185338" y="180033"/>
                <a:pt x="176270" y="187287"/>
              </a:cubicBezTo>
              <a:cubicBezTo>
                <a:pt x="165931" y="195559"/>
                <a:pt x="163599" y="210975"/>
                <a:pt x="154236" y="220338"/>
              </a:cubicBezTo>
              <a:cubicBezTo>
                <a:pt x="144873" y="229701"/>
                <a:pt x="132202" y="235027"/>
                <a:pt x="121185" y="242372"/>
              </a:cubicBezTo>
              <a:cubicBezTo>
                <a:pt x="106997" y="261289"/>
                <a:pt x="78989" y="296937"/>
                <a:pt x="66101" y="319490"/>
              </a:cubicBezTo>
              <a:cubicBezTo>
                <a:pt x="57953" y="333749"/>
                <a:pt x="52517" y="349475"/>
                <a:pt x="44067" y="363557"/>
              </a:cubicBezTo>
              <a:cubicBezTo>
                <a:pt x="30443" y="386264"/>
                <a:pt x="0" y="429658"/>
                <a:pt x="0" y="429658"/>
              </a:cubicBezTo>
              <a:cubicBezTo>
                <a:pt x="3672" y="525138"/>
                <a:pt x="4443" y="620773"/>
                <a:pt x="11017" y="716097"/>
              </a:cubicBezTo>
              <a:cubicBezTo>
                <a:pt x="11816" y="727682"/>
                <a:pt x="19515" y="737811"/>
                <a:pt x="22034" y="749147"/>
              </a:cubicBezTo>
              <a:cubicBezTo>
                <a:pt x="26241" y="768080"/>
                <a:pt x="33934" y="835673"/>
                <a:pt x="44067" y="859316"/>
              </a:cubicBezTo>
              <a:cubicBezTo>
                <a:pt x="108139" y="1008815"/>
                <a:pt x="30695" y="786151"/>
                <a:pt x="77118" y="925417"/>
              </a:cubicBezTo>
              <a:cubicBezTo>
                <a:pt x="73446" y="936434"/>
                <a:pt x="64819" y="946926"/>
                <a:pt x="66101" y="958468"/>
              </a:cubicBezTo>
              <a:cubicBezTo>
                <a:pt x="74073" y="1030214"/>
                <a:pt x="103799" y="1040233"/>
                <a:pt x="154236" y="1090670"/>
              </a:cubicBezTo>
              <a:cubicBezTo>
                <a:pt x="163599" y="1100033"/>
                <a:pt x="170349" y="1111878"/>
                <a:pt x="176270" y="1123721"/>
              </a:cubicBezTo>
              <a:cubicBezTo>
                <a:pt x="181463" y="1134108"/>
                <a:pt x="178219" y="1149517"/>
                <a:pt x="187287" y="1156772"/>
              </a:cubicBezTo>
              <a:cubicBezTo>
                <a:pt x="199110" y="1166230"/>
                <a:pt x="216665" y="1164116"/>
                <a:pt x="231354" y="1167788"/>
              </a:cubicBezTo>
              <a:cubicBezTo>
                <a:pt x="242371" y="1175133"/>
                <a:pt x="252305" y="1184444"/>
                <a:pt x="264405" y="1189822"/>
              </a:cubicBezTo>
              <a:cubicBezTo>
                <a:pt x="285629" y="1199255"/>
                <a:pt x="308472" y="1204511"/>
                <a:pt x="330506" y="1211856"/>
              </a:cubicBezTo>
              <a:lnTo>
                <a:pt x="363556" y="1222873"/>
              </a:lnTo>
              <a:cubicBezTo>
                <a:pt x="379136" y="1228067"/>
                <a:pt x="393365" y="1236758"/>
                <a:pt x="407624" y="1244906"/>
              </a:cubicBezTo>
              <a:cubicBezTo>
                <a:pt x="434583" y="1260311"/>
                <a:pt x="441931" y="1274216"/>
                <a:pt x="473725" y="1277957"/>
              </a:cubicBezTo>
              <a:cubicBezTo>
                <a:pt x="524915" y="1283979"/>
                <a:pt x="576549" y="1285302"/>
                <a:pt x="627961" y="1288974"/>
              </a:cubicBezTo>
              <a:cubicBezTo>
                <a:pt x="644837" y="1287885"/>
                <a:pt x="1192077" y="1254340"/>
                <a:pt x="1244906" y="1244906"/>
              </a:cubicBezTo>
              <a:cubicBezTo>
                <a:pt x="1260243" y="1242167"/>
                <a:pt x="1267982" y="1223825"/>
                <a:pt x="1277956" y="1211856"/>
              </a:cubicBezTo>
              <a:cubicBezTo>
                <a:pt x="1317422" y="1164496"/>
                <a:pt x="1286163" y="1195441"/>
                <a:pt x="1311007" y="1145755"/>
              </a:cubicBezTo>
              <a:cubicBezTo>
                <a:pt x="1316929" y="1133912"/>
                <a:pt x="1325696" y="1123721"/>
                <a:pt x="1333041" y="1112704"/>
              </a:cubicBezTo>
              <a:cubicBezTo>
                <a:pt x="1342286" y="1057237"/>
                <a:pt x="1347792" y="1013363"/>
                <a:pt x="1366091" y="958468"/>
              </a:cubicBezTo>
              <a:lnTo>
                <a:pt x="1388125" y="892367"/>
              </a:lnTo>
              <a:lnTo>
                <a:pt x="1399142" y="859316"/>
              </a:lnTo>
              <a:cubicBezTo>
                <a:pt x="1391797" y="712424"/>
                <a:pt x="1390130" y="565139"/>
                <a:pt x="1377108" y="418641"/>
              </a:cubicBezTo>
              <a:cubicBezTo>
                <a:pt x="1375357" y="398943"/>
                <a:pt x="1358953" y="382949"/>
                <a:pt x="1355075" y="363557"/>
              </a:cubicBezTo>
              <a:cubicBezTo>
                <a:pt x="1328509" y="230726"/>
                <a:pt x="1379872" y="277263"/>
                <a:pt x="1311007" y="231355"/>
              </a:cubicBezTo>
              <a:cubicBezTo>
                <a:pt x="1289343" y="198860"/>
                <a:pt x="1287730" y="191759"/>
                <a:pt x="1255923" y="165253"/>
              </a:cubicBezTo>
              <a:cubicBezTo>
                <a:pt x="1245751" y="156777"/>
                <a:pt x="1233889" y="150564"/>
                <a:pt x="1222872" y="143220"/>
              </a:cubicBezTo>
              <a:cubicBezTo>
                <a:pt x="1198835" y="71110"/>
                <a:pt x="1232219" y="141883"/>
                <a:pt x="1178805" y="99152"/>
              </a:cubicBezTo>
              <a:cubicBezTo>
                <a:pt x="1168466" y="90881"/>
                <a:pt x="1166943" y="74578"/>
                <a:pt x="1156771" y="66102"/>
              </a:cubicBezTo>
              <a:cubicBezTo>
                <a:pt x="1144154" y="55588"/>
                <a:pt x="1128283" y="49262"/>
                <a:pt x="1112703" y="44068"/>
              </a:cubicBezTo>
              <a:cubicBezTo>
                <a:pt x="1017291" y="12264"/>
                <a:pt x="928941" y="11409"/>
                <a:pt x="826265" y="0"/>
              </a:cubicBezTo>
              <a:cubicBezTo>
                <a:pt x="763836" y="3672"/>
                <a:pt x="701205" y="4794"/>
                <a:pt x="638978" y="11017"/>
              </a:cubicBezTo>
              <a:cubicBezTo>
                <a:pt x="627423" y="12173"/>
                <a:pt x="617315" y="19757"/>
                <a:pt x="605928" y="22034"/>
              </a:cubicBezTo>
              <a:cubicBezTo>
                <a:pt x="512653" y="40689"/>
                <a:pt x="552555" y="24360"/>
                <a:pt x="473725" y="44068"/>
              </a:cubicBezTo>
              <a:cubicBezTo>
                <a:pt x="404847" y="61288"/>
                <a:pt x="476866" y="46345"/>
                <a:pt x="407624" y="77119"/>
              </a:cubicBezTo>
              <a:cubicBezTo>
                <a:pt x="386400" y="86552"/>
                <a:pt x="363557" y="91808"/>
                <a:pt x="341523" y="99152"/>
              </a:cubicBezTo>
              <a:lnTo>
                <a:pt x="308472" y="110169"/>
              </a:lnTo>
              <a:cubicBezTo>
                <a:pt x="280327" y="152386"/>
                <a:pt x="308472" y="146892"/>
                <a:pt x="308472" y="154237"/>
              </a:cubicBezTo>
              <a:close/>
            </a:path>
          </a:pathLst>
        </a:custGeom>
        <a:noFill xmlns:a="http://schemas.openxmlformats.org/drawingml/2006/main"/>
        <a:ln xmlns:a="http://schemas.openxmlformats.org/drawingml/2006/main" w="19050" cap="flat" cmpd="sng" algn="ctr">
          <a:solidFill>
            <a:schemeClr val="tx1"/>
          </a:solidFill>
          <a:prstDash val="dash"/>
          <a:round/>
          <a:headEnd type="none" w="med" len="med"/>
          <a:tailEnd type="none" w="med" len="med"/>
        </a:ln>
        <a:effectLst xmlns:a="http://schemas.openxmlformats.org/drawingml/2006/main"/>
      </cdr:spPr>
      <cdr:txBody>
        <a:bodyPr xmlns:a="http://schemas.openxmlformats.org/drawingml/2006/main" vertOverflow="clip" vert="horz" wrap="square" lIns="0" tIns="0" rIns="0" bIns="0" numCol="1" anchor="t" anchorCtr="0" compatLnSpc="1">
          <a:prstTxWarp prst="textNoShape">
            <a:avLst/>
          </a:prstTxWarp>
          <a:spAutoFit/>
        </a:bodyPr>
        <a:lstStyle xmlns:a="http://schemas.openxmlformats.org/drawingml/2006/main"/>
        <a:p xmlns:a="http://schemas.openxmlformats.org/drawingml/2006/main">
          <a:endParaRPr lang="zh-CN"/>
        </a:p>
      </cdr:txBody>
    </cdr:sp>
  </cdr:relSizeAnchor>
  <cdr:relSizeAnchor xmlns:cdr="http://schemas.openxmlformats.org/drawingml/2006/chartDrawing">
    <cdr:from>
      <cdr:x>0.60604</cdr:x>
      <cdr:y>0.09433</cdr:y>
    </cdr:from>
    <cdr:to>
      <cdr:x>0.86709</cdr:x>
      <cdr:y>0.4591</cdr:y>
    </cdr:to>
    <cdr:sp macro="" textlink="">
      <cdr:nvSpPr>
        <cdr:cNvPr id="3" name="任意多边形 2"/>
        <cdr:cNvSpPr/>
      </cdr:nvSpPr>
      <cdr:spPr bwMode="auto">
        <a:xfrm xmlns:a="http://schemas.openxmlformats.org/drawingml/2006/main">
          <a:off x="1502238" y="177702"/>
          <a:ext cx="647089" cy="687184"/>
        </a:xfrm>
        <a:custGeom xmlns:a="http://schemas.openxmlformats.org/drawingml/2006/main">
          <a:avLst/>
          <a:gdLst>
            <a:gd name="connsiteX0" fmla="*/ 308472 w 1399142"/>
            <a:gd name="connsiteY0" fmla="*/ 154237 h 1288974"/>
            <a:gd name="connsiteX1" fmla="*/ 308472 w 1399142"/>
            <a:gd name="connsiteY1" fmla="*/ 154237 h 1288974"/>
            <a:gd name="connsiteX2" fmla="*/ 209320 w 1399142"/>
            <a:gd name="connsiteY2" fmla="*/ 176270 h 1288974"/>
            <a:gd name="connsiteX3" fmla="*/ 176270 w 1399142"/>
            <a:gd name="connsiteY3" fmla="*/ 187287 h 1288974"/>
            <a:gd name="connsiteX4" fmla="*/ 154236 w 1399142"/>
            <a:gd name="connsiteY4" fmla="*/ 220338 h 1288974"/>
            <a:gd name="connsiteX5" fmla="*/ 121185 w 1399142"/>
            <a:gd name="connsiteY5" fmla="*/ 242372 h 1288974"/>
            <a:gd name="connsiteX6" fmla="*/ 66101 w 1399142"/>
            <a:gd name="connsiteY6" fmla="*/ 319490 h 1288974"/>
            <a:gd name="connsiteX7" fmla="*/ 44067 w 1399142"/>
            <a:gd name="connsiteY7" fmla="*/ 363557 h 1288974"/>
            <a:gd name="connsiteX8" fmla="*/ 0 w 1399142"/>
            <a:gd name="connsiteY8" fmla="*/ 429658 h 1288974"/>
            <a:gd name="connsiteX9" fmla="*/ 11017 w 1399142"/>
            <a:gd name="connsiteY9" fmla="*/ 716097 h 1288974"/>
            <a:gd name="connsiteX10" fmla="*/ 22034 w 1399142"/>
            <a:gd name="connsiteY10" fmla="*/ 749147 h 1288974"/>
            <a:gd name="connsiteX11" fmla="*/ 44067 w 1399142"/>
            <a:gd name="connsiteY11" fmla="*/ 859316 h 1288974"/>
            <a:gd name="connsiteX12" fmla="*/ 77118 w 1399142"/>
            <a:gd name="connsiteY12" fmla="*/ 925417 h 1288974"/>
            <a:gd name="connsiteX13" fmla="*/ 66101 w 1399142"/>
            <a:gd name="connsiteY13" fmla="*/ 958468 h 1288974"/>
            <a:gd name="connsiteX14" fmla="*/ 154236 w 1399142"/>
            <a:gd name="connsiteY14" fmla="*/ 1090670 h 1288974"/>
            <a:gd name="connsiteX15" fmla="*/ 176270 w 1399142"/>
            <a:gd name="connsiteY15" fmla="*/ 1123721 h 1288974"/>
            <a:gd name="connsiteX16" fmla="*/ 187287 w 1399142"/>
            <a:gd name="connsiteY16" fmla="*/ 1156772 h 1288974"/>
            <a:gd name="connsiteX17" fmla="*/ 231354 w 1399142"/>
            <a:gd name="connsiteY17" fmla="*/ 1167788 h 1288974"/>
            <a:gd name="connsiteX18" fmla="*/ 264405 w 1399142"/>
            <a:gd name="connsiteY18" fmla="*/ 1189822 h 1288974"/>
            <a:gd name="connsiteX19" fmla="*/ 330506 w 1399142"/>
            <a:gd name="connsiteY19" fmla="*/ 1211856 h 1288974"/>
            <a:gd name="connsiteX20" fmla="*/ 363556 w 1399142"/>
            <a:gd name="connsiteY20" fmla="*/ 1222873 h 1288974"/>
            <a:gd name="connsiteX21" fmla="*/ 407624 w 1399142"/>
            <a:gd name="connsiteY21" fmla="*/ 1244906 h 1288974"/>
            <a:gd name="connsiteX22" fmla="*/ 473725 w 1399142"/>
            <a:gd name="connsiteY22" fmla="*/ 1277957 h 1288974"/>
            <a:gd name="connsiteX23" fmla="*/ 627961 w 1399142"/>
            <a:gd name="connsiteY23" fmla="*/ 1288974 h 1288974"/>
            <a:gd name="connsiteX24" fmla="*/ 1244906 w 1399142"/>
            <a:gd name="connsiteY24" fmla="*/ 1244906 h 1288974"/>
            <a:gd name="connsiteX25" fmla="*/ 1277956 w 1399142"/>
            <a:gd name="connsiteY25" fmla="*/ 1211856 h 1288974"/>
            <a:gd name="connsiteX26" fmla="*/ 1311007 w 1399142"/>
            <a:gd name="connsiteY26" fmla="*/ 1145755 h 1288974"/>
            <a:gd name="connsiteX27" fmla="*/ 1333041 w 1399142"/>
            <a:gd name="connsiteY27" fmla="*/ 1112704 h 1288974"/>
            <a:gd name="connsiteX28" fmla="*/ 1366091 w 1399142"/>
            <a:gd name="connsiteY28" fmla="*/ 958468 h 1288974"/>
            <a:gd name="connsiteX29" fmla="*/ 1388125 w 1399142"/>
            <a:gd name="connsiteY29" fmla="*/ 892367 h 1288974"/>
            <a:gd name="connsiteX30" fmla="*/ 1399142 w 1399142"/>
            <a:gd name="connsiteY30" fmla="*/ 859316 h 1288974"/>
            <a:gd name="connsiteX31" fmla="*/ 1377108 w 1399142"/>
            <a:gd name="connsiteY31" fmla="*/ 418641 h 1288974"/>
            <a:gd name="connsiteX32" fmla="*/ 1355075 w 1399142"/>
            <a:gd name="connsiteY32" fmla="*/ 363557 h 1288974"/>
            <a:gd name="connsiteX33" fmla="*/ 1311007 w 1399142"/>
            <a:gd name="connsiteY33" fmla="*/ 231355 h 1288974"/>
            <a:gd name="connsiteX34" fmla="*/ 1255923 w 1399142"/>
            <a:gd name="connsiteY34" fmla="*/ 165253 h 1288974"/>
            <a:gd name="connsiteX35" fmla="*/ 1222872 w 1399142"/>
            <a:gd name="connsiteY35" fmla="*/ 143220 h 1288974"/>
            <a:gd name="connsiteX36" fmla="*/ 1178805 w 1399142"/>
            <a:gd name="connsiteY36" fmla="*/ 99152 h 1288974"/>
            <a:gd name="connsiteX37" fmla="*/ 1156771 w 1399142"/>
            <a:gd name="connsiteY37" fmla="*/ 66102 h 1288974"/>
            <a:gd name="connsiteX38" fmla="*/ 1112703 w 1399142"/>
            <a:gd name="connsiteY38" fmla="*/ 44068 h 1288974"/>
            <a:gd name="connsiteX39" fmla="*/ 826265 w 1399142"/>
            <a:gd name="connsiteY39" fmla="*/ 0 h 1288974"/>
            <a:gd name="connsiteX40" fmla="*/ 638978 w 1399142"/>
            <a:gd name="connsiteY40" fmla="*/ 11017 h 1288974"/>
            <a:gd name="connsiteX41" fmla="*/ 605928 w 1399142"/>
            <a:gd name="connsiteY41" fmla="*/ 22034 h 1288974"/>
            <a:gd name="connsiteX42" fmla="*/ 473725 w 1399142"/>
            <a:gd name="connsiteY42" fmla="*/ 44068 h 1288974"/>
            <a:gd name="connsiteX43" fmla="*/ 407624 w 1399142"/>
            <a:gd name="connsiteY43" fmla="*/ 77119 h 1288974"/>
            <a:gd name="connsiteX44" fmla="*/ 341523 w 1399142"/>
            <a:gd name="connsiteY44" fmla="*/ 99152 h 1288974"/>
            <a:gd name="connsiteX45" fmla="*/ 308472 w 1399142"/>
            <a:gd name="connsiteY45" fmla="*/ 110169 h 1288974"/>
            <a:gd name="connsiteX46" fmla="*/ 308472 w 1399142"/>
            <a:gd name="connsiteY46" fmla="*/ 154237 h 1288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399142" h="1288974">
              <a:moveTo>
                <a:pt x="308472" y="154237"/>
              </a:moveTo>
              <a:lnTo>
                <a:pt x="308472" y="154237"/>
              </a:lnTo>
              <a:cubicBezTo>
                <a:pt x="275421" y="161581"/>
                <a:pt x="242166" y="168059"/>
                <a:pt x="209320" y="176270"/>
              </a:cubicBezTo>
              <a:cubicBezTo>
                <a:pt x="198054" y="179086"/>
                <a:pt x="185338" y="180033"/>
                <a:pt x="176270" y="187287"/>
              </a:cubicBezTo>
              <a:cubicBezTo>
                <a:pt x="165931" y="195559"/>
                <a:pt x="163599" y="210975"/>
                <a:pt x="154236" y="220338"/>
              </a:cubicBezTo>
              <a:cubicBezTo>
                <a:pt x="144873" y="229701"/>
                <a:pt x="132202" y="235027"/>
                <a:pt x="121185" y="242372"/>
              </a:cubicBezTo>
              <a:cubicBezTo>
                <a:pt x="106997" y="261289"/>
                <a:pt x="78989" y="296937"/>
                <a:pt x="66101" y="319490"/>
              </a:cubicBezTo>
              <a:cubicBezTo>
                <a:pt x="57953" y="333749"/>
                <a:pt x="52517" y="349475"/>
                <a:pt x="44067" y="363557"/>
              </a:cubicBezTo>
              <a:cubicBezTo>
                <a:pt x="30443" y="386264"/>
                <a:pt x="0" y="429658"/>
                <a:pt x="0" y="429658"/>
              </a:cubicBezTo>
              <a:cubicBezTo>
                <a:pt x="3672" y="525138"/>
                <a:pt x="4443" y="620773"/>
                <a:pt x="11017" y="716097"/>
              </a:cubicBezTo>
              <a:cubicBezTo>
                <a:pt x="11816" y="727682"/>
                <a:pt x="19515" y="737811"/>
                <a:pt x="22034" y="749147"/>
              </a:cubicBezTo>
              <a:cubicBezTo>
                <a:pt x="26241" y="768080"/>
                <a:pt x="33934" y="835673"/>
                <a:pt x="44067" y="859316"/>
              </a:cubicBezTo>
              <a:cubicBezTo>
                <a:pt x="108139" y="1008815"/>
                <a:pt x="30695" y="786151"/>
                <a:pt x="77118" y="925417"/>
              </a:cubicBezTo>
              <a:cubicBezTo>
                <a:pt x="73446" y="936434"/>
                <a:pt x="64819" y="946926"/>
                <a:pt x="66101" y="958468"/>
              </a:cubicBezTo>
              <a:cubicBezTo>
                <a:pt x="74073" y="1030214"/>
                <a:pt x="103799" y="1040233"/>
                <a:pt x="154236" y="1090670"/>
              </a:cubicBezTo>
              <a:cubicBezTo>
                <a:pt x="163599" y="1100033"/>
                <a:pt x="170349" y="1111878"/>
                <a:pt x="176270" y="1123721"/>
              </a:cubicBezTo>
              <a:cubicBezTo>
                <a:pt x="181463" y="1134108"/>
                <a:pt x="178219" y="1149517"/>
                <a:pt x="187287" y="1156772"/>
              </a:cubicBezTo>
              <a:cubicBezTo>
                <a:pt x="199110" y="1166230"/>
                <a:pt x="216665" y="1164116"/>
                <a:pt x="231354" y="1167788"/>
              </a:cubicBezTo>
              <a:cubicBezTo>
                <a:pt x="242371" y="1175133"/>
                <a:pt x="252305" y="1184444"/>
                <a:pt x="264405" y="1189822"/>
              </a:cubicBezTo>
              <a:cubicBezTo>
                <a:pt x="285629" y="1199255"/>
                <a:pt x="308472" y="1204511"/>
                <a:pt x="330506" y="1211856"/>
              </a:cubicBezTo>
              <a:lnTo>
                <a:pt x="363556" y="1222873"/>
              </a:lnTo>
              <a:cubicBezTo>
                <a:pt x="379136" y="1228067"/>
                <a:pt x="393365" y="1236758"/>
                <a:pt x="407624" y="1244906"/>
              </a:cubicBezTo>
              <a:cubicBezTo>
                <a:pt x="434583" y="1260311"/>
                <a:pt x="441931" y="1274216"/>
                <a:pt x="473725" y="1277957"/>
              </a:cubicBezTo>
              <a:cubicBezTo>
                <a:pt x="524915" y="1283979"/>
                <a:pt x="576549" y="1285302"/>
                <a:pt x="627961" y="1288974"/>
              </a:cubicBezTo>
              <a:cubicBezTo>
                <a:pt x="644837" y="1287885"/>
                <a:pt x="1192077" y="1254340"/>
                <a:pt x="1244906" y="1244906"/>
              </a:cubicBezTo>
              <a:cubicBezTo>
                <a:pt x="1260243" y="1242167"/>
                <a:pt x="1267982" y="1223825"/>
                <a:pt x="1277956" y="1211856"/>
              </a:cubicBezTo>
              <a:cubicBezTo>
                <a:pt x="1317422" y="1164496"/>
                <a:pt x="1286163" y="1195441"/>
                <a:pt x="1311007" y="1145755"/>
              </a:cubicBezTo>
              <a:cubicBezTo>
                <a:pt x="1316929" y="1133912"/>
                <a:pt x="1325696" y="1123721"/>
                <a:pt x="1333041" y="1112704"/>
              </a:cubicBezTo>
              <a:cubicBezTo>
                <a:pt x="1342286" y="1057237"/>
                <a:pt x="1347792" y="1013363"/>
                <a:pt x="1366091" y="958468"/>
              </a:cubicBezTo>
              <a:lnTo>
                <a:pt x="1388125" y="892367"/>
              </a:lnTo>
              <a:lnTo>
                <a:pt x="1399142" y="859316"/>
              </a:lnTo>
              <a:cubicBezTo>
                <a:pt x="1391797" y="712424"/>
                <a:pt x="1390130" y="565139"/>
                <a:pt x="1377108" y="418641"/>
              </a:cubicBezTo>
              <a:cubicBezTo>
                <a:pt x="1375357" y="398943"/>
                <a:pt x="1358953" y="382949"/>
                <a:pt x="1355075" y="363557"/>
              </a:cubicBezTo>
              <a:cubicBezTo>
                <a:pt x="1328509" y="230726"/>
                <a:pt x="1379872" y="277263"/>
                <a:pt x="1311007" y="231355"/>
              </a:cubicBezTo>
              <a:cubicBezTo>
                <a:pt x="1289343" y="198860"/>
                <a:pt x="1287730" y="191759"/>
                <a:pt x="1255923" y="165253"/>
              </a:cubicBezTo>
              <a:cubicBezTo>
                <a:pt x="1245751" y="156777"/>
                <a:pt x="1233889" y="150564"/>
                <a:pt x="1222872" y="143220"/>
              </a:cubicBezTo>
              <a:cubicBezTo>
                <a:pt x="1198835" y="71110"/>
                <a:pt x="1232219" y="141883"/>
                <a:pt x="1178805" y="99152"/>
              </a:cubicBezTo>
              <a:cubicBezTo>
                <a:pt x="1168466" y="90881"/>
                <a:pt x="1166943" y="74578"/>
                <a:pt x="1156771" y="66102"/>
              </a:cubicBezTo>
              <a:cubicBezTo>
                <a:pt x="1144154" y="55588"/>
                <a:pt x="1128283" y="49262"/>
                <a:pt x="1112703" y="44068"/>
              </a:cubicBezTo>
              <a:cubicBezTo>
                <a:pt x="1017291" y="12264"/>
                <a:pt x="928941" y="11409"/>
                <a:pt x="826265" y="0"/>
              </a:cubicBezTo>
              <a:cubicBezTo>
                <a:pt x="763836" y="3672"/>
                <a:pt x="701205" y="4794"/>
                <a:pt x="638978" y="11017"/>
              </a:cubicBezTo>
              <a:cubicBezTo>
                <a:pt x="627423" y="12173"/>
                <a:pt x="617315" y="19757"/>
                <a:pt x="605928" y="22034"/>
              </a:cubicBezTo>
              <a:cubicBezTo>
                <a:pt x="512653" y="40689"/>
                <a:pt x="552555" y="24360"/>
                <a:pt x="473725" y="44068"/>
              </a:cubicBezTo>
              <a:cubicBezTo>
                <a:pt x="404847" y="61288"/>
                <a:pt x="476866" y="46345"/>
                <a:pt x="407624" y="77119"/>
              </a:cubicBezTo>
              <a:cubicBezTo>
                <a:pt x="386400" y="86552"/>
                <a:pt x="363557" y="91808"/>
                <a:pt x="341523" y="99152"/>
              </a:cubicBezTo>
              <a:lnTo>
                <a:pt x="308472" y="110169"/>
              </a:lnTo>
              <a:cubicBezTo>
                <a:pt x="280327" y="152386"/>
                <a:pt x="308472" y="146892"/>
                <a:pt x="308472" y="154237"/>
              </a:cubicBezTo>
              <a:close/>
            </a:path>
          </a:pathLst>
        </a:custGeom>
        <a:noFill xmlns:a="http://schemas.openxmlformats.org/drawingml/2006/main"/>
        <a:ln xmlns:a="http://schemas.openxmlformats.org/drawingml/2006/main" w="19050" cap="flat" cmpd="sng" algn="ctr">
          <a:solidFill>
            <a:schemeClr val="tx1"/>
          </a:solidFill>
          <a:prstDash val="dash"/>
          <a:round/>
          <a:headEnd type="none" w="med" len="med"/>
          <a:tailEnd type="none" w="med" len="med"/>
        </a:ln>
        <a:effectLst xmlns:a="http://schemas.openxmlformats.org/drawingml/2006/main"/>
      </cdr:spPr>
      <cdr:txBody>
        <a:bodyPr xmlns:a="http://schemas.openxmlformats.org/drawingml/2006/main" vertOverflow="clip" vert="horz" wrap="square" lIns="0" tIns="0" rIns="0" bIns="0" numCol="1" anchor="t" anchorCtr="0" compatLnSpc="1">
          <a:prstTxWarp prst="textNoShape">
            <a:avLst/>
          </a:prstTxWarp>
          <a:spAutoFit/>
        </a:bodyPr>
        <a:lstStyle xmlns:a="http://schemas.openxmlformats.org/drawingml/2006/main"/>
        <a:p xmlns:a="http://schemas.openxmlformats.org/drawingml/2006/main">
          <a:endParaRPr lang="zh-CN"/>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BCFA7C-015D-419D-9808-30A6CC992DBC}" type="datetimeFigureOut">
              <a:rPr lang="zh-CN" altLang="en-US" smtClean="0"/>
              <a:t>2015/10/8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A48A47-42C3-464F-9FF0-33CD6C5C80A4}" type="slidenum">
              <a:rPr lang="zh-CN" altLang="en-US" smtClean="0"/>
              <a:t>‹#›</a:t>
            </a:fld>
            <a:endParaRPr lang="zh-CN" altLang="en-US"/>
          </a:p>
        </p:txBody>
      </p:sp>
    </p:spTree>
    <p:extLst>
      <p:ext uri="{BB962C8B-B14F-4D97-AF65-F5344CB8AC3E}">
        <p14:creationId xmlns:p14="http://schemas.microsoft.com/office/powerpoint/2010/main" val="1578252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模板来自于 </a:t>
            </a:r>
            <a:r>
              <a:rPr lang="en-US" altLang="zh-CN" smtClean="0"/>
              <a:t>http://meihua.docer.com/</a:t>
            </a:r>
            <a:endParaRPr lang="zh-CN" altLang="en-US"/>
          </a:p>
        </p:txBody>
      </p:sp>
      <p:sp>
        <p:nvSpPr>
          <p:cNvPr id="4" name="灯片编号占位符 3"/>
          <p:cNvSpPr>
            <a:spLocks noGrp="1"/>
          </p:cNvSpPr>
          <p:nvPr>
            <p:ph type="sldNum" sz="quarter" idx="10"/>
          </p:nvPr>
        </p:nvSpPr>
        <p:spPr/>
        <p:txBody>
          <a:bodyPr/>
          <a:lstStyle/>
          <a:p>
            <a:fld id="{7685E947-462C-4AB5-9213-C7A2C46F15E4}" type="slidenum">
              <a:rPr lang="zh-CN" altLang="en-US" smtClean="0"/>
              <a:t>3</a:t>
            </a:fld>
            <a:endParaRPr lang="zh-CN" altLang="en-US"/>
          </a:p>
        </p:txBody>
      </p:sp>
    </p:spTree>
    <p:extLst>
      <p:ext uri="{BB962C8B-B14F-4D97-AF65-F5344CB8AC3E}">
        <p14:creationId xmlns:p14="http://schemas.microsoft.com/office/powerpoint/2010/main" val="1494442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A48A47-42C3-464F-9FF0-33CD6C5C80A4}" type="slidenum">
              <a:rPr lang="zh-CN" altLang="en-US" smtClean="0"/>
              <a:t>6</a:t>
            </a:fld>
            <a:endParaRPr lang="zh-CN" altLang="en-US"/>
          </a:p>
        </p:txBody>
      </p:sp>
    </p:spTree>
    <p:extLst>
      <p:ext uri="{BB962C8B-B14F-4D97-AF65-F5344CB8AC3E}">
        <p14:creationId xmlns:p14="http://schemas.microsoft.com/office/powerpoint/2010/main" val="2486134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A48A47-42C3-464F-9FF0-33CD6C5C80A4}" type="slidenum">
              <a:rPr lang="zh-CN" altLang="en-US" smtClean="0"/>
              <a:t>19</a:t>
            </a:fld>
            <a:endParaRPr lang="zh-CN" altLang="en-US"/>
          </a:p>
        </p:txBody>
      </p:sp>
    </p:spTree>
    <p:extLst>
      <p:ext uri="{BB962C8B-B14F-4D97-AF65-F5344CB8AC3E}">
        <p14:creationId xmlns:p14="http://schemas.microsoft.com/office/powerpoint/2010/main" val="8840400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4" name="图片 9"/>
          <p:cNvPicPr>
            <a:picLocks noChangeAspect="1"/>
          </p:cNvPicPr>
          <p:nvPr/>
        </p:nvPicPr>
        <p:blipFill>
          <a:blip r:embed="rId2">
            <a:extLst>
              <a:ext uri="{28A0092B-C50C-407E-A947-70E740481C1C}">
                <a14:useLocalDpi xmlns:a14="http://schemas.microsoft.com/office/drawing/2010/main" val="0"/>
              </a:ext>
            </a:extLst>
          </a:blip>
          <a:srcRect l="29266" t="23740" r="185" b="-1440"/>
          <a:stretch>
            <a:fillRect/>
          </a:stretch>
        </p:blipFill>
        <p:spPr bwMode="auto">
          <a:xfrm>
            <a:off x="0" y="0"/>
            <a:ext cx="9144000" cy="701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659063"/>
            <a:ext cx="6788150" cy="385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KSO_CT2"/>
          <p:cNvSpPr>
            <a:spLocks noGrp="1"/>
          </p:cNvSpPr>
          <p:nvPr>
            <p:ph type="subTitle" idx="1"/>
          </p:nvPr>
        </p:nvSpPr>
        <p:spPr>
          <a:xfrm>
            <a:off x="1741715" y="2054252"/>
            <a:ext cx="6876596" cy="461616"/>
          </a:xfrm>
          <a:noFill/>
        </p:spPr>
        <p:txBody>
          <a:bodyPr anchor="ctr">
            <a:noAutofit/>
          </a:bodyPr>
          <a:lstStyle>
            <a:lvl1pPr marL="0" indent="0" algn="ctr">
              <a:buNone/>
              <a:defRPr sz="1800">
                <a:solidFill>
                  <a:schemeClr val="accent3">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smtClean="0"/>
          </a:p>
        </p:txBody>
      </p:sp>
      <p:sp>
        <p:nvSpPr>
          <p:cNvPr id="7" name="KSO_CT1"/>
          <p:cNvSpPr>
            <a:spLocks noGrp="1"/>
          </p:cNvSpPr>
          <p:nvPr>
            <p:ph type="title"/>
          </p:nvPr>
        </p:nvSpPr>
        <p:spPr>
          <a:xfrm>
            <a:off x="1741715" y="1027612"/>
            <a:ext cx="6876596" cy="1026640"/>
          </a:xfrm>
        </p:spPr>
        <p:txBody>
          <a:bodyPr/>
          <a:lstStyle>
            <a:lvl1pPr algn="ctr">
              <a:lnSpc>
                <a:spcPct val="100000"/>
              </a:lnSpc>
              <a:defRPr sz="4400">
                <a:ln>
                  <a:noFill/>
                </a:ln>
                <a:solidFill>
                  <a:schemeClr val="accent1">
                    <a:lumMod val="50000"/>
                  </a:schemeClr>
                </a:solidFill>
                <a:effectLst>
                  <a:glow rad="228600">
                    <a:schemeClr val="bg1">
                      <a:alpha val="40000"/>
                    </a:schemeClr>
                  </a:glow>
                </a:effectLst>
                <a:latin typeface="Arial Rounded MT Bold" panose="020F0704030504030204" pitchFamily="34" charset="0"/>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24311226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idx="1"/>
          </p:nvPr>
        </p:nvSpPr>
        <p:spPr/>
        <p:txBody>
          <a:bodyPr/>
          <a:lstStyle/>
          <a:p>
            <a:pPr lvl="0"/>
            <a:r>
              <a:rPr lang="zh-CN" altLang="en-US" smtClean="0"/>
              <a:t>单击此处编辑母版文本样式</a:t>
            </a:r>
          </a:p>
          <a:p>
            <a:pPr lvl="1"/>
            <a:r>
              <a:rPr lang="zh-CN" altLang="en-US" smtClean="0"/>
              <a:t>第二级</a:t>
            </a:r>
          </a:p>
        </p:txBody>
      </p:sp>
    </p:spTree>
    <p:extLst>
      <p:ext uri="{BB962C8B-B14F-4D97-AF65-F5344CB8AC3E}">
        <p14:creationId xmlns:p14="http://schemas.microsoft.com/office/powerpoint/2010/main" val="11503092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396422139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91733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0881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组合 6"/>
          <p:cNvGrpSpPr>
            <a:grpSpLocks/>
          </p:cNvGrpSpPr>
          <p:nvPr/>
        </p:nvGrpSpPr>
        <p:grpSpPr bwMode="auto">
          <a:xfrm>
            <a:off x="0" y="0"/>
            <a:ext cx="9144000" cy="6858000"/>
            <a:chOff x="-1" y="-2"/>
            <a:chExt cx="9144001" cy="6858002"/>
          </a:xfrm>
        </p:grpSpPr>
        <p:pic>
          <p:nvPicPr>
            <p:cNvPr id="1032" name="图片 7"/>
            <p:cNvPicPr>
              <a:picLocks noChangeAspect="1"/>
            </p:cNvPicPr>
            <p:nvPr userDrawn="1"/>
          </p:nvPicPr>
          <p:blipFill>
            <a:blip r:embed="rId7">
              <a:extLst>
                <a:ext uri="{28A0092B-C50C-407E-A947-70E740481C1C}">
                  <a14:useLocalDpi xmlns:a14="http://schemas.microsoft.com/office/drawing/2010/main" val="0"/>
                </a:ext>
              </a:extLst>
            </a:blip>
            <a:srcRect l="29266" t="62589" r="185" b="-1439"/>
            <a:stretch>
              <a:fillRect/>
            </a:stretch>
          </p:blipFill>
          <p:spPr bwMode="auto">
            <a:xfrm>
              <a:off x="-1" y="-2"/>
              <a:ext cx="9144001" cy="3507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1" y="2708274"/>
              <a:ext cx="9144001" cy="41497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 name="KSO_BT1"/>
          <p:cNvSpPr>
            <a:spLocks noGrp="1"/>
          </p:cNvSpPr>
          <p:nvPr>
            <p:ph type="title"/>
          </p:nvPr>
        </p:nvSpPr>
        <p:spPr>
          <a:xfrm>
            <a:off x="444500" y="188913"/>
            <a:ext cx="8266113" cy="700087"/>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1028" name="KSO_BC1"/>
          <p:cNvSpPr>
            <a:spLocks noGrp="1"/>
          </p:cNvSpPr>
          <p:nvPr>
            <p:ph type="body" idx="1"/>
          </p:nvPr>
        </p:nvSpPr>
        <p:spPr bwMode="auto">
          <a:xfrm>
            <a:off x="444500" y="1244600"/>
            <a:ext cx="8256588"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3" r:id="rId3"/>
    <p:sldLayoutId id="2147483784" r:id="rId4"/>
    <p:sldLayoutId id="2147483789" r:id="rId5"/>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sz="3000" b="1" kern="1200">
          <a:solidFill>
            <a:srgbClr val="364546"/>
          </a:solidFill>
          <a:effectLst>
            <a:glow rad="228600">
              <a:schemeClr val="bg1">
                <a:alpha val="40000"/>
              </a:schemeClr>
            </a:glow>
          </a:effectLst>
          <a:latin typeface="Arial Black" panose="020B0A04020102020204" pitchFamily="34" charset="0"/>
          <a:ea typeface="微软雅黑" panose="020B0503020204020204" pitchFamily="34" charset="-122"/>
          <a:cs typeface="+mj-cs"/>
        </a:defRPr>
      </a:lvl1pPr>
      <a:lvl2pPr algn="l" rtl="0" eaLnBrk="1" fontAlgn="base" hangingPunct="1">
        <a:lnSpc>
          <a:spcPct val="90000"/>
        </a:lnSpc>
        <a:spcBef>
          <a:spcPct val="0"/>
        </a:spcBef>
        <a:spcAft>
          <a:spcPct val="0"/>
        </a:spcAft>
        <a:defRPr sz="3000" b="1">
          <a:solidFill>
            <a:srgbClr val="364546"/>
          </a:solidFill>
          <a:latin typeface="Arial Black" panose="020B0A04020102020204" pitchFamily="34" charset="0"/>
          <a:ea typeface="微软雅黑" panose="020B0503020204020204" pitchFamily="34" charset="-122"/>
        </a:defRPr>
      </a:lvl2pPr>
      <a:lvl3pPr algn="l" rtl="0" eaLnBrk="1" fontAlgn="base" hangingPunct="1">
        <a:lnSpc>
          <a:spcPct val="90000"/>
        </a:lnSpc>
        <a:spcBef>
          <a:spcPct val="0"/>
        </a:spcBef>
        <a:spcAft>
          <a:spcPct val="0"/>
        </a:spcAft>
        <a:defRPr sz="3000" b="1">
          <a:solidFill>
            <a:srgbClr val="364546"/>
          </a:solidFill>
          <a:latin typeface="Arial Black" panose="020B0A04020102020204" pitchFamily="34" charset="0"/>
          <a:ea typeface="微软雅黑" panose="020B0503020204020204" pitchFamily="34" charset="-122"/>
        </a:defRPr>
      </a:lvl3pPr>
      <a:lvl4pPr algn="l" rtl="0" eaLnBrk="1" fontAlgn="base" hangingPunct="1">
        <a:lnSpc>
          <a:spcPct val="90000"/>
        </a:lnSpc>
        <a:spcBef>
          <a:spcPct val="0"/>
        </a:spcBef>
        <a:spcAft>
          <a:spcPct val="0"/>
        </a:spcAft>
        <a:defRPr sz="3000" b="1">
          <a:solidFill>
            <a:srgbClr val="364546"/>
          </a:solidFill>
          <a:latin typeface="Arial Black" panose="020B0A04020102020204" pitchFamily="34" charset="0"/>
          <a:ea typeface="微软雅黑" panose="020B0503020204020204" pitchFamily="34" charset="-122"/>
        </a:defRPr>
      </a:lvl4pPr>
      <a:lvl5pPr algn="l" rtl="0" eaLnBrk="1" fontAlgn="base" hangingPunct="1">
        <a:lnSpc>
          <a:spcPct val="90000"/>
        </a:lnSpc>
        <a:spcBef>
          <a:spcPct val="0"/>
        </a:spcBef>
        <a:spcAft>
          <a:spcPct val="0"/>
        </a:spcAft>
        <a:defRPr sz="3000" b="1">
          <a:solidFill>
            <a:srgbClr val="364546"/>
          </a:solidFill>
          <a:latin typeface="Arial Black" panose="020B0A04020102020204" pitchFamily="34" charset="0"/>
          <a:ea typeface="微软雅黑" panose="020B0503020204020204" pitchFamily="34" charset="-122"/>
        </a:defRPr>
      </a:lvl5pPr>
      <a:lvl6pPr marL="457200" algn="l" rtl="0" eaLnBrk="1" fontAlgn="base" hangingPunct="1">
        <a:lnSpc>
          <a:spcPct val="90000"/>
        </a:lnSpc>
        <a:spcBef>
          <a:spcPct val="0"/>
        </a:spcBef>
        <a:spcAft>
          <a:spcPct val="0"/>
        </a:spcAft>
        <a:defRPr sz="3000" b="1">
          <a:solidFill>
            <a:srgbClr val="364546"/>
          </a:solidFill>
          <a:latin typeface="Arial Black" panose="020B0A04020102020204" pitchFamily="34" charset="0"/>
          <a:ea typeface="微软雅黑" panose="020B0503020204020204" pitchFamily="34" charset="-122"/>
        </a:defRPr>
      </a:lvl6pPr>
      <a:lvl7pPr marL="914400" algn="l" rtl="0" eaLnBrk="1" fontAlgn="base" hangingPunct="1">
        <a:lnSpc>
          <a:spcPct val="90000"/>
        </a:lnSpc>
        <a:spcBef>
          <a:spcPct val="0"/>
        </a:spcBef>
        <a:spcAft>
          <a:spcPct val="0"/>
        </a:spcAft>
        <a:defRPr sz="3000" b="1">
          <a:solidFill>
            <a:srgbClr val="364546"/>
          </a:solidFill>
          <a:latin typeface="Arial Black" panose="020B0A04020102020204" pitchFamily="34" charset="0"/>
          <a:ea typeface="微软雅黑" panose="020B0503020204020204" pitchFamily="34" charset="-122"/>
        </a:defRPr>
      </a:lvl7pPr>
      <a:lvl8pPr marL="1371600" algn="l" rtl="0" eaLnBrk="1" fontAlgn="base" hangingPunct="1">
        <a:lnSpc>
          <a:spcPct val="90000"/>
        </a:lnSpc>
        <a:spcBef>
          <a:spcPct val="0"/>
        </a:spcBef>
        <a:spcAft>
          <a:spcPct val="0"/>
        </a:spcAft>
        <a:defRPr sz="3000" b="1">
          <a:solidFill>
            <a:srgbClr val="364546"/>
          </a:solidFill>
          <a:latin typeface="Arial Black" panose="020B0A04020102020204" pitchFamily="34" charset="0"/>
          <a:ea typeface="微软雅黑" panose="020B0503020204020204" pitchFamily="34" charset="-122"/>
        </a:defRPr>
      </a:lvl8pPr>
      <a:lvl9pPr marL="1828800" algn="l" rtl="0" eaLnBrk="1" fontAlgn="base" hangingPunct="1">
        <a:lnSpc>
          <a:spcPct val="90000"/>
        </a:lnSpc>
        <a:spcBef>
          <a:spcPct val="0"/>
        </a:spcBef>
        <a:spcAft>
          <a:spcPct val="0"/>
        </a:spcAft>
        <a:defRPr sz="3000" b="1">
          <a:solidFill>
            <a:srgbClr val="364546"/>
          </a:solidFill>
          <a:latin typeface="Arial Black" panose="020B0A04020102020204" pitchFamily="34" charset="0"/>
          <a:ea typeface="微软雅黑" panose="020B0503020204020204" pitchFamily="34" charset="-122"/>
        </a:defRPr>
      </a:lvl9pPr>
    </p:titleStyle>
    <p:bodyStyle>
      <a:lvl1pPr marL="357188" indent="-357188" algn="just" rtl="0" eaLnBrk="1" fontAlgn="base" hangingPunct="1">
        <a:lnSpc>
          <a:spcPct val="110000"/>
        </a:lnSpc>
        <a:spcBef>
          <a:spcPts val="1800"/>
        </a:spcBef>
        <a:spcAft>
          <a:spcPct val="0"/>
        </a:spcAft>
        <a:buClr>
          <a:srgbClr val="656372"/>
        </a:buClr>
        <a:buSzPct val="100000"/>
        <a:buFont typeface="Webdings" panose="05030102010509060703" pitchFamily="18" charset="2"/>
        <a:buChar char="Ë"/>
        <a:defRPr sz="2000" kern="1200">
          <a:solidFill>
            <a:schemeClr val="accent1"/>
          </a:solidFill>
          <a:latin typeface="Arial" panose="020B0604020202020204" pitchFamily="34" charset="0"/>
          <a:ea typeface="微软雅黑" panose="020B0503020204020204" pitchFamily="34" charset="-122"/>
          <a:cs typeface="+mn-cs"/>
        </a:defRPr>
      </a:lvl1pPr>
      <a:lvl2pPr marL="357188" indent="-357188" algn="just" rtl="0" eaLnBrk="1" fontAlgn="base" hangingPunct="1">
        <a:lnSpc>
          <a:spcPct val="130000"/>
        </a:lnSpc>
        <a:spcBef>
          <a:spcPct val="0"/>
        </a:spcBef>
        <a:spcAft>
          <a:spcPts val="600"/>
        </a:spcAft>
        <a:buClr>
          <a:srgbClr val="BEC7B3"/>
        </a:buClr>
        <a:buFont typeface="幼圆" panose="02010509060101010101" pitchFamily="49" charset="-122"/>
        <a:buChar char=" "/>
        <a:defRPr sz="1600" kern="1200">
          <a:solidFill>
            <a:srgbClr val="7D7D7D"/>
          </a:solidFill>
          <a:latin typeface="幼圆" panose="02010509060101010101" pitchFamily="49" charset="-122"/>
          <a:ea typeface="幼圆" panose="02010509060101010101" pitchFamily="49" charset="-122"/>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17.wmf"/><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baike.baidu.com/view/2306420.ht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3.wmf"/></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876256" y="5229200"/>
            <a:ext cx="2016845" cy="766763"/>
          </a:xfrm>
        </p:spPr>
        <p:txBody>
          <a:bodyPr/>
          <a:lstStyle/>
          <a:p>
            <a:r>
              <a:rPr lang="zh-CN" altLang="en-US" dirty="0" smtClean="0"/>
              <a:t>郑慧</a:t>
            </a:r>
          </a:p>
          <a:p>
            <a:r>
              <a:rPr lang="en-US" altLang="zh-CN" dirty="0" smtClean="0"/>
              <a:t>2015.10.08</a:t>
            </a:r>
            <a:endParaRPr lang="en-US" altLang="zh-CN" dirty="0"/>
          </a:p>
        </p:txBody>
      </p:sp>
      <p:sp>
        <p:nvSpPr>
          <p:cNvPr id="2" name="标题 1"/>
          <p:cNvSpPr>
            <a:spLocks noGrp="1"/>
          </p:cNvSpPr>
          <p:nvPr>
            <p:ph type="title"/>
          </p:nvPr>
        </p:nvSpPr>
        <p:spPr/>
        <p:txBody>
          <a:bodyPr/>
          <a:lstStyle/>
          <a:p>
            <a:r>
              <a:rPr lang="zh-CN" altLang="en-US" sz="4400" dirty="0" smtClean="0"/>
              <a:t>聚类算法</a:t>
            </a:r>
            <a:endParaRPr lang="zh-CN" altLang="en-US" sz="4400" dirty="0"/>
          </a:p>
        </p:txBody>
      </p:sp>
    </p:spTree>
    <p:extLst>
      <p:ext uri="{BB962C8B-B14F-4D97-AF65-F5344CB8AC3E}">
        <p14:creationId xmlns:p14="http://schemas.microsoft.com/office/powerpoint/2010/main" val="1399327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smtClean="0"/>
              <a:t>划分方法</a:t>
            </a:r>
            <a:r>
              <a:rPr lang="en-US" altLang="zh-CN" dirty="0" smtClean="0"/>
              <a:t>——k-</a:t>
            </a:r>
            <a:r>
              <a:rPr lang="zh-CN" altLang="en-US" dirty="0" smtClean="0"/>
              <a:t>均值</a:t>
            </a:r>
            <a:endParaRPr lang="zh-CN" altLang="en-US" dirty="0"/>
          </a:p>
        </p:txBody>
      </p:sp>
      <p:sp>
        <p:nvSpPr>
          <p:cNvPr id="3" name="内容占位符 2"/>
          <p:cNvSpPr>
            <a:spLocks noGrp="1"/>
          </p:cNvSpPr>
          <p:nvPr>
            <p:ph idx="1"/>
          </p:nvPr>
        </p:nvSpPr>
        <p:spPr>
          <a:xfrm>
            <a:off x="444500" y="1244600"/>
            <a:ext cx="8256588" cy="1536328"/>
          </a:xfrm>
        </p:spPr>
        <p:txBody>
          <a:bodyPr/>
          <a:lstStyle/>
          <a:p>
            <a:r>
              <a:rPr lang="en-US" altLang="zh-CN" dirty="0"/>
              <a:t>1967 </a:t>
            </a:r>
            <a:r>
              <a:rPr lang="zh-CN" altLang="en-US" dirty="0"/>
              <a:t>年</a:t>
            </a:r>
            <a:r>
              <a:rPr lang="en-US" altLang="zh-CN" dirty="0"/>
              <a:t>,</a:t>
            </a:r>
            <a:r>
              <a:rPr lang="en-US" altLang="zh-CN" dirty="0" err="1"/>
              <a:t>MacQueen</a:t>
            </a:r>
            <a:r>
              <a:rPr lang="en-US" altLang="zh-CN" dirty="0"/>
              <a:t> </a:t>
            </a:r>
            <a:r>
              <a:rPr lang="zh-CN" altLang="en-US" dirty="0"/>
              <a:t>首次提出</a:t>
            </a:r>
            <a:r>
              <a:rPr lang="zh-CN" altLang="en-US" dirty="0" smtClean="0"/>
              <a:t>了</a:t>
            </a:r>
            <a:r>
              <a:rPr lang="en-US" altLang="zh-CN" dirty="0" smtClean="0"/>
              <a:t>k</a:t>
            </a:r>
            <a:r>
              <a:rPr lang="zh-CN" altLang="en-US" dirty="0" smtClean="0"/>
              <a:t>均值</a:t>
            </a:r>
            <a:r>
              <a:rPr lang="zh-CN" altLang="en-US" dirty="0"/>
              <a:t>聚类算法</a:t>
            </a:r>
            <a:r>
              <a:rPr lang="en-US" altLang="zh-CN" dirty="0"/>
              <a:t>(</a:t>
            </a:r>
            <a:r>
              <a:rPr lang="en-US" altLang="zh-CN" dirty="0" smtClean="0"/>
              <a:t>K-means</a:t>
            </a:r>
            <a:r>
              <a:rPr lang="zh-CN" altLang="en-US" dirty="0" smtClean="0"/>
              <a:t>算法</a:t>
            </a:r>
            <a:r>
              <a:rPr lang="en-US" altLang="zh-CN" dirty="0" smtClean="0"/>
              <a:t>).</a:t>
            </a:r>
          </a:p>
          <a:p>
            <a:r>
              <a:rPr lang="zh-CN" altLang="en-US" b="1" dirty="0" smtClean="0"/>
              <a:t>核心</a:t>
            </a:r>
            <a:r>
              <a:rPr lang="zh-CN" altLang="en-US" b="1" dirty="0"/>
              <a:t>思想</a:t>
            </a:r>
            <a:r>
              <a:rPr lang="zh-CN" altLang="en-US" dirty="0"/>
              <a:t>是</a:t>
            </a:r>
            <a:r>
              <a:rPr lang="zh-CN" altLang="en-US" dirty="0" smtClean="0"/>
              <a:t>找出</a:t>
            </a:r>
            <a:r>
              <a:rPr lang="en-US" altLang="zh-CN" dirty="0" smtClean="0"/>
              <a:t>k</a:t>
            </a:r>
            <a:r>
              <a:rPr lang="zh-CN" altLang="en-US" dirty="0" smtClean="0"/>
              <a:t>个聚类</a:t>
            </a:r>
            <a:r>
              <a:rPr lang="en-US" altLang="zh-CN" dirty="0" smtClean="0"/>
              <a:t>,</a:t>
            </a:r>
            <a:r>
              <a:rPr lang="zh-CN" altLang="en-US" dirty="0"/>
              <a:t>使得每一个数</a:t>
            </a:r>
            <a:r>
              <a:rPr lang="zh-CN" altLang="en-US" dirty="0" smtClean="0"/>
              <a:t>据点和</a:t>
            </a:r>
            <a:r>
              <a:rPr lang="zh-CN" altLang="en-US" dirty="0"/>
              <a:t>与其最近的聚类</a:t>
            </a:r>
            <a:r>
              <a:rPr lang="zh-CN" altLang="en-US" dirty="0" smtClean="0"/>
              <a:t>中心的</a:t>
            </a:r>
            <a:r>
              <a:rPr lang="zh-CN" altLang="en-US" dirty="0"/>
              <a:t>平方距离和被最小化</a:t>
            </a:r>
            <a:r>
              <a:rPr lang="en-US" altLang="zh-CN" dirty="0"/>
              <a:t>(</a:t>
            </a:r>
            <a:r>
              <a:rPr lang="zh-CN" altLang="en-US" dirty="0"/>
              <a:t>该平方距离和被称为</a:t>
            </a:r>
            <a:r>
              <a:rPr lang="zh-CN" altLang="en-US" dirty="0" smtClean="0"/>
              <a:t>偏差</a:t>
            </a:r>
            <a:r>
              <a:rPr lang="en-US" altLang="zh-CN" dirty="0" smtClean="0"/>
              <a:t>E).</a:t>
            </a:r>
            <a:endParaRPr lang="en-US" altLang="zh-CN" dirty="0" smtClean="0"/>
          </a:p>
        </p:txBody>
      </p:sp>
      <mc:AlternateContent xmlns:mc="http://schemas.openxmlformats.org/markup-compatibility/2006" xmlns:a14="http://schemas.microsoft.com/office/drawing/2010/main">
        <mc:Choice Requires="a14">
          <p:sp>
            <p:nvSpPr>
              <p:cNvPr id="8" name="内容占位符 2"/>
              <p:cNvSpPr txBox="1">
                <a:spLocks/>
              </p:cNvSpPr>
              <p:nvPr/>
            </p:nvSpPr>
            <p:spPr bwMode="auto">
              <a:xfrm>
                <a:off x="539552" y="2636912"/>
                <a:ext cx="8406118" cy="3744416"/>
              </a:xfrm>
              <a:prstGeom prst="rect">
                <a:avLst/>
              </a:prstGeom>
              <a:noFill/>
              <a:ln w="9525">
                <a:solidFill>
                  <a:srgbClr val="000000"/>
                </a:solidFill>
                <a:miter lim="800000"/>
                <a:headEnd/>
                <a:tailEnd/>
              </a:ln>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bodyPr>
              <a:lstStyle>
                <a:lvl1pPr marL="357188" indent="-357188" algn="just" rtl="0" eaLnBrk="1" fontAlgn="base" hangingPunct="1">
                  <a:lnSpc>
                    <a:spcPct val="110000"/>
                  </a:lnSpc>
                  <a:spcBef>
                    <a:spcPts val="1800"/>
                  </a:spcBef>
                  <a:spcAft>
                    <a:spcPct val="0"/>
                  </a:spcAft>
                  <a:buClr>
                    <a:srgbClr val="656372"/>
                  </a:buClr>
                  <a:buSzPct val="100000"/>
                  <a:buFont typeface="Webdings" panose="05030102010509060703" pitchFamily="18" charset="2"/>
                  <a:buChar char="Ë"/>
                  <a:defRPr sz="2000" kern="1200">
                    <a:solidFill>
                      <a:schemeClr val="accent1"/>
                    </a:solidFill>
                    <a:latin typeface="Arial" panose="020B0604020202020204" pitchFamily="34" charset="0"/>
                    <a:ea typeface="微软雅黑" panose="020B0503020204020204" pitchFamily="34" charset="-122"/>
                    <a:cs typeface="+mn-cs"/>
                  </a:defRPr>
                </a:lvl1pPr>
                <a:lvl2pPr marL="357188" indent="-357188" algn="just" rtl="0" eaLnBrk="1" fontAlgn="base" hangingPunct="1">
                  <a:lnSpc>
                    <a:spcPct val="130000"/>
                  </a:lnSpc>
                  <a:spcBef>
                    <a:spcPct val="0"/>
                  </a:spcBef>
                  <a:spcAft>
                    <a:spcPts val="600"/>
                  </a:spcAft>
                  <a:buClr>
                    <a:srgbClr val="BEC7B3"/>
                  </a:buClr>
                  <a:buFont typeface="幼圆" panose="02010509060101010101" pitchFamily="49" charset="-122"/>
                  <a:buChar char=" "/>
                  <a:defRPr sz="1600" kern="1200">
                    <a:solidFill>
                      <a:srgbClr val="7D7D7D"/>
                    </a:solidFill>
                    <a:latin typeface="幼圆" panose="02010509060101010101" pitchFamily="49" charset="-122"/>
                    <a:ea typeface="幼圆" panose="02010509060101010101" pitchFamily="49" charset="-122"/>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400"/>
                  </a:lnSpc>
                  <a:spcBef>
                    <a:spcPts val="0"/>
                  </a:spcBef>
                  <a:buNone/>
                </a:pPr>
                <a:r>
                  <a:rPr lang="zh-CN" altLang="en-US" sz="1800" b="1" dirty="0" smtClean="0">
                    <a:solidFill>
                      <a:schemeClr val="tx1"/>
                    </a:solidFill>
                    <a:latin typeface="宋体" pitchFamily="2" charset="-122"/>
                    <a:ea typeface="宋体" pitchFamily="2" charset="-122"/>
                  </a:rPr>
                  <a:t>算法：</a:t>
                </a:r>
                <a:r>
                  <a:rPr lang="en-US" altLang="zh-CN" sz="1800" b="1" dirty="0" smtClean="0">
                    <a:solidFill>
                      <a:schemeClr val="tx1"/>
                    </a:solidFill>
                    <a:latin typeface="宋体" pitchFamily="2" charset="-122"/>
                    <a:ea typeface="宋体" pitchFamily="2" charset="-122"/>
                  </a:rPr>
                  <a:t>k-</a:t>
                </a:r>
                <a:r>
                  <a:rPr lang="zh-CN" altLang="en-US" sz="1800" b="1" dirty="0" smtClean="0">
                    <a:solidFill>
                      <a:schemeClr val="tx1"/>
                    </a:solidFill>
                    <a:latin typeface="宋体" pitchFamily="2" charset="-122"/>
                    <a:ea typeface="宋体" pitchFamily="2" charset="-122"/>
                  </a:rPr>
                  <a:t>均值</a:t>
                </a:r>
                <a:r>
                  <a:rPr lang="zh-CN" altLang="en-US" sz="1800" dirty="0" smtClean="0">
                    <a:solidFill>
                      <a:schemeClr val="tx1"/>
                    </a:solidFill>
                    <a:latin typeface="宋体" pitchFamily="2" charset="-122"/>
                    <a:ea typeface="宋体" pitchFamily="2" charset="-122"/>
                  </a:rPr>
                  <a:t>。其中每个簇的中心都用簇中所有对象的均值来表示。</a:t>
                </a:r>
                <a:endParaRPr lang="en-US" altLang="zh-CN" sz="1800" dirty="0" smtClean="0">
                  <a:solidFill>
                    <a:schemeClr val="tx1"/>
                  </a:solidFill>
                  <a:latin typeface="宋体" pitchFamily="2" charset="-122"/>
                  <a:ea typeface="宋体" pitchFamily="2" charset="-122"/>
                </a:endParaRPr>
              </a:p>
              <a:p>
                <a:pPr marL="0" indent="0">
                  <a:lnSpc>
                    <a:spcPts val="2400"/>
                  </a:lnSpc>
                  <a:spcBef>
                    <a:spcPts val="0"/>
                  </a:spcBef>
                  <a:buNone/>
                </a:pPr>
                <a:r>
                  <a:rPr lang="zh-CN" altLang="en-US" sz="1800" b="1" dirty="0" smtClean="0">
                    <a:solidFill>
                      <a:schemeClr val="tx1"/>
                    </a:solidFill>
                    <a:latin typeface="宋体" pitchFamily="2" charset="-122"/>
                    <a:ea typeface="宋体" pitchFamily="2" charset="-122"/>
                  </a:rPr>
                  <a:t>输入：</a:t>
                </a:r>
                <a:endParaRPr lang="en-US" altLang="zh-CN" sz="1800" b="1" dirty="0" smtClean="0">
                  <a:solidFill>
                    <a:schemeClr val="tx1"/>
                  </a:solidFill>
                  <a:latin typeface="宋体" pitchFamily="2" charset="-122"/>
                  <a:ea typeface="宋体" pitchFamily="2" charset="-122"/>
                </a:endParaRPr>
              </a:p>
              <a:p>
                <a:pPr marL="1128712" lvl="2" indent="-342900">
                  <a:lnSpc>
                    <a:spcPts val="2400"/>
                  </a:lnSpc>
                  <a:spcBef>
                    <a:spcPts val="0"/>
                  </a:spcBef>
                </a:pPr>
                <a:r>
                  <a:rPr lang="en-US" altLang="zh-CN" sz="1800" dirty="0">
                    <a:latin typeface="宋体" pitchFamily="2" charset="-122"/>
                    <a:ea typeface="宋体" pitchFamily="2" charset="-122"/>
                  </a:rPr>
                  <a:t>k:</a:t>
                </a:r>
                <a:r>
                  <a:rPr lang="zh-CN" altLang="en-US" sz="1800" dirty="0">
                    <a:latin typeface="宋体" pitchFamily="2" charset="-122"/>
                    <a:ea typeface="宋体" pitchFamily="2" charset="-122"/>
                  </a:rPr>
                  <a:t>簇的数目；</a:t>
                </a:r>
                <a:endParaRPr lang="en-US" altLang="zh-CN" sz="1800" dirty="0">
                  <a:latin typeface="宋体" pitchFamily="2" charset="-122"/>
                  <a:ea typeface="宋体" pitchFamily="2" charset="-122"/>
                </a:endParaRPr>
              </a:p>
              <a:p>
                <a:pPr marL="1128712" lvl="2" indent="-342900">
                  <a:lnSpc>
                    <a:spcPts val="2400"/>
                  </a:lnSpc>
                  <a:spcBef>
                    <a:spcPts val="0"/>
                  </a:spcBef>
                </a:pPr>
                <a:r>
                  <a:rPr lang="en-US" altLang="zh-CN" sz="1800" dirty="0">
                    <a:latin typeface="宋体" pitchFamily="2" charset="-122"/>
                    <a:ea typeface="宋体" pitchFamily="2" charset="-122"/>
                  </a:rPr>
                  <a:t>D</a:t>
                </a:r>
                <a:r>
                  <a:rPr lang="zh-CN" altLang="en-US" sz="1800" dirty="0">
                    <a:latin typeface="宋体" pitchFamily="2" charset="-122"/>
                    <a:ea typeface="宋体" pitchFamily="2" charset="-122"/>
                  </a:rPr>
                  <a:t>：包含</a:t>
                </a:r>
                <a:r>
                  <a:rPr lang="en-US" altLang="zh-CN" sz="1800" dirty="0">
                    <a:latin typeface="宋体" pitchFamily="2" charset="-122"/>
                    <a:ea typeface="宋体" pitchFamily="2" charset="-122"/>
                  </a:rPr>
                  <a:t>n</a:t>
                </a:r>
                <a:r>
                  <a:rPr lang="zh-CN" altLang="en-US" sz="1800" dirty="0">
                    <a:latin typeface="宋体" pitchFamily="2" charset="-122"/>
                    <a:ea typeface="宋体" pitchFamily="2" charset="-122"/>
                  </a:rPr>
                  <a:t>个对象的数据</a:t>
                </a:r>
                <a:r>
                  <a:rPr lang="zh-CN" altLang="en-US" sz="1800" dirty="0" smtClean="0">
                    <a:latin typeface="宋体" pitchFamily="2" charset="-122"/>
                    <a:ea typeface="宋体" pitchFamily="2" charset="-122"/>
                  </a:rPr>
                  <a:t>集。</a:t>
                </a:r>
                <a:r>
                  <a:rPr lang="en-US" altLang="zh-CN" sz="1800" dirty="0" smtClean="0">
                    <a:latin typeface="宋体" pitchFamily="2" charset="-122"/>
                    <a:ea typeface="宋体" pitchFamily="2" charset="-122"/>
                  </a:rPr>
                  <a:t> </a:t>
                </a:r>
                <a:endParaRPr lang="zh-CN" altLang="en-US" sz="1800" dirty="0">
                  <a:latin typeface="宋体" pitchFamily="2" charset="-122"/>
                  <a:ea typeface="宋体" pitchFamily="2" charset="-122"/>
                </a:endParaRPr>
              </a:p>
              <a:p>
                <a:pPr marL="0" indent="0">
                  <a:lnSpc>
                    <a:spcPts val="2400"/>
                  </a:lnSpc>
                  <a:spcBef>
                    <a:spcPts val="0"/>
                  </a:spcBef>
                  <a:buNone/>
                </a:pPr>
                <a:r>
                  <a:rPr lang="zh-CN" altLang="en-US" sz="1800" b="1" dirty="0">
                    <a:solidFill>
                      <a:schemeClr val="tx1"/>
                    </a:solidFill>
                    <a:latin typeface="宋体" pitchFamily="2" charset="-122"/>
                    <a:ea typeface="宋体" pitchFamily="2" charset="-122"/>
                  </a:rPr>
                  <a:t>输出</a:t>
                </a:r>
                <a:r>
                  <a:rPr lang="zh-CN" altLang="en-US" sz="1800" b="1" dirty="0" smtClean="0">
                    <a:solidFill>
                      <a:schemeClr val="tx1"/>
                    </a:solidFill>
                    <a:latin typeface="宋体" pitchFamily="2" charset="-122"/>
                    <a:ea typeface="宋体" pitchFamily="2" charset="-122"/>
                  </a:rPr>
                  <a:t>：</a:t>
                </a:r>
                <a:r>
                  <a:rPr lang="en-US" altLang="zh-CN" sz="1800" dirty="0" smtClean="0">
                    <a:solidFill>
                      <a:schemeClr val="tx1"/>
                    </a:solidFill>
                    <a:latin typeface="宋体" pitchFamily="2" charset="-122"/>
                    <a:ea typeface="宋体" pitchFamily="2" charset="-122"/>
                  </a:rPr>
                  <a:t>k</a:t>
                </a:r>
                <a:r>
                  <a:rPr lang="zh-CN" altLang="en-US" sz="1800" dirty="0" smtClean="0">
                    <a:solidFill>
                      <a:schemeClr val="tx1"/>
                    </a:solidFill>
                    <a:latin typeface="宋体" pitchFamily="2" charset="-122"/>
                    <a:ea typeface="宋体" pitchFamily="2" charset="-122"/>
                  </a:rPr>
                  <a:t>个簇的集合。使</a:t>
                </a:r>
                <a:r>
                  <a:rPr lang="zh-CN" altLang="en-US" sz="1800" dirty="0" smtClean="0">
                    <a:solidFill>
                      <a:srgbClr val="FF0000"/>
                    </a:solidFill>
                    <a:latin typeface="宋体" pitchFamily="2" charset="-122"/>
                    <a:ea typeface="宋体" pitchFamily="2" charset="-122"/>
                  </a:rPr>
                  <a:t>平方误差准则</a:t>
                </a:r>
                <a:r>
                  <a:rPr lang="zh-CN" altLang="en-US" sz="1800" dirty="0" smtClean="0">
                    <a:solidFill>
                      <a:schemeClr val="tx1"/>
                    </a:solidFill>
                    <a:latin typeface="宋体" pitchFamily="2" charset="-122"/>
                    <a:ea typeface="宋体" pitchFamily="2" charset="-122"/>
                  </a:rPr>
                  <a:t>最小。</a:t>
                </a:r>
                <a:endParaRPr lang="en-US" altLang="zh-CN" sz="1800" dirty="0">
                  <a:solidFill>
                    <a:schemeClr val="tx1"/>
                  </a:solidFill>
                  <a:latin typeface="宋体" pitchFamily="2" charset="-122"/>
                  <a:ea typeface="宋体" pitchFamily="2" charset="-122"/>
                </a:endParaRPr>
              </a:p>
              <a:p>
                <a:pPr marL="0" indent="0">
                  <a:lnSpc>
                    <a:spcPts val="2400"/>
                  </a:lnSpc>
                  <a:spcBef>
                    <a:spcPts val="0"/>
                  </a:spcBef>
                  <a:buNone/>
                </a:pPr>
                <a:r>
                  <a:rPr lang="zh-CN" altLang="en-US" sz="1800" b="1" dirty="0" smtClean="0">
                    <a:solidFill>
                      <a:schemeClr val="tx1"/>
                    </a:solidFill>
                    <a:latin typeface="宋体" pitchFamily="2" charset="-122"/>
                    <a:ea typeface="宋体" pitchFamily="2" charset="-122"/>
                  </a:rPr>
                  <a:t>方法：</a:t>
                </a:r>
                <a:endParaRPr lang="en-US" altLang="zh-CN" sz="1800" b="1" dirty="0" smtClean="0">
                  <a:solidFill>
                    <a:schemeClr val="tx1"/>
                  </a:solidFill>
                  <a:latin typeface="宋体" pitchFamily="2" charset="-122"/>
                  <a:ea typeface="宋体" pitchFamily="2" charset="-122"/>
                </a:endParaRPr>
              </a:p>
              <a:p>
                <a:pPr marL="0" indent="0">
                  <a:lnSpc>
                    <a:spcPts val="2400"/>
                  </a:lnSpc>
                  <a:spcBef>
                    <a:spcPts val="0"/>
                  </a:spcBef>
                  <a:buNone/>
                </a:pPr>
                <a:r>
                  <a:rPr lang="zh-CN" altLang="en-US" sz="1800" b="1" dirty="0" smtClean="0">
                    <a:solidFill>
                      <a:schemeClr val="tx1"/>
                    </a:solidFill>
                    <a:latin typeface="宋体" pitchFamily="2" charset="-122"/>
                    <a:ea typeface="宋体" pitchFamily="2" charset="-122"/>
                  </a:rPr>
                  <a:t>（</a:t>
                </a:r>
                <a:r>
                  <a:rPr lang="en-US" altLang="zh-CN" sz="1800" b="1" dirty="0" smtClean="0">
                    <a:solidFill>
                      <a:schemeClr val="tx1"/>
                    </a:solidFill>
                    <a:latin typeface="宋体" pitchFamily="2" charset="-122"/>
                    <a:ea typeface="宋体" pitchFamily="2" charset="-122"/>
                  </a:rPr>
                  <a:t>1</a:t>
                </a:r>
                <a:r>
                  <a:rPr lang="zh-CN" altLang="en-US" sz="1800" b="1" dirty="0" smtClean="0">
                    <a:solidFill>
                      <a:schemeClr val="tx1"/>
                    </a:solidFill>
                    <a:latin typeface="宋体" pitchFamily="2" charset="-122"/>
                    <a:ea typeface="宋体" pitchFamily="2" charset="-122"/>
                  </a:rPr>
                  <a:t>）初始化：</a:t>
                </a:r>
                <a:r>
                  <a:rPr lang="zh-CN" altLang="en-US" sz="1800" dirty="0" smtClean="0">
                    <a:solidFill>
                      <a:schemeClr val="tx1"/>
                    </a:solidFill>
                    <a:latin typeface="宋体" pitchFamily="2" charset="-122"/>
                    <a:ea typeface="宋体" pitchFamily="2" charset="-122"/>
                  </a:rPr>
                  <a:t>从</a:t>
                </a:r>
                <a:r>
                  <a:rPr lang="en-US" altLang="zh-CN" sz="1800" dirty="0" smtClean="0">
                    <a:solidFill>
                      <a:schemeClr val="tx1"/>
                    </a:solidFill>
                    <a:latin typeface="宋体" pitchFamily="2" charset="-122"/>
                    <a:ea typeface="宋体" pitchFamily="2" charset="-122"/>
                  </a:rPr>
                  <a:t>D</a:t>
                </a:r>
                <a:r>
                  <a:rPr lang="zh-CN" altLang="en-US" sz="1800" dirty="0" smtClean="0">
                    <a:solidFill>
                      <a:schemeClr val="tx1"/>
                    </a:solidFill>
                    <a:latin typeface="宋体" pitchFamily="2" charset="-122"/>
                    <a:ea typeface="宋体" pitchFamily="2" charset="-122"/>
                  </a:rPr>
                  <a:t>中任意选择</a:t>
                </a:r>
                <a:r>
                  <a:rPr lang="en-US" altLang="zh-CN" sz="1800" dirty="0" smtClean="0">
                    <a:solidFill>
                      <a:schemeClr val="tx1"/>
                    </a:solidFill>
                    <a:latin typeface="宋体" pitchFamily="2" charset="-122"/>
                    <a:ea typeface="宋体" pitchFamily="2" charset="-122"/>
                  </a:rPr>
                  <a:t>k</a:t>
                </a:r>
                <a:r>
                  <a:rPr lang="zh-CN" altLang="en-US" sz="1800" dirty="0" smtClean="0">
                    <a:solidFill>
                      <a:schemeClr val="tx1"/>
                    </a:solidFill>
                    <a:latin typeface="宋体" pitchFamily="2" charset="-122"/>
                    <a:ea typeface="宋体" pitchFamily="2" charset="-122"/>
                  </a:rPr>
                  <a:t>个对象</a:t>
                </a:r>
                <a14:m>
                  <m:oMath xmlns:m="http://schemas.openxmlformats.org/officeDocument/2006/math">
                    <m:sSub>
                      <m:sSubPr>
                        <m:ctrlPr>
                          <a:rPr lang="en-US" altLang="zh-CN" sz="1800" i="1" smtClean="0">
                            <a:solidFill>
                              <a:schemeClr val="tx1"/>
                            </a:solidFill>
                            <a:latin typeface="Cambria Math"/>
                            <a:ea typeface="宋体" pitchFamily="2" charset="-122"/>
                          </a:rPr>
                        </m:ctrlPr>
                      </m:sSubPr>
                      <m:e>
                        <m:r>
                          <a:rPr lang="en-US" altLang="zh-CN" sz="1800" b="0" i="1" smtClean="0">
                            <a:solidFill>
                              <a:schemeClr val="tx1"/>
                            </a:solidFill>
                            <a:latin typeface="Cambria Math"/>
                            <a:ea typeface="宋体" pitchFamily="2" charset="-122"/>
                          </a:rPr>
                          <m:t>(</m:t>
                        </m:r>
                        <m:r>
                          <a:rPr lang="en-US" altLang="zh-CN" sz="1800" b="0" i="1" smtClean="0">
                            <a:solidFill>
                              <a:schemeClr val="tx1"/>
                            </a:solidFill>
                            <a:latin typeface="Cambria Math"/>
                            <a:ea typeface="宋体" pitchFamily="2" charset="-122"/>
                          </a:rPr>
                          <m:t>𝑐</m:t>
                        </m:r>
                      </m:e>
                      <m:sub>
                        <m:r>
                          <a:rPr lang="en-US" altLang="zh-CN" sz="1800" b="0" i="1" smtClean="0">
                            <a:solidFill>
                              <a:schemeClr val="tx1"/>
                            </a:solidFill>
                            <a:latin typeface="Cambria Math"/>
                            <a:ea typeface="宋体" pitchFamily="2" charset="-122"/>
                          </a:rPr>
                          <m:t>1</m:t>
                        </m:r>
                      </m:sub>
                    </m:sSub>
                  </m:oMath>
                </a14:m>
                <a:r>
                  <a:rPr lang="en-US" altLang="zh-CN" sz="1800" dirty="0" smtClean="0">
                    <a:solidFill>
                      <a:schemeClr val="tx1"/>
                    </a:solidFill>
                    <a:latin typeface="宋体" pitchFamily="2" charset="-122"/>
                    <a:ea typeface="宋体" pitchFamily="2" charset="-122"/>
                  </a:rPr>
                  <a:t>,</a:t>
                </a:r>
                <a14:m>
                  <m:oMath xmlns:m="http://schemas.openxmlformats.org/officeDocument/2006/math">
                    <m:sSub>
                      <m:sSubPr>
                        <m:ctrlPr>
                          <a:rPr lang="en-US" altLang="zh-CN" sz="1800" i="1" dirty="0" smtClean="0">
                            <a:solidFill>
                              <a:schemeClr val="tx1"/>
                            </a:solidFill>
                            <a:latin typeface="Cambria Math"/>
                            <a:ea typeface="宋体" pitchFamily="2" charset="-122"/>
                          </a:rPr>
                        </m:ctrlPr>
                      </m:sSubPr>
                      <m:e>
                        <m:r>
                          <a:rPr lang="en-US" altLang="zh-CN" sz="1800" b="0" i="1" dirty="0" smtClean="0">
                            <a:solidFill>
                              <a:schemeClr val="tx1"/>
                            </a:solidFill>
                            <a:latin typeface="Cambria Math"/>
                            <a:ea typeface="宋体" pitchFamily="2" charset="-122"/>
                          </a:rPr>
                          <m:t>𝑐</m:t>
                        </m:r>
                      </m:e>
                      <m:sub>
                        <m:r>
                          <a:rPr lang="en-US" altLang="zh-CN" sz="1800" b="0" i="1" dirty="0" smtClean="0">
                            <a:solidFill>
                              <a:schemeClr val="tx1"/>
                            </a:solidFill>
                            <a:latin typeface="Cambria Math"/>
                            <a:ea typeface="宋体" pitchFamily="2" charset="-122"/>
                          </a:rPr>
                          <m:t>2</m:t>
                        </m:r>
                      </m:sub>
                    </m:sSub>
                    <m:r>
                      <a:rPr lang="en-US" altLang="zh-CN" sz="1800" b="0" i="1" dirty="0" smtClean="0">
                        <a:solidFill>
                          <a:schemeClr val="tx1"/>
                        </a:solidFill>
                        <a:latin typeface="Cambria Math"/>
                        <a:ea typeface="宋体" pitchFamily="2" charset="-122"/>
                      </a:rPr>
                      <m:t>,</m:t>
                    </m:r>
                    <m:sSub>
                      <m:sSubPr>
                        <m:ctrlPr>
                          <a:rPr lang="en-US" altLang="zh-CN" sz="1800" b="0" i="1" dirty="0" smtClean="0">
                            <a:solidFill>
                              <a:schemeClr val="tx1"/>
                            </a:solidFill>
                            <a:latin typeface="Cambria Math"/>
                            <a:ea typeface="宋体" pitchFamily="2" charset="-122"/>
                          </a:rPr>
                        </m:ctrlPr>
                      </m:sSubPr>
                      <m:e>
                        <m:r>
                          <a:rPr lang="en-US" altLang="zh-CN" sz="1800" i="1" dirty="0">
                            <a:solidFill>
                              <a:schemeClr val="tx1"/>
                            </a:solidFill>
                            <a:latin typeface="Cambria Math"/>
                            <a:ea typeface="宋体" pitchFamily="2" charset="-122"/>
                          </a:rPr>
                          <m:t>⋯</m:t>
                        </m:r>
                        <m:r>
                          <a:rPr lang="en-US" altLang="zh-CN" sz="1800" b="0" i="1" dirty="0" smtClean="0">
                            <a:solidFill>
                              <a:schemeClr val="tx1"/>
                            </a:solidFill>
                            <a:latin typeface="Cambria Math"/>
                            <a:ea typeface="宋体" pitchFamily="2" charset="-122"/>
                          </a:rPr>
                          <m:t>,</m:t>
                        </m:r>
                        <m:r>
                          <a:rPr lang="en-US" altLang="zh-CN" sz="1800" b="0" i="1" dirty="0" smtClean="0">
                            <a:solidFill>
                              <a:schemeClr val="tx1"/>
                            </a:solidFill>
                            <a:latin typeface="Cambria Math"/>
                            <a:ea typeface="宋体" pitchFamily="2" charset="-122"/>
                          </a:rPr>
                          <m:t>𝑐</m:t>
                        </m:r>
                      </m:e>
                      <m:sub>
                        <m:r>
                          <a:rPr lang="en-US" altLang="zh-CN" sz="1800" b="0" i="1" dirty="0" smtClean="0">
                            <a:solidFill>
                              <a:schemeClr val="tx1"/>
                            </a:solidFill>
                            <a:latin typeface="Cambria Math"/>
                            <a:ea typeface="宋体" pitchFamily="2" charset="-122"/>
                          </a:rPr>
                          <m:t>𝑘</m:t>
                        </m:r>
                      </m:sub>
                    </m:sSub>
                  </m:oMath>
                </a14:m>
                <a:r>
                  <a:rPr lang="en-US" altLang="zh-CN" sz="1800" dirty="0" smtClean="0">
                    <a:solidFill>
                      <a:schemeClr val="tx1"/>
                    </a:solidFill>
                    <a:latin typeface="宋体" pitchFamily="2" charset="-122"/>
                    <a:ea typeface="宋体" pitchFamily="2" charset="-122"/>
                  </a:rPr>
                  <a:t>)</a:t>
                </a:r>
                <a:r>
                  <a:rPr lang="zh-CN" altLang="en-US" sz="1800" dirty="0" smtClean="0">
                    <a:solidFill>
                      <a:schemeClr val="tx1"/>
                    </a:solidFill>
                    <a:latin typeface="宋体" pitchFamily="2" charset="-122"/>
                    <a:ea typeface="宋体" pitchFamily="2" charset="-122"/>
                  </a:rPr>
                  <a:t>作为初始簇心；</a:t>
                </a:r>
                <a:endParaRPr lang="en-US" altLang="zh-CN" sz="1800" dirty="0">
                  <a:solidFill>
                    <a:schemeClr val="tx1"/>
                  </a:solidFill>
                  <a:latin typeface="宋体" pitchFamily="2" charset="-122"/>
                  <a:ea typeface="宋体" pitchFamily="2" charset="-122"/>
                </a:endParaRPr>
              </a:p>
              <a:p>
                <a:pPr marL="0" indent="0">
                  <a:lnSpc>
                    <a:spcPts val="2400"/>
                  </a:lnSpc>
                  <a:spcBef>
                    <a:spcPts val="0"/>
                  </a:spcBef>
                  <a:buNone/>
                </a:pPr>
                <a:r>
                  <a:rPr lang="zh-CN" altLang="en-US" sz="1800" b="1" dirty="0" smtClean="0">
                    <a:solidFill>
                      <a:schemeClr val="tx1"/>
                    </a:solidFill>
                    <a:latin typeface="宋体" pitchFamily="2" charset="-122"/>
                    <a:ea typeface="宋体" pitchFamily="2" charset="-122"/>
                  </a:rPr>
                  <a:t>（</a:t>
                </a:r>
                <a:r>
                  <a:rPr lang="en-US" altLang="zh-CN" sz="1800" b="1" dirty="0" smtClean="0">
                    <a:solidFill>
                      <a:schemeClr val="tx1"/>
                    </a:solidFill>
                    <a:latin typeface="宋体" pitchFamily="2" charset="-122"/>
                    <a:ea typeface="宋体" pitchFamily="2" charset="-122"/>
                  </a:rPr>
                  <a:t>2</a:t>
                </a:r>
                <a:r>
                  <a:rPr lang="zh-CN" altLang="en-US" sz="1800" b="1" dirty="0" smtClean="0">
                    <a:solidFill>
                      <a:schemeClr val="tx1"/>
                    </a:solidFill>
                    <a:latin typeface="宋体" pitchFamily="2" charset="-122"/>
                    <a:ea typeface="宋体" pitchFamily="2" charset="-122"/>
                  </a:rPr>
                  <a:t>）分配</a:t>
                </a:r>
                <a14:m>
                  <m:oMath xmlns:m="http://schemas.openxmlformats.org/officeDocument/2006/math">
                    <m:sSub>
                      <m:sSubPr>
                        <m:ctrlPr>
                          <a:rPr lang="en-US" altLang="zh-CN" sz="1800" b="1" i="1" smtClean="0">
                            <a:solidFill>
                              <a:schemeClr val="tx1"/>
                            </a:solidFill>
                            <a:latin typeface="Cambria Math"/>
                            <a:ea typeface="宋体" pitchFamily="2" charset="-122"/>
                          </a:rPr>
                        </m:ctrlPr>
                      </m:sSubPr>
                      <m:e>
                        <m:r>
                          <a:rPr lang="en-US" altLang="zh-CN" sz="1800" b="1" i="1" smtClean="0">
                            <a:solidFill>
                              <a:schemeClr val="tx1"/>
                            </a:solidFill>
                            <a:latin typeface="Cambria Math"/>
                            <a:ea typeface="宋体" pitchFamily="2" charset="-122"/>
                          </a:rPr>
                          <m:t>𝒙</m:t>
                        </m:r>
                      </m:e>
                      <m:sub>
                        <m:r>
                          <a:rPr lang="en-US" altLang="zh-CN" sz="1800" b="1" i="1" smtClean="0">
                            <a:solidFill>
                              <a:schemeClr val="tx1"/>
                            </a:solidFill>
                            <a:latin typeface="Cambria Math"/>
                            <a:ea typeface="宋体" pitchFamily="2" charset="-122"/>
                          </a:rPr>
                          <m:t>𝒊</m:t>
                        </m:r>
                      </m:sub>
                    </m:sSub>
                  </m:oMath>
                </a14:m>
                <a:r>
                  <a:rPr lang="en-US" altLang="zh-CN" sz="1800" b="1" dirty="0" smtClean="0">
                    <a:solidFill>
                      <a:schemeClr val="tx1"/>
                    </a:solidFill>
                    <a:latin typeface="宋体" pitchFamily="2" charset="-122"/>
                    <a:ea typeface="宋体" pitchFamily="2" charset="-122"/>
                  </a:rPr>
                  <a:t>:</a:t>
                </a:r>
                <a:r>
                  <a:rPr lang="zh-CN" altLang="en-US" sz="1800" dirty="0" smtClean="0">
                    <a:solidFill>
                      <a:schemeClr val="tx1"/>
                    </a:solidFill>
                    <a:latin typeface="宋体" pitchFamily="2" charset="-122"/>
                    <a:ea typeface="宋体" pitchFamily="2" charset="-122"/>
                  </a:rPr>
                  <a:t>对</a:t>
                </a:r>
                <a:r>
                  <a:rPr lang="zh-CN" altLang="en-US" sz="1800" dirty="0">
                    <a:solidFill>
                      <a:schemeClr val="tx1"/>
                    </a:solidFill>
                    <a:latin typeface="宋体" pitchFamily="2" charset="-122"/>
                    <a:ea typeface="宋体" pitchFamily="2" charset="-122"/>
                  </a:rPr>
                  <a:t>每一个样本</a:t>
                </a:r>
                <a14:m>
                  <m:oMath xmlns:m="http://schemas.openxmlformats.org/officeDocument/2006/math">
                    <m:sSub>
                      <m:sSubPr>
                        <m:ctrlPr>
                          <a:rPr lang="en-US" altLang="zh-CN" sz="1800" i="1">
                            <a:solidFill>
                              <a:schemeClr val="tx1"/>
                            </a:solidFill>
                            <a:latin typeface="Cambria Math"/>
                            <a:ea typeface="宋体" pitchFamily="2" charset="-122"/>
                          </a:rPr>
                        </m:ctrlPr>
                      </m:sSubPr>
                      <m:e>
                        <m:r>
                          <a:rPr lang="en-US" altLang="zh-CN" sz="1800" b="0" i="1">
                            <a:solidFill>
                              <a:schemeClr val="tx1"/>
                            </a:solidFill>
                            <a:latin typeface="Cambria Math"/>
                            <a:ea typeface="宋体" pitchFamily="2" charset="-122"/>
                          </a:rPr>
                          <m:t>𝑥</m:t>
                        </m:r>
                      </m:e>
                      <m:sub>
                        <m:r>
                          <a:rPr lang="en-US" altLang="zh-CN" sz="1800" b="0" i="1">
                            <a:solidFill>
                              <a:schemeClr val="tx1"/>
                            </a:solidFill>
                            <a:latin typeface="Cambria Math"/>
                            <a:ea typeface="宋体" pitchFamily="2" charset="-122"/>
                          </a:rPr>
                          <m:t>𝑖</m:t>
                        </m:r>
                      </m:sub>
                    </m:sSub>
                  </m:oMath>
                </a14:m>
                <a:r>
                  <a:rPr lang="en-US" altLang="zh-CN" sz="1800" dirty="0">
                    <a:solidFill>
                      <a:schemeClr val="tx1"/>
                    </a:solidFill>
                    <a:latin typeface="宋体" pitchFamily="2" charset="-122"/>
                    <a:ea typeface="宋体" pitchFamily="2" charset="-122"/>
                  </a:rPr>
                  <a:t>,</a:t>
                </a:r>
                <a:r>
                  <a:rPr lang="zh-CN" altLang="en-US" sz="1800" dirty="0">
                    <a:solidFill>
                      <a:schemeClr val="tx1"/>
                    </a:solidFill>
                    <a:latin typeface="宋体" pitchFamily="2" charset="-122"/>
                    <a:ea typeface="宋体" pitchFamily="2" charset="-122"/>
                  </a:rPr>
                  <a:t>找到离它最近</a:t>
                </a:r>
                <a:r>
                  <a:rPr lang="zh-CN" altLang="en-US" sz="1800" dirty="0" smtClean="0">
                    <a:solidFill>
                      <a:schemeClr val="tx1"/>
                    </a:solidFill>
                    <a:latin typeface="宋体" pitchFamily="2" charset="-122"/>
                    <a:ea typeface="宋体" pitchFamily="2" charset="-122"/>
                  </a:rPr>
                  <a:t>的簇心</a:t>
                </a:r>
                <a14:m>
                  <m:oMath xmlns:m="http://schemas.openxmlformats.org/officeDocument/2006/math">
                    <m:sSub>
                      <m:sSubPr>
                        <m:ctrlPr>
                          <a:rPr lang="en-US" altLang="zh-CN" sz="1800" i="1" smtClean="0">
                            <a:solidFill>
                              <a:schemeClr val="tx1"/>
                            </a:solidFill>
                            <a:latin typeface="Cambria Math"/>
                            <a:ea typeface="宋体" pitchFamily="2" charset="-122"/>
                          </a:rPr>
                        </m:ctrlPr>
                      </m:sSubPr>
                      <m:e>
                        <m:r>
                          <a:rPr lang="en-US" altLang="zh-CN" sz="1800" b="0" i="1" smtClean="0">
                            <a:solidFill>
                              <a:schemeClr val="tx1"/>
                            </a:solidFill>
                            <a:latin typeface="Cambria Math"/>
                            <a:ea typeface="宋体" pitchFamily="2" charset="-122"/>
                          </a:rPr>
                          <m:t>𝑐</m:t>
                        </m:r>
                      </m:e>
                      <m:sub>
                        <m:r>
                          <a:rPr lang="en-US" altLang="zh-CN" sz="1800" b="0" i="1" smtClean="0">
                            <a:solidFill>
                              <a:schemeClr val="tx1"/>
                            </a:solidFill>
                            <a:latin typeface="Cambria Math"/>
                            <a:ea typeface="宋体" pitchFamily="2" charset="-122"/>
                          </a:rPr>
                          <m:t>𝑣</m:t>
                        </m:r>
                      </m:sub>
                    </m:sSub>
                  </m:oMath>
                </a14:m>
                <a:r>
                  <a:rPr lang="en-US" altLang="zh-CN" sz="1800" dirty="0">
                    <a:solidFill>
                      <a:schemeClr val="tx1"/>
                    </a:solidFill>
                    <a:latin typeface="宋体" pitchFamily="2" charset="-122"/>
                    <a:ea typeface="宋体" pitchFamily="2" charset="-122"/>
                  </a:rPr>
                  <a:t>,</a:t>
                </a:r>
                <a:r>
                  <a:rPr lang="zh-CN" altLang="en-US" sz="1800" dirty="0">
                    <a:solidFill>
                      <a:schemeClr val="tx1"/>
                    </a:solidFill>
                    <a:latin typeface="宋体" pitchFamily="2" charset="-122"/>
                    <a:ea typeface="宋体" pitchFamily="2" charset="-122"/>
                  </a:rPr>
                  <a:t>并将其分配到</a:t>
                </a:r>
                <a14:m>
                  <m:oMath xmlns:m="http://schemas.openxmlformats.org/officeDocument/2006/math">
                    <m:sSub>
                      <m:sSubPr>
                        <m:ctrlPr>
                          <a:rPr lang="en-US" altLang="zh-CN" sz="1800" i="1">
                            <a:solidFill>
                              <a:schemeClr val="tx1"/>
                            </a:solidFill>
                            <a:latin typeface="Cambria Math"/>
                            <a:ea typeface="宋体" pitchFamily="2" charset="-122"/>
                          </a:rPr>
                        </m:ctrlPr>
                      </m:sSubPr>
                      <m:e>
                        <m:r>
                          <a:rPr lang="en-US" altLang="zh-CN" sz="1800" i="1">
                            <a:solidFill>
                              <a:schemeClr val="tx1"/>
                            </a:solidFill>
                            <a:latin typeface="Cambria Math"/>
                            <a:ea typeface="宋体" pitchFamily="2" charset="-122"/>
                          </a:rPr>
                          <m:t>𝑐</m:t>
                        </m:r>
                      </m:e>
                      <m:sub>
                        <m:r>
                          <a:rPr lang="en-US" altLang="zh-CN" sz="1800" i="1">
                            <a:solidFill>
                              <a:schemeClr val="tx1"/>
                            </a:solidFill>
                            <a:latin typeface="Cambria Math"/>
                            <a:ea typeface="宋体" pitchFamily="2" charset="-122"/>
                          </a:rPr>
                          <m:t>𝑣</m:t>
                        </m:r>
                      </m:sub>
                    </m:sSub>
                  </m:oMath>
                </a14:m>
                <a:r>
                  <a:rPr lang="zh-CN" altLang="en-US" sz="1800" dirty="0">
                    <a:solidFill>
                      <a:schemeClr val="tx1"/>
                    </a:solidFill>
                    <a:latin typeface="宋体" pitchFamily="2" charset="-122"/>
                    <a:ea typeface="宋体" pitchFamily="2" charset="-122"/>
                  </a:rPr>
                  <a:t>所</a:t>
                </a:r>
                <a:r>
                  <a:rPr lang="zh-CN" altLang="en-US" sz="1800" dirty="0" smtClean="0">
                    <a:solidFill>
                      <a:schemeClr val="tx1"/>
                    </a:solidFill>
                    <a:latin typeface="宋体" pitchFamily="2" charset="-122"/>
                    <a:ea typeface="宋体" pitchFamily="2" charset="-122"/>
                  </a:rPr>
                  <a:t>标明簇</a:t>
                </a:r>
                <a:r>
                  <a:rPr lang="en-US" altLang="zh-CN" sz="1800" dirty="0" smtClean="0">
                    <a:solidFill>
                      <a:schemeClr val="tx1"/>
                    </a:solidFill>
                    <a:latin typeface="宋体" pitchFamily="2" charset="-122"/>
                    <a:ea typeface="宋体" pitchFamily="2" charset="-122"/>
                  </a:rPr>
                  <a:t>;</a:t>
                </a:r>
              </a:p>
              <a:p>
                <a:pPr marL="0" indent="0">
                  <a:lnSpc>
                    <a:spcPts val="2400"/>
                  </a:lnSpc>
                  <a:spcBef>
                    <a:spcPts val="0"/>
                  </a:spcBef>
                  <a:buNone/>
                </a:pPr>
                <a:r>
                  <a:rPr lang="zh-CN" altLang="en-US" sz="1800" b="1" dirty="0" smtClean="0">
                    <a:solidFill>
                      <a:schemeClr val="tx1"/>
                    </a:solidFill>
                    <a:latin typeface="宋体" pitchFamily="2" charset="-122"/>
                    <a:ea typeface="宋体" pitchFamily="2" charset="-122"/>
                  </a:rPr>
                  <a:t>（</a:t>
                </a:r>
                <a:r>
                  <a:rPr lang="en-US" altLang="zh-CN" sz="1800" b="1" dirty="0" smtClean="0">
                    <a:solidFill>
                      <a:schemeClr val="tx1"/>
                    </a:solidFill>
                    <a:latin typeface="宋体" pitchFamily="2" charset="-122"/>
                    <a:ea typeface="宋体" pitchFamily="2" charset="-122"/>
                  </a:rPr>
                  <a:t>3</a:t>
                </a:r>
                <a:r>
                  <a:rPr lang="zh-CN" altLang="en-US" sz="1800" b="1" dirty="0" smtClean="0">
                    <a:solidFill>
                      <a:schemeClr val="tx1"/>
                    </a:solidFill>
                    <a:latin typeface="宋体" pitchFamily="2" charset="-122"/>
                    <a:ea typeface="宋体" pitchFamily="2" charset="-122"/>
                  </a:rPr>
                  <a:t>）修正</a:t>
                </a:r>
                <a14:m>
                  <m:oMath xmlns:m="http://schemas.openxmlformats.org/officeDocument/2006/math">
                    <m:sSub>
                      <m:sSubPr>
                        <m:ctrlPr>
                          <a:rPr lang="en-US" altLang="zh-CN" sz="1800" b="1" i="1" smtClean="0">
                            <a:solidFill>
                              <a:schemeClr val="tx1"/>
                            </a:solidFill>
                            <a:latin typeface="Cambria Math"/>
                            <a:ea typeface="宋体" pitchFamily="2" charset="-122"/>
                          </a:rPr>
                        </m:ctrlPr>
                      </m:sSubPr>
                      <m:e>
                        <m:r>
                          <a:rPr lang="en-US" altLang="zh-CN" sz="1800" b="1" i="1" smtClean="0">
                            <a:solidFill>
                              <a:schemeClr val="tx1"/>
                            </a:solidFill>
                            <a:latin typeface="Cambria Math"/>
                            <a:ea typeface="宋体" pitchFamily="2" charset="-122"/>
                          </a:rPr>
                          <m:t>𝒄</m:t>
                        </m:r>
                      </m:e>
                      <m:sub>
                        <m:r>
                          <a:rPr lang="en-US" altLang="zh-CN" sz="1800" b="1" i="1" smtClean="0">
                            <a:solidFill>
                              <a:schemeClr val="tx1"/>
                            </a:solidFill>
                            <a:latin typeface="Cambria Math"/>
                            <a:ea typeface="宋体" pitchFamily="2" charset="-122"/>
                          </a:rPr>
                          <m:t>𝒘</m:t>
                        </m:r>
                      </m:sub>
                    </m:sSub>
                  </m:oMath>
                </a14:m>
                <a:r>
                  <a:rPr lang="en-US" altLang="zh-CN" sz="1800" b="1" dirty="0" smtClean="0">
                    <a:solidFill>
                      <a:schemeClr val="tx1"/>
                    </a:solidFill>
                    <a:latin typeface="宋体" pitchFamily="2" charset="-122"/>
                    <a:ea typeface="宋体" pitchFamily="2" charset="-122"/>
                  </a:rPr>
                  <a:t>:</a:t>
                </a:r>
                <a:r>
                  <a:rPr lang="zh-CN" altLang="en-US" sz="1800" dirty="0" smtClean="0">
                    <a:solidFill>
                      <a:schemeClr val="tx1"/>
                    </a:solidFill>
                    <a:latin typeface="宋体" pitchFamily="2" charset="-122"/>
                    <a:ea typeface="宋体" pitchFamily="2" charset="-122"/>
                  </a:rPr>
                  <a:t>根据簇中当前对象，更新簇均值，把每一个</a:t>
                </a:r>
                <a14:m>
                  <m:oMath xmlns:m="http://schemas.openxmlformats.org/officeDocument/2006/math">
                    <m:sSub>
                      <m:sSubPr>
                        <m:ctrlPr>
                          <a:rPr lang="en-US" altLang="zh-CN" sz="1800" i="1">
                            <a:solidFill>
                              <a:schemeClr val="tx1"/>
                            </a:solidFill>
                            <a:latin typeface="Cambria Math"/>
                            <a:ea typeface="宋体" pitchFamily="2" charset="-122"/>
                          </a:rPr>
                        </m:ctrlPr>
                      </m:sSubPr>
                      <m:e>
                        <m:r>
                          <a:rPr lang="en-US" altLang="zh-CN" sz="1800" b="0" i="1">
                            <a:solidFill>
                              <a:schemeClr val="tx1"/>
                            </a:solidFill>
                            <a:latin typeface="Cambria Math"/>
                            <a:ea typeface="宋体" pitchFamily="2" charset="-122"/>
                          </a:rPr>
                          <m:t>𝑐</m:t>
                        </m:r>
                      </m:e>
                      <m:sub>
                        <m:r>
                          <a:rPr lang="en-US" altLang="zh-CN" sz="1800" b="0" i="1">
                            <a:solidFill>
                              <a:schemeClr val="tx1"/>
                            </a:solidFill>
                            <a:latin typeface="Cambria Math"/>
                            <a:ea typeface="宋体" pitchFamily="2" charset="-122"/>
                          </a:rPr>
                          <m:t>𝑤</m:t>
                        </m:r>
                      </m:sub>
                    </m:sSub>
                  </m:oMath>
                </a14:m>
                <a:r>
                  <a:rPr lang="zh-CN" altLang="en-US" sz="1800" dirty="0" smtClean="0">
                    <a:solidFill>
                      <a:schemeClr val="tx1"/>
                    </a:solidFill>
                    <a:latin typeface="宋体" pitchFamily="2" charset="-122"/>
                    <a:ea typeface="宋体" pitchFamily="2" charset="-122"/>
                  </a:rPr>
                  <a:t>移动到其标明的簇心；</a:t>
                </a:r>
                <a:endParaRPr lang="en-US" altLang="zh-CN" sz="1800" dirty="0" smtClean="0">
                  <a:solidFill>
                    <a:schemeClr val="tx1"/>
                  </a:solidFill>
                  <a:latin typeface="宋体" pitchFamily="2" charset="-122"/>
                  <a:ea typeface="宋体" pitchFamily="2" charset="-122"/>
                </a:endParaRPr>
              </a:p>
              <a:p>
                <a:pPr marL="0" indent="0">
                  <a:lnSpc>
                    <a:spcPts val="2400"/>
                  </a:lnSpc>
                  <a:spcBef>
                    <a:spcPts val="0"/>
                  </a:spcBef>
                  <a:buNone/>
                </a:pPr>
                <a:r>
                  <a:rPr lang="zh-CN" altLang="en-US" sz="1800" b="1" dirty="0" smtClean="0">
                    <a:solidFill>
                      <a:schemeClr val="tx1"/>
                    </a:solidFill>
                    <a:latin typeface="宋体" pitchFamily="2" charset="-122"/>
                    <a:ea typeface="宋体" pitchFamily="2" charset="-122"/>
                  </a:rPr>
                  <a:t>（</a:t>
                </a:r>
                <a:r>
                  <a:rPr lang="en-US" altLang="zh-CN" sz="1800" b="1" dirty="0" smtClean="0">
                    <a:solidFill>
                      <a:schemeClr val="tx1"/>
                    </a:solidFill>
                    <a:latin typeface="宋体" pitchFamily="2" charset="-122"/>
                    <a:ea typeface="宋体" pitchFamily="2" charset="-122"/>
                  </a:rPr>
                  <a:t>4</a:t>
                </a:r>
                <a:r>
                  <a:rPr lang="zh-CN" altLang="en-US" sz="1800" b="1" dirty="0" smtClean="0">
                    <a:solidFill>
                      <a:schemeClr val="tx1"/>
                    </a:solidFill>
                    <a:latin typeface="宋体" pitchFamily="2" charset="-122"/>
                    <a:ea typeface="宋体" pitchFamily="2" charset="-122"/>
                  </a:rPr>
                  <a:t>）计算偏差</a:t>
                </a:r>
                <a:r>
                  <a:rPr lang="en-US" altLang="zh-CN" sz="1800" b="1" dirty="0" smtClean="0">
                    <a:solidFill>
                      <a:schemeClr val="tx1"/>
                    </a:solidFill>
                    <a:latin typeface="宋体" pitchFamily="2" charset="-122"/>
                    <a:ea typeface="宋体" pitchFamily="2" charset="-122"/>
                  </a:rPr>
                  <a:t>:E=</a:t>
                </a:r>
                <a14:m>
                  <m:oMath xmlns:m="http://schemas.openxmlformats.org/officeDocument/2006/math">
                    <m:nary>
                      <m:naryPr>
                        <m:chr m:val="∑"/>
                        <m:limLoc m:val="subSup"/>
                        <m:ctrlPr>
                          <a:rPr lang="en-US" altLang="zh-CN" sz="1800" b="1" i="1" smtClean="0">
                            <a:solidFill>
                              <a:schemeClr val="tx1"/>
                            </a:solidFill>
                            <a:latin typeface="Cambria Math"/>
                            <a:ea typeface="宋体" pitchFamily="2" charset="-122"/>
                          </a:rPr>
                        </m:ctrlPr>
                      </m:naryPr>
                      <m:sub>
                        <m:r>
                          <m:rPr>
                            <m:brk m:alnAt="25"/>
                          </m:rPr>
                          <a:rPr lang="en-US" altLang="zh-CN" sz="1800" b="1" i="1" smtClean="0">
                            <a:solidFill>
                              <a:schemeClr val="tx1"/>
                            </a:solidFill>
                            <a:latin typeface="Cambria Math"/>
                            <a:ea typeface="宋体" pitchFamily="2" charset="-122"/>
                          </a:rPr>
                          <m:t>𝒊</m:t>
                        </m:r>
                        <m:r>
                          <a:rPr lang="en-US" altLang="zh-CN" sz="1800" b="1" i="1" smtClean="0">
                            <a:solidFill>
                              <a:schemeClr val="tx1"/>
                            </a:solidFill>
                            <a:latin typeface="Cambria Math"/>
                            <a:ea typeface="宋体" pitchFamily="2" charset="-122"/>
                          </a:rPr>
                          <m:t>=</m:t>
                        </m:r>
                        <m:r>
                          <a:rPr lang="en-US" altLang="zh-CN" sz="1800" b="1" i="1" smtClean="0">
                            <a:solidFill>
                              <a:schemeClr val="tx1"/>
                            </a:solidFill>
                            <a:latin typeface="Cambria Math"/>
                            <a:ea typeface="宋体" pitchFamily="2" charset="-122"/>
                          </a:rPr>
                          <m:t>𝟏</m:t>
                        </m:r>
                      </m:sub>
                      <m:sup>
                        <m:r>
                          <a:rPr lang="en-US" altLang="zh-CN" sz="1800" b="1" i="1" smtClean="0">
                            <a:solidFill>
                              <a:schemeClr val="tx1"/>
                            </a:solidFill>
                            <a:latin typeface="Cambria Math"/>
                            <a:ea typeface="宋体" pitchFamily="2" charset="-122"/>
                          </a:rPr>
                          <m:t>𝒏</m:t>
                        </m:r>
                      </m:sup>
                      <m:e>
                        <m:r>
                          <a:rPr lang="en-US" altLang="zh-CN" sz="1800" b="1" i="1" smtClean="0">
                            <a:solidFill>
                              <a:schemeClr val="tx1"/>
                            </a:solidFill>
                            <a:latin typeface="Cambria Math"/>
                            <a:ea typeface="宋体" pitchFamily="2" charset="-122"/>
                          </a:rPr>
                          <m:t>[</m:t>
                        </m:r>
                        <m:sSub>
                          <m:sSubPr>
                            <m:ctrlPr>
                              <a:rPr lang="en-US" altLang="zh-CN" sz="1800" b="1" i="1" smtClean="0">
                                <a:solidFill>
                                  <a:schemeClr val="tx1"/>
                                </a:solidFill>
                                <a:latin typeface="Cambria Math"/>
                                <a:ea typeface="宋体" pitchFamily="2" charset="-122"/>
                              </a:rPr>
                            </m:ctrlPr>
                          </m:sSubPr>
                          <m:e>
                            <m:r>
                              <a:rPr lang="en-US" altLang="zh-CN" sz="1800" b="1" i="1" smtClean="0">
                                <a:solidFill>
                                  <a:schemeClr val="tx1"/>
                                </a:solidFill>
                                <a:latin typeface="Cambria Math"/>
                                <a:ea typeface="宋体" pitchFamily="2" charset="-122"/>
                              </a:rPr>
                              <m:t>𝒎𝒊𝒏</m:t>
                            </m:r>
                          </m:e>
                          <m:sub>
                            <m:r>
                              <a:rPr lang="en-US" altLang="zh-CN" sz="1800" b="1" i="1" smtClean="0">
                                <a:solidFill>
                                  <a:schemeClr val="tx1"/>
                                </a:solidFill>
                                <a:latin typeface="Cambria Math"/>
                                <a:ea typeface="宋体" pitchFamily="2" charset="-122"/>
                              </a:rPr>
                              <m:t>𝒓</m:t>
                            </m:r>
                            <m:r>
                              <a:rPr lang="en-US" altLang="zh-CN" sz="1800" b="1" i="1" smtClean="0">
                                <a:solidFill>
                                  <a:schemeClr val="tx1"/>
                                </a:solidFill>
                                <a:latin typeface="Cambria Math"/>
                                <a:ea typeface="宋体" pitchFamily="2" charset="-122"/>
                              </a:rPr>
                              <m:t>=</m:t>
                            </m:r>
                            <m:r>
                              <a:rPr lang="en-US" altLang="zh-CN" sz="1800" b="1" i="1" smtClean="0">
                                <a:solidFill>
                                  <a:schemeClr val="tx1"/>
                                </a:solidFill>
                                <a:latin typeface="Cambria Math"/>
                                <a:ea typeface="宋体" pitchFamily="2" charset="-122"/>
                              </a:rPr>
                              <m:t>𝟏</m:t>
                            </m:r>
                            <m:r>
                              <a:rPr lang="en-US" altLang="zh-CN" sz="1800" b="1" i="1" smtClean="0">
                                <a:solidFill>
                                  <a:schemeClr val="tx1"/>
                                </a:solidFill>
                                <a:latin typeface="Cambria Math"/>
                                <a:ea typeface="宋体" pitchFamily="2" charset="-122"/>
                              </a:rPr>
                              <m:t>,⋯,</m:t>
                            </m:r>
                            <m:r>
                              <a:rPr lang="en-US" altLang="zh-CN" sz="1800" b="1" i="1" smtClean="0">
                                <a:solidFill>
                                  <a:schemeClr val="tx1"/>
                                </a:solidFill>
                                <a:latin typeface="Cambria Math"/>
                                <a:ea typeface="Cambria Math"/>
                              </a:rPr>
                              <m:t>𝒌</m:t>
                            </m:r>
                          </m:sub>
                        </m:sSub>
                        <m:r>
                          <a:rPr lang="en-US" altLang="zh-CN" sz="1800" b="1" i="1" smtClean="0">
                            <a:solidFill>
                              <a:schemeClr val="tx1"/>
                            </a:solidFill>
                            <a:latin typeface="Cambria Math"/>
                            <a:ea typeface="宋体" pitchFamily="2" charset="-122"/>
                          </a:rPr>
                          <m:t>𝒅</m:t>
                        </m:r>
                        <m:sSup>
                          <m:sSupPr>
                            <m:ctrlPr>
                              <a:rPr lang="en-US" altLang="zh-CN" sz="1800" b="1" i="1" smtClean="0">
                                <a:solidFill>
                                  <a:schemeClr val="tx1"/>
                                </a:solidFill>
                                <a:latin typeface="Cambria Math"/>
                                <a:ea typeface="宋体" pitchFamily="2" charset="-122"/>
                              </a:rPr>
                            </m:ctrlPr>
                          </m:sSupPr>
                          <m:e>
                            <m:d>
                              <m:dPr>
                                <m:ctrlPr>
                                  <a:rPr lang="en-US" altLang="zh-CN" sz="1800" b="1" i="1" smtClean="0">
                                    <a:solidFill>
                                      <a:schemeClr val="tx1"/>
                                    </a:solidFill>
                                    <a:latin typeface="Cambria Math"/>
                                    <a:ea typeface="宋体" pitchFamily="2" charset="-122"/>
                                  </a:rPr>
                                </m:ctrlPr>
                              </m:dPr>
                              <m:e>
                                <m:sSub>
                                  <m:sSubPr>
                                    <m:ctrlPr>
                                      <a:rPr lang="en-US" altLang="zh-CN" sz="1800" b="1" i="1" smtClean="0">
                                        <a:solidFill>
                                          <a:schemeClr val="tx1"/>
                                        </a:solidFill>
                                        <a:latin typeface="Cambria Math"/>
                                        <a:ea typeface="宋体" pitchFamily="2" charset="-122"/>
                                      </a:rPr>
                                    </m:ctrlPr>
                                  </m:sSubPr>
                                  <m:e>
                                    <m:r>
                                      <a:rPr lang="en-US" altLang="zh-CN" sz="1800" b="1" i="1" smtClean="0">
                                        <a:solidFill>
                                          <a:schemeClr val="tx1"/>
                                        </a:solidFill>
                                        <a:latin typeface="Cambria Math"/>
                                        <a:ea typeface="宋体" pitchFamily="2" charset="-122"/>
                                      </a:rPr>
                                      <m:t>𝒙</m:t>
                                    </m:r>
                                  </m:e>
                                  <m:sub>
                                    <m:r>
                                      <a:rPr lang="en-US" altLang="zh-CN" sz="1800" b="1" i="1" smtClean="0">
                                        <a:solidFill>
                                          <a:schemeClr val="tx1"/>
                                        </a:solidFill>
                                        <a:latin typeface="Cambria Math"/>
                                        <a:ea typeface="宋体" pitchFamily="2" charset="-122"/>
                                      </a:rPr>
                                      <m:t>𝒊</m:t>
                                    </m:r>
                                  </m:sub>
                                </m:sSub>
                                <m:r>
                                  <a:rPr lang="en-US" altLang="zh-CN" sz="1800" b="1" i="1" smtClean="0">
                                    <a:solidFill>
                                      <a:schemeClr val="tx1"/>
                                    </a:solidFill>
                                    <a:latin typeface="Cambria Math"/>
                                    <a:ea typeface="宋体" pitchFamily="2" charset="-122"/>
                                  </a:rPr>
                                  <m:t>,</m:t>
                                </m:r>
                                <m:sSub>
                                  <m:sSubPr>
                                    <m:ctrlPr>
                                      <a:rPr lang="en-US" altLang="zh-CN" sz="1800" b="1" i="1" smtClean="0">
                                        <a:solidFill>
                                          <a:schemeClr val="tx1"/>
                                        </a:solidFill>
                                        <a:latin typeface="Cambria Math"/>
                                        <a:ea typeface="宋体" pitchFamily="2" charset="-122"/>
                                      </a:rPr>
                                    </m:ctrlPr>
                                  </m:sSubPr>
                                  <m:e>
                                    <m:r>
                                      <a:rPr lang="en-US" altLang="zh-CN" sz="1800" b="1" i="1" smtClean="0">
                                        <a:solidFill>
                                          <a:schemeClr val="tx1"/>
                                        </a:solidFill>
                                        <a:latin typeface="Cambria Math"/>
                                        <a:ea typeface="宋体" pitchFamily="2" charset="-122"/>
                                      </a:rPr>
                                      <m:t>𝒄</m:t>
                                    </m:r>
                                  </m:e>
                                  <m:sub>
                                    <m:r>
                                      <a:rPr lang="en-US" altLang="zh-CN" sz="1800" b="1" i="1" smtClean="0">
                                        <a:solidFill>
                                          <a:schemeClr val="tx1"/>
                                        </a:solidFill>
                                        <a:latin typeface="Cambria Math"/>
                                        <a:ea typeface="宋体" pitchFamily="2" charset="-122"/>
                                      </a:rPr>
                                      <m:t>𝒓</m:t>
                                    </m:r>
                                  </m:sub>
                                </m:sSub>
                              </m:e>
                            </m:d>
                          </m:e>
                          <m:sup>
                            <m:r>
                              <a:rPr lang="en-US" altLang="zh-CN" sz="1800" b="1" i="1" smtClean="0">
                                <a:solidFill>
                                  <a:schemeClr val="tx1"/>
                                </a:solidFill>
                                <a:latin typeface="Cambria Math"/>
                                <a:ea typeface="宋体" pitchFamily="2" charset="-122"/>
                              </a:rPr>
                              <m:t>𝟐</m:t>
                            </m:r>
                          </m:sup>
                        </m:sSup>
                        <m:r>
                          <a:rPr lang="en-US" altLang="zh-CN" sz="1800" b="1" i="1" smtClean="0">
                            <a:solidFill>
                              <a:schemeClr val="tx1"/>
                            </a:solidFill>
                            <a:latin typeface="Cambria Math"/>
                            <a:ea typeface="宋体" pitchFamily="2" charset="-122"/>
                          </a:rPr>
                          <m:t>]</m:t>
                        </m:r>
                      </m:e>
                    </m:nary>
                  </m:oMath>
                </a14:m>
                <a:r>
                  <a:rPr lang="en-US" altLang="zh-CN" sz="1800" b="1" dirty="0" smtClean="0">
                    <a:solidFill>
                      <a:schemeClr val="tx1"/>
                    </a:solidFill>
                    <a:latin typeface="宋体" pitchFamily="2" charset="-122"/>
                    <a:ea typeface="宋体" pitchFamily="2" charset="-122"/>
                  </a:rPr>
                  <a:t> ; </a:t>
                </a:r>
              </a:p>
              <a:p>
                <a:pPr marL="0" indent="0">
                  <a:lnSpc>
                    <a:spcPts val="2400"/>
                  </a:lnSpc>
                  <a:spcBef>
                    <a:spcPts val="0"/>
                  </a:spcBef>
                  <a:buNone/>
                </a:pPr>
                <a:r>
                  <a:rPr lang="zh-CN" altLang="en-US" sz="1800" b="1" dirty="0" smtClean="0">
                    <a:solidFill>
                      <a:schemeClr val="tx1"/>
                    </a:solidFill>
                    <a:latin typeface="宋体" pitchFamily="2" charset="-122"/>
                    <a:ea typeface="宋体" pitchFamily="2" charset="-122"/>
                  </a:rPr>
                  <a:t>（</a:t>
                </a:r>
                <a:r>
                  <a:rPr lang="en-US" altLang="zh-CN" sz="1800" b="1" dirty="0" smtClean="0">
                    <a:solidFill>
                      <a:schemeClr val="tx1"/>
                    </a:solidFill>
                    <a:latin typeface="宋体" pitchFamily="2" charset="-122"/>
                    <a:ea typeface="宋体" pitchFamily="2" charset="-122"/>
                  </a:rPr>
                  <a:t>5</a:t>
                </a:r>
                <a:r>
                  <a:rPr lang="zh-CN" altLang="en-US" sz="1800" b="1" dirty="0" smtClean="0">
                    <a:solidFill>
                      <a:schemeClr val="tx1"/>
                    </a:solidFill>
                    <a:latin typeface="宋体" pitchFamily="2" charset="-122"/>
                    <a:ea typeface="宋体" pitchFamily="2" charset="-122"/>
                  </a:rPr>
                  <a:t>）</a:t>
                </a:r>
                <a:r>
                  <a:rPr lang="en-US" altLang="zh-CN" sz="1800" b="1" dirty="0" smtClean="0">
                    <a:solidFill>
                      <a:schemeClr val="tx1"/>
                    </a:solidFill>
                    <a:latin typeface="宋体" pitchFamily="2" charset="-122"/>
                    <a:ea typeface="宋体" pitchFamily="2" charset="-122"/>
                  </a:rPr>
                  <a:t>E</a:t>
                </a:r>
                <a:r>
                  <a:rPr lang="zh-CN" altLang="en-US" sz="1800" b="1" dirty="0" smtClean="0">
                    <a:solidFill>
                      <a:schemeClr val="tx1"/>
                    </a:solidFill>
                    <a:latin typeface="宋体" pitchFamily="2" charset="-122"/>
                    <a:ea typeface="宋体" pitchFamily="2" charset="-122"/>
                  </a:rPr>
                  <a:t>收敛否：</a:t>
                </a:r>
                <a:r>
                  <a:rPr lang="zh-CN" altLang="en-US" sz="1800" dirty="0" smtClean="0">
                    <a:solidFill>
                      <a:schemeClr val="tx1"/>
                    </a:solidFill>
                    <a:latin typeface="宋体" pitchFamily="2" charset="-122"/>
                    <a:ea typeface="宋体" pitchFamily="2" charset="-122"/>
                  </a:rPr>
                  <a:t>如果</a:t>
                </a:r>
                <a:r>
                  <a:rPr lang="en-US" altLang="zh-CN" sz="1800" dirty="0" smtClean="0">
                    <a:solidFill>
                      <a:schemeClr val="tx1"/>
                    </a:solidFill>
                    <a:latin typeface="宋体" pitchFamily="2" charset="-122"/>
                    <a:ea typeface="宋体" pitchFamily="2" charset="-122"/>
                  </a:rPr>
                  <a:t>E</a:t>
                </a:r>
                <a:r>
                  <a:rPr lang="zh-CN" altLang="en-US" sz="1800" dirty="0" smtClean="0">
                    <a:solidFill>
                      <a:schemeClr val="tx1"/>
                    </a:solidFill>
                    <a:latin typeface="宋体" pitchFamily="2" charset="-122"/>
                    <a:ea typeface="宋体" pitchFamily="2" charset="-122"/>
                  </a:rPr>
                  <a:t>值</a:t>
                </a:r>
                <a:r>
                  <a:rPr lang="zh-CN" altLang="en-US" sz="1800" dirty="0">
                    <a:solidFill>
                      <a:schemeClr val="tx1"/>
                    </a:solidFill>
                    <a:latin typeface="宋体" pitchFamily="2" charset="-122"/>
                    <a:ea typeface="宋体" pitchFamily="2" charset="-122"/>
                  </a:rPr>
                  <a:t>收敛</a:t>
                </a:r>
                <a:r>
                  <a:rPr lang="en-US" altLang="zh-CN" sz="1800" dirty="0">
                    <a:solidFill>
                      <a:schemeClr val="tx1"/>
                    </a:solidFill>
                    <a:latin typeface="宋体" pitchFamily="2" charset="-122"/>
                    <a:ea typeface="宋体" pitchFamily="2" charset="-122"/>
                  </a:rPr>
                  <a:t>,</a:t>
                </a:r>
                <a:r>
                  <a:rPr lang="zh-CN" altLang="en-US" sz="1800" dirty="0">
                    <a:solidFill>
                      <a:schemeClr val="tx1"/>
                    </a:solidFill>
                    <a:latin typeface="宋体" pitchFamily="2" charset="-122"/>
                    <a:ea typeface="宋体" pitchFamily="2" charset="-122"/>
                  </a:rPr>
                  <a:t>则 </a:t>
                </a:r>
                <a:r>
                  <a:rPr lang="en-US" altLang="zh-CN" sz="1800" dirty="0" smtClean="0">
                    <a:solidFill>
                      <a:schemeClr val="tx1"/>
                    </a:solidFill>
                    <a:latin typeface="宋体" pitchFamily="2" charset="-122"/>
                    <a:ea typeface="宋体" pitchFamily="2" charset="-122"/>
                  </a:rPr>
                  <a:t>return</a:t>
                </a:r>
                <a:r>
                  <a:rPr lang="en-US" altLang="zh-CN" sz="1800" dirty="0">
                    <a:solidFill>
                      <a:schemeClr val="tx1"/>
                    </a:solidFill>
                    <a:ea typeface="宋体" pitchFamily="2" charset="-122"/>
                  </a:rPr>
                  <a:t> </a:t>
                </a:r>
                <a14:m>
                  <m:oMath xmlns:m="http://schemas.openxmlformats.org/officeDocument/2006/math">
                    <m:sSub>
                      <m:sSubPr>
                        <m:ctrlPr>
                          <a:rPr lang="en-US" altLang="zh-CN" sz="1800" i="1">
                            <a:solidFill>
                              <a:schemeClr val="tx1"/>
                            </a:solidFill>
                            <a:latin typeface="Cambria Math"/>
                            <a:ea typeface="宋体" pitchFamily="2" charset="-122"/>
                          </a:rPr>
                        </m:ctrlPr>
                      </m:sSubPr>
                      <m:e>
                        <m:r>
                          <a:rPr lang="en-US" altLang="zh-CN" sz="1800" b="0" i="1">
                            <a:solidFill>
                              <a:schemeClr val="tx1"/>
                            </a:solidFill>
                            <a:latin typeface="Cambria Math"/>
                            <a:ea typeface="宋体" pitchFamily="2" charset="-122"/>
                          </a:rPr>
                          <m:t>(</m:t>
                        </m:r>
                        <m:r>
                          <a:rPr lang="en-US" altLang="zh-CN" sz="1800" b="0" i="1">
                            <a:solidFill>
                              <a:schemeClr val="tx1"/>
                            </a:solidFill>
                            <a:latin typeface="Cambria Math"/>
                            <a:ea typeface="宋体" pitchFamily="2" charset="-122"/>
                          </a:rPr>
                          <m:t>𝑐</m:t>
                        </m:r>
                      </m:e>
                      <m:sub>
                        <m:r>
                          <a:rPr lang="en-US" altLang="zh-CN" sz="1800" b="0" i="1">
                            <a:solidFill>
                              <a:schemeClr val="tx1"/>
                            </a:solidFill>
                            <a:latin typeface="Cambria Math"/>
                            <a:ea typeface="宋体" pitchFamily="2" charset="-122"/>
                          </a:rPr>
                          <m:t>1</m:t>
                        </m:r>
                      </m:sub>
                    </m:sSub>
                  </m:oMath>
                </a14:m>
                <a:r>
                  <a:rPr lang="en-US" altLang="zh-CN" sz="1800" dirty="0">
                    <a:solidFill>
                      <a:schemeClr val="tx1"/>
                    </a:solidFill>
                    <a:latin typeface="宋体" pitchFamily="2" charset="-122"/>
                    <a:ea typeface="宋体" pitchFamily="2" charset="-122"/>
                  </a:rPr>
                  <a:t>,</a:t>
                </a:r>
                <a14:m>
                  <m:oMath xmlns:m="http://schemas.openxmlformats.org/officeDocument/2006/math">
                    <m:sSub>
                      <m:sSubPr>
                        <m:ctrlPr>
                          <a:rPr lang="en-US" altLang="zh-CN" sz="1800" i="1" dirty="0">
                            <a:solidFill>
                              <a:schemeClr val="tx1"/>
                            </a:solidFill>
                            <a:latin typeface="Cambria Math"/>
                            <a:ea typeface="宋体" pitchFamily="2" charset="-122"/>
                          </a:rPr>
                        </m:ctrlPr>
                      </m:sSubPr>
                      <m:e>
                        <m:r>
                          <a:rPr lang="en-US" altLang="zh-CN" sz="1800" b="0" i="1" dirty="0">
                            <a:solidFill>
                              <a:schemeClr val="tx1"/>
                            </a:solidFill>
                            <a:latin typeface="Cambria Math"/>
                            <a:ea typeface="宋体" pitchFamily="2" charset="-122"/>
                          </a:rPr>
                          <m:t>𝑐</m:t>
                        </m:r>
                      </m:e>
                      <m:sub>
                        <m:r>
                          <a:rPr lang="en-US" altLang="zh-CN" sz="1800" b="0" i="1" dirty="0">
                            <a:solidFill>
                              <a:schemeClr val="tx1"/>
                            </a:solidFill>
                            <a:latin typeface="Cambria Math"/>
                            <a:ea typeface="宋体" pitchFamily="2" charset="-122"/>
                          </a:rPr>
                          <m:t>2</m:t>
                        </m:r>
                      </m:sub>
                    </m:sSub>
                    <m:r>
                      <a:rPr lang="en-US" altLang="zh-CN" sz="1800" b="0" i="1" dirty="0">
                        <a:solidFill>
                          <a:schemeClr val="tx1"/>
                        </a:solidFill>
                        <a:latin typeface="Cambria Math"/>
                        <a:ea typeface="宋体" pitchFamily="2" charset="-122"/>
                      </a:rPr>
                      <m:t>,</m:t>
                    </m:r>
                    <m:sSub>
                      <m:sSubPr>
                        <m:ctrlPr>
                          <a:rPr lang="en-US" altLang="zh-CN" sz="1800" i="1" dirty="0">
                            <a:solidFill>
                              <a:schemeClr val="tx1"/>
                            </a:solidFill>
                            <a:latin typeface="Cambria Math"/>
                            <a:ea typeface="宋体" pitchFamily="2" charset="-122"/>
                          </a:rPr>
                        </m:ctrlPr>
                      </m:sSubPr>
                      <m:e>
                        <m:r>
                          <a:rPr lang="en-US" altLang="zh-CN" sz="1800" b="0" i="1" dirty="0">
                            <a:solidFill>
                              <a:schemeClr val="tx1"/>
                            </a:solidFill>
                            <a:latin typeface="Cambria Math"/>
                            <a:ea typeface="宋体" pitchFamily="2" charset="-122"/>
                          </a:rPr>
                          <m:t>⋯,</m:t>
                        </m:r>
                        <m:r>
                          <a:rPr lang="en-US" altLang="zh-CN" sz="1800" b="0" i="1" dirty="0">
                            <a:solidFill>
                              <a:schemeClr val="tx1"/>
                            </a:solidFill>
                            <a:latin typeface="Cambria Math"/>
                            <a:ea typeface="宋体" pitchFamily="2" charset="-122"/>
                          </a:rPr>
                          <m:t>𝑐</m:t>
                        </m:r>
                      </m:e>
                      <m:sub>
                        <m:r>
                          <a:rPr lang="en-US" altLang="zh-CN" sz="1800" b="0" i="1" dirty="0">
                            <a:solidFill>
                              <a:schemeClr val="tx1"/>
                            </a:solidFill>
                            <a:latin typeface="Cambria Math"/>
                            <a:ea typeface="宋体" pitchFamily="2" charset="-122"/>
                          </a:rPr>
                          <m:t>𝑘</m:t>
                        </m:r>
                      </m:sub>
                    </m:sSub>
                  </m:oMath>
                </a14:m>
                <a:r>
                  <a:rPr lang="en-US" altLang="zh-CN" sz="1800" dirty="0">
                    <a:solidFill>
                      <a:schemeClr val="tx1"/>
                    </a:solidFill>
                    <a:latin typeface="宋体" pitchFamily="2" charset="-122"/>
                    <a:ea typeface="宋体" pitchFamily="2" charset="-122"/>
                  </a:rPr>
                  <a:t>)</a:t>
                </a:r>
                <a:r>
                  <a:rPr lang="zh-CN" altLang="en-US" sz="1800" dirty="0" smtClean="0">
                    <a:solidFill>
                      <a:schemeClr val="tx1"/>
                    </a:solidFill>
                    <a:latin typeface="宋体" pitchFamily="2" charset="-122"/>
                    <a:ea typeface="宋体" pitchFamily="2" charset="-122"/>
                  </a:rPr>
                  <a:t>并</a:t>
                </a:r>
                <a:r>
                  <a:rPr lang="zh-CN" altLang="en-US" sz="1800" dirty="0">
                    <a:solidFill>
                      <a:schemeClr val="tx1"/>
                    </a:solidFill>
                    <a:latin typeface="宋体" pitchFamily="2" charset="-122"/>
                    <a:ea typeface="宋体" pitchFamily="2" charset="-122"/>
                  </a:rPr>
                  <a:t>终止本算法</a:t>
                </a:r>
                <a:r>
                  <a:rPr lang="en-US" altLang="zh-CN" sz="1800" dirty="0" smtClean="0">
                    <a:solidFill>
                      <a:schemeClr val="tx1"/>
                    </a:solidFill>
                    <a:latin typeface="宋体" pitchFamily="2" charset="-122"/>
                    <a:ea typeface="宋体" pitchFamily="2" charset="-122"/>
                  </a:rPr>
                  <a:t>;</a:t>
                </a:r>
              </a:p>
              <a:p>
                <a:pPr marL="0" indent="0">
                  <a:lnSpc>
                    <a:spcPts val="2400"/>
                  </a:lnSpc>
                  <a:spcBef>
                    <a:spcPts val="0"/>
                  </a:spcBef>
                  <a:buNone/>
                </a:pPr>
                <a:r>
                  <a:rPr lang="en-US" altLang="zh-CN" sz="1800" dirty="0">
                    <a:solidFill>
                      <a:schemeClr val="tx1"/>
                    </a:solidFill>
                    <a:latin typeface="宋体" pitchFamily="2" charset="-122"/>
                    <a:ea typeface="宋体" pitchFamily="2" charset="-122"/>
                  </a:rPr>
                  <a:t> </a:t>
                </a:r>
                <a:r>
                  <a:rPr lang="en-US" altLang="zh-CN" sz="1800" dirty="0" smtClean="0">
                    <a:solidFill>
                      <a:schemeClr val="tx1"/>
                    </a:solidFill>
                    <a:latin typeface="宋体" pitchFamily="2" charset="-122"/>
                    <a:ea typeface="宋体" pitchFamily="2" charset="-122"/>
                  </a:rPr>
                  <a:t>             </a:t>
                </a:r>
                <a:r>
                  <a:rPr lang="zh-CN" altLang="en-US" sz="1800" dirty="0" smtClean="0">
                    <a:solidFill>
                      <a:schemeClr val="tx1"/>
                    </a:solidFill>
                    <a:latin typeface="宋体" pitchFamily="2" charset="-122"/>
                    <a:ea typeface="宋体" pitchFamily="2" charset="-122"/>
                  </a:rPr>
                  <a:t>否则</a:t>
                </a:r>
                <a:r>
                  <a:rPr lang="en-US" altLang="zh-CN" sz="1800" dirty="0">
                    <a:solidFill>
                      <a:schemeClr val="tx1"/>
                    </a:solidFill>
                    <a:latin typeface="宋体" pitchFamily="2" charset="-122"/>
                    <a:ea typeface="宋体" pitchFamily="2" charset="-122"/>
                  </a:rPr>
                  <a:t>,</a:t>
                </a:r>
                <a:r>
                  <a:rPr lang="zh-CN" altLang="en-US" sz="1800" dirty="0">
                    <a:solidFill>
                      <a:schemeClr val="tx1"/>
                    </a:solidFill>
                    <a:latin typeface="宋体" pitchFamily="2" charset="-122"/>
                    <a:ea typeface="宋体" pitchFamily="2" charset="-122"/>
                  </a:rPr>
                  <a:t>返回</a:t>
                </a:r>
                <a:r>
                  <a:rPr lang="zh-CN" altLang="en-US" sz="1800" dirty="0" smtClean="0">
                    <a:solidFill>
                      <a:schemeClr val="tx1"/>
                    </a:solidFill>
                    <a:latin typeface="宋体" pitchFamily="2" charset="-122"/>
                    <a:ea typeface="宋体" pitchFamily="2" charset="-122"/>
                  </a:rPr>
                  <a:t>步骤</a:t>
                </a:r>
                <a:r>
                  <a:rPr lang="en-US" altLang="zh-CN" sz="1800" dirty="0" smtClean="0">
                    <a:solidFill>
                      <a:schemeClr val="tx1"/>
                    </a:solidFill>
                    <a:latin typeface="宋体" pitchFamily="2" charset="-122"/>
                    <a:ea typeface="宋体" pitchFamily="2" charset="-122"/>
                  </a:rPr>
                  <a:t>(2)</a:t>
                </a:r>
                <a:r>
                  <a:rPr lang="zh-CN" altLang="en-US" sz="1800" dirty="0" smtClean="0">
                    <a:solidFill>
                      <a:schemeClr val="tx1"/>
                    </a:solidFill>
                    <a:latin typeface="宋体" pitchFamily="2" charset="-122"/>
                    <a:ea typeface="宋体" pitchFamily="2" charset="-122"/>
                  </a:rPr>
                  <a:t>。</a:t>
                </a:r>
                <a:endParaRPr lang="en-US" altLang="zh-CN" sz="1800" b="1" dirty="0" smtClean="0">
                  <a:solidFill>
                    <a:schemeClr val="tx1"/>
                  </a:solidFill>
                  <a:latin typeface="宋体" pitchFamily="2" charset="-122"/>
                  <a:ea typeface="宋体" pitchFamily="2" charset="-122"/>
                </a:endParaRPr>
              </a:p>
              <a:p>
                <a:pPr>
                  <a:lnSpc>
                    <a:spcPct val="100000"/>
                  </a:lnSpc>
                  <a:spcBef>
                    <a:spcPts val="0"/>
                  </a:spcBef>
                </a:pPr>
                <a:endParaRPr lang="en-US" altLang="zh-CN" sz="1800" dirty="0" smtClean="0">
                  <a:solidFill>
                    <a:schemeClr val="tx1"/>
                  </a:solidFill>
                  <a:latin typeface="宋体" pitchFamily="2" charset="-122"/>
                  <a:ea typeface="宋体" pitchFamily="2" charset="-122"/>
                </a:endParaRPr>
              </a:p>
            </p:txBody>
          </p:sp>
        </mc:Choice>
        <mc:Fallback xmlns="">
          <p:sp>
            <p:nvSpPr>
              <p:cNvPr id="8" name="内容占位符 2"/>
              <p:cNvSpPr txBox="1">
                <a:spLocks noRot="1" noChangeAspect="1" noMove="1" noResize="1" noEditPoints="1" noAdjustHandles="1" noChangeArrowheads="1" noChangeShapeType="1" noTextEdit="1"/>
              </p:cNvSpPr>
              <p:nvPr/>
            </p:nvSpPr>
            <p:spPr bwMode="auto">
              <a:xfrm>
                <a:off x="539552" y="2636912"/>
                <a:ext cx="8406118" cy="3744416"/>
              </a:xfrm>
              <a:prstGeom prst="rect">
                <a:avLst/>
              </a:prstGeom>
              <a:blipFill rotWithShape="1">
                <a:blip r:embed="rId2"/>
                <a:stretch>
                  <a:fillRect l="-580" t="-812" r="-3261" b="-1786"/>
                </a:stretch>
              </a:blip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Tree>
    <p:extLst>
      <p:ext uri="{BB962C8B-B14F-4D97-AF65-F5344CB8AC3E}">
        <p14:creationId xmlns:p14="http://schemas.microsoft.com/office/powerpoint/2010/main" val="4108974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划分方法</a:t>
            </a:r>
            <a:r>
              <a:rPr lang="en-US" altLang="zh-CN" dirty="0" smtClean="0"/>
              <a:t>——k-</a:t>
            </a:r>
            <a:r>
              <a:rPr lang="zh-CN" altLang="en-US" dirty="0" smtClean="0"/>
              <a:t>均值示例</a:t>
            </a:r>
            <a:endParaRPr lang="zh-CN" altLang="en-US" dirty="0"/>
          </a:p>
        </p:txBody>
      </p:sp>
      <p:sp>
        <p:nvSpPr>
          <p:cNvPr id="4" name="内容占位符 3"/>
          <p:cNvSpPr>
            <a:spLocks noGrp="1"/>
          </p:cNvSpPr>
          <p:nvPr>
            <p:ph idx="1"/>
          </p:nvPr>
        </p:nvSpPr>
        <p:spPr>
          <a:xfrm>
            <a:off x="444500" y="1244600"/>
            <a:ext cx="4415532" cy="5295900"/>
          </a:xfrm>
        </p:spPr>
        <p:txBody>
          <a:bodyPr/>
          <a:lstStyle/>
          <a:p>
            <a:r>
              <a:rPr lang="zh-CN" altLang="en-US" dirty="0" smtClean="0"/>
              <a:t>（</a:t>
            </a:r>
            <a:r>
              <a:rPr lang="en-US" altLang="zh-CN" dirty="0" smtClean="0"/>
              <a:t>1</a:t>
            </a:r>
            <a:r>
              <a:rPr lang="zh-CN" altLang="en-US" dirty="0" smtClean="0"/>
              <a:t>）对于一个数据集合</a:t>
            </a:r>
            <a:r>
              <a:rPr lang="en-US" altLang="zh-CN" dirty="0" smtClean="0"/>
              <a:t>D,</a:t>
            </a:r>
            <a:r>
              <a:rPr lang="zh-CN" altLang="en-US" dirty="0" smtClean="0"/>
              <a:t>假设</a:t>
            </a:r>
            <a:r>
              <a:rPr lang="en-US" altLang="zh-CN" dirty="0" smtClean="0"/>
              <a:t>K=3,</a:t>
            </a:r>
            <a:r>
              <a:rPr lang="zh-CN" altLang="en-US" dirty="0" smtClean="0"/>
              <a:t>首先</a:t>
            </a:r>
            <a:r>
              <a:rPr lang="en-US" altLang="zh-CN" dirty="0" smtClean="0"/>
              <a:t>3</a:t>
            </a:r>
            <a:r>
              <a:rPr lang="zh-CN" altLang="en-US" dirty="0" smtClean="0"/>
              <a:t>个随机点被随机初始化，所有的数据点都还没有进行聚类，默认全部标记为红色，如图所示：</a:t>
            </a:r>
            <a:endParaRPr lang="en-US" altLang="zh-CN" dirty="0" smtClean="0"/>
          </a:p>
          <a:p>
            <a:endParaRPr lang="en-US" altLang="zh-CN" dirty="0" smtClean="0"/>
          </a:p>
          <a:p>
            <a:endParaRPr lang="en-US" altLang="zh-CN" dirty="0" smtClean="0"/>
          </a:p>
          <a:p>
            <a:r>
              <a:rPr lang="zh-CN" altLang="en-US" dirty="0" smtClean="0"/>
              <a:t>（</a:t>
            </a:r>
            <a:r>
              <a:rPr lang="en-US" altLang="zh-CN" dirty="0" smtClean="0"/>
              <a:t>2</a:t>
            </a:r>
            <a:r>
              <a:rPr lang="zh-CN" altLang="en-US" dirty="0" smtClean="0"/>
              <a:t>）然后进入第一次迭代：按照初始的中心点位置为每个数据点着上颜色，重新计算</a:t>
            </a:r>
            <a:r>
              <a:rPr lang="en-US" altLang="zh-CN" dirty="0" smtClean="0"/>
              <a:t>3</a:t>
            </a:r>
            <a:r>
              <a:rPr lang="zh-CN" altLang="en-US" dirty="0" smtClean="0"/>
              <a:t>个中心点，如图所示</a:t>
            </a:r>
            <a:endParaRPr lang="zh-CN" altLang="en-US" dirty="0"/>
          </a:p>
        </p:txBody>
      </p:sp>
      <p:pic>
        <p:nvPicPr>
          <p:cNvPr id="1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303" t="37333" r="26005" b="6613"/>
          <a:stretch/>
        </p:blipFill>
        <p:spPr bwMode="auto">
          <a:xfrm>
            <a:off x="5165757" y="1196752"/>
            <a:ext cx="2808312" cy="2122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063" t="33460" r="21424" b="9225"/>
          <a:stretch/>
        </p:blipFill>
        <p:spPr bwMode="auto">
          <a:xfrm>
            <a:off x="5122488" y="4005064"/>
            <a:ext cx="2823737" cy="223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5973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划分方法</a:t>
            </a:r>
            <a:r>
              <a:rPr lang="en-US" altLang="zh-CN" dirty="0" smtClean="0"/>
              <a:t>——k-</a:t>
            </a:r>
            <a:r>
              <a:rPr lang="zh-CN" altLang="en-US" dirty="0" smtClean="0"/>
              <a:t>均值示例</a:t>
            </a:r>
            <a:endParaRPr lang="zh-CN" altLang="en-US" dirty="0"/>
          </a:p>
        </p:txBody>
      </p:sp>
      <p:sp>
        <p:nvSpPr>
          <p:cNvPr id="4" name="内容占位符 3"/>
          <p:cNvSpPr>
            <a:spLocks noGrp="1"/>
          </p:cNvSpPr>
          <p:nvPr>
            <p:ph idx="1"/>
          </p:nvPr>
        </p:nvSpPr>
        <p:spPr>
          <a:xfrm>
            <a:off x="444500" y="1244600"/>
            <a:ext cx="4415532" cy="5295900"/>
          </a:xfrm>
        </p:spPr>
        <p:txBody>
          <a:bodyPr/>
          <a:lstStyle/>
          <a:p>
            <a:r>
              <a:rPr lang="zh-CN" altLang="en-US" dirty="0" smtClean="0"/>
              <a:t>（</a:t>
            </a:r>
            <a:r>
              <a:rPr lang="en-US" altLang="zh-CN" dirty="0" smtClean="0"/>
              <a:t>3</a:t>
            </a:r>
            <a:r>
              <a:rPr lang="zh-CN" altLang="en-US" dirty="0" smtClean="0"/>
              <a:t>）由于初始的中心点是随机选择的，这样得出来的结果并不是很好，接下来是下一次迭代的结果：</a:t>
            </a:r>
            <a:endParaRPr lang="en-US" altLang="zh-CN" dirty="0" smtClean="0"/>
          </a:p>
          <a:p>
            <a:endParaRPr lang="en-US" altLang="zh-CN" dirty="0" smtClean="0"/>
          </a:p>
          <a:p>
            <a:endParaRPr lang="en-US" altLang="zh-CN" dirty="0" smtClean="0"/>
          </a:p>
          <a:p>
            <a:r>
              <a:rPr lang="zh-CN" altLang="en-US" dirty="0" smtClean="0"/>
              <a:t>（</a:t>
            </a:r>
            <a:r>
              <a:rPr lang="en-US" altLang="zh-CN" dirty="0" smtClean="0"/>
              <a:t>4</a:t>
            </a:r>
            <a:r>
              <a:rPr lang="zh-CN" altLang="en-US" dirty="0" smtClean="0"/>
              <a:t>）经过迭代，基本上已经收敛，最终结果如图：</a:t>
            </a:r>
            <a:endParaRPr lang="zh-CN" altLang="en-US"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101" t="34288" r="23434" b="5797"/>
          <a:stretch/>
        </p:blipFill>
        <p:spPr bwMode="auto">
          <a:xfrm>
            <a:off x="5146108" y="1196752"/>
            <a:ext cx="2800117" cy="2170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586" t="36012" r="23651" b="4625"/>
          <a:stretch/>
        </p:blipFill>
        <p:spPr bwMode="auto">
          <a:xfrm>
            <a:off x="5146108" y="3501008"/>
            <a:ext cx="2770379"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9102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划分方法</a:t>
            </a:r>
            <a:r>
              <a:rPr lang="en-US" altLang="zh-CN" dirty="0" smtClean="0"/>
              <a:t>——k-</a:t>
            </a:r>
            <a:r>
              <a:rPr lang="zh-CN" altLang="en-US" dirty="0" smtClean="0"/>
              <a:t>均值算法性能分析</a:t>
            </a:r>
            <a:endParaRPr lang="zh-CN" altLang="en-US" dirty="0"/>
          </a:p>
        </p:txBody>
      </p:sp>
      <p:sp>
        <p:nvSpPr>
          <p:cNvPr id="3" name="内容占位符 2"/>
          <p:cNvSpPr>
            <a:spLocks noGrp="1"/>
          </p:cNvSpPr>
          <p:nvPr>
            <p:ph idx="1"/>
          </p:nvPr>
        </p:nvSpPr>
        <p:spPr/>
        <p:txBody>
          <a:bodyPr/>
          <a:lstStyle/>
          <a:p>
            <a:pPr marL="0" indent="0">
              <a:buNone/>
            </a:pPr>
            <a:r>
              <a:rPr lang="zh-CN" altLang="en-US" b="1" dirty="0"/>
              <a:t>主要优点：</a:t>
            </a:r>
          </a:p>
          <a:p>
            <a:r>
              <a:rPr lang="zh-CN" altLang="en-US" dirty="0"/>
              <a:t>是解决聚类问题的一种经典算法，简单、快速。</a:t>
            </a:r>
          </a:p>
          <a:p>
            <a:r>
              <a:rPr lang="zh-CN" altLang="en-US" dirty="0"/>
              <a:t>对处理大数据集，该算法是相对可伸缩和高效率的。</a:t>
            </a:r>
          </a:p>
          <a:p>
            <a:r>
              <a:rPr lang="zh-CN" altLang="en-US" dirty="0"/>
              <a:t>当数据比较密集时，它的效果较好。</a:t>
            </a:r>
          </a:p>
          <a:p>
            <a:pPr marL="0" indent="0">
              <a:buNone/>
            </a:pPr>
            <a:r>
              <a:rPr lang="zh-CN" altLang="en-US" b="1" dirty="0"/>
              <a:t>主要</a:t>
            </a:r>
            <a:r>
              <a:rPr lang="zh-CN" altLang="en-US" b="1" dirty="0" smtClean="0"/>
              <a:t>缺点：</a:t>
            </a:r>
            <a:endParaRPr lang="zh-CN" altLang="en-US" b="1" dirty="0"/>
          </a:p>
          <a:p>
            <a:r>
              <a:rPr lang="zh-CN" altLang="en-US" dirty="0"/>
              <a:t>在类的</a:t>
            </a:r>
            <a:r>
              <a:rPr lang="zh-CN" altLang="en-US" dirty="0" smtClean="0"/>
              <a:t>平均值有定义</a:t>
            </a:r>
            <a:r>
              <a:rPr lang="zh-CN" altLang="en-US" dirty="0"/>
              <a:t>的情况下才能使用，可能不适用于某些应用。</a:t>
            </a:r>
          </a:p>
          <a:p>
            <a:r>
              <a:rPr lang="zh-CN" altLang="en-US" dirty="0"/>
              <a:t>必须事先给出</a:t>
            </a:r>
            <a:r>
              <a:rPr lang="en-US" altLang="zh-CN" dirty="0"/>
              <a:t>k</a:t>
            </a:r>
            <a:r>
              <a:rPr lang="zh-CN" altLang="en-US" dirty="0"/>
              <a:t>（要生成的类的数目），而且对初值敏感，对于不同的初始值，可能会导致不同结果。</a:t>
            </a:r>
          </a:p>
          <a:p>
            <a:r>
              <a:rPr lang="zh-CN" altLang="en-US" dirty="0"/>
              <a:t>不适合于发现非凸面形状的类或者大小差别很大的类。而且，它对于“躁声”和孤立点数据是敏感的</a:t>
            </a:r>
            <a:r>
              <a:rPr lang="zh-CN" altLang="en-US" dirty="0" smtClean="0"/>
              <a:t>。</a:t>
            </a:r>
            <a:endParaRPr lang="zh-CN" altLang="en-US" dirty="0"/>
          </a:p>
        </p:txBody>
      </p:sp>
    </p:spTree>
    <p:extLst>
      <p:ext uri="{BB962C8B-B14F-4D97-AF65-F5344CB8AC3E}">
        <p14:creationId xmlns:p14="http://schemas.microsoft.com/office/powerpoint/2010/main" val="886348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划分方法</a:t>
            </a:r>
            <a:r>
              <a:rPr lang="en-US" altLang="zh-CN" dirty="0" smtClean="0"/>
              <a:t>——k-</a:t>
            </a:r>
            <a:r>
              <a:rPr lang="zh-CN" altLang="en-US" dirty="0" smtClean="0"/>
              <a:t>均值算法的几种改进</a:t>
            </a:r>
            <a:endParaRPr lang="zh-CN" altLang="en-US" dirty="0"/>
          </a:p>
        </p:txBody>
      </p:sp>
      <p:sp>
        <p:nvSpPr>
          <p:cNvPr id="3" name="内容占位符 2"/>
          <p:cNvSpPr>
            <a:spLocks noGrp="1"/>
          </p:cNvSpPr>
          <p:nvPr>
            <p:ph idx="1"/>
          </p:nvPr>
        </p:nvSpPr>
        <p:spPr>
          <a:xfrm>
            <a:off x="444500" y="1244600"/>
            <a:ext cx="8256588" cy="2256408"/>
          </a:xfrm>
        </p:spPr>
        <p:txBody>
          <a:bodyPr/>
          <a:lstStyle/>
          <a:p>
            <a:r>
              <a:rPr lang="en-US" altLang="zh-CN" b="1" dirty="0" smtClean="0"/>
              <a:t>k-modes </a:t>
            </a:r>
            <a:r>
              <a:rPr lang="zh-CN" altLang="en-US" b="1" dirty="0"/>
              <a:t>算法：</a:t>
            </a:r>
            <a:r>
              <a:rPr lang="zh-CN" altLang="en-US" dirty="0"/>
              <a:t>实现对</a:t>
            </a:r>
            <a:r>
              <a:rPr lang="zh-CN" altLang="en-US" b="1" dirty="0"/>
              <a:t>离散数据</a:t>
            </a:r>
            <a:r>
              <a:rPr lang="zh-CN" altLang="en-US" dirty="0"/>
              <a:t>的快速聚类，保留了</a:t>
            </a:r>
            <a:r>
              <a:rPr lang="en-US" altLang="zh-CN" dirty="0"/>
              <a:t>k-means</a:t>
            </a:r>
            <a:r>
              <a:rPr lang="zh-CN" altLang="en-US" dirty="0"/>
              <a:t>算法的效率同时将</a:t>
            </a:r>
            <a:r>
              <a:rPr lang="en-US" altLang="zh-CN" dirty="0"/>
              <a:t>k-means</a:t>
            </a:r>
            <a:r>
              <a:rPr lang="zh-CN" altLang="en-US" dirty="0"/>
              <a:t>的应用范围扩大到离散数据。</a:t>
            </a:r>
          </a:p>
          <a:p>
            <a:r>
              <a:rPr lang="en-US" altLang="zh-CN" b="1" dirty="0"/>
              <a:t>k-prototype</a:t>
            </a:r>
            <a:r>
              <a:rPr lang="zh-CN" altLang="en-US" b="1" dirty="0"/>
              <a:t>算法</a:t>
            </a:r>
            <a:r>
              <a:rPr lang="zh-CN" altLang="en-US" dirty="0"/>
              <a:t>：可以对</a:t>
            </a:r>
            <a:r>
              <a:rPr lang="zh-CN" altLang="en-US" b="1" dirty="0"/>
              <a:t>离散与数值属性</a:t>
            </a:r>
            <a:r>
              <a:rPr lang="zh-CN" altLang="en-US" dirty="0"/>
              <a:t>两种混合的数据进行聚类，在</a:t>
            </a:r>
            <a:r>
              <a:rPr lang="en-US" altLang="zh-CN" dirty="0"/>
              <a:t>k-prototype</a:t>
            </a:r>
            <a:r>
              <a:rPr lang="zh-CN" altLang="en-US" dirty="0"/>
              <a:t>中定义了一个对数值与离散属性都计算的相异性度量标准</a:t>
            </a:r>
            <a:r>
              <a:rPr lang="zh-CN" altLang="en-US" dirty="0" smtClean="0"/>
              <a:t>。</a:t>
            </a:r>
            <a:endParaRPr lang="zh-CN" altLang="en-US" dirty="0"/>
          </a:p>
        </p:txBody>
      </p:sp>
    </p:spTree>
    <p:extLst>
      <p:ext uri="{BB962C8B-B14F-4D97-AF65-F5344CB8AC3E}">
        <p14:creationId xmlns:p14="http://schemas.microsoft.com/office/powerpoint/2010/main" val="439271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层次方法</a:t>
            </a:r>
            <a:endParaRPr lang="zh-CN" altLang="en-US" dirty="0"/>
          </a:p>
        </p:txBody>
      </p:sp>
      <p:sp>
        <p:nvSpPr>
          <p:cNvPr id="3" name="内容占位符 2"/>
          <p:cNvSpPr>
            <a:spLocks noGrp="1"/>
          </p:cNvSpPr>
          <p:nvPr>
            <p:ph idx="1"/>
          </p:nvPr>
        </p:nvSpPr>
        <p:spPr/>
        <p:txBody>
          <a:bodyPr/>
          <a:lstStyle/>
          <a:p>
            <a:r>
              <a:rPr lang="zh-CN" altLang="en-US" dirty="0"/>
              <a:t>层次聚类算法又称为树聚类</a:t>
            </a:r>
            <a:r>
              <a:rPr lang="zh-CN" altLang="en-US" dirty="0" smtClean="0"/>
              <a:t>算法，它</a:t>
            </a:r>
            <a:r>
              <a:rPr lang="zh-CN" altLang="en-US" dirty="0"/>
              <a:t>使用数据的联接规则</a:t>
            </a:r>
            <a:r>
              <a:rPr lang="en-US" altLang="zh-CN" dirty="0"/>
              <a:t>,</a:t>
            </a:r>
            <a:r>
              <a:rPr lang="zh-CN" altLang="en-US" dirty="0"/>
              <a:t>透过一种层次架构方式</a:t>
            </a:r>
            <a:r>
              <a:rPr lang="en-US" altLang="zh-CN" dirty="0"/>
              <a:t>,</a:t>
            </a:r>
            <a:r>
              <a:rPr lang="zh-CN" altLang="en-US" dirty="0"/>
              <a:t>反复将数据进行分裂或聚合</a:t>
            </a:r>
            <a:r>
              <a:rPr lang="en-US" altLang="zh-CN" dirty="0"/>
              <a:t>,</a:t>
            </a:r>
            <a:r>
              <a:rPr lang="zh-CN" altLang="en-US" dirty="0"/>
              <a:t>以形成一个层次序列的聚类问题</a:t>
            </a:r>
            <a:r>
              <a:rPr lang="zh-CN" altLang="en-US" dirty="0" smtClean="0"/>
              <a:t>解。</a:t>
            </a:r>
            <a:r>
              <a:rPr lang="zh-CN" altLang="en-US" dirty="0"/>
              <a:t>具体可分为</a:t>
            </a:r>
            <a:r>
              <a:rPr lang="zh-CN" altLang="en-US" dirty="0" smtClean="0"/>
              <a:t>：</a:t>
            </a:r>
            <a:endParaRPr lang="zh-CN" altLang="en-US" dirty="0"/>
          </a:p>
          <a:p>
            <a:pPr lvl="1">
              <a:buClrTx/>
              <a:buFont typeface="Arial" pitchFamily="34" charset="0"/>
              <a:buChar char="•"/>
            </a:pPr>
            <a:endParaRPr lang="en-US" altLang="zh-CN" sz="1800" b="1" dirty="0" smtClean="0">
              <a:latin typeface="宋体" pitchFamily="2" charset="-122"/>
              <a:ea typeface="宋体" pitchFamily="2" charset="-122"/>
            </a:endParaRPr>
          </a:p>
          <a:p>
            <a:pPr lvl="1">
              <a:buClrTx/>
              <a:buFont typeface="Arial" pitchFamily="34" charset="0"/>
              <a:buChar char="•"/>
            </a:pPr>
            <a:r>
              <a:rPr lang="zh-CN" altLang="en-US" sz="1800" b="1" dirty="0" smtClean="0">
                <a:latin typeface="宋体" pitchFamily="2" charset="-122"/>
                <a:ea typeface="宋体" pitchFamily="2" charset="-122"/>
              </a:rPr>
              <a:t>凝聚</a:t>
            </a:r>
            <a:r>
              <a:rPr lang="zh-CN" altLang="en-US" sz="1800" b="1" dirty="0">
                <a:latin typeface="宋体" pitchFamily="2" charset="-122"/>
                <a:ea typeface="宋体" pitchFamily="2" charset="-122"/>
              </a:rPr>
              <a:t>的层次聚类</a:t>
            </a:r>
            <a:r>
              <a:rPr lang="zh-CN" altLang="en-US" sz="1800" dirty="0">
                <a:latin typeface="宋体" pitchFamily="2" charset="-122"/>
                <a:ea typeface="宋体" pitchFamily="2" charset="-122"/>
              </a:rPr>
              <a:t>：一种</a:t>
            </a:r>
            <a:r>
              <a:rPr lang="zh-CN" altLang="en-US" sz="1800" b="1" dirty="0">
                <a:solidFill>
                  <a:srgbClr val="FF0000"/>
                </a:solidFill>
                <a:latin typeface="宋体" pitchFamily="2" charset="-122"/>
                <a:ea typeface="宋体" pitchFamily="2" charset="-122"/>
              </a:rPr>
              <a:t>自底向上</a:t>
            </a:r>
            <a:r>
              <a:rPr lang="zh-CN" altLang="en-US" sz="1800" dirty="0">
                <a:latin typeface="宋体" pitchFamily="2" charset="-122"/>
                <a:ea typeface="宋体" pitchFamily="2" charset="-122"/>
              </a:rPr>
              <a:t>的策略，首先将每个对象作为一个类，然后合并这些原子类为越来越大的类，直到某个终结条件被满足。</a:t>
            </a:r>
          </a:p>
          <a:p>
            <a:pPr lvl="1">
              <a:buClrTx/>
              <a:buFont typeface="Arial" pitchFamily="34" charset="0"/>
              <a:buChar char="•"/>
            </a:pPr>
            <a:r>
              <a:rPr lang="zh-CN" altLang="en-US" sz="1800" b="1" dirty="0">
                <a:latin typeface="宋体" pitchFamily="2" charset="-122"/>
                <a:ea typeface="宋体" pitchFamily="2" charset="-122"/>
              </a:rPr>
              <a:t>分裂的层次聚类</a:t>
            </a:r>
            <a:r>
              <a:rPr lang="zh-CN" altLang="en-US" sz="1800" dirty="0">
                <a:latin typeface="宋体" pitchFamily="2" charset="-122"/>
                <a:ea typeface="宋体" pitchFamily="2" charset="-122"/>
              </a:rPr>
              <a:t>：采用</a:t>
            </a:r>
            <a:r>
              <a:rPr lang="zh-CN" altLang="en-US" sz="1800" b="1" dirty="0">
                <a:solidFill>
                  <a:srgbClr val="FF0000"/>
                </a:solidFill>
                <a:latin typeface="宋体" pitchFamily="2" charset="-122"/>
                <a:ea typeface="宋体" pitchFamily="2" charset="-122"/>
              </a:rPr>
              <a:t>自顶向下</a:t>
            </a:r>
            <a:r>
              <a:rPr lang="zh-CN" altLang="en-US" sz="1800" dirty="0">
                <a:latin typeface="宋体" pitchFamily="2" charset="-122"/>
                <a:ea typeface="宋体" pitchFamily="2" charset="-122"/>
              </a:rPr>
              <a:t>的策略，它首先将所有对象置于一个类中，然后逐渐细分为越来越小的类，直到达到了某个终结条件。</a:t>
            </a:r>
          </a:p>
          <a:p>
            <a:r>
              <a:rPr lang="zh-CN" altLang="en-US" dirty="0"/>
              <a:t>层次凝聚的代表是</a:t>
            </a:r>
            <a:r>
              <a:rPr lang="en-US" altLang="zh-CN" dirty="0"/>
              <a:t>AGNES</a:t>
            </a:r>
            <a:r>
              <a:rPr lang="zh-CN" altLang="en-US" dirty="0" smtClean="0"/>
              <a:t>算法</a:t>
            </a:r>
            <a:endParaRPr lang="en-US" altLang="zh-CN" dirty="0" smtClean="0"/>
          </a:p>
          <a:p>
            <a:r>
              <a:rPr lang="zh-CN" altLang="en-US" dirty="0" smtClean="0"/>
              <a:t>层次</a:t>
            </a:r>
            <a:r>
              <a:rPr lang="zh-CN" altLang="en-US" dirty="0"/>
              <a:t>分裂的代表是</a:t>
            </a:r>
            <a:r>
              <a:rPr lang="en-US" altLang="zh-CN" dirty="0"/>
              <a:t>DIANA</a:t>
            </a:r>
            <a:r>
              <a:rPr lang="zh-CN" altLang="en-US" dirty="0"/>
              <a:t>算法。 </a:t>
            </a:r>
          </a:p>
          <a:p>
            <a:endParaRPr lang="zh-CN" altLang="en-US" dirty="0"/>
          </a:p>
        </p:txBody>
      </p:sp>
    </p:spTree>
    <p:extLst>
      <p:ext uri="{BB962C8B-B14F-4D97-AF65-F5344CB8AC3E}">
        <p14:creationId xmlns:p14="http://schemas.microsoft.com/office/powerpoint/2010/main" val="37069699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层次方法</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731" y="1448593"/>
            <a:ext cx="7094537" cy="42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5927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层次</a:t>
            </a:r>
            <a:r>
              <a:rPr lang="zh-CN" altLang="en-US" dirty="0" smtClean="0"/>
              <a:t>方法</a:t>
            </a:r>
            <a:r>
              <a:rPr lang="en-US" altLang="zh-CN" dirty="0" smtClean="0"/>
              <a:t>——</a:t>
            </a:r>
            <a:r>
              <a:rPr lang="zh-CN" altLang="en-US" dirty="0" smtClean="0"/>
              <a:t>常用簇间距离</a:t>
            </a:r>
            <a:endParaRPr lang="zh-CN" altLang="en-US" dirty="0"/>
          </a:p>
        </p:txBody>
      </p:sp>
      <p:sp>
        <p:nvSpPr>
          <p:cNvPr id="5" name="Rectangle 3"/>
          <p:cNvSpPr>
            <a:spLocks noChangeArrowheads="1"/>
          </p:cNvSpPr>
          <p:nvPr/>
        </p:nvSpPr>
        <p:spPr bwMode="auto">
          <a:xfrm>
            <a:off x="435846" y="2858121"/>
            <a:ext cx="2322512"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1pPr>
            <a:lvl2pPr marL="4572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2pPr>
            <a:lvl3pPr marL="9144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5pPr>
            <a:lvl6pPr marL="2286000" algn="l" defTabSz="914400" rtl="0" eaLnBrk="1" latinLnBrk="0" hangingPunct="1">
              <a:defRPr b="1" kern="1200">
                <a:solidFill>
                  <a:schemeClr val="tx1"/>
                </a:solidFill>
                <a:latin typeface="Arial" pitchFamily="34" charset="0"/>
                <a:ea typeface="宋体" pitchFamily="2" charset="-122"/>
                <a:cs typeface="Tahoma" pitchFamily="34" charset="0"/>
              </a:defRPr>
            </a:lvl6pPr>
            <a:lvl7pPr marL="2743200" algn="l" defTabSz="914400" rtl="0" eaLnBrk="1" latinLnBrk="0" hangingPunct="1">
              <a:defRPr b="1" kern="1200">
                <a:solidFill>
                  <a:schemeClr val="tx1"/>
                </a:solidFill>
                <a:latin typeface="Arial" pitchFamily="34" charset="0"/>
                <a:ea typeface="宋体" pitchFamily="2" charset="-122"/>
                <a:cs typeface="Tahoma" pitchFamily="34" charset="0"/>
              </a:defRPr>
            </a:lvl7pPr>
            <a:lvl8pPr marL="3200400" algn="l" defTabSz="914400" rtl="0" eaLnBrk="1" latinLnBrk="0" hangingPunct="1">
              <a:defRPr b="1" kern="1200">
                <a:solidFill>
                  <a:schemeClr val="tx1"/>
                </a:solidFill>
                <a:latin typeface="Arial" pitchFamily="34" charset="0"/>
                <a:ea typeface="宋体" pitchFamily="2" charset="-122"/>
                <a:cs typeface="Tahoma" pitchFamily="34" charset="0"/>
              </a:defRPr>
            </a:lvl8pPr>
            <a:lvl9pPr marL="3657600" algn="l" defTabSz="914400" rtl="0" eaLnBrk="1" latinLnBrk="0" hangingPunct="1">
              <a:defRPr b="1" kern="1200">
                <a:solidFill>
                  <a:schemeClr val="tx1"/>
                </a:solidFill>
                <a:latin typeface="Arial" pitchFamily="34" charset="0"/>
                <a:ea typeface="宋体" pitchFamily="2" charset="-122"/>
                <a:cs typeface="Tahoma" pitchFamily="34" charset="0"/>
              </a:defRPr>
            </a:lvl9pPr>
          </a:lstStyle>
          <a:p>
            <a:pPr marL="342900" indent="-342900">
              <a:spcBef>
                <a:spcPct val="20000"/>
              </a:spcBef>
              <a:buClr>
                <a:srgbClr val="FF0000"/>
              </a:buClr>
              <a:buSzPct val="100000"/>
              <a:buFont typeface="Wingdings" pitchFamily="2" charset="2"/>
              <a:buChar char="Ø"/>
            </a:pPr>
            <a:r>
              <a:rPr lang="zh-CN" altLang="en-US" sz="2600">
                <a:solidFill>
                  <a:srgbClr val="A50021"/>
                </a:solidFill>
              </a:rPr>
              <a:t>最短距离法</a:t>
            </a:r>
          </a:p>
        </p:txBody>
      </p:sp>
      <p:sp>
        <p:nvSpPr>
          <p:cNvPr id="6" name="Rectangle 4"/>
          <p:cNvSpPr>
            <a:spLocks noChangeArrowheads="1"/>
          </p:cNvSpPr>
          <p:nvPr/>
        </p:nvSpPr>
        <p:spPr bwMode="auto">
          <a:xfrm>
            <a:off x="446958" y="3616946"/>
            <a:ext cx="219075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1pPr>
            <a:lvl2pPr marL="4572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2pPr>
            <a:lvl3pPr marL="9144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5pPr>
            <a:lvl6pPr marL="2286000" algn="l" defTabSz="914400" rtl="0" eaLnBrk="1" latinLnBrk="0" hangingPunct="1">
              <a:defRPr b="1" kern="1200">
                <a:solidFill>
                  <a:schemeClr val="tx1"/>
                </a:solidFill>
                <a:latin typeface="Arial" pitchFamily="34" charset="0"/>
                <a:ea typeface="宋体" pitchFamily="2" charset="-122"/>
                <a:cs typeface="Tahoma" pitchFamily="34" charset="0"/>
              </a:defRPr>
            </a:lvl6pPr>
            <a:lvl7pPr marL="2743200" algn="l" defTabSz="914400" rtl="0" eaLnBrk="1" latinLnBrk="0" hangingPunct="1">
              <a:defRPr b="1" kern="1200">
                <a:solidFill>
                  <a:schemeClr val="tx1"/>
                </a:solidFill>
                <a:latin typeface="Arial" pitchFamily="34" charset="0"/>
                <a:ea typeface="宋体" pitchFamily="2" charset="-122"/>
                <a:cs typeface="Tahoma" pitchFamily="34" charset="0"/>
              </a:defRPr>
            </a:lvl7pPr>
            <a:lvl8pPr marL="3200400" algn="l" defTabSz="914400" rtl="0" eaLnBrk="1" latinLnBrk="0" hangingPunct="1">
              <a:defRPr b="1" kern="1200">
                <a:solidFill>
                  <a:schemeClr val="tx1"/>
                </a:solidFill>
                <a:latin typeface="Arial" pitchFamily="34" charset="0"/>
                <a:ea typeface="宋体" pitchFamily="2" charset="-122"/>
                <a:cs typeface="Tahoma" pitchFamily="34" charset="0"/>
              </a:defRPr>
            </a:lvl8pPr>
            <a:lvl9pPr marL="3657600" algn="l" defTabSz="914400" rtl="0" eaLnBrk="1" latinLnBrk="0" hangingPunct="1">
              <a:defRPr b="1" kern="1200">
                <a:solidFill>
                  <a:schemeClr val="tx1"/>
                </a:solidFill>
                <a:latin typeface="Arial" pitchFamily="34" charset="0"/>
                <a:ea typeface="宋体" pitchFamily="2" charset="-122"/>
                <a:cs typeface="Tahoma" pitchFamily="34" charset="0"/>
              </a:defRPr>
            </a:lvl9pPr>
          </a:lstStyle>
          <a:p>
            <a:pPr marL="342900" indent="-342900">
              <a:spcBef>
                <a:spcPct val="20000"/>
              </a:spcBef>
              <a:buClr>
                <a:srgbClr val="FF0000"/>
              </a:buClr>
              <a:buSzPct val="100000"/>
              <a:buFont typeface="Wingdings" pitchFamily="2" charset="2"/>
              <a:buChar char="Ø"/>
            </a:pPr>
            <a:r>
              <a:rPr lang="zh-CN" altLang="en-US" sz="2600">
                <a:solidFill>
                  <a:srgbClr val="A50021"/>
                </a:solidFill>
              </a:rPr>
              <a:t>最长距离法</a:t>
            </a:r>
          </a:p>
        </p:txBody>
      </p:sp>
      <p:sp>
        <p:nvSpPr>
          <p:cNvPr id="7" name="Rectangle 5"/>
          <p:cNvSpPr>
            <a:spLocks noChangeArrowheads="1"/>
          </p:cNvSpPr>
          <p:nvPr/>
        </p:nvSpPr>
        <p:spPr bwMode="auto">
          <a:xfrm>
            <a:off x="478708" y="5179046"/>
            <a:ext cx="2259013"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1pPr>
            <a:lvl2pPr marL="4572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2pPr>
            <a:lvl3pPr marL="9144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5pPr>
            <a:lvl6pPr marL="2286000" algn="l" defTabSz="914400" rtl="0" eaLnBrk="1" latinLnBrk="0" hangingPunct="1">
              <a:defRPr b="1" kern="1200">
                <a:solidFill>
                  <a:schemeClr val="tx1"/>
                </a:solidFill>
                <a:latin typeface="Arial" pitchFamily="34" charset="0"/>
                <a:ea typeface="宋体" pitchFamily="2" charset="-122"/>
                <a:cs typeface="Tahoma" pitchFamily="34" charset="0"/>
              </a:defRPr>
            </a:lvl6pPr>
            <a:lvl7pPr marL="2743200" algn="l" defTabSz="914400" rtl="0" eaLnBrk="1" latinLnBrk="0" hangingPunct="1">
              <a:defRPr b="1" kern="1200">
                <a:solidFill>
                  <a:schemeClr val="tx1"/>
                </a:solidFill>
                <a:latin typeface="Arial" pitchFamily="34" charset="0"/>
                <a:ea typeface="宋体" pitchFamily="2" charset="-122"/>
                <a:cs typeface="Tahoma" pitchFamily="34" charset="0"/>
              </a:defRPr>
            </a:lvl7pPr>
            <a:lvl8pPr marL="3200400" algn="l" defTabSz="914400" rtl="0" eaLnBrk="1" latinLnBrk="0" hangingPunct="1">
              <a:defRPr b="1" kern="1200">
                <a:solidFill>
                  <a:schemeClr val="tx1"/>
                </a:solidFill>
                <a:latin typeface="Arial" pitchFamily="34" charset="0"/>
                <a:ea typeface="宋体" pitchFamily="2" charset="-122"/>
                <a:cs typeface="Tahoma" pitchFamily="34" charset="0"/>
              </a:defRPr>
            </a:lvl8pPr>
            <a:lvl9pPr marL="3657600" algn="l" defTabSz="914400" rtl="0" eaLnBrk="1" latinLnBrk="0" hangingPunct="1">
              <a:defRPr b="1" kern="1200">
                <a:solidFill>
                  <a:schemeClr val="tx1"/>
                </a:solidFill>
                <a:latin typeface="Arial" pitchFamily="34" charset="0"/>
                <a:ea typeface="宋体" pitchFamily="2" charset="-122"/>
                <a:cs typeface="Tahoma" pitchFamily="34" charset="0"/>
              </a:defRPr>
            </a:lvl9pPr>
          </a:lstStyle>
          <a:p>
            <a:pPr marL="342900" indent="-342900">
              <a:spcBef>
                <a:spcPct val="20000"/>
              </a:spcBef>
              <a:buClr>
                <a:srgbClr val="FF0000"/>
              </a:buClr>
              <a:buSzPct val="100000"/>
              <a:buFont typeface="Wingdings" pitchFamily="2" charset="2"/>
              <a:buChar char="Ø"/>
            </a:pPr>
            <a:r>
              <a:rPr lang="zh-CN" altLang="en-US" sz="2600">
                <a:solidFill>
                  <a:srgbClr val="A50021"/>
                </a:solidFill>
              </a:rPr>
              <a:t>平均距离法</a:t>
            </a:r>
          </a:p>
        </p:txBody>
      </p:sp>
      <p:sp>
        <p:nvSpPr>
          <p:cNvPr id="8" name="Rectangle 6"/>
          <p:cNvSpPr>
            <a:spLocks noChangeArrowheads="1"/>
          </p:cNvSpPr>
          <p:nvPr/>
        </p:nvSpPr>
        <p:spPr bwMode="auto">
          <a:xfrm>
            <a:off x="456483" y="4371008"/>
            <a:ext cx="2093913"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1pPr>
            <a:lvl2pPr marL="4572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2pPr>
            <a:lvl3pPr marL="9144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5pPr>
            <a:lvl6pPr marL="2286000" algn="l" defTabSz="914400" rtl="0" eaLnBrk="1" latinLnBrk="0" hangingPunct="1">
              <a:defRPr b="1" kern="1200">
                <a:solidFill>
                  <a:schemeClr val="tx1"/>
                </a:solidFill>
                <a:latin typeface="Arial" pitchFamily="34" charset="0"/>
                <a:ea typeface="宋体" pitchFamily="2" charset="-122"/>
                <a:cs typeface="Tahoma" pitchFamily="34" charset="0"/>
              </a:defRPr>
            </a:lvl6pPr>
            <a:lvl7pPr marL="2743200" algn="l" defTabSz="914400" rtl="0" eaLnBrk="1" latinLnBrk="0" hangingPunct="1">
              <a:defRPr b="1" kern="1200">
                <a:solidFill>
                  <a:schemeClr val="tx1"/>
                </a:solidFill>
                <a:latin typeface="Arial" pitchFamily="34" charset="0"/>
                <a:ea typeface="宋体" pitchFamily="2" charset="-122"/>
                <a:cs typeface="Tahoma" pitchFamily="34" charset="0"/>
              </a:defRPr>
            </a:lvl7pPr>
            <a:lvl8pPr marL="3200400" algn="l" defTabSz="914400" rtl="0" eaLnBrk="1" latinLnBrk="0" hangingPunct="1">
              <a:defRPr b="1" kern="1200">
                <a:solidFill>
                  <a:schemeClr val="tx1"/>
                </a:solidFill>
                <a:latin typeface="Arial" pitchFamily="34" charset="0"/>
                <a:ea typeface="宋体" pitchFamily="2" charset="-122"/>
                <a:cs typeface="Tahoma" pitchFamily="34" charset="0"/>
              </a:defRPr>
            </a:lvl8pPr>
            <a:lvl9pPr marL="3657600" algn="l" defTabSz="914400" rtl="0" eaLnBrk="1" latinLnBrk="0" hangingPunct="1">
              <a:defRPr b="1" kern="1200">
                <a:solidFill>
                  <a:schemeClr val="tx1"/>
                </a:solidFill>
                <a:latin typeface="Arial" pitchFamily="34" charset="0"/>
                <a:ea typeface="宋体" pitchFamily="2" charset="-122"/>
                <a:cs typeface="Tahoma" pitchFamily="34" charset="0"/>
              </a:defRPr>
            </a:lvl9pPr>
          </a:lstStyle>
          <a:p>
            <a:pPr marL="342900" indent="-342900">
              <a:spcBef>
                <a:spcPct val="20000"/>
              </a:spcBef>
              <a:buClr>
                <a:srgbClr val="FF0000"/>
              </a:buClr>
              <a:buSzPct val="100000"/>
              <a:buFont typeface="Wingdings" pitchFamily="2" charset="2"/>
              <a:buChar char="Ø"/>
            </a:pPr>
            <a:r>
              <a:rPr lang="zh-CN" altLang="en-US" sz="2600" dirty="0" smtClean="0">
                <a:solidFill>
                  <a:srgbClr val="A50021"/>
                </a:solidFill>
              </a:rPr>
              <a:t>均值法</a:t>
            </a:r>
            <a:endParaRPr lang="zh-CN" altLang="en-US" sz="2600" dirty="0">
              <a:solidFill>
                <a:srgbClr val="A50021"/>
              </a:solidFill>
            </a:endParaRPr>
          </a:p>
        </p:txBody>
      </p:sp>
      <p:pic>
        <p:nvPicPr>
          <p:cNvPr id="9" name="图片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7433" y="2780333"/>
            <a:ext cx="2921000"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图片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5996" y="3599483"/>
            <a:ext cx="3036887"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图片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90121" y="5010771"/>
            <a:ext cx="3328987"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 name="图片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56783" y="4304333"/>
            <a:ext cx="2998788"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13" name="图表 12"/>
          <p:cNvGraphicFramePr/>
          <p:nvPr/>
        </p:nvGraphicFramePr>
        <p:xfrm>
          <a:off x="5821736" y="948704"/>
          <a:ext cx="2886419" cy="2302524"/>
        </p:xfrm>
        <a:graphic>
          <a:graphicData uri="http://schemas.openxmlformats.org/drawingml/2006/chart">
            <c:chart xmlns:c="http://schemas.openxmlformats.org/drawingml/2006/chart" xmlns:r="http://schemas.openxmlformats.org/officeDocument/2006/relationships" r:id="rId6"/>
          </a:graphicData>
        </a:graphic>
      </p:graphicFrame>
      <p:sp>
        <p:nvSpPr>
          <p:cNvPr id="14" name="流程图: 联系 13"/>
          <p:cNvSpPr>
            <a:spLocks noChangeArrowheads="1"/>
          </p:cNvSpPr>
          <p:nvPr/>
        </p:nvSpPr>
        <p:spPr bwMode="auto">
          <a:xfrm>
            <a:off x="6879508" y="2005633"/>
            <a:ext cx="176213" cy="220663"/>
          </a:xfrm>
          <a:prstGeom prst="flowChartConnector">
            <a:avLst/>
          </a:prstGeom>
          <a:noFill/>
          <a:ln w="25400"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defPPr>
              <a:defRPr lang="zh-CN"/>
            </a:defPPr>
            <a:lvl1pPr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1pPr>
            <a:lvl2pPr marL="4572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2pPr>
            <a:lvl3pPr marL="9144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5pPr>
            <a:lvl6pPr marL="2286000" algn="l" defTabSz="914400" rtl="0" eaLnBrk="1" latinLnBrk="0" hangingPunct="1">
              <a:defRPr b="1" kern="1200">
                <a:solidFill>
                  <a:schemeClr val="tx1"/>
                </a:solidFill>
                <a:latin typeface="Arial" pitchFamily="34" charset="0"/>
                <a:ea typeface="宋体" pitchFamily="2" charset="-122"/>
                <a:cs typeface="Tahoma" pitchFamily="34" charset="0"/>
              </a:defRPr>
            </a:lvl6pPr>
            <a:lvl7pPr marL="2743200" algn="l" defTabSz="914400" rtl="0" eaLnBrk="1" latinLnBrk="0" hangingPunct="1">
              <a:defRPr b="1" kern="1200">
                <a:solidFill>
                  <a:schemeClr val="tx1"/>
                </a:solidFill>
                <a:latin typeface="Arial" pitchFamily="34" charset="0"/>
                <a:ea typeface="宋体" pitchFamily="2" charset="-122"/>
                <a:cs typeface="Tahoma" pitchFamily="34" charset="0"/>
              </a:defRPr>
            </a:lvl7pPr>
            <a:lvl8pPr marL="3200400" algn="l" defTabSz="914400" rtl="0" eaLnBrk="1" latinLnBrk="0" hangingPunct="1">
              <a:defRPr b="1" kern="1200">
                <a:solidFill>
                  <a:schemeClr val="tx1"/>
                </a:solidFill>
                <a:latin typeface="Arial" pitchFamily="34" charset="0"/>
                <a:ea typeface="宋体" pitchFamily="2" charset="-122"/>
                <a:cs typeface="Tahoma" pitchFamily="34" charset="0"/>
              </a:defRPr>
            </a:lvl8pPr>
            <a:lvl9pPr marL="3657600" algn="l" defTabSz="914400" rtl="0" eaLnBrk="1" latinLnBrk="0" hangingPunct="1">
              <a:defRPr b="1" kern="1200">
                <a:solidFill>
                  <a:schemeClr val="tx1"/>
                </a:solidFill>
                <a:latin typeface="Arial" pitchFamily="34" charset="0"/>
                <a:ea typeface="宋体" pitchFamily="2" charset="-122"/>
                <a:cs typeface="Tahoma" pitchFamily="34" charset="0"/>
              </a:defRPr>
            </a:lvl9pPr>
          </a:lstStyle>
          <a:p>
            <a:pPr algn="ctr"/>
            <a:endParaRPr lang="zh-CN" altLang="en-US">
              <a:ea typeface="仿宋_GB2312" pitchFamily="49" charset="-122"/>
            </a:endParaRPr>
          </a:p>
        </p:txBody>
      </p:sp>
      <p:sp>
        <p:nvSpPr>
          <p:cNvPr id="15" name="流程图: 联系 14"/>
          <p:cNvSpPr>
            <a:spLocks noChangeArrowheads="1"/>
          </p:cNvSpPr>
          <p:nvPr/>
        </p:nvSpPr>
        <p:spPr bwMode="auto">
          <a:xfrm>
            <a:off x="7673258" y="1610346"/>
            <a:ext cx="176213" cy="219075"/>
          </a:xfrm>
          <a:prstGeom prst="flowChartConnector">
            <a:avLst/>
          </a:prstGeom>
          <a:noFill/>
          <a:ln w="25400"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defPPr>
              <a:defRPr lang="zh-CN"/>
            </a:defPPr>
            <a:lvl1pPr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1pPr>
            <a:lvl2pPr marL="4572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2pPr>
            <a:lvl3pPr marL="9144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5pPr>
            <a:lvl6pPr marL="2286000" algn="l" defTabSz="914400" rtl="0" eaLnBrk="1" latinLnBrk="0" hangingPunct="1">
              <a:defRPr b="1" kern="1200">
                <a:solidFill>
                  <a:schemeClr val="tx1"/>
                </a:solidFill>
                <a:latin typeface="Arial" pitchFamily="34" charset="0"/>
                <a:ea typeface="宋体" pitchFamily="2" charset="-122"/>
                <a:cs typeface="Tahoma" pitchFamily="34" charset="0"/>
              </a:defRPr>
            </a:lvl6pPr>
            <a:lvl7pPr marL="2743200" algn="l" defTabSz="914400" rtl="0" eaLnBrk="1" latinLnBrk="0" hangingPunct="1">
              <a:defRPr b="1" kern="1200">
                <a:solidFill>
                  <a:schemeClr val="tx1"/>
                </a:solidFill>
                <a:latin typeface="Arial" pitchFamily="34" charset="0"/>
                <a:ea typeface="宋体" pitchFamily="2" charset="-122"/>
                <a:cs typeface="Tahoma" pitchFamily="34" charset="0"/>
              </a:defRPr>
            </a:lvl7pPr>
            <a:lvl8pPr marL="3200400" algn="l" defTabSz="914400" rtl="0" eaLnBrk="1" latinLnBrk="0" hangingPunct="1">
              <a:defRPr b="1" kern="1200">
                <a:solidFill>
                  <a:schemeClr val="tx1"/>
                </a:solidFill>
                <a:latin typeface="Arial" pitchFamily="34" charset="0"/>
                <a:ea typeface="宋体" pitchFamily="2" charset="-122"/>
                <a:cs typeface="Tahoma" pitchFamily="34" charset="0"/>
              </a:defRPr>
            </a:lvl8pPr>
            <a:lvl9pPr marL="3657600" algn="l" defTabSz="914400" rtl="0" eaLnBrk="1" latinLnBrk="0" hangingPunct="1">
              <a:defRPr b="1" kern="1200">
                <a:solidFill>
                  <a:schemeClr val="tx1"/>
                </a:solidFill>
                <a:latin typeface="Arial" pitchFamily="34" charset="0"/>
                <a:ea typeface="宋体" pitchFamily="2" charset="-122"/>
                <a:cs typeface="Tahoma" pitchFamily="34" charset="0"/>
              </a:defRPr>
            </a:lvl9pPr>
          </a:lstStyle>
          <a:p>
            <a:pPr algn="ctr"/>
            <a:endParaRPr lang="zh-CN" altLang="en-US">
              <a:ea typeface="仿宋_GB2312" pitchFamily="49" charset="-122"/>
            </a:endParaRPr>
          </a:p>
        </p:txBody>
      </p:sp>
      <p:cxnSp>
        <p:nvCxnSpPr>
          <p:cNvPr id="16" name="直接连接符 15"/>
          <p:cNvCxnSpPr>
            <a:cxnSpLocks noChangeShapeType="1"/>
            <a:stCxn id="14" idx="6"/>
            <a:endCxn id="15" idx="2"/>
          </p:cNvCxnSpPr>
          <p:nvPr/>
        </p:nvCxnSpPr>
        <p:spPr bwMode="auto">
          <a:xfrm flipV="1">
            <a:off x="7055721" y="1719883"/>
            <a:ext cx="617537" cy="396875"/>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17" name="流程图: 联系 16"/>
          <p:cNvSpPr>
            <a:spLocks noChangeArrowheads="1"/>
          </p:cNvSpPr>
          <p:nvPr/>
        </p:nvSpPr>
        <p:spPr bwMode="auto">
          <a:xfrm>
            <a:off x="6681071" y="2161208"/>
            <a:ext cx="176212" cy="219075"/>
          </a:xfrm>
          <a:prstGeom prst="flowChartConnector">
            <a:avLst/>
          </a:prstGeom>
          <a:noFill/>
          <a:ln w="25400"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defPPr>
              <a:defRPr lang="zh-CN"/>
            </a:defPPr>
            <a:lvl1pPr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1pPr>
            <a:lvl2pPr marL="4572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2pPr>
            <a:lvl3pPr marL="9144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5pPr>
            <a:lvl6pPr marL="2286000" algn="l" defTabSz="914400" rtl="0" eaLnBrk="1" latinLnBrk="0" hangingPunct="1">
              <a:defRPr b="1" kern="1200">
                <a:solidFill>
                  <a:schemeClr val="tx1"/>
                </a:solidFill>
                <a:latin typeface="Arial" pitchFamily="34" charset="0"/>
                <a:ea typeface="宋体" pitchFamily="2" charset="-122"/>
                <a:cs typeface="Tahoma" pitchFamily="34" charset="0"/>
              </a:defRPr>
            </a:lvl6pPr>
            <a:lvl7pPr marL="2743200" algn="l" defTabSz="914400" rtl="0" eaLnBrk="1" latinLnBrk="0" hangingPunct="1">
              <a:defRPr b="1" kern="1200">
                <a:solidFill>
                  <a:schemeClr val="tx1"/>
                </a:solidFill>
                <a:latin typeface="Arial" pitchFamily="34" charset="0"/>
                <a:ea typeface="宋体" pitchFamily="2" charset="-122"/>
                <a:cs typeface="Tahoma" pitchFamily="34" charset="0"/>
              </a:defRPr>
            </a:lvl7pPr>
            <a:lvl8pPr marL="3200400" algn="l" defTabSz="914400" rtl="0" eaLnBrk="1" latinLnBrk="0" hangingPunct="1">
              <a:defRPr b="1" kern="1200">
                <a:solidFill>
                  <a:schemeClr val="tx1"/>
                </a:solidFill>
                <a:latin typeface="Arial" pitchFamily="34" charset="0"/>
                <a:ea typeface="宋体" pitchFamily="2" charset="-122"/>
                <a:cs typeface="Tahoma" pitchFamily="34" charset="0"/>
              </a:defRPr>
            </a:lvl8pPr>
            <a:lvl9pPr marL="3657600" algn="l" defTabSz="914400" rtl="0" eaLnBrk="1" latinLnBrk="0" hangingPunct="1">
              <a:defRPr b="1" kern="1200">
                <a:solidFill>
                  <a:schemeClr val="tx1"/>
                </a:solidFill>
                <a:latin typeface="Arial" pitchFamily="34" charset="0"/>
                <a:ea typeface="宋体" pitchFamily="2" charset="-122"/>
                <a:cs typeface="Tahoma" pitchFamily="34" charset="0"/>
              </a:defRPr>
            </a:lvl9pPr>
          </a:lstStyle>
          <a:p>
            <a:pPr algn="ctr"/>
            <a:endParaRPr lang="zh-CN" altLang="en-US">
              <a:ea typeface="仿宋_GB2312" pitchFamily="49" charset="-122"/>
            </a:endParaRPr>
          </a:p>
        </p:txBody>
      </p:sp>
      <p:sp>
        <p:nvSpPr>
          <p:cNvPr id="18" name="流程图: 联系 17"/>
          <p:cNvSpPr>
            <a:spLocks noChangeArrowheads="1"/>
          </p:cNvSpPr>
          <p:nvPr/>
        </p:nvSpPr>
        <p:spPr bwMode="auto">
          <a:xfrm>
            <a:off x="7870108" y="1434133"/>
            <a:ext cx="177800" cy="219075"/>
          </a:xfrm>
          <a:prstGeom prst="flowChartConnector">
            <a:avLst/>
          </a:prstGeom>
          <a:noFill/>
          <a:ln w="25400"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defPPr>
              <a:defRPr lang="zh-CN"/>
            </a:defPPr>
            <a:lvl1pPr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1pPr>
            <a:lvl2pPr marL="4572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2pPr>
            <a:lvl3pPr marL="9144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5pPr>
            <a:lvl6pPr marL="2286000" algn="l" defTabSz="914400" rtl="0" eaLnBrk="1" latinLnBrk="0" hangingPunct="1">
              <a:defRPr b="1" kern="1200">
                <a:solidFill>
                  <a:schemeClr val="tx1"/>
                </a:solidFill>
                <a:latin typeface="Arial" pitchFamily="34" charset="0"/>
                <a:ea typeface="宋体" pitchFamily="2" charset="-122"/>
                <a:cs typeface="Tahoma" pitchFamily="34" charset="0"/>
              </a:defRPr>
            </a:lvl6pPr>
            <a:lvl7pPr marL="2743200" algn="l" defTabSz="914400" rtl="0" eaLnBrk="1" latinLnBrk="0" hangingPunct="1">
              <a:defRPr b="1" kern="1200">
                <a:solidFill>
                  <a:schemeClr val="tx1"/>
                </a:solidFill>
                <a:latin typeface="Arial" pitchFamily="34" charset="0"/>
                <a:ea typeface="宋体" pitchFamily="2" charset="-122"/>
                <a:cs typeface="Tahoma" pitchFamily="34" charset="0"/>
              </a:defRPr>
            </a:lvl7pPr>
            <a:lvl8pPr marL="3200400" algn="l" defTabSz="914400" rtl="0" eaLnBrk="1" latinLnBrk="0" hangingPunct="1">
              <a:defRPr b="1" kern="1200">
                <a:solidFill>
                  <a:schemeClr val="tx1"/>
                </a:solidFill>
                <a:latin typeface="Arial" pitchFamily="34" charset="0"/>
                <a:ea typeface="宋体" pitchFamily="2" charset="-122"/>
                <a:cs typeface="Tahoma" pitchFamily="34" charset="0"/>
              </a:defRPr>
            </a:lvl8pPr>
            <a:lvl9pPr marL="3657600" algn="l" defTabSz="914400" rtl="0" eaLnBrk="1" latinLnBrk="0" hangingPunct="1">
              <a:defRPr b="1" kern="1200">
                <a:solidFill>
                  <a:schemeClr val="tx1"/>
                </a:solidFill>
                <a:latin typeface="Arial" pitchFamily="34" charset="0"/>
                <a:ea typeface="宋体" pitchFamily="2" charset="-122"/>
                <a:cs typeface="Tahoma" pitchFamily="34" charset="0"/>
              </a:defRPr>
            </a:lvl9pPr>
          </a:lstStyle>
          <a:p>
            <a:pPr algn="ctr"/>
            <a:endParaRPr lang="zh-CN" altLang="en-US">
              <a:ea typeface="仿宋_GB2312" pitchFamily="49" charset="-122"/>
            </a:endParaRPr>
          </a:p>
        </p:txBody>
      </p:sp>
      <p:cxnSp>
        <p:nvCxnSpPr>
          <p:cNvPr id="19" name="直接连接符 18"/>
          <p:cNvCxnSpPr>
            <a:cxnSpLocks noChangeShapeType="1"/>
            <a:stCxn id="17" idx="6"/>
            <a:endCxn id="18" idx="2"/>
          </p:cNvCxnSpPr>
          <p:nvPr/>
        </p:nvCxnSpPr>
        <p:spPr bwMode="auto">
          <a:xfrm flipV="1">
            <a:off x="6857283" y="1543671"/>
            <a:ext cx="1012825" cy="727075"/>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20" name="流程图: 联系 19"/>
          <p:cNvSpPr>
            <a:spLocks noChangeArrowheads="1"/>
          </p:cNvSpPr>
          <p:nvPr/>
        </p:nvSpPr>
        <p:spPr bwMode="auto">
          <a:xfrm>
            <a:off x="6493746" y="2446958"/>
            <a:ext cx="176212" cy="220663"/>
          </a:xfrm>
          <a:prstGeom prst="flowChartConnector">
            <a:avLst/>
          </a:prstGeom>
          <a:noFill/>
          <a:ln w="25400"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defPPr>
              <a:defRPr lang="zh-CN"/>
            </a:defPPr>
            <a:lvl1pPr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1pPr>
            <a:lvl2pPr marL="4572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2pPr>
            <a:lvl3pPr marL="9144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5pPr>
            <a:lvl6pPr marL="2286000" algn="l" defTabSz="914400" rtl="0" eaLnBrk="1" latinLnBrk="0" hangingPunct="1">
              <a:defRPr b="1" kern="1200">
                <a:solidFill>
                  <a:schemeClr val="tx1"/>
                </a:solidFill>
                <a:latin typeface="Arial" pitchFamily="34" charset="0"/>
                <a:ea typeface="宋体" pitchFamily="2" charset="-122"/>
                <a:cs typeface="Tahoma" pitchFamily="34" charset="0"/>
              </a:defRPr>
            </a:lvl6pPr>
            <a:lvl7pPr marL="2743200" algn="l" defTabSz="914400" rtl="0" eaLnBrk="1" latinLnBrk="0" hangingPunct="1">
              <a:defRPr b="1" kern="1200">
                <a:solidFill>
                  <a:schemeClr val="tx1"/>
                </a:solidFill>
                <a:latin typeface="Arial" pitchFamily="34" charset="0"/>
                <a:ea typeface="宋体" pitchFamily="2" charset="-122"/>
                <a:cs typeface="Tahoma" pitchFamily="34" charset="0"/>
              </a:defRPr>
            </a:lvl7pPr>
            <a:lvl8pPr marL="3200400" algn="l" defTabSz="914400" rtl="0" eaLnBrk="1" latinLnBrk="0" hangingPunct="1">
              <a:defRPr b="1" kern="1200">
                <a:solidFill>
                  <a:schemeClr val="tx1"/>
                </a:solidFill>
                <a:latin typeface="Arial" pitchFamily="34" charset="0"/>
                <a:ea typeface="宋体" pitchFamily="2" charset="-122"/>
                <a:cs typeface="Tahoma" pitchFamily="34" charset="0"/>
              </a:defRPr>
            </a:lvl8pPr>
            <a:lvl9pPr marL="3657600" algn="l" defTabSz="914400" rtl="0" eaLnBrk="1" latinLnBrk="0" hangingPunct="1">
              <a:defRPr b="1" kern="1200">
                <a:solidFill>
                  <a:schemeClr val="tx1"/>
                </a:solidFill>
                <a:latin typeface="Arial" pitchFamily="34" charset="0"/>
                <a:ea typeface="宋体" pitchFamily="2" charset="-122"/>
                <a:cs typeface="Tahoma" pitchFamily="34" charset="0"/>
              </a:defRPr>
            </a:lvl9pPr>
          </a:lstStyle>
          <a:p>
            <a:pPr algn="ctr"/>
            <a:endParaRPr lang="zh-CN" altLang="en-US">
              <a:ea typeface="仿宋_GB2312" pitchFamily="49" charset="-122"/>
            </a:endParaRPr>
          </a:p>
        </p:txBody>
      </p:sp>
      <p:sp>
        <p:nvSpPr>
          <p:cNvPr id="21" name="流程图: 联系 20"/>
          <p:cNvSpPr>
            <a:spLocks noChangeArrowheads="1"/>
          </p:cNvSpPr>
          <p:nvPr/>
        </p:nvSpPr>
        <p:spPr bwMode="auto">
          <a:xfrm>
            <a:off x="8068546" y="1169021"/>
            <a:ext cx="176212" cy="220662"/>
          </a:xfrm>
          <a:prstGeom prst="flowChartConnector">
            <a:avLst/>
          </a:prstGeom>
          <a:noFill/>
          <a:ln w="25400"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defPPr>
              <a:defRPr lang="zh-CN"/>
            </a:defPPr>
            <a:lvl1pPr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1pPr>
            <a:lvl2pPr marL="4572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2pPr>
            <a:lvl3pPr marL="9144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5pPr>
            <a:lvl6pPr marL="2286000" algn="l" defTabSz="914400" rtl="0" eaLnBrk="1" latinLnBrk="0" hangingPunct="1">
              <a:defRPr b="1" kern="1200">
                <a:solidFill>
                  <a:schemeClr val="tx1"/>
                </a:solidFill>
                <a:latin typeface="Arial" pitchFamily="34" charset="0"/>
                <a:ea typeface="宋体" pitchFamily="2" charset="-122"/>
                <a:cs typeface="Tahoma" pitchFamily="34" charset="0"/>
              </a:defRPr>
            </a:lvl6pPr>
            <a:lvl7pPr marL="2743200" algn="l" defTabSz="914400" rtl="0" eaLnBrk="1" latinLnBrk="0" hangingPunct="1">
              <a:defRPr b="1" kern="1200">
                <a:solidFill>
                  <a:schemeClr val="tx1"/>
                </a:solidFill>
                <a:latin typeface="Arial" pitchFamily="34" charset="0"/>
                <a:ea typeface="宋体" pitchFamily="2" charset="-122"/>
                <a:cs typeface="Tahoma" pitchFamily="34" charset="0"/>
              </a:defRPr>
            </a:lvl7pPr>
            <a:lvl8pPr marL="3200400" algn="l" defTabSz="914400" rtl="0" eaLnBrk="1" latinLnBrk="0" hangingPunct="1">
              <a:defRPr b="1" kern="1200">
                <a:solidFill>
                  <a:schemeClr val="tx1"/>
                </a:solidFill>
                <a:latin typeface="Arial" pitchFamily="34" charset="0"/>
                <a:ea typeface="宋体" pitchFamily="2" charset="-122"/>
                <a:cs typeface="Tahoma" pitchFamily="34" charset="0"/>
              </a:defRPr>
            </a:lvl8pPr>
            <a:lvl9pPr marL="3657600" algn="l" defTabSz="914400" rtl="0" eaLnBrk="1" latinLnBrk="0" hangingPunct="1">
              <a:defRPr b="1" kern="1200">
                <a:solidFill>
                  <a:schemeClr val="tx1"/>
                </a:solidFill>
                <a:latin typeface="Arial" pitchFamily="34" charset="0"/>
                <a:ea typeface="宋体" pitchFamily="2" charset="-122"/>
                <a:cs typeface="Tahoma" pitchFamily="34" charset="0"/>
              </a:defRPr>
            </a:lvl9pPr>
          </a:lstStyle>
          <a:p>
            <a:pPr algn="ctr"/>
            <a:endParaRPr lang="zh-CN" altLang="en-US">
              <a:ea typeface="仿宋_GB2312" pitchFamily="49" charset="-122"/>
            </a:endParaRPr>
          </a:p>
        </p:txBody>
      </p:sp>
      <p:cxnSp>
        <p:nvCxnSpPr>
          <p:cNvPr id="22" name="直接连接符 21"/>
          <p:cNvCxnSpPr>
            <a:cxnSpLocks noChangeShapeType="1"/>
            <a:stCxn id="20" idx="6"/>
            <a:endCxn id="21" idx="2"/>
          </p:cNvCxnSpPr>
          <p:nvPr/>
        </p:nvCxnSpPr>
        <p:spPr bwMode="auto">
          <a:xfrm flipV="1">
            <a:off x="6669958" y="1278558"/>
            <a:ext cx="1398588" cy="1277938"/>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23" name="八角星 22"/>
          <p:cNvSpPr>
            <a:spLocks noChangeArrowheads="1"/>
          </p:cNvSpPr>
          <p:nvPr/>
        </p:nvSpPr>
        <p:spPr bwMode="auto">
          <a:xfrm>
            <a:off x="6692183" y="2248521"/>
            <a:ext cx="131763" cy="100012"/>
          </a:xfrm>
          <a:prstGeom prst="star8">
            <a:avLst>
              <a:gd name="adj" fmla="val 37500"/>
            </a:avLst>
          </a:prstGeom>
          <a:solidFill>
            <a:srgbClr val="000000"/>
          </a:solidFill>
          <a:ln w="9525" algn="ctr">
            <a:solidFill>
              <a:schemeClr val="tx1"/>
            </a:solidFill>
            <a:round/>
            <a:headEnd/>
            <a:tailEnd/>
          </a:ln>
        </p:spPr>
        <p:txBody>
          <a:bodyPr lIns="0" tIns="0" rIns="0" bIns="0"/>
          <a:lstStyle>
            <a:defPPr>
              <a:defRPr lang="zh-CN"/>
            </a:defPPr>
            <a:lvl1pPr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1pPr>
            <a:lvl2pPr marL="4572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2pPr>
            <a:lvl3pPr marL="9144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5pPr>
            <a:lvl6pPr marL="2286000" algn="l" defTabSz="914400" rtl="0" eaLnBrk="1" latinLnBrk="0" hangingPunct="1">
              <a:defRPr b="1" kern="1200">
                <a:solidFill>
                  <a:schemeClr val="tx1"/>
                </a:solidFill>
                <a:latin typeface="Arial" pitchFamily="34" charset="0"/>
                <a:ea typeface="宋体" pitchFamily="2" charset="-122"/>
                <a:cs typeface="Tahoma" pitchFamily="34" charset="0"/>
              </a:defRPr>
            </a:lvl6pPr>
            <a:lvl7pPr marL="2743200" algn="l" defTabSz="914400" rtl="0" eaLnBrk="1" latinLnBrk="0" hangingPunct="1">
              <a:defRPr b="1" kern="1200">
                <a:solidFill>
                  <a:schemeClr val="tx1"/>
                </a:solidFill>
                <a:latin typeface="Arial" pitchFamily="34" charset="0"/>
                <a:ea typeface="宋体" pitchFamily="2" charset="-122"/>
                <a:cs typeface="Tahoma" pitchFamily="34" charset="0"/>
              </a:defRPr>
            </a:lvl7pPr>
            <a:lvl8pPr marL="3200400" algn="l" defTabSz="914400" rtl="0" eaLnBrk="1" latinLnBrk="0" hangingPunct="1">
              <a:defRPr b="1" kern="1200">
                <a:solidFill>
                  <a:schemeClr val="tx1"/>
                </a:solidFill>
                <a:latin typeface="Arial" pitchFamily="34" charset="0"/>
                <a:ea typeface="宋体" pitchFamily="2" charset="-122"/>
                <a:cs typeface="Tahoma" pitchFamily="34" charset="0"/>
              </a:defRPr>
            </a:lvl8pPr>
            <a:lvl9pPr marL="3657600" algn="l" defTabSz="914400" rtl="0" eaLnBrk="1" latinLnBrk="0" hangingPunct="1">
              <a:defRPr b="1" kern="1200">
                <a:solidFill>
                  <a:schemeClr val="tx1"/>
                </a:solidFill>
                <a:latin typeface="Arial" pitchFamily="34" charset="0"/>
                <a:ea typeface="宋体" pitchFamily="2" charset="-122"/>
                <a:cs typeface="Tahoma" pitchFamily="34" charset="0"/>
              </a:defRPr>
            </a:lvl9pPr>
          </a:lstStyle>
          <a:p>
            <a:pPr algn="ctr"/>
            <a:endParaRPr lang="zh-CN" altLang="en-US">
              <a:ea typeface="仿宋_GB2312" pitchFamily="49" charset="-122"/>
            </a:endParaRPr>
          </a:p>
        </p:txBody>
      </p:sp>
      <p:sp>
        <p:nvSpPr>
          <p:cNvPr id="24" name="八角星 23"/>
          <p:cNvSpPr>
            <a:spLocks noChangeArrowheads="1"/>
          </p:cNvSpPr>
          <p:nvPr/>
        </p:nvSpPr>
        <p:spPr bwMode="auto">
          <a:xfrm>
            <a:off x="7881221" y="1510333"/>
            <a:ext cx="133350" cy="100013"/>
          </a:xfrm>
          <a:prstGeom prst="star8">
            <a:avLst>
              <a:gd name="adj" fmla="val 37500"/>
            </a:avLst>
          </a:prstGeom>
          <a:solidFill>
            <a:srgbClr val="000000"/>
          </a:solidFill>
          <a:ln w="9525" algn="ctr">
            <a:solidFill>
              <a:schemeClr val="tx1"/>
            </a:solidFill>
            <a:round/>
            <a:headEnd/>
            <a:tailEnd/>
          </a:ln>
        </p:spPr>
        <p:txBody>
          <a:bodyPr lIns="0" tIns="0" rIns="0" bIns="0"/>
          <a:lstStyle>
            <a:defPPr>
              <a:defRPr lang="zh-CN"/>
            </a:defPPr>
            <a:lvl1pPr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1pPr>
            <a:lvl2pPr marL="4572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2pPr>
            <a:lvl3pPr marL="9144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Tahoma" pitchFamily="34" charset="0"/>
              </a:defRPr>
            </a:lvl5pPr>
            <a:lvl6pPr marL="2286000" algn="l" defTabSz="914400" rtl="0" eaLnBrk="1" latinLnBrk="0" hangingPunct="1">
              <a:defRPr b="1" kern="1200">
                <a:solidFill>
                  <a:schemeClr val="tx1"/>
                </a:solidFill>
                <a:latin typeface="Arial" pitchFamily="34" charset="0"/>
                <a:ea typeface="宋体" pitchFamily="2" charset="-122"/>
                <a:cs typeface="Tahoma" pitchFamily="34" charset="0"/>
              </a:defRPr>
            </a:lvl6pPr>
            <a:lvl7pPr marL="2743200" algn="l" defTabSz="914400" rtl="0" eaLnBrk="1" latinLnBrk="0" hangingPunct="1">
              <a:defRPr b="1" kern="1200">
                <a:solidFill>
                  <a:schemeClr val="tx1"/>
                </a:solidFill>
                <a:latin typeface="Arial" pitchFamily="34" charset="0"/>
                <a:ea typeface="宋体" pitchFamily="2" charset="-122"/>
                <a:cs typeface="Tahoma" pitchFamily="34" charset="0"/>
              </a:defRPr>
            </a:lvl7pPr>
            <a:lvl8pPr marL="3200400" algn="l" defTabSz="914400" rtl="0" eaLnBrk="1" latinLnBrk="0" hangingPunct="1">
              <a:defRPr b="1" kern="1200">
                <a:solidFill>
                  <a:schemeClr val="tx1"/>
                </a:solidFill>
                <a:latin typeface="Arial" pitchFamily="34" charset="0"/>
                <a:ea typeface="宋体" pitchFamily="2" charset="-122"/>
                <a:cs typeface="Tahoma" pitchFamily="34" charset="0"/>
              </a:defRPr>
            </a:lvl8pPr>
            <a:lvl9pPr marL="3657600" algn="l" defTabSz="914400" rtl="0" eaLnBrk="1" latinLnBrk="0" hangingPunct="1">
              <a:defRPr b="1" kern="1200">
                <a:solidFill>
                  <a:schemeClr val="tx1"/>
                </a:solidFill>
                <a:latin typeface="Arial" pitchFamily="34" charset="0"/>
                <a:ea typeface="宋体" pitchFamily="2" charset="-122"/>
                <a:cs typeface="Tahoma" pitchFamily="34" charset="0"/>
              </a:defRPr>
            </a:lvl9pPr>
          </a:lstStyle>
          <a:p>
            <a:pPr algn="ctr"/>
            <a:endParaRPr lang="zh-CN" altLang="en-US">
              <a:ea typeface="仿宋_GB2312" pitchFamily="49" charset="-122"/>
            </a:endParaRPr>
          </a:p>
        </p:txBody>
      </p:sp>
    </p:spTree>
    <p:extLst>
      <p:ext uri="{BB962C8B-B14F-4D97-AF65-F5344CB8AC3E}">
        <p14:creationId xmlns:p14="http://schemas.microsoft.com/office/powerpoint/2010/main" val="28874002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基于密度的方法</a:t>
            </a:r>
            <a:endParaRPr lang="zh-CN" altLang="en-US" dirty="0"/>
          </a:p>
        </p:txBody>
      </p:sp>
      <p:sp>
        <p:nvSpPr>
          <p:cNvPr id="4" name="内容占位符 3"/>
          <p:cNvSpPr>
            <a:spLocks noGrp="1"/>
          </p:cNvSpPr>
          <p:nvPr>
            <p:ph idx="1"/>
          </p:nvPr>
        </p:nvSpPr>
        <p:spPr/>
        <p:txBody>
          <a:bodyPr/>
          <a:lstStyle/>
          <a:p>
            <a:pPr marL="0" indent="0">
              <a:buNone/>
            </a:pPr>
            <a:r>
              <a:rPr lang="zh-CN" altLang="en-US" b="1" dirty="0"/>
              <a:t>算法思想：</a:t>
            </a:r>
            <a:endParaRPr lang="en-US" altLang="zh-CN" b="1" dirty="0"/>
          </a:p>
          <a:p>
            <a:r>
              <a:rPr lang="zh-CN" altLang="en-US" dirty="0" smtClean="0">
                <a:solidFill>
                  <a:srgbClr val="FF0000"/>
                </a:solidFill>
              </a:rPr>
              <a:t>只要</a:t>
            </a:r>
            <a:r>
              <a:rPr lang="zh-CN" altLang="en-US" dirty="0">
                <a:solidFill>
                  <a:srgbClr val="FF0000"/>
                </a:solidFill>
              </a:rPr>
              <a:t>一个区域中的点的密度大于某个阈值，就把它加到与之相近的聚类中去</a:t>
            </a:r>
            <a:r>
              <a:rPr lang="zh-CN" altLang="en-US" dirty="0"/>
              <a:t>。这类算法能克服基于距离的算法只能发现“类圆形”的聚类的缺点，可发现任意形状的聚类，且对噪声数据不敏感</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b="1" dirty="0" smtClean="0"/>
              <a:t>基于密度的方法的代表是</a:t>
            </a:r>
            <a:r>
              <a:rPr lang="en-US" altLang="zh-CN" b="1" dirty="0" err="1" smtClean="0"/>
              <a:t>DBSCAN</a:t>
            </a:r>
            <a:r>
              <a:rPr lang="zh-CN" altLang="en-US" b="1" dirty="0" smtClean="0"/>
              <a:t>算法</a:t>
            </a:r>
            <a:endParaRPr lang="zh-CN" altLang="en-US" b="1" dirty="0"/>
          </a:p>
          <a:p>
            <a:endParaRPr lang="zh-CN" altLang="en-US" dirty="0"/>
          </a:p>
        </p:txBody>
      </p:sp>
      <p:pic>
        <p:nvPicPr>
          <p:cNvPr id="10244" name="Picture 4" descr="https://pic1.zhimg.com/3cefb542c74c322135d9c4a4971786d4_b.png"/>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a:stretch/>
        </p:blipFill>
        <p:spPr bwMode="auto">
          <a:xfrm>
            <a:off x="971600" y="2996952"/>
            <a:ext cx="7159377" cy="2537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7450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基于密度的方法</a:t>
            </a:r>
            <a:r>
              <a:rPr lang="en-US" altLang="zh-CN" dirty="0" smtClean="0"/>
              <a:t>——</a:t>
            </a:r>
            <a:r>
              <a:rPr lang="en-US" altLang="zh-CN" dirty="0" err="1" smtClean="0"/>
              <a:t>DBSCAN</a:t>
            </a:r>
            <a:r>
              <a:rPr lang="zh-CN" altLang="en-US" dirty="0" smtClean="0"/>
              <a:t>算法</a:t>
            </a:r>
            <a:endParaRPr lang="zh-CN" altLang="en-US" dirty="0"/>
          </a:p>
        </p:txBody>
      </p:sp>
      <p:sp>
        <p:nvSpPr>
          <p:cNvPr id="4" name="内容占位符 3"/>
          <p:cNvSpPr>
            <a:spLocks noGrp="1"/>
          </p:cNvSpPr>
          <p:nvPr>
            <p:ph idx="1"/>
          </p:nvPr>
        </p:nvSpPr>
        <p:spPr/>
        <p:txBody>
          <a:bodyPr/>
          <a:lstStyle/>
          <a:p>
            <a:pPr>
              <a:spcBef>
                <a:spcPts val="600"/>
              </a:spcBef>
            </a:pPr>
            <a:r>
              <a:rPr lang="zh-CN" altLang="en-US" dirty="0" smtClean="0"/>
              <a:t>与</a:t>
            </a:r>
            <a:r>
              <a:rPr lang="zh-CN" altLang="en-US" dirty="0"/>
              <a:t>划分和层次聚类方法不同</a:t>
            </a:r>
            <a:r>
              <a:rPr lang="zh-CN" altLang="en-US" dirty="0" smtClean="0"/>
              <a:t>，</a:t>
            </a:r>
            <a:r>
              <a:rPr lang="en-US" altLang="zh-CN" dirty="0" err="1" smtClean="0"/>
              <a:t>DBSCAN</a:t>
            </a:r>
            <a:r>
              <a:rPr lang="zh-CN" altLang="en-US" dirty="0" smtClean="0"/>
              <a:t>将簇定义</a:t>
            </a:r>
            <a:r>
              <a:rPr lang="zh-CN" altLang="en-US" dirty="0"/>
              <a:t>为</a:t>
            </a:r>
            <a:r>
              <a:rPr lang="zh-CN" altLang="en-US" b="1" dirty="0"/>
              <a:t>密度相连的点的最大集合</a:t>
            </a:r>
            <a:r>
              <a:rPr lang="zh-CN" altLang="en-US" dirty="0"/>
              <a:t>，能够把具有足够高密度的区域划分</a:t>
            </a:r>
            <a:r>
              <a:rPr lang="zh-CN" altLang="en-US" dirty="0" smtClean="0"/>
              <a:t>为簇，</a:t>
            </a:r>
            <a:r>
              <a:rPr lang="zh-CN" altLang="en-US" dirty="0"/>
              <a:t>并可在有“噪声”的空间数据库中发现任意形状</a:t>
            </a:r>
            <a:r>
              <a:rPr lang="zh-CN" altLang="en-US" dirty="0" smtClean="0"/>
              <a:t>的簇。</a:t>
            </a:r>
            <a:endParaRPr lang="zh-CN" altLang="en-US" dirty="0"/>
          </a:p>
          <a:p>
            <a:pPr>
              <a:spcBef>
                <a:spcPts val="600"/>
              </a:spcBef>
            </a:pPr>
            <a:r>
              <a:rPr lang="zh-CN" altLang="en-US" b="1" dirty="0"/>
              <a:t>定义 </a:t>
            </a:r>
            <a:r>
              <a:rPr lang="en-US" altLang="zh-CN" b="1" dirty="0"/>
              <a:t>1  </a:t>
            </a:r>
            <a:r>
              <a:rPr lang="zh-CN" altLang="en-US" dirty="0" smtClean="0"/>
              <a:t>对象</a:t>
            </a:r>
            <a:r>
              <a:rPr lang="en-US" altLang="zh-CN" dirty="0"/>
              <a:t>o</a:t>
            </a:r>
            <a:r>
              <a:rPr lang="zh-CN" altLang="en-US" dirty="0" smtClean="0"/>
              <a:t>的</a:t>
            </a:r>
            <a:r>
              <a:rPr lang="en-US" altLang="zh-CN" b="1" dirty="0" smtClean="0"/>
              <a:t>ε-</a:t>
            </a:r>
            <a:r>
              <a:rPr lang="zh-CN" altLang="en-US" b="1" dirty="0" smtClean="0"/>
              <a:t>邻域</a:t>
            </a:r>
            <a:r>
              <a:rPr lang="zh-CN" altLang="en-US" dirty="0" smtClean="0"/>
              <a:t>：以给定对象</a:t>
            </a:r>
            <a:r>
              <a:rPr lang="en-US" altLang="zh-CN" dirty="0" smtClean="0"/>
              <a:t>o</a:t>
            </a:r>
            <a:r>
              <a:rPr lang="zh-CN" altLang="en-US" dirty="0" smtClean="0"/>
              <a:t>为中心，</a:t>
            </a:r>
            <a:r>
              <a:rPr lang="en-US" altLang="zh-CN" dirty="0" smtClean="0"/>
              <a:t>ε</a:t>
            </a:r>
            <a:r>
              <a:rPr lang="zh-CN" altLang="en-US" dirty="0" smtClean="0"/>
              <a:t>为半径的区域；</a:t>
            </a:r>
            <a:endParaRPr lang="en-US" altLang="zh-CN" dirty="0" smtClean="0"/>
          </a:p>
          <a:p>
            <a:pPr>
              <a:spcBef>
                <a:spcPts val="600"/>
              </a:spcBef>
            </a:pPr>
            <a:r>
              <a:rPr lang="zh-CN" altLang="en-US" b="1" dirty="0" smtClean="0"/>
              <a:t>定义 </a:t>
            </a:r>
            <a:r>
              <a:rPr lang="en-US" altLang="zh-CN" b="1" dirty="0" smtClean="0"/>
              <a:t>2  </a:t>
            </a:r>
            <a:r>
              <a:rPr lang="zh-CN" altLang="en-US" b="1" dirty="0" smtClean="0"/>
              <a:t>邻域的密度</a:t>
            </a:r>
            <a:r>
              <a:rPr lang="zh-CN" altLang="en-US" dirty="0" smtClean="0"/>
              <a:t>：可以用邻域内的对象数度量；</a:t>
            </a:r>
            <a:endParaRPr lang="zh-CN" altLang="en-US" dirty="0"/>
          </a:p>
          <a:p>
            <a:pPr>
              <a:spcBef>
                <a:spcPts val="600"/>
              </a:spcBef>
            </a:pPr>
            <a:r>
              <a:rPr lang="zh-CN" altLang="en-US" b="1" dirty="0"/>
              <a:t>定义 </a:t>
            </a:r>
            <a:r>
              <a:rPr lang="en-US" altLang="zh-CN" b="1" dirty="0" smtClean="0"/>
              <a:t>3  </a:t>
            </a:r>
            <a:r>
              <a:rPr lang="zh-CN" altLang="en-US" b="1" dirty="0"/>
              <a:t>核心对象</a:t>
            </a:r>
            <a:r>
              <a:rPr lang="zh-CN" altLang="en-US" dirty="0"/>
              <a:t>：如果一个对象的</a:t>
            </a:r>
            <a:r>
              <a:rPr lang="en-US" altLang="zh-CN" dirty="0"/>
              <a:t>ε-</a:t>
            </a:r>
            <a:r>
              <a:rPr lang="zh-CN" altLang="en-US" dirty="0"/>
              <a:t>临域至少包含最小数目</a:t>
            </a:r>
            <a:r>
              <a:rPr lang="en-US" altLang="zh-CN" dirty="0" err="1" smtClean="0"/>
              <a:t>MinPts</a:t>
            </a:r>
            <a:r>
              <a:rPr lang="zh-CN" altLang="en-US" dirty="0" smtClean="0"/>
              <a:t>（稠密区域的密度阈值）个</a:t>
            </a:r>
            <a:r>
              <a:rPr lang="zh-CN" altLang="en-US" dirty="0"/>
              <a:t>对象，则称该对象为核心对象。</a:t>
            </a:r>
          </a:p>
          <a:p>
            <a:pPr>
              <a:spcBef>
                <a:spcPts val="600"/>
              </a:spcBef>
            </a:pPr>
            <a:r>
              <a:rPr lang="zh-CN" altLang="en-US" b="1" dirty="0" smtClean="0"/>
              <a:t>定义 </a:t>
            </a:r>
            <a:r>
              <a:rPr lang="en-US" altLang="zh-CN" b="1" dirty="0"/>
              <a:t>4  </a:t>
            </a:r>
            <a:r>
              <a:rPr lang="zh-CN" altLang="en-US" b="1" dirty="0"/>
              <a:t>直接密度可达：</a:t>
            </a:r>
            <a:r>
              <a:rPr lang="zh-CN" altLang="en-US" dirty="0"/>
              <a:t>给定一个对象集合</a:t>
            </a:r>
            <a:r>
              <a:rPr lang="en-US" altLang="zh-CN" dirty="0"/>
              <a:t>D</a:t>
            </a:r>
            <a:r>
              <a:rPr lang="zh-CN" altLang="en-US" dirty="0"/>
              <a:t>，如果</a:t>
            </a:r>
            <a:r>
              <a:rPr lang="en-US" altLang="zh-CN" dirty="0"/>
              <a:t>p</a:t>
            </a:r>
            <a:r>
              <a:rPr lang="zh-CN" altLang="en-US" dirty="0"/>
              <a:t>是在</a:t>
            </a:r>
            <a:r>
              <a:rPr lang="en-US" altLang="zh-CN" dirty="0"/>
              <a:t>q</a:t>
            </a:r>
            <a:r>
              <a:rPr lang="zh-CN" altLang="en-US" dirty="0"/>
              <a:t>的</a:t>
            </a:r>
            <a:r>
              <a:rPr lang="en-US" altLang="zh-CN" dirty="0"/>
              <a:t>ε-</a:t>
            </a:r>
            <a:r>
              <a:rPr lang="zh-CN" altLang="en-US" dirty="0"/>
              <a:t>邻域内，而</a:t>
            </a:r>
            <a:r>
              <a:rPr lang="en-US" altLang="zh-CN" dirty="0"/>
              <a:t>q</a:t>
            </a:r>
            <a:r>
              <a:rPr lang="zh-CN" altLang="en-US" dirty="0"/>
              <a:t>是一个核心对象，我们说对象</a:t>
            </a:r>
            <a:r>
              <a:rPr lang="en-US" altLang="zh-CN" dirty="0"/>
              <a:t>p</a:t>
            </a:r>
            <a:r>
              <a:rPr lang="zh-CN" altLang="en-US" dirty="0"/>
              <a:t>从对象</a:t>
            </a:r>
            <a:r>
              <a:rPr lang="en-US" altLang="zh-CN" dirty="0"/>
              <a:t>q</a:t>
            </a:r>
            <a:r>
              <a:rPr lang="zh-CN" altLang="en-US" dirty="0"/>
              <a:t>出发是直接密度可达的</a:t>
            </a:r>
            <a:r>
              <a:rPr lang="zh-CN" altLang="en-US" b="1" dirty="0"/>
              <a:t>。</a:t>
            </a:r>
          </a:p>
          <a:p>
            <a:pPr lvl="1"/>
            <a:r>
              <a:rPr lang="zh-CN" altLang="en-US" b="1" dirty="0">
                <a:latin typeface="宋体" pitchFamily="2" charset="-122"/>
                <a:ea typeface="宋体" pitchFamily="2" charset="-122"/>
              </a:rPr>
              <a:t>在图中，</a:t>
            </a:r>
            <a:r>
              <a:rPr lang="en-US" altLang="zh-CN" b="1" dirty="0">
                <a:latin typeface="宋体" pitchFamily="2" charset="-122"/>
                <a:ea typeface="宋体" pitchFamily="2" charset="-122"/>
              </a:rPr>
              <a:t>ε=</a:t>
            </a:r>
            <a:r>
              <a:rPr lang="en-US" altLang="zh-CN" b="1" dirty="0" err="1">
                <a:latin typeface="宋体" pitchFamily="2" charset="-122"/>
                <a:ea typeface="宋体" pitchFamily="2" charset="-122"/>
              </a:rPr>
              <a:t>1cm</a:t>
            </a:r>
            <a:r>
              <a:rPr lang="zh-CN" altLang="en-US" b="1" dirty="0">
                <a:latin typeface="宋体" pitchFamily="2" charset="-122"/>
                <a:ea typeface="宋体" pitchFamily="2" charset="-122"/>
              </a:rPr>
              <a:t>，</a:t>
            </a:r>
            <a:r>
              <a:rPr lang="en-US" altLang="zh-CN" b="1" dirty="0" err="1">
                <a:latin typeface="宋体" pitchFamily="2" charset="-122"/>
                <a:ea typeface="宋体" pitchFamily="2" charset="-122"/>
              </a:rPr>
              <a:t>MinPts</a:t>
            </a:r>
            <a:r>
              <a:rPr lang="en-US" altLang="zh-CN" b="1" dirty="0">
                <a:latin typeface="宋体" pitchFamily="2" charset="-122"/>
                <a:ea typeface="宋体" pitchFamily="2" charset="-122"/>
              </a:rPr>
              <a:t>=5</a:t>
            </a:r>
            <a:r>
              <a:rPr lang="zh-CN" altLang="en-US" b="1" dirty="0" smtClean="0">
                <a:latin typeface="宋体" pitchFamily="2" charset="-122"/>
                <a:ea typeface="宋体" pitchFamily="2" charset="-122"/>
              </a:rPr>
              <a:t>，</a:t>
            </a:r>
            <a:endParaRPr lang="en-US" altLang="zh-CN" b="1" dirty="0" smtClean="0">
              <a:latin typeface="宋体" pitchFamily="2" charset="-122"/>
              <a:ea typeface="宋体" pitchFamily="2" charset="-122"/>
            </a:endParaRPr>
          </a:p>
          <a:p>
            <a:pPr lvl="1"/>
            <a:r>
              <a:rPr lang="en-US" altLang="zh-CN" b="1" dirty="0" smtClean="0">
                <a:latin typeface="宋体" pitchFamily="2" charset="-122"/>
                <a:ea typeface="宋体" pitchFamily="2" charset="-122"/>
              </a:rPr>
              <a:t>q</a:t>
            </a:r>
            <a:r>
              <a:rPr lang="zh-CN" altLang="en-US" b="1" dirty="0">
                <a:latin typeface="宋体" pitchFamily="2" charset="-122"/>
                <a:ea typeface="宋体" pitchFamily="2" charset="-122"/>
              </a:rPr>
              <a:t>是一个核心对象</a:t>
            </a:r>
            <a:r>
              <a:rPr lang="zh-CN" altLang="en-US" b="1" dirty="0" smtClean="0">
                <a:latin typeface="宋体" pitchFamily="2" charset="-122"/>
                <a:ea typeface="宋体" pitchFamily="2" charset="-122"/>
              </a:rPr>
              <a:t>，</a:t>
            </a:r>
            <a:endParaRPr lang="en-US" altLang="zh-CN" b="1" dirty="0" smtClean="0">
              <a:latin typeface="宋体" pitchFamily="2" charset="-122"/>
              <a:ea typeface="宋体" pitchFamily="2" charset="-122"/>
            </a:endParaRPr>
          </a:p>
          <a:p>
            <a:pPr lvl="1"/>
            <a:r>
              <a:rPr lang="zh-CN" altLang="en-US" b="1" dirty="0" smtClean="0">
                <a:latin typeface="宋体" pitchFamily="2" charset="-122"/>
                <a:ea typeface="宋体" pitchFamily="2" charset="-122"/>
              </a:rPr>
              <a:t>对象</a:t>
            </a:r>
            <a:r>
              <a:rPr lang="en-US" altLang="zh-CN" b="1" dirty="0">
                <a:latin typeface="宋体" pitchFamily="2" charset="-122"/>
                <a:ea typeface="宋体" pitchFamily="2" charset="-122"/>
              </a:rPr>
              <a:t>p</a:t>
            </a:r>
            <a:r>
              <a:rPr lang="zh-CN" altLang="en-US" b="1" dirty="0">
                <a:latin typeface="宋体" pitchFamily="2" charset="-122"/>
                <a:ea typeface="宋体" pitchFamily="2" charset="-122"/>
              </a:rPr>
              <a:t>从对象</a:t>
            </a:r>
            <a:r>
              <a:rPr lang="en-US" altLang="zh-CN" b="1" dirty="0">
                <a:latin typeface="宋体" pitchFamily="2" charset="-122"/>
                <a:ea typeface="宋体" pitchFamily="2" charset="-122"/>
              </a:rPr>
              <a:t>q</a:t>
            </a:r>
            <a:r>
              <a:rPr lang="zh-CN" altLang="en-US" b="1" dirty="0">
                <a:latin typeface="宋体" pitchFamily="2" charset="-122"/>
                <a:ea typeface="宋体" pitchFamily="2" charset="-122"/>
              </a:rPr>
              <a:t>出发是直接密度可达的</a:t>
            </a:r>
            <a:r>
              <a:rPr lang="zh-CN" altLang="en-US" b="1" dirty="0" smtClean="0">
                <a:latin typeface="宋体" pitchFamily="2" charset="-122"/>
                <a:ea typeface="宋体" pitchFamily="2" charset="-122"/>
              </a:rPr>
              <a:t>。</a:t>
            </a:r>
            <a:endParaRPr lang="zh-CN" altLang="en-US" b="1" dirty="0">
              <a:latin typeface="宋体" pitchFamily="2" charset="-122"/>
              <a:ea typeface="宋体" pitchFamily="2" charset="-122"/>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4653136"/>
            <a:ext cx="2241412" cy="185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1668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聚类分析的主要应用</a:t>
            </a:r>
            <a:endParaRPr lang="zh-CN" altLang="en-US" dirty="0"/>
          </a:p>
        </p:txBody>
      </p:sp>
      <p:sp>
        <p:nvSpPr>
          <p:cNvPr id="3" name="内容占位符 2"/>
          <p:cNvSpPr>
            <a:spLocks noGrp="1"/>
          </p:cNvSpPr>
          <p:nvPr>
            <p:ph idx="1"/>
          </p:nvPr>
        </p:nvSpPr>
        <p:spPr>
          <a:xfrm>
            <a:off x="457200" y="836712"/>
            <a:ext cx="8229600" cy="5616624"/>
          </a:xfrm>
        </p:spPr>
        <p:txBody>
          <a:bodyPr/>
          <a:lstStyle/>
          <a:p>
            <a:pPr marL="0" indent="0">
              <a:lnSpc>
                <a:spcPts val="1800"/>
              </a:lnSpc>
              <a:spcBef>
                <a:spcPts val="600"/>
              </a:spcBef>
              <a:buNone/>
            </a:pPr>
            <a:r>
              <a:rPr lang="zh-CN" altLang="en-US" sz="1800" b="1" dirty="0" smtClean="0"/>
              <a:t>商业</a:t>
            </a:r>
            <a:endParaRPr lang="zh-CN" altLang="en-US" sz="1800" b="1" dirty="0"/>
          </a:p>
          <a:p>
            <a:pPr>
              <a:lnSpc>
                <a:spcPts val="1800"/>
              </a:lnSpc>
              <a:spcBef>
                <a:spcPts val="600"/>
              </a:spcBef>
            </a:pPr>
            <a:r>
              <a:rPr lang="zh-CN" altLang="en-US" sz="1800" dirty="0"/>
              <a:t>聚类分析被用来发现不同的客户群，并且通过购买模式刻画不同的客户群的特征。</a:t>
            </a:r>
          </a:p>
          <a:p>
            <a:pPr>
              <a:lnSpc>
                <a:spcPts val="1800"/>
              </a:lnSpc>
              <a:spcBef>
                <a:spcPts val="600"/>
              </a:spcBef>
            </a:pPr>
            <a:r>
              <a:rPr lang="zh-CN" altLang="en-US" sz="1800" dirty="0"/>
              <a:t>聚类分析是细分市场的有效工具，同时也可用于研究消费者行为，寻找新的潜在市场、选择实验的市场，并作为</a:t>
            </a:r>
            <a:r>
              <a:rPr lang="zh-CN" altLang="en-US" sz="1800" dirty="0">
                <a:hlinkClick r:id="rId2" action="ppaction://hlinkfile"/>
              </a:rPr>
              <a:t>多元分析</a:t>
            </a:r>
            <a:r>
              <a:rPr lang="zh-CN" altLang="en-US" sz="1800" dirty="0"/>
              <a:t>的预处理。</a:t>
            </a:r>
          </a:p>
          <a:p>
            <a:pPr marL="0" indent="0">
              <a:lnSpc>
                <a:spcPts val="1800"/>
              </a:lnSpc>
              <a:spcBef>
                <a:spcPts val="600"/>
              </a:spcBef>
              <a:buNone/>
            </a:pPr>
            <a:r>
              <a:rPr lang="zh-CN" altLang="en-US" sz="1800" b="1" dirty="0"/>
              <a:t>生物</a:t>
            </a:r>
          </a:p>
          <a:p>
            <a:pPr>
              <a:lnSpc>
                <a:spcPts val="1800"/>
              </a:lnSpc>
              <a:spcBef>
                <a:spcPts val="600"/>
              </a:spcBef>
            </a:pPr>
            <a:r>
              <a:rPr lang="zh-CN" altLang="en-US" sz="1800" dirty="0"/>
              <a:t>聚类分析被用来动植物分类和对基因进行分类，获取对种群固有结构的认识</a:t>
            </a:r>
          </a:p>
          <a:p>
            <a:pPr marL="0" indent="0">
              <a:lnSpc>
                <a:spcPts val="1800"/>
              </a:lnSpc>
              <a:spcBef>
                <a:spcPts val="600"/>
              </a:spcBef>
              <a:buNone/>
            </a:pPr>
            <a:r>
              <a:rPr lang="zh-CN" altLang="en-US" sz="1800" b="1" dirty="0"/>
              <a:t>地理</a:t>
            </a:r>
          </a:p>
          <a:p>
            <a:pPr>
              <a:lnSpc>
                <a:spcPts val="1800"/>
              </a:lnSpc>
              <a:spcBef>
                <a:spcPts val="600"/>
              </a:spcBef>
            </a:pPr>
            <a:r>
              <a:rPr lang="zh-CN" altLang="en-US" sz="1800" dirty="0"/>
              <a:t>聚类能够帮助在地球中被观察的数据库商趋于的相似性</a:t>
            </a:r>
          </a:p>
          <a:p>
            <a:pPr marL="0" indent="0">
              <a:lnSpc>
                <a:spcPts val="1800"/>
              </a:lnSpc>
              <a:spcBef>
                <a:spcPts val="600"/>
              </a:spcBef>
              <a:buNone/>
            </a:pPr>
            <a:r>
              <a:rPr lang="zh-CN" altLang="en-US" sz="1800" b="1" dirty="0"/>
              <a:t>保险行业</a:t>
            </a:r>
          </a:p>
          <a:p>
            <a:pPr>
              <a:lnSpc>
                <a:spcPts val="1800"/>
              </a:lnSpc>
              <a:spcBef>
                <a:spcPts val="600"/>
              </a:spcBef>
            </a:pPr>
            <a:r>
              <a:rPr lang="zh-CN" altLang="en-US" sz="1800" dirty="0"/>
              <a:t>聚类分析通过一个高的平均消费来鉴定汽车保险单持有者的分组，同时根据住宅类型，价值，地理位置来鉴定一个城市的房产分组</a:t>
            </a:r>
          </a:p>
          <a:p>
            <a:pPr marL="0" indent="0">
              <a:lnSpc>
                <a:spcPts val="1800"/>
              </a:lnSpc>
              <a:spcBef>
                <a:spcPts val="600"/>
              </a:spcBef>
              <a:buNone/>
            </a:pPr>
            <a:r>
              <a:rPr lang="zh-CN" altLang="en-US" sz="1800" b="1" dirty="0"/>
              <a:t>因特网</a:t>
            </a:r>
          </a:p>
          <a:p>
            <a:pPr>
              <a:lnSpc>
                <a:spcPts val="1800"/>
              </a:lnSpc>
              <a:spcBef>
                <a:spcPts val="600"/>
              </a:spcBef>
            </a:pPr>
            <a:r>
              <a:rPr lang="zh-CN" altLang="en-US" sz="1800" dirty="0"/>
              <a:t>聚类分析被用来在网上进行文档归类来修复信息</a:t>
            </a:r>
          </a:p>
          <a:p>
            <a:pPr marL="0" indent="0">
              <a:spcBef>
                <a:spcPts val="600"/>
              </a:spcBef>
              <a:buNone/>
            </a:pPr>
            <a:r>
              <a:rPr lang="zh-CN" altLang="en-US" sz="1800" b="1" dirty="0"/>
              <a:t>电子商务</a:t>
            </a:r>
          </a:p>
          <a:p>
            <a:pPr>
              <a:spcBef>
                <a:spcPts val="600"/>
              </a:spcBef>
            </a:pPr>
            <a:r>
              <a:rPr lang="zh-CN" altLang="en-US" sz="1800" dirty="0"/>
              <a:t>聚类分析在电子商务中网站建设数据挖掘中也是很重要的一个方面，通过分组聚类出具有相似浏览行为的客户，并分析客户的共同特征，可以更好的帮助电子商务的用户了解自己的客户，向客户提供更合适的服务。</a:t>
            </a:r>
          </a:p>
          <a:p>
            <a:pPr>
              <a:spcBef>
                <a:spcPts val="600"/>
              </a:spcBef>
            </a:pPr>
            <a:endParaRPr lang="zh-CN" altLang="en-US" dirty="0"/>
          </a:p>
        </p:txBody>
      </p:sp>
    </p:spTree>
    <p:extLst>
      <p:ext uri="{BB962C8B-B14F-4D97-AF65-F5344CB8AC3E}">
        <p14:creationId xmlns:p14="http://schemas.microsoft.com/office/powerpoint/2010/main" val="29963513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基于密度的方法</a:t>
            </a:r>
            <a:r>
              <a:rPr lang="en-US" altLang="zh-CN" dirty="0" smtClean="0"/>
              <a:t>——</a:t>
            </a:r>
            <a:r>
              <a:rPr lang="en-US" altLang="zh-CN" dirty="0" err="1" smtClean="0"/>
              <a:t>DBSCAN</a:t>
            </a:r>
            <a:r>
              <a:rPr lang="zh-CN" altLang="en-US" dirty="0" smtClean="0"/>
              <a:t>算法</a:t>
            </a:r>
            <a:endParaRPr lang="zh-CN" altLang="en-US" dirty="0"/>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r>
                  <a:rPr lang="zh-CN" altLang="en-US" b="1" dirty="0" smtClean="0"/>
                  <a:t>定义 </a:t>
                </a:r>
                <a:r>
                  <a:rPr lang="en-US" altLang="zh-CN" b="1" dirty="0" smtClean="0"/>
                  <a:t>5  </a:t>
                </a:r>
                <a:r>
                  <a:rPr lang="zh-CN" altLang="en-US" b="1" dirty="0"/>
                  <a:t>密度可达的：</a:t>
                </a:r>
                <a:r>
                  <a:rPr lang="zh-CN" altLang="en-US" dirty="0"/>
                  <a:t>如果存在一个对象链</a:t>
                </a:r>
                <a:r>
                  <a:rPr lang="en-US" altLang="zh-CN" dirty="0" err="1"/>
                  <a:t>p1</a:t>
                </a:r>
                <a:r>
                  <a:rPr lang="zh-CN" altLang="en-US" dirty="0"/>
                  <a:t>，</a:t>
                </a:r>
                <a:r>
                  <a:rPr lang="en-US" altLang="zh-CN" dirty="0" err="1"/>
                  <a:t>p2</a:t>
                </a:r>
                <a:r>
                  <a:rPr lang="zh-CN" altLang="en-US" dirty="0"/>
                  <a:t>，</a:t>
                </a:r>
                <a:r>
                  <a:rPr lang="en-US" altLang="zh-CN" dirty="0"/>
                  <a:t>…</a:t>
                </a:r>
                <a:r>
                  <a:rPr lang="zh-CN" altLang="en-US" dirty="0"/>
                  <a:t>，</a:t>
                </a:r>
                <a:r>
                  <a:rPr lang="en-US" altLang="zh-CN" dirty="0" err="1"/>
                  <a:t>pn</a:t>
                </a:r>
                <a:r>
                  <a:rPr lang="zh-CN" altLang="en-US" dirty="0"/>
                  <a:t>，</a:t>
                </a:r>
                <a:r>
                  <a:rPr lang="en-US" altLang="zh-CN" dirty="0" err="1"/>
                  <a:t>p1</a:t>
                </a:r>
                <a:r>
                  <a:rPr lang="en-US" altLang="zh-CN" dirty="0"/>
                  <a:t>=q</a:t>
                </a:r>
                <a:r>
                  <a:rPr lang="zh-CN" altLang="en-US" dirty="0"/>
                  <a:t>，</a:t>
                </a:r>
                <a:r>
                  <a:rPr lang="en-US" altLang="zh-CN" dirty="0" err="1"/>
                  <a:t>pn</a:t>
                </a:r>
                <a:r>
                  <a:rPr lang="en-US" altLang="zh-CN" dirty="0"/>
                  <a:t>=p</a:t>
                </a:r>
                <a:r>
                  <a:rPr lang="zh-CN" altLang="en-US" dirty="0"/>
                  <a:t>，对</a:t>
                </a:r>
                <a:r>
                  <a:rPr lang="en-US" altLang="zh-CN" dirty="0" err="1"/>
                  <a:t>pi∈D</a:t>
                </a:r>
                <a:r>
                  <a:rPr lang="zh-CN" altLang="en-US" dirty="0"/>
                  <a:t>，（</a:t>
                </a:r>
                <a:r>
                  <a:rPr lang="en-US" altLang="zh-CN" dirty="0"/>
                  <a:t>1&lt;=i&lt;=n</a:t>
                </a:r>
                <a:r>
                  <a:rPr lang="zh-CN" altLang="en-US" dirty="0"/>
                  <a:t>），</a:t>
                </a:r>
                <a:r>
                  <a:rPr lang="en-US" altLang="zh-CN" dirty="0" err="1"/>
                  <a:t>pi+1</a:t>
                </a:r>
                <a:r>
                  <a:rPr lang="zh-CN" altLang="en-US" dirty="0"/>
                  <a:t>是从</a:t>
                </a:r>
                <a:r>
                  <a:rPr lang="en-US" altLang="zh-CN" dirty="0"/>
                  <a:t>pi</a:t>
                </a:r>
                <a:r>
                  <a:rPr lang="zh-CN" altLang="en-US" dirty="0"/>
                  <a:t>关于</a:t>
                </a:r>
                <a:r>
                  <a:rPr lang="en-US" altLang="zh-CN" dirty="0"/>
                  <a:t>ε</a:t>
                </a:r>
                <a:r>
                  <a:rPr lang="zh-CN" altLang="en-US" dirty="0"/>
                  <a:t>和</a:t>
                </a:r>
                <a:r>
                  <a:rPr lang="en-US" altLang="zh-CN" dirty="0" err="1"/>
                  <a:t>MitPts</a:t>
                </a:r>
                <a:r>
                  <a:rPr lang="zh-CN" altLang="en-US" dirty="0"/>
                  <a:t>直接密度可达的，则对象</a:t>
                </a:r>
                <a:r>
                  <a:rPr lang="en-US" altLang="zh-CN" dirty="0"/>
                  <a:t>p</a:t>
                </a:r>
                <a:r>
                  <a:rPr lang="zh-CN" altLang="en-US" dirty="0"/>
                  <a:t>是从对象</a:t>
                </a:r>
                <a:r>
                  <a:rPr lang="en-US" altLang="zh-CN" dirty="0"/>
                  <a:t>q</a:t>
                </a:r>
                <a:r>
                  <a:rPr lang="zh-CN" altLang="en-US" dirty="0"/>
                  <a:t>关于</a:t>
                </a:r>
                <a:r>
                  <a:rPr lang="en-US" altLang="zh-CN" dirty="0"/>
                  <a:t>ε</a:t>
                </a:r>
                <a:r>
                  <a:rPr lang="zh-CN" altLang="en-US" dirty="0"/>
                  <a:t>和</a:t>
                </a:r>
                <a:r>
                  <a:rPr lang="en-US" altLang="zh-CN" dirty="0" err="1"/>
                  <a:t>MinPts</a:t>
                </a:r>
                <a:r>
                  <a:rPr lang="zh-CN" altLang="en-US" dirty="0"/>
                  <a:t>密度可达的</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zh-CN" altLang="en-US" dirty="0"/>
              </a:p>
              <a:p>
                <a:r>
                  <a:rPr lang="zh-CN" altLang="en-US" b="1" dirty="0" smtClean="0"/>
                  <a:t>定义 </a:t>
                </a:r>
                <a:r>
                  <a:rPr lang="en-US" altLang="zh-CN" b="1" dirty="0" smtClean="0"/>
                  <a:t>6  </a:t>
                </a:r>
                <a:r>
                  <a:rPr lang="zh-CN" altLang="en-US" b="1" dirty="0" smtClean="0"/>
                  <a:t>密度相连：</a:t>
                </a:r>
                <a:r>
                  <a:rPr lang="zh-CN" altLang="en-US" dirty="0" smtClean="0"/>
                  <a:t>如果存在一个对象</a:t>
                </a:r>
                <a:r>
                  <a:rPr lang="en-US" altLang="zh-CN" dirty="0" smtClean="0"/>
                  <a:t>q</a:t>
                </a:r>
                <a14:m>
                  <m:oMath xmlns:m="http://schemas.openxmlformats.org/officeDocument/2006/math">
                    <m:r>
                      <a:rPr lang="en-US" altLang="zh-CN" b="0" i="1" smtClean="0">
                        <a:latin typeface="Cambria Math"/>
                        <a:ea typeface="Cambria Math"/>
                      </a:rPr>
                      <m:t>∈</m:t>
                    </m:r>
                    <m:r>
                      <a:rPr lang="en-US" altLang="zh-CN" b="0" i="1" smtClean="0">
                        <a:latin typeface="Cambria Math"/>
                        <a:ea typeface="Cambria Math"/>
                      </a:rPr>
                      <m:t>𝐷</m:t>
                    </m:r>
                    <m:r>
                      <a:rPr lang="en-US" altLang="zh-CN" b="0" i="1" smtClean="0">
                        <a:latin typeface="Cambria Math"/>
                        <a:ea typeface="Cambria Math"/>
                      </a:rPr>
                      <m:t>,使得对象</m:t>
                    </m:r>
                    <m:sSub>
                      <m:sSubPr>
                        <m:ctrlPr>
                          <a:rPr lang="en-US" altLang="zh-CN" i="1">
                            <a:latin typeface="Cambria Math"/>
                          </a:rPr>
                        </m:ctrlPr>
                      </m:sSubPr>
                      <m:e>
                        <m:r>
                          <a:rPr lang="en-US" altLang="zh-CN" i="1">
                            <a:latin typeface="Cambria Math"/>
                          </a:rPr>
                          <m:t>𝑝</m:t>
                        </m:r>
                      </m:e>
                      <m:sub>
                        <m:r>
                          <a:rPr lang="en-US" altLang="zh-CN" i="1">
                            <a:latin typeface="Cambria Math"/>
                          </a:rPr>
                          <m:t>1</m:t>
                        </m:r>
                      </m:sub>
                    </m:sSub>
                  </m:oMath>
                </a14:m>
                <a:r>
                  <a:rPr lang="en-US" altLang="zh-CN" dirty="0" smtClean="0"/>
                  <a:t>,</a:t>
                </a:r>
                <a:r>
                  <a:rPr lang="en-US" altLang="zh-CN" dirty="0"/>
                  <a:t> </a:t>
                </a:r>
                <a14:m>
                  <m:oMath xmlns:m="http://schemas.openxmlformats.org/officeDocument/2006/math">
                    <m:sSub>
                      <m:sSubPr>
                        <m:ctrlPr>
                          <a:rPr lang="en-US" altLang="zh-CN" i="1">
                            <a:latin typeface="Cambria Math"/>
                          </a:rPr>
                        </m:ctrlPr>
                      </m:sSubPr>
                      <m:e>
                        <m:r>
                          <a:rPr lang="en-US" altLang="zh-CN" i="1">
                            <a:latin typeface="Cambria Math"/>
                          </a:rPr>
                          <m:t>𝑝</m:t>
                        </m:r>
                      </m:e>
                      <m:sub>
                        <m:r>
                          <a:rPr lang="en-US" altLang="zh-CN" b="0" i="1" smtClean="0">
                            <a:latin typeface="Cambria Math"/>
                          </a:rPr>
                          <m:t>2</m:t>
                        </m:r>
                      </m:sub>
                    </m:sSub>
                    <m:r>
                      <a:rPr lang="zh-CN" altLang="en-US" i="1">
                        <a:latin typeface="Cambria Math"/>
                      </a:rPr>
                      <m:t>都是</m:t>
                    </m:r>
                    <m:r>
                      <a:rPr lang="zh-CN" altLang="en-US" b="0" i="1" smtClean="0">
                        <a:latin typeface="Cambria Math"/>
                      </a:rPr>
                      <m:t>从</m:t>
                    </m:r>
                    <m:r>
                      <a:rPr lang="en-US" altLang="zh-CN" b="0" i="1" smtClean="0">
                        <a:latin typeface="Cambria Math"/>
                      </a:rPr>
                      <m:t>𝑞</m:t>
                    </m:r>
                  </m:oMath>
                </a14:m>
                <a:r>
                  <a:rPr lang="zh-CN" altLang="en-US" dirty="0"/>
                  <a:t>关于</a:t>
                </a:r>
                <a:r>
                  <a:rPr lang="en-US" altLang="zh-CN" dirty="0"/>
                  <a:t>ε</a:t>
                </a:r>
                <a:r>
                  <a:rPr lang="zh-CN" altLang="en-US" dirty="0"/>
                  <a:t>和</a:t>
                </a:r>
                <a:r>
                  <a:rPr lang="en-US" altLang="zh-CN" dirty="0" err="1"/>
                  <a:t>MinPts</a:t>
                </a:r>
                <a:r>
                  <a:rPr lang="zh-CN" altLang="en-US" dirty="0"/>
                  <a:t>密度可达</a:t>
                </a:r>
                <a:r>
                  <a:rPr lang="zh-CN" altLang="en-US" dirty="0" smtClean="0"/>
                  <a:t>的</a:t>
                </a:r>
                <a:r>
                  <a:rPr lang="en-US" altLang="zh-CN" dirty="0" smtClean="0"/>
                  <a:t>,</a:t>
                </a:r>
                <a:r>
                  <a:rPr lang="zh-CN" altLang="en-US" dirty="0" smtClean="0"/>
                  <a:t>则</a:t>
                </a:r>
                <a14:m>
                  <m:oMath xmlns:m="http://schemas.openxmlformats.org/officeDocument/2006/math">
                    <m:sSub>
                      <m:sSubPr>
                        <m:ctrlPr>
                          <a:rPr lang="en-US" altLang="zh-CN" i="1">
                            <a:latin typeface="Cambria Math"/>
                          </a:rPr>
                        </m:ctrlPr>
                      </m:sSubPr>
                      <m:e>
                        <m:r>
                          <a:rPr lang="en-US" altLang="zh-CN" i="1">
                            <a:latin typeface="Cambria Math"/>
                          </a:rPr>
                          <m:t>𝑝</m:t>
                        </m:r>
                      </m:e>
                      <m:sub>
                        <m:r>
                          <a:rPr lang="en-US" altLang="zh-CN" i="1">
                            <a:latin typeface="Cambria Math"/>
                          </a:rPr>
                          <m:t>1</m:t>
                        </m:r>
                      </m:sub>
                    </m:sSub>
                  </m:oMath>
                </a14:m>
                <a:r>
                  <a:rPr lang="en-US" altLang="zh-CN" dirty="0"/>
                  <a:t>, </a:t>
                </a:r>
                <a14:m>
                  <m:oMath xmlns:m="http://schemas.openxmlformats.org/officeDocument/2006/math">
                    <m:sSub>
                      <m:sSubPr>
                        <m:ctrlPr>
                          <a:rPr lang="en-US" altLang="zh-CN" i="1">
                            <a:latin typeface="Cambria Math"/>
                          </a:rPr>
                        </m:ctrlPr>
                      </m:sSubPr>
                      <m:e>
                        <m:r>
                          <a:rPr lang="en-US" altLang="zh-CN" i="1">
                            <a:latin typeface="Cambria Math"/>
                          </a:rPr>
                          <m:t>𝑝</m:t>
                        </m:r>
                      </m:e>
                      <m:sub>
                        <m:r>
                          <a:rPr lang="en-US" altLang="zh-CN" i="1">
                            <a:latin typeface="Cambria Math"/>
                          </a:rPr>
                          <m:t>2</m:t>
                        </m:r>
                      </m:sub>
                    </m:sSub>
                  </m:oMath>
                </a14:m>
                <a:r>
                  <a:rPr lang="zh-CN" altLang="en-US" dirty="0" smtClean="0"/>
                  <a:t>密度相连。</a:t>
                </a:r>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1">
                <a:blip r:embed="rId2"/>
                <a:stretch>
                  <a:fillRect l="-517" t="-460" r="-739"/>
                </a:stretch>
              </a:blipFill>
            </p:spPr>
            <p:txBody>
              <a:bodyPr/>
              <a:lstStyle/>
              <a:p>
                <a:r>
                  <a:rPr lang="zh-CN" altLang="en-US">
                    <a:noFill/>
                  </a:rPr>
                  <a:t> </a:t>
                </a:r>
              </a:p>
            </p:txBody>
          </p:sp>
        </mc:Fallback>
      </mc:AlternateContent>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2014" y="2564904"/>
            <a:ext cx="5342735" cy="2080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00983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基于密度的方法</a:t>
            </a:r>
            <a:r>
              <a:rPr lang="en-US" altLang="zh-CN" dirty="0" smtClean="0"/>
              <a:t>——</a:t>
            </a:r>
            <a:r>
              <a:rPr lang="en-US" altLang="zh-CN" dirty="0" err="1" smtClean="0"/>
              <a:t>DBSCAN</a:t>
            </a:r>
            <a:r>
              <a:rPr lang="zh-CN" altLang="en-US" dirty="0" smtClean="0"/>
              <a:t>算法</a:t>
            </a:r>
            <a:endParaRPr lang="zh-CN" altLang="en-US" dirty="0"/>
          </a:p>
        </p:txBody>
      </p:sp>
      <mc:AlternateContent xmlns:mc="http://schemas.openxmlformats.org/markup-compatibility/2006" xmlns:a14="http://schemas.microsoft.com/office/drawing/2010/main">
        <mc:Choice Requires="a14">
          <p:sp>
            <p:nvSpPr>
              <p:cNvPr id="6" name="内容占位符 2"/>
              <p:cNvSpPr txBox="1">
                <a:spLocks/>
              </p:cNvSpPr>
              <p:nvPr/>
            </p:nvSpPr>
            <p:spPr bwMode="auto">
              <a:xfrm>
                <a:off x="827584" y="908720"/>
                <a:ext cx="7488832" cy="5733256"/>
              </a:xfrm>
              <a:prstGeom prst="rect">
                <a:avLst/>
              </a:prstGeom>
              <a:noFill/>
              <a:ln w="9525">
                <a:solidFill>
                  <a:srgbClr val="000000"/>
                </a:solidFill>
                <a:miter lim="800000"/>
                <a:headEnd/>
                <a:tailEnd/>
              </a:ln>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bodyPr>
              <a:lstStyle>
                <a:lvl1pPr marL="357188" indent="-357188" algn="just" rtl="0" eaLnBrk="1" fontAlgn="base" hangingPunct="1">
                  <a:lnSpc>
                    <a:spcPct val="110000"/>
                  </a:lnSpc>
                  <a:spcBef>
                    <a:spcPts val="1800"/>
                  </a:spcBef>
                  <a:spcAft>
                    <a:spcPct val="0"/>
                  </a:spcAft>
                  <a:buClr>
                    <a:srgbClr val="656372"/>
                  </a:buClr>
                  <a:buSzPct val="100000"/>
                  <a:buFont typeface="Webdings" panose="05030102010509060703" pitchFamily="18" charset="2"/>
                  <a:buChar char="Ë"/>
                  <a:defRPr sz="2000" kern="1200">
                    <a:solidFill>
                      <a:schemeClr val="accent1"/>
                    </a:solidFill>
                    <a:latin typeface="Arial" panose="020B0604020202020204" pitchFamily="34" charset="0"/>
                    <a:ea typeface="微软雅黑" panose="020B0503020204020204" pitchFamily="34" charset="-122"/>
                    <a:cs typeface="+mn-cs"/>
                  </a:defRPr>
                </a:lvl1pPr>
                <a:lvl2pPr marL="357188" indent="-357188" algn="just" rtl="0" eaLnBrk="1" fontAlgn="base" hangingPunct="1">
                  <a:lnSpc>
                    <a:spcPct val="130000"/>
                  </a:lnSpc>
                  <a:spcBef>
                    <a:spcPct val="0"/>
                  </a:spcBef>
                  <a:spcAft>
                    <a:spcPts val="600"/>
                  </a:spcAft>
                  <a:buClr>
                    <a:srgbClr val="BEC7B3"/>
                  </a:buClr>
                  <a:buFont typeface="幼圆" panose="02010509060101010101" pitchFamily="49" charset="-122"/>
                  <a:buChar char=" "/>
                  <a:defRPr sz="1600" kern="1200">
                    <a:solidFill>
                      <a:srgbClr val="7D7D7D"/>
                    </a:solidFill>
                    <a:latin typeface="幼圆" panose="02010509060101010101" pitchFamily="49" charset="-122"/>
                    <a:ea typeface="幼圆" panose="02010509060101010101" pitchFamily="49" charset="-122"/>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zh-CN" altLang="en-US" sz="1800" b="1" dirty="0" smtClean="0">
                    <a:solidFill>
                      <a:schemeClr val="tx1"/>
                    </a:solidFill>
                    <a:latin typeface="宋体" pitchFamily="2" charset="-122"/>
                    <a:ea typeface="宋体" pitchFamily="2" charset="-122"/>
                  </a:rPr>
                  <a:t>算法：</a:t>
                </a:r>
                <a:r>
                  <a:rPr lang="en-US" altLang="zh-CN" sz="1800" b="1" dirty="0" err="1" smtClean="0">
                    <a:solidFill>
                      <a:schemeClr val="tx1"/>
                    </a:solidFill>
                    <a:latin typeface="宋体" pitchFamily="2" charset="-122"/>
                    <a:ea typeface="宋体" pitchFamily="2" charset="-122"/>
                  </a:rPr>
                  <a:t>DBSCAN</a:t>
                </a:r>
                <a:r>
                  <a:rPr lang="zh-CN" altLang="en-US" sz="1800" dirty="0" smtClean="0">
                    <a:solidFill>
                      <a:schemeClr val="tx1"/>
                    </a:solidFill>
                    <a:latin typeface="宋体" pitchFamily="2" charset="-122"/>
                    <a:ea typeface="宋体" pitchFamily="2" charset="-122"/>
                  </a:rPr>
                  <a:t>。</a:t>
                </a:r>
                <a:r>
                  <a:rPr lang="zh-CN" altLang="en-US" sz="1800" dirty="0">
                    <a:solidFill>
                      <a:schemeClr val="tx1"/>
                    </a:solidFill>
                    <a:latin typeface="宋体" pitchFamily="2" charset="-122"/>
                    <a:ea typeface="宋体" pitchFamily="2" charset="-122"/>
                  </a:rPr>
                  <a:t>一</a:t>
                </a:r>
                <a:r>
                  <a:rPr lang="zh-CN" altLang="en-US" sz="1800" dirty="0" smtClean="0">
                    <a:solidFill>
                      <a:schemeClr val="tx1"/>
                    </a:solidFill>
                    <a:latin typeface="宋体" pitchFamily="2" charset="-122"/>
                    <a:ea typeface="宋体" pitchFamily="2" charset="-122"/>
                  </a:rPr>
                  <a:t>种基于密度的聚类算法。</a:t>
                </a:r>
                <a:endParaRPr lang="en-US" altLang="zh-CN" sz="1800" dirty="0" smtClean="0">
                  <a:solidFill>
                    <a:schemeClr val="tx1"/>
                  </a:solidFill>
                  <a:latin typeface="宋体" pitchFamily="2" charset="-122"/>
                  <a:ea typeface="宋体" pitchFamily="2" charset="-122"/>
                </a:endParaRPr>
              </a:p>
              <a:p>
                <a:pPr marL="0" indent="0">
                  <a:lnSpc>
                    <a:spcPts val="2000"/>
                  </a:lnSpc>
                  <a:spcBef>
                    <a:spcPts val="0"/>
                  </a:spcBef>
                  <a:buNone/>
                </a:pPr>
                <a:r>
                  <a:rPr lang="zh-CN" altLang="en-US" sz="1800" b="1" dirty="0" smtClean="0">
                    <a:solidFill>
                      <a:schemeClr val="tx1"/>
                    </a:solidFill>
                    <a:latin typeface="宋体" pitchFamily="2" charset="-122"/>
                    <a:ea typeface="宋体" pitchFamily="2" charset="-122"/>
                  </a:rPr>
                  <a:t>输入：</a:t>
                </a:r>
                <a:endParaRPr lang="en-US" altLang="zh-CN" sz="1800" b="1" dirty="0" smtClean="0">
                  <a:solidFill>
                    <a:schemeClr val="tx1"/>
                  </a:solidFill>
                  <a:latin typeface="宋体" pitchFamily="2" charset="-122"/>
                  <a:ea typeface="宋体" pitchFamily="2" charset="-122"/>
                </a:endParaRPr>
              </a:p>
              <a:p>
                <a:pPr marL="1128712" lvl="2" indent="-342900">
                  <a:lnSpc>
                    <a:spcPts val="2000"/>
                  </a:lnSpc>
                  <a:spcBef>
                    <a:spcPts val="0"/>
                  </a:spcBef>
                </a:pPr>
                <a14:m>
                  <m:oMath xmlns:m="http://schemas.openxmlformats.org/officeDocument/2006/math">
                    <m:r>
                      <a:rPr lang="el-GR" altLang="zh-CN" sz="1800" i="1" dirty="0">
                        <a:latin typeface="Cambria Math"/>
                        <a:ea typeface="宋体" pitchFamily="2" charset="-122"/>
                      </a:rPr>
                      <m:t>𝜀</m:t>
                    </m:r>
                  </m:oMath>
                </a14:m>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半径参数；</a:t>
                </a:r>
                <a:endParaRPr lang="en-US" altLang="zh-CN" sz="1800" dirty="0" smtClean="0">
                  <a:latin typeface="宋体" pitchFamily="2" charset="-122"/>
                  <a:ea typeface="宋体" pitchFamily="2" charset="-122"/>
                </a:endParaRPr>
              </a:p>
              <a:p>
                <a:pPr marL="1128712" lvl="2" indent="-342900">
                  <a:lnSpc>
                    <a:spcPts val="2000"/>
                  </a:lnSpc>
                  <a:spcBef>
                    <a:spcPts val="0"/>
                  </a:spcBef>
                </a:pPr>
                <a:r>
                  <a:rPr lang="en-US" altLang="zh-CN" sz="1800" dirty="0" err="1" smtClean="0">
                    <a:latin typeface="宋体" pitchFamily="2" charset="-122"/>
                    <a:ea typeface="宋体" pitchFamily="2" charset="-122"/>
                  </a:rPr>
                  <a:t>MinPts</a:t>
                </a:r>
                <a:r>
                  <a:rPr lang="zh-CN" altLang="en-US" sz="1800" dirty="0" smtClean="0">
                    <a:latin typeface="宋体" pitchFamily="2" charset="-122"/>
                    <a:ea typeface="宋体" pitchFamily="2" charset="-122"/>
                  </a:rPr>
                  <a:t>：邻域密度阈值；</a:t>
                </a:r>
                <a:endParaRPr lang="en-US" altLang="zh-CN" sz="1800" dirty="0">
                  <a:latin typeface="宋体" pitchFamily="2" charset="-122"/>
                  <a:ea typeface="宋体" pitchFamily="2" charset="-122"/>
                </a:endParaRPr>
              </a:p>
              <a:p>
                <a:pPr marL="1128712" lvl="2" indent="-342900">
                  <a:lnSpc>
                    <a:spcPts val="2000"/>
                  </a:lnSpc>
                  <a:spcBef>
                    <a:spcPts val="0"/>
                  </a:spcBef>
                </a:pPr>
                <a:r>
                  <a:rPr lang="en-US" altLang="zh-CN" sz="1800" dirty="0">
                    <a:latin typeface="宋体" pitchFamily="2" charset="-122"/>
                    <a:ea typeface="宋体" pitchFamily="2" charset="-122"/>
                  </a:rPr>
                  <a:t>D</a:t>
                </a:r>
                <a:r>
                  <a:rPr lang="zh-CN" altLang="en-US" sz="1800" dirty="0">
                    <a:latin typeface="宋体" pitchFamily="2" charset="-122"/>
                    <a:ea typeface="宋体" pitchFamily="2" charset="-122"/>
                  </a:rPr>
                  <a:t>：包含</a:t>
                </a:r>
                <a:r>
                  <a:rPr lang="en-US" altLang="zh-CN" sz="1800" dirty="0">
                    <a:latin typeface="宋体" pitchFamily="2" charset="-122"/>
                    <a:ea typeface="宋体" pitchFamily="2" charset="-122"/>
                  </a:rPr>
                  <a:t>n</a:t>
                </a:r>
                <a:r>
                  <a:rPr lang="zh-CN" altLang="en-US" sz="1800" dirty="0">
                    <a:latin typeface="宋体" pitchFamily="2" charset="-122"/>
                    <a:ea typeface="宋体" pitchFamily="2" charset="-122"/>
                  </a:rPr>
                  <a:t>个对象的数据</a:t>
                </a:r>
                <a:r>
                  <a:rPr lang="zh-CN" altLang="en-US" sz="1800" dirty="0" smtClean="0">
                    <a:latin typeface="宋体" pitchFamily="2" charset="-122"/>
                    <a:ea typeface="宋体" pitchFamily="2" charset="-122"/>
                  </a:rPr>
                  <a:t>集。</a:t>
                </a:r>
                <a:r>
                  <a:rPr lang="en-US" altLang="zh-CN" sz="1800" dirty="0" smtClean="0">
                    <a:latin typeface="宋体" pitchFamily="2" charset="-122"/>
                    <a:ea typeface="宋体" pitchFamily="2" charset="-122"/>
                  </a:rPr>
                  <a:t> </a:t>
                </a:r>
                <a:endParaRPr lang="zh-CN" altLang="en-US" sz="1800" dirty="0">
                  <a:latin typeface="宋体" pitchFamily="2" charset="-122"/>
                  <a:ea typeface="宋体" pitchFamily="2" charset="-122"/>
                </a:endParaRPr>
              </a:p>
              <a:p>
                <a:pPr marL="0" indent="0">
                  <a:lnSpc>
                    <a:spcPts val="2000"/>
                  </a:lnSpc>
                  <a:spcBef>
                    <a:spcPts val="0"/>
                  </a:spcBef>
                  <a:buNone/>
                </a:pPr>
                <a:r>
                  <a:rPr lang="zh-CN" altLang="en-US" sz="1800" b="1" dirty="0">
                    <a:solidFill>
                      <a:schemeClr val="tx1"/>
                    </a:solidFill>
                    <a:latin typeface="宋体" pitchFamily="2" charset="-122"/>
                    <a:ea typeface="宋体" pitchFamily="2" charset="-122"/>
                  </a:rPr>
                  <a:t>输出</a:t>
                </a:r>
                <a:r>
                  <a:rPr lang="zh-CN" altLang="en-US" sz="1800" b="1" dirty="0" smtClean="0">
                    <a:solidFill>
                      <a:schemeClr val="tx1"/>
                    </a:solidFill>
                    <a:latin typeface="宋体" pitchFamily="2" charset="-122"/>
                    <a:ea typeface="宋体" pitchFamily="2" charset="-122"/>
                  </a:rPr>
                  <a:t>：</a:t>
                </a:r>
                <a:r>
                  <a:rPr lang="zh-CN" altLang="en-US" sz="1800" dirty="0" smtClean="0">
                    <a:solidFill>
                      <a:schemeClr val="tx1"/>
                    </a:solidFill>
                    <a:latin typeface="宋体" pitchFamily="2" charset="-122"/>
                    <a:ea typeface="宋体" pitchFamily="2" charset="-122"/>
                  </a:rPr>
                  <a:t>基于密度的簇的集合。</a:t>
                </a:r>
                <a:endParaRPr lang="en-US" altLang="zh-CN" sz="1800" dirty="0">
                  <a:solidFill>
                    <a:schemeClr val="tx1"/>
                  </a:solidFill>
                  <a:latin typeface="宋体" pitchFamily="2" charset="-122"/>
                  <a:ea typeface="宋体" pitchFamily="2" charset="-122"/>
                </a:endParaRPr>
              </a:p>
              <a:p>
                <a:pPr marL="0" indent="0">
                  <a:lnSpc>
                    <a:spcPts val="2000"/>
                  </a:lnSpc>
                  <a:spcBef>
                    <a:spcPts val="0"/>
                  </a:spcBef>
                  <a:buNone/>
                </a:pPr>
                <a:r>
                  <a:rPr lang="zh-CN" altLang="en-US" sz="1800" b="1" dirty="0" smtClean="0">
                    <a:solidFill>
                      <a:schemeClr val="tx1"/>
                    </a:solidFill>
                    <a:latin typeface="宋体" pitchFamily="2" charset="-122"/>
                    <a:ea typeface="宋体" pitchFamily="2" charset="-122"/>
                  </a:rPr>
                  <a:t>方法：</a:t>
                </a:r>
                <a:endParaRPr lang="en-US" altLang="zh-CN" sz="1800" b="1" dirty="0" smtClean="0">
                  <a:solidFill>
                    <a:schemeClr val="tx1"/>
                  </a:solidFill>
                  <a:latin typeface="宋体" pitchFamily="2" charset="-122"/>
                  <a:ea typeface="宋体" pitchFamily="2" charset="-122"/>
                </a:endParaRPr>
              </a:p>
              <a:p>
                <a:pPr marL="0" indent="0">
                  <a:lnSpc>
                    <a:spcPts val="2000"/>
                  </a:lnSpc>
                  <a:spcBef>
                    <a:spcPts val="0"/>
                  </a:spcBef>
                  <a:buNone/>
                </a:pPr>
                <a:r>
                  <a:rPr lang="zh-CN" altLang="en-US" sz="1800" dirty="0" smtClean="0">
                    <a:solidFill>
                      <a:schemeClr val="tx1"/>
                    </a:solidFill>
                    <a:latin typeface="宋体" pitchFamily="2" charset="-122"/>
                    <a:ea typeface="宋体" pitchFamily="2" charset="-122"/>
                  </a:rPr>
                  <a:t> （</a:t>
                </a:r>
                <a:r>
                  <a:rPr lang="en-US" altLang="zh-CN" sz="1800" dirty="0" smtClean="0">
                    <a:solidFill>
                      <a:schemeClr val="tx1"/>
                    </a:solidFill>
                    <a:latin typeface="宋体" pitchFamily="2" charset="-122"/>
                    <a:ea typeface="宋体" pitchFamily="2" charset="-122"/>
                  </a:rPr>
                  <a:t>1</a:t>
                </a:r>
                <a:r>
                  <a:rPr lang="zh-CN" altLang="en-US" sz="1800" dirty="0" smtClean="0">
                    <a:solidFill>
                      <a:schemeClr val="tx1"/>
                    </a:solidFill>
                    <a:latin typeface="宋体" pitchFamily="2" charset="-122"/>
                    <a:ea typeface="宋体" pitchFamily="2" charset="-122"/>
                  </a:rPr>
                  <a:t>）标记所有的对象为</a:t>
                </a:r>
                <a:r>
                  <a:rPr lang="en-US" altLang="zh-CN" sz="1800" dirty="0" smtClean="0">
                    <a:solidFill>
                      <a:schemeClr val="tx1"/>
                    </a:solidFill>
                    <a:latin typeface="宋体" pitchFamily="2" charset="-122"/>
                    <a:ea typeface="宋体" pitchFamily="2" charset="-122"/>
                  </a:rPr>
                  <a:t>unvisited; </a:t>
                </a:r>
              </a:p>
              <a:p>
                <a:pPr marL="0" indent="0">
                  <a:lnSpc>
                    <a:spcPts val="2000"/>
                  </a:lnSpc>
                  <a:spcBef>
                    <a:spcPts val="0"/>
                  </a:spcBef>
                  <a:buNone/>
                </a:pPr>
                <a:r>
                  <a:rPr lang="zh-CN" altLang="en-US" sz="1800" dirty="0" smtClean="0">
                    <a:solidFill>
                      <a:schemeClr val="tx1"/>
                    </a:solidFill>
                    <a:latin typeface="宋体" pitchFamily="2" charset="-122"/>
                    <a:ea typeface="宋体" pitchFamily="2" charset="-122"/>
                  </a:rPr>
                  <a:t> （</a:t>
                </a:r>
                <a:r>
                  <a:rPr lang="en-US" altLang="zh-CN" sz="1800" dirty="0" smtClean="0">
                    <a:solidFill>
                      <a:schemeClr val="tx1"/>
                    </a:solidFill>
                    <a:latin typeface="宋体" pitchFamily="2" charset="-122"/>
                    <a:ea typeface="宋体" pitchFamily="2" charset="-122"/>
                  </a:rPr>
                  <a:t>2</a:t>
                </a:r>
                <a:r>
                  <a:rPr lang="zh-CN" altLang="en-US" sz="1800" dirty="0" smtClean="0">
                    <a:solidFill>
                      <a:schemeClr val="tx1"/>
                    </a:solidFill>
                    <a:latin typeface="宋体" pitchFamily="2" charset="-122"/>
                    <a:ea typeface="宋体" pitchFamily="2" charset="-122"/>
                  </a:rPr>
                  <a:t>）</a:t>
                </a:r>
                <a:r>
                  <a:rPr lang="en-US" altLang="zh-CN" sz="1800" dirty="0" smtClean="0">
                    <a:solidFill>
                      <a:schemeClr val="tx1"/>
                    </a:solidFill>
                    <a:latin typeface="宋体" pitchFamily="2" charset="-122"/>
                    <a:ea typeface="宋体" pitchFamily="2" charset="-122"/>
                  </a:rPr>
                  <a:t>do</a:t>
                </a:r>
              </a:p>
              <a:p>
                <a:pPr marL="0" indent="0">
                  <a:lnSpc>
                    <a:spcPts val="2000"/>
                  </a:lnSpc>
                  <a:spcBef>
                    <a:spcPts val="0"/>
                  </a:spcBef>
                  <a:buNone/>
                </a:pPr>
                <a:r>
                  <a:rPr lang="zh-CN" altLang="en-US" sz="1800" dirty="0" smtClean="0">
                    <a:solidFill>
                      <a:schemeClr val="tx1"/>
                    </a:solidFill>
                    <a:latin typeface="宋体" pitchFamily="2" charset="-122"/>
                    <a:ea typeface="宋体" pitchFamily="2" charset="-122"/>
                  </a:rPr>
                  <a:t> （</a:t>
                </a:r>
                <a:r>
                  <a:rPr lang="en-US" altLang="zh-CN" sz="1800" dirty="0" smtClean="0">
                    <a:solidFill>
                      <a:schemeClr val="tx1"/>
                    </a:solidFill>
                    <a:latin typeface="宋体" pitchFamily="2" charset="-122"/>
                    <a:ea typeface="宋体" pitchFamily="2" charset="-122"/>
                  </a:rPr>
                  <a:t>3</a:t>
                </a:r>
                <a:r>
                  <a:rPr lang="zh-CN" altLang="en-US" sz="1800" dirty="0" smtClean="0">
                    <a:solidFill>
                      <a:schemeClr val="tx1"/>
                    </a:solidFill>
                    <a:latin typeface="宋体" pitchFamily="2" charset="-122"/>
                    <a:ea typeface="宋体" pitchFamily="2" charset="-122"/>
                  </a:rPr>
                  <a:t>）  随机选择</a:t>
                </a:r>
                <a:r>
                  <a:rPr lang="en-US" altLang="zh-CN" sz="1800" dirty="0" smtClean="0">
                    <a:solidFill>
                      <a:schemeClr val="tx1"/>
                    </a:solidFill>
                    <a:latin typeface="宋体" pitchFamily="2" charset="-122"/>
                    <a:ea typeface="宋体" pitchFamily="2" charset="-122"/>
                  </a:rPr>
                  <a:t>unvisited</a:t>
                </a:r>
                <a:r>
                  <a:rPr lang="zh-CN" altLang="en-US" sz="1800" dirty="0" smtClean="0">
                    <a:solidFill>
                      <a:schemeClr val="tx1"/>
                    </a:solidFill>
                    <a:latin typeface="宋体" pitchFamily="2" charset="-122"/>
                    <a:ea typeface="宋体" pitchFamily="2" charset="-122"/>
                  </a:rPr>
                  <a:t>对象</a:t>
                </a:r>
                <a:r>
                  <a:rPr lang="en-US" altLang="zh-CN" sz="1800" dirty="0" smtClean="0">
                    <a:solidFill>
                      <a:schemeClr val="tx1"/>
                    </a:solidFill>
                    <a:latin typeface="宋体" pitchFamily="2" charset="-122"/>
                    <a:ea typeface="宋体" pitchFamily="2" charset="-122"/>
                  </a:rPr>
                  <a:t>p; </a:t>
                </a:r>
              </a:p>
              <a:p>
                <a:pPr marL="0" indent="0">
                  <a:lnSpc>
                    <a:spcPts val="2000"/>
                  </a:lnSpc>
                  <a:spcBef>
                    <a:spcPts val="0"/>
                  </a:spcBef>
                  <a:buNone/>
                </a:pPr>
                <a:r>
                  <a:rPr lang="zh-CN" altLang="en-US" sz="1800" dirty="0" smtClean="0">
                    <a:solidFill>
                      <a:schemeClr val="tx1"/>
                    </a:solidFill>
                    <a:latin typeface="宋体" pitchFamily="2" charset="-122"/>
                    <a:ea typeface="宋体" pitchFamily="2" charset="-122"/>
                  </a:rPr>
                  <a:t> （</a:t>
                </a:r>
                <a:r>
                  <a:rPr lang="en-US" altLang="zh-CN" sz="1800" dirty="0" smtClean="0">
                    <a:solidFill>
                      <a:schemeClr val="tx1"/>
                    </a:solidFill>
                    <a:latin typeface="宋体" pitchFamily="2" charset="-122"/>
                    <a:ea typeface="宋体" pitchFamily="2" charset="-122"/>
                  </a:rPr>
                  <a:t>4</a:t>
                </a:r>
                <a:r>
                  <a:rPr lang="zh-CN" altLang="en-US" sz="1800" dirty="0" smtClean="0">
                    <a:solidFill>
                      <a:schemeClr val="tx1"/>
                    </a:solidFill>
                    <a:latin typeface="宋体" pitchFamily="2" charset="-122"/>
                    <a:ea typeface="宋体" pitchFamily="2" charset="-122"/>
                  </a:rPr>
                  <a:t>）  标记</a:t>
                </a:r>
                <a:r>
                  <a:rPr lang="en-US" altLang="zh-CN" sz="1800" dirty="0" smtClean="0">
                    <a:solidFill>
                      <a:schemeClr val="tx1"/>
                    </a:solidFill>
                    <a:latin typeface="宋体" pitchFamily="2" charset="-122"/>
                    <a:ea typeface="宋体" pitchFamily="2" charset="-122"/>
                  </a:rPr>
                  <a:t>p</a:t>
                </a:r>
                <a:r>
                  <a:rPr lang="zh-CN" altLang="en-US" sz="1800" dirty="0" smtClean="0">
                    <a:solidFill>
                      <a:schemeClr val="tx1"/>
                    </a:solidFill>
                    <a:latin typeface="宋体" pitchFamily="2" charset="-122"/>
                    <a:ea typeface="宋体" pitchFamily="2" charset="-122"/>
                  </a:rPr>
                  <a:t>为</a:t>
                </a:r>
                <a:r>
                  <a:rPr lang="en-US" altLang="zh-CN" sz="1800" dirty="0" smtClean="0">
                    <a:solidFill>
                      <a:schemeClr val="tx1"/>
                    </a:solidFill>
                    <a:latin typeface="宋体" pitchFamily="2" charset="-122"/>
                    <a:ea typeface="宋体" pitchFamily="2" charset="-122"/>
                  </a:rPr>
                  <a:t>visited</a:t>
                </a:r>
                <a:r>
                  <a:rPr lang="zh-CN" altLang="en-US" sz="1800" dirty="0" smtClean="0">
                    <a:solidFill>
                      <a:schemeClr val="tx1"/>
                    </a:solidFill>
                    <a:latin typeface="宋体" pitchFamily="2" charset="-122"/>
                    <a:ea typeface="宋体" pitchFamily="2" charset="-122"/>
                  </a:rPr>
                  <a:t>；</a:t>
                </a:r>
                <a:endParaRPr lang="en-US" altLang="zh-CN" sz="1800" dirty="0" smtClean="0">
                  <a:solidFill>
                    <a:schemeClr val="tx1"/>
                  </a:solidFill>
                  <a:latin typeface="宋体" pitchFamily="2" charset="-122"/>
                  <a:ea typeface="宋体" pitchFamily="2" charset="-122"/>
                </a:endParaRPr>
              </a:p>
              <a:p>
                <a:pPr marL="0" indent="0">
                  <a:lnSpc>
                    <a:spcPts val="2000"/>
                  </a:lnSpc>
                  <a:spcBef>
                    <a:spcPts val="0"/>
                  </a:spcBef>
                  <a:buNone/>
                </a:pPr>
                <a:r>
                  <a:rPr lang="zh-CN" altLang="en-US" sz="1800" dirty="0" smtClean="0">
                    <a:solidFill>
                      <a:schemeClr val="tx1"/>
                    </a:solidFill>
                    <a:latin typeface="宋体" pitchFamily="2" charset="-122"/>
                    <a:ea typeface="宋体" pitchFamily="2" charset="-122"/>
                  </a:rPr>
                  <a:t> （</a:t>
                </a:r>
                <a:r>
                  <a:rPr lang="en-US" altLang="zh-CN" sz="1800" dirty="0" smtClean="0">
                    <a:solidFill>
                      <a:schemeClr val="tx1"/>
                    </a:solidFill>
                    <a:latin typeface="宋体" pitchFamily="2" charset="-122"/>
                    <a:ea typeface="宋体" pitchFamily="2" charset="-122"/>
                  </a:rPr>
                  <a:t>5</a:t>
                </a:r>
                <a:r>
                  <a:rPr lang="zh-CN" altLang="en-US" sz="1800" dirty="0" smtClean="0">
                    <a:solidFill>
                      <a:schemeClr val="tx1"/>
                    </a:solidFill>
                    <a:latin typeface="宋体" pitchFamily="2" charset="-122"/>
                    <a:ea typeface="宋体" pitchFamily="2" charset="-122"/>
                  </a:rPr>
                  <a:t>）  </a:t>
                </a:r>
                <a:r>
                  <a:rPr lang="en-US" altLang="zh-CN" sz="1800" dirty="0" smtClean="0">
                    <a:solidFill>
                      <a:schemeClr val="tx1"/>
                    </a:solidFill>
                    <a:latin typeface="宋体" pitchFamily="2" charset="-122"/>
                    <a:ea typeface="宋体" pitchFamily="2" charset="-122"/>
                  </a:rPr>
                  <a:t>if p</a:t>
                </a:r>
                <a:r>
                  <a:rPr lang="zh-CN" altLang="en-US" sz="1800" dirty="0" smtClean="0">
                    <a:solidFill>
                      <a:schemeClr val="tx1"/>
                    </a:solidFill>
                    <a:latin typeface="宋体" pitchFamily="2" charset="-122"/>
                    <a:ea typeface="宋体" pitchFamily="2" charset="-122"/>
                  </a:rPr>
                  <a:t>的</a:t>
                </a:r>
                <a:r>
                  <a:rPr lang="el-GR" altLang="zh-CN" sz="1800" dirty="0">
                    <a:solidFill>
                      <a:schemeClr val="tx1"/>
                    </a:solidFill>
                    <a:latin typeface="宋体" pitchFamily="2" charset="-122"/>
                    <a:ea typeface="宋体" pitchFamily="2" charset="-122"/>
                  </a:rPr>
                  <a:t>ε-</a:t>
                </a:r>
                <a:r>
                  <a:rPr lang="zh-CN" altLang="en-US" sz="1800" dirty="0" smtClean="0">
                    <a:solidFill>
                      <a:schemeClr val="tx1"/>
                    </a:solidFill>
                    <a:latin typeface="宋体" pitchFamily="2" charset="-122"/>
                    <a:ea typeface="宋体" pitchFamily="2" charset="-122"/>
                  </a:rPr>
                  <a:t>邻域至少有</a:t>
                </a:r>
                <a:r>
                  <a:rPr lang="en-US" altLang="zh-CN" sz="1800" dirty="0" err="1" smtClean="0">
                    <a:solidFill>
                      <a:schemeClr val="tx1"/>
                    </a:solidFill>
                    <a:latin typeface="宋体" pitchFamily="2" charset="-122"/>
                    <a:ea typeface="宋体" pitchFamily="2" charset="-122"/>
                  </a:rPr>
                  <a:t>MinPts</a:t>
                </a:r>
                <a:r>
                  <a:rPr lang="zh-CN" altLang="en-US" sz="1800" dirty="0" smtClean="0">
                    <a:solidFill>
                      <a:schemeClr val="tx1"/>
                    </a:solidFill>
                    <a:latin typeface="宋体" pitchFamily="2" charset="-122"/>
                    <a:ea typeface="宋体" pitchFamily="2" charset="-122"/>
                  </a:rPr>
                  <a:t>个对象</a:t>
                </a:r>
                <a:endParaRPr lang="en-US" altLang="zh-CN" sz="1800" dirty="0" smtClean="0">
                  <a:solidFill>
                    <a:schemeClr val="tx1"/>
                  </a:solidFill>
                  <a:latin typeface="宋体" pitchFamily="2" charset="-122"/>
                  <a:ea typeface="宋体" pitchFamily="2" charset="-122"/>
                </a:endParaRPr>
              </a:p>
              <a:p>
                <a:pPr marL="0" indent="0">
                  <a:lnSpc>
                    <a:spcPts val="2000"/>
                  </a:lnSpc>
                  <a:spcBef>
                    <a:spcPts val="0"/>
                  </a:spcBef>
                  <a:buNone/>
                </a:pPr>
                <a:r>
                  <a:rPr lang="zh-CN" altLang="en-US" sz="1800" dirty="0" smtClean="0">
                    <a:solidFill>
                      <a:schemeClr val="tx1"/>
                    </a:solidFill>
                    <a:latin typeface="宋体" pitchFamily="2" charset="-122"/>
                    <a:ea typeface="宋体" pitchFamily="2" charset="-122"/>
                  </a:rPr>
                  <a:t> （</a:t>
                </a:r>
                <a:r>
                  <a:rPr lang="en-US" altLang="zh-CN" sz="1800" dirty="0" smtClean="0">
                    <a:solidFill>
                      <a:schemeClr val="tx1"/>
                    </a:solidFill>
                    <a:latin typeface="宋体" pitchFamily="2" charset="-122"/>
                    <a:ea typeface="宋体" pitchFamily="2" charset="-122"/>
                  </a:rPr>
                  <a:t>6</a:t>
                </a:r>
                <a:r>
                  <a:rPr lang="zh-CN" altLang="en-US" sz="1800" dirty="0" smtClean="0">
                    <a:solidFill>
                      <a:schemeClr val="tx1"/>
                    </a:solidFill>
                    <a:latin typeface="宋体" pitchFamily="2" charset="-122"/>
                    <a:ea typeface="宋体" pitchFamily="2" charset="-122"/>
                  </a:rPr>
                  <a:t>）     创建一个新簇</a:t>
                </a:r>
                <a:r>
                  <a:rPr lang="en-US" altLang="zh-CN" sz="1800" dirty="0" smtClean="0">
                    <a:solidFill>
                      <a:schemeClr val="tx1"/>
                    </a:solidFill>
                    <a:latin typeface="宋体" pitchFamily="2" charset="-122"/>
                    <a:ea typeface="宋体" pitchFamily="2" charset="-122"/>
                  </a:rPr>
                  <a:t>C</a:t>
                </a:r>
                <a:r>
                  <a:rPr lang="zh-CN" altLang="en-US" sz="1800" dirty="0" smtClean="0">
                    <a:solidFill>
                      <a:schemeClr val="tx1"/>
                    </a:solidFill>
                    <a:latin typeface="宋体" pitchFamily="2" charset="-122"/>
                    <a:ea typeface="宋体" pitchFamily="2" charset="-122"/>
                  </a:rPr>
                  <a:t>，并把</a:t>
                </a:r>
                <a:r>
                  <a:rPr lang="en-US" altLang="zh-CN" sz="1800" dirty="0" smtClean="0">
                    <a:solidFill>
                      <a:schemeClr val="tx1"/>
                    </a:solidFill>
                    <a:latin typeface="宋体" pitchFamily="2" charset="-122"/>
                    <a:ea typeface="宋体" pitchFamily="2" charset="-122"/>
                  </a:rPr>
                  <a:t>p</a:t>
                </a:r>
                <a:r>
                  <a:rPr lang="zh-CN" altLang="en-US" sz="1800" dirty="0" smtClean="0">
                    <a:solidFill>
                      <a:schemeClr val="tx1"/>
                    </a:solidFill>
                    <a:latin typeface="宋体" pitchFamily="2" charset="-122"/>
                    <a:ea typeface="宋体" pitchFamily="2" charset="-122"/>
                  </a:rPr>
                  <a:t>添加到</a:t>
                </a:r>
                <a:r>
                  <a:rPr lang="en-US" altLang="zh-CN" sz="1800" dirty="0" smtClean="0">
                    <a:solidFill>
                      <a:schemeClr val="tx1"/>
                    </a:solidFill>
                    <a:latin typeface="宋体" pitchFamily="2" charset="-122"/>
                    <a:ea typeface="宋体" pitchFamily="2" charset="-122"/>
                  </a:rPr>
                  <a:t>C;</a:t>
                </a:r>
              </a:p>
              <a:p>
                <a:pPr marL="0" indent="0">
                  <a:lnSpc>
                    <a:spcPts val="2000"/>
                  </a:lnSpc>
                  <a:spcBef>
                    <a:spcPts val="0"/>
                  </a:spcBef>
                  <a:buNone/>
                </a:pPr>
                <a:r>
                  <a:rPr lang="zh-CN" altLang="en-US" sz="1800" dirty="0" smtClean="0">
                    <a:solidFill>
                      <a:schemeClr val="tx1"/>
                    </a:solidFill>
                    <a:latin typeface="宋体" pitchFamily="2" charset="-122"/>
                    <a:ea typeface="宋体" pitchFamily="2" charset="-122"/>
                  </a:rPr>
                  <a:t> （</a:t>
                </a:r>
                <a:r>
                  <a:rPr lang="en-US" altLang="zh-CN" sz="1800" dirty="0" smtClean="0">
                    <a:solidFill>
                      <a:schemeClr val="tx1"/>
                    </a:solidFill>
                    <a:latin typeface="宋体" pitchFamily="2" charset="-122"/>
                    <a:ea typeface="宋体" pitchFamily="2" charset="-122"/>
                  </a:rPr>
                  <a:t>7</a:t>
                </a:r>
                <a:r>
                  <a:rPr lang="zh-CN" altLang="en-US" sz="1800" dirty="0" smtClean="0">
                    <a:solidFill>
                      <a:schemeClr val="tx1"/>
                    </a:solidFill>
                    <a:latin typeface="宋体" pitchFamily="2" charset="-122"/>
                    <a:ea typeface="宋体" pitchFamily="2" charset="-122"/>
                  </a:rPr>
                  <a:t>）     令</a:t>
                </a:r>
                <a:r>
                  <a:rPr lang="en-US" altLang="zh-CN" sz="1800" dirty="0" smtClean="0">
                    <a:solidFill>
                      <a:schemeClr val="tx1"/>
                    </a:solidFill>
                    <a:latin typeface="宋体" pitchFamily="2" charset="-122"/>
                    <a:ea typeface="宋体" pitchFamily="2" charset="-122"/>
                  </a:rPr>
                  <a:t>N</a:t>
                </a:r>
                <a:r>
                  <a:rPr lang="zh-CN" altLang="en-US" sz="1800" dirty="0" smtClean="0">
                    <a:solidFill>
                      <a:schemeClr val="tx1"/>
                    </a:solidFill>
                    <a:latin typeface="宋体" pitchFamily="2" charset="-122"/>
                    <a:ea typeface="宋体" pitchFamily="2" charset="-122"/>
                  </a:rPr>
                  <a:t>为</a:t>
                </a:r>
                <a:r>
                  <a:rPr lang="en-US" altLang="zh-CN" sz="1800" dirty="0" smtClean="0">
                    <a:solidFill>
                      <a:schemeClr val="tx1"/>
                    </a:solidFill>
                    <a:latin typeface="宋体" pitchFamily="2" charset="-122"/>
                    <a:ea typeface="宋体" pitchFamily="2" charset="-122"/>
                  </a:rPr>
                  <a:t>p</a:t>
                </a:r>
                <a:r>
                  <a:rPr lang="zh-CN" altLang="en-US" sz="1800" dirty="0" smtClean="0">
                    <a:solidFill>
                      <a:schemeClr val="tx1"/>
                    </a:solidFill>
                    <a:latin typeface="宋体" pitchFamily="2" charset="-122"/>
                    <a:ea typeface="宋体" pitchFamily="2" charset="-122"/>
                  </a:rPr>
                  <a:t>的</a:t>
                </a:r>
                <a:r>
                  <a:rPr lang="el-GR" altLang="zh-CN" sz="1800" dirty="0">
                    <a:solidFill>
                      <a:schemeClr val="tx1"/>
                    </a:solidFill>
                    <a:latin typeface="宋体" pitchFamily="2" charset="-122"/>
                    <a:ea typeface="宋体" pitchFamily="2" charset="-122"/>
                  </a:rPr>
                  <a:t>ε-</a:t>
                </a:r>
                <a:r>
                  <a:rPr lang="zh-CN" altLang="en-US" sz="1800" dirty="0">
                    <a:solidFill>
                      <a:schemeClr val="tx1"/>
                    </a:solidFill>
                    <a:latin typeface="宋体" pitchFamily="2" charset="-122"/>
                    <a:ea typeface="宋体" pitchFamily="2" charset="-122"/>
                  </a:rPr>
                  <a:t>邻域</a:t>
                </a:r>
                <a:r>
                  <a:rPr lang="zh-CN" altLang="en-US" sz="1800" dirty="0" smtClean="0">
                    <a:solidFill>
                      <a:schemeClr val="tx1"/>
                    </a:solidFill>
                    <a:latin typeface="宋体" pitchFamily="2" charset="-122"/>
                    <a:ea typeface="宋体" pitchFamily="2" charset="-122"/>
                  </a:rPr>
                  <a:t>中的对象的集合；</a:t>
                </a:r>
                <a:endParaRPr lang="en-US" altLang="zh-CN" sz="1800" dirty="0" smtClean="0">
                  <a:solidFill>
                    <a:schemeClr val="tx1"/>
                  </a:solidFill>
                  <a:latin typeface="宋体" pitchFamily="2" charset="-122"/>
                  <a:ea typeface="宋体" pitchFamily="2" charset="-122"/>
                </a:endParaRPr>
              </a:p>
              <a:p>
                <a:pPr marL="0" indent="0">
                  <a:lnSpc>
                    <a:spcPts val="2000"/>
                  </a:lnSpc>
                  <a:spcBef>
                    <a:spcPts val="0"/>
                  </a:spcBef>
                  <a:buNone/>
                </a:pPr>
                <a:r>
                  <a:rPr lang="zh-CN" altLang="en-US" sz="1800" dirty="0" smtClean="0">
                    <a:solidFill>
                      <a:schemeClr val="tx1"/>
                    </a:solidFill>
                    <a:latin typeface="宋体" pitchFamily="2" charset="-122"/>
                    <a:ea typeface="宋体" pitchFamily="2" charset="-122"/>
                  </a:rPr>
                  <a:t> （</a:t>
                </a:r>
                <a:r>
                  <a:rPr lang="en-US" altLang="zh-CN" sz="1800" dirty="0" smtClean="0">
                    <a:solidFill>
                      <a:schemeClr val="tx1"/>
                    </a:solidFill>
                    <a:latin typeface="宋体" pitchFamily="2" charset="-122"/>
                    <a:ea typeface="宋体" pitchFamily="2" charset="-122"/>
                  </a:rPr>
                  <a:t>8</a:t>
                </a:r>
                <a:r>
                  <a:rPr lang="zh-CN" altLang="en-US" sz="1800" dirty="0" smtClean="0">
                    <a:solidFill>
                      <a:schemeClr val="tx1"/>
                    </a:solidFill>
                    <a:latin typeface="宋体" pitchFamily="2" charset="-122"/>
                    <a:ea typeface="宋体" pitchFamily="2" charset="-122"/>
                  </a:rPr>
                  <a:t>）     </a:t>
                </a:r>
                <a:r>
                  <a:rPr lang="en-US" altLang="zh-CN" sz="1800" dirty="0" smtClean="0">
                    <a:solidFill>
                      <a:schemeClr val="tx1"/>
                    </a:solidFill>
                    <a:latin typeface="宋体" pitchFamily="2" charset="-122"/>
                    <a:ea typeface="宋体" pitchFamily="2" charset="-122"/>
                  </a:rPr>
                  <a:t>for N</a:t>
                </a:r>
                <a:r>
                  <a:rPr lang="zh-CN" altLang="en-US" sz="1800" dirty="0" smtClean="0">
                    <a:solidFill>
                      <a:schemeClr val="tx1"/>
                    </a:solidFill>
                    <a:latin typeface="宋体" pitchFamily="2" charset="-122"/>
                    <a:ea typeface="宋体" pitchFamily="2" charset="-122"/>
                  </a:rPr>
                  <a:t>中的每一个点</a:t>
                </a:r>
                <a14:m>
                  <m:oMath xmlns:m="http://schemas.openxmlformats.org/officeDocument/2006/math">
                    <m:sSup>
                      <m:sSupPr>
                        <m:ctrlPr>
                          <a:rPr lang="en-US" altLang="zh-CN" sz="1800" i="1" smtClean="0">
                            <a:solidFill>
                              <a:schemeClr val="tx1"/>
                            </a:solidFill>
                            <a:latin typeface="Cambria Math"/>
                            <a:ea typeface="宋体" pitchFamily="2" charset="-122"/>
                          </a:rPr>
                        </m:ctrlPr>
                      </m:sSupPr>
                      <m:e>
                        <m:r>
                          <a:rPr lang="en-US" altLang="zh-CN" sz="1800" b="0" i="1" smtClean="0">
                            <a:solidFill>
                              <a:schemeClr val="tx1"/>
                            </a:solidFill>
                            <a:latin typeface="Cambria Math"/>
                            <a:ea typeface="宋体" pitchFamily="2" charset="-122"/>
                          </a:rPr>
                          <m:t>𝑝</m:t>
                        </m:r>
                      </m:e>
                      <m:sup>
                        <m:r>
                          <a:rPr lang="en-US" altLang="zh-CN" sz="1800" b="0" i="1" smtClean="0">
                            <a:solidFill>
                              <a:schemeClr val="tx1"/>
                            </a:solidFill>
                            <a:latin typeface="Cambria Math"/>
                            <a:ea typeface="宋体" pitchFamily="2" charset="-122"/>
                          </a:rPr>
                          <m:t>′</m:t>
                        </m:r>
                      </m:sup>
                    </m:sSup>
                  </m:oMath>
                </a14:m>
                <a:endParaRPr lang="en-US" altLang="zh-CN" sz="1800" dirty="0" smtClean="0">
                  <a:solidFill>
                    <a:schemeClr val="tx1"/>
                  </a:solidFill>
                  <a:latin typeface="宋体" pitchFamily="2" charset="-122"/>
                  <a:ea typeface="宋体" pitchFamily="2" charset="-122"/>
                </a:endParaRPr>
              </a:p>
              <a:p>
                <a:pPr marL="0" indent="0">
                  <a:lnSpc>
                    <a:spcPts val="2000"/>
                  </a:lnSpc>
                  <a:spcBef>
                    <a:spcPts val="0"/>
                  </a:spcBef>
                  <a:buNone/>
                </a:pPr>
                <a:r>
                  <a:rPr lang="zh-CN" altLang="en-US" sz="1800" dirty="0" smtClean="0">
                    <a:solidFill>
                      <a:schemeClr val="tx1"/>
                    </a:solidFill>
                    <a:latin typeface="宋体" pitchFamily="2" charset="-122"/>
                    <a:ea typeface="宋体" pitchFamily="2" charset="-122"/>
                  </a:rPr>
                  <a:t> （</a:t>
                </a:r>
                <a:r>
                  <a:rPr lang="en-US" altLang="zh-CN" sz="1800" dirty="0" smtClean="0">
                    <a:solidFill>
                      <a:schemeClr val="tx1"/>
                    </a:solidFill>
                    <a:latin typeface="宋体" pitchFamily="2" charset="-122"/>
                    <a:ea typeface="宋体" pitchFamily="2" charset="-122"/>
                  </a:rPr>
                  <a:t>9</a:t>
                </a:r>
                <a:r>
                  <a:rPr lang="zh-CN" altLang="en-US" sz="1800" dirty="0" smtClean="0">
                    <a:solidFill>
                      <a:schemeClr val="tx1"/>
                    </a:solidFill>
                    <a:latin typeface="宋体" pitchFamily="2" charset="-122"/>
                    <a:ea typeface="宋体" pitchFamily="2" charset="-122"/>
                  </a:rPr>
                  <a:t>）        </a:t>
                </a:r>
                <a:r>
                  <a:rPr lang="en-US" altLang="zh-CN" sz="1800" dirty="0" smtClean="0">
                    <a:solidFill>
                      <a:schemeClr val="tx1"/>
                    </a:solidFill>
                    <a:latin typeface="宋体" pitchFamily="2" charset="-122"/>
                    <a:ea typeface="宋体" pitchFamily="2" charset="-122"/>
                  </a:rPr>
                  <a:t>if </a:t>
                </a:r>
                <a14:m>
                  <m:oMath xmlns:m="http://schemas.openxmlformats.org/officeDocument/2006/math">
                    <m:sSup>
                      <m:sSupPr>
                        <m:ctrlPr>
                          <a:rPr lang="en-US" altLang="zh-CN" sz="1800" i="1">
                            <a:solidFill>
                              <a:schemeClr val="tx1"/>
                            </a:solidFill>
                            <a:latin typeface="Cambria Math"/>
                            <a:ea typeface="宋体" pitchFamily="2" charset="-122"/>
                          </a:rPr>
                        </m:ctrlPr>
                      </m:sSupPr>
                      <m:e>
                        <m:r>
                          <a:rPr lang="en-US" altLang="zh-CN" sz="1800" b="0" i="1">
                            <a:solidFill>
                              <a:schemeClr val="tx1"/>
                            </a:solidFill>
                            <a:latin typeface="Cambria Math"/>
                            <a:ea typeface="宋体" pitchFamily="2" charset="-122"/>
                          </a:rPr>
                          <m:t>𝑝</m:t>
                        </m:r>
                      </m:e>
                      <m:sup>
                        <m:r>
                          <a:rPr lang="en-US" altLang="zh-CN" sz="1800" b="0" i="1">
                            <a:solidFill>
                              <a:schemeClr val="tx1"/>
                            </a:solidFill>
                            <a:latin typeface="Cambria Math"/>
                            <a:ea typeface="宋体" pitchFamily="2" charset="-122"/>
                          </a:rPr>
                          <m:t>′</m:t>
                        </m:r>
                      </m:sup>
                    </m:sSup>
                    <m:r>
                      <a:rPr lang="zh-CN" altLang="en-US" sz="1800" b="0" i="1" smtClean="0">
                        <a:solidFill>
                          <a:schemeClr val="tx1"/>
                        </a:solidFill>
                        <a:latin typeface="Cambria Math"/>
                        <a:ea typeface="宋体" pitchFamily="2" charset="-122"/>
                      </a:rPr>
                      <m:t>是</m:t>
                    </m:r>
                  </m:oMath>
                </a14:m>
                <a:r>
                  <a:rPr lang="en-US" altLang="zh-CN" sz="1800" dirty="0" smtClean="0">
                    <a:solidFill>
                      <a:schemeClr val="tx1"/>
                    </a:solidFill>
                    <a:latin typeface="宋体" pitchFamily="2" charset="-122"/>
                    <a:ea typeface="宋体" pitchFamily="2" charset="-122"/>
                  </a:rPr>
                  <a:t>unvisited</a:t>
                </a:r>
                <a:r>
                  <a:rPr lang="zh-CN" altLang="en-US" sz="1800" dirty="0" smtClean="0">
                    <a:solidFill>
                      <a:schemeClr val="tx1"/>
                    </a:solidFill>
                    <a:latin typeface="宋体" pitchFamily="2" charset="-122"/>
                    <a:ea typeface="宋体" pitchFamily="2" charset="-122"/>
                  </a:rPr>
                  <a:t>，标记</a:t>
                </a:r>
                <a14:m>
                  <m:oMath xmlns:m="http://schemas.openxmlformats.org/officeDocument/2006/math">
                    <m:sSup>
                      <m:sSupPr>
                        <m:ctrlPr>
                          <a:rPr lang="en-US" altLang="zh-CN" sz="1800" i="1">
                            <a:solidFill>
                              <a:schemeClr val="tx1"/>
                            </a:solidFill>
                            <a:latin typeface="Cambria Math"/>
                            <a:ea typeface="宋体" pitchFamily="2" charset="-122"/>
                          </a:rPr>
                        </m:ctrlPr>
                      </m:sSupPr>
                      <m:e>
                        <m:r>
                          <a:rPr lang="en-US" altLang="zh-CN" sz="1800" b="0" i="1">
                            <a:solidFill>
                              <a:schemeClr val="tx1"/>
                            </a:solidFill>
                            <a:latin typeface="Cambria Math"/>
                            <a:ea typeface="宋体" pitchFamily="2" charset="-122"/>
                          </a:rPr>
                          <m:t>𝑝</m:t>
                        </m:r>
                      </m:e>
                      <m:sup>
                        <m:r>
                          <a:rPr lang="en-US" altLang="zh-CN" sz="1800" b="0" i="1">
                            <a:solidFill>
                              <a:schemeClr val="tx1"/>
                            </a:solidFill>
                            <a:latin typeface="Cambria Math"/>
                            <a:ea typeface="宋体" pitchFamily="2" charset="-122"/>
                          </a:rPr>
                          <m:t>′</m:t>
                        </m:r>
                      </m:sup>
                    </m:sSup>
                  </m:oMath>
                </a14:m>
                <a:r>
                  <a:rPr lang="zh-CN" altLang="en-US" sz="1800" dirty="0" smtClean="0">
                    <a:solidFill>
                      <a:schemeClr val="tx1"/>
                    </a:solidFill>
                    <a:latin typeface="宋体" pitchFamily="2" charset="-122"/>
                    <a:ea typeface="宋体" pitchFamily="2" charset="-122"/>
                  </a:rPr>
                  <a:t>为</a:t>
                </a:r>
                <a:r>
                  <a:rPr lang="en-US" altLang="zh-CN" sz="1800" dirty="0" smtClean="0">
                    <a:solidFill>
                      <a:schemeClr val="tx1"/>
                    </a:solidFill>
                    <a:latin typeface="宋体" pitchFamily="2" charset="-122"/>
                    <a:ea typeface="宋体" pitchFamily="2" charset="-122"/>
                  </a:rPr>
                  <a:t>visited</a:t>
                </a:r>
                <a:r>
                  <a:rPr lang="zh-CN" altLang="en-US" sz="1800" dirty="0" smtClean="0">
                    <a:solidFill>
                      <a:schemeClr val="tx1"/>
                    </a:solidFill>
                    <a:latin typeface="宋体" pitchFamily="2" charset="-122"/>
                    <a:ea typeface="宋体" pitchFamily="2" charset="-122"/>
                  </a:rPr>
                  <a:t>；</a:t>
                </a:r>
                <a:endParaRPr lang="en-US" altLang="zh-CN" sz="1800" dirty="0" smtClean="0">
                  <a:solidFill>
                    <a:schemeClr val="tx1"/>
                  </a:solidFill>
                  <a:latin typeface="宋体" pitchFamily="2" charset="-122"/>
                  <a:ea typeface="宋体" pitchFamily="2" charset="-122"/>
                </a:endParaRPr>
              </a:p>
              <a:p>
                <a:pPr marL="0" indent="0">
                  <a:lnSpc>
                    <a:spcPts val="2000"/>
                  </a:lnSpc>
                  <a:spcBef>
                    <a:spcPts val="0"/>
                  </a:spcBef>
                  <a:buNone/>
                </a:pPr>
                <a:r>
                  <a:rPr lang="zh-CN" altLang="en-US" sz="1800" dirty="0" smtClean="0">
                    <a:solidFill>
                      <a:schemeClr val="tx1"/>
                    </a:solidFill>
                    <a:latin typeface="宋体" pitchFamily="2" charset="-122"/>
                    <a:ea typeface="宋体" pitchFamily="2" charset="-122"/>
                  </a:rPr>
                  <a:t>（</a:t>
                </a:r>
                <a:r>
                  <a:rPr lang="en-US" altLang="zh-CN" sz="1800" dirty="0" smtClean="0">
                    <a:solidFill>
                      <a:schemeClr val="tx1"/>
                    </a:solidFill>
                    <a:latin typeface="宋体" pitchFamily="2" charset="-122"/>
                    <a:ea typeface="宋体" pitchFamily="2" charset="-122"/>
                  </a:rPr>
                  <a:t>10</a:t>
                </a:r>
                <a:r>
                  <a:rPr lang="zh-CN" altLang="en-US" sz="1800" dirty="0" smtClean="0">
                    <a:solidFill>
                      <a:schemeClr val="tx1"/>
                    </a:solidFill>
                    <a:latin typeface="宋体" pitchFamily="2" charset="-122"/>
                    <a:ea typeface="宋体" pitchFamily="2" charset="-122"/>
                  </a:rPr>
                  <a:t>）</a:t>
                </a:r>
                <a:r>
                  <a:rPr lang="zh-CN" altLang="en-US" sz="1800" dirty="0">
                    <a:solidFill>
                      <a:schemeClr val="tx1"/>
                    </a:solidFill>
                    <a:latin typeface="宋体" pitchFamily="2" charset="-122"/>
                    <a:ea typeface="宋体" pitchFamily="2" charset="-122"/>
                  </a:rPr>
                  <a:t> </a:t>
                </a:r>
                <a:r>
                  <a:rPr lang="zh-CN" altLang="en-US" sz="1800" dirty="0" smtClean="0">
                    <a:solidFill>
                      <a:schemeClr val="tx1"/>
                    </a:solidFill>
                    <a:latin typeface="宋体" pitchFamily="2" charset="-122"/>
                    <a:ea typeface="宋体" pitchFamily="2" charset="-122"/>
                  </a:rPr>
                  <a:t>       </a:t>
                </a:r>
                <a:r>
                  <a:rPr lang="en-US" altLang="zh-CN" sz="1800" dirty="0" smtClean="0">
                    <a:solidFill>
                      <a:schemeClr val="tx1"/>
                    </a:solidFill>
                    <a:latin typeface="宋体" pitchFamily="2" charset="-122"/>
                    <a:ea typeface="宋体" pitchFamily="2" charset="-122"/>
                  </a:rPr>
                  <a:t>if </a:t>
                </a:r>
                <a14:m>
                  <m:oMath xmlns:m="http://schemas.openxmlformats.org/officeDocument/2006/math">
                    <m:sSup>
                      <m:sSupPr>
                        <m:ctrlPr>
                          <a:rPr lang="en-US" altLang="zh-CN" sz="1800" i="1">
                            <a:solidFill>
                              <a:schemeClr val="tx1"/>
                            </a:solidFill>
                            <a:latin typeface="Cambria Math"/>
                            <a:ea typeface="宋体" pitchFamily="2" charset="-122"/>
                          </a:rPr>
                        </m:ctrlPr>
                      </m:sSupPr>
                      <m:e>
                        <m:r>
                          <a:rPr lang="en-US" altLang="zh-CN" sz="1800" b="0" i="1">
                            <a:solidFill>
                              <a:schemeClr val="tx1"/>
                            </a:solidFill>
                            <a:latin typeface="Cambria Math"/>
                            <a:ea typeface="宋体" pitchFamily="2" charset="-122"/>
                          </a:rPr>
                          <m:t>𝑝</m:t>
                        </m:r>
                      </m:e>
                      <m:sup>
                        <m:r>
                          <a:rPr lang="en-US" altLang="zh-CN" sz="1800" b="0" i="1">
                            <a:solidFill>
                              <a:schemeClr val="tx1"/>
                            </a:solidFill>
                            <a:latin typeface="Cambria Math"/>
                            <a:ea typeface="宋体" pitchFamily="2" charset="-122"/>
                          </a:rPr>
                          <m:t>′</m:t>
                        </m:r>
                      </m:sup>
                    </m:sSup>
                  </m:oMath>
                </a14:m>
                <a:r>
                  <a:rPr lang="zh-CN" altLang="en-US" sz="1800" dirty="0">
                    <a:solidFill>
                      <a:schemeClr val="tx1"/>
                    </a:solidFill>
                    <a:latin typeface="宋体" pitchFamily="2" charset="-122"/>
                    <a:ea typeface="宋体" pitchFamily="2" charset="-122"/>
                  </a:rPr>
                  <a:t>的</a:t>
                </a:r>
                <a:r>
                  <a:rPr lang="el-GR" altLang="zh-CN" sz="1800" dirty="0">
                    <a:solidFill>
                      <a:schemeClr val="tx1"/>
                    </a:solidFill>
                    <a:latin typeface="宋体" pitchFamily="2" charset="-122"/>
                    <a:ea typeface="宋体" pitchFamily="2" charset="-122"/>
                  </a:rPr>
                  <a:t>ε-</a:t>
                </a:r>
                <a:r>
                  <a:rPr lang="zh-CN" altLang="en-US" sz="1800" dirty="0">
                    <a:solidFill>
                      <a:schemeClr val="tx1"/>
                    </a:solidFill>
                    <a:latin typeface="宋体" pitchFamily="2" charset="-122"/>
                    <a:ea typeface="宋体" pitchFamily="2" charset="-122"/>
                  </a:rPr>
                  <a:t>邻域至少有</a:t>
                </a:r>
                <a:r>
                  <a:rPr lang="en-US" altLang="zh-CN" sz="1800" dirty="0" err="1">
                    <a:solidFill>
                      <a:schemeClr val="tx1"/>
                    </a:solidFill>
                    <a:latin typeface="宋体" pitchFamily="2" charset="-122"/>
                    <a:ea typeface="宋体" pitchFamily="2" charset="-122"/>
                  </a:rPr>
                  <a:t>MinPts</a:t>
                </a:r>
                <a:r>
                  <a:rPr lang="zh-CN" altLang="en-US" sz="1800" dirty="0">
                    <a:solidFill>
                      <a:schemeClr val="tx1"/>
                    </a:solidFill>
                    <a:latin typeface="宋体" pitchFamily="2" charset="-122"/>
                    <a:ea typeface="宋体" pitchFamily="2" charset="-122"/>
                  </a:rPr>
                  <a:t>个</a:t>
                </a:r>
                <a:r>
                  <a:rPr lang="zh-CN" altLang="en-US" sz="1800" dirty="0" smtClean="0">
                    <a:solidFill>
                      <a:schemeClr val="tx1"/>
                    </a:solidFill>
                    <a:latin typeface="宋体" pitchFamily="2" charset="-122"/>
                    <a:ea typeface="宋体" pitchFamily="2" charset="-122"/>
                  </a:rPr>
                  <a:t>对象</a:t>
                </a:r>
                <a:r>
                  <a:rPr lang="en-US" altLang="zh-CN" sz="1800" dirty="0" smtClean="0">
                    <a:solidFill>
                      <a:schemeClr val="tx1"/>
                    </a:solidFill>
                    <a:latin typeface="宋体" pitchFamily="2" charset="-122"/>
                    <a:ea typeface="宋体" pitchFamily="2" charset="-122"/>
                  </a:rPr>
                  <a:t>,</a:t>
                </a:r>
                <a:r>
                  <a:rPr lang="zh-CN" altLang="en-US" sz="1800" dirty="0" smtClean="0">
                    <a:solidFill>
                      <a:schemeClr val="tx1"/>
                    </a:solidFill>
                    <a:latin typeface="宋体" pitchFamily="2" charset="-122"/>
                    <a:ea typeface="宋体" pitchFamily="2" charset="-122"/>
                  </a:rPr>
                  <a:t>把这些点添加到</a:t>
                </a:r>
                <a:r>
                  <a:rPr lang="en-US" altLang="zh-CN" sz="1800" dirty="0" smtClean="0">
                    <a:solidFill>
                      <a:schemeClr val="tx1"/>
                    </a:solidFill>
                    <a:latin typeface="宋体" pitchFamily="2" charset="-122"/>
                    <a:ea typeface="宋体" pitchFamily="2" charset="-122"/>
                  </a:rPr>
                  <a:t>N; </a:t>
                </a:r>
                <a:endParaRPr lang="en-US" altLang="zh-CN" sz="1800" dirty="0">
                  <a:solidFill>
                    <a:schemeClr val="tx1"/>
                  </a:solidFill>
                  <a:latin typeface="宋体" pitchFamily="2" charset="-122"/>
                  <a:ea typeface="宋体" pitchFamily="2" charset="-122"/>
                </a:endParaRPr>
              </a:p>
              <a:p>
                <a:pPr marL="0" indent="0">
                  <a:lnSpc>
                    <a:spcPts val="2000"/>
                  </a:lnSpc>
                  <a:spcBef>
                    <a:spcPts val="0"/>
                  </a:spcBef>
                  <a:buNone/>
                </a:pPr>
                <a:r>
                  <a:rPr lang="zh-CN" altLang="en-US" sz="1800" dirty="0" smtClean="0">
                    <a:solidFill>
                      <a:schemeClr val="tx1"/>
                    </a:solidFill>
                    <a:latin typeface="宋体" pitchFamily="2" charset="-122"/>
                    <a:ea typeface="宋体" pitchFamily="2" charset="-122"/>
                  </a:rPr>
                  <a:t>（</a:t>
                </a:r>
                <a:r>
                  <a:rPr lang="en-US" altLang="zh-CN" sz="1800" dirty="0" smtClean="0">
                    <a:solidFill>
                      <a:schemeClr val="tx1"/>
                    </a:solidFill>
                    <a:latin typeface="宋体" pitchFamily="2" charset="-122"/>
                    <a:ea typeface="宋体" pitchFamily="2" charset="-122"/>
                  </a:rPr>
                  <a:t>11</a:t>
                </a:r>
                <a:r>
                  <a:rPr lang="zh-CN" altLang="en-US" sz="1800" dirty="0" smtClean="0">
                    <a:solidFill>
                      <a:schemeClr val="tx1"/>
                    </a:solidFill>
                    <a:latin typeface="宋体" pitchFamily="2" charset="-122"/>
                    <a:ea typeface="宋体" pitchFamily="2" charset="-122"/>
                  </a:rPr>
                  <a:t>）</a:t>
                </a:r>
                <a:r>
                  <a:rPr lang="zh-CN" altLang="en-US" sz="1800" dirty="0">
                    <a:solidFill>
                      <a:schemeClr val="tx1"/>
                    </a:solidFill>
                    <a:latin typeface="宋体" pitchFamily="2" charset="-122"/>
                    <a:ea typeface="宋体" pitchFamily="2" charset="-122"/>
                  </a:rPr>
                  <a:t> </a:t>
                </a:r>
                <a:r>
                  <a:rPr lang="zh-CN" altLang="en-US" sz="1800" dirty="0" smtClean="0">
                    <a:solidFill>
                      <a:schemeClr val="tx1"/>
                    </a:solidFill>
                    <a:latin typeface="宋体" pitchFamily="2" charset="-122"/>
                    <a:ea typeface="宋体" pitchFamily="2" charset="-122"/>
                  </a:rPr>
                  <a:t>       </a:t>
                </a:r>
                <a:r>
                  <a:rPr lang="en-US" altLang="zh-CN" sz="1800" dirty="0" smtClean="0">
                    <a:solidFill>
                      <a:schemeClr val="tx1"/>
                    </a:solidFill>
                    <a:latin typeface="宋体" pitchFamily="2" charset="-122"/>
                    <a:ea typeface="宋体" pitchFamily="2" charset="-122"/>
                  </a:rPr>
                  <a:t>if </a:t>
                </a:r>
                <a14:m>
                  <m:oMath xmlns:m="http://schemas.openxmlformats.org/officeDocument/2006/math">
                    <m:sSup>
                      <m:sSupPr>
                        <m:ctrlPr>
                          <a:rPr lang="en-US" altLang="zh-CN" sz="1800" i="1">
                            <a:solidFill>
                              <a:schemeClr val="tx1"/>
                            </a:solidFill>
                            <a:latin typeface="Cambria Math"/>
                            <a:ea typeface="宋体" pitchFamily="2" charset="-122"/>
                          </a:rPr>
                        </m:ctrlPr>
                      </m:sSupPr>
                      <m:e>
                        <m:r>
                          <a:rPr lang="en-US" altLang="zh-CN" sz="1800" b="0" i="1">
                            <a:solidFill>
                              <a:schemeClr val="tx1"/>
                            </a:solidFill>
                            <a:latin typeface="Cambria Math"/>
                            <a:ea typeface="宋体" pitchFamily="2" charset="-122"/>
                          </a:rPr>
                          <m:t>𝑝</m:t>
                        </m:r>
                      </m:e>
                      <m:sup>
                        <m:r>
                          <a:rPr lang="en-US" altLang="zh-CN" sz="1800" b="0" i="1">
                            <a:solidFill>
                              <a:schemeClr val="tx1"/>
                            </a:solidFill>
                            <a:latin typeface="Cambria Math"/>
                            <a:ea typeface="宋体" pitchFamily="2" charset="-122"/>
                          </a:rPr>
                          <m:t>′</m:t>
                        </m:r>
                      </m:sup>
                    </m:sSup>
                    <m:r>
                      <a:rPr lang="zh-CN" altLang="en-US" sz="1800" b="0" i="1" smtClean="0">
                        <a:solidFill>
                          <a:schemeClr val="tx1"/>
                        </a:solidFill>
                        <a:latin typeface="Cambria Math"/>
                        <a:ea typeface="宋体" pitchFamily="2" charset="-122"/>
                      </a:rPr>
                      <m:t>还</m:t>
                    </m:r>
                    <m:r>
                      <a:rPr lang="zh-CN" altLang="en-US" sz="1800" b="0" i="1">
                        <a:solidFill>
                          <a:schemeClr val="tx1"/>
                        </a:solidFill>
                        <a:latin typeface="Cambria Math"/>
                        <a:ea typeface="宋体" pitchFamily="2" charset="-122"/>
                      </a:rPr>
                      <m:t>不是</m:t>
                    </m:r>
                    <m:r>
                      <a:rPr lang="zh-CN" altLang="en-US" sz="1800" b="0" i="1" smtClean="0">
                        <a:solidFill>
                          <a:schemeClr val="tx1"/>
                        </a:solidFill>
                        <a:latin typeface="Cambria Math"/>
                        <a:ea typeface="宋体" pitchFamily="2" charset="-122"/>
                      </a:rPr>
                      <m:t>任何簇的</m:t>
                    </m:r>
                    <m:r>
                      <a:rPr lang="zh-CN" altLang="en-US" sz="1800" b="0" i="1">
                        <a:solidFill>
                          <a:schemeClr val="tx1"/>
                        </a:solidFill>
                        <a:latin typeface="Cambria Math"/>
                        <a:ea typeface="宋体" pitchFamily="2" charset="-122"/>
                      </a:rPr>
                      <m:t>成员，</m:t>
                    </m:r>
                    <m:r>
                      <m:rPr>
                        <m:nor/>
                      </m:rPr>
                      <a:rPr lang="zh-CN" altLang="en-US" sz="1800" dirty="0">
                        <a:solidFill>
                          <a:schemeClr val="tx1"/>
                        </a:solidFill>
                        <a:latin typeface="宋体" pitchFamily="2" charset="-122"/>
                        <a:ea typeface="宋体" pitchFamily="2" charset="-122"/>
                      </a:rPr>
                      <m:t>把</m:t>
                    </m:r>
                    <m:sSup>
                      <m:sSupPr>
                        <m:ctrlPr>
                          <a:rPr lang="en-US" altLang="zh-CN" sz="1800" i="1">
                            <a:solidFill>
                              <a:schemeClr val="tx1"/>
                            </a:solidFill>
                            <a:latin typeface="Cambria Math"/>
                            <a:ea typeface="宋体" pitchFamily="2" charset="-122"/>
                          </a:rPr>
                        </m:ctrlPr>
                      </m:sSupPr>
                      <m:e>
                        <m:r>
                          <a:rPr lang="en-US" altLang="zh-CN" sz="1800" b="0" i="1">
                            <a:solidFill>
                              <a:schemeClr val="tx1"/>
                            </a:solidFill>
                            <a:latin typeface="Cambria Math"/>
                            <a:ea typeface="宋体" pitchFamily="2" charset="-122"/>
                          </a:rPr>
                          <m:t>𝑝</m:t>
                        </m:r>
                      </m:e>
                      <m:sup>
                        <m:r>
                          <a:rPr lang="en-US" altLang="zh-CN" sz="1800" b="0" i="1">
                            <a:solidFill>
                              <a:schemeClr val="tx1"/>
                            </a:solidFill>
                            <a:latin typeface="Cambria Math"/>
                            <a:ea typeface="宋体" pitchFamily="2" charset="-122"/>
                          </a:rPr>
                          <m:t>′</m:t>
                        </m:r>
                      </m:sup>
                    </m:sSup>
                    <m:r>
                      <m:rPr>
                        <m:nor/>
                      </m:rPr>
                      <a:rPr lang="zh-CN" altLang="en-US" sz="1800" dirty="0">
                        <a:solidFill>
                          <a:schemeClr val="tx1"/>
                        </a:solidFill>
                        <a:latin typeface="宋体" pitchFamily="2" charset="-122"/>
                        <a:ea typeface="宋体" pitchFamily="2" charset="-122"/>
                      </a:rPr>
                      <m:t>添加到</m:t>
                    </m:r>
                    <m:r>
                      <m:rPr>
                        <m:nor/>
                      </m:rPr>
                      <a:rPr lang="en-US" altLang="zh-CN" sz="1800" dirty="0">
                        <a:solidFill>
                          <a:schemeClr val="tx1"/>
                        </a:solidFill>
                        <a:latin typeface="宋体" pitchFamily="2" charset="-122"/>
                        <a:ea typeface="宋体" pitchFamily="2" charset="-122"/>
                      </a:rPr>
                      <m:t>C</m:t>
                    </m:r>
                  </m:oMath>
                </a14:m>
                <a:endParaRPr lang="en-US" altLang="zh-CN" sz="1800" dirty="0" smtClean="0">
                  <a:solidFill>
                    <a:schemeClr val="tx1"/>
                  </a:solidFill>
                  <a:latin typeface="宋体" pitchFamily="2" charset="-122"/>
                  <a:ea typeface="宋体" pitchFamily="2" charset="-122"/>
                </a:endParaRPr>
              </a:p>
              <a:p>
                <a:pPr marL="0" indent="0">
                  <a:lnSpc>
                    <a:spcPts val="2000"/>
                  </a:lnSpc>
                  <a:spcBef>
                    <a:spcPts val="0"/>
                  </a:spcBef>
                  <a:buNone/>
                </a:pPr>
                <a:r>
                  <a:rPr lang="zh-CN" altLang="en-US" sz="1800" dirty="0" smtClean="0">
                    <a:solidFill>
                      <a:schemeClr val="tx1"/>
                    </a:solidFill>
                    <a:latin typeface="宋体" pitchFamily="2" charset="-122"/>
                    <a:ea typeface="宋体" pitchFamily="2" charset="-122"/>
                  </a:rPr>
                  <a:t>（</a:t>
                </a:r>
                <a:r>
                  <a:rPr lang="en-US" altLang="zh-CN" sz="1800" dirty="0" smtClean="0">
                    <a:solidFill>
                      <a:schemeClr val="tx1"/>
                    </a:solidFill>
                    <a:latin typeface="宋体" pitchFamily="2" charset="-122"/>
                    <a:ea typeface="宋体" pitchFamily="2" charset="-122"/>
                  </a:rPr>
                  <a:t>12</a:t>
                </a:r>
                <a:r>
                  <a:rPr lang="zh-CN" altLang="en-US" sz="1800" dirty="0" smtClean="0">
                    <a:solidFill>
                      <a:schemeClr val="tx1"/>
                    </a:solidFill>
                    <a:latin typeface="宋体" pitchFamily="2" charset="-122"/>
                    <a:ea typeface="宋体" pitchFamily="2" charset="-122"/>
                  </a:rPr>
                  <a:t>）     </a:t>
                </a:r>
                <a:r>
                  <a:rPr lang="en-US" altLang="zh-CN" sz="1800" dirty="0" smtClean="0">
                    <a:solidFill>
                      <a:schemeClr val="tx1"/>
                    </a:solidFill>
                    <a:latin typeface="宋体" pitchFamily="2" charset="-122"/>
                    <a:ea typeface="宋体" pitchFamily="2" charset="-122"/>
                  </a:rPr>
                  <a:t>end for</a:t>
                </a:r>
                <a:r>
                  <a:rPr lang="zh-CN" altLang="en-US" sz="1800" dirty="0" smtClean="0">
                    <a:solidFill>
                      <a:schemeClr val="tx1"/>
                    </a:solidFill>
                    <a:latin typeface="宋体" pitchFamily="2" charset="-122"/>
                    <a:ea typeface="宋体" pitchFamily="2" charset="-122"/>
                  </a:rPr>
                  <a:t> </a:t>
                </a:r>
                <a:endParaRPr lang="en-US" altLang="zh-CN" sz="1800" dirty="0" smtClean="0">
                  <a:solidFill>
                    <a:schemeClr val="tx1"/>
                  </a:solidFill>
                  <a:latin typeface="宋体" pitchFamily="2" charset="-122"/>
                  <a:ea typeface="宋体" pitchFamily="2" charset="-122"/>
                </a:endParaRPr>
              </a:p>
              <a:p>
                <a:pPr marL="0" indent="0">
                  <a:lnSpc>
                    <a:spcPts val="2000"/>
                  </a:lnSpc>
                  <a:spcBef>
                    <a:spcPts val="0"/>
                  </a:spcBef>
                  <a:buNone/>
                </a:pPr>
                <a:r>
                  <a:rPr lang="zh-CN" altLang="en-US" sz="1800" dirty="0" smtClean="0">
                    <a:solidFill>
                      <a:schemeClr val="tx1"/>
                    </a:solidFill>
                    <a:latin typeface="宋体" pitchFamily="2" charset="-122"/>
                    <a:ea typeface="宋体" pitchFamily="2" charset="-122"/>
                  </a:rPr>
                  <a:t>（</a:t>
                </a:r>
                <a:r>
                  <a:rPr lang="en-US" altLang="zh-CN" sz="1800" dirty="0" smtClean="0">
                    <a:solidFill>
                      <a:schemeClr val="tx1"/>
                    </a:solidFill>
                    <a:latin typeface="宋体" pitchFamily="2" charset="-122"/>
                    <a:ea typeface="宋体" pitchFamily="2" charset="-122"/>
                  </a:rPr>
                  <a:t>13</a:t>
                </a:r>
                <a:r>
                  <a:rPr lang="zh-CN" altLang="en-US" sz="1800" dirty="0" smtClean="0">
                    <a:solidFill>
                      <a:schemeClr val="tx1"/>
                    </a:solidFill>
                    <a:latin typeface="宋体" pitchFamily="2" charset="-122"/>
                    <a:ea typeface="宋体" pitchFamily="2" charset="-122"/>
                  </a:rPr>
                  <a:t>）     输出</a:t>
                </a:r>
                <a:r>
                  <a:rPr lang="en-US" altLang="zh-CN" sz="1800" dirty="0" smtClean="0">
                    <a:solidFill>
                      <a:schemeClr val="tx1"/>
                    </a:solidFill>
                    <a:latin typeface="宋体" pitchFamily="2" charset="-122"/>
                    <a:ea typeface="宋体" pitchFamily="2" charset="-122"/>
                  </a:rPr>
                  <a:t>C; </a:t>
                </a:r>
              </a:p>
              <a:p>
                <a:pPr marL="0" indent="0">
                  <a:lnSpc>
                    <a:spcPts val="2000"/>
                  </a:lnSpc>
                  <a:spcBef>
                    <a:spcPts val="0"/>
                  </a:spcBef>
                  <a:buNone/>
                </a:pPr>
                <a:r>
                  <a:rPr lang="zh-CN" altLang="en-US" sz="1800" dirty="0" smtClean="0">
                    <a:solidFill>
                      <a:schemeClr val="tx1"/>
                    </a:solidFill>
                    <a:latin typeface="宋体" pitchFamily="2" charset="-122"/>
                    <a:ea typeface="宋体" pitchFamily="2" charset="-122"/>
                  </a:rPr>
                  <a:t>（</a:t>
                </a:r>
                <a:r>
                  <a:rPr lang="en-US" altLang="zh-CN" sz="1800" dirty="0" smtClean="0">
                    <a:solidFill>
                      <a:schemeClr val="tx1"/>
                    </a:solidFill>
                    <a:latin typeface="宋体" pitchFamily="2" charset="-122"/>
                    <a:ea typeface="宋体" pitchFamily="2" charset="-122"/>
                  </a:rPr>
                  <a:t>14</a:t>
                </a:r>
                <a:r>
                  <a:rPr lang="zh-CN" altLang="en-US" sz="1800" dirty="0" smtClean="0">
                    <a:solidFill>
                      <a:schemeClr val="tx1"/>
                    </a:solidFill>
                    <a:latin typeface="宋体" pitchFamily="2" charset="-122"/>
                    <a:ea typeface="宋体" pitchFamily="2" charset="-122"/>
                  </a:rPr>
                  <a:t>）  </a:t>
                </a:r>
                <a:r>
                  <a:rPr lang="en-US" altLang="zh-CN" sz="1800" dirty="0" smtClean="0">
                    <a:solidFill>
                      <a:schemeClr val="tx1"/>
                    </a:solidFill>
                    <a:latin typeface="宋体" pitchFamily="2" charset="-122"/>
                    <a:ea typeface="宋体" pitchFamily="2" charset="-122"/>
                  </a:rPr>
                  <a:t>else </a:t>
                </a:r>
                <a:r>
                  <a:rPr lang="zh-CN" altLang="en-US" sz="1800" dirty="0" smtClean="0">
                    <a:solidFill>
                      <a:schemeClr val="tx1"/>
                    </a:solidFill>
                    <a:latin typeface="宋体" pitchFamily="2" charset="-122"/>
                    <a:ea typeface="宋体" pitchFamily="2" charset="-122"/>
                  </a:rPr>
                  <a:t>标记</a:t>
                </a:r>
                <a:r>
                  <a:rPr lang="en-US" altLang="zh-CN" sz="1800" dirty="0" smtClean="0">
                    <a:solidFill>
                      <a:schemeClr val="tx1"/>
                    </a:solidFill>
                    <a:latin typeface="宋体" pitchFamily="2" charset="-122"/>
                    <a:ea typeface="宋体" pitchFamily="2" charset="-122"/>
                  </a:rPr>
                  <a:t>p</a:t>
                </a:r>
                <a:r>
                  <a:rPr lang="zh-CN" altLang="en-US" sz="1800" dirty="0" smtClean="0">
                    <a:solidFill>
                      <a:schemeClr val="tx1"/>
                    </a:solidFill>
                    <a:latin typeface="宋体" pitchFamily="2" charset="-122"/>
                    <a:ea typeface="宋体" pitchFamily="2" charset="-122"/>
                  </a:rPr>
                  <a:t>为噪声；</a:t>
                </a:r>
                <a:endParaRPr lang="en-US" altLang="zh-CN" sz="1800" dirty="0" smtClean="0">
                  <a:solidFill>
                    <a:schemeClr val="tx1"/>
                  </a:solidFill>
                  <a:latin typeface="宋体" pitchFamily="2" charset="-122"/>
                  <a:ea typeface="宋体" pitchFamily="2" charset="-122"/>
                </a:endParaRPr>
              </a:p>
              <a:p>
                <a:pPr marL="0" indent="0">
                  <a:lnSpc>
                    <a:spcPts val="2000"/>
                  </a:lnSpc>
                  <a:spcBef>
                    <a:spcPts val="0"/>
                  </a:spcBef>
                  <a:buNone/>
                </a:pPr>
                <a:r>
                  <a:rPr lang="zh-CN" altLang="en-US" sz="1800" dirty="0" smtClean="0">
                    <a:solidFill>
                      <a:schemeClr val="tx1"/>
                    </a:solidFill>
                    <a:latin typeface="宋体" pitchFamily="2" charset="-122"/>
                    <a:ea typeface="宋体" pitchFamily="2" charset="-122"/>
                  </a:rPr>
                  <a:t>（</a:t>
                </a:r>
                <a:r>
                  <a:rPr lang="en-US" altLang="zh-CN" sz="1800" dirty="0" smtClean="0">
                    <a:solidFill>
                      <a:schemeClr val="tx1"/>
                    </a:solidFill>
                    <a:latin typeface="宋体" pitchFamily="2" charset="-122"/>
                    <a:ea typeface="宋体" pitchFamily="2" charset="-122"/>
                  </a:rPr>
                  <a:t>15</a:t>
                </a:r>
                <a:r>
                  <a:rPr lang="zh-CN" altLang="en-US" sz="1800" dirty="0" smtClean="0">
                    <a:solidFill>
                      <a:schemeClr val="tx1"/>
                    </a:solidFill>
                    <a:latin typeface="宋体" pitchFamily="2" charset="-122"/>
                    <a:ea typeface="宋体" pitchFamily="2" charset="-122"/>
                  </a:rPr>
                  <a:t>）</a:t>
                </a:r>
                <a:r>
                  <a:rPr lang="en-US" altLang="zh-CN" sz="1800" dirty="0" smtClean="0">
                    <a:solidFill>
                      <a:schemeClr val="tx1"/>
                    </a:solidFill>
                    <a:latin typeface="宋体" pitchFamily="2" charset="-122"/>
                    <a:ea typeface="宋体" pitchFamily="2" charset="-122"/>
                  </a:rPr>
                  <a:t>until</a:t>
                </a:r>
                <a:r>
                  <a:rPr lang="zh-CN" altLang="en-US" sz="1800" dirty="0" smtClean="0">
                    <a:solidFill>
                      <a:schemeClr val="tx1"/>
                    </a:solidFill>
                    <a:latin typeface="宋体" pitchFamily="2" charset="-122"/>
                    <a:ea typeface="宋体" pitchFamily="2" charset="-122"/>
                  </a:rPr>
                  <a:t>没有标记为</a:t>
                </a:r>
                <a:r>
                  <a:rPr lang="en-US" altLang="zh-CN" sz="1800" dirty="0" smtClean="0">
                    <a:solidFill>
                      <a:schemeClr val="tx1"/>
                    </a:solidFill>
                    <a:latin typeface="宋体" pitchFamily="2" charset="-122"/>
                    <a:ea typeface="宋体" pitchFamily="2" charset="-122"/>
                  </a:rPr>
                  <a:t>unvisited</a:t>
                </a:r>
                <a:r>
                  <a:rPr lang="zh-CN" altLang="en-US" sz="1800" dirty="0" smtClean="0">
                    <a:solidFill>
                      <a:schemeClr val="tx1"/>
                    </a:solidFill>
                    <a:latin typeface="宋体" pitchFamily="2" charset="-122"/>
                    <a:ea typeface="宋体" pitchFamily="2" charset="-122"/>
                  </a:rPr>
                  <a:t>的对象；</a:t>
                </a:r>
                <a:endParaRPr lang="en-US" altLang="zh-CN" sz="1800" dirty="0" smtClean="0">
                  <a:solidFill>
                    <a:schemeClr val="tx1"/>
                  </a:solidFill>
                  <a:latin typeface="宋体" pitchFamily="2" charset="-122"/>
                  <a:ea typeface="宋体" pitchFamily="2" charset="-122"/>
                </a:endParaRPr>
              </a:p>
            </p:txBody>
          </p:sp>
        </mc:Choice>
        <mc:Fallback xmlns="">
          <p:sp>
            <p:nvSpPr>
              <p:cNvPr id="6" name="内容占位符 2"/>
              <p:cNvSpPr txBox="1">
                <a:spLocks noRot="1" noChangeAspect="1" noMove="1" noResize="1" noEditPoints="1" noAdjustHandles="1" noChangeArrowheads="1" noChangeShapeType="1" noTextEdit="1"/>
              </p:cNvSpPr>
              <p:nvPr/>
            </p:nvSpPr>
            <p:spPr bwMode="auto">
              <a:xfrm>
                <a:off x="827584" y="908720"/>
                <a:ext cx="7488832" cy="5733256"/>
              </a:xfrm>
              <a:prstGeom prst="rect">
                <a:avLst/>
              </a:prstGeom>
              <a:blipFill rotWithShape="1">
                <a:blip r:embed="rId2"/>
                <a:stretch>
                  <a:fillRect l="-650" t="-848" b="-530"/>
                </a:stretch>
              </a:blip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Tree>
    <p:extLst>
      <p:ext uri="{BB962C8B-B14F-4D97-AF65-F5344CB8AC3E}">
        <p14:creationId xmlns:p14="http://schemas.microsoft.com/office/powerpoint/2010/main" val="21723993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基于密度的方法</a:t>
            </a:r>
            <a:r>
              <a:rPr lang="en-US" altLang="zh-CN" dirty="0" smtClean="0"/>
              <a:t>——</a:t>
            </a:r>
            <a:r>
              <a:rPr lang="en-US" altLang="zh-CN" dirty="0" err="1" smtClean="0"/>
              <a:t>DBSCAN</a:t>
            </a:r>
            <a:r>
              <a:rPr lang="zh-CN" altLang="en-US" dirty="0" smtClean="0"/>
              <a:t>算法</a:t>
            </a:r>
            <a:endParaRPr lang="zh-CN" altLang="en-US" dirty="0"/>
          </a:p>
        </p:txBody>
      </p:sp>
      <p:sp>
        <p:nvSpPr>
          <p:cNvPr id="4" name="内容占位符 3"/>
          <p:cNvSpPr>
            <a:spLocks noGrp="1"/>
          </p:cNvSpPr>
          <p:nvPr>
            <p:ph idx="1"/>
          </p:nvPr>
        </p:nvSpPr>
        <p:spPr>
          <a:xfrm>
            <a:off x="444500" y="1244600"/>
            <a:ext cx="8256588" cy="5295900"/>
          </a:xfrm>
        </p:spPr>
        <p:txBody>
          <a:bodyPr/>
          <a:lstStyle/>
          <a:p>
            <a:pPr marL="0" indent="0">
              <a:spcBef>
                <a:spcPts val="600"/>
              </a:spcBef>
              <a:buNone/>
            </a:pPr>
            <a:r>
              <a:rPr lang="zh-CN" altLang="en-US" b="1" dirty="0" smtClean="0"/>
              <a:t>优点</a:t>
            </a:r>
            <a:endParaRPr lang="en-US" altLang="zh-CN" b="1" dirty="0" smtClean="0"/>
          </a:p>
          <a:p>
            <a:pPr>
              <a:spcBef>
                <a:spcPts val="600"/>
              </a:spcBef>
            </a:pPr>
            <a:r>
              <a:rPr lang="zh-CN" altLang="en-US" dirty="0"/>
              <a:t>相</a:t>
            </a:r>
            <a:r>
              <a:rPr lang="zh-CN" altLang="en-US" dirty="0" smtClean="0"/>
              <a:t>对抗噪声，并能够处理任意形状和大小的簇，可以自动确定形成的簇数目</a:t>
            </a:r>
            <a:endParaRPr lang="en-US" altLang="zh-CN" dirty="0" smtClean="0"/>
          </a:p>
          <a:p>
            <a:pPr marL="0" indent="0">
              <a:spcBef>
                <a:spcPts val="600"/>
              </a:spcBef>
              <a:buNone/>
            </a:pPr>
            <a:r>
              <a:rPr lang="zh-CN" altLang="en-US" b="1" dirty="0" smtClean="0"/>
              <a:t>缺点</a:t>
            </a:r>
            <a:endParaRPr lang="en-US" altLang="zh-CN" b="1" dirty="0" smtClean="0"/>
          </a:p>
          <a:p>
            <a:pPr>
              <a:spcBef>
                <a:spcPts val="600"/>
              </a:spcBef>
            </a:pPr>
            <a:r>
              <a:rPr lang="zh-CN" altLang="en-US" dirty="0" smtClean="0"/>
              <a:t>对于簇密度变化较大或高维数据时，密度定义会比较困难</a:t>
            </a:r>
            <a:endParaRPr lang="en-US" altLang="zh-CN" dirty="0" smtClean="0"/>
          </a:p>
          <a:p>
            <a:pPr>
              <a:spcBef>
                <a:spcPts val="600"/>
              </a:spcBef>
            </a:pPr>
            <a:r>
              <a:rPr lang="en-US" altLang="zh-CN" dirty="0" err="1" smtClean="0"/>
              <a:t>DBSCAN</a:t>
            </a:r>
            <a:r>
              <a:rPr lang="zh-CN" altLang="en-US" dirty="0" smtClean="0"/>
              <a:t>算法</a:t>
            </a:r>
            <a:r>
              <a:rPr lang="zh-CN" altLang="en-US" dirty="0"/>
              <a:t>对参数</a:t>
            </a:r>
            <a:r>
              <a:rPr lang="zh-CN" altLang="en-US" dirty="0" smtClean="0"/>
              <a:t>𝜀和</a:t>
            </a:r>
            <a:r>
              <a:rPr lang="en-US" altLang="zh-CN" dirty="0" err="1">
                <a:latin typeface="宋体" pitchFamily="2" charset="-122"/>
                <a:ea typeface="宋体" pitchFamily="2" charset="-122"/>
              </a:rPr>
              <a:t>MinPts</a:t>
            </a:r>
            <a:r>
              <a:rPr lang="zh-CN" altLang="en-US" dirty="0" smtClean="0"/>
              <a:t>非常</a:t>
            </a:r>
            <a:r>
              <a:rPr lang="zh-CN" altLang="en-US" dirty="0" smtClean="0"/>
              <a:t>敏感</a:t>
            </a:r>
            <a:endParaRPr lang="zh-CN" alt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994"/>
          <a:stretch/>
        </p:blipFill>
        <p:spPr bwMode="auto">
          <a:xfrm>
            <a:off x="1187624" y="3573016"/>
            <a:ext cx="5544616" cy="3101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35840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 </a:t>
            </a:r>
            <a:r>
              <a:rPr lang="zh-CN" altLang="en-US" dirty="0" smtClean="0"/>
              <a:t>基于网格的方法</a:t>
            </a:r>
            <a:endParaRPr lang="zh-CN" altLang="en-US" dirty="0"/>
          </a:p>
        </p:txBody>
      </p:sp>
      <p:sp>
        <p:nvSpPr>
          <p:cNvPr id="3" name="内容占位符 2"/>
          <p:cNvSpPr>
            <a:spLocks noGrp="1"/>
          </p:cNvSpPr>
          <p:nvPr>
            <p:ph idx="1"/>
          </p:nvPr>
        </p:nvSpPr>
        <p:spPr/>
        <p:txBody>
          <a:bodyPr/>
          <a:lstStyle/>
          <a:p>
            <a:pPr marL="0" indent="0">
              <a:buNone/>
            </a:pPr>
            <a:r>
              <a:rPr lang="zh-CN" altLang="en-US" b="1" dirty="0" smtClean="0"/>
              <a:t>核心思想：使用一种多分辨率的网格数据结构。</a:t>
            </a:r>
            <a:endParaRPr lang="en-US" altLang="zh-CN" b="1" dirty="0" smtClean="0"/>
          </a:p>
          <a:p>
            <a:r>
              <a:rPr lang="zh-CN" altLang="en-US" dirty="0" smtClean="0"/>
              <a:t>数据空间划分为网格单元，将数据对象映射到网格单元中，并计算每个单元的密度。根据预设的阈值判断每个网格单元是否为高密度单元，由邻近的稠密单元组形成簇。</a:t>
            </a:r>
            <a:endParaRPr lang="en-US" altLang="zh-CN" dirty="0" smtClean="0"/>
          </a:p>
          <a:p>
            <a:pPr marL="0" indent="0">
              <a:buNone/>
            </a:pPr>
            <a:r>
              <a:rPr lang="zh-CN" altLang="en-US" b="1" dirty="0" smtClean="0"/>
              <a:t>优点</a:t>
            </a:r>
            <a:endParaRPr lang="en-US" altLang="zh-CN" b="1" dirty="0" smtClean="0"/>
          </a:p>
          <a:p>
            <a:r>
              <a:rPr lang="zh-CN" altLang="en-US" dirty="0" smtClean="0"/>
              <a:t>处理速度快，其处理时间与数据对象的个数，而仅依赖于量化空间中每一维的单元数。</a:t>
            </a:r>
            <a:endParaRPr lang="en-US" altLang="zh-CN" dirty="0" smtClean="0"/>
          </a:p>
          <a:p>
            <a:pPr marL="0" indent="0">
              <a:buNone/>
            </a:pPr>
            <a:r>
              <a:rPr lang="zh-CN" altLang="en-US" b="1" dirty="0" smtClean="0"/>
              <a:t>缺点</a:t>
            </a:r>
            <a:endParaRPr lang="en-US" altLang="zh-CN" b="1" dirty="0" smtClean="0"/>
          </a:p>
          <a:p>
            <a:r>
              <a:rPr lang="zh-CN" altLang="en-US" dirty="0" smtClean="0"/>
              <a:t>对参数敏感，无法处理不规则分布的数据，维数灾难等。</a:t>
            </a:r>
            <a:endParaRPr lang="en-US" altLang="zh-CN" dirty="0" smtClean="0"/>
          </a:p>
          <a:p>
            <a:r>
              <a:rPr lang="zh-CN" altLang="en-US" b="1" dirty="0" smtClean="0"/>
              <a:t>代表性方法：</a:t>
            </a:r>
            <a:r>
              <a:rPr lang="en-US" altLang="zh-CN" b="1" dirty="0" smtClean="0"/>
              <a:t>CLIQUE</a:t>
            </a:r>
          </a:p>
          <a:p>
            <a:endParaRPr lang="zh-CN" altLang="en-US" dirty="0"/>
          </a:p>
        </p:txBody>
      </p:sp>
    </p:spTree>
    <p:extLst>
      <p:ext uri="{BB962C8B-B14F-4D97-AF65-F5344CB8AC3E}">
        <p14:creationId xmlns:p14="http://schemas.microsoft.com/office/powerpoint/2010/main" val="10312157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3.4 </a:t>
            </a:r>
            <a:r>
              <a:rPr lang="zh-CN" altLang="en-US" dirty="0" smtClean="0"/>
              <a:t>基于网格的</a:t>
            </a:r>
            <a:r>
              <a:rPr lang="zh-CN" altLang="en-US" dirty="0" smtClean="0"/>
              <a:t>方法</a:t>
            </a:r>
            <a:r>
              <a:rPr lang="en-US" altLang="zh-CN" dirty="0" smtClean="0"/>
              <a:t>——</a:t>
            </a:r>
            <a:r>
              <a:rPr lang="en-US" altLang="zh-CN" dirty="0" smtClean="0"/>
              <a:t>CLIQUE</a:t>
            </a:r>
            <a:endParaRPr lang="zh-CN" altLang="en-US" dirty="0"/>
          </a:p>
        </p:txBody>
      </p:sp>
      <p:sp>
        <p:nvSpPr>
          <p:cNvPr id="3" name="内容占位符 2"/>
          <p:cNvSpPr>
            <a:spLocks noGrp="1"/>
          </p:cNvSpPr>
          <p:nvPr>
            <p:ph idx="1"/>
          </p:nvPr>
        </p:nvSpPr>
        <p:spPr/>
        <p:txBody>
          <a:bodyPr/>
          <a:lstStyle/>
          <a:p>
            <a:r>
              <a:rPr lang="en-US" altLang="zh-CN" dirty="0" smtClean="0"/>
              <a:t>CLIQUE</a:t>
            </a:r>
            <a:r>
              <a:rPr lang="zh-CN" altLang="en-US" dirty="0" smtClean="0"/>
              <a:t>是一种简单的的基于网格的聚类方法，用于发现子空间中基于密度的簇。</a:t>
            </a:r>
            <a:r>
              <a:rPr lang="en-US" altLang="zh-CN" dirty="0"/>
              <a:t> </a:t>
            </a:r>
            <a:r>
              <a:rPr lang="en-US" altLang="zh-CN" dirty="0" smtClean="0"/>
              <a:t>CLIQUE</a:t>
            </a:r>
            <a:r>
              <a:rPr lang="zh-CN" altLang="en-US" dirty="0" smtClean="0"/>
              <a:t>把每个维划分成不重叠的区间，从而把数据对象的整个嵌入空间划分成单元，它使用一个密度阈值识别</a:t>
            </a:r>
            <a:r>
              <a:rPr lang="zh-CN" altLang="en-US" b="1" dirty="0" smtClean="0"/>
              <a:t>稠密单元</a:t>
            </a:r>
            <a:r>
              <a:rPr lang="zh-CN" altLang="en-US" dirty="0" smtClean="0"/>
              <a:t>和</a:t>
            </a:r>
            <a:r>
              <a:rPr lang="zh-CN" altLang="en-US" b="1" dirty="0" smtClean="0"/>
              <a:t>稀疏单元</a:t>
            </a:r>
            <a:r>
              <a:rPr lang="zh-CN" altLang="en-US" dirty="0" smtClean="0"/>
              <a:t>。</a:t>
            </a:r>
            <a:endParaRPr lang="en-US" altLang="zh-CN" dirty="0" smtClean="0"/>
          </a:p>
          <a:p>
            <a:pPr marL="0" indent="0">
              <a:buNone/>
            </a:pPr>
            <a:r>
              <a:rPr lang="en-US" altLang="zh-CN" b="1" dirty="0" smtClean="0"/>
              <a:t>CLIQUE</a:t>
            </a:r>
            <a:r>
              <a:rPr lang="zh-CN" altLang="en-US" b="1" dirty="0" smtClean="0"/>
              <a:t>的中心思想</a:t>
            </a:r>
            <a:endParaRPr lang="en-US" altLang="zh-CN" b="1" dirty="0" smtClean="0"/>
          </a:p>
          <a:p>
            <a:r>
              <a:rPr lang="zh-CN" altLang="en-US" dirty="0" smtClean="0"/>
              <a:t>区分空间上</a:t>
            </a:r>
            <a:r>
              <a:rPr lang="zh-CN" altLang="en-US" b="1" dirty="0"/>
              <a:t>稠密单元</a:t>
            </a:r>
            <a:r>
              <a:rPr lang="zh-CN" altLang="en-US" dirty="0"/>
              <a:t>和</a:t>
            </a:r>
            <a:r>
              <a:rPr lang="zh-CN" altLang="en-US" b="1" dirty="0"/>
              <a:t>稀疏</a:t>
            </a:r>
            <a:r>
              <a:rPr lang="zh-CN" altLang="en-US" b="1" dirty="0" smtClean="0"/>
              <a:t>单元</a:t>
            </a:r>
            <a:r>
              <a:rPr lang="zh-CN" altLang="en-US" dirty="0" smtClean="0"/>
              <a:t>，以发现数据集合的全局分布模式。</a:t>
            </a:r>
            <a:endParaRPr lang="en-US" altLang="zh-CN" dirty="0" smtClean="0"/>
          </a:p>
          <a:p>
            <a:r>
              <a:rPr lang="zh-CN" altLang="en-US" dirty="0" smtClean="0"/>
              <a:t>簇定义为</a:t>
            </a:r>
            <a:r>
              <a:rPr lang="zh-CN" altLang="en-US" b="1" dirty="0" smtClean="0"/>
              <a:t>互连的稠密单元</a:t>
            </a:r>
            <a:r>
              <a:rPr lang="zh-CN" altLang="en-US" dirty="0" smtClean="0"/>
              <a:t>的最大集合。</a:t>
            </a:r>
            <a:endParaRPr lang="zh-CN" altLang="en-US" dirty="0"/>
          </a:p>
        </p:txBody>
      </p:sp>
    </p:spTree>
    <p:extLst>
      <p:ext uri="{BB962C8B-B14F-4D97-AF65-F5344CB8AC3E}">
        <p14:creationId xmlns:p14="http://schemas.microsoft.com/office/powerpoint/2010/main" val="14872101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3.4 </a:t>
            </a:r>
            <a:r>
              <a:rPr lang="zh-CN" altLang="en-US" dirty="0" smtClean="0"/>
              <a:t>基于网格的</a:t>
            </a:r>
            <a:r>
              <a:rPr lang="zh-CN" altLang="en-US" dirty="0" smtClean="0"/>
              <a:t>方法</a:t>
            </a:r>
            <a:r>
              <a:rPr lang="en-US" altLang="zh-CN" dirty="0" smtClean="0"/>
              <a:t>——</a:t>
            </a:r>
            <a:r>
              <a:rPr lang="en-US" altLang="zh-CN" dirty="0" smtClean="0"/>
              <a:t>CLIQUE</a:t>
            </a:r>
            <a:endParaRPr lang="zh-CN" altLang="en-US" dirty="0"/>
          </a:p>
        </p:txBody>
      </p:sp>
      <p:sp>
        <p:nvSpPr>
          <p:cNvPr id="3" name="内容占位符 2"/>
          <p:cNvSpPr>
            <a:spLocks noGrp="1"/>
          </p:cNvSpPr>
          <p:nvPr>
            <p:ph idx="1"/>
          </p:nvPr>
        </p:nvSpPr>
        <p:spPr/>
        <p:txBody>
          <a:bodyPr/>
          <a:lstStyle/>
          <a:p>
            <a:r>
              <a:rPr lang="en-US" altLang="zh-CN" dirty="0" smtClean="0"/>
              <a:t>CLIQUE</a:t>
            </a:r>
            <a:r>
              <a:rPr lang="zh-CN" altLang="en-US" dirty="0" smtClean="0"/>
              <a:t>通过两个阶段进行聚类</a:t>
            </a:r>
            <a:endParaRPr lang="en-US" altLang="zh-CN" dirty="0" smtClean="0"/>
          </a:p>
          <a:p>
            <a:r>
              <a:rPr lang="zh-CN" altLang="en-US" dirty="0" smtClean="0"/>
              <a:t>第一阶段：</a:t>
            </a:r>
            <a:r>
              <a:rPr lang="en-US" altLang="zh-CN" dirty="0"/>
              <a:t> </a:t>
            </a:r>
            <a:r>
              <a:rPr lang="en-US" altLang="zh-CN" dirty="0" smtClean="0"/>
              <a:t>CLIQUE</a:t>
            </a:r>
            <a:r>
              <a:rPr lang="zh-CN" altLang="en-US" dirty="0" smtClean="0"/>
              <a:t>把</a:t>
            </a:r>
            <a:r>
              <a:rPr lang="en-US" altLang="zh-CN" dirty="0" smtClean="0"/>
              <a:t>d</a:t>
            </a:r>
            <a:r>
              <a:rPr lang="zh-CN" altLang="en-US" dirty="0" smtClean="0"/>
              <a:t>维数据空间划分若干互不重叠的矩形单元，并且从中识别出稠密单元。</a:t>
            </a:r>
            <a:endParaRPr lang="en-US" altLang="zh-CN" dirty="0" smtClean="0"/>
          </a:p>
          <a:p>
            <a:pPr lvl="1">
              <a:buClrTx/>
              <a:buFont typeface="Wingdings" pitchFamily="2" charset="2"/>
              <a:buChar char="ü"/>
            </a:pPr>
            <a:r>
              <a:rPr lang="zh-CN" altLang="en-US" dirty="0">
                <a:latin typeface="宋体" pitchFamily="2" charset="-122"/>
                <a:ea typeface="宋体" pitchFamily="2" charset="-122"/>
              </a:rPr>
              <a:t>一</a:t>
            </a:r>
            <a:r>
              <a:rPr lang="zh-CN" altLang="en-US" dirty="0" smtClean="0">
                <a:latin typeface="宋体" pitchFamily="2" charset="-122"/>
                <a:ea typeface="宋体" pitchFamily="2" charset="-122"/>
              </a:rPr>
              <a:t>个单元是稠密的，如果映射到这个单元的对象数超过设定密度阈值。</a:t>
            </a:r>
            <a:endParaRPr lang="en-US" altLang="zh-CN" dirty="0" smtClean="0">
              <a:latin typeface="宋体" pitchFamily="2" charset="-122"/>
              <a:ea typeface="宋体" pitchFamily="2" charset="-122"/>
            </a:endParaRPr>
          </a:p>
          <a:p>
            <a:pPr lvl="1">
              <a:buClrTx/>
              <a:buFont typeface="Wingdings" pitchFamily="2" charset="2"/>
              <a:buChar char="ü"/>
            </a:pPr>
            <a:r>
              <a:rPr lang="zh-CN" altLang="en-US" dirty="0" smtClean="0">
                <a:latin typeface="宋体" pitchFamily="2" charset="-122"/>
                <a:ea typeface="宋体" pitchFamily="2" charset="-122"/>
              </a:rPr>
              <a:t>识别候选空间的主要策略：稠密空间关于维度的单调性，即一个</a:t>
            </a:r>
            <a:r>
              <a:rPr lang="en-US" altLang="zh-CN" dirty="0" smtClean="0">
                <a:latin typeface="宋体" pitchFamily="2" charset="-122"/>
                <a:ea typeface="宋体" pitchFamily="2" charset="-122"/>
              </a:rPr>
              <a:t>K</a:t>
            </a:r>
            <a:r>
              <a:rPr lang="zh-CN" altLang="en-US" dirty="0" smtClean="0">
                <a:latin typeface="宋体" pitchFamily="2" charset="-122"/>
                <a:ea typeface="宋体" pitchFamily="2" charset="-122"/>
              </a:rPr>
              <a:t>维单元</a:t>
            </a:r>
            <a:r>
              <a:rPr lang="en-US" altLang="zh-CN" dirty="0" smtClean="0">
                <a:latin typeface="宋体" pitchFamily="2" charset="-122"/>
                <a:ea typeface="宋体" pitchFamily="2" charset="-122"/>
              </a:rPr>
              <a:t>c</a:t>
            </a:r>
            <a:r>
              <a:rPr lang="zh-CN" altLang="en-US" dirty="0" smtClean="0">
                <a:latin typeface="宋体" pitchFamily="2" charset="-122"/>
                <a:ea typeface="宋体" pitchFamily="2" charset="-122"/>
              </a:rPr>
              <a:t>至少有</a:t>
            </a:r>
            <a:r>
              <a:rPr lang="en-US" altLang="zh-CN" dirty="0" smtClean="0">
                <a:latin typeface="宋体" pitchFamily="2" charset="-122"/>
                <a:ea typeface="宋体" pitchFamily="2" charset="-122"/>
              </a:rPr>
              <a:t>l</a:t>
            </a:r>
            <a:r>
              <a:rPr lang="zh-CN" altLang="en-US" dirty="0" smtClean="0">
                <a:latin typeface="宋体" pitchFamily="2" charset="-122"/>
                <a:ea typeface="宋体" pitchFamily="2" charset="-122"/>
              </a:rPr>
              <a:t>个点，仅当</a:t>
            </a:r>
            <a:r>
              <a:rPr lang="en-US" altLang="zh-CN" dirty="0" smtClean="0">
                <a:latin typeface="宋体" pitchFamily="2" charset="-122"/>
                <a:ea typeface="宋体" pitchFamily="2" charset="-122"/>
              </a:rPr>
              <a:t>c</a:t>
            </a:r>
            <a:r>
              <a:rPr lang="zh-CN" altLang="en-US" dirty="0" smtClean="0">
                <a:latin typeface="宋体" pitchFamily="2" charset="-122"/>
                <a:ea typeface="宋体" pitchFamily="2" charset="-122"/>
              </a:rPr>
              <a:t>的每个</a:t>
            </a:r>
            <a:r>
              <a:rPr lang="en-US" altLang="zh-CN" dirty="0" smtClean="0">
                <a:latin typeface="宋体" pitchFamily="2" charset="-122"/>
                <a:ea typeface="宋体" pitchFamily="2" charset="-122"/>
              </a:rPr>
              <a:t>(k-1)</a:t>
            </a:r>
            <a:r>
              <a:rPr lang="zh-CN" altLang="en-US" dirty="0" smtClean="0">
                <a:latin typeface="宋体" pitchFamily="2" charset="-122"/>
                <a:ea typeface="宋体" pitchFamily="2" charset="-122"/>
              </a:rPr>
              <a:t>维投影至少有</a:t>
            </a:r>
            <a:r>
              <a:rPr lang="en-US" altLang="zh-CN" dirty="0" smtClean="0">
                <a:latin typeface="宋体" pitchFamily="2" charset="-122"/>
                <a:ea typeface="宋体" pitchFamily="2" charset="-122"/>
              </a:rPr>
              <a:t>l</a:t>
            </a:r>
            <a:r>
              <a:rPr lang="zh-CN" altLang="en-US" dirty="0" smtClean="0">
                <a:latin typeface="宋体" pitchFamily="2" charset="-122"/>
                <a:ea typeface="宋体" pitchFamily="2" charset="-122"/>
              </a:rPr>
              <a:t>个点。</a:t>
            </a:r>
            <a:endParaRPr lang="en-US" altLang="zh-CN" dirty="0" smtClean="0">
              <a:latin typeface="宋体" pitchFamily="2" charset="-122"/>
              <a:ea typeface="宋体" pitchFamily="2" charset="-122"/>
            </a:endParaRPr>
          </a:p>
          <a:p>
            <a:r>
              <a:rPr lang="zh-CN" altLang="en-US" dirty="0" smtClean="0"/>
              <a:t>第二阶段：</a:t>
            </a:r>
            <a:r>
              <a:rPr lang="en-US" altLang="zh-CN" dirty="0" smtClean="0"/>
              <a:t>CLIQUE</a:t>
            </a:r>
            <a:r>
              <a:rPr lang="zh-CN" altLang="en-US" dirty="0" smtClean="0"/>
              <a:t>使用每个子空间的稠密单元来装配可能具有任意形状的簇。</a:t>
            </a:r>
            <a:endParaRPr lang="en-US" altLang="zh-CN" dirty="0" smtClean="0"/>
          </a:p>
          <a:p>
            <a:pPr lvl="1">
              <a:buClrTx/>
              <a:buFont typeface="Wingdings" pitchFamily="2" charset="2"/>
              <a:buChar char="ü"/>
            </a:pPr>
            <a:r>
              <a:rPr lang="zh-CN" altLang="en-US" dirty="0">
                <a:latin typeface="宋体" pitchFamily="2" charset="-122"/>
                <a:ea typeface="宋体" pitchFamily="2" charset="-122"/>
              </a:rPr>
              <a:t>从任意稠密单元开始，找出覆盖该单元的最大区域；</a:t>
            </a:r>
            <a:endParaRPr lang="en-US" altLang="zh-CN" dirty="0">
              <a:latin typeface="宋体" pitchFamily="2" charset="-122"/>
              <a:ea typeface="宋体" pitchFamily="2" charset="-122"/>
            </a:endParaRPr>
          </a:p>
          <a:p>
            <a:pPr lvl="1">
              <a:buClrTx/>
              <a:buFont typeface="Wingdings" pitchFamily="2" charset="2"/>
              <a:buChar char="ü"/>
            </a:pPr>
            <a:r>
              <a:rPr lang="zh-CN" altLang="en-US" dirty="0">
                <a:latin typeface="宋体" pitchFamily="2" charset="-122"/>
                <a:ea typeface="宋体" pitchFamily="2" charset="-122"/>
              </a:rPr>
              <a:t>在尚未被覆盖的剩余的稠密单元上继续这一过程；</a:t>
            </a:r>
            <a:endParaRPr lang="en-US" altLang="zh-CN" dirty="0">
              <a:latin typeface="宋体" pitchFamily="2" charset="-122"/>
              <a:ea typeface="宋体" pitchFamily="2" charset="-122"/>
            </a:endParaRPr>
          </a:p>
          <a:p>
            <a:pPr lvl="1">
              <a:buClrTx/>
              <a:buFont typeface="Wingdings" pitchFamily="2" charset="2"/>
              <a:buChar char="ü"/>
            </a:pPr>
            <a:r>
              <a:rPr lang="en-US" altLang="zh-CN" dirty="0">
                <a:latin typeface="宋体" pitchFamily="2" charset="-122"/>
                <a:ea typeface="宋体" pitchFamily="2" charset="-122"/>
              </a:rPr>
              <a:t>until</a:t>
            </a:r>
            <a:r>
              <a:rPr lang="zh-CN" altLang="en-US" dirty="0">
                <a:latin typeface="宋体" pitchFamily="2" charset="-122"/>
                <a:ea typeface="宋体" pitchFamily="2" charset="-122"/>
              </a:rPr>
              <a:t>所有稠密单元被覆盖，终止。</a:t>
            </a:r>
            <a:endParaRPr lang="zh-CN" altLang="en-US" dirty="0">
              <a:latin typeface="宋体" pitchFamily="2" charset="-122"/>
              <a:ea typeface="宋体" pitchFamily="2" charset="-122"/>
            </a:endParaRPr>
          </a:p>
        </p:txBody>
      </p:sp>
    </p:spTree>
    <p:extLst>
      <p:ext uri="{BB962C8B-B14F-4D97-AF65-F5344CB8AC3E}">
        <p14:creationId xmlns:p14="http://schemas.microsoft.com/office/powerpoint/2010/main" val="37596397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3.4 </a:t>
            </a:r>
            <a:r>
              <a:rPr lang="zh-CN" altLang="en-US" dirty="0" smtClean="0"/>
              <a:t>基于网格的</a:t>
            </a:r>
            <a:r>
              <a:rPr lang="zh-CN" altLang="en-US" dirty="0" smtClean="0"/>
              <a:t>方法</a:t>
            </a:r>
            <a:r>
              <a:rPr lang="en-US" altLang="zh-CN" dirty="0" smtClean="0"/>
              <a:t>——</a:t>
            </a:r>
            <a:r>
              <a:rPr lang="en-US" altLang="zh-CN" dirty="0" smtClean="0"/>
              <a:t>CLIQUE</a:t>
            </a:r>
            <a:endParaRPr lang="zh-CN" altLang="en-US" dirty="0"/>
          </a:p>
        </p:txBody>
      </p:sp>
      <p:pic>
        <p:nvPicPr>
          <p:cNvPr id="5122" name="Picture 2" descr="https://pic1.zhimg.com/e76863bafda37b0313d39f5338540488_b.png"/>
          <p:cNvPicPr>
            <a:picLocks noChangeAspect="1" noChangeArrowheads="1"/>
          </p:cNvPicPr>
          <p:nvPr/>
        </p:nvPicPr>
        <p:blipFill rotWithShape="1">
          <a:blip r:embed="rId2">
            <a:extLst>
              <a:ext uri="{28A0092B-C50C-407E-A947-70E740481C1C}">
                <a14:useLocalDpi xmlns:a14="http://schemas.microsoft.com/office/drawing/2010/main" val="0"/>
              </a:ext>
            </a:extLst>
          </a:blip>
          <a:srcRect r="32619"/>
          <a:stretch/>
        </p:blipFill>
        <p:spPr bwMode="auto">
          <a:xfrm>
            <a:off x="827584" y="1038436"/>
            <a:ext cx="7290289" cy="293178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pic1.zhimg.com/e76863bafda37b0313d39f5338540488_b.png"/>
          <p:cNvPicPr>
            <a:picLocks noChangeAspect="1" noChangeArrowheads="1"/>
          </p:cNvPicPr>
          <p:nvPr/>
        </p:nvPicPr>
        <p:blipFill rotWithShape="1">
          <a:blip r:embed="rId2">
            <a:extLst>
              <a:ext uri="{28A0092B-C50C-407E-A947-70E740481C1C}">
                <a14:useLocalDpi xmlns:a14="http://schemas.microsoft.com/office/drawing/2010/main" val="0"/>
              </a:ext>
            </a:extLst>
          </a:blip>
          <a:srcRect l="67299"/>
          <a:stretch/>
        </p:blipFill>
        <p:spPr bwMode="auto">
          <a:xfrm>
            <a:off x="2906965" y="3918631"/>
            <a:ext cx="3484984" cy="2887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4442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3.4 </a:t>
            </a:r>
            <a:r>
              <a:rPr lang="zh-CN" altLang="en-US" dirty="0" smtClean="0"/>
              <a:t>基于网格的</a:t>
            </a:r>
            <a:r>
              <a:rPr lang="zh-CN" altLang="en-US" dirty="0" smtClean="0"/>
              <a:t>方法</a:t>
            </a:r>
            <a:r>
              <a:rPr lang="en-US" altLang="zh-CN" dirty="0" smtClean="0"/>
              <a:t>——</a:t>
            </a:r>
            <a:r>
              <a:rPr lang="en-US" altLang="zh-CN" dirty="0" smtClean="0"/>
              <a:t>CLIQUE</a:t>
            </a:r>
            <a:endParaRPr lang="zh-CN" altLang="en-US" dirty="0"/>
          </a:p>
        </p:txBody>
      </p:sp>
      <p:sp>
        <p:nvSpPr>
          <p:cNvPr id="3" name="内容占位符 2"/>
          <p:cNvSpPr>
            <a:spLocks noGrp="1"/>
          </p:cNvSpPr>
          <p:nvPr>
            <p:ph idx="1"/>
          </p:nvPr>
        </p:nvSpPr>
        <p:spPr/>
        <p:txBody>
          <a:bodyPr/>
          <a:lstStyle/>
          <a:p>
            <a:pPr marL="0" indent="0">
              <a:buNone/>
            </a:pPr>
            <a:r>
              <a:rPr lang="zh-CN" altLang="en-US" b="1" dirty="0" smtClean="0"/>
              <a:t>优点：</a:t>
            </a:r>
            <a:endParaRPr lang="en-US" altLang="zh-CN" b="1" dirty="0" smtClean="0"/>
          </a:p>
          <a:p>
            <a:r>
              <a:rPr lang="zh-CN" altLang="en-US" dirty="0" smtClean="0"/>
              <a:t>自动发现含有高密度簇的最高维的子空间</a:t>
            </a:r>
            <a:endParaRPr lang="en-US" altLang="zh-CN" dirty="0" smtClean="0"/>
          </a:p>
          <a:p>
            <a:r>
              <a:rPr lang="zh-CN" altLang="en-US" dirty="0" smtClean="0"/>
              <a:t>对输入对象的顺序不敏感，无需假设任何规范的数据分布</a:t>
            </a:r>
            <a:endParaRPr lang="en-US" altLang="zh-CN" dirty="0" smtClean="0"/>
          </a:p>
          <a:p>
            <a:r>
              <a:rPr lang="zh-CN" altLang="en-US" dirty="0" smtClean="0"/>
              <a:t>随着输入规模线性伸缩，当数据维度增加时具有很好的可伸缩性</a:t>
            </a:r>
            <a:endParaRPr lang="en-US" altLang="zh-CN" dirty="0" smtClean="0"/>
          </a:p>
          <a:p>
            <a:pPr marL="0" indent="0">
              <a:buNone/>
            </a:pPr>
            <a:r>
              <a:rPr lang="zh-CN" altLang="en-US" b="1" dirty="0" smtClean="0"/>
              <a:t>缺点：</a:t>
            </a:r>
            <a:endParaRPr lang="en-US" altLang="zh-CN" b="1" dirty="0" smtClean="0"/>
          </a:p>
          <a:p>
            <a:r>
              <a:rPr lang="zh-CN" altLang="en-US" dirty="0" smtClean="0"/>
              <a:t>由于该方法大大简化，聚类结果的精度可能会降低。</a:t>
            </a:r>
            <a:endParaRPr lang="zh-CN" altLang="en-US" dirty="0"/>
          </a:p>
        </p:txBody>
      </p:sp>
    </p:spTree>
    <p:extLst>
      <p:ext uri="{BB962C8B-B14F-4D97-AF65-F5344CB8AC3E}">
        <p14:creationId xmlns:p14="http://schemas.microsoft.com/office/powerpoint/2010/main" val="32858959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3.5 </a:t>
            </a:r>
            <a:r>
              <a:rPr lang="zh-CN" altLang="en-US" dirty="0" smtClean="0"/>
              <a:t>基于模型的方法</a:t>
            </a:r>
            <a:endParaRPr lang="zh-CN" altLang="en-US" dirty="0"/>
          </a:p>
        </p:txBody>
      </p:sp>
      <p:sp>
        <p:nvSpPr>
          <p:cNvPr id="3" name="内容占位符 2"/>
          <p:cNvSpPr>
            <a:spLocks noGrp="1"/>
          </p:cNvSpPr>
          <p:nvPr>
            <p:ph idx="1"/>
          </p:nvPr>
        </p:nvSpPr>
        <p:spPr/>
        <p:txBody>
          <a:bodyPr/>
          <a:lstStyle/>
          <a:p>
            <a:pPr marL="0" indent="0">
              <a:buNone/>
            </a:pPr>
            <a:r>
              <a:rPr lang="zh-CN" altLang="en-US" b="1" dirty="0" smtClean="0"/>
              <a:t>核心思想：</a:t>
            </a:r>
            <a:endParaRPr lang="en-US" altLang="zh-CN" b="1" dirty="0" smtClean="0"/>
          </a:p>
          <a:p>
            <a:r>
              <a:rPr lang="zh-CN" altLang="en-US" dirty="0" smtClean="0"/>
              <a:t>把给定的数据集与某个相应数学模型相结合，寻找数据与模型之间的最佳拟合。在此种算法中，聚类结果的簇的数目通过统计数字自动决定，孤立点和噪声也是根据统计数字进而进行分析的。</a:t>
            </a:r>
            <a:endParaRPr lang="en-US" altLang="zh-CN" dirty="0" smtClean="0"/>
          </a:p>
          <a:p>
            <a:pPr marL="0" indent="0">
              <a:buNone/>
            </a:pPr>
            <a:r>
              <a:rPr lang="zh-CN" altLang="en-US" b="1" dirty="0" smtClean="0"/>
              <a:t>基于模型的方法主要有两类：</a:t>
            </a:r>
            <a:endParaRPr lang="en-US" altLang="zh-CN" b="1" dirty="0" smtClean="0"/>
          </a:p>
          <a:p>
            <a:r>
              <a:rPr lang="zh-CN" altLang="en-US" dirty="0" smtClean="0"/>
              <a:t>统计学方法</a:t>
            </a:r>
            <a:endParaRPr lang="en-US" altLang="zh-CN" dirty="0" smtClean="0"/>
          </a:p>
          <a:p>
            <a:pPr lvl="1">
              <a:buClr>
                <a:schemeClr val="tx1"/>
              </a:buClr>
              <a:buFont typeface="Wingdings" pitchFamily="2" charset="2"/>
              <a:buChar char="ü"/>
            </a:pPr>
            <a:r>
              <a:rPr lang="zh-CN" altLang="en-US" dirty="0" smtClean="0">
                <a:latin typeface="宋体" pitchFamily="2" charset="-122"/>
                <a:ea typeface="宋体" pitchFamily="2" charset="-122"/>
              </a:rPr>
              <a:t>期望最大化方法</a:t>
            </a:r>
            <a:r>
              <a:rPr lang="en-US" altLang="zh-CN" dirty="0" err="1" smtClean="0">
                <a:latin typeface="宋体" pitchFamily="2" charset="-122"/>
                <a:ea typeface="宋体" pitchFamily="2" charset="-122"/>
              </a:rPr>
              <a:t>EM</a:t>
            </a:r>
            <a:endParaRPr lang="en-US" altLang="zh-CN" dirty="0" smtClean="0">
              <a:latin typeface="宋体" pitchFamily="2" charset="-122"/>
              <a:ea typeface="宋体" pitchFamily="2" charset="-122"/>
            </a:endParaRPr>
          </a:p>
          <a:p>
            <a:r>
              <a:rPr lang="zh-CN" altLang="en-US" dirty="0" smtClean="0"/>
              <a:t>神经网络方法</a:t>
            </a:r>
            <a:endParaRPr lang="en-US" altLang="zh-CN" dirty="0" smtClean="0"/>
          </a:p>
          <a:p>
            <a:pPr lvl="1">
              <a:buClr>
                <a:schemeClr val="tx1"/>
              </a:buClr>
              <a:buFont typeface="Wingdings" pitchFamily="2" charset="2"/>
              <a:buChar char="ü"/>
            </a:pPr>
            <a:r>
              <a:rPr lang="zh-CN" altLang="en-US" dirty="0" smtClean="0">
                <a:latin typeface="宋体" pitchFamily="2" charset="-122"/>
                <a:ea typeface="宋体" pitchFamily="2" charset="-122"/>
              </a:rPr>
              <a:t>自组织映射</a:t>
            </a:r>
            <a:r>
              <a:rPr lang="en-US" altLang="zh-CN" dirty="0" err="1" smtClean="0">
                <a:latin typeface="宋体" pitchFamily="2" charset="-122"/>
                <a:ea typeface="宋体" pitchFamily="2" charset="-122"/>
              </a:rPr>
              <a:t>SOM</a:t>
            </a:r>
            <a:endParaRPr lang="zh-CN" altLang="en-US" dirty="0">
              <a:latin typeface="宋体" pitchFamily="2" charset="-122"/>
              <a:ea typeface="宋体" pitchFamily="2" charset="-122"/>
            </a:endParaRPr>
          </a:p>
        </p:txBody>
      </p:sp>
    </p:spTree>
    <p:extLst>
      <p:ext uri="{BB962C8B-B14F-4D97-AF65-F5344CB8AC3E}">
        <p14:creationId xmlns:p14="http://schemas.microsoft.com/office/powerpoint/2010/main" val="10786550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高级聚类算法</a:t>
            </a:r>
            <a:endParaRPr lang="zh-CN" altLang="en-US" dirty="0"/>
          </a:p>
        </p:txBody>
      </p:sp>
      <p:sp>
        <p:nvSpPr>
          <p:cNvPr id="3" name="内容占位符 2"/>
          <p:cNvSpPr>
            <a:spLocks noGrp="1"/>
          </p:cNvSpPr>
          <p:nvPr>
            <p:ph idx="1"/>
          </p:nvPr>
        </p:nvSpPr>
        <p:spPr/>
        <p:txBody>
          <a:bodyPr/>
          <a:lstStyle/>
          <a:p>
            <a:r>
              <a:rPr lang="zh-CN" altLang="en-US" dirty="0" smtClean="0"/>
              <a:t>基于概率模型的聚类（一个数据对象属于多个簇）</a:t>
            </a:r>
            <a:endParaRPr lang="en-US" altLang="zh-CN" dirty="0" smtClean="0"/>
          </a:p>
          <a:p>
            <a:r>
              <a:rPr lang="zh-CN" altLang="en-US" dirty="0" smtClean="0"/>
              <a:t>聚类高维数据（还需找出刻画簇的属性集）</a:t>
            </a:r>
            <a:endParaRPr lang="en-US" altLang="zh-CN" dirty="0" smtClean="0"/>
          </a:p>
          <a:p>
            <a:pPr lvl="1">
              <a:buClr>
                <a:schemeClr val="tx1"/>
              </a:buClr>
              <a:buFont typeface="Wingdings" pitchFamily="2" charset="2"/>
              <a:buChar char="ü"/>
            </a:pPr>
            <a:r>
              <a:rPr lang="zh-CN" altLang="en-US" b="1" dirty="0" smtClean="0">
                <a:latin typeface="宋体" pitchFamily="2" charset="-122"/>
                <a:ea typeface="宋体" pitchFamily="2" charset="-122"/>
              </a:rPr>
              <a:t>子空间聚类方法</a:t>
            </a:r>
            <a:endParaRPr lang="en-US" altLang="zh-CN" b="1" dirty="0" smtClean="0">
              <a:latin typeface="宋体" pitchFamily="2" charset="-122"/>
              <a:ea typeface="宋体" pitchFamily="2" charset="-122"/>
            </a:endParaRPr>
          </a:p>
          <a:p>
            <a:pPr lvl="1">
              <a:buClr>
                <a:schemeClr val="tx1"/>
              </a:buClr>
              <a:buFont typeface="Wingdings" pitchFamily="2" charset="2"/>
              <a:buChar char="ü"/>
            </a:pPr>
            <a:r>
              <a:rPr lang="zh-CN" altLang="en-US" b="1" dirty="0" smtClean="0">
                <a:latin typeface="宋体" pitchFamily="2" charset="-122"/>
                <a:ea typeface="宋体" pitchFamily="2" charset="-122"/>
              </a:rPr>
              <a:t>维归约方法</a:t>
            </a:r>
            <a:endParaRPr lang="en-US" altLang="zh-CN" b="1" dirty="0" smtClean="0">
              <a:latin typeface="宋体" pitchFamily="2" charset="-122"/>
              <a:ea typeface="宋体" pitchFamily="2" charset="-122"/>
            </a:endParaRPr>
          </a:p>
          <a:p>
            <a:r>
              <a:rPr lang="zh-CN" altLang="en-US" dirty="0" smtClean="0"/>
              <a:t>聚类图和网络数据</a:t>
            </a:r>
            <a:endParaRPr lang="en-US" altLang="zh-CN" dirty="0" smtClean="0"/>
          </a:p>
          <a:p>
            <a:r>
              <a:rPr lang="zh-CN" altLang="en-US" dirty="0" smtClean="0"/>
              <a:t>具有约束的聚类</a:t>
            </a:r>
            <a:endParaRPr lang="zh-CN" altLang="en-US" dirty="0"/>
          </a:p>
        </p:txBody>
      </p:sp>
    </p:spTree>
    <p:extLst>
      <p:ext uri="{BB962C8B-B14F-4D97-AF65-F5344CB8AC3E}">
        <p14:creationId xmlns:p14="http://schemas.microsoft.com/office/powerpoint/2010/main" val="480632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950341" y="1302838"/>
            <a:ext cx="800219" cy="2456928"/>
          </a:xfrm>
          <a:prstGeom prst="rect">
            <a:avLst/>
          </a:prstGeom>
          <a:noFill/>
        </p:spPr>
        <p:txBody>
          <a:bodyPr vert="eaVert" wrap="square" rtlCol="0">
            <a:spAutoFit/>
          </a:bodyPr>
          <a:lstStyle/>
          <a:p>
            <a:r>
              <a:rPr lang="en-US" altLang="zh-CN" sz="4000" dirty="0" smtClean="0">
                <a:solidFill>
                  <a:srgbClr val="EEEEEE"/>
                </a:solidFill>
                <a:latin typeface="微软雅黑" panose="020B0503020204020204" pitchFamily="34" charset="-122"/>
                <a:ea typeface="微软雅黑" panose="020B0503020204020204" pitchFamily="34" charset="-122"/>
              </a:rPr>
              <a:t>Contents</a:t>
            </a:r>
            <a:endParaRPr lang="en-US" altLang="zh-CN" sz="4000" dirty="0">
              <a:solidFill>
                <a:srgbClr val="EEEEEE"/>
              </a:solidFill>
              <a:latin typeface="微软雅黑" panose="020B0503020204020204" pitchFamily="34" charset="-122"/>
              <a:ea typeface="微软雅黑" panose="020B0503020204020204" pitchFamily="34" charset="-122"/>
            </a:endParaRPr>
          </a:p>
        </p:txBody>
      </p:sp>
      <p:sp>
        <p:nvSpPr>
          <p:cNvPr id="2465" name="矩形 2464"/>
          <p:cNvSpPr/>
          <p:nvPr/>
        </p:nvSpPr>
        <p:spPr bwMode="auto">
          <a:xfrm>
            <a:off x="2569029" y="1052736"/>
            <a:ext cx="2085959" cy="900744"/>
          </a:xfrm>
          <a:prstGeom prst="rect">
            <a:avLst/>
          </a:prstGeom>
          <a:solidFill>
            <a:srgbClr val="F26475"/>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rmAutofit/>
          </a:bodyPr>
          <a:lstStyle/>
          <a:p>
            <a:pPr eaLnBrk="0" fontAlgn="base" hangingPunct="0">
              <a:spcBef>
                <a:spcPct val="0"/>
              </a:spcBef>
              <a:spcAft>
                <a:spcPct val="0"/>
              </a:spcAft>
            </a:pPr>
            <a:r>
              <a:rPr lang="en-US" altLang="zh-CN" sz="1600" b="1" dirty="0" err="1" smtClean="0">
                <a:solidFill>
                  <a:schemeClr val="bg1"/>
                </a:solidFill>
                <a:latin typeface="Times New Roman" pitchFamily="18" charset="0"/>
                <a:ea typeface="微软雅黑" panose="020B0503020204020204" pitchFamily="34" charset="-122"/>
                <a:cs typeface="Times New Roman" pitchFamily="18" charset="0"/>
              </a:rPr>
              <a:t>Part</a:t>
            </a:r>
            <a:r>
              <a:rPr lang="en-US" altLang="zh-CN" sz="2400" b="1" dirty="0" err="1" smtClean="0">
                <a:solidFill>
                  <a:schemeClr val="bg1"/>
                </a:solidFill>
                <a:latin typeface="Times New Roman" pitchFamily="18" charset="0"/>
                <a:ea typeface="微软雅黑" panose="020B0503020204020204" pitchFamily="34" charset="-122"/>
                <a:cs typeface="Times New Roman" pitchFamily="18" charset="0"/>
              </a:rPr>
              <a:t>1</a:t>
            </a:r>
            <a:endParaRPr lang="en-US" altLang="zh-CN" sz="2400" b="1" dirty="0" smtClean="0">
              <a:solidFill>
                <a:schemeClr val="bg1"/>
              </a:solidFill>
              <a:latin typeface="Times New Roman" pitchFamily="18" charset="0"/>
              <a:ea typeface="微软雅黑" panose="020B0503020204020204" pitchFamily="34" charset="-122"/>
              <a:cs typeface="Times New Roman" pitchFamily="18" charset="0"/>
            </a:endParaRPr>
          </a:p>
          <a:p>
            <a:pPr eaLnBrk="0" fontAlgn="base" hangingPunct="0">
              <a:spcBef>
                <a:spcPct val="0"/>
              </a:spcBef>
              <a:spcAft>
                <a:spcPct val="0"/>
              </a:spcAft>
            </a:pPr>
            <a:r>
              <a:rPr lang="zh-CN" altLang="en-US" b="1" dirty="0" smtClean="0">
                <a:solidFill>
                  <a:schemeClr val="bg1"/>
                </a:solidFill>
                <a:latin typeface="微软雅黑" panose="020B0503020204020204" pitchFamily="34" charset="-122"/>
                <a:ea typeface="微软雅黑" panose="020B0503020204020204" pitchFamily="34" charset="-122"/>
              </a:rPr>
              <a:t>聚类的基本概念</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467" name="矩形 2466"/>
          <p:cNvSpPr/>
          <p:nvPr/>
        </p:nvSpPr>
        <p:spPr bwMode="auto">
          <a:xfrm>
            <a:off x="4735361" y="1052736"/>
            <a:ext cx="2085959" cy="900742"/>
          </a:xfrm>
          <a:prstGeom prst="rect">
            <a:avLst/>
          </a:prstGeom>
          <a:solidFill>
            <a:srgbClr val="D9D9D9"/>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zh-CN" altLang="en-US" sz="2400">
              <a:solidFill>
                <a:prstClr val="black"/>
              </a:solidFill>
              <a:latin typeface="Times New Roman" pitchFamily="18" charset="0"/>
            </a:endParaRPr>
          </a:p>
        </p:txBody>
      </p:sp>
      <p:sp>
        <p:nvSpPr>
          <p:cNvPr id="2468" name="矩形 2467"/>
          <p:cNvSpPr/>
          <p:nvPr/>
        </p:nvSpPr>
        <p:spPr bwMode="auto">
          <a:xfrm>
            <a:off x="4735361" y="2026946"/>
            <a:ext cx="2085959" cy="900744"/>
          </a:xfrm>
          <a:prstGeom prst="rect">
            <a:avLst/>
          </a:prstGeom>
          <a:solidFill>
            <a:srgbClr val="00B0F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rmAutofit/>
          </a:bodyPr>
          <a:lstStyle/>
          <a:p>
            <a:pPr eaLnBrk="0" fontAlgn="base" hangingPunct="0">
              <a:spcBef>
                <a:spcPct val="0"/>
              </a:spcBef>
              <a:spcAft>
                <a:spcPct val="0"/>
              </a:spcAft>
            </a:pPr>
            <a:r>
              <a:rPr lang="en-US" altLang="zh-CN" sz="1600" b="1" dirty="0" err="1" smtClean="0">
                <a:solidFill>
                  <a:srgbClr val="FFFFFF"/>
                </a:solidFill>
                <a:latin typeface="Times New Roman" pitchFamily="18" charset="0"/>
                <a:ea typeface="微软雅黑" panose="020B0503020204020204" pitchFamily="34" charset="-122"/>
                <a:cs typeface="Times New Roman" pitchFamily="18" charset="0"/>
              </a:rPr>
              <a:t>Part</a:t>
            </a:r>
            <a:r>
              <a:rPr lang="en-US" altLang="zh-CN" sz="2400" b="1" dirty="0" err="1" smtClean="0">
                <a:solidFill>
                  <a:srgbClr val="FFFFFF"/>
                </a:solidFill>
                <a:latin typeface="Times New Roman" pitchFamily="18" charset="0"/>
                <a:ea typeface="微软雅黑" panose="020B0503020204020204" pitchFamily="34" charset="-122"/>
                <a:cs typeface="Times New Roman" pitchFamily="18" charset="0"/>
              </a:rPr>
              <a:t>2</a:t>
            </a:r>
            <a:endParaRPr lang="en-US" altLang="zh-CN" sz="2400" b="1" dirty="0">
              <a:solidFill>
                <a:srgbClr val="FFFFFF"/>
              </a:solidFill>
              <a:latin typeface="Times New Roman" pitchFamily="18" charset="0"/>
              <a:ea typeface="微软雅黑" panose="020B0503020204020204" pitchFamily="34" charset="-122"/>
              <a:cs typeface="Times New Roman" pitchFamily="18" charset="0"/>
            </a:endParaRPr>
          </a:p>
          <a:p>
            <a:pPr eaLnBrk="0" fontAlgn="base" hangingPunct="0">
              <a:spcBef>
                <a:spcPct val="0"/>
              </a:spcBef>
              <a:spcAft>
                <a:spcPct val="0"/>
              </a:spcAft>
            </a:pPr>
            <a:r>
              <a:rPr lang="zh-CN" altLang="en-US" b="1" dirty="0" smtClean="0">
                <a:solidFill>
                  <a:schemeClr val="bg1"/>
                </a:solidFill>
                <a:latin typeface="微软雅黑" panose="020B0503020204020204" pitchFamily="34" charset="-122"/>
                <a:ea typeface="微软雅黑" panose="020B0503020204020204" pitchFamily="34" charset="-122"/>
              </a:rPr>
              <a:t>聚类分析的要求</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472" name="矩形 2471"/>
          <p:cNvSpPr/>
          <p:nvPr/>
        </p:nvSpPr>
        <p:spPr bwMode="auto">
          <a:xfrm>
            <a:off x="4735361" y="4965828"/>
            <a:ext cx="2085959" cy="900744"/>
          </a:xfrm>
          <a:prstGeom prst="rect">
            <a:avLst/>
          </a:prstGeom>
          <a:solidFill>
            <a:srgbClr val="D9D9D9"/>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zh-CN" altLang="en-US" sz="2400" dirty="0">
              <a:solidFill>
                <a:prstClr val="black"/>
              </a:solidFill>
              <a:latin typeface="Times New Roman" pitchFamily="18" charset="0"/>
            </a:endParaRPr>
          </a:p>
        </p:txBody>
      </p:sp>
      <p:sp>
        <p:nvSpPr>
          <p:cNvPr id="2473" name="矩形 2472"/>
          <p:cNvSpPr/>
          <p:nvPr/>
        </p:nvSpPr>
        <p:spPr bwMode="auto">
          <a:xfrm>
            <a:off x="2569029" y="3983012"/>
            <a:ext cx="2085959" cy="900744"/>
          </a:xfrm>
          <a:prstGeom prst="rect">
            <a:avLst/>
          </a:prstGeom>
          <a:solidFill>
            <a:srgbClr val="D9D9D9"/>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zh-CN" altLang="en-US" sz="2400" dirty="0">
              <a:solidFill>
                <a:prstClr val="black"/>
              </a:solidFill>
              <a:latin typeface="Times New Roman" pitchFamily="18" charset="0"/>
            </a:endParaRPr>
          </a:p>
        </p:txBody>
      </p:sp>
      <p:sp>
        <p:nvSpPr>
          <p:cNvPr id="2474" name="矩形 2473"/>
          <p:cNvSpPr/>
          <p:nvPr/>
        </p:nvSpPr>
        <p:spPr bwMode="auto">
          <a:xfrm>
            <a:off x="4735361" y="3004974"/>
            <a:ext cx="2085959" cy="900744"/>
          </a:xfrm>
          <a:prstGeom prst="rect">
            <a:avLst/>
          </a:prstGeom>
          <a:solidFill>
            <a:srgbClr val="D9D9D9"/>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zh-CN" altLang="en-US" sz="2400">
              <a:solidFill>
                <a:prstClr val="black"/>
              </a:solidFill>
              <a:latin typeface="Times New Roman" pitchFamily="18" charset="0"/>
            </a:endParaRPr>
          </a:p>
        </p:txBody>
      </p:sp>
      <p:sp>
        <p:nvSpPr>
          <p:cNvPr id="2475" name="矩形 2474"/>
          <p:cNvSpPr/>
          <p:nvPr/>
        </p:nvSpPr>
        <p:spPr bwMode="auto">
          <a:xfrm>
            <a:off x="6926642" y="3004974"/>
            <a:ext cx="2085959" cy="900744"/>
          </a:xfrm>
          <a:prstGeom prst="rect">
            <a:avLst/>
          </a:prstGeom>
          <a:solidFill>
            <a:srgbClr val="92D05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rmAutofit/>
          </a:bodyPr>
          <a:lstStyle/>
          <a:p>
            <a:pPr eaLnBrk="0" fontAlgn="base" hangingPunct="0">
              <a:spcBef>
                <a:spcPct val="0"/>
              </a:spcBef>
              <a:spcAft>
                <a:spcPct val="0"/>
              </a:spcAft>
            </a:pPr>
            <a:r>
              <a:rPr lang="en-US" altLang="zh-CN" sz="1600" b="1" dirty="0" smtClean="0">
                <a:solidFill>
                  <a:srgbClr val="FFFFFF"/>
                </a:solidFill>
                <a:latin typeface="Times New Roman" pitchFamily="18" charset="0"/>
                <a:ea typeface="微软雅黑" panose="020B0503020204020204" pitchFamily="34" charset="-122"/>
                <a:cs typeface="Times New Roman" pitchFamily="18" charset="0"/>
              </a:rPr>
              <a:t>Part</a:t>
            </a:r>
            <a:r>
              <a:rPr lang="en-US" altLang="zh-CN" sz="2400" b="1" dirty="0" smtClean="0">
                <a:solidFill>
                  <a:srgbClr val="FFFFFF"/>
                </a:solidFill>
                <a:latin typeface="Times New Roman" pitchFamily="18" charset="0"/>
                <a:ea typeface="微软雅黑" panose="020B0503020204020204" pitchFamily="34" charset="-122"/>
                <a:cs typeface="Times New Roman" pitchFamily="18" charset="0"/>
              </a:rPr>
              <a:t>3</a:t>
            </a:r>
            <a:endParaRPr lang="en-US" altLang="zh-CN" sz="2400" b="1" dirty="0">
              <a:solidFill>
                <a:srgbClr val="FFFFFF"/>
              </a:solidFill>
              <a:latin typeface="Times New Roman" pitchFamily="18" charset="0"/>
              <a:ea typeface="微软雅黑" panose="020B0503020204020204" pitchFamily="34" charset="-122"/>
              <a:cs typeface="Times New Roman" pitchFamily="18" charset="0"/>
            </a:endParaRPr>
          </a:p>
          <a:p>
            <a:pPr eaLnBrk="0" fontAlgn="base" hangingPunct="0">
              <a:spcBef>
                <a:spcPct val="0"/>
              </a:spcBef>
              <a:spcAft>
                <a:spcPct val="0"/>
              </a:spcAft>
            </a:pPr>
            <a:r>
              <a:rPr lang="zh-CN" altLang="en-US" b="1" dirty="0" smtClean="0">
                <a:solidFill>
                  <a:srgbClr val="FFFFFF"/>
                </a:solidFill>
                <a:latin typeface="微软雅黑" panose="020B0503020204020204" pitchFamily="34" charset="-122"/>
                <a:ea typeface="微软雅黑" panose="020B0503020204020204" pitchFamily="34" charset="-122"/>
              </a:rPr>
              <a:t>基本聚类方法</a:t>
            </a:r>
            <a:endParaRPr lang="zh-CN" altLang="en-US" b="1" dirty="0">
              <a:solidFill>
                <a:srgbClr val="FFFFFF"/>
              </a:solidFill>
              <a:latin typeface="微软雅黑" panose="020B0503020204020204" pitchFamily="34" charset="-122"/>
              <a:ea typeface="微软雅黑" panose="020B0503020204020204" pitchFamily="34" charset="-122"/>
            </a:endParaRPr>
          </a:p>
        </p:txBody>
      </p:sp>
      <p:sp>
        <p:nvSpPr>
          <p:cNvPr id="2476" name="矩形 2475"/>
          <p:cNvSpPr/>
          <p:nvPr/>
        </p:nvSpPr>
        <p:spPr bwMode="auto">
          <a:xfrm>
            <a:off x="4735361" y="3983012"/>
            <a:ext cx="2085959" cy="900744"/>
          </a:xfrm>
          <a:prstGeom prst="rect">
            <a:avLst/>
          </a:prstGeom>
          <a:solidFill>
            <a:srgbClr val="6B7A83"/>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rmAutofit/>
          </a:bodyPr>
          <a:lstStyle/>
          <a:p>
            <a:pPr eaLnBrk="0" fontAlgn="base" hangingPunct="0">
              <a:spcBef>
                <a:spcPct val="0"/>
              </a:spcBef>
              <a:spcAft>
                <a:spcPct val="0"/>
              </a:spcAft>
            </a:pPr>
            <a:r>
              <a:rPr lang="en-US" altLang="zh-CN" sz="1600" b="1" dirty="0" smtClean="0">
                <a:solidFill>
                  <a:srgbClr val="FFFFFF"/>
                </a:solidFill>
                <a:latin typeface="Times New Roman" pitchFamily="18" charset="0"/>
                <a:ea typeface="微软雅黑" panose="020B0503020204020204" pitchFamily="34" charset="-122"/>
                <a:cs typeface="Times New Roman" pitchFamily="18" charset="0"/>
              </a:rPr>
              <a:t>Part</a:t>
            </a:r>
            <a:r>
              <a:rPr lang="en-US" altLang="zh-CN" sz="2400" b="1" dirty="0" smtClean="0">
                <a:solidFill>
                  <a:srgbClr val="FFFFFF"/>
                </a:solidFill>
                <a:latin typeface="Times New Roman" pitchFamily="18" charset="0"/>
                <a:ea typeface="微软雅黑" panose="020B0503020204020204" pitchFamily="34" charset="-122"/>
                <a:cs typeface="Times New Roman" pitchFamily="18" charset="0"/>
              </a:rPr>
              <a:t>4</a:t>
            </a:r>
            <a:endParaRPr lang="en-US" altLang="zh-CN" sz="2400" b="1" dirty="0">
              <a:solidFill>
                <a:srgbClr val="FFFFFF"/>
              </a:solidFill>
              <a:latin typeface="Times New Roman" pitchFamily="18" charset="0"/>
              <a:ea typeface="微软雅黑" panose="020B0503020204020204" pitchFamily="34" charset="-122"/>
              <a:cs typeface="Times New Roman" pitchFamily="18" charset="0"/>
            </a:endParaRPr>
          </a:p>
          <a:p>
            <a:pPr eaLnBrk="0" fontAlgn="base" hangingPunct="0">
              <a:spcBef>
                <a:spcPct val="0"/>
              </a:spcBef>
              <a:spcAft>
                <a:spcPct val="0"/>
              </a:spcAft>
            </a:pPr>
            <a:r>
              <a:rPr lang="zh-CN" altLang="en-US" b="1" dirty="0" smtClean="0">
                <a:solidFill>
                  <a:srgbClr val="FFFFFF"/>
                </a:solidFill>
                <a:latin typeface="微软雅黑" panose="020B0503020204020204" pitchFamily="34" charset="-122"/>
                <a:ea typeface="微软雅黑" panose="020B0503020204020204" pitchFamily="34" charset="-122"/>
              </a:rPr>
              <a:t>高级聚类方法</a:t>
            </a:r>
            <a:endParaRPr lang="zh-CN" altLang="en-US" b="1" dirty="0">
              <a:solidFill>
                <a:srgbClr val="FFFFFF"/>
              </a:solidFill>
              <a:latin typeface="微软雅黑" panose="020B0503020204020204" pitchFamily="34" charset="-122"/>
              <a:ea typeface="微软雅黑" panose="020B0503020204020204" pitchFamily="34" charset="-122"/>
            </a:endParaRPr>
          </a:p>
        </p:txBody>
      </p:sp>
      <p:sp>
        <p:nvSpPr>
          <p:cNvPr id="2478" name="矩形 2477"/>
          <p:cNvSpPr/>
          <p:nvPr/>
        </p:nvSpPr>
        <p:spPr bwMode="auto">
          <a:xfrm>
            <a:off x="2583635" y="4965828"/>
            <a:ext cx="2071353" cy="900744"/>
          </a:xfrm>
          <a:prstGeom prst="rect">
            <a:avLst/>
          </a:prstGeom>
          <a:solidFill>
            <a:srgbClr val="FFC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rmAutofit/>
          </a:bodyPr>
          <a:lstStyle/>
          <a:p>
            <a:pPr eaLnBrk="0" fontAlgn="base" hangingPunct="0">
              <a:spcBef>
                <a:spcPct val="0"/>
              </a:spcBef>
              <a:spcAft>
                <a:spcPct val="0"/>
              </a:spcAft>
            </a:pPr>
            <a:r>
              <a:rPr lang="en-US" altLang="zh-CN" sz="1600" b="1" dirty="0" smtClean="0">
                <a:solidFill>
                  <a:srgbClr val="FFFFFF"/>
                </a:solidFill>
                <a:latin typeface="Times New Roman" pitchFamily="18" charset="0"/>
                <a:ea typeface="微软雅黑" panose="020B0503020204020204" pitchFamily="34" charset="-122"/>
                <a:cs typeface="Times New Roman" pitchFamily="18" charset="0"/>
              </a:rPr>
              <a:t>Part</a:t>
            </a:r>
            <a:r>
              <a:rPr lang="en-US" altLang="zh-CN" sz="2400" b="1" dirty="0" smtClean="0">
                <a:solidFill>
                  <a:srgbClr val="FFFFFF"/>
                </a:solidFill>
                <a:latin typeface="Times New Roman" pitchFamily="18" charset="0"/>
                <a:ea typeface="微软雅黑" panose="020B0503020204020204" pitchFamily="34" charset="-122"/>
                <a:cs typeface="Times New Roman" pitchFamily="18" charset="0"/>
              </a:rPr>
              <a:t>5</a:t>
            </a:r>
            <a:endParaRPr lang="en-US" altLang="zh-CN" sz="2400" b="1" dirty="0">
              <a:solidFill>
                <a:srgbClr val="FFFFFF"/>
              </a:solidFill>
              <a:latin typeface="Times New Roman" pitchFamily="18" charset="0"/>
              <a:ea typeface="微软雅黑" panose="020B0503020204020204" pitchFamily="34" charset="-122"/>
              <a:cs typeface="Times New Roman" pitchFamily="18" charset="0"/>
            </a:endParaRPr>
          </a:p>
          <a:p>
            <a:pPr eaLnBrk="0" fontAlgn="base" hangingPunct="0">
              <a:spcBef>
                <a:spcPct val="0"/>
              </a:spcBef>
              <a:spcAft>
                <a:spcPct val="0"/>
              </a:spcAft>
            </a:pPr>
            <a:r>
              <a:rPr lang="zh-CN" altLang="en-US" b="1" dirty="0" smtClean="0">
                <a:solidFill>
                  <a:srgbClr val="FFFFFF"/>
                </a:solidFill>
                <a:latin typeface="微软雅黑" panose="020B0503020204020204" pitchFamily="34" charset="-122"/>
                <a:ea typeface="微软雅黑" panose="020B0503020204020204" pitchFamily="34" charset="-122"/>
              </a:rPr>
              <a:t>聚类评估</a:t>
            </a:r>
            <a:endParaRPr lang="zh-CN" altLang="en-US" b="1" dirty="0">
              <a:solidFill>
                <a:srgbClr val="FFFFFF"/>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523110" y="1090544"/>
            <a:ext cx="800219" cy="1419795"/>
          </a:xfrm>
          <a:prstGeom prst="rect">
            <a:avLst/>
          </a:prstGeom>
          <a:noFill/>
        </p:spPr>
        <p:txBody>
          <a:bodyPr vert="eaVert" wrap="square" rtlCol="0">
            <a:spAutoFit/>
          </a:bodyPr>
          <a:lstStyle/>
          <a:p>
            <a:r>
              <a:rPr lang="zh-CN" altLang="en-US" sz="4000" dirty="0" smtClean="0">
                <a:gradFill flip="none" rotWithShape="1">
                  <a:gsLst>
                    <a:gs pos="37000">
                      <a:srgbClr val="F26475"/>
                    </a:gs>
                    <a:gs pos="64000">
                      <a:srgbClr val="FFC000"/>
                    </a:gs>
                  </a:gsLst>
                  <a:lin ang="2700000" scaled="1"/>
                  <a:tileRect/>
                </a:gradFill>
                <a:latin typeface="微软雅黑" panose="020B0503020204020204" pitchFamily="34" charset="-122"/>
                <a:ea typeface="微软雅黑" panose="020B0503020204020204" pitchFamily="34" charset="-122"/>
              </a:rPr>
              <a:t>目录</a:t>
            </a:r>
            <a:endParaRPr lang="en-US" altLang="zh-CN" sz="4000" dirty="0">
              <a:gradFill flip="none" rotWithShape="1">
                <a:gsLst>
                  <a:gs pos="37000">
                    <a:srgbClr val="F26475"/>
                  </a:gs>
                  <a:gs pos="64000">
                    <a:srgbClr val="FFC000"/>
                  </a:gs>
                </a:gsLst>
                <a:lin ang="2700000" scaled="1"/>
                <a:tileRect/>
              </a:gradFill>
              <a:latin typeface="微软雅黑" panose="020B0503020204020204" pitchFamily="34" charset="-122"/>
              <a:ea typeface="微软雅黑" panose="020B0503020204020204" pitchFamily="34" charset="-122"/>
            </a:endParaRPr>
          </a:p>
        </p:txBody>
      </p:sp>
      <p:pic>
        <p:nvPicPr>
          <p:cNvPr id="205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7136" t="3960" r="47943" b="52117"/>
          <a:stretch/>
        </p:blipFill>
        <p:spPr bwMode="auto">
          <a:xfrm>
            <a:off x="6876256" y="1052736"/>
            <a:ext cx="2136345" cy="195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descr="http://img.blog.csdn.net/20141029105335638?watermark/2/text/aHR0cDovL2Jsb2cuY3Nkbi5uZXQvbHZ4aW9uZzE5OTA=/font/5a6L5L2T/fontsize/400/fill/I0JBQkFCMA==/dissolve/70/gravity/SouthEast"/>
          <p:cNvPicPr>
            <a:picLocks noChangeAspect="1" noChangeArrowheads="1"/>
          </p:cNvPicPr>
          <p:nvPr/>
        </p:nvPicPr>
        <p:blipFill rotWithShape="1">
          <a:blip r:embed="rId4">
            <a:extLst>
              <a:ext uri="{28A0092B-C50C-407E-A947-70E740481C1C}">
                <a14:useLocalDpi xmlns:a14="http://schemas.microsoft.com/office/drawing/2010/main" val="0"/>
              </a:ext>
            </a:extLst>
          </a:blip>
          <a:srcRect l="55728" t="3529" b="53082"/>
          <a:stretch/>
        </p:blipFill>
        <p:spPr bwMode="auto">
          <a:xfrm>
            <a:off x="2555776" y="2028855"/>
            <a:ext cx="2118226" cy="187208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img.blog.csdn.net/20141029105335638?watermark/2/text/aHR0cDovL2Jsb2cuY3Nkbi5uZXQvbHZ4aW9uZzE5OTA=/font/5a6L5L2T/fontsize/400/fill/I0JBQkFCMA==/dissolve/70/gravity/SouthEast"/>
          <p:cNvPicPr>
            <a:picLocks noChangeAspect="1" noChangeArrowheads="1"/>
          </p:cNvPicPr>
          <p:nvPr/>
        </p:nvPicPr>
        <p:blipFill rotWithShape="1">
          <a:blip r:embed="rId4">
            <a:extLst>
              <a:ext uri="{28A0092B-C50C-407E-A947-70E740481C1C}">
                <a14:useLocalDpi xmlns:a14="http://schemas.microsoft.com/office/drawing/2010/main" val="0"/>
              </a:ext>
            </a:extLst>
          </a:blip>
          <a:srcRect l="55577" t="51346" r="475" b="5567"/>
          <a:stretch/>
        </p:blipFill>
        <p:spPr bwMode="auto">
          <a:xfrm>
            <a:off x="6876256" y="3987908"/>
            <a:ext cx="2136345" cy="1878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5147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子空间聚类方法</a:t>
            </a:r>
            <a:endParaRPr lang="zh-CN" altLang="en-US" dirty="0"/>
          </a:p>
        </p:txBody>
      </p:sp>
      <p:sp>
        <p:nvSpPr>
          <p:cNvPr id="3" name="内容占位符 2"/>
          <p:cNvSpPr>
            <a:spLocks noGrp="1"/>
          </p:cNvSpPr>
          <p:nvPr>
            <p:ph idx="1"/>
          </p:nvPr>
        </p:nvSpPr>
        <p:spPr/>
        <p:txBody>
          <a:bodyPr/>
          <a:lstStyle/>
          <a:p>
            <a:r>
              <a:rPr lang="zh-CN" altLang="en-US" dirty="0" smtClean="0"/>
              <a:t>搜索存在于给定高维数据空间的子空间中的簇，其中子空间用整个空间中的属性子集定义。</a:t>
            </a:r>
            <a:endParaRPr lang="en-US" altLang="zh-CN" dirty="0" smtClean="0"/>
          </a:p>
          <a:p>
            <a:r>
              <a:rPr lang="zh-CN" altLang="en-US" dirty="0" smtClean="0"/>
              <a:t>子空间搜索方法</a:t>
            </a:r>
            <a:endParaRPr lang="en-US" altLang="zh-CN" dirty="0" smtClean="0"/>
          </a:p>
          <a:p>
            <a:r>
              <a:rPr lang="zh-CN" altLang="en-US" dirty="0" smtClean="0"/>
              <a:t>基于相关性的聚类方法</a:t>
            </a:r>
            <a:endParaRPr lang="en-US" altLang="zh-CN" dirty="0" smtClean="0"/>
          </a:p>
          <a:p>
            <a:r>
              <a:rPr lang="zh-CN" altLang="en-US" dirty="0" smtClean="0"/>
              <a:t>双聚类方法</a:t>
            </a:r>
            <a:endParaRPr lang="zh-CN" altLang="en-US" dirty="0"/>
          </a:p>
        </p:txBody>
      </p:sp>
    </p:spTree>
    <p:extLst>
      <p:ext uri="{BB962C8B-B14F-4D97-AF65-F5344CB8AC3E}">
        <p14:creationId xmlns:p14="http://schemas.microsoft.com/office/powerpoint/2010/main" val="22688848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4.1 </a:t>
            </a:r>
            <a:r>
              <a:rPr lang="zh-CN" altLang="en-US" dirty="0" smtClean="0"/>
              <a:t>子空间聚类方法</a:t>
            </a:r>
            <a:r>
              <a:rPr lang="en-US" altLang="zh-CN" dirty="0" smtClean="0"/>
              <a:t>——</a:t>
            </a:r>
            <a:r>
              <a:rPr lang="zh-CN" altLang="en-US" dirty="0"/>
              <a:t>子空间搜索</a:t>
            </a:r>
            <a:r>
              <a:rPr lang="zh-CN" altLang="en-US" dirty="0" smtClean="0"/>
              <a:t>方法</a:t>
            </a:r>
            <a:endParaRPr lang="zh-CN" altLang="en-US" dirty="0"/>
          </a:p>
        </p:txBody>
      </p:sp>
      <p:sp>
        <p:nvSpPr>
          <p:cNvPr id="3" name="内容占位符 2"/>
          <p:cNvSpPr>
            <a:spLocks noGrp="1"/>
          </p:cNvSpPr>
          <p:nvPr>
            <p:ph idx="1"/>
          </p:nvPr>
        </p:nvSpPr>
        <p:spPr/>
        <p:txBody>
          <a:bodyPr/>
          <a:lstStyle/>
          <a:p>
            <a:pPr marL="0" indent="0">
              <a:buNone/>
            </a:pPr>
            <a:r>
              <a:rPr lang="zh-CN" altLang="en-US" sz="2400" b="1" dirty="0" smtClean="0"/>
              <a:t>如何有成效和有效地搜索一系列的子空间？</a:t>
            </a:r>
            <a:endParaRPr lang="en-US" altLang="zh-CN" sz="2400" b="1" dirty="0" smtClean="0"/>
          </a:p>
          <a:p>
            <a:pPr marL="0" indent="0">
              <a:buNone/>
            </a:pPr>
            <a:r>
              <a:rPr lang="zh-CN" altLang="en-US" b="1" dirty="0" smtClean="0"/>
              <a:t>自底向上方法</a:t>
            </a:r>
            <a:endParaRPr lang="en-US" altLang="zh-CN" b="1" dirty="0" smtClean="0"/>
          </a:p>
          <a:p>
            <a:r>
              <a:rPr lang="zh-CN" altLang="en-US" dirty="0" smtClean="0"/>
              <a:t>从低维空间开始，并且仅当较高维子空间可能存在簇时，才搜索这些较高维子空间。利用各种剪枝技术，以降低需要搜索的较高维子空间的数量。</a:t>
            </a:r>
            <a:r>
              <a:rPr lang="en-US" altLang="zh-CN" dirty="0" smtClean="0"/>
              <a:t>CLIQUE</a:t>
            </a:r>
            <a:r>
              <a:rPr lang="zh-CN" altLang="en-US" dirty="0" smtClean="0"/>
              <a:t>是</a:t>
            </a:r>
            <a:r>
              <a:rPr lang="zh-CN" altLang="en-US" dirty="0"/>
              <a:t>自底向上</a:t>
            </a:r>
            <a:r>
              <a:rPr lang="zh-CN" altLang="en-US" dirty="0" smtClean="0"/>
              <a:t>方法的一个例子。</a:t>
            </a:r>
            <a:endParaRPr lang="en-US" altLang="zh-CN" dirty="0" smtClean="0"/>
          </a:p>
          <a:p>
            <a:pPr marL="0" indent="0">
              <a:buNone/>
            </a:pPr>
            <a:r>
              <a:rPr lang="zh-CN" altLang="en-US" b="1" dirty="0" smtClean="0"/>
              <a:t>自顶向下方法</a:t>
            </a:r>
            <a:endParaRPr lang="en-US" altLang="zh-CN" b="1" dirty="0" smtClean="0"/>
          </a:p>
          <a:p>
            <a:r>
              <a:rPr lang="zh-CN" altLang="en-US" dirty="0" smtClean="0"/>
              <a:t>从整个空间开始，递归地搜索越来越小的子空间。</a:t>
            </a:r>
            <a:endParaRPr lang="en-US" altLang="zh-CN" dirty="0"/>
          </a:p>
          <a:p>
            <a:endParaRPr lang="zh-CN" altLang="en-US" dirty="0"/>
          </a:p>
        </p:txBody>
      </p:sp>
    </p:spTree>
    <p:extLst>
      <p:ext uri="{BB962C8B-B14F-4D97-AF65-F5344CB8AC3E}">
        <p14:creationId xmlns:p14="http://schemas.microsoft.com/office/powerpoint/2010/main" val="1431065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4.1 </a:t>
            </a:r>
            <a:r>
              <a:rPr lang="zh-CN" altLang="en-US" dirty="0" smtClean="0"/>
              <a:t>子空间聚类方法</a:t>
            </a:r>
            <a:r>
              <a:rPr lang="en-US" altLang="zh-CN" dirty="0" smtClean="0"/>
              <a:t>——</a:t>
            </a:r>
            <a:r>
              <a:rPr lang="zh-CN" altLang="en-US" dirty="0" smtClean="0"/>
              <a:t>双聚类方法</a:t>
            </a:r>
            <a:endParaRPr lang="zh-CN" altLang="en-US" dirty="0"/>
          </a:p>
        </p:txBody>
      </p:sp>
      <p:sp>
        <p:nvSpPr>
          <p:cNvPr id="3" name="内容占位符 2"/>
          <p:cNvSpPr>
            <a:spLocks noGrp="1"/>
          </p:cNvSpPr>
          <p:nvPr>
            <p:ph idx="1"/>
          </p:nvPr>
        </p:nvSpPr>
        <p:spPr>
          <a:xfrm>
            <a:off x="444500" y="1561054"/>
            <a:ext cx="8447980" cy="4172202"/>
          </a:xfrm>
        </p:spPr>
        <p:txBody>
          <a:bodyPr/>
          <a:lstStyle/>
          <a:p>
            <a:pPr marL="0" indent="0">
              <a:buNone/>
            </a:pPr>
            <a:r>
              <a:rPr lang="zh-CN" altLang="en-US" b="1" dirty="0" smtClean="0"/>
              <a:t>应用实例</a:t>
            </a:r>
            <a:endParaRPr lang="en-US" altLang="zh-CN" b="1" dirty="0" smtClean="0"/>
          </a:p>
          <a:p>
            <a:r>
              <a:rPr lang="zh-CN" altLang="en-US" b="1" dirty="0" smtClean="0"/>
              <a:t>基因表达（基因</a:t>
            </a:r>
            <a:r>
              <a:rPr lang="en-US" altLang="zh-CN" b="1" dirty="0" smtClean="0"/>
              <a:t>-</a:t>
            </a:r>
            <a:r>
              <a:rPr lang="zh-CN" altLang="en-US" b="1" dirty="0" smtClean="0"/>
              <a:t>样本）</a:t>
            </a:r>
            <a:endParaRPr lang="en-US" altLang="zh-CN" b="1" dirty="0" smtClean="0"/>
          </a:p>
          <a:p>
            <a:r>
              <a:rPr lang="zh-CN" altLang="en-US" b="1" dirty="0" smtClean="0"/>
              <a:t>推荐系统（顾客</a:t>
            </a:r>
            <a:r>
              <a:rPr lang="en-US" altLang="zh-CN" b="1" dirty="0" smtClean="0"/>
              <a:t>-</a:t>
            </a:r>
            <a:r>
              <a:rPr lang="zh-CN" altLang="en-US" b="1" dirty="0" smtClean="0"/>
              <a:t>产品）</a:t>
            </a:r>
            <a:endParaRPr lang="en-US" altLang="zh-CN" b="1" dirty="0" smtClean="0"/>
          </a:p>
          <a:p>
            <a:endParaRPr lang="en-US" altLang="zh-CN" b="1" dirty="0"/>
          </a:p>
          <a:p>
            <a:r>
              <a:rPr lang="zh-CN" altLang="en-US" dirty="0" smtClean="0"/>
              <a:t>顾客</a:t>
            </a:r>
            <a:r>
              <a:rPr lang="zh-CN" altLang="en-US" dirty="0"/>
              <a:t>维：发现具有类似爱好和购买模式的顾客组</a:t>
            </a:r>
            <a:endParaRPr lang="en-US" altLang="zh-CN" dirty="0"/>
          </a:p>
          <a:p>
            <a:r>
              <a:rPr lang="zh-CN" altLang="en-US" dirty="0"/>
              <a:t>产品维：挖掘顾客兴趣类似的产品</a:t>
            </a:r>
            <a:r>
              <a:rPr lang="zh-CN" altLang="en-US" dirty="0" smtClean="0"/>
              <a:t>组</a:t>
            </a:r>
            <a:endParaRPr lang="en-US" altLang="zh-CN" dirty="0" smtClean="0"/>
          </a:p>
          <a:p>
            <a:r>
              <a:rPr lang="zh-CN" altLang="en-US" b="1" dirty="0" smtClean="0"/>
              <a:t>顾客</a:t>
            </a:r>
            <a:r>
              <a:rPr lang="en-US" altLang="zh-CN" b="1" dirty="0" smtClean="0"/>
              <a:t>-</a:t>
            </a:r>
            <a:r>
              <a:rPr lang="zh-CN" altLang="en-US" b="1" dirty="0" smtClean="0"/>
              <a:t>产品：发现喜欢同一组产品的顾客群</a:t>
            </a:r>
            <a:endParaRPr lang="en-US" altLang="zh-CN" b="1" dirty="0" smtClean="0"/>
          </a:p>
          <a:p>
            <a:pPr marL="0" indent="0">
              <a:buNone/>
            </a:pPr>
            <a:r>
              <a:rPr lang="zh-CN" altLang="en-US" b="1" dirty="0" smtClean="0"/>
              <a:t>     这种簇是顾客</a:t>
            </a:r>
            <a:r>
              <a:rPr lang="en-US" altLang="zh-CN" b="1" dirty="0" smtClean="0"/>
              <a:t>-</a:t>
            </a:r>
            <a:r>
              <a:rPr lang="zh-CN" altLang="en-US" b="1" dirty="0" smtClean="0"/>
              <a:t>产品矩阵的一个子矩阵</a:t>
            </a:r>
            <a:endParaRPr lang="zh-CN" altLang="en-US" b="1" dirty="0"/>
          </a:p>
          <a:p>
            <a:pPr marL="0" indent="0">
              <a:buNone/>
            </a:pP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1976091192"/>
              </p:ext>
            </p:extLst>
          </p:nvPr>
        </p:nvGraphicFramePr>
        <p:xfrm>
          <a:off x="5148064" y="1540284"/>
          <a:ext cx="2654300" cy="1951038"/>
        </p:xfrm>
        <a:graphic>
          <a:graphicData uri="http://schemas.openxmlformats.org/presentationml/2006/ole">
            <mc:AlternateContent xmlns:mc="http://schemas.openxmlformats.org/markup-compatibility/2006">
              <mc:Choice xmlns:v="urn:schemas-microsoft-com:vml" Requires="v">
                <p:oleObj spid="_x0000_s8197" name="Equation" r:id="rId3" imgW="1244520" imgH="914400" progId="Equation.DSMT4">
                  <p:embed/>
                </p:oleObj>
              </mc:Choice>
              <mc:Fallback>
                <p:oleObj name="Equation" r:id="rId3" imgW="1244520" imgH="914400" progId="Equation.DSMT4">
                  <p:embed/>
                  <p:pic>
                    <p:nvPicPr>
                      <p:cNvPr id="0" name=""/>
                      <p:cNvPicPr/>
                      <p:nvPr/>
                    </p:nvPicPr>
                    <p:blipFill>
                      <a:blip r:embed="rId4"/>
                      <a:stretch>
                        <a:fillRect/>
                      </a:stretch>
                    </p:blipFill>
                    <p:spPr>
                      <a:xfrm>
                        <a:off x="5148064" y="1540284"/>
                        <a:ext cx="2654300" cy="1951038"/>
                      </a:xfrm>
                      <a:prstGeom prst="rect">
                        <a:avLst/>
                      </a:prstGeom>
                    </p:spPr>
                  </p:pic>
                </p:oleObj>
              </mc:Fallback>
            </mc:AlternateContent>
          </a:graphicData>
        </a:graphic>
      </p:graphicFrame>
      <p:sp>
        <p:nvSpPr>
          <p:cNvPr id="7" name="TextBox 6"/>
          <p:cNvSpPr txBox="1"/>
          <p:nvPr/>
        </p:nvSpPr>
        <p:spPr>
          <a:xfrm>
            <a:off x="4422180" y="2230545"/>
            <a:ext cx="936104" cy="380810"/>
          </a:xfrm>
          <a:prstGeom prst="rect">
            <a:avLst/>
          </a:prstGeom>
          <a:noFill/>
        </p:spPr>
        <p:txBody>
          <a:bodyPr wrap="square" rtlCol="0">
            <a:spAutoFit/>
          </a:bodyPr>
          <a:lstStyle/>
          <a:p>
            <a:pPr>
              <a:lnSpc>
                <a:spcPct val="130000"/>
              </a:lnSpc>
            </a:pPr>
            <a:r>
              <a:rPr lang="zh-CN" altLang="en-US" sz="1600" b="1" dirty="0" smtClean="0">
                <a:latin typeface="Arial" panose="020B0604020202020204" pitchFamily="34" charset="0"/>
                <a:ea typeface="微软雅黑" panose="020B0503020204020204" pitchFamily="34" charset="-122"/>
              </a:rPr>
              <a:t>顾客</a:t>
            </a:r>
            <a:endParaRPr lang="zh-CN" altLang="en-US" sz="1600" b="1" dirty="0" smtClean="0">
              <a:latin typeface="Arial" panose="020B0604020202020204" pitchFamily="34" charset="0"/>
              <a:ea typeface="微软雅黑" panose="020B0503020204020204" pitchFamily="34" charset="-122"/>
            </a:endParaRPr>
          </a:p>
        </p:txBody>
      </p:sp>
      <p:sp>
        <p:nvSpPr>
          <p:cNvPr id="8" name="TextBox 7"/>
          <p:cNvSpPr txBox="1"/>
          <p:nvPr/>
        </p:nvSpPr>
        <p:spPr>
          <a:xfrm>
            <a:off x="6294388" y="1180244"/>
            <a:ext cx="936104" cy="380810"/>
          </a:xfrm>
          <a:prstGeom prst="rect">
            <a:avLst/>
          </a:prstGeom>
          <a:noFill/>
        </p:spPr>
        <p:txBody>
          <a:bodyPr wrap="square" rtlCol="0">
            <a:spAutoFit/>
          </a:bodyPr>
          <a:lstStyle/>
          <a:p>
            <a:pPr>
              <a:lnSpc>
                <a:spcPct val="130000"/>
              </a:lnSpc>
            </a:pPr>
            <a:r>
              <a:rPr lang="zh-CN" altLang="en-US" sz="1600" b="1" dirty="0" smtClean="0">
                <a:latin typeface="Arial" panose="020B0604020202020204" pitchFamily="34" charset="0"/>
                <a:ea typeface="微软雅黑" panose="020B0503020204020204" pitchFamily="34" charset="-122"/>
              </a:rPr>
              <a:t>产品</a:t>
            </a:r>
            <a:endParaRPr lang="zh-CN" altLang="en-US" sz="1600" b="1" dirty="0" smtClean="0">
              <a:latin typeface="Arial" panose="020B0604020202020204" pitchFamily="34" charset="0"/>
              <a:ea typeface="微软雅黑" panose="020B0503020204020204" pitchFamily="34" charset="-122"/>
            </a:endParaRPr>
          </a:p>
        </p:txBody>
      </p:sp>
      <p:sp>
        <p:nvSpPr>
          <p:cNvPr id="9" name="内容占位符 2"/>
          <p:cNvSpPr txBox="1">
            <a:spLocks/>
          </p:cNvSpPr>
          <p:nvPr/>
        </p:nvSpPr>
        <p:spPr bwMode="auto">
          <a:xfrm>
            <a:off x="4932040" y="5445224"/>
            <a:ext cx="3767460" cy="1824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57188" indent="-357188" algn="just" rtl="0" eaLnBrk="1" fontAlgn="base" hangingPunct="1">
              <a:lnSpc>
                <a:spcPct val="110000"/>
              </a:lnSpc>
              <a:spcBef>
                <a:spcPts val="1800"/>
              </a:spcBef>
              <a:spcAft>
                <a:spcPct val="0"/>
              </a:spcAft>
              <a:buClr>
                <a:srgbClr val="656372"/>
              </a:buClr>
              <a:buSzPct val="100000"/>
              <a:buFont typeface="Webdings" panose="05030102010509060703" pitchFamily="18" charset="2"/>
              <a:buChar char="Ë"/>
              <a:defRPr sz="2000" kern="1200">
                <a:solidFill>
                  <a:schemeClr val="accent1"/>
                </a:solidFill>
                <a:latin typeface="Arial" panose="020B0604020202020204" pitchFamily="34" charset="0"/>
                <a:ea typeface="微软雅黑" panose="020B0503020204020204" pitchFamily="34" charset="-122"/>
                <a:cs typeface="+mn-cs"/>
              </a:defRPr>
            </a:lvl1pPr>
            <a:lvl2pPr marL="357188" indent="-357188" algn="just" rtl="0" eaLnBrk="1" fontAlgn="base" hangingPunct="1">
              <a:lnSpc>
                <a:spcPct val="130000"/>
              </a:lnSpc>
              <a:spcBef>
                <a:spcPct val="0"/>
              </a:spcBef>
              <a:spcAft>
                <a:spcPts val="600"/>
              </a:spcAft>
              <a:buClr>
                <a:srgbClr val="BEC7B3"/>
              </a:buClr>
              <a:buFont typeface="幼圆" panose="02010509060101010101" pitchFamily="49" charset="-122"/>
              <a:buChar char=" "/>
              <a:defRPr sz="1600" kern="1200">
                <a:solidFill>
                  <a:srgbClr val="7D7D7D"/>
                </a:solidFill>
                <a:latin typeface="幼圆" panose="02010509060101010101" pitchFamily="49" charset="-122"/>
                <a:ea typeface="幼圆" panose="02010509060101010101" pitchFamily="49" charset="-122"/>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7720043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4.1 </a:t>
            </a:r>
            <a:r>
              <a:rPr lang="zh-CN" altLang="en-US" dirty="0" smtClean="0"/>
              <a:t>子空间聚类方法</a:t>
            </a:r>
            <a:r>
              <a:rPr lang="en-US" altLang="zh-CN" dirty="0" smtClean="0"/>
              <a:t>——</a:t>
            </a:r>
            <a:r>
              <a:rPr lang="zh-CN" altLang="en-US" dirty="0" smtClean="0"/>
              <a:t>双聚类方法</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395536" y="1196752"/>
                <a:ext cx="8447980" cy="5082687"/>
              </a:xfrm>
            </p:spPr>
            <p:txBody>
              <a:bodyPr/>
              <a:lstStyle/>
              <a:p>
                <a:pPr marL="0" indent="0">
                  <a:buNone/>
                </a:pPr>
                <a:r>
                  <a:rPr lang="zh-CN" altLang="en-US" b="1" dirty="0" smtClean="0"/>
                  <a:t>双簇建模</a:t>
                </a:r>
                <a:endParaRPr lang="en-US" altLang="zh-CN" b="1" dirty="0"/>
              </a:p>
              <a:p>
                <a:r>
                  <a:rPr lang="zh-CN" altLang="en-US" dirty="0" smtClean="0"/>
                  <a:t>设</a:t>
                </a:r>
                <a:r>
                  <a:rPr lang="en-US" altLang="zh-CN" dirty="0" smtClean="0"/>
                  <a:t>A=</a:t>
                </a:r>
                <a14:m>
                  <m:oMath xmlns:m="http://schemas.openxmlformats.org/officeDocument/2006/math">
                    <m:d>
                      <m:dPr>
                        <m:begChr m:val="{"/>
                        <m:endChr m:val="}"/>
                        <m:ctrlPr>
                          <a:rPr lang="en-US" altLang="zh-CN" i="1" smtClean="0">
                            <a:latin typeface="Cambria Math"/>
                          </a:rPr>
                        </m:ctrlPr>
                      </m:dPr>
                      <m:e>
                        <m:sSub>
                          <m:sSubPr>
                            <m:ctrlPr>
                              <a:rPr lang="en-US" altLang="zh-CN" i="1" smtClean="0">
                                <a:latin typeface="Cambria Math"/>
                              </a:rPr>
                            </m:ctrlPr>
                          </m:sSubPr>
                          <m:e>
                            <m:r>
                              <a:rPr lang="en-US" altLang="zh-CN" b="0" i="1" smtClean="0">
                                <a:latin typeface="Cambria Math"/>
                              </a:rPr>
                              <m:t>𝑎</m:t>
                            </m:r>
                          </m:e>
                          <m:sub>
                            <m:r>
                              <a:rPr lang="en-US" altLang="zh-CN" b="0" i="1" smtClean="0">
                                <a:latin typeface="Cambria Math"/>
                              </a:rPr>
                              <m:t>1</m:t>
                            </m:r>
                          </m:sub>
                        </m:sSub>
                        <m:r>
                          <a:rPr lang="en-US" altLang="zh-CN" b="0" i="1" smtClean="0">
                            <a:latin typeface="Cambria Math"/>
                          </a:rPr>
                          <m:t>,</m:t>
                        </m:r>
                        <m:r>
                          <a:rPr lang="en-US" altLang="zh-CN" b="0" i="1" smtClean="0">
                            <a:latin typeface="Cambria Math"/>
                            <a:ea typeface="Cambria Math"/>
                          </a:rPr>
                          <m:t>⋯,</m:t>
                        </m:r>
                        <m:sSub>
                          <m:sSubPr>
                            <m:ctrlPr>
                              <a:rPr lang="en-US" altLang="zh-CN" b="0" i="1" smtClean="0">
                                <a:latin typeface="Cambria Math"/>
                                <a:ea typeface="Cambria Math"/>
                              </a:rPr>
                            </m:ctrlPr>
                          </m:sSubPr>
                          <m:e>
                            <m:r>
                              <a:rPr lang="en-US" altLang="zh-CN" b="0" i="1" smtClean="0">
                                <a:latin typeface="Cambria Math"/>
                                <a:ea typeface="Cambria Math"/>
                              </a:rPr>
                              <m:t>𝑎</m:t>
                            </m:r>
                          </m:e>
                          <m:sub>
                            <m:r>
                              <a:rPr lang="en-US" altLang="zh-CN" b="0" i="1" smtClean="0">
                                <a:latin typeface="Cambria Math"/>
                                <a:ea typeface="Cambria Math"/>
                              </a:rPr>
                              <m:t>𝑛</m:t>
                            </m:r>
                          </m:sub>
                        </m:sSub>
                      </m:e>
                    </m:d>
                    <m:r>
                      <a:rPr lang="zh-CN" altLang="en-US" b="0" i="1" smtClean="0">
                        <a:latin typeface="Cambria Math"/>
                      </a:rPr>
                      <m:t>为</m:t>
                    </m:r>
                    <m:r>
                      <a:rPr lang="zh-CN" altLang="en-US" i="1">
                        <a:latin typeface="Cambria Math"/>
                      </a:rPr>
                      <m:t>顾客</m:t>
                    </m:r>
                    <m:r>
                      <a:rPr lang="zh-CN" altLang="en-US" b="0" i="1" smtClean="0">
                        <a:latin typeface="Cambria Math"/>
                      </a:rPr>
                      <m:t>的</m:t>
                    </m:r>
                    <m:r>
                      <a:rPr lang="zh-CN" altLang="en-US" i="1">
                        <a:latin typeface="Cambria Math"/>
                      </a:rPr>
                      <m:t>集合</m:t>
                    </m:r>
                    <m:r>
                      <a:rPr lang="zh-CN" altLang="en-US" b="0" i="1" smtClean="0">
                        <a:latin typeface="Cambria Math"/>
                      </a:rPr>
                      <m:t>，</m:t>
                    </m:r>
                    <m:r>
                      <a:rPr lang="en-US" altLang="zh-CN" i="1">
                        <a:latin typeface="Cambria Math"/>
                      </a:rPr>
                      <m:t>𝐵</m:t>
                    </m:r>
                    <m:r>
                      <a:rPr lang="en-US" altLang="zh-CN" i="1">
                        <a:latin typeface="Cambria Math"/>
                      </a:rPr>
                      <m:t>=</m:t>
                    </m:r>
                    <m:d>
                      <m:dPr>
                        <m:begChr m:val="{"/>
                        <m:endChr m:val="}"/>
                        <m:ctrlPr>
                          <a:rPr lang="en-US" altLang="zh-CN" i="1" smtClean="0">
                            <a:latin typeface="Cambria Math"/>
                          </a:rPr>
                        </m:ctrlPr>
                      </m:dPr>
                      <m:e>
                        <m:sSub>
                          <m:sSubPr>
                            <m:ctrlPr>
                              <a:rPr lang="en-US" altLang="zh-CN" i="1" smtClean="0">
                                <a:latin typeface="Cambria Math"/>
                              </a:rPr>
                            </m:ctrlPr>
                          </m:sSubPr>
                          <m:e>
                            <m:r>
                              <a:rPr lang="en-US" altLang="zh-CN" b="0" i="1" smtClean="0">
                                <a:latin typeface="Cambria Math"/>
                              </a:rPr>
                              <m:t>𝑏</m:t>
                            </m:r>
                          </m:e>
                          <m:sub>
                            <m:r>
                              <a:rPr lang="en-US" altLang="zh-CN" b="0" i="1" smtClean="0">
                                <a:latin typeface="Cambria Math"/>
                              </a:rPr>
                              <m:t>1</m:t>
                            </m:r>
                          </m:sub>
                        </m:sSub>
                        <m:r>
                          <a:rPr lang="en-US" altLang="zh-CN" i="1">
                            <a:latin typeface="Cambria Math"/>
                          </a:rPr>
                          <m:t>,⋯,</m:t>
                        </m:r>
                        <m:r>
                          <a:rPr lang="zh-CN" altLang="en-US" i="1">
                            <a:latin typeface="Cambria Math"/>
                          </a:rPr>
                          <m:t> </m:t>
                        </m:r>
                        <m:sSub>
                          <m:sSubPr>
                            <m:ctrlPr>
                              <a:rPr lang="en-US" altLang="zh-CN" i="1" smtClean="0">
                                <a:latin typeface="Cambria Math"/>
                              </a:rPr>
                            </m:ctrlPr>
                          </m:sSubPr>
                          <m:e>
                            <m:r>
                              <a:rPr lang="en-US" altLang="zh-CN" b="0" i="1" smtClean="0">
                                <a:latin typeface="Cambria Math"/>
                              </a:rPr>
                              <m:t>𝑏</m:t>
                            </m:r>
                          </m:e>
                          <m:sub>
                            <m:r>
                              <a:rPr lang="en-US" altLang="zh-CN" b="0" i="1" smtClean="0">
                                <a:latin typeface="Cambria Math"/>
                              </a:rPr>
                              <m:t>𝑛</m:t>
                            </m:r>
                          </m:sub>
                        </m:sSub>
                      </m:e>
                    </m:d>
                    <m:r>
                      <a:rPr lang="zh-CN" altLang="en-US" b="0" i="1" smtClean="0">
                        <a:latin typeface="Cambria Math"/>
                      </a:rPr>
                      <m:t>为</m:t>
                    </m:r>
                    <m:r>
                      <a:rPr lang="zh-CN" altLang="en-US" i="1">
                        <a:latin typeface="Cambria Math"/>
                      </a:rPr>
                      <m:t>产品</m:t>
                    </m:r>
                    <m:r>
                      <a:rPr lang="zh-CN" altLang="en-US" b="0" i="1" smtClean="0">
                        <a:latin typeface="Cambria Math"/>
                      </a:rPr>
                      <m:t>的</m:t>
                    </m:r>
                    <m:r>
                      <a:rPr lang="zh-CN" altLang="en-US" i="1">
                        <a:latin typeface="Cambria Math"/>
                      </a:rPr>
                      <m:t>集合</m:t>
                    </m:r>
                    <m:r>
                      <a:rPr lang="zh-CN" altLang="en-US" b="0" i="1" smtClean="0">
                        <a:latin typeface="Cambria Math"/>
                      </a:rPr>
                      <m:t>。</m:t>
                    </m:r>
                  </m:oMath>
                </a14:m>
                <a:endParaRPr lang="en-US" altLang="zh-CN" dirty="0" smtClean="0"/>
              </a:p>
              <a:p>
                <a:r>
                  <a:rPr lang="zh-CN" altLang="en-US" dirty="0" smtClean="0"/>
                  <a:t>设</a:t>
                </a:r>
                <a:r>
                  <a:rPr lang="en-US" altLang="zh-CN" dirty="0" smtClean="0"/>
                  <a:t>E=[</a:t>
                </a:r>
                <a14:m>
                  <m:oMath xmlns:m="http://schemas.openxmlformats.org/officeDocument/2006/math">
                    <m:sSub>
                      <m:sSubPr>
                        <m:ctrlPr>
                          <a:rPr lang="en-US" altLang="zh-CN" i="1" smtClean="0">
                            <a:latin typeface="Cambria Math"/>
                          </a:rPr>
                        </m:ctrlPr>
                      </m:sSubPr>
                      <m:e>
                        <m:r>
                          <a:rPr lang="en-US" altLang="zh-CN" b="0" i="1" smtClean="0">
                            <a:latin typeface="Cambria Math"/>
                          </a:rPr>
                          <m:t>𝑒</m:t>
                        </m:r>
                      </m:e>
                      <m:sub>
                        <m:r>
                          <a:rPr lang="en-US" altLang="zh-CN" b="0" i="1" smtClean="0">
                            <a:latin typeface="Cambria Math"/>
                          </a:rPr>
                          <m:t>𝑖𝑗</m:t>
                        </m:r>
                      </m:sub>
                    </m:sSub>
                  </m:oMath>
                </a14:m>
                <a:r>
                  <a:rPr lang="en-US" altLang="zh-CN" dirty="0" smtClean="0"/>
                  <a:t>]</a:t>
                </a:r>
                <a:r>
                  <a:rPr lang="zh-CN" altLang="en-US" dirty="0" smtClean="0"/>
                  <a:t>为推荐系统的数据矩阵，即顾客</a:t>
                </a:r>
                <a:r>
                  <a:rPr lang="en-US" altLang="zh-CN" dirty="0" smtClean="0"/>
                  <a:t>-</a:t>
                </a:r>
                <a:r>
                  <a:rPr lang="zh-CN" altLang="en-US" dirty="0" smtClean="0"/>
                  <a:t>产品矩阵，其中</a:t>
                </a:r>
                <a14:m>
                  <m:oMath xmlns:m="http://schemas.openxmlformats.org/officeDocument/2006/math">
                    <m:r>
                      <a:rPr lang="en-US" altLang="zh-CN" b="0" i="0" smtClean="0">
                        <a:latin typeface="Cambria Math"/>
                        <a:ea typeface="Cambria Math"/>
                      </a:rPr>
                      <m:t>1</m:t>
                    </m:r>
                    <m:r>
                      <a:rPr lang="en-US" altLang="zh-CN" b="0" i="1" smtClean="0">
                        <a:latin typeface="Cambria Math"/>
                        <a:ea typeface="Cambria Math"/>
                      </a:rPr>
                      <m:t>≤</m:t>
                    </m:r>
                    <m:r>
                      <a:rPr lang="en-US" altLang="zh-CN" b="0" i="1" smtClean="0">
                        <a:latin typeface="Cambria Math"/>
                      </a:rPr>
                      <m:t>𝑖</m:t>
                    </m:r>
                    <m:r>
                      <a:rPr lang="en-US" altLang="zh-CN" b="0" i="1" smtClean="0">
                        <a:latin typeface="Cambria Math"/>
                        <a:ea typeface="Cambria Math"/>
                      </a:rPr>
                      <m:t>≤</m:t>
                    </m:r>
                  </m:oMath>
                </a14:m>
                <a:r>
                  <a:rPr lang="en-US" altLang="zh-CN" dirty="0" smtClean="0"/>
                  <a:t>n,</a:t>
                </a:r>
                <a:r>
                  <a:rPr lang="en-US" altLang="zh-CN" dirty="0">
                    <a:ea typeface="Cambria Math"/>
                  </a:rPr>
                  <a:t> </a:t>
                </a:r>
                <a14:m>
                  <m:oMath xmlns:m="http://schemas.openxmlformats.org/officeDocument/2006/math">
                    <m:r>
                      <a:rPr lang="en-US" altLang="zh-CN">
                        <a:latin typeface="Cambria Math"/>
                        <a:ea typeface="Cambria Math"/>
                      </a:rPr>
                      <m:t>1</m:t>
                    </m:r>
                    <m:r>
                      <a:rPr lang="en-US" altLang="zh-CN" i="1">
                        <a:latin typeface="Cambria Math"/>
                        <a:ea typeface="Cambria Math"/>
                      </a:rPr>
                      <m:t>≤</m:t>
                    </m:r>
                    <m:r>
                      <a:rPr lang="en-US" altLang="zh-CN" b="0" i="1" smtClean="0">
                        <a:latin typeface="Cambria Math"/>
                      </a:rPr>
                      <m:t>𝑗</m:t>
                    </m:r>
                    <m:r>
                      <a:rPr lang="en-US" altLang="zh-CN" i="1">
                        <a:latin typeface="Cambria Math"/>
                        <a:ea typeface="Cambria Math"/>
                      </a:rPr>
                      <m:t>≤</m:t>
                    </m:r>
                  </m:oMath>
                </a14:m>
                <a:r>
                  <a:rPr lang="en-US" altLang="zh-CN" dirty="0" smtClean="0"/>
                  <a:t>m</a:t>
                </a:r>
                <a:r>
                  <a:rPr lang="zh-CN" altLang="en-US" dirty="0" smtClean="0"/>
                  <a:t>。</a:t>
                </a:r>
                <a:endParaRPr lang="en-US" altLang="zh-CN" dirty="0" smtClean="0"/>
              </a:p>
              <a:p>
                <a:r>
                  <a:rPr lang="zh-CN" altLang="en-US" dirty="0" smtClean="0"/>
                  <a:t>子矩阵</a:t>
                </a:r>
                <a14:m>
                  <m:oMath xmlns:m="http://schemas.openxmlformats.org/officeDocument/2006/math">
                    <m:r>
                      <m:rPr>
                        <m:sty m:val="p"/>
                      </m:rPr>
                      <a:rPr lang="en-US" altLang="zh-CN" b="0" i="0" smtClean="0">
                        <a:latin typeface="Cambria Math"/>
                        <a:ea typeface="Cambria Math"/>
                      </a:rPr>
                      <m:t>I</m:t>
                    </m:r>
                    <m:r>
                      <a:rPr lang="en-US" altLang="zh-CN" i="1" smtClean="0">
                        <a:latin typeface="Cambria Math"/>
                        <a:ea typeface="Cambria Math"/>
                      </a:rPr>
                      <m:t>×</m:t>
                    </m:r>
                    <m:r>
                      <a:rPr lang="en-US" altLang="zh-CN" b="0" i="1" smtClean="0">
                        <a:latin typeface="Cambria Math"/>
                        <a:ea typeface="Cambria Math"/>
                      </a:rPr>
                      <m:t>𝐽</m:t>
                    </m:r>
                    <m:r>
                      <a:rPr lang="zh-CN" altLang="en-US" b="0" i="1" smtClean="0">
                        <a:latin typeface="Cambria Math"/>
                        <a:ea typeface="Cambria Math"/>
                      </a:rPr>
                      <m:t>由</m:t>
                    </m:r>
                    <m:r>
                      <a:rPr lang="zh-CN" altLang="en-US" i="1">
                        <a:latin typeface="Cambria Math"/>
                        <a:ea typeface="Cambria Math"/>
                      </a:rPr>
                      <m:t>顾客</m:t>
                    </m:r>
                    <m:r>
                      <a:rPr lang="zh-CN" altLang="en-US" b="0" i="1" smtClean="0">
                        <a:latin typeface="Cambria Math"/>
                        <a:ea typeface="Cambria Math"/>
                      </a:rPr>
                      <m:t>的子</m:t>
                    </m:r>
                    <m:r>
                      <a:rPr lang="zh-CN" altLang="en-US" i="1">
                        <a:latin typeface="Cambria Math"/>
                        <a:ea typeface="Cambria Math"/>
                      </a:rPr>
                      <m:t>矩阵</m:t>
                    </m:r>
                    <m:r>
                      <a:rPr lang="zh-CN" altLang="en-US" b="0" i="1" smtClean="0">
                        <a:latin typeface="Cambria Math"/>
                        <a:ea typeface="Cambria Math"/>
                      </a:rPr>
                      <m:t>集</m:t>
                    </m:r>
                    <m:r>
                      <a:rPr lang="en-US" altLang="zh-CN" b="0" i="1" smtClean="0">
                        <a:latin typeface="Cambria Math"/>
                        <a:ea typeface="Cambria Math"/>
                      </a:rPr>
                      <m:t>𝐼</m:t>
                    </m:r>
                    <m:r>
                      <a:rPr lang="zh-CN" altLang="en-US" b="0" i="1" smtClean="0">
                        <a:latin typeface="Cambria Math"/>
                        <a:ea typeface="Cambria Math"/>
                      </a:rPr>
                      <m:t>和</m:t>
                    </m:r>
                    <m:r>
                      <a:rPr lang="zh-CN" altLang="en-US" i="1">
                        <a:latin typeface="Cambria Math"/>
                        <a:ea typeface="Cambria Math"/>
                      </a:rPr>
                      <m:t>产品</m:t>
                    </m:r>
                    <m:r>
                      <a:rPr lang="zh-CN" altLang="en-US" b="0" i="1" smtClean="0">
                        <a:latin typeface="Cambria Math"/>
                        <a:ea typeface="Cambria Math"/>
                      </a:rPr>
                      <m:t>的子</m:t>
                    </m:r>
                    <m:r>
                      <a:rPr lang="zh-CN" altLang="en-US" i="1">
                        <a:latin typeface="Cambria Math"/>
                        <a:ea typeface="Cambria Math"/>
                      </a:rPr>
                      <m:t>矩阵</m:t>
                    </m:r>
                    <m:r>
                      <a:rPr lang="en-US" altLang="zh-CN" b="0" i="1" smtClean="0">
                        <a:latin typeface="Cambria Math"/>
                        <a:ea typeface="Cambria Math"/>
                      </a:rPr>
                      <m:t>𝐽</m:t>
                    </m:r>
                    <m:r>
                      <a:rPr lang="zh-CN" altLang="en-US" i="1">
                        <a:latin typeface="Cambria Math"/>
                        <a:ea typeface="Cambria Math"/>
                      </a:rPr>
                      <m:t>定义</m:t>
                    </m:r>
                  </m:oMath>
                </a14:m>
                <a:endParaRPr lang="en-US" altLang="zh-CN" dirty="0"/>
              </a:p>
              <a:p>
                <a:pPr marL="0" indent="0">
                  <a:buNone/>
                </a:pPr>
                <a:r>
                  <a:rPr lang="en-US" altLang="zh-CN" dirty="0" smtClean="0"/>
                  <a:t>      </a:t>
                </a:r>
                <a:r>
                  <a:rPr lang="en-US" altLang="zh-CN" dirty="0" err="1" smtClean="0"/>
                  <a:t>eg</a:t>
                </a:r>
                <a:r>
                  <a:rPr lang="en-US" altLang="zh-CN" dirty="0" smtClean="0"/>
                  <a:t>:</a:t>
                </a:r>
                <a14:m>
                  <m:oMath xmlns:m="http://schemas.openxmlformats.org/officeDocument/2006/math">
                    <m:d>
                      <m:dPr>
                        <m:begChr m:val="{"/>
                        <m:endChr m:val="}"/>
                        <m:ctrlPr>
                          <a:rPr lang="en-US" altLang="zh-CN" i="1">
                            <a:latin typeface="Cambria Math"/>
                          </a:rPr>
                        </m:ctrlPr>
                      </m:dPr>
                      <m:e>
                        <m:sSub>
                          <m:sSubPr>
                            <m:ctrlPr>
                              <a:rPr lang="en-US" altLang="zh-CN" i="1">
                                <a:latin typeface="Cambria Math"/>
                              </a:rPr>
                            </m:ctrlPr>
                          </m:sSubPr>
                          <m:e>
                            <m:r>
                              <a:rPr lang="en-US" altLang="zh-CN" i="1">
                                <a:latin typeface="Cambria Math"/>
                              </a:rPr>
                              <m:t>𝑎</m:t>
                            </m:r>
                          </m:e>
                          <m:sub>
                            <m:r>
                              <a:rPr lang="en-US" altLang="zh-CN" i="1">
                                <a:latin typeface="Cambria Math"/>
                              </a:rPr>
                              <m:t>1</m:t>
                            </m:r>
                          </m:sub>
                        </m:sSub>
                        <m:r>
                          <a:rPr lang="en-US" altLang="zh-CN" i="1">
                            <a:latin typeface="Cambria Math"/>
                          </a:rPr>
                          <m:t>,</m:t>
                        </m:r>
                        <m:sSub>
                          <m:sSubPr>
                            <m:ctrlPr>
                              <a:rPr lang="en-US" altLang="zh-CN" i="1">
                                <a:latin typeface="Cambria Math"/>
                              </a:rPr>
                            </m:ctrlPr>
                          </m:sSubPr>
                          <m:e>
                            <m:r>
                              <a:rPr lang="en-US" altLang="zh-CN" i="1">
                                <a:latin typeface="Cambria Math"/>
                              </a:rPr>
                              <m:t>𝑎</m:t>
                            </m:r>
                          </m:e>
                          <m:sub>
                            <m:r>
                              <a:rPr lang="en-US" altLang="zh-CN" b="0" i="1" smtClean="0">
                                <a:latin typeface="Cambria Math"/>
                              </a:rPr>
                              <m:t>33</m:t>
                            </m:r>
                          </m:sub>
                        </m:sSub>
                        <m:r>
                          <a:rPr lang="en-US" altLang="zh-CN" i="1">
                            <a:latin typeface="Cambria Math"/>
                            <a:ea typeface="Cambria Math"/>
                          </a:rPr>
                          <m:t>,</m:t>
                        </m:r>
                        <m:sSub>
                          <m:sSubPr>
                            <m:ctrlPr>
                              <a:rPr lang="en-US" altLang="zh-CN" i="1">
                                <a:latin typeface="Cambria Math"/>
                                <a:ea typeface="Cambria Math"/>
                              </a:rPr>
                            </m:ctrlPr>
                          </m:sSubPr>
                          <m:e>
                            <m:r>
                              <a:rPr lang="en-US" altLang="zh-CN" i="1">
                                <a:latin typeface="Cambria Math"/>
                                <a:ea typeface="Cambria Math"/>
                              </a:rPr>
                              <m:t>𝑎</m:t>
                            </m:r>
                          </m:e>
                          <m:sub>
                            <m:r>
                              <a:rPr lang="en-US" altLang="zh-CN" b="0" i="1" smtClean="0">
                                <a:latin typeface="Cambria Math"/>
                                <a:ea typeface="Cambria Math"/>
                              </a:rPr>
                              <m:t>86</m:t>
                            </m:r>
                          </m:sub>
                        </m:sSub>
                      </m:e>
                    </m:d>
                    <m:r>
                      <a:rPr lang="en-US" altLang="zh-CN" i="1" smtClean="0">
                        <a:latin typeface="Cambria Math"/>
                        <a:ea typeface="Cambria Math"/>
                      </a:rPr>
                      <m:t>×</m:t>
                    </m:r>
                    <m:d>
                      <m:dPr>
                        <m:begChr m:val="{"/>
                        <m:endChr m:val="}"/>
                        <m:ctrlPr>
                          <a:rPr lang="en-US" altLang="zh-CN" i="1">
                            <a:latin typeface="Cambria Math"/>
                          </a:rPr>
                        </m:ctrlPr>
                      </m:dPr>
                      <m:e>
                        <m:sSub>
                          <m:sSubPr>
                            <m:ctrlPr>
                              <a:rPr lang="en-US" altLang="zh-CN" i="1">
                                <a:latin typeface="Cambria Math"/>
                              </a:rPr>
                            </m:ctrlPr>
                          </m:sSubPr>
                          <m:e>
                            <m:r>
                              <a:rPr lang="en-US" altLang="zh-CN" i="1">
                                <a:latin typeface="Cambria Math"/>
                              </a:rPr>
                              <m:t>𝑏</m:t>
                            </m:r>
                          </m:e>
                          <m:sub>
                            <m:r>
                              <a:rPr lang="en-US" altLang="zh-CN" b="0" i="1" smtClean="0">
                                <a:latin typeface="Cambria Math"/>
                              </a:rPr>
                              <m:t>6</m:t>
                            </m:r>
                          </m:sub>
                        </m:sSub>
                        <m:r>
                          <a:rPr lang="en-US" altLang="zh-CN" i="1">
                            <a:latin typeface="Cambria Math"/>
                          </a:rPr>
                          <m:t>,</m:t>
                        </m:r>
                        <m:sSub>
                          <m:sSubPr>
                            <m:ctrlPr>
                              <a:rPr lang="en-US" altLang="zh-CN" i="1">
                                <a:latin typeface="Cambria Math"/>
                              </a:rPr>
                            </m:ctrlPr>
                          </m:sSubPr>
                          <m:e>
                            <m:r>
                              <a:rPr lang="en-US" altLang="zh-CN" i="1">
                                <a:latin typeface="Cambria Math"/>
                              </a:rPr>
                              <m:t>𝑏</m:t>
                            </m:r>
                          </m:e>
                          <m:sub>
                            <m:r>
                              <a:rPr lang="en-US" altLang="zh-CN" b="0" i="1" smtClean="0">
                                <a:latin typeface="Cambria Math"/>
                              </a:rPr>
                              <m:t>12</m:t>
                            </m:r>
                          </m:sub>
                        </m:sSub>
                        <m:sSub>
                          <m:sSubPr>
                            <m:ctrlPr>
                              <a:rPr lang="en-US" altLang="zh-CN" i="1">
                                <a:latin typeface="Cambria Math"/>
                              </a:rPr>
                            </m:ctrlPr>
                          </m:sSubPr>
                          <m:e>
                            <m:r>
                              <a:rPr lang="en-US" altLang="zh-CN" b="0" i="1" smtClean="0">
                                <a:latin typeface="Cambria Math"/>
                              </a:rPr>
                              <m:t>,</m:t>
                            </m:r>
                            <m:r>
                              <a:rPr lang="en-US" altLang="zh-CN" i="1">
                                <a:latin typeface="Cambria Math"/>
                              </a:rPr>
                              <m:t>𝑏</m:t>
                            </m:r>
                          </m:e>
                          <m:sub>
                            <m:r>
                              <a:rPr lang="en-US" altLang="zh-CN" b="0" i="1" smtClean="0">
                                <a:latin typeface="Cambria Math"/>
                              </a:rPr>
                              <m:t>3</m:t>
                            </m:r>
                            <m:r>
                              <a:rPr lang="en-US" altLang="zh-CN" i="1">
                                <a:latin typeface="Cambria Math"/>
                              </a:rPr>
                              <m:t>6</m:t>
                            </m:r>
                          </m:sub>
                        </m:sSub>
                        <m:r>
                          <a:rPr lang="en-US" altLang="zh-CN" i="1">
                            <a:latin typeface="Cambria Math"/>
                          </a:rPr>
                          <m:t>,</m:t>
                        </m:r>
                        <m:r>
                          <a:rPr lang="zh-CN" altLang="en-US" i="1">
                            <a:latin typeface="Cambria Math"/>
                          </a:rPr>
                          <m:t> </m:t>
                        </m:r>
                        <m:sSub>
                          <m:sSubPr>
                            <m:ctrlPr>
                              <a:rPr lang="en-US" altLang="zh-CN" i="1">
                                <a:latin typeface="Cambria Math"/>
                              </a:rPr>
                            </m:ctrlPr>
                          </m:sSubPr>
                          <m:e>
                            <m:r>
                              <a:rPr lang="en-US" altLang="zh-CN" i="1">
                                <a:latin typeface="Cambria Math"/>
                              </a:rPr>
                              <m:t>𝑏</m:t>
                            </m:r>
                          </m:e>
                          <m:sub>
                            <m:r>
                              <a:rPr lang="en-US" altLang="zh-CN" b="0" i="1" smtClean="0">
                                <a:latin typeface="Cambria Math"/>
                              </a:rPr>
                              <m:t>99</m:t>
                            </m:r>
                          </m:sub>
                        </m:sSub>
                      </m:e>
                    </m:d>
                    <m:r>
                      <a:rPr lang="zh-CN" altLang="en-US" b="0" i="1" smtClean="0">
                        <a:latin typeface="Cambria Math"/>
                      </a:rPr>
                      <m:t>是</m:t>
                    </m:r>
                    <m:r>
                      <a:rPr lang="zh-CN" altLang="en-US" i="1">
                        <a:latin typeface="Cambria Math"/>
                      </a:rPr>
                      <m:t>一个</m:t>
                    </m:r>
                    <m:r>
                      <a:rPr lang="zh-CN" altLang="en-US" b="0" i="1" smtClean="0">
                        <a:latin typeface="Cambria Math"/>
                      </a:rPr>
                      <m:t>子</m:t>
                    </m:r>
                    <m:r>
                      <a:rPr lang="zh-CN" altLang="en-US" i="1">
                        <a:latin typeface="Cambria Math"/>
                      </a:rPr>
                      <m:t>矩阵</m:t>
                    </m:r>
                  </m:oMath>
                </a14:m>
                <a:endParaRPr lang="en-US" altLang="zh-CN" dirty="0" smtClean="0"/>
              </a:p>
              <a:p>
                <a:pPr marL="0" indent="0">
                  <a:buNone/>
                </a:pPr>
                <a:r>
                  <a:rPr lang="zh-CN" altLang="en-US" b="1" dirty="0"/>
                  <a:t>挖掘双</a:t>
                </a:r>
                <a:r>
                  <a:rPr lang="zh-CN" altLang="en-US" b="1" dirty="0" smtClean="0"/>
                  <a:t>簇</a:t>
                </a:r>
                <a:endParaRPr lang="en-US" altLang="zh-CN" b="1" dirty="0" smtClean="0"/>
              </a:p>
              <a:p>
                <a:r>
                  <a:rPr lang="zh-CN" altLang="en-US" dirty="0"/>
                  <a:t>基于最优化的方法</a:t>
                </a:r>
                <a:endParaRPr lang="en-US" altLang="zh-CN" dirty="0"/>
              </a:p>
              <a:p>
                <a:r>
                  <a:rPr lang="zh-CN" altLang="en-US" dirty="0"/>
                  <a:t>枚举方法</a:t>
                </a:r>
                <a:endParaRPr lang="en-US" altLang="zh-CN" dirty="0"/>
              </a:p>
              <a:p>
                <a:pPr marL="0" indent="0">
                  <a:buNone/>
                </a:pP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395536" y="1196752"/>
                <a:ext cx="8447980" cy="5082687"/>
              </a:xfrm>
              <a:blipFill rotWithShape="1">
                <a:blip r:embed="rId2"/>
                <a:stretch>
                  <a:fillRect l="-794" t="-480" r="-7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49552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4.1 </a:t>
            </a:r>
            <a:r>
              <a:rPr lang="zh-CN" altLang="en-US" dirty="0" smtClean="0"/>
              <a:t>子空间聚类方法</a:t>
            </a:r>
            <a:r>
              <a:rPr lang="en-US" altLang="zh-CN" dirty="0" smtClean="0"/>
              <a:t>——</a:t>
            </a:r>
            <a:r>
              <a:rPr lang="zh-CN" altLang="en-US" dirty="0" smtClean="0"/>
              <a:t>双聚类方法</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395536" y="1196752"/>
                <a:ext cx="8447980" cy="5082687"/>
              </a:xfrm>
            </p:spPr>
            <p:txBody>
              <a:bodyPr/>
              <a:lstStyle/>
              <a:p>
                <a:pPr marL="0" indent="0">
                  <a:buNone/>
                </a:pPr>
                <a:r>
                  <a:rPr lang="zh-CN" altLang="en-US" sz="2400" dirty="0" smtClean="0">
                    <a:solidFill>
                      <a:srgbClr val="FF0000"/>
                    </a:solidFill>
                  </a:rPr>
                  <a:t>使用</a:t>
                </a:r>
                <a14:m>
                  <m:oMath xmlns:m="http://schemas.openxmlformats.org/officeDocument/2006/math">
                    <m:r>
                      <a:rPr lang="zh-CN" altLang="en-US" sz="2400" b="0" i="1" smtClean="0">
                        <a:solidFill>
                          <a:srgbClr val="FF0000"/>
                        </a:solidFill>
                        <a:latin typeface="Cambria Math"/>
                      </a:rPr>
                      <m:t>𝛿</m:t>
                    </m:r>
                    <m:r>
                      <a:rPr lang="en-US" altLang="zh-CN" sz="2400" b="0" i="1" smtClean="0">
                        <a:solidFill>
                          <a:srgbClr val="FF0000"/>
                        </a:solidFill>
                        <a:latin typeface="Cambria Math"/>
                      </a:rPr>
                      <m:t>−</m:t>
                    </m:r>
                    <m:r>
                      <a:rPr lang="zh-CN" altLang="en-US" sz="2400" b="0" i="1" smtClean="0">
                        <a:solidFill>
                          <a:srgbClr val="FF0000"/>
                        </a:solidFill>
                        <a:latin typeface="Cambria Math"/>
                      </a:rPr>
                      <m:t>簇</m:t>
                    </m:r>
                    <m:r>
                      <a:rPr lang="zh-CN" altLang="en-US" sz="2400" b="0" i="1">
                        <a:solidFill>
                          <a:srgbClr val="FF0000"/>
                        </a:solidFill>
                        <a:latin typeface="Cambria Math"/>
                      </a:rPr>
                      <m:t>算法</m:t>
                    </m:r>
                    <m:r>
                      <a:rPr lang="zh-CN" altLang="en-US" sz="2400" b="0" i="1" smtClean="0">
                        <a:solidFill>
                          <a:srgbClr val="FF0000"/>
                        </a:solidFill>
                        <a:latin typeface="Cambria Math"/>
                      </a:rPr>
                      <m:t>最优化</m:t>
                    </m:r>
                  </m:oMath>
                </a14:m>
                <a:endParaRPr lang="en-US" altLang="zh-CN" sz="2400" dirty="0" smtClean="0">
                  <a:solidFill>
                    <a:srgbClr val="FF0000"/>
                  </a:solidFill>
                </a:endParaRPr>
              </a:p>
              <a:p>
                <a:pPr>
                  <a:spcBef>
                    <a:spcPts val="600"/>
                  </a:spcBef>
                </a:pPr>
                <a:r>
                  <a:rPr lang="zh-CN" altLang="en-US" dirty="0" smtClean="0"/>
                  <a:t>双簇的子矩阵的质量可以用</a:t>
                </a:r>
                <a:r>
                  <a:rPr lang="zh-CN" altLang="en-US" b="1" dirty="0" smtClean="0"/>
                  <a:t>均方残差</a:t>
                </a:r>
                <a:r>
                  <a:rPr lang="zh-CN" altLang="en-US" dirty="0" smtClean="0"/>
                  <a:t>来度量</a:t>
                </a:r>
                <a:endParaRPr lang="en-US" altLang="zh-CN" dirty="0" smtClean="0"/>
              </a:p>
              <a:p>
                <a:pPr marL="0" indent="0">
                  <a:spcBef>
                    <a:spcPts val="600"/>
                  </a:spcBef>
                  <a:buNone/>
                </a:pPr>
                <a:r>
                  <a:rPr lang="en-US" altLang="zh-CN" dirty="0" smtClean="0"/>
                  <a:t>           H(</a:t>
                </a:r>
                <a14:m>
                  <m:oMath xmlns:m="http://schemas.openxmlformats.org/officeDocument/2006/math">
                    <m:r>
                      <m:rPr>
                        <m:sty m:val="p"/>
                      </m:rPr>
                      <a:rPr lang="en-US" altLang="zh-CN" b="0" i="0" smtClean="0">
                        <a:latin typeface="Cambria Math"/>
                        <a:ea typeface="Cambria Math"/>
                      </a:rPr>
                      <m:t>I</m:t>
                    </m:r>
                    <m:r>
                      <a:rPr lang="en-US" altLang="zh-CN" i="1" smtClean="0">
                        <a:latin typeface="Cambria Math"/>
                        <a:ea typeface="Cambria Math"/>
                      </a:rPr>
                      <m:t>×</m:t>
                    </m:r>
                    <m:r>
                      <a:rPr lang="en-US" altLang="zh-CN" b="0" i="1" smtClean="0">
                        <a:latin typeface="Cambria Math"/>
                        <a:ea typeface="Cambria Math"/>
                      </a:rPr>
                      <m:t>𝐽</m:t>
                    </m:r>
                  </m:oMath>
                </a14:m>
                <a:r>
                  <a:rPr lang="en-US" altLang="zh-CN" dirty="0" smtClean="0"/>
                  <a:t>)=</a:t>
                </a:r>
                <a14:m>
                  <m:oMath xmlns:m="http://schemas.openxmlformats.org/officeDocument/2006/math">
                    <m:f>
                      <m:fPr>
                        <m:ctrlPr>
                          <a:rPr lang="en-US" altLang="zh-CN" i="1" dirty="0" smtClean="0">
                            <a:latin typeface="Cambria Math"/>
                          </a:rPr>
                        </m:ctrlPr>
                      </m:fPr>
                      <m:num>
                        <m:r>
                          <a:rPr lang="en-US" altLang="zh-CN" b="0" i="1" dirty="0" smtClean="0">
                            <a:latin typeface="Cambria Math"/>
                          </a:rPr>
                          <m:t>1</m:t>
                        </m:r>
                      </m:num>
                      <m:den>
                        <m:d>
                          <m:dPr>
                            <m:begChr m:val="|"/>
                            <m:endChr m:val="|"/>
                            <m:ctrlPr>
                              <a:rPr lang="en-US" altLang="zh-CN" i="1" dirty="0" smtClean="0">
                                <a:latin typeface="Cambria Math"/>
                              </a:rPr>
                            </m:ctrlPr>
                          </m:dPr>
                          <m:e>
                            <m:r>
                              <a:rPr lang="en-US" altLang="zh-CN" b="0" i="1" dirty="0" smtClean="0">
                                <a:latin typeface="Cambria Math"/>
                              </a:rPr>
                              <m:t>𝐼</m:t>
                            </m:r>
                          </m:e>
                        </m:d>
                        <m:d>
                          <m:dPr>
                            <m:begChr m:val="|"/>
                            <m:endChr m:val="|"/>
                            <m:ctrlPr>
                              <a:rPr lang="en-US" altLang="zh-CN" i="1" dirty="0" smtClean="0">
                                <a:latin typeface="Cambria Math"/>
                              </a:rPr>
                            </m:ctrlPr>
                          </m:dPr>
                          <m:e>
                            <m:r>
                              <a:rPr lang="en-US" altLang="zh-CN" b="0" i="1" dirty="0" smtClean="0">
                                <a:latin typeface="Cambria Math"/>
                              </a:rPr>
                              <m:t>𝐽</m:t>
                            </m:r>
                          </m:e>
                        </m:d>
                      </m:den>
                    </m:f>
                    <m:nary>
                      <m:naryPr>
                        <m:chr m:val="∑"/>
                        <m:supHide m:val="on"/>
                        <m:ctrlPr>
                          <a:rPr lang="en-US" altLang="zh-CN" i="1" dirty="0" smtClean="0">
                            <a:latin typeface="Cambria Math"/>
                          </a:rPr>
                        </m:ctrlPr>
                      </m:naryPr>
                      <m:sub>
                        <m:r>
                          <m:rPr>
                            <m:brk m:alnAt="7"/>
                          </m:rPr>
                          <a:rPr lang="en-US" altLang="zh-CN" b="0" i="1" dirty="0" smtClean="0">
                            <a:latin typeface="Cambria Math"/>
                          </a:rPr>
                          <m:t>𝑖</m:t>
                        </m:r>
                        <m:r>
                          <a:rPr lang="zh-CN" altLang="en-US" b="0" i="1" dirty="0" smtClean="0">
                            <a:latin typeface="Cambria Math"/>
                          </a:rPr>
                          <m:t>𝜖</m:t>
                        </m:r>
                        <m:r>
                          <a:rPr lang="en-US" altLang="zh-CN" b="0" i="1" dirty="0" smtClean="0">
                            <a:latin typeface="Cambria Math"/>
                          </a:rPr>
                          <m:t>𝐼</m:t>
                        </m:r>
                        <m:r>
                          <a:rPr lang="en-US" altLang="zh-CN" b="0" i="1" dirty="0" smtClean="0">
                            <a:latin typeface="Cambria Math"/>
                          </a:rPr>
                          <m:t>,</m:t>
                        </m:r>
                        <m:r>
                          <a:rPr lang="en-US" altLang="zh-CN" b="0" i="1" dirty="0" smtClean="0">
                            <a:latin typeface="Cambria Math"/>
                          </a:rPr>
                          <m:t>𝑗</m:t>
                        </m:r>
                        <m:r>
                          <a:rPr lang="en-US" altLang="zh-CN" b="0" i="1" dirty="0" smtClean="0">
                            <a:latin typeface="Cambria Math"/>
                            <a:ea typeface="Cambria Math"/>
                          </a:rPr>
                          <m:t>∈</m:t>
                        </m:r>
                        <m:r>
                          <a:rPr lang="en-US" altLang="zh-CN" b="0" i="1" dirty="0" smtClean="0">
                            <a:latin typeface="Cambria Math"/>
                          </a:rPr>
                          <m:t>𝐽</m:t>
                        </m:r>
                      </m:sub>
                      <m:sup/>
                      <m:e>
                        <m:sSup>
                          <m:sSupPr>
                            <m:ctrlPr>
                              <a:rPr lang="en-US" altLang="zh-CN" i="1" dirty="0" smtClean="0">
                                <a:latin typeface="Cambria Math"/>
                              </a:rPr>
                            </m:ctrlPr>
                          </m:sSupPr>
                          <m:e>
                            <m:d>
                              <m:dPr>
                                <m:ctrlPr>
                                  <a:rPr lang="en-US" altLang="zh-CN" i="1" dirty="0" smtClean="0">
                                    <a:latin typeface="Cambria Math"/>
                                  </a:rPr>
                                </m:ctrlPr>
                              </m:dPr>
                              <m:e>
                                <m:sSub>
                                  <m:sSubPr>
                                    <m:ctrlPr>
                                      <a:rPr lang="en-US" altLang="zh-CN" i="1" dirty="0" smtClean="0">
                                        <a:latin typeface="Cambria Math"/>
                                      </a:rPr>
                                    </m:ctrlPr>
                                  </m:sSubPr>
                                  <m:e>
                                    <m:r>
                                      <a:rPr lang="en-US" altLang="zh-CN" b="0" i="1" dirty="0" smtClean="0">
                                        <a:latin typeface="Cambria Math"/>
                                      </a:rPr>
                                      <m:t>𝑒</m:t>
                                    </m:r>
                                  </m:e>
                                  <m:sub>
                                    <m:r>
                                      <a:rPr lang="en-US" altLang="zh-CN" b="0" i="1" dirty="0" smtClean="0">
                                        <a:latin typeface="Cambria Math"/>
                                      </a:rPr>
                                      <m:t>𝑖𝑗</m:t>
                                    </m:r>
                                  </m:sub>
                                </m:sSub>
                                <m:sSub>
                                  <m:sSubPr>
                                    <m:ctrlPr>
                                      <a:rPr lang="en-US" altLang="zh-CN" i="1" dirty="0" smtClean="0">
                                        <a:latin typeface="Cambria Math"/>
                                      </a:rPr>
                                    </m:ctrlPr>
                                  </m:sSubPr>
                                  <m:e>
                                    <m:r>
                                      <a:rPr lang="en-US" altLang="zh-CN" b="0" i="1" dirty="0" smtClean="0">
                                        <a:latin typeface="Cambria Math"/>
                                      </a:rPr>
                                      <m:t>−</m:t>
                                    </m:r>
                                    <m:r>
                                      <a:rPr lang="en-US" altLang="zh-CN" b="0" i="1" dirty="0" smtClean="0">
                                        <a:latin typeface="Cambria Math"/>
                                      </a:rPr>
                                      <m:t>𝑒</m:t>
                                    </m:r>
                                  </m:e>
                                  <m:sub>
                                    <m:r>
                                      <a:rPr lang="en-US" altLang="zh-CN" b="0" i="1" dirty="0" smtClean="0">
                                        <a:latin typeface="Cambria Math"/>
                                      </a:rPr>
                                      <m:t>𝑖𝐽</m:t>
                                    </m:r>
                                  </m:sub>
                                </m:sSub>
                                <m:r>
                                  <a:rPr lang="en-US" altLang="zh-CN" b="0" i="1" dirty="0" smtClean="0">
                                    <a:latin typeface="Cambria Math"/>
                                  </a:rPr>
                                  <m:t>−</m:t>
                                </m:r>
                                <m:sSub>
                                  <m:sSubPr>
                                    <m:ctrlPr>
                                      <a:rPr lang="en-US" altLang="zh-CN" i="1" dirty="0" smtClean="0">
                                        <a:latin typeface="Cambria Math"/>
                                      </a:rPr>
                                    </m:ctrlPr>
                                  </m:sSubPr>
                                  <m:e>
                                    <m:r>
                                      <a:rPr lang="en-US" altLang="zh-CN" b="0" i="1" dirty="0" smtClean="0">
                                        <a:latin typeface="Cambria Math"/>
                                      </a:rPr>
                                      <m:t>𝑒</m:t>
                                    </m:r>
                                  </m:e>
                                  <m:sub>
                                    <m:r>
                                      <a:rPr lang="en-US" altLang="zh-CN" b="0" i="1" dirty="0" smtClean="0">
                                        <a:latin typeface="Cambria Math"/>
                                      </a:rPr>
                                      <m:t>𝐼𝑗</m:t>
                                    </m:r>
                                  </m:sub>
                                </m:sSub>
                                <m:sSub>
                                  <m:sSubPr>
                                    <m:ctrlPr>
                                      <a:rPr lang="en-US" altLang="zh-CN" i="1" dirty="0" smtClean="0">
                                        <a:latin typeface="Cambria Math"/>
                                      </a:rPr>
                                    </m:ctrlPr>
                                  </m:sSubPr>
                                  <m:e>
                                    <m:r>
                                      <a:rPr lang="en-US" altLang="zh-CN" b="0" i="1" dirty="0" smtClean="0">
                                        <a:latin typeface="Cambria Math"/>
                                      </a:rPr>
                                      <m:t>−</m:t>
                                    </m:r>
                                    <m:r>
                                      <a:rPr lang="en-US" altLang="zh-CN" b="0" i="1" dirty="0" smtClean="0">
                                        <a:latin typeface="Cambria Math"/>
                                      </a:rPr>
                                      <m:t>𝑒</m:t>
                                    </m:r>
                                  </m:e>
                                  <m:sub>
                                    <m:r>
                                      <a:rPr lang="en-US" altLang="zh-CN" b="0" i="1" dirty="0" smtClean="0">
                                        <a:latin typeface="Cambria Math"/>
                                      </a:rPr>
                                      <m:t>𝐼𝐽</m:t>
                                    </m:r>
                                  </m:sub>
                                </m:sSub>
                              </m:e>
                            </m:d>
                          </m:e>
                          <m:sup>
                            <m:r>
                              <a:rPr lang="en-US" altLang="zh-CN" b="0" i="1" dirty="0" smtClean="0">
                                <a:latin typeface="Cambria Math"/>
                              </a:rPr>
                              <m:t>2</m:t>
                            </m:r>
                          </m:sup>
                        </m:sSup>
                      </m:e>
                    </m:nary>
                  </m:oMath>
                </a14:m>
                <a:endParaRPr lang="en-US" altLang="zh-CN" dirty="0" smtClean="0"/>
              </a:p>
              <a:p>
                <a:pPr marL="0" lvl="1" indent="0">
                  <a:buNone/>
                </a:pPr>
                <a:r>
                  <a:rPr lang="zh-CN" altLang="en-US" dirty="0" smtClean="0"/>
                  <a:t>     </a:t>
                </a:r>
                <a:r>
                  <a:rPr lang="zh-CN" altLang="en-US" sz="1800" dirty="0" smtClean="0">
                    <a:latin typeface="宋体" pitchFamily="2" charset="-122"/>
                    <a:ea typeface="宋体" pitchFamily="2" charset="-122"/>
                  </a:rPr>
                  <a:t>如果</a:t>
                </a:r>
                <a:r>
                  <a:rPr lang="en-US" altLang="zh-CN" sz="1800" dirty="0">
                    <a:latin typeface="宋体" pitchFamily="2" charset="-122"/>
                    <a:ea typeface="宋体" pitchFamily="2" charset="-122"/>
                  </a:rPr>
                  <a:t>H(</a:t>
                </a:r>
                <a14:m>
                  <m:oMath xmlns:m="http://schemas.openxmlformats.org/officeDocument/2006/math">
                    <m:r>
                      <m:rPr>
                        <m:sty m:val="p"/>
                      </m:rPr>
                      <a:rPr lang="en-US" altLang="zh-CN" sz="1800">
                        <a:latin typeface="Cambria Math"/>
                        <a:ea typeface="Cambria Math"/>
                      </a:rPr>
                      <m:t>I</m:t>
                    </m:r>
                    <m:r>
                      <a:rPr lang="en-US" altLang="zh-CN" sz="1800" i="1">
                        <a:latin typeface="Cambria Math"/>
                        <a:ea typeface="Cambria Math"/>
                      </a:rPr>
                      <m:t>×</m:t>
                    </m:r>
                    <m:r>
                      <a:rPr lang="en-US" altLang="zh-CN" sz="1800" i="1">
                        <a:latin typeface="Cambria Math"/>
                        <a:ea typeface="Cambria Math"/>
                      </a:rPr>
                      <m:t>𝐽</m:t>
                    </m:r>
                    <m:r>
                      <m:rPr>
                        <m:nor/>
                      </m:rPr>
                      <a:rPr lang="en-US" altLang="zh-CN" sz="1800" dirty="0">
                        <a:latin typeface="宋体" pitchFamily="2" charset="-122"/>
                        <a:ea typeface="宋体" pitchFamily="2" charset="-122"/>
                      </a:rPr>
                      <m:t>)</m:t>
                    </m:r>
                    <m:r>
                      <a:rPr lang="en-US" altLang="zh-CN" sz="1800" i="1" smtClean="0">
                        <a:latin typeface="Cambria Math"/>
                        <a:ea typeface="Cambria Math"/>
                      </a:rPr>
                      <m:t>≤</m:t>
                    </m:r>
                    <m:r>
                      <a:rPr lang="zh-CN" altLang="en-US" sz="1800" i="1" smtClean="0">
                        <a:latin typeface="Cambria Math"/>
                        <a:ea typeface="Cambria Math"/>
                      </a:rPr>
                      <m:t>𝛿</m:t>
                    </m:r>
                    <m:r>
                      <a:rPr lang="zh-CN" altLang="en-US" sz="1800" b="0" i="1" smtClean="0">
                        <a:latin typeface="Cambria Math"/>
                        <a:ea typeface="Cambria Math"/>
                      </a:rPr>
                      <m:t>，则称子</m:t>
                    </m:r>
                    <m:r>
                      <a:rPr lang="zh-CN" altLang="en-US" sz="1800" i="1">
                        <a:latin typeface="Cambria Math"/>
                        <a:ea typeface="Cambria Math"/>
                      </a:rPr>
                      <m:t>矩阵</m:t>
                    </m:r>
                    <m:r>
                      <m:rPr>
                        <m:sty m:val="p"/>
                      </m:rPr>
                      <a:rPr lang="en-US" altLang="zh-CN" sz="1800">
                        <a:latin typeface="Cambria Math"/>
                        <a:ea typeface="Cambria Math"/>
                      </a:rPr>
                      <m:t>I</m:t>
                    </m:r>
                    <m:r>
                      <a:rPr lang="en-US" altLang="zh-CN" sz="1800" i="1">
                        <a:latin typeface="Cambria Math"/>
                        <a:ea typeface="Cambria Math"/>
                      </a:rPr>
                      <m:t>×</m:t>
                    </m:r>
                    <m:r>
                      <a:rPr lang="en-US" altLang="zh-CN" sz="1800" i="1">
                        <a:latin typeface="Cambria Math"/>
                        <a:ea typeface="Cambria Math"/>
                      </a:rPr>
                      <m:t>𝐽</m:t>
                    </m:r>
                  </m:oMath>
                </a14:m>
                <a:r>
                  <a:rPr lang="zh-CN" altLang="en-US" sz="1800" dirty="0" smtClean="0">
                    <a:latin typeface="宋体" pitchFamily="2" charset="-122"/>
                    <a:ea typeface="宋体" pitchFamily="2" charset="-122"/>
                  </a:rPr>
                  <a:t>是一个</a:t>
                </a:r>
                <a14:m>
                  <m:oMath xmlns:m="http://schemas.openxmlformats.org/officeDocument/2006/math">
                    <m:r>
                      <a:rPr lang="zh-CN" altLang="en-US" sz="1800" b="1" i="1" smtClean="0">
                        <a:solidFill>
                          <a:srgbClr val="FF0000"/>
                        </a:solidFill>
                        <a:latin typeface="Cambria Math"/>
                      </a:rPr>
                      <m:t>𝜹</m:t>
                    </m:r>
                    <m:r>
                      <a:rPr lang="en-US" altLang="zh-CN" sz="1800" b="1" i="1">
                        <a:solidFill>
                          <a:srgbClr val="FF0000"/>
                        </a:solidFill>
                        <a:latin typeface="Cambria Math"/>
                      </a:rPr>
                      <m:t>−</m:t>
                    </m:r>
                    <m:r>
                      <a:rPr lang="zh-CN" altLang="en-US" sz="1800" b="1" i="1" smtClean="0">
                        <a:solidFill>
                          <a:srgbClr val="FF0000"/>
                        </a:solidFill>
                        <a:latin typeface="Cambria Math"/>
                      </a:rPr>
                      <m:t>双</m:t>
                    </m:r>
                    <m:r>
                      <a:rPr lang="zh-CN" altLang="en-US" sz="1800" b="1" i="1">
                        <a:solidFill>
                          <a:srgbClr val="FF0000"/>
                        </a:solidFill>
                        <a:latin typeface="Cambria Math"/>
                      </a:rPr>
                      <m:t>簇</m:t>
                    </m:r>
                  </m:oMath>
                </a14:m>
                <a:r>
                  <a:rPr lang="zh-CN" altLang="en-US" sz="1800" dirty="0" smtClean="0">
                    <a:latin typeface="宋体" pitchFamily="2" charset="-122"/>
                    <a:ea typeface="宋体" pitchFamily="2" charset="-122"/>
                  </a:rPr>
                  <a:t>，其中</a:t>
                </a:r>
                <a14:m>
                  <m:oMath xmlns:m="http://schemas.openxmlformats.org/officeDocument/2006/math">
                    <m:r>
                      <a:rPr lang="zh-CN" altLang="en-US" sz="1800" i="1">
                        <a:latin typeface="Cambria Math"/>
                      </a:rPr>
                      <m:t>𝛿</m:t>
                    </m:r>
                    <m:r>
                      <a:rPr lang="en-US" altLang="zh-CN" sz="1800" i="1" smtClean="0">
                        <a:latin typeface="Cambria Math"/>
                        <a:ea typeface="Cambria Math"/>
                      </a:rPr>
                      <m:t>≥</m:t>
                    </m:r>
                    <m:r>
                      <a:rPr lang="en-US" altLang="zh-CN" sz="1800" b="0" i="1" smtClean="0">
                        <a:latin typeface="Cambria Math"/>
                        <a:ea typeface="Cambria Math"/>
                      </a:rPr>
                      <m:t>0</m:t>
                    </m:r>
                    <m:r>
                      <a:rPr lang="zh-CN" altLang="en-US" sz="1800" b="0" i="1" smtClean="0">
                        <a:latin typeface="Cambria Math"/>
                        <a:ea typeface="Cambria Math"/>
                      </a:rPr>
                      <m:t>是</m:t>
                    </m:r>
                    <m:r>
                      <a:rPr lang="zh-CN" altLang="en-US" sz="1800" i="1">
                        <a:latin typeface="Cambria Math"/>
                        <a:ea typeface="Cambria Math"/>
                      </a:rPr>
                      <m:t>一个</m:t>
                    </m:r>
                    <m:r>
                      <a:rPr lang="zh-CN" altLang="en-US" sz="1800" i="1" smtClean="0">
                        <a:latin typeface="Cambria Math"/>
                        <a:ea typeface="Cambria Math"/>
                      </a:rPr>
                      <m:t>阈值</m:t>
                    </m:r>
                    <m:r>
                      <a:rPr lang="zh-CN" altLang="en-US" sz="1800" b="0" i="1" smtClean="0">
                        <a:latin typeface="Cambria Math"/>
                        <a:ea typeface="Cambria Math"/>
                      </a:rPr>
                      <m:t>。</m:t>
                    </m:r>
                  </m:oMath>
                </a14:m>
                <a:endParaRPr lang="en-US" altLang="zh-CN" sz="1800" dirty="0" smtClean="0">
                  <a:latin typeface="宋体" pitchFamily="2" charset="-122"/>
                  <a:ea typeface="宋体" pitchFamily="2" charset="-122"/>
                </a:endParaRPr>
              </a:p>
              <a:p>
                <a:pPr marL="0" indent="0">
                  <a:buNone/>
                </a:pPr>
                <a:r>
                  <a:rPr lang="zh-CN" altLang="en-US" b="1" dirty="0" smtClean="0"/>
                  <a:t>算法运行分两阶段</a:t>
                </a:r>
                <a:endParaRPr lang="en-US" altLang="zh-CN" b="1" dirty="0" smtClean="0"/>
              </a:p>
              <a:p>
                <a:pPr>
                  <a:spcBef>
                    <a:spcPts val="600"/>
                  </a:spcBef>
                </a:pPr>
                <a:r>
                  <a:rPr lang="zh-CN" altLang="en-US" dirty="0" smtClean="0"/>
                  <a:t>删除阶段：当矩阵的均值二次剩余超过</a:t>
                </a:r>
                <a14:m>
                  <m:oMath xmlns:m="http://schemas.openxmlformats.org/officeDocument/2006/math">
                    <m:r>
                      <a:rPr lang="zh-CN" altLang="en-US" i="1">
                        <a:latin typeface="Cambria Math"/>
                      </a:rPr>
                      <m:t>𝛿</m:t>
                    </m:r>
                  </m:oMath>
                </a14:m>
                <a:r>
                  <a:rPr lang="zh-CN" altLang="en-US" dirty="0" smtClean="0"/>
                  <a:t>时，我们迭代地删除行和列</a:t>
                </a:r>
                <a:endParaRPr lang="en-US" altLang="zh-CN" dirty="0" smtClean="0"/>
              </a:p>
              <a:p>
                <a:pPr lvl="1">
                  <a:lnSpc>
                    <a:spcPct val="100000"/>
                  </a:lnSpc>
                  <a:spcAft>
                    <a:spcPts val="0"/>
                  </a:spcAft>
                </a:pPr>
                <a:r>
                  <a:rPr lang="zh-CN" altLang="en-US" dirty="0" smtClean="0">
                    <a:latin typeface="宋体" pitchFamily="2" charset="-122"/>
                    <a:ea typeface="宋体" pitchFamily="2" charset="-122"/>
                  </a:rPr>
                  <a:t>在每次迭代中，对于每一行</a:t>
                </a:r>
                <a:r>
                  <a:rPr lang="en-US" altLang="zh-CN" dirty="0" smtClean="0">
                    <a:latin typeface="宋体" pitchFamily="2" charset="-122"/>
                    <a:ea typeface="宋体" pitchFamily="2" charset="-122"/>
                  </a:rPr>
                  <a:t>i</a:t>
                </a:r>
                <a:r>
                  <a:rPr lang="zh-CN" altLang="en-US" dirty="0" smtClean="0">
                    <a:latin typeface="宋体" pitchFamily="2" charset="-122"/>
                    <a:ea typeface="宋体" pitchFamily="2" charset="-122"/>
                  </a:rPr>
                  <a:t>，计算均值二次剩余</a:t>
                </a:r>
                <a14:m>
                  <m:oMath xmlns:m="http://schemas.openxmlformats.org/officeDocument/2006/math">
                    <m:r>
                      <m:rPr>
                        <m:sty m:val="p"/>
                      </m:rPr>
                      <a:rPr lang="en-US" altLang="zh-CN" b="0" i="0" smtClean="0">
                        <a:latin typeface="Cambria Math"/>
                      </a:rPr>
                      <m:t>d</m:t>
                    </m:r>
                    <m:d>
                      <m:dPr>
                        <m:ctrlPr>
                          <a:rPr lang="en-US" altLang="zh-CN" i="1" smtClean="0">
                            <a:latin typeface="Cambria Math"/>
                          </a:rPr>
                        </m:ctrlPr>
                      </m:dPr>
                      <m:e>
                        <m:r>
                          <a:rPr lang="en-US" altLang="zh-CN" b="0" i="1" smtClean="0">
                            <a:latin typeface="Cambria Math"/>
                          </a:rPr>
                          <m:t>𝑖</m:t>
                        </m:r>
                      </m:e>
                    </m:d>
                    <m:r>
                      <m:rPr>
                        <m:nor/>
                      </m:rPr>
                      <a:rPr lang="en-US" altLang="zh-CN" dirty="0">
                        <a:latin typeface="宋体" pitchFamily="2" charset="-122"/>
                        <a:ea typeface="宋体" pitchFamily="2" charset="-122"/>
                      </a:rPr>
                      <m:t>)=</m:t>
                    </m:r>
                    <m:f>
                      <m:fPr>
                        <m:ctrlPr>
                          <a:rPr lang="en-US" altLang="zh-CN" i="1" dirty="0">
                            <a:latin typeface="Cambria Math"/>
                          </a:rPr>
                        </m:ctrlPr>
                      </m:fPr>
                      <m:num>
                        <m:r>
                          <a:rPr lang="en-US" altLang="zh-CN" i="1" dirty="0">
                            <a:latin typeface="Cambria Math"/>
                          </a:rPr>
                          <m:t>1</m:t>
                        </m:r>
                      </m:num>
                      <m:den>
                        <m:d>
                          <m:dPr>
                            <m:begChr m:val="|"/>
                            <m:endChr m:val="|"/>
                            <m:ctrlPr>
                              <a:rPr lang="en-US" altLang="zh-CN" i="1" dirty="0">
                                <a:latin typeface="Cambria Math"/>
                              </a:rPr>
                            </m:ctrlPr>
                          </m:dPr>
                          <m:e>
                            <m:r>
                              <a:rPr lang="en-US" altLang="zh-CN" i="1" dirty="0">
                                <a:latin typeface="Cambria Math"/>
                              </a:rPr>
                              <m:t>𝐽</m:t>
                            </m:r>
                          </m:e>
                        </m:d>
                      </m:den>
                    </m:f>
                    <m:nary>
                      <m:naryPr>
                        <m:chr m:val="∑"/>
                        <m:supHide m:val="on"/>
                        <m:ctrlPr>
                          <a:rPr lang="en-US" altLang="zh-CN" i="1" dirty="0">
                            <a:latin typeface="Cambria Math"/>
                          </a:rPr>
                        </m:ctrlPr>
                      </m:naryPr>
                      <m:sub>
                        <m:r>
                          <a:rPr lang="en-US" altLang="zh-CN" i="1" dirty="0">
                            <a:latin typeface="Cambria Math"/>
                          </a:rPr>
                          <m:t>𝑗</m:t>
                        </m:r>
                        <m:r>
                          <a:rPr lang="en-US" altLang="zh-CN" i="1" dirty="0">
                            <a:latin typeface="Cambria Math"/>
                            <a:ea typeface="Cambria Math"/>
                          </a:rPr>
                          <m:t>∈</m:t>
                        </m:r>
                        <m:r>
                          <a:rPr lang="en-US" altLang="zh-CN" i="1" dirty="0">
                            <a:latin typeface="Cambria Math"/>
                          </a:rPr>
                          <m:t>𝐽</m:t>
                        </m:r>
                      </m:sub>
                      <m:sup/>
                      <m:e>
                        <m:sSup>
                          <m:sSupPr>
                            <m:ctrlPr>
                              <a:rPr lang="en-US" altLang="zh-CN" i="1" dirty="0">
                                <a:latin typeface="Cambria Math"/>
                              </a:rPr>
                            </m:ctrlPr>
                          </m:sSupPr>
                          <m:e>
                            <m:d>
                              <m:dPr>
                                <m:ctrlPr>
                                  <a:rPr lang="en-US" altLang="zh-CN" i="1" dirty="0">
                                    <a:latin typeface="Cambria Math"/>
                                  </a:rPr>
                                </m:ctrlPr>
                              </m:dPr>
                              <m:e>
                                <m:sSub>
                                  <m:sSubPr>
                                    <m:ctrlPr>
                                      <a:rPr lang="en-US" altLang="zh-CN" i="1" dirty="0">
                                        <a:latin typeface="Cambria Math"/>
                                      </a:rPr>
                                    </m:ctrlPr>
                                  </m:sSubPr>
                                  <m:e>
                                    <m:r>
                                      <a:rPr lang="en-US" altLang="zh-CN" i="1" dirty="0">
                                        <a:latin typeface="Cambria Math"/>
                                      </a:rPr>
                                      <m:t>𝑒</m:t>
                                    </m:r>
                                  </m:e>
                                  <m:sub>
                                    <m:r>
                                      <a:rPr lang="en-US" altLang="zh-CN" i="1" dirty="0">
                                        <a:latin typeface="Cambria Math"/>
                                      </a:rPr>
                                      <m:t>𝑖𝑗</m:t>
                                    </m:r>
                                  </m:sub>
                                </m:sSub>
                                <m:sSub>
                                  <m:sSubPr>
                                    <m:ctrlPr>
                                      <a:rPr lang="en-US" altLang="zh-CN" i="1" dirty="0">
                                        <a:latin typeface="Cambria Math"/>
                                      </a:rPr>
                                    </m:ctrlPr>
                                  </m:sSubPr>
                                  <m:e>
                                    <m:r>
                                      <a:rPr lang="en-US" altLang="zh-CN" i="1" dirty="0">
                                        <a:latin typeface="Cambria Math"/>
                                      </a:rPr>
                                      <m:t>−</m:t>
                                    </m:r>
                                    <m:r>
                                      <a:rPr lang="en-US" altLang="zh-CN" i="1" dirty="0">
                                        <a:latin typeface="Cambria Math"/>
                                      </a:rPr>
                                      <m:t>𝑒</m:t>
                                    </m:r>
                                  </m:e>
                                  <m:sub>
                                    <m:r>
                                      <a:rPr lang="en-US" altLang="zh-CN" i="1" dirty="0">
                                        <a:latin typeface="Cambria Math"/>
                                      </a:rPr>
                                      <m:t>𝑖𝐽</m:t>
                                    </m:r>
                                  </m:sub>
                                </m:sSub>
                                <m:r>
                                  <a:rPr lang="en-US" altLang="zh-CN" i="1" dirty="0">
                                    <a:latin typeface="Cambria Math"/>
                                  </a:rPr>
                                  <m:t>−</m:t>
                                </m:r>
                                <m:sSub>
                                  <m:sSubPr>
                                    <m:ctrlPr>
                                      <a:rPr lang="en-US" altLang="zh-CN" i="1" dirty="0">
                                        <a:latin typeface="Cambria Math"/>
                                      </a:rPr>
                                    </m:ctrlPr>
                                  </m:sSubPr>
                                  <m:e>
                                    <m:r>
                                      <a:rPr lang="en-US" altLang="zh-CN" i="1" dirty="0">
                                        <a:latin typeface="Cambria Math"/>
                                      </a:rPr>
                                      <m:t>𝑒</m:t>
                                    </m:r>
                                  </m:e>
                                  <m:sub>
                                    <m:r>
                                      <a:rPr lang="en-US" altLang="zh-CN" i="1" dirty="0">
                                        <a:latin typeface="Cambria Math"/>
                                      </a:rPr>
                                      <m:t>𝐼𝑗</m:t>
                                    </m:r>
                                  </m:sub>
                                </m:sSub>
                                <m:sSub>
                                  <m:sSubPr>
                                    <m:ctrlPr>
                                      <a:rPr lang="en-US" altLang="zh-CN" i="1" dirty="0">
                                        <a:latin typeface="Cambria Math"/>
                                      </a:rPr>
                                    </m:ctrlPr>
                                  </m:sSubPr>
                                  <m:e>
                                    <m:r>
                                      <a:rPr lang="en-US" altLang="zh-CN" i="1" dirty="0">
                                        <a:latin typeface="Cambria Math"/>
                                      </a:rPr>
                                      <m:t>−</m:t>
                                    </m:r>
                                    <m:r>
                                      <a:rPr lang="en-US" altLang="zh-CN" i="1" dirty="0">
                                        <a:latin typeface="Cambria Math"/>
                                      </a:rPr>
                                      <m:t>𝑒</m:t>
                                    </m:r>
                                  </m:e>
                                  <m:sub>
                                    <m:r>
                                      <a:rPr lang="en-US" altLang="zh-CN" i="1" dirty="0">
                                        <a:latin typeface="Cambria Math"/>
                                      </a:rPr>
                                      <m:t>𝐼𝐽</m:t>
                                    </m:r>
                                  </m:sub>
                                </m:sSub>
                              </m:e>
                            </m:d>
                          </m:e>
                          <m:sup>
                            <m:r>
                              <a:rPr lang="en-US" altLang="zh-CN" i="1" dirty="0">
                                <a:latin typeface="Cambria Math"/>
                              </a:rPr>
                              <m:t>2</m:t>
                            </m:r>
                          </m:sup>
                        </m:sSup>
                      </m:e>
                    </m:nary>
                  </m:oMath>
                </a14:m>
                <a:endParaRPr lang="en-US" altLang="zh-CN" dirty="0" smtClean="0">
                  <a:latin typeface="宋体" pitchFamily="2" charset="-122"/>
                  <a:ea typeface="宋体" pitchFamily="2" charset="-122"/>
                </a:endParaRPr>
              </a:p>
              <a:p>
                <a:pPr lvl="1">
                  <a:lnSpc>
                    <a:spcPct val="100000"/>
                  </a:lnSpc>
                  <a:spcAft>
                    <a:spcPts val="0"/>
                  </a:spcAft>
                </a:pPr>
                <a:r>
                  <a:rPr lang="zh-CN" altLang="en-US" dirty="0">
                    <a:latin typeface="宋体" pitchFamily="2" charset="-122"/>
                    <a:ea typeface="宋体" pitchFamily="2" charset="-122"/>
                  </a:rPr>
                  <a:t>在每次迭代中，对于</a:t>
                </a:r>
                <a:r>
                  <a:rPr lang="zh-CN" altLang="en-US" dirty="0" smtClean="0">
                    <a:latin typeface="宋体" pitchFamily="2" charset="-122"/>
                    <a:ea typeface="宋体" pitchFamily="2" charset="-122"/>
                  </a:rPr>
                  <a:t>每</a:t>
                </a:r>
                <a:r>
                  <a:rPr lang="zh-CN" altLang="en-US" dirty="0">
                    <a:latin typeface="宋体" pitchFamily="2" charset="-122"/>
                    <a:ea typeface="宋体" pitchFamily="2" charset="-122"/>
                  </a:rPr>
                  <a:t>一</a:t>
                </a:r>
                <a:r>
                  <a:rPr lang="zh-CN" altLang="en-US" dirty="0" smtClean="0">
                    <a:latin typeface="宋体" pitchFamily="2" charset="-122"/>
                    <a:ea typeface="宋体" pitchFamily="2" charset="-122"/>
                  </a:rPr>
                  <a:t>列</a:t>
                </a:r>
                <a:r>
                  <a:rPr lang="en-US" altLang="zh-CN" dirty="0" smtClean="0">
                    <a:latin typeface="宋体" pitchFamily="2" charset="-122"/>
                    <a:ea typeface="宋体" pitchFamily="2" charset="-122"/>
                  </a:rPr>
                  <a:t>j</a:t>
                </a:r>
                <a:r>
                  <a:rPr lang="zh-CN" altLang="en-US" dirty="0" smtClean="0">
                    <a:latin typeface="宋体" pitchFamily="2" charset="-122"/>
                    <a:ea typeface="宋体" pitchFamily="2" charset="-122"/>
                  </a:rPr>
                  <a:t>，</a:t>
                </a:r>
                <a:r>
                  <a:rPr lang="zh-CN" altLang="en-US" dirty="0">
                    <a:latin typeface="宋体" pitchFamily="2" charset="-122"/>
                    <a:ea typeface="宋体" pitchFamily="2" charset="-122"/>
                  </a:rPr>
                  <a:t>计算均值二次剩余</a:t>
                </a:r>
                <a14:m>
                  <m:oMath xmlns:m="http://schemas.openxmlformats.org/officeDocument/2006/math">
                    <m:r>
                      <m:rPr>
                        <m:sty m:val="p"/>
                      </m:rPr>
                      <a:rPr lang="en-US" altLang="zh-CN">
                        <a:latin typeface="Cambria Math"/>
                      </a:rPr>
                      <m:t>d</m:t>
                    </m:r>
                    <m:d>
                      <m:dPr>
                        <m:ctrlPr>
                          <a:rPr lang="en-US" altLang="zh-CN" i="1">
                            <a:latin typeface="Cambria Math"/>
                          </a:rPr>
                        </m:ctrlPr>
                      </m:dPr>
                      <m:e>
                        <m:r>
                          <a:rPr lang="en-US" altLang="zh-CN" b="0" i="1" smtClean="0">
                            <a:latin typeface="Cambria Math"/>
                          </a:rPr>
                          <m:t>𝑗</m:t>
                        </m:r>
                      </m:e>
                    </m:d>
                    <m:r>
                      <m:rPr>
                        <m:nor/>
                      </m:rPr>
                      <a:rPr lang="en-US" altLang="zh-CN" dirty="0">
                        <a:latin typeface="宋体" pitchFamily="2" charset="-122"/>
                        <a:ea typeface="宋体" pitchFamily="2" charset="-122"/>
                      </a:rPr>
                      <m:t>)=</m:t>
                    </m:r>
                    <m:f>
                      <m:fPr>
                        <m:ctrlPr>
                          <a:rPr lang="en-US" altLang="zh-CN" i="1" dirty="0">
                            <a:latin typeface="Cambria Math"/>
                          </a:rPr>
                        </m:ctrlPr>
                      </m:fPr>
                      <m:num>
                        <m:r>
                          <a:rPr lang="en-US" altLang="zh-CN" i="1" dirty="0">
                            <a:latin typeface="Cambria Math"/>
                          </a:rPr>
                          <m:t>1</m:t>
                        </m:r>
                      </m:num>
                      <m:den>
                        <m:d>
                          <m:dPr>
                            <m:begChr m:val="|"/>
                            <m:endChr m:val="|"/>
                            <m:ctrlPr>
                              <a:rPr lang="en-US" altLang="zh-CN" i="1" dirty="0">
                                <a:latin typeface="Cambria Math"/>
                              </a:rPr>
                            </m:ctrlPr>
                          </m:dPr>
                          <m:e>
                            <m:r>
                              <a:rPr lang="en-US" altLang="zh-CN" b="0" i="1" dirty="0" smtClean="0">
                                <a:latin typeface="Cambria Math"/>
                              </a:rPr>
                              <m:t>𝐼</m:t>
                            </m:r>
                          </m:e>
                        </m:d>
                      </m:den>
                    </m:f>
                    <m:nary>
                      <m:naryPr>
                        <m:chr m:val="∑"/>
                        <m:supHide m:val="on"/>
                        <m:ctrlPr>
                          <a:rPr lang="en-US" altLang="zh-CN" i="1" dirty="0">
                            <a:latin typeface="Cambria Math"/>
                          </a:rPr>
                        </m:ctrlPr>
                      </m:naryPr>
                      <m:sub>
                        <m:r>
                          <a:rPr lang="en-US" altLang="zh-CN" b="0" i="1" dirty="0" smtClean="0">
                            <a:latin typeface="Cambria Math"/>
                          </a:rPr>
                          <m:t>𝑖</m:t>
                        </m:r>
                        <m:r>
                          <a:rPr lang="en-US" altLang="zh-CN" i="1" dirty="0">
                            <a:latin typeface="Cambria Math"/>
                            <a:ea typeface="Cambria Math"/>
                          </a:rPr>
                          <m:t>∈</m:t>
                        </m:r>
                        <m:r>
                          <a:rPr lang="en-US" altLang="zh-CN" b="0" i="1" dirty="0" smtClean="0">
                            <a:latin typeface="Cambria Math"/>
                            <a:ea typeface="Cambria Math"/>
                          </a:rPr>
                          <m:t>𝐼</m:t>
                        </m:r>
                      </m:sub>
                      <m:sup/>
                      <m:e>
                        <m:sSup>
                          <m:sSupPr>
                            <m:ctrlPr>
                              <a:rPr lang="en-US" altLang="zh-CN" i="1" dirty="0">
                                <a:latin typeface="Cambria Math"/>
                              </a:rPr>
                            </m:ctrlPr>
                          </m:sSupPr>
                          <m:e>
                            <m:d>
                              <m:dPr>
                                <m:ctrlPr>
                                  <a:rPr lang="en-US" altLang="zh-CN" i="1" dirty="0">
                                    <a:latin typeface="Cambria Math"/>
                                  </a:rPr>
                                </m:ctrlPr>
                              </m:dPr>
                              <m:e>
                                <m:sSub>
                                  <m:sSubPr>
                                    <m:ctrlPr>
                                      <a:rPr lang="en-US" altLang="zh-CN" i="1" dirty="0">
                                        <a:latin typeface="Cambria Math"/>
                                      </a:rPr>
                                    </m:ctrlPr>
                                  </m:sSubPr>
                                  <m:e>
                                    <m:r>
                                      <a:rPr lang="en-US" altLang="zh-CN" i="1" dirty="0">
                                        <a:latin typeface="Cambria Math"/>
                                      </a:rPr>
                                      <m:t>𝑒</m:t>
                                    </m:r>
                                  </m:e>
                                  <m:sub>
                                    <m:r>
                                      <a:rPr lang="en-US" altLang="zh-CN" i="1" dirty="0">
                                        <a:latin typeface="Cambria Math"/>
                                      </a:rPr>
                                      <m:t>𝑖𝑗</m:t>
                                    </m:r>
                                  </m:sub>
                                </m:sSub>
                                <m:sSub>
                                  <m:sSubPr>
                                    <m:ctrlPr>
                                      <a:rPr lang="en-US" altLang="zh-CN" i="1" dirty="0">
                                        <a:latin typeface="Cambria Math"/>
                                      </a:rPr>
                                    </m:ctrlPr>
                                  </m:sSubPr>
                                  <m:e>
                                    <m:r>
                                      <a:rPr lang="en-US" altLang="zh-CN" i="1" dirty="0">
                                        <a:latin typeface="Cambria Math"/>
                                      </a:rPr>
                                      <m:t>−</m:t>
                                    </m:r>
                                    <m:r>
                                      <a:rPr lang="en-US" altLang="zh-CN" i="1" dirty="0">
                                        <a:latin typeface="Cambria Math"/>
                                      </a:rPr>
                                      <m:t>𝑒</m:t>
                                    </m:r>
                                  </m:e>
                                  <m:sub>
                                    <m:r>
                                      <a:rPr lang="en-US" altLang="zh-CN" i="1" dirty="0">
                                        <a:latin typeface="Cambria Math"/>
                                      </a:rPr>
                                      <m:t>𝑖𝐽</m:t>
                                    </m:r>
                                  </m:sub>
                                </m:sSub>
                                <m:r>
                                  <a:rPr lang="en-US" altLang="zh-CN" i="1" dirty="0">
                                    <a:latin typeface="Cambria Math"/>
                                  </a:rPr>
                                  <m:t>−</m:t>
                                </m:r>
                                <m:sSub>
                                  <m:sSubPr>
                                    <m:ctrlPr>
                                      <a:rPr lang="en-US" altLang="zh-CN" i="1" dirty="0">
                                        <a:latin typeface="Cambria Math"/>
                                      </a:rPr>
                                    </m:ctrlPr>
                                  </m:sSubPr>
                                  <m:e>
                                    <m:r>
                                      <a:rPr lang="en-US" altLang="zh-CN" i="1" dirty="0">
                                        <a:latin typeface="Cambria Math"/>
                                      </a:rPr>
                                      <m:t>𝑒</m:t>
                                    </m:r>
                                  </m:e>
                                  <m:sub>
                                    <m:r>
                                      <a:rPr lang="en-US" altLang="zh-CN" i="1" dirty="0">
                                        <a:latin typeface="Cambria Math"/>
                                      </a:rPr>
                                      <m:t>𝐼𝑗</m:t>
                                    </m:r>
                                  </m:sub>
                                </m:sSub>
                                <m:sSub>
                                  <m:sSubPr>
                                    <m:ctrlPr>
                                      <a:rPr lang="en-US" altLang="zh-CN" i="1" dirty="0">
                                        <a:latin typeface="Cambria Math"/>
                                      </a:rPr>
                                    </m:ctrlPr>
                                  </m:sSubPr>
                                  <m:e>
                                    <m:r>
                                      <a:rPr lang="en-US" altLang="zh-CN" i="1" dirty="0">
                                        <a:latin typeface="Cambria Math"/>
                                      </a:rPr>
                                      <m:t>−</m:t>
                                    </m:r>
                                    <m:r>
                                      <a:rPr lang="en-US" altLang="zh-CN" i="1" dirty="0">
                                        <a:latin typeface="Cambria Math"/>
                                      </a:rPr>
                                      <m:t>𝑒</m:t>
                                    </m:r>
                                  </m:e>
                                  <m:sub>
                                    <m:r>
                                      <a:rPr lang="en-US" altLang="zh-CN" i="1" dirty="0">
                                        <a:latin typeface="Cambria Math"/>
                                      </a:rPr>
                                      <m:t>𝐼𝐽</m:t>
                                    </m:r>
                                  </m:sub>
                                </m:sSub>
                              </m:e>
                            </m:d>
                          </m:e>
                          <m:sup>
                            <m:r>
                              <a:rPr lang="en-US" altLang="zh-CN" i="1" dirty="0">
                                <a:latin typeface="Cambria Math"/>
                              </a:rPr>
                              <m:t>2</m:t>
                            </m:r>
                          </m:sup>
                        </m:sSup>
                      </m:e>
                    </m:nary>
                  </m:oMath>
                </a14:m>
                <a:endParaRPr lang="en-US" altLang="zh-CN" dirty="0" smtClean="0">
                  <a:latin typeface="宋体" pitchFamily="2" charset="-122"/>
                  <a:ea typeface="宋体" pitchFamily="2" charset="-122"/>
                </a:endParaRPr>
              </a:p>
              <a:p>
                <a:pPr lvl="1">
                  <a:lnSpc>
                    <a:spcPct val="100000"/>
                  </a:lnSpc>
                  <a:spcAft>
                    <a:spcPts val="0"/>
                  </a:spcAft>
                </a:pPr>
                <a:r>
                  <a:rPr lang="zh-CN" altLang="en-US" dirty="0" smtClean="0">
                    <a:latin typeface="宋体" pitchFamily="2" charset="-122"/>
                    <a:ea typeface="宋体" pitchFamily="2" charset="-122"/>
                  </a:rPr>
                  <a:t>删除具有最大均值二次剩余的行或列，得到子矩阵</a:t>
                </a:r>
                <a14:m>
                  <m:oMath xmlns:m="http://schemas.openxmlformats.org/officeDocument/2006/math">
                    <m:r>
                      <m:rPr>
                        <m:sty m:val="p"/>
                      </m:rPr>
                      <a:rPr lang="en-US" altLang="zh-CN">
                        <a:latin typeface="Cambria Math"/>
                        <a:ea typeface="Cambria Math"/>
                      </a:rPr>
                      <m:t>I</m:t>
                    </m:r>
                    <m:r>
                      <a:rPr lang="en-US" altLang="zh-CN" i="1">
                        <a:latin typeface="Cambria Math"/>
                        <a:ea typeface="Cambria Math"/>
                      </a:rPr>
                      <m:t>×</m:t>
                    </m:r>
                    <m:r>
                      <a:rPr lang="en-US" altLang="zh-CN" i="1">
                        <a:latin typeface="Cambria Math"/>
                        <a:ea typeface="Cambria Math"/>
                      </a:rPr>
                      <m:t>𝐽</m:t>
                    </m:r>
                  </m:oMath>
                </a14:m>
                <a:r>
                  <a:rPr lang="zh-CN" altLang="en-US" dirty="0" smtClean="0">
                    <a:latin typeface="宋体" pitchFamily="2" charset="-122"/>
                    <a:ea typeface="宋体" pitchFamily="2" charset="-122"/>
                  </a:rPr>
                  <a:t>，该子矩阵可能不是极大的。</a:t>
                </a:r>
                <a:endParaRPr lang="en-US" altLang="zh-CN" dirty="0" smtClean="0">
                  <a:latin typeface="宋体" pitchFamily="2" charset="-122"/>
                  <a:ea typeface="宋体" pitchFamily="2" charset="-122"/>
                </a:endParaRPr>
              </a:p>
              <a:p>
                <a:pPr>
                  <a:spcBef>
                    <a:spcPts val="600"/>
                  </a:spcBef>
                </a:pPr>
                <a:r>
                  <a:rPr lang="zh-CN" altLang="en-US" dirty="0" smtClean="0"/>
                  <a:t>增加阶段：保持满足</a:t>
                </a:r>
                <a14:m>
                  <m:oMath xmlns:m="http://schemas.openxmlformats.org/officeDocument/2006/math">
                    <m:r>
                      <a:rPr lang="zh-CN" altLang="en-US" i="1">
                        <a:latin typeface="Cambria Math"/>
                      </a:rPr>
                      <m:t>𝛿</m:t>
                    </m:r>
                    <m:r>
                      <a:rPr lang="en-US" altLang="zh-CN" i="1">
                        <a:latin typeface="Cambria Math"/>
                      </a:rPr>
                      <m:t>−</m:t>
                    </m:r>
                    <m:r>
                      <a:rPr lang="zh-CN" altLang="en-US" i="1">
                        <a:latin typeface="Cambria Math"/>
                      </a:rPr>
                      <m:t>双</m:t>
                    </m:r>
                    <m:r>
                      <a:rPr lang="zh-CN" altLang="en-US" i="1">
                        <a:latin typeface="Cambria Math"/>
                      </a:rPr>
                      <m:t>簇</m:t>
                    </m:r>
                  </m:oMath>
                </a14:m>
                <a:r>
                  <a:rPr lang="zh-CN" altLang="en-US" dirty="0" smtClean="0"/>
                  <a:t>的要求，迭代地扩展得到的</a:t>
                </a:r>
                <a14:m>
                  <m:oMath xmlns:m="http://schemas.openxmlformats.org/officeDocument/2006/math">
                    <m:r>
                      <a:rPr lang="zh-CN" altLang="en-US" i="1">
                        <a:latin typeface="Cambria Math"/>
                      </a:rPr>
                      <m:t>𝛿</m:t>
                    </m:r>
                    <m:r>
                      <a:rPr lang="en-US" altLang="zh-CN" i="1">
                        <a:latin typeface="Cambria Math"/>
                      </a:rPr>
                      <m:t>−</m:t>
                    </m:r>
                    <m:r>
                      <a:rPr lang="zh-CN" altLang="en-US" i="1">
                        <a:latin typeface="Cambria Math"/>
                      </a:rPr>
                      <m:t>双簇</m:t>
                    </m:r>
                    <m:r>
                      <m:rPr>
                        <m:sty m:val="p"/>
                      </m:rPr>
                      <a:rPr lang="en-US" altLang="zh-CN">
                        <a:latin typeface="Cambria Math"/>
                        <a:ea typeface="Cambria Math"/>
                      </a:rPr>
                      <m:t>I</m:t>
                    </m:r>
                    <m:r>
                      <a:rPr lang="en-US" altLang="zh-CN" i="1">
                        <a:latin typeface="Cambria Math"/>
                        <a:ea typeface="Cambria Math"/>
                      </a:rPr>
                      <m:t>×</m:t>
                    </m:r>
                    <m:r>
                      <a:rPr lang="en-US" altLang="zh-CN" i="1">
                        <a:latin typeface="Cambria Math"/>
                        <a:ea typeface="Cambria Math"/>
                      </a:rPr>
                      <m:t>𝐽</m:t>
                    </m:r>
                  </m:oMath>
                </a14:m>
                <a:endParaRPr lang="en-US" altLang="zh-CN" dirty="0" smtClean="0"/>
              </a:p>
              <a:p>
                <a:pPr lvl="1">
                  <a:lnSpc>
                    <a:spcPct val="100000"/>
                  </a:lnSpc>
                  <a:spcBef>
                    <a:spcPts val="600"/>
                  </a:spcBef>
                  <a:spcAft>
                    <a:spcPts val="0"/>
                  </a:spcAft>
                </a:pPr>
                <a:r>
                  <a:rPr lang="zh-CN" altLang="en-US" dirty="0">
                    <a:latin typeface="宋体" pitchFamily="2" charset="-122"/>
                    <a:ea typeface="宋体" pitchFamily="2" charset="-122"/>
                  </a:rPr>
                  <a:t>不在当前</a:t>
                </a:r>
                <a14:m>
                  <m:oMath xmlns:m="http://schemas.openxmlformats.org/officeDocument/2006/math">
                    <m:r>
                      <a:rPr lang="zh-CN" altLang="en-US">
                        <a:latin typeface="宋体" pitchFamily="2" charset="-122"/>
                        <a:ea typeface="宋体" pitchFamily="2" charset="-122"/>
                      </a:rPr>
                      <m:t>𝛿</m:t>
                    </m:r>
                    <m:r>
                      <a:rPr lang="en-US" altLang="zh-CN">
                        <a:latin typeface="宋体" pitchFamily="2" charset="-122"/>
                        <a:ea typeface="宋体" pitchFamily="2" charset="-122"/>
                      </a:rPr>
                      <m:t>−</m:t>
                    </m:r>
                    <m:r>
                      <a:rPr lang="zh-CN" altLang="en-US">
                        <a:latin typeface="宋体" pitchFamily="2" charset="-122"/>
                        <a:ea typeface="宋体" pitchFamily="2" charset="-122"/>
                      </a:rPr>
                      <m:t>双簇</m:t>
                    </m:r>
                    <m:r>
                      <m:rPr>
                        <m:sty m:val="p"/>
                      </m:rPr>
                      <a:rPr lang="en-US" altLang="zh-CN">
                        <a:latin typeface="宋体" pitchFamily="2" charset="-122"/>
                        <a:ea typeface="宋体" pitchFamily="2" charset="-122"/>
                      </a:rPr>
                      <m:t>I</m:t>
                    </m:r>
                    <m:r>
                      <a:rPr lang="en-US" altLang="zh-CN">
                        <a:latin typeface="宋体" pitchFamily="2" charset="-122"/>
                        <a:ea typeface="宋体" pitchFamily="2" charset="-122"/>
                      </a:rPr>
                      <m:t>×</m:t>
                    </m:r>
                    <m:r>
                      <a:rPr lang="en-US" altLang="zh-CN">
                        <a:latin typeface="宋体" pitchFamily="2" charset="-122"/>
                        <a:ea typeface="宋体" pitchFamily="2" charset="-122"/>
                      </a:rPr>
                      <m:t>𝐽</m:t>
                    </m:r>
                  </m:oMath>
                </a14:m>
                <a:r>
                  <a:rPr lang="zh-CN" altLang="en-US" dirty="0">
                    <a:latin typeface="宋体" pitchFamily="2" charset="-122"/>
                    <a:ea typeface="宋体" pitchFamily="2" charset="-122"/>
                  </a:rPr>
                  <a:t>中的所有行和列，计算它们的均值二次剩余</a:t>
                </a:r>
                <a:endParaRPr lang="en-US" altLang="zh-CN" dirty="0">
                  <a:latin typeface="宋体" pitchFamily="2" charset="-122"/>
                  <a:ea typeface="宋体" pitchFamily="2" charset="-122"/>
                </a:endParaRPr>
              </a:p>
              <a:p>
                <a:pPr lvl="1">
                  <a:lnSpc>
                    <a:spcPct val="100000"/>
                  </a:lnSpc>
                  <a:spcBef>
                    <a:spcPts val="600"/>
                  </a:spcBef>
                  <a:spcAft>
                    <a:spcPts val="0"/>
                  </a:spcAft>
                </a:pPr>
                <a:r>
                  <a:rPr lang="zh-CN" altLang="en-US" dirty="0">
                    <a:latin typeface="宋体" pitchFamily="2" charset="-122"/>
                    <a:ea typeface="宋体" pitchFamily="2" charset="-122"/>
                  </a:rPr>
                  <a:t>均值</a:t>
                </a:r>
                <a:r>
                  <a:rPr lang="zh-CN" altLang="en-US" dirty="0">
                    <a:latin typeface="宋体" pitchFamily="2" charset="-122"/>
                    <a:ea typeface="宋体" pitchFamily="2" charset="-122"/>
                  </a:rPr>
                  <a:t>二次剩余最小的行或列被添加到当前</a:t>
                </a:r>
                <a14:m>
                  <m:oMath xmlns:m="http://schemas.openxmlformats.org/officeDocument/2006/math">
                    <m:r>
                      <a:rPr lang="zh-CN" altLang="en-US">
                        <a:latin typeface="宋体" pitchFamily="2" charset="-122"/>
                        <a:ea typeface="宋体" pitchFamily="2" charset="-122"/>
                      </a:rPr>
                      <m:t>𝛿</m:t>
                    </m:r>
                    <m:r>
                      <a:rPr lang="en-US" altLang="zh-CN">
                        <a:latin typeface="宋体" pitchFamily="2" charset="-122"/>
                        <a:ea typeface="宋体" pitchFamily="2" charset="-122"/>
                      </a:rPr>
                      <m:t>−</m:t>
                    </m:r>
                    <m:r>
                      <a:rPr lang="zh-CN" altLang="en-US">
                        <a:latin typeface="宋体" pitchFamily="2" charset="-122"/>
                        <a:ea typeface="宋体" pitchFamily="2" charset="-122"/>
                      </a:rPr>
                      <m:t>双簇</m:t>
                    </m:r>
                  </m:oMath>
                </a14:m>
                <a:r>
                  <a:rPr lang="zh-CN" altLang="en-US" dirty="0">
                    <a:latin typeface="宋体" pitchFamily="2" charset="-122"/>
                    <a:ea typeface="宋体" pitchFamily="2" charset="-122"/>
                  </a:rPr>
                  <a:t>中</a:t>
                </a:r>
                <a:endParaRPr lang="en-US" altLang="zh-CN" dirty="0">
                  <a:latin typeface="宋体" pitchFamily="2" charset="-122"/>
                  <a:ea typeface="宋体" pitchFamily="2" charset="-122"/>
                </a:endParaRPr>
              </a:p>
              <a:p>
                <a:pPr>
                  <a:spcBef>
                    <a:spcPts val="600"/>
                  </a:spcBef>
                </a:pPr>
                <a:endParaRPr lang="en-US" altLang="zh-CN" dirty="0" smtClean="0"/>
              </a:p>
              <a:p>
                <a:pPr marL="0" indent="0">
                  <a:buNone/>
                </a:pP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395536" y="1196752"/>
                <a:ext cx="8447980" cy="5082687"/>
              </a:xfrm>
              <a:blipFill rotWithShape="1">
                <a:blip r:embed="rId2"/>
                <a:stretch>
                  <a:fillRect l="-1154" t="-7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831704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维归约方法</a:t>
            </a:r>
            <a:endParaRPr lang="zh-CN" altLang="en-US" dirty="0"/>
          </a:p>
        </p:txBody>
      </p:sp>
      <p:sp>
        <p:nvSpPr>
          <p:cNvPr id="3" name="内容占位符 2"/>
          <p:cNvSpPr>
            <a:spLocks noGrp="1"/>
          </p:cNvSpPr>
          <p:nvPr>
            <p:ph idx="1"/>
          </p:nvPr>
        </p:nvSpPr>
        <p:spPr/>
        <p:txBody>
          <a:bodyPr/>
          <a:lstStyle/>
          <a:p>
            <a:r>
              <a:rPr lang="zh-CN" altLang="en-US" dirty="0" smtClean="0"/>
              <a:t>构造一个新空间，使得隐藏在数据中的聚类结构变得明显</a:t>
            </a:r>
            <a:endParaRPr lang="en-US" altLang="zh-CN" dirty="0" smtClean="0"/>
          </a:p>
          <a:p>
            <a:r>
              <a:rPr lang="zh-CN" altLang="en-US" dirty="0" smtClean="0"/>
              <a:t>特征选择与提取</a:t>
            </a:r>
            <a:endParaRPr lang="en-US" altLang="zh-CN" dirty="0" smtClean="0"/>
          </a:p>
          <a:p>
            <a:r>
              <a:rPr lang="zh-CN" altLang="en-US" dirty="0" smtClean="0"/>
              <a:t>谱聚类</a:t>
            </a:r>
            <a:endParaRPr lang="en-US" altLang="zh-CN" dirty="0" smtClean="0"/>
          </a:p>
          <a:p>
            <a:endParaRPr lang="zh-CN" altLang="en-US" dirty="0"/>
          </a:p>
        </p:txBody>
      </p:sp>
      <p:pic>
        <p:nvPicPr>
          <p:cNvPr id="9220" name="Picture 4" descr="http://img4.imgtn.bdimg.com/it/u=1890736027,3062894647&amp;fm=15&amp;gp=0.jpg"/>
          <p:cNvPicPr>
            <a:picLocks noChangeAspect="1" noChangeArrowheads="1"/>
          </p:cNvPicPr>
          <p:nvPr/>
        </p:nvPicPr>
        <p:blipFill rotWithShape="1">
          <a:blip r:embed="rId2">
            <a:extLst>
              <a:ext uri="{28A0092B-C50C-407E-A947-70E740481C1C}">
                <a14:useLocalDpi xmlns:a14="http://schemas.microsoft.com/office/drawing/2010/main" val="0"/>
              </a:ext>
            </a:extLst>
          </a:blip>
          <a:srcRect l="7417" r="9633" b="17377"/>
          <a:stretch/>
        </p:blipFill>
        <p:spPr bwMode="auto">
          <a:xfrm>
            <a:off x="463138" y="3137172"/>
            <a:ext cx="8003968" cy="20166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95836" y="5254819"/>
            <a:ext cx="2952328" cy="380810"/>
          </a:xfrm>
          <a:prstGeom prst="rect">
            <a:avLst/>
          </a:prstGeom>
          <a:noFill/>
        </p:spPr>
        <p:txBody>
          <a:bodyPr wrap="square" rtlCol="0">
            <a:spAutoFit/>
          </a:bodyPr>
          <a:lstStyle/>
          <a:p>
            <a:pPr algn="ctr">
              <a:lnSpc>
                <a:spcPct val="130000"/>
              </a:lnSpc>
            </a:pPr>
            <a:r>
              <a:rPr lang="zh-CN" altLang="en-US" sz="1600" b="1" dirty="0" smtClean="0">
                <a:latin typeface="Arial" panose="020B0604020202020204" pitchFamily="34" charset="0"/>
                <a:ea typeface="微软雅黑" panose="020B0503020204020204" pitchFamily="34" charset="-122"/>
              </a:rPr>
              <a:t>谱聚类方法的框架</a:t>
            </a:r>
            <a:endParaRPr lang="zh-CN" altLang="en-US" sz="1600" b="1" dirty="0" smtClean="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549794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聚类评估</a:t>
            </a:r>
            <a:endParaRPr lang="zh-CN" altLang="en-US" dirty="0"/>
          </a:p>
        </p:txBody>
      </p:sp>
      <p:sp>
        <p:nvSpPr>
          <p:cNvPr id="3" name="内容占位符 2"/>
          <p:cNvSpPr>
            <a:spLocks noGrp="1"/>
          </p:cNvSpPr>
          <p:nvPr>
            <p:ph idx="1"/>
          </p:nvPr>
        </p:nvSpPr>
        <p:spPr/>
        <p:txBody>
          <a:bodyPr/>
          <a:lstStyle/>
          <a:p>
            <a:pPr marL="0" indent="0">
              <a:buNone/>
            </a:pPr>
            <a:r>
              <a:rPr lang="zh-CN" altLang="en-US" b="1" dirty="0" smtClean="0"/>
              <a:t>聚类评估：</a:t>
            </a:r>
            <a:endParaRPr lang="en-US" altLang="zh-CN" b="1" dirty="0" smtClean="0"/>
          </a:p>
          <a:p>
            <a:r>
              <a:rPr lang="zh-CN" altLang="en-US" dirty="0" smtClean="0"/>
              <a:t>估计在数据集上进行聚类分析的可行性；</a:t>
            </a:r>
            <a:endParaRPr lang="en-US" altLang="zh-CN" dirty="0" smtClean="0"/>
          </a:p>
          <a:p>
            <a:r>
              <a:rPr lang="zh-CN" altLang="en-US" dirty="0" smtClean="0"/>
              <a:t>由聚类方法产生的结果的质量。</a:t>
            </a:r>
            <a:endParaRPr lang="en-US" altLang="zh-CN" dirty="0" smtClean="0"/>
          </a:p>
          <a:p>
            <a:pPr marL="0" indent="0">
              <a:buNone/>
            </a:pPr>
            <a:r>
              <a:rPr lang="zh-CN" altLang="en-US" b="1" dirty="0" smtClean="0"/>
              <a:t>主要包括：</a:t>
            </a:r>
            <a:endParaRPr lang="en-US" altLang="zh-CN" b="1" dirty="0" smtClean="0"/>
          </a:p>
          <a:p>
            <a:r>
              <a:rPr lang="zh-CN" altLang="en-US" dirty="0" smtClean="0"/>
              <a:t>估计聚类趋势：聚类要求数据非均匀分布</a:t>
            </a:r>
            <a:endParaRPr lang="en-US" altLang="zh-CN" dirty="0" smtClean="0"/>
          </a:p>
          <a:p>
            <a:r>
              <a:rPr lang="zh-CN" altLang="en-US" dirty="0" smtClean="0"/>
              <a:t>确定数据集中的簇数</a:t>
            </a:r>
            <a:endParaRPr lang="en-US" altLang="zh-CN" dirty="0" smtClean="0"/>
          </a:p>
          <a:p>
            <a:r>
              <a:rPr lang="zh-CN" altLang="en-US" dirty="0" smtClean="0"/>
              <a:t>测定聚类质量</a:t>
            </a:r>
            <a:endParaRPr lang="zh-CN" altLang="en-US" dirty="0"/>
          </a:p>
        </p:txBody>
      </p:sp>
    </p:spTree>
    <p:extLst>
      <p:ext uri="{BB962C8B-B14F-4D97-AF65-F5344CB8AC3E}">
        <p14:creationId xmlns:p14="http://schemas.microsoft.com/office/powerpoint/2010/main" val="9666827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rot="3131087" flipV="1">
            <a:off x="2609057" y="223044"/>
            <a:ext cx="3925887" cy="4937125"/>
          </a:xfrm>
          <a:custGeom>
            <a:avLst/>
            <a:gdLst>
              <a:gd name="connsiteX0" fmla="*/ 1588293 w 3925991"/>
              <a:gd name="connsiteY0" fmla="*/ 2290541 h 4937492"/>
              <a:gd name="connsiteX1" fmla="*/ 2063727 w 3925991"/>
              <a:gd name="connsiteY1" fmla="*/ 1821287 h 4937492"/>
              <a:gd name="connsiteX2" fmla="*/ 2189212 w 3925991"/>
              <a:gd name="connsiteY2" fmla="*/ 2081910 h 4937492"/>
              <a:gd name="connsiteX3" fmla="*/ 1526366 w 3925991"/>
              <a:gd name="connsiteY3" fmla="*/ 2351663 h 4937492"/>
              <a:gd name="connsiteX4" fmla="*/ 1573848 w 3925991"/>
              <a:gd name="connsiteY4" fmla="*/ 2304798 h 4937492"/>
              <a:gd name="connsiteX5" fmla="*/ 2654669 w 3925991"/>
              <a:gd name="connsiteY5" fmla="*/ 2121927 h 4937492"/>
              <a:gd name="connsiteX6" fmla="*/ 2607219 w 3925991"/>
              <a:gd name="connsiteY6" fmla="*/ 1936784 h 4937492"/>
              <a:gd name="connsiteX7" fmla="*/ 2413412 w 3925991"/>
              <a:gd name="connsiteY7" fmla="*/ 2004071 h 4937492"/>
              <a:gd name="connsiteX8" fmla="*/ 2124688 w 3925991"/>
              <a:gd name="connsiteY8" fmla="*/ 1761118 h 4937492"/>
              <a:gd name="connsiteX9" fmla="*/ 2347705 w 3925991"/>
              <a:gd name="connsiteY9" fmla="*/ 1540999 h 4937492"/>
              <a:gd name="connsiteX10" fmla="*/ 2119430 w 3925991"/>
              <a:gd name="connsiteY10" fmla="*/ 1361689 h 4937492"/>
              <a:gd name="connsiteX11" fmla="*/ 1556336 w 3925991"/>
              <a:gd name="connsiteY11" fmla="*/ 2301636 h 4937492"/>
              <a:gd name="connsiteX12" fmla="*/ 1521924 w 3925991"/>
              <a:gd name="connsiteY12" fmla="*/ 2313583 h 4937492"/>
              <a:gd name="connsiteX13" fmla="*/ 1552253 w 3925991"/>
              <a:gd name="connsiteY13" fmla="*/ 2308452 h 4937492"/>
              <a:gd name="connsiteX14" fmla="*/ 0 w 3925991"/>
              <a:gd name="connsiteY14" fmla="*/ 534139 h 4937492"/>
              <a:gd name="connsiteX15" fmla="*/ 748392 w 3925991"/>
              <a:gd name="connsiteY15" fmla="*/ 1253112 h 4937492"/>
              <a:gd name="connsiteX16" fmla="*/ 430781 w 3925991"/>
              <a:gd name="connsiteY16" fmla="*/ 691321 h 4937492"/>
              <a:gd name="connsiteX17" fmla="*/ 1327878 w 3925991"/>
              <a:gd name="connsiteY17" fmla="*/ 298905 h 4937492"/>
              <a:gd name="connsiteX18" fmla="*/ 1138066 w 3925991"/>
              <a:gd name="connsiteY18" fmla="*/ 0 h 4937492"/>
              <a:gd name="connsiteX19" fmla="*/ 403558 w 3925991"/>
              <a:gd name="connsiteY19" fmla="*/ 643170 h 4937492"/>
              <a:gd name="connsiteX20" fmla="*/ 237644 w 3925991"/>
              <a:gd name="connsiteY20" fmla="*/ 349702 h 4937492"/>
              <a:gd name="connsiteX21" fmla="*/ 3259808 w 3925991"/>
              <a:gd name="connsiteY21" fmla="*/ 4769533 h 4937492"/>
              <a:gd name="connsiteX22" fmla="*/ 3326451 w 3925991"/>
              <a:gd name="connsiteY22" fmla="*/ 4769533 h 4937492"/>
              <a:gd name="connsiteX23" fmla="*/ 3259808 w 3925991"/>
              <a:gd name="connsiteY23" fmla="*/ 4546311 h 4937492"/>
              <a:gd name="connsiteX24" fmla="*/ 715016 w 3925991"/>
              <a:gd name="connsiteY24" fmla="*/ 1545812 h 4937492"/>
              <a:gd name="connsiteX25" fmla="*/ 1224662 w 3925991"/>
              <a:gd name="connsiteY25" fmla="*/ 1228640 h 4937492"/>
              <a:gd name="connsiteX26" fmla="*/ 1553185 w 3925991"/>
              <a:gd name="connsiteY26" fmla="*/ 1505082 h 4937492"/>
              <a:gd name="connsiteX27" fmla="*/ 985860 w 3925991"/>
              <a:gd name="connsiteY27" fmla="*/ 1875541 h 4937492"/>
              <a:gd name="connsiteX28" fmla="*/ 1114162 w 3925991"/>
              <a:gd name="connsiteY28" fmla="*/ 2040856 h 4937492"/>
              <a:gd name="connsiteX29" fmla="*/ 1629252 w 3925991"/>
              <a:gd name="connsiteY29" fmla="*/ 1569091 h 4937492"/>
              <a:gd name="connsiteX30" fmla="*/ 1629945 w 3925991"/>
              <a:gd name="connsiteY30" fmla="*/ 1569674 h 4937492"/>
              <a:gd name="connsiteX31" fmla="*/ 1629538 w 3925991"/>
              <a:gd name="connsiteY31" fmla="*/ 1568829 h 4937492"/>
              <a:gd name="connsiteX32" fmla="*/ 2061669 w 3925991"/>
              <a:gd name="connsiteY32" fmla="*/ 1173046 h 4937492"/>
              <a:gd name="connsiteX33" fmla="*/ 1587923 w 3925991"/>
              <a:gd name="connsiteY33" fmla="*/ 1482398 h 4937492"/>
              <a:gd name="connsiteX34" fmla="*/ 1410160 w 3925991"/>
              <a:gd name="connsiteY34" fmla="*/ 1113198 h 4937492"/>
              <a:gd name="connsiteX35" fmla="*/ 1808084 w 3925991"/>
              <a:gd name="connsiteY35" fmla="*/ 865554 h 4937492"/>
              <a:gd name="connsiteX36" fmla="*/ 1645264 w 3925991"/>
              <a:gd name="connsiteY36" fmla="*/ 655764 h 4937492"/>
              <a:gd name="connsiteX37" fmla="*/ 2756171 w 3925991"/>
              <a:gd name="connsiteY37" fmla="*/ 4212531 h 4937492"/>
              <a:gd name="connsiteX38" fmla="*/ 3140506 w 3925991"/>
              <a:gd name="connsiteY38" fmla="*/ 3905777 h 4937492"/>
              <a:gd name="connsiteX39" fmla="*/ 3176620 w 3925991"/>
              <a:gd name="connsiteY39" fmla="*/ 4432247 h 4937492"/>
              <a:gd name="connsiteX40" fmla="*/ 3380443 w 3925991"/>
              <a:gd name="connsiteY40" fmla="*/ 3809456 h 4937492"/>
              <a:gd name="connsiteX41" fmla="*/ 3925991 w 3925991"/>
              <a:gd name="connsiteY41" fmla="*/ 3818061 h 4937492"/>
              <a:gd name="connsiteX42" fmla="*/ 3879334 w 3925991"/>
              <a:gd name="connsiteY42" fmla="*/ 3556633 h 4937492"/>
              <a:gd name="connsiteX43" fmla="*/ 3339029 w 3925991"/>
              <a:gd name="connsiteY43" fmla="*/ 3765576 h 4937492"/>
              <a:gd name="connsiteX44" fmla="*/ 3319251 w 3925991"/>
              <a:gd name="connsiteY44" fmla="*/ 3763113 h 4937492"/>
              <a:gd name="connsiteX45" fmla="*/ 3766016 w 3925991"/>
              <a:gd name="connsiteY45" fmla="*/ 3406530 h 4937492"/>
              <a:gd name="connsiteX46" fmla="*/ 3517889 w 3925991"/>
              <a:gd name="connsiteY46" fmla="*/ 3168879 h 4937492"/>
              <a:gd name="connsiteX47" fmla="*/ 1894465 w 3925991"/>
              <a:gd name="connsiteY47" fmla="*/ 3132813 h 4937492"/>
              <a:gd name="connsiteX48" fmla="*/ 1926278 w 3925991"/>
              <a:gd name="connsiteY48" fmla="*/ 3130130 h 4937492"/>
              <a:gd name="connsiteX49" fmla="*/ 1911336 w 3925991"/>
              <a:gd name="connsiteY49" fmla="*/ 3147018 h 4937492"/>
              <a:gd name="connsiteX50" fmla="*/ 1935017 w 3925991"/>
              <a:gd name="connsiteY50" fmla="*/ 3129393 h 4937492"/>
              <a:gd name="connsiteX51" fmla="*/ 2934976 w 3925991"/>
              <a:gd name="connsiteY51" fmla="*/ 3045067 h 4937492"/>
              <a:gd name="connsiteX52" fmla="*/ 2323478 w 3925991"/>
              <a:gd name="connsiteY52" fmla="*/ 3627121 h 4937492"/>
              <a:gd name="connsiteX53" fmla="*/ 3302960 w 3925991"/>
              <a:gd name="connsiteY53" fmla="*/ 3014035 h 4937492"/>
              <a:gd name="connsiteX54" fmla="*/ 3327171 w 3925991"/>
              <a:gd name="connsiteY54" fmla="*/ 3011993 h 4937492"/>
              <a:gd name="connsiteX55" fmla="*/ 3325066 w 3925991"/>
              <a:gd name="connsiteY55" fmla="*/ 3000198 h 4937492"/>
              <a:gd name="connsiteX56" fmla="*/ 3414494 w 3925991"/>
              <a:gd name="connsiteY56" fmla="*/ 2944223 h 4937492"/>
              <a:gd name="connsiteX57" fmla="*/ 3285386 w 3925991"/>
              <a:gd name="connsiteY57" fmla="*/ 2777869 h 4937492"/>
              <a:gd name="connsiteX58" fmla="*/ 3280513 w 3925991"/>
              <a:gd name="connsiteY58" fmla="*/ 2750563 h 4937492"/>
              <a:gd name="connsiteX59" fmla="*/ 3267071 w 3925991"/>
              <a:gd name="connsiteY59" fmla="*/ 2754270 h 4937492"/>
              <a:gd name="connsiteX60" fmla="*/ 3255775 w 3925991"/>
              <a:gd name="connsiteY60" fmla="*/ 2739715 h 4937492"/>
              <a:gd name="connsiteX61" fmla="*/ 3229637 w 3925991"/>
              <a:gd name="connsiteY61" fmla="*/ 2764594 h 4937492"/>
              <a:gd name="connsiteX62" fmla="*/ 1951589 w 3925991"/>
              <a:gd name="connsiteY62" fmla="*/ 3117059 h 4937492"/>
              <a:gd name="connsiteX63" fmla="*/ 2944142 w 3925991"/>
              <a:gd name="connsiteY63" fmla="*/ 2378348 h 4937492"/>
              <a:gd name="connsiteX64" fmla="*/ 2764465 w 3925991"/>
              <a:gd name="connsiteY64" fmla="*/ 2182801 h 4937492"/>
              <a:gd name="connsiteX65" fmla="*/ 1933406 w 3925991"/>
              <a:gd name="connsiteY65" fmla="*/ 3122074 h 4937492"/>
              <a:gd name="connsiteX66" fmla="*/ 3194103 w 3925991"/>
              <a:gd name="connsiteY66" fmla="*/ 4937492 h 4937492"/>
              <a:gd name="connsiteX67" fmla="*/ 3257914 w 3925991"/>
              <a:gd name="connsiteY67" fmla="*/ 4924012 h 4937492"/>
              <a:gd name="connsiteX68" fmla="*/ 3212759 w 3925991"/>
              <a:gd name="connsiteY68" fmla="*/ 4710275 h 4937492"/>
              <a:gd name="connsiteX69" fmla="*/ 3024632 w 3925991"/>
              <a:gd name="connsiteY69" fmla="*/ 4815933 h 4937492"/>
              <a:gd name="connsiteX70" fmla="*/ 3137795 w 3925991"/>
              <a:gd name="connsiteY70" fmla="*/ 4844962 h 4937492"/>
              <a:gd name="connsiteX71" fmla="*/ 3178445 w 3925991"/>
              <a:gd name="connsiteY71" fmla="*/ 4451404 h 493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925991" h="4937492">
                <a:moveTo>
                  <a:pt x="1588293" y="2290541"/>
                </a:moveTo>
                <a:lnTo>
                  <a:pt x="2063727" y="1821287"/>
                </a:lnTo>
                <a:lnTo>
                  <a:pt x="2189212" y="2081910"/>
                </a:lnTo>
                <a:close/>
                <a:moveTo>
                  <a:pt x="1526366" y="2351663"/>
                </a:moveTo>
                <a:lnTo>
                  <a:pt x="1573848" y="2304798"/>
                </a:lnTo>
                <a:lnTo>
                  <a:pt x="2654669" y="2121927"/>
                </a:lnTo>
                <a:lnTo>
                  <a:pt x="2607219" y="1936784"/>
                </a:lnTo>
                <a:lnTo>
                  <a:pt x="2413412" y="2004071"/>
                </a:lnTo>
                <a:lnTo>
                  <a:pt x="2124688" y="1761118"/>
                </a:lnTo>
                <a:lnTo>
                  <a:pt x="2347705" y="1540999"/>
                </a:lnTo>
                <a:lnTo>
                  <a:pt x="2119430" y="1361689"/>
                </a:lnTo>
                <a:lnTo>
                  <a:pt x="1556336" y="2301636"/>
                </a:lnTo>
                <a:lnTo>
                  <a:pt x="1521924" y="2313583"/>
                </a:lnTo>
                <a:lnTo>
                  <a:pt x="1552253" y="2308452"/>
                </a:lnTo>
                <a:close/>
                <a:moveTo>
                  <a:pt x="0" y="534139"/>
                </a:moveTo>
                <a:lnTo>
                  <a:pt x="748392" y="1253112"/>
                </a:lnTo>
                <a:lnTo>
                  <a:pt x="430781" y="691321"/>
                </a:lnTo>
                <a:lnTo>
                  <a:pt x="1327878" y="298905"/>
                </a:lnTo>
                <a:lnTo>
                  <a:pt x="1138066" y="0"/>
                </a:lnTo>
                <a:lnTo>
                  <a:pt x="403558" y="643170"/>
                </a:lnTo>
                <a:lnTo>
                  <a:pt x="237644" y="349702"/>
                </a:lnTo>
                <a:close/>
                <a:moveTo>
                  <a:pt x="3259808" y="4769533"/>
                </a:moveTo>
                <a:lnTo>
                  <a:pt x="3326451" y="4769533"/>
                </a:lnTo>
                <a:lnTo>
                  <a:pt x="3259808" y="4546311"/>
                </a:lnTo>
                <a:close/>
                <a:moveTo>
                  <a:pt x="715016" y="1545812"/>
                </a:moveTo>
                <a:lnTo>
                  <a:pt x="1224662" y="1228640"/>
                </a:lnTo>
                <a:lnTo>
                  <a:pt x="1553185" y="1505082"/>
                </a:lnTo>
                <a:lnTo>
                  <a:pt x="985860" y="1875541"/>
                </a:lnTo>
                <a:lnTo>
                  <a:pt x="1114162" y="2040856"/>
                </a:lnTo>
                <a:lnTo>
                  <a:pt x="1629252" y="1569091"/>
                </a:lnTo>
                <a:lnTo>
                  <a:pt x="1629945" y="1569674"/>
                </a:lnTo>
                <a:lnTo>
                  <a:pt x="1629538" y="1568829"/>
                </a:lnTo>
                <a:lnTo>
                  <a:pt x="2061669" y="1173046"/>
                </a:lnTo>
                <a:lnTo>
                  <a:pt x="1587923" y="1482398"/>
                </a:lnTo>
                <a:lnTo>
                  <a:pt x="1410160" y="1113198"/>
                </a:lnTo>
                <a:lnTo>
                  <a:pt x="1808084" y="865554"/>
                </a:lnTo>
                <a:lnTo>
                  <a:pt x="1645264" y="655764"/>
                </a:lnTo>
                <a:close/>
                <a:moveTo>
                  <a:pt x="2756171" y="4212531"/>
                </a:moveTo>
                <a:lnTo>
                  <a:pt x="3140506" y="3905777"/>
                </a:lnTo>
                <a:lnTo>
                  <a:pt x="3176620" y="4432247"/>
                </a:lnTo>
                <a:lnTo>
                  <a:pt x="3380443" y="3809456"/>
                </a:lnTo>
                <a:lnTo>
                  <a:pt x="3925991" y="3818061"/>
                </a:lnTo>
                <a:lnTo>
                  <a:pt x="3879334" y="3556633"/>
                </a:lnTo>
                <a:lnTo>
                  <a:pt x="3339029" y="3765576"/>
                </a:lnTo>
                <a:lnTo>
                  <a:pt x="3319251" y="3763113"/>
                </a:lnTo>
                <a:lnTo>
                  <a:pt x="3766016" y="3406530"/>
                </a:lnTo>
                <a:lnTo>
                  <a:pt x="3517889" y="3168879"/>
                </a:lnTo>
                <a:close/>
                <a:moveTo>
                  <a:pt x="1894465" y="3132813"/>
                </a:moveTo>
                <a:lnTo>
                  <a:pt x="1926278" y="3130130"/>
                </a:lnTo>
                <a:lnTo>
                  <a:pt x="1911336" y="3147018"/>
                </a:lnTo>
                <a:lnTo>
                  <a:pt x="1935017" y="3129393"/>
                </a:lnTo>
                <a:lnTo>
                  <a:pt x="2934976" y="3045067"/>
                </a:lnTo>
                <a:lnTo>
                  <a:pt x="2323478" y="3627121"/>
                </a:lnTo>
                <a:lnTo>
                  <a:pt x="3302960" y="3014035"/>
                </a:lnTo>
                <a:lnTo>
                  <a:pt x="3327171" y="3011993"/>
                </a:lnTo>
                <a:lnTo>
                  <a:pt x="3325066" y="3000198"/>
                </a:lnTo>
                <a:lnTo>
                  <a:pt x="3414494" y="2944223"/>
                </a:lnTo>
                <a:lnTo>
                  <a:pt x="3285386" y="2777869"/>
                </a:lnTo>
                <a:lnTo>
                  <a:pt x="3280513" y="2750563"/>
                </a:lnTo>
                <a:lnTo>
                  <a:pt x="3267071" y="2754270"/>
                </a:lnTo>
                <a:lnTo>
                  <a:pt x="3255775" y="2739715"/>
                </a:lnTo>
                <a:lnTo>
                  <a:pt x="3229637" y="2764594"/>
                </a:lnTo>
                <a:lnTo>
                  <a:pt x="1951589" y="3117059"/>
                </a:lnTo>
                <a:lnTo>
                  <a:pt x="2944142" y="2378348"/>
                </a:lnTo>
                <a:lnTo>
                  <a:pt x="2764465" y="2182801"/>
                </a:lnTo>
                <a:lnTo>
                  <a:pt x="1933406" y="3122074"/>
                </a:lnTo>
                <a:close/>
                <a:moveTo>
                  <a:pt x="3194103" y="4937492"/>
                </a:moveTo>
                <a:lnTo>
                  <a:pt x="3257914" y="4924012"/>
                </a:lnTo>
                <a:lnTo>
                  <a:pt x="3212759" y="4710275"/>
                </a:lnTo>
                <a:close/>
                <a:moveTo>
                  <a:pt x="3024632" y="4815933"/>
                </a:moveTo>
                <a:lnTo>
                  <a:pt x="3137795" y="4844962"/>
                </a:lnTo>
                <a:lnTo>
                  <a:pt x="3178445" y="4451404"/>
                </a:lnTo>
                <a:close/>
              </a:path>
            </a:pathLst>
          </a:custGeom>
          <a:solidFill>
            <a:schemeClr val="accent1"/>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Calibri"/>
              <a:ea typeface="幼圆"/>
            </a:endParaRPr>
          </a:p>
        </p:txBody>
      </p:sp>
      <p:sp>
        <p:nvSpPr>
          <p:cNvPr id="2" name="矩形 1"/>
          <p:cNvSpPr/>
          <p:nvPr/>
        </p:nvSpPr>
        <p:spPr>
          <a:xfrm>
            <a:off x="3522663" y="4202113"/>
            <a:ext cx="2098675" cy="368300"/>
          </a:xfrm>
          <a:prstGeom prst="rect">
            <a:avLst/>
          </a:prstGeom>
        </p:spPr>
        <p:txBody>
          <a:bodyPr>
            <a:spAutoFit/>
          </a:bodyPr>
          <a:lstStyle/>
          <a:p>
            <a:pPr algn="ctr" eaLnBrk="1" fontAlgn="auto" hangingPunct="1">
              <a:spcBef>
                <a:spcPts val="0"/>
              </a:spcBef>
              <a:spcAft>
                <a:spcPts val="0"/>
              </a:spcAft>
              <a:defRPr/>
            </a:pPr>
            <a:r>
              <a:rPr lang="en-US" altLang="zh-CN" kern="0" dirty="0">
                <a:solidFill>
                  <a:schemeClr val="accent1"/>
                </a:solidFill>
                <a:latin typeface="Tempus Sans ITC" panose="04020404030D07020202" pitchFamily="82" charset="0"/>
                <a:ea typeface="Adobe Gothic Std B" panose="020B0800000000000000" pitchFamily="34" charset="-128"/>
              </a:rPr>
              <a:t>@your name</a:t>
            </a:r>
            <a:endParaRPr lang="zh-CN" altLang="en-US" kern="0" dirty="0">
              <a:solidFill>
                <a:schemeClr val="accent1"/>
              </a:solidFill>
              <a:latin typeface="Tempus Sans ITC" panose="04020404030D07020202" pitchFamily="82" charset="0"/>
              <a:ea typeface="+mn-ea"/>
            </a:endParaRPr>
          </a:p>
        </p:txBody>
      </p:sp>
      <p:cxnSp>
        <p:nvCxnSpPr>
          <p:cNvPr id="10" name="直接连接符 9"/>
          <p:cNvCxnSpPr/>
          <p:nvPr/>
        </p:nvCxnSpPr>
        <p:spPr>
          <a:xfrm rot="5400000">
            <a:off x="4572000" y="996950"/>
            <a:ext cx="0" cy="608330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5400000">
            <a:off x="4572000" y="1687513"/>
            <a:ext cx="0" cy="608330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 </a:t>
            </a:r>
            <a:r>
              <a:rPr lang="zh-CN" altLang="en-US" dirty="0" smtClean="0"/>
              <a:t>聚类的基本概念</a:t>
            </a:r>
            <a:endParaRPr lang="zh-CN" altLang="en-US" dirty="0"/>
          </a:p>
        </p:txBody>
      </p:sp>
      <p:sp>
        <p:nvSpPr>
          <p:cNvPr id="11" name="MH_Other_1"/>
          <p:cNvSpPr/>
          <p:nvPr/>
        </p:nvSpPr>
        <p:spPr>
          <a:xfrm rot="411899">
            <a:off x="1369185" y="1872128"/>
            <a:ext cx="2807910" cy="3135195"/>
          </a:xfrm>
          <a:custGeom>
            <a:avLst/>
            <a:gdLst>
              <a:gd name="connsiteX0" fmla="*/ 0 w 2750440"/>
              <a:gd name="connsiteY0" fmla="*/ 0 h 3501234"/>
              <a:gd name="connsiteX1" fmla="*/ 2750440 w 2750440"/>
              <a:gd name="connsiteY1" fmla="*/ 0 h 3501234"/>
              <a:gd name="connsiteX2" fmla="*/ 2750440 w 2750440"/>
              <a:gd name="connsiteY2" fmla="*/ 3501234 h 3501234"/>
              <a:gd name="connsiteX3" fmla="*/ 0 w 2750440"/>
              <a:gd name="connsiteY3" fmla="*/ 3501234 h 3501234"/>
              <a:gd name="connsiteX4" fmla="*/ 0 w 2750440"/>
              <a:gd name="connsiteY4" fmla="*/ 0 h 3501234"/>
              <a:gd name="connsiteX0" fmla="*/ 0 w 2750440"/>
              <a:gd name="connsiteY0" fmla="*/ 0 h 3501234"/>
              <a:gd name="connsiteX1" fmla="*/ 2587039 w 2750440"/>
              <a:gd name="connsiteY1" fmla="*/ 47867 h 3501234"/>
              <a:gd name="connsiteX2" fmla="*/ 2750440 w 2750440"/>
              <a:gd name="connsiteY2" fmla="*/ 3501234 h 3501234"/>
              <a:gd name="connsiteX3" fmla="*/ 0 w 2750440"/>
              <a:gd name="connsiteY3" fmla="*/ 3501234 h 3501234"/>
              <a:gd name="connsiteX4" fmla="*/ 0 w 2750440"/>
              <a:gd name="connsiteY4" fmla="*/ 0 h 3501234"/>
              <a:gd name="connsiteX0" fmla="*/ 20416 w 2770856"/>
              <a:gd name="connsiteY0" fmla="*/ 0 h 3501234"/>
              <a:gd name="connsiteX1" fmla="*/ 2607455 w 2770856"/>
              <a:gd name="connsiteY1" fmla="*/ 47867 h 3501234"/>
              <a:gd name="connsiteX2" fmla="*/ 2770856 w 2770856"/>
              <a:gd name="connsiteY2" fmla="*/ 3501234 h 3501234"/>
              <a:gd name="connsiteX3" fmla="*/ 0 w 2770856"/>
              <a:gd name="connsiteY3" fmla="*/ 3409713 h 3501234"/>
              <a:gd name="connsiteX4" fmla="*/ 20416 w 2770856"/>
              <a:gd name="connsiteY4" fmla="*/ 0 h 3501234"/>
              <a:gd name="connsiteX0" fmla="*/ 2389174 w 2770856"/>
              <a:gd name="connsiteY0" fmla="*/ 3078422 h 3453367"/>
              <a:gd name="connsiteX1" fmla="*/ 2607455 w 2770856"/>
              <a:gd name="connsiteY1" fmla="*/ 0 h 3453367"/>
              <a:gd name="connsiteX2" fmla="*/ 2770856 w 2770856"/>
              <a:gd name="connsiteY2" fmla="*/ 3453367 h 3453367"/>
              <a:gd name="connsiteX3" fmla="*/ 0 w 2770856"/>
              <a:gd name="connsiteY3" fmla="*/ 3361846 h 3453367"/>
              <a:gd name="connsiteX4" fmla="*/ 2389174 w 2770856"/>
              <a:gd name="connsiteY4" fmla="*/ 3078422 h 3453367"/>
              <a:gd name="connsiteX0" fmla="*/ 1743012 w 2770856"/>
              <a:gd name="connsiteY0" fmla="*/ 2394978 h 3453367"/>
              <a:gd name="connsiteX1" fmla="*/ 2607455 w 2770856"/>
              <a:gd name="connsiteY1" fmla="*/ 0 h 3453367"/>
              <a:gd name="connsiteX2" fmla="*/ 2770856 w 2770856"/>
              <a:gd name="connsiteY2" fmla="*/ 3453367 h 3453367"/>
              <a:gd name="connsiteX3" fmla="*/ 0 w 2770856"/>
              <a:gd name="connsiteY3" fmla="*/ 3361846 h 3453367"/>
              <a:gd name="connsiteX4" fmla="*/ 1743012 w 2770856"/>
              <a:gd name="connsiteY4" fmla="*/ 2394978 h 3453367"/>
              <a:gd name="connsiteX0" fmla="*/ 1743012 w 2807910"/>
              <a:gd name="connsiteY0" fmla="*/ 2394978 h 3448906"/>
              <a:gd name="connsiteX1" fmla="*/ 2607455 w 2807910"/>
              <a:gd name="connsiteY1" fmla="*/ 0 h 3448906"/>
              <a:gd name="connsiteX2" fmla="*/ 2807910 w 2807910"/>
              <a:gd name="connsiteY2" fmla="*/ 3448906 h 3448906"/>
              <a:gd name="connsiteX3" fmla="*/ 0 w 2807910"/>
              <a:gd name="connsiteY3" fmla="*/ 3361846 h 3448906"/>
              <a:gd name="connsiteX4" fmla="*/ 1743012 w 2807910"/>
              <a:gd name="connsiteY4" fmla="*/ 2394978 h 3448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7910" h="3448906">
                <a:moveTo>
                  <a:pt x="1743012" y="2394978"/>
                </a:moveTo>
                <a:lnTo>
                  <a:pt x="2607455" y="0"/>
                </a:lnTo>
                <a:lnTo>
                  <a:pt x="2807910" y="3448906"/>
                </a:lnTo>
                <a:lnTo>
                  <a:pt x="0" y="3361846"/>
                </a:lnTo>
                <a:lnTo>
                  <a:pt x="1743012" y="2394978"/>
                </a:lnTo>
                <a:close/>
              </a:path>
            </a:pathLst>
          </a:custGeom>
          <a:solidFill>
            <a:srgbClr val="D9D9D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MH_Other_2"/>
          <p:cNvSpPr/>
          <p:nvPr/>
        </p:nvSpPr>
        <p:spPr>
          <a:xfrm rot="411899">
            <a:off x="1248513" y="1737142"/>
            <a:ext cx="2750440" cy="3182764"/>
          </a:xfrm>
          <a:prstGeom prst="rect">
            <a:avLst/>
          </a:prstGeom>
          <a:solidFill>
            <a:srgbClr val="FFFFFF"/>
          </a:solidFill>
          <a:ln w="3175">
            <a:solidFill>
              <a:srgbClr val="EAEAE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MH_Other_3"/>
          <p:cNvSpPr/>
          <p:nvPr/>
        </p:nvSpPr>
        <p:spPr>
          <a:xfrm rot="20953818">
            <a:off x="893061" y="1247768"/>
            <a:ext cx="1507580" cy="842908"/>
          </a:xfrm>
          <a:custGeom>
            <a:avLst/>
            <a:gdLst>
              <a:gd name="connsiteX0" fmla="*/ 0 w 1206500"/>
              <a:gd name="connsiteY0" fmla="*/ 463550 h 1003300"/>
              <a:gd name="connsiteX1" fmla="*/ 965200 w 1206500"/>
              <a:gd name="connsiteY1" fmla="*/ 0 h 1003300"/>
              <a:gd name="connsiteX2" fmla="*/ 920750 w 1206500"/>
              <a:gd name="connsiteY2" fmla="*/ 139700 h 1003300"/>
              <a:gd name="connsiteX3" fmla="*/ 984250 w 1206500"/>
              <a:gd name="connsiteY3" fmla="*/ 177800 h 1003300"/>
              <a:gd name="connsiteX4" fmla="*/ 977900 w 1206500"/>
              <a:gd name="connsiteY4" fmla="*/ 254000 h 1003300"/>
              <a:gd name="connsiteX5" fmla="*/ 1054100 w 1206500"/>
              <a:gd name="connsiteY5" fmla="*/ 254000 h 1003300"/>
              <a:gd name="connsiteX6" fmla="*/ 1143000 w 1206500"/>
              <a:gd name="connsiteY6" fmla="*/ 228600 h 1003300"/>
              <a:gd name="connsiteX7" fmla="*/ 1155700 w 1206500"/>
              <a:gd name="connsiteY7" fmla="*/ 361950 h 1003300"/>
              <a:gd name="connsiteX8" fmla="*/ 1041400 w 1206500"/>
              <a:gd name="connsiteY8" fmla="*/ 482600 h 1003300"/>
              <a:gd name="connsiteX9" fmla="*/ 1187450 w 1206500"/>
              <a:gd name="connsiteY9" fmla="*/ 400050 h 1003300"/>
              <a:gd name="connsiteX10" fmla="*/ 1085850 w 1206500"/>
              <a:gd name="connsiteY10" fmla="*/ 552450 h 1003300"/>
              <a:gd name="connsiteX11" fmla="*/ 1206500 w 1206500"/>
              <a:gd name="connsiteY11" fmla="*/ 520700 h 1003300"/>
              <a:gd name="connsiteX12" fmla="*/ 171450 w 1206500"/>
              <a:gd name="connsiteY12" fmla="*/ 1003300 h 1003300"/>
              <a:gd name="connsiteX13" fmla="*/ 209550 w 1206500"/>
              <a:gd name="connsiteY13" fmla="*/ 946150 h 1003300"/>
              <a:gd name="connsiteX14" fmla="*/ 292100 w 1206500"/>
              <a:gd name="connsiteY14" fmla="*/ 876300 h 1003300"/>
              <a:gd name="connsiteX15" fmla="*/ 133350 w 1206500"/>
              <a:gd name="connsiteY15" fmla="*/ 863600 h 1003300"/>
              <a:gd name="connsiteX16" fmla="*/ 222250 w 1206500"/>
              <a:gd name="connsiteY16" fmla="*/ 774700 h 1003300"/>
              <a:gd name="connsiteX17" fmla="*/ 101600 w 1206500"/>
              <a:gd name="connsiteY17" fmla="*/ 762000 h 1003300"/>
              <a:gd name="connsiteX18" fmla="*/ 190500 w 1206500"/>
              <a:gd name="connsiteY18" fmla="*/ 647700 h 1003300"/>
              <a:gd name="connsiteX19" fmla="*/ 57150 w 1206500"/>
              <a:gd name="connsiteY19" fmla="*/ 615950 h 1003300"/>
              <a:gd name="connsiteX20" fmla="*/ 57150 w 1206500"/>
              <a:gd name="connsiteY20" fmla="*/ 565150 h 1003300"/>
              <a:gd name="connsiteX21" fmla="*/ 133350 w 1206500"/>
              <a:gd name="connsiteY21" fmla="*/ 514350 h 1003300"/>
              <a:gd name="connsiteX22" fmla="*/ 0 w 1206500"/>
              <a:gd name="connsiteY22" fmla="*/ 463550 h 10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06500" h="1003300">
                <a:moveTo>
                  <a:pt x="0" y="463550"/>
                </a:moveTo>
                <a:lnTo>
                  <a:pt x="965200" y="0"/>
                </a:lnTo>
                <a:lnTo>
                  <a:pt x="920750" y="139700"/>
                </a:lnTo>
                <a:lnTo>
                  <a:pt x="984250" y="177800"/>
                </a:lnTo>
                <a:lnTo>
                  <a:pt x="977900" y="254000"/>
                </a:lnTo>
                <a:lnTo>
                  <a:pt x="1054100" y="254000"/>
                </a:lnTo>
                <a:lnTo>
                  <a:pt x="1143000" y="228600"/>
                </a:lnTo>
                <a:lnTo>
                  <a:pt x="1155700" y="361950"/>
                </a:lnTo>
                <a:lnTo>
                  <a:pt x="1041400" y="482600"/>
                </a:lnTo>
                <a:lnTo>
                  <a:pt x="1187450" y="400050"/>
                </a:lnTo>
                <a:lnTo>
                  <a:pt x="1085850" y="552450"/>
                </a:lnTo>
                <a:lnTo>
                  <a:pt x="1206500" y="520700"/>
                </a:lnTo>
                <a:lnTo>
                  <a:pt x="171450" y="1003300"/>
                </a:lnTo>
                <a:lnTo>
                  <a:pt x="209550" y="946150"/>
                </a:lnTo>
                <a:lnTo>
                  <a:pt x="292100" y="876300"/>
                </a:lnTo>
                <a:lnTo>
                  <a:pt x="133350" y="863600"/>
                </a:lnTo>
                <a:lnTo>
                  <a:pt x="222250" y="774700"/>
                </a:lnTo>
                <a:lnTo>
                  <a:pt x="101600" y="762000"/>
                </a:lnTo>
                <a:lnTo>
                  <a:pt x="190500" y="647700"/>
                </a:lnTo>
                <a:lnTo>
                  <a:pt x="57150" y="615950"/>
                </a:lnTo>
                <a:lnTo>
                  <a:pt x="57150" y="565150"/>
                </a:lnTo>
                <a:lnTo>
                  <a:pt x="133350" y="514350"/>
                </a:lnTo>
                <a:lnTo>
                  <a:pt x="0" y="463550"/>
                </a:lnTo>
                <a:close/>
              </a:path>
            </a:pathLst>
          </a:custGeom>
          <a:solidFill>
            <a:srgbClr val="BFBFB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MH_SubTitle_1"/>
          <p:cNvSpPr txBox="1"/>
          <p:nvPr/>
        </p:nvSpPr>
        <p:spPr>
          <a:xfrm>
            <a:off x="4531696" y="1235433"/>
            <a:ext cx="3864349" cy="897423"/>
          </a:xfrm>
          <a:prstGeom prst="rect">
            <a:avLst/>
          </a:prstGeom>
          <a:noFill/>
        </p:spPr>
        <p:txBody>
          <a:bodyPr vert="horz" wrap="none" rtlCol="0" anchor="b" anchorCtr="0">
            <a:normAutofit lnSpcReduction="10000"/>
          </a:bodyPr>
          <a:lstStyle/>
          <a:p>
            <a:pPr algn="r"/>
            <a:r>
              <a:rPr lang="en-US" altLang="zh-CN" sz="3500" b="1" spc="300" dirty="0" smtClean="0">
                <a:solidFill>
                  <a:schemeClr val="accent1">
                    <a:lumMod val="75000"/>
                  </a:schemeClr>
                </a:solidFill>
                <a:latin typeface="Times New Roman" pitchFamily="18" charset="0"/>
                <a:cs typeface="Times New Roman" pitchFamily="18" charset="0"/>
              </a:rPr>
              <a:t>Clustering</a:t>
            </a:r>
          </a:p>
          <a:p>
            <a:pPr algn="r"/>
            <a:r>
              <a:rPr lang="en-US" altLang="zh-CN" b="1" spc="300" dirty="0" smtClean="0">
                <a:solidFill>
                  <a:schemeClr val="accent1">
                    <a:lumMod val="75000"/>
                  </a:schemeClr>
                </a:solidFill>
                <a:latin typeface="Times New Roman" pitchFamily="18" charset="0"/>
                <a:cs typeface="Times New Roman" pitchFamily="18" charset="0"/>
              </a:rPr>
              <a:t>--</a:t>
            </a:r>
            <a:r>
              <a:rPr lang="en-US" altLang="zh-CN" b="1" spc="300" dirty="0" err="1" smtClean="0">
                <a:solidFill>
                  <a:schemeClr val="accent1">
                    <a:lumMod val="75000"/>
                  </a:schemeClr>
                </a:solidFill>
                <a:latin typeface="Times New Roman" pitchFamily="18" charset="0"/>
                <a:cs typeface="Times New Roman" pitchFamily="18" charset="0"/>
              </a:rPr>
              <a:t>Everitt</a:t>
            </a:r>
            <a:r>
              <a:rPr lang="en-US" altLang="zh-CN" b="1" spc="300" dirty="0" smtClean="0">
                <a:solidFill>
                  <a:schemeClr val="accent1">
                    <a:lumMod val="75000"/>
                  </a:schemeClr>
                </a:solidFill>
                <a:latin typeface="Times New Roman" pitchFamily="18" charset="0"/>
                <a:cs typeface="Times New Roman" pitchFamily="18" charset="0"/>
              </a:rPr>
              <a:t> 1974</a:t>
            </a:r>
            <a:endParaRPr lang="zh-CN" altLang="en-US" b="1" spc="300" dirty="0">
              <a:solidFill>
                <a:schemeClr val="accent1">
                  <a:lumMod val="75000"/>
                </a:schemeClr>
              </a:solidFill>
              <a:latin typeface="Times New Roman" pitchFamily="18" charset="0"/>
              <a:cs typeface="Times New Roman" pitchFamily="18" charset="0"/>
            </a:endParaRPr>
          </a:p>
        </p:txBody>
      </p:sp>
      <p:sp>
        <p:nvSpPr>
          <p:cNvPr id="16" name="MH_Text_1"/>
          <p:cNvSpPr/>
          <p:nvPr/>
        </p:nvSpPr>
        <p:spPr>
          <a:xfrm>
            <a:off x="4531697" y="2348880"/>
            <a:ext cx="3806292" cy="2605494"/>
          </a:xfrm>
          <a:prstGeom prst="rect">
            <a:avLst/>
          </a:prstGeom>
        </p:spPr>
        <p:txBody>
          <a:bodyPr vert="horz" wrap="square" anchor="t" anchorCtr="0">
            <a:noAutofit/>
          </a:bodyPr>
          <a:lstStyle/>
          <a:p>
            <a:pPr algn="just">
              <a:lnSpc>
                <a:spcPct val="150000"/>
              </a:lnSpc>
              <a:spcBef>
                <a:spcPts val="0"/>
              </a:spcBef>
              <a:spcAft>
                <a:spcPts val="0"/>
              </a:spcAft>
            </a:pPr>
            <a:r>
              <a:rPr lang="zh-CN" altLang="en-US" sz="1600" kern="100" dirty="0" smtClean="0">
                <a:solidFill>
                  <a:schemeClr val="accent1"/>
                </a:solidFill>
              </a:rPr>
              <a:t>        </a:t>
            </a:r>
            <a:r>
              <a:rPr lang="zh-CN" altLang="en-US" sz="1600" kern="100" dirty="0" smtClean="0">
                <a:latin typeface="宋体" pitchFamily="2" charset="-122"/>
                <a:ea typeface="宋体" pitchFamily="2" charset="-122"/>
              </a:rPr>
              <a:t>一</a:t>
            </a:r>
            <a:r>
              <a:rPr lang="zh-CN" altLang="en-US" sz="1600" kern="100" dirty="0">
                <a:latin typeface="宋体" pitchFamily="2" charset="-122"/>
                <a:ea typeface="宋体" pitchFamily="2" charset="-122"/>
              </a:rPr>
              <a:t>个类簇内的实体是相似的</a:t>
            </a:r>
            <a:r>
              <a:rPr lang="en-US" altLang="zh-CN" sz="1600" kern="100" dirty="0">
                <a:latin typeface="宋体" pitchFamily="2" charset="-122"/>
                <a:ea typeface="宋体" pitchFamily="2" charset="-122"/>
              </a:rPr>
              <a:t>,</a:t>
            </a:r>
            <a:r>
              <a:rPr lang="zh-CN" altLang="en-US" sz="1600" kern="100" dirty="0">
                <a:latin typeface="宋体" pitchFamily="2" charset="-122"/>
                <a:ea typeface="宋体" pitchFamily="2" charset="-122"/>
              </a:rPr>
              <a:t>不同类簇的实体是不</a:t>
            </a:r>
            <a:r>
              <a:rPr lang="zh-CN" altLang="en-US" sz="1600" kern="100" dirty="0" smtClean="0">
                <a:latin typeface="宋体" pitchFamily="2" charset="-122"/>
                <a:ea typeface="宋体" pitchFamily="2" charset="-122"/>
              </a:rPr>
              <a:t>相似的；一</a:t>
            </a:r>
            <a:r>
              <a:rPr lang="zh-CN" altLang="en-US" sz="1600" kern="100" dirty="0">
                <a:latin typeface="宋体" pitchFamily="2" charset="-122"/>
                <a:ea typeface="宋体" pitchFamily="2" charset="-122"/>
              </a:rPr>
              <a:t>个类簇是测试空间中点的会聚</a:t>
            </a:r>
            <a:r>
              <a:rPr lang="en-US" altLang="zh-CN" sz="1600" kern="100" dirty="0">
                <a:latin typeface="宋体" pitchFamily="2" charset="-122"/>
                <a:ea typeface="宋体" pitchFamily="2" charset="-122"/>
              </a:rPr>
              <a:t>,</a:t>
            </a:r>
            <a:r>
              <a:rPr lang="zh-CN" altLang="en-US" sz="1600" kern="100" dirty="0">
                <a:latin typeface="宋体" pitchFamily="2" charset="-122"/>
                <a:ea typeface="宋体" pitchFamily="2" charset="-122"/>
              </a:rPr>
              <a:t>同一类簇的任意两个点间的距离小于不同类簇的任意两个点间的</a:t>
            </a:r>
            <a:r>
              <a:rPr lang="zh-CN" altLang="en-US" sz="1600" kern="100" dirty="0" smtClean="0">
                <a:latin typeface="宋体" pitchFamily="2" charset="-122"/>
                <a:ea typeface="宋体" pitchFamily="2" charset="-122"/>
              </a:rPr>
              <a:t>距离；类</a:t>
            </a:r>
            <a:r>
              <a:rPr lang="zh-CN" altLang="en-US" sz="1600" kern="100" dirty="0">
                <a:latin typeface="宋体" pitchFamily="2" charset="-122"/>
                <a:ea typeface="宋体" pitchFamily="2" charset="-122"/>
              </a:rPr>
              <a:t>簇可以描述为一个包含密度相对较高的点集的多维空间中的连通区域</a:t>
            </a:r>
            <a:r>
              <a:rPr lang="en-US" altLang="zh-CN" sz="1600" kern="100" dirty="0">
                <a:latin typeface="宋体" pitchFamily="2" charset="-122"/>
                <a:ea typeface="宋体" pitchFamily="2" charset="-122"/>
              </a:rPr>
              <a:t>,</a:t>
            </a:r>
            <a:r>
              <a:rPr lang="zh-CN" altLang="en-US" sz="1600" kern="100" dirty="0">
                <a:latin typeface="宋体" pitchFamily="2" charset="-122"/>
                <a:ea typeface="宋体" pitchFamily="2" charset="-122"/>
              </a:rPr>
              <a:t>它们借助包含密度相对较低的点集的区域与其他区域</a:t>
            </a:r>
            <a:r>
              <a:rPr lang="en-US" altLang="zh-CN" sz="1600" kern="100" dirty="0">
                <a:latin typeface="宋体" pitchFamily="2" charset="-122"/>
                <a:ea typeface="宋体" pitchFamily="2" charset="-122"/>
              </a:rPr>
              <a:t>(</a:t>
            </a:r>
            <a:r>
              <a:rPr lang="zh-CN" altLang="en-US" sz="1600" kern="100" dirty="0">
                <a:latin typeface="宋体" pitchFamily="2" charset="-122"/>
                <a:ea typeface="宋体" pitchFamily="2" charset="-122"/>
              </a:rPr>
              <a:t>类簇</a:t>
            </a:r>
            <a:r>
              <a:rPr lang="en-US" altLang="zh-CN" sz="1600" kern="100" dirty="0">
                <a:latin typeface="宋体" pitchFamily="2" charset="-122"/>
                <a:ea typeface="宋体" pitchFamily="2" charset="-122"/>
              </a:rPr>
              <a:t>)</a:t>
            </a:r>
            <a:r>
              <a:rPr lang="zh-CN" altLang="en-US" sz="1600" kern="100" dirty="0">
                <a:latin typeface="宋体" pitchFamily="2" charset="-122"/>
                <a:ea typeface="宋体" pitchFamily="2" charset="-122"/>
              </a:rPr>
              <a:t>相</a:t>
            </a:r>
            <a:r>
              <a:rPr lang="zh-CN" altLang="en-US" sz="1600" kern="100" dirty="0" smtClean="0">
                <a:latin typeface="宋体" pitchFamily="2" charset="-122"/>
                <a:ea typeface="宋体" pitchFamily="2" charset="-122"/>
              </a:rPr>
              <a:t>分离。</a:t>
            </a:r>
            <a:r>
              <a:rPr lang="en-US" altLang="zh-CN" sz="1600" kern="100" dirty="0" smtClean="0">
                <a:latin typeface="宋体" pitchFamily="2" charset="-122"/>
                <a:ea typeface="宋体" pitchFamily="2" charset="-122"/>
              </a:rPr>
              <a:t> </a:t>
            </a:r>
            <a:endParaRPr lang="zh-CN" altLang="zh-CN" sz="1600" kern="100" dirty="0">
              <a:effectLst/>
              <a:latin typeface="宋体" pitchFamily="2" charset="-122"/>
              <a:ea typeface="宋体" pitchFamily="2" charset="-122"/>
            </a:endParaRPr>
          </a:p>
        </p:txBody>
      </p:sp>
      <p:pic>
        <p:nvPicPr>
          <p:cNvPr id="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76393">
            <a:off x="1351357" y="1836884"/>
            <a:ext cx="2599679" cy="2753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283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 </a:t>
            </a:r>
            <a:r>
              <a:rPr lang="zh-CN" altLang="en-US" dirty="0" smtClean="0"/>
              <a:t>聚类的形式描述</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8" y="2471738"/>
            <a:ext cx="846772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89406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聚类与分类的区别</a:t>
            </a:r>
            <a:endParaRPr lang="zh-CN" altLang="en-US" dirty="0"/>
          </a:p>
        </p:txBody>
      </p:sp>
      <p:sp>
        <p:nvSpPr>
          <p:cNvPr id="4" name="内容占位符 3"/>
          <p:cNvSpPr>
            <a:spLocks noGrp="1"/>
          </p:cNvSpPr>
          <p:nvPr>
            <p:ph idx="1"/>
          </p:nvPr>
        </p:nvSpPr>
        <p:spPr/>
        <p:txBody>
          <a:bodyPr/>
          <a:lstStyle/>
          <a:p>
            <a:r>
              <a:rPr lang="zh-CN" altLang="en-US" dirty="0" smtClean="0">
                <a:solidFill>
                  <a:schemeClr val="tx1"/>
                </a:solidFill>
              </a:rPr>
              <a:t>有类别标记与无类别标记（</a:t>
            </a:r>
            <a:r>
              <a:rPr lang="en-US" altLang="zh-CN" dirty="0" err="1" smtClean="0">
                <a:solidFill>
                  <a:schemeClr val="tx1"/>
                </a:solidFill>
              </a:rPr>
              <a:t>group_ID</a:t>
            </a:r>
            <a:r>
              <a:rPr lang="zh-CN" altLang="en-US" dirty="0" smtClean="0">
                <a:solidFill>
                  <a:schemeClr val="tx1"/>
                </a:solidFill>
              </a:rPr>
              <a:t>）</a:t>
            </a:r>
            <a:endParaRPr lang="en-US" altLang="zh-CN" dirty="0" smtClean="0">
              <a:solidFill>
                <a:schemeClr val="tx1"/>
              </a:solidFill>
            </a:endParaRPr>
          </a:p>
          <a:p>
            <a:endParaRPr lang="en-US" altLang="zh-CN" dirty="0" smtClean="0">
              <a:solidFill>
                <a:schemeClr val="tx1"/>
              </a:solidFill>
            </a:endParaRPr>
          </a:p>
          <a:p>
            <a:r>
              <a:rPr lang="zh-CN" altLang="en-US" dirty="0" smtClean="0">
                <a:solidFill>
                  <a:schemeClr val="tx1"/>
                </a:solidFill>
              </a:rPr>
              <a:t>有监督与无监督</a:t>
            </a:r>
            <a:endParaRPr lang="en-US" altLang="zh-CN" dirty="0" smtClean="0">
              <a:solidFill>
                <a:schemeClr val="tx1"/>
              </a:solidFill>
            </a:endParaRPr>
          </a:p>
          <a:p>
            <a:pPr lvl="1"/>
            <a:r>
              <a:rPr lang="zh-CN" altLang="en-US" dirty="0">
                <a:solidFill>
                  <a:schemeClr val="tx1"/>
                </a:solidFill>
                <a:latin typeface="宋体" pitchFamily="2" charset="-122"/>
                <a:ea typeface="宋体" pitchFamily="2" charset="-122"/>
              </a:rPr>
              <a:t>分类（</a:t>
            </a:r>
            <a:r>
              <a:rPr lang="en-US" altLang="zh-CN" dirty="0">
                <a:solidFill>
                  <a:schemeClr val="tx1"/>
                </a:solidFill>
                <a:latin typeface="宋体" pitchFamily="2" charset="-122"/>
                <a:ea typeface="宋体" pitchFamily="2" charset="-122"/>
              </a:rPr>
              <a:t>Classification</a:t>
            </a:r>
            <a:r>
              <a:rPr lang="zh-CN" altLang="en-US" dirty="0">
                <a:solidFill>
                  <a:schemeClr val="tx1"/>
                </a:solidFill>
                <a:latin typeface="宋体" pitchFamily="2" charset="-122"/>
                <a:ea typeface="宋体" pitchFamily="2" charset="-122"/>
              </a:rPr>
              <a:t>）称做</a:t>
            </a:r>
            <a:r>
              <a:rPr lang="zh-CN" altLang="en-US" dirty="0" smtClean="0">
                <a:solidFill>
                  <a:schemeClr val="tx1"/>
                </a:solidFill>
                <a:latin typeface="宋体" pitchFamily="2" charset="-122"/>
                <a:ea typeface="宋体" pitchFamily="2" charset="-122"/>
              </a:rPr>
              <a:t>监督学习，因为给定了类标号信息，即学习算法是监督的，因为它被告知每个训练元组的隶属关系；</a:t>
            </a:r>
            <a:endParaRPr lang="en-US" altLang="zh-CN" dirty="0" smtClean="0">
              <a:solidFill>
                <a:schemeClr val="tx1"/>
              </a:solidFill>
              <a:latin typeface="宋体" pitchFamily="2" charset="-122"/>
              <a:ea typeface="宋体" pitchFamily="2" charset="-122"/>
            </a:endParaRPr>
          </a:p>
          <a:p>
            <a:pPr lvl="1"/>
            <a:r>
              <a:rPr lang="zh-CN" altLang="en-US" dirty="0">
                <a:solidFill>
                  <a:schemeClr val="tx1"/>
                </a:solidFill>
                <a:latin typeface="宋体" pitchFamily="2" charset="-122"/>
                <a:ea typeface="宋体" pitchFamily="2" charset="-122"/>
              </a:rPr>
              <a:t>聚类（</a:t>
            </a:r>
            <a:r>
              <a:rPr lang="en-US" altLang="zh-CN" dirty="0">
                <a:solidFill>
                  <a:schemeClr val="tx1"/>
                </a:solidFill>
                <a:latin typeface="宋体" pitchFamily="2" charset="-122"/>
                <a:ea typeface="宋体" pitchFamily="2" charset="-122"/>
              </a:rPr>
              <a:t>Clustering</a:t>
            </a:r>
            <a:r>
              <a:rPr lang="zh-CN" altLang="en-US" dirty="0">
                <a:solidFill>
                  <a:schemeClr val="tx1"/>
                </a:solidFill>
                <a:latin typeface="宋体" pitchFamily="2" charset="-122"/>
                <a:ea typeface="宋体" pitchFamily="2" charset="-122"/>
              </a:rPr>
              <a:t>）被</a:t>
            </a:r>
            <a:r>
              <a:rPr lang="zh-CN" altLang="en-US" dirty="0" smtClean="0">
                <a:solidFill>
                  <a:schemeClr val="tx1"/>
                </a:solidFill>
                <a:latin typeface="宋体" pitchFamily="2" charset="-122"/>
                <a:ea typeface="宋体" pitchFamily="2" charset="-122"/>
              </a:rPr>
              <a:t>称做无监督学习（</a:t>
            </a:r>
            <a:r>
              <a:rPr lang="en-US" altLang="zh-CN" dirty="0" smtClean="0">
                <a:solidFill>
                  <a:schemeClr val="tx1"/>
                </a:solidFill>
                <a:latin typeface="宋体" pitchFamily="2" charset="-122"/>
                <a:ea typeface="宋体" pitchFamily="2" charset="-122"/>
              </a:rPr>
              <a:t>unsupervised learning</a:t>
            </a:r>
            <a:r>
              <a:rPr lang="zh-CN" altLang="en-US" dirty="0" smtClean="0">
                <a:solidFill>
                  <a:schemeClr val="tx1"/>
                </a:solidFill>
                <a:latin typeface="宋体" pitchFamily="2" charset="-122"/>
                <a:ea typeface="宋体" pitchFamily="2" charset="-122"/>
              </a:rPr>
              <a:t>），因为它没有提供类标号信息，聚类通过观察学习，而不是通过示例学习。</a:t>
            </a:r>
            <a:endParaRPr lang="zh-CN" altLang="en-US" dirty="0">
              <a:solidFill>
                <a:schemeClr val="tx1"/>
              </a:solidFill>
              <a:latin typeface="宋体" pitchFamily="2" charset="-122"/>
              <a:ea typeface="宋体" pitchFamily="2" charset="-122"/>
            </a:endParaRPr>
          </a:p>
        </p:txBody>
      </p:sp>
    </p:spTree>
    <p:extLst>
      <p:ext uri="{BB962C8B-B14F-4D97-AF65-F5344CB8AC3E}">
        <p14:creationId xmlns:p14="http://schemas.microsoft.com/office/powerpoint/2010/main" val="1954456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聚类分析的要求</a:t>
            </a:r>
            <a:endParaRPr lang="zh-CN" altLang="en-US" dirty="0"/>
          </a:p>
        </p:txBody>
      </p:sp>
      <p:sp>
        <p:nvSpPr>
          <p:cNvPr id="3" name="内容占位符 2"/>
          <p:cNvSpPr>
            <a:spLocks noGrp="1"/>
          </p:cNvSpPr>
          <p:nvPr>
            <p:ph idx="1"/>
          </p:nvPr>
        </p:nvSpPr>
        <p:spPr/>
        <p:txBody>
          <a:bodyPr/>
          <a:lstStyle/>
          <a:p>
            <a:r>
              <a:rPr lang="zh-CN" altLang="en-US" dirty="0" smtClean="0"/>
              <a:t>可伸缩性</a:t>
            </a:r>
            <a:endParaRPr lang="en-US" altLang="zh-CN" dirty="0" smtClean="0"/>
          </a:p>
          <a:p>
            <a:r>
              <a:rPr lang="zh-CN" altLang="en-US" dirty="0" smtClean="0"/>
              <a:t>处理不同类型属性的能力</a:t>
            </a:r>
            <a:endParaRPr lang="en-US" altLang="zh-CN" dirty="0" smtClean="0"/>
          </a:p>
          <a:p>
            <a:r>
              <a:rPr lang="zh-CN" altLang="en-US" dirty="0" smtClean="0"/>
              <a:t>发现任意形状的簇</a:t>
            </a:r>
            <a:endParaRPr lang="en-US" altLang="zh-CN" dirty="0" smtClean="0"/>
          </a:p>
          <a:p>
            <a:r>
              <a:rPr lang="zh-CN" altLang="en-US" dirty="0" smtClean="0"/>
              <a:t>处理噪声数据的能力</a:t>
            </a:r>
            <a:endParaRPr lang="en-US" altLang="zh-CN" dirty="0" smtClean="0"/>
          </a:p>
          <a:p>
            <a:r>
              <a:rPr lang="zh-CN" altLang="en-US" dirty="0" smtClean="0"/>
              <a:t>增量聚类和对输入次序不敏感</a:t>
            </a:r>
            <a:endParaRPr lang="en-US" altLang="zh-CN" dirty="0" smtClean="0"/>
          </a:p>
          <a:p>
            <a:r>
              <a:rPr lang="zh-CN" altLang="en-US" dirty="0" smtClean="0"/>
              <a:t>聚类高维数据的能力</a:t>
            </a:r>
            <a:endParaRPr lang="en-US" altLang="zh-CN" dirty="0" smtClean="0"/>
          </a:p>
          <a:p>
            <a:r>
              <a:rPr lang="zh-CN" altLang="en-US" dirty="0" smtClean="0"/>
              <a:t>基于约束的聚类</a:t>
            </a:r>
            <a:endParaRPr lang="en-US" altLang="zh-CN" dirty="0" smtClean="0"/>
          </a:p>
          <a:p>
            <a:r>
              <a:rPr lang="zh-CN" altLang="en-US" dirty="0" smtClean="0"/>
              <a:t>可解释性和可用性</a:t>
            </a:r>
            <a:endParaRPr lang="en-US" altLang="zh-CN" dirty="0" smtClean="0"/>
          </a:p>
          <a:p>
            <a:endParaRPr lang="zh-CN" altLang="en-US" dirty="0"/>
          </a:p>
        </p:txBody>
      </p:sp>
    </p:spTree>
    <p:extLst>
      <p:ext uri="{BB962C8B-B14F-4D97-AF65-F5344CB8AC3E}">
        <p14:creationId xmlns:p14="http://schemas.microsoft.com/office/powerpoint/2010/main" val="14425229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 </a:t>
            </a:r>
            <a:r>
              <a:rPr lang="zh-CN" altLang="en-US" dirty="0" smtClean="0"/>
              <a:t>基本聚类方法</a:t>
            </a:r>
            <a:endParaRPr lang="zh-CN" altLang="en-US" dirty="0"/>
          </a:p>
        </p:txBody>
      </p:sp>
      <p:sp>
        <p:nvSpPr>
          <p:cNvPr id="5" name="内容占位符 4"/>
          <p:cNvSpPr>
            <a:spLocks noGrp="1"/>
          </p:cNvSpPr>
          <p:nvPr>
            <p:ph idx="1"/>
          </p:nvPr>
        </p:nvSpPr>
        <p:spPr/>
        <p:txBody>
          <a:bodyPr/>
          <a:lstStyle/>
          <a:p>
            <a:r>
              <a:rPr lang="zh-CN" altLang="en-US" dirty="0" smtClean="0"/>
              <a:t>划分方法（</a:t>
            </a:r>
            <a:r>
              <a:rPr lang="en-US" altLang="zh-CN" dirty="0" smtClean="0"/>
              <a:t>partitioning method</a:t>
            </a:r>
            <a:r>
              <a:rPr lang="zh-CN" altLang="en-US" dirty="0" smtClean="0"/>
              <a:t>）</a:t>
            </a:r>
            <a:endParaRPr lang="en-US" altLang="zh-CN" dirty="0" smtClean="0"/>
          </a:p>
          <a:p>
            <a:r>
              <a:rPr lang="zh-CN" altLang="en-US" dirty="0" smtClean="0"/>
              <a:t>层次方法（</a:t>
            </a:r>
            <a:r>
              <a:rPr lang="en-US" altLang="zh-CN" dirty="0" smtClean="0"/>
              <a:t>hierarchical method</a:t>
            </a:r>
            <a:r>
              <a:rPr lang="zh-CN" altLang="en-US" dirty="0" smtClean="0"/>
              <a:t>）</a:t>
            </a:r>
            <a:endParaRPr lang="en-US" altLang="zh-CN" dirty="0" smtClean="0"/>
          </a:p>
          <a:p>
            <a:r>
              <a:rPr lang="zh-CN" altLang="en-US" dirty="0" smtClean="0"/>
              <a:t>基于密度的方法（</a:t>
            </a:r>
            <a:r>
              <a:rPr lang="en-US" altLang="zh-CN" dirty="0" smtClean="0"/>
              <a:t>density-based method</a:t>
            </a:r>
            <a:r>
              <a:rPr lang="zh-CN" altLang="en-US" dirty="0" smtClean="0"/>
              <a:t>）</a:t>
            </a:r>
            <a:endParaRPr lang="en-US" altLang="zh-CN" dirty="0" smtClean="0"/>
          </a:p>
          <a:p>
            <a:r>
              <a:rPr lang="zh-CN" altLang="en-US" dirty="0" smtClean="0"/>
              <a:t>基于网格的方法（</a:t>
            </a:r>
            <a:r>
              <a:rPr lang="en-US" altLang="zh-CN" dirty="0" smtClean="0"/>
              <a:t>grid-based method</a:t>
            </a:r>
            <a:r>
              <a:rPr lang="zh-CN" altLang="en-US" dirty="0" smtClean="0"/>
              <a:t>）</a:t>
            </a:r>
            <a:endParaRPr lang="en-US" altLang="zh-CN" dirty="0" smtClean="0"/>
          </a:p>
          <a:p>
            <a:r>
              <a:rPr lang="zh-CN" altLang="en-US" dirty="0" smtClean="0"/>
              <a:t>基于模型的方法（</a:t>
            </a:r>
            <a:r>
              <a:rPr lang="en-US" altLang="zh-CN" dirty="0"/>
              <a:t>m</a:t>
            </a:r>
            <a:r>
              <a:rPr lang="en-US" altLang="zh-CN" dirty="0" smtClean="0"/>
              <a:t>odel-based method</a:t>
            </a:r>
            <a:r>
              <a:rPr lang="zh-CN" altLang="en-US" dirty="0" smtClean="0"/>
              <a:t>）</a:t>
            </a:r>
            <a:endParaRPr lang="en-US" altLang="zh-CN" dirty="0" smtClean="0"/>
          </a:p>
        </p:txBody>
      </p:sp>
    </p:spTree>
    <p:extLst>
      <p:ext uri="{BB962C8B-B14F-4D97-AF65-F5344CB8AC3E}">
        <p14:creationId xmlns:p14="http://schemas.microsoft.com/office/powerpoint/2010/main" val="561715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划分方法</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t>给定</a:t>
                </a:r>
                <a:r>
                  <a:rPr lang="en-US" altLang="zh-CN" dirty="0" smtClean="0"/>
                  <a:t>n</a:t>
                </a:r>
                <a:r>
                  <a:rPr lang="zh-CN" altLang="en-US" dirty="0" smtClean="0"/>
                  <a:t>个数据对象的数据集</a:t>
                </a:r>
                <a:r>
                  <a:rPr lang="en-US" altLang="zh-CN" dirty="0" smtClean="0"/>
                  <a:t>D</a:t>
                </a:r>
                <a:r>
                  <a:rPr lang="zh-CN" altLang="en-US" dirty="0" smtClean="0"/>
                  <a:t>，以及要生成的簇数</a:t>
                </a:r>
                <a:r>
                  <a:rPr lang="en-US" altLang="zh-CN" dirty="0" smtClean="0"/>
                  <a:t>k</a:t>
                </a:r>
                <a:r>
                  <a:rPr lang="zh-CN" altLang="en-US" dirty="0" smtClean="0"/>
                  <a:t>。</a:t>
                </a:r>
                <a:endParaRPr lang="en-US" altLang="zh-CN" dirty="0" smtClean="0"/>
              </a:p>
              <a:p>
                <a:r>
                  <a:rPr lang="zh-CN" altLang="en-US" dirty="0" smtClean="0"/>
                  <a:t>划分算法把数据对象组织成</a:t>
                </a:r>
                <a:r>
                  <a:rPr lang="en-US" altLang="zh-CN" dirty="0" smtClean="0"/>
                  <a:t>k</a:t>
                </a:r>
                <a:r>
                  <a:rPr lang="zh-CN" altLang="en-US" dirty="0" smtClean="0"/>
                  <a:t>（</a:t>
                </a:r>
                <a:r>
                  <a:rPr lang="en-US" altLang="zh-CN" dirty="0" smtClean="0"/>
                  <a:t>k</a:t>
                </a:r>
                <a14:m>
                  <m:oMath xmlns:m="http://schemas.openxmlformats.org/officeDocument/2006/math">
                    <m:r>
                      <a:rPr lang="en-US" altLang="zh-CN" i="1" dirty="0" smtClean="0">
                        <a:latin typeface="Cambria Math"/>
                        <a:ea typeface="Cambria Math"/>
                      </a:rPr>
                      <m:t>≤</m:t>
                    </m:r>
                  </m:oMath>
                </a14:m>
                <a:r>
                  <a:rPr lang="en-US" altLang="zh-CN" dirty="0" smtClean="0"/>
                  <a:t>n</a:t>
                </a:r>
                <a:r>
                  <a:rPr lang="zh-CN" altLang="en-US" dirty="0" smtClean="0"/>
                  <a:t>）个分区，其中每个分区代表一</a:t>
                </a:r>
                <a:r>
                  <a:rPr lang="zh-CN" altLang="en-US" dirty="0"/>
                  <a:t>个</a:t>
                </a:r>
                <a:r>
                  <a:rPr lang="zh-CN" altLang="en-US" dirty="0" smtClean="0"/>
                  <a:t>簇，这</a:t>
                </a:r>
                <a:r>
                  <a:rPr lang="en-US" altLang="zh-CN" dirty="0"/>
                  <a:t>k</a:t>
                </a:r>
                <a:r>
                  <a:rPr lang="zh-CN" altLang="en-US" dirty="0" smtClean="0"/>
                  <a:t>个分区满足</a:t>
                </a:r>
                <a:r>
                  <a:rPr lang="zh-CN" altLang="en-US" dirty="0"/>
                  <a:t>下列条件</a:t>
                </a:r>
                <a:r>
                  <a:rPr lang="zh-CN" altLang="en-US" dirty="0" smtClean="0"/>
                  <a:t>：</a:t>
                </a:r>
                <a:endParaRPr lang="en-US" altLang="zh-CN" dirty="0" smtClean="0"/>
              </a:p>
              <a:p>
                <a:pPr lvl="1">
                  <a:buClr>
                    <a:srgbClr val="FF0000"/>
                  </a:buClr>
                  <a:buFont typeface="Wingdings" pitchFamily="2" charset="2"/>
                  <a:buChar char="ü"/>
                </a:pPr>
                <a:r>
                  <a:rPr lang="zh-CN" altLang="en-US" dirty="0">
                    <a:solidFill>
                      <a:srgbClr val="FF0000"/>
                    </a:solidFill>
                    <a:latin typeface="宋体" pitchFamily="2" charset="-122"/>
                    <a:ea typeface="宋体" pitchFamily="2" charset="-122"/>
                  </a:rPr>
                  <a:t>每一</a:t>
                </a:r>
                <a:r>
                  <a:rPr lang="zh-CN" altLang="en-US" dirty="0">
                    <a:solidFill>
                      <a:srgbClr val="FF0000"/>
                    </a:solidFill>
                    <a:latin typeface="宋体" pitchFamily="2" charset="-122"/>
                    <a:ea typeface="宋体" pitchFamily="2" charset="-122"/>
                  </a:rPr>
                  <a:t>个簇至少</a:t>
                </a:r>
                <a:r>
                  <a:rPr lang="zh-CN" altLang="en-US" dirty="0">
                    <a:solidFill>
                      <a:srgbClr val="FF0000"/>
                    </a:solidFill>
                    <a:latin typeface="宋体" pitchFamily="2" charset="-122"/>
                    <a:ea typeface="宋体" pitchFamily="2" charset="-122"/>
                  </a:rPr>
                  <a:t>包含一个对象。</a:t>
                </a:r>
              </a:p>
              <a:p>
                <a:pPr lvl="1">
                  <a:buClr>
                    <a:srgbClr val="FF0000"/>
                  </a:buClr>
                  <a:buFont typeface="Wingdings" pitchFamily="2" charset="2"/>
                  <a:buChar char="ü"/>
                </a:pPr>
                <a:r>
                  <a:rPr lang="zh-CN" altLang="en-US" dirty="0">
                    <a:solidFill>
                      <a:srgbClr val="FF0000"/>
                    </a:solidFill>
                    <a:latin typeface="宋体" pitchFamily="2" charset="-122"/>
                    <a:ea typeface="宋体" pitchFamily="2" charset="-122"/>
                  </a:rPr>
                  <a:t>所有簇的</a:t>
                </a:r>
                <a:r>
                  <a:rPr lang="zh-CN" altLang="en-US" dirty="0">
                    <a:solidFill>
                      <a:srgbClr val="FF0000"/>
                    </a:solidFill>
                    <a:latin typeface="宋体" pitchFamily="2" charset="-122"/>
                    <a:ea typeface="宋体" pitchFamily="2" charset="-122"/>
                  </a:rPr>
                  <a:t>并集</a:t>
                </a:r>
                <a:r>
                  <a:rPr lang="zh-CN" altLang="en-US" dirty="0" smtClean="0">
                    <a:solidFill>
                      <a:srgbClr val="FF0000"/>
                    </a:solidFill>
                    <a:latin typeface="宋体" pitchFamily="2" charset="-122"/>
                    <a:ea typeface="宋体" pitchFamily="2" charset="-122"/>
                  </a:rPr>
                  <a:t>等于</a:t>
                </a:r>
                <a:r>
                  <a:rPr lang="en-US" altLang="zh-CN" dirty="0" smtClean="0">
                    <a:solidFill>
                      <a:srgbClr val="FF0000"/>
                    </a:solidFill>
                    <a:latin typeface="宋体" pitchFamily="2" charset="-122"/>
                    <a:ea typeface="宋体" pitchFamily="2" charset="-122"/>
                  </a:rPr>
                  <a:t>D</a:t>
                </a:r>
                <a:r>
                  <a:rPr lang="zh-CN" altLang="en-US" dirty="0" smtClean="0">
                    <a:solidFill>
                      <a:srgbClr val="FF0000"/>
                    </a:solidFill>
                    <a:latin typeface="宋体" pitchFamily="2" charset="-122"/>
                    <a:ea typeface="宋体" pitchFamily="2" charset="-122"/>
                  </a:rPr>
                  <a:t>。</a:t>
                </a:r>
                <a:endParaRPr lang="zh-CN" altLang="en-US" dirty="0">
                  <a:solidFill>
                    <a:srgbClr val="FF0000"/>
                  </a:solidFill>
                  <a:latin typeface="宋体" pitchFamily="2" charset="-122"/>
                  <a:ea typeface="宋体" pitchFamily="2" charset="-122"/>
                </a:endParaRPr>
              </a:p>
              <a:p>
                <a:pPr lvl="1">
                  <a:buClr>
                    <a:srgbClr val="FF0000"/>
                  </a:buClr>
                  <a:buFont typeface="Wingdings" pitchFamily="2" charset="2"/>
                  <a:buChar char="ü"/>
                </a:pPr>
                <a:r>
                  <a:rPr lang="zh-CN" altLang="en-US" dirty="0">
                    <a:solidFill>
                      <a:srgbClr val="FF0000"/>
                    </a:solidFill>
                    <a:latin typeface="宋体" pitchFamily="2" charset="-122"/>
                    <a:ea typeface="宋体" pitchFamily="2" charset="-122"/>
                  </a:rPr>
                  <a:t>任意两</a:t>
                </a:r>
                <a:r>
                  <a:rPr lang="zh-CN" altLang="en-US" dirty="0">
                    <a:solidFill>
                      <a:srgbClr val="FF0000"/>
                    </a:solidFill>
                    <a:latin typeface="宋体" pitchFamily="2" charset="-122"/>
                    <a:ea typeface="宋体" pitchFamily="2" charset="-122"/>
                  </a:rPr>
                  <a:t>个簇的</a:t>
                </a:r>
                <a:r>
                  <a:rPr lang="zh-CN" altLang="en-US" dirty="0">
                    <a:solidFill>
                      <a:srgbClr val="FF0000"/>
                    </a:solidFill>
                    <a:latin typeface="宋体" pitchFamily="2" charset="-122"/>
                    <a:ea typeface="宋体" pitchFamily="2" charset="-122"/>
                  </a:rPr>
                  <a:t>交集为空。</a:t>
                </a:r>
              </a:p>
              <a:p>
                <a:pPr lvl="1">
                  <a:buClr>
                    <a:srgbClr val="FF0000"/>
                  </a:buClr>
                  <a:buFont typeface="Wingdings" pitchFamily="2" charset="2"/>
                  <a:buChar char="ü"/>
                </a:pPr>
                <a:r>
                  <a:rPr lang="zh-CN" altLang="en-US" dirty="0">
                    <a:solidFill>
                      <a:srgbClr val="FF0000"/>
                    </a:solidFill>
                    <a:latin typeface="宋体" pitchFamily="2" charset="-122"/>
                    <a:ea typeface="宋体" pitchFamily="2" charset="-122"/>
                  </a:rPr>
                  <a:t>每一个对象属于且仅属于一</a:t>
                </a:r>
                <a:r>
                  <a:rPr lang="zh-CN" altLang="en-US" dirty="0">
                    <a:solidFill>
                      <a:srgbClr val="FF0000"/>
                    </a:solidFill>
                    <a:latin typeface="宋体" pitchFamily="2" charset="-122"/>
                    <a:ea typeface="宋体" pitchFamily="2" charset="-122"/>
                  </a:rPr>
                  <a:t>个簇。</a:t>
                </a:r>
                <a:endParaRPr lang="zh-CN" altLang="en-US" dirty="0">
                  <a:solidFill>
                    <a:srgbClr val="FF0000"/>
                  </a:solidFill>
                  <a:latin typeface="宋体" pitchFamily="2" charset="-122"/>
                  <a:ea typeface="宋体" pitchFamily="2" charset="-122"/>
                </a:endParaRPr>
              </a:p>
              <a:p>
                <a:r>
                  <a:rPr lang="zh-CN" altLang="en-US" dirty="0" smtClean="0"/>
                  <a:t>这些簇的形成旨在优化一个</a:t>
                </a:r>
                <a:r>
                  <a:rPr lang="zh-CN" altLang="en-US" b="1" dirty="0" smtClean="0"/>
                  <a:t>客观划分准则</a:t>
                </a:r>
                <a:r>
                  <a:rPr lang="zh-CN" altLang="en-US" dirty="0" smtClean="0"/>
                  <a:t>，如基于距离的相异性函数，使得根据数据集的属性，在同一个簇中的对象是“相似的”，而不同簇中的对象是“相异的”。</a:t>
                </a:r>
                <a:endParaRPr lang="en-US" altLang="zh-CN" dirty="0" smtClean="0"/>
              </a:p>
              <a:p>
                <a:r>
                  <a:rPr lang="zh-CN" altLang="en-US" sz="2400" b="1" dirty="0" smtClean="0"/>
                  <a:t>经典的划分方法</a:t>
                </a:r>
                <a:r>
                  <a:rPr lang="en-US" altLang="zh-CN" sz="2400" b="1" dirty="0" smtClean="0"/>
                  <a:t>:</a:t>
                </a:r>
                <a:r>
                  <a:rPr lang="en-US" altLang="zh-CN" sz="2400" dirty="0" smtClean="0"/>
                  <a:t> </a:t>
                </a:r>
                <a:r>
                  <a:rPr lang="en-US" altLang="zh-CN" sz="2400" b="1" dirty="0" smtClean="0"/>
                  <a:t>k-</a:t>
                </a:r>
                <a:r>
                  <a:rPr lang="zh-CN" altLang="en-US" sz="2400" b="1" dirty="0" smtClean="0"/>
                  <a:t>均值</a:t>
                </a:r>
                <a:endParaRPr lang="en-US" altLang="zh-CN" sz="2400" dirty="0">
                  <a:solidFill>
                    <a:schemeClr val="accent1"/>
                  </a:solidFill>
                  <a:latin typeface="Arial" panose="020B0604020202020204" pitchFamily="34" charset="0"/>
                  <a:ea typeface="微软雅黑" panose="020B0503020204020204" pitchFamily="34"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812" t="-460" r="-37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99158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A000120140530A41PPBG">
  <a:themeElements>
    <a:clrScheme name="自定义 2">
      <a:dk1>
        <a:srgbClr val="5F5F5F"/>
      </a:dk1>
      <a:lt1>
        <a:srgbClr val="FFFFFF"/>
      </a:lt1>
      <a:dk2>
        <a:srgbClr val="4D4D4D"/>
      </a:dk2>
      <a:lt2>
        <a:srgbClr val="EAF5FC"/>
      </a:lt2>
      <a:accent1>
        <a:srgbClr val="6D8A8C"/>
      </a:accent1>
      <a:accent2>
        <a:srgbClr val="92A181"/>
      </a:accent2>
      <a:accent3>
        <a:srgbClr val="888696"/>
      </a:accent3>
      <a:accent4>
        <a:srgbClr val="7FA6BA"/>
      </a:accent4>
      <a:accent5>
        <a:srgbClr val="00B0F0"/>
      </a:accent5>
      <a:accent6>
        <a:srgbClr val="FFC000"/>
      </a:accent6>
      <a:hlink>
        <a:srgbClr val="C8D1BA"/>
      </a:hlink>
      <a:folHlink>
        <a:srgbClr val="AFB2B4"/>
      </a:folHlink>
    </a:clrScheme>
    <a:fontScheme name="自定义 15">
      <a:majorFont>
        <a:latin typeface="Arial Black"/>
        <a:ea typeface="微软雅黑"/>
        <a:cs typeface=""/>
      </a:majorFont>
      <a:minorFont>
        <a:latin typeface="Arial"/>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UEPRN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NT">
    <a:majorFont>
      <a:latin typeface="Arial"/>
      <a:ea typeface="黑体"/>
      <a:cs typeface="Tahoma"/>
    </a:majorFont>
    <a:minorFont>
      <a:latin typeface="Arial"/>
      <a:ea typeface="黑体"/>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A000120140530A41PPBG</Template>
  <TotalTime>1536</TotalTime>
  <Words>3437</Words>
  <Application>Microsoft Office PowerPoint</Application>
  <PresentationFormat>全屏显示(4:3)</PresentationFormat>
  <Paragraphs>275</Paragraphs>
  <Slides>37</Slides>
  <Notes>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39" baseType="lpstr">
      <vt:lpstr>A000120140530A41PPBG</vt:lpstr>
      <vt:lpstr>MathType 6.0 Equation</vt:lpstr>
      <vt:lpstr>聚类算法</vt:lpstr>
      <vt:lpstr>聚类分析的主要应用</vt:lpstr>
      <vt:lpstr>PowerPoint 演示文稿</vt:lpstr>
      <vt:lpstr>1 聚类的基本概念</vt:lpstr>
      <vt:lpstr>1.1 聚类的形式描述</vt:lpstr>
      <vt:lpstr>1.2 聚类与分类的区别</vt:lpstr>
      <vt:lpstr>2 聚类分析的要求</vt:lpstr>
      <vt:lpstr>3 基本聚类方法</vt:lpstr>
      <vt:lpstr>3.1 划分方法</vt:lpstr>
      <vt:lpstr>3.1 划分方法——k-均值</vt:lpstr>
      <vt:lpstr>3.1 划分方法——k-均值示例</vt:lpstr>
      <vt:lpstr>3.1 划分方法——k-均值示例</vt:lpstr>
      <vt:lpstr>3.1 划分方法——k-均值算法性能分析</vt:lpstr>
      <vt:lpstr>3.1 划分方法——k-均值算法的几种改进</vt:lpstr>
      <vt:lpstr>3.2 层次方法</vt:lpstr>
      <vt:lpstr>3.2 层次方法</vt:lpstr>
      <vt:lpstr>3.2 层次方法——常用簇间距离</vt:lpstr>
      <vt:lpstr>3.3 基于密度的方法</vt:lpstr>
      <vt:lpstr>3.3 基于密度的方法——DBSCAN算法</vt:lpstr>
      <vt:lpstr>3.3 基于密度的方法——DBSCAN算法</vt:lpstr>
      <vt:lpstr>3.3 基于密度的方法——DBSCAN算法</vt:lpstr>
      <vt:lpstr>3.3 基于密度的方法——DBSCAN算法</vt:lpstr>
      <vt:lpstr>3.4 基于网格的方法</vt:lpstr>
      <vt:lpstr>3.4 基于网格的方法——CLIQUE</vt:lpstr>
      <vt:lpstr>3.4 基于网格的方法——CLIQUE</vt:lpstr>
      <vt:lpstr>3.4 基于网格的方法——CLIQUE</vt:lpstr>
      <vt:lpstr>3.4 基于网格的方法——CLIQUE</vt:lpstr>
      <vt:lpstr>3.5 基于模型的方法</vt:lpstr>
      <vt:lpstr>4 高级聚类算法</vt:lpstr>
      <vt:lpstr>4.1 子空间聚类方法</vt:lpstr>
      <vt:lpstr>4.1 子空间聚类方法——子空间搜索方法</vt:lpstr>
      <vt:lpstr>4.1 子空间聚类方法——双聚类方法</vt:lpstr>
      <vt:lpstr>4.1 子空间聚类方法——双聚类方法</vt:lpstr>
      <vt:lpstr>4.1 子空间聚类方法——双聚类方法</vt:lpstr>
      <vt:lpstr>4.2 维归约方法</vt:lpstr>
      <vt:lpstr>5 聚类评估</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dc:creator>
  <cp:lastModifiedBy>zhou</cp:lastModifiedBy>
  <cp:revision>77</cp:revision>
  <dcterms:created xsi:type="dcterms:W3CDTF">2015-09-23T01:05:28Z</dcterms:created>
  <dcterms:modified xsi:type="dcterms:W3CDTF">2015-10-08T09:40:16Z</dcterms:modified>
</cp:coreProperties>
</file>