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2" r:id="rId7"/>
    <p:sldId id="265" r:id="rId8"/>
    <p:sldId id="284" r:id="rId9"/>
    <p:sldId id="263" r:id="rId10"/>
    <p:sldId id="266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85" r:id="rId19"/>
    <p:sldId id="286" r:id="rId20"/>
    <p:sldId id="287" r:id="rId21"/>
    <p:sldId id="278" r:id="rId22"/>
    <p:sldId id="279" r:id="rId23"/>
    <p:sldId id="288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9"/>
    <p:restoredTop sz="93631"/>
  </p:normalViewPr>
  <p:slideViewPr>
    <p:cSldViewPr snapToGrid="0" snapToObjects="1">
      <p:cViewPr varScale="1">
        <p:scale>
          <a:sx n="104" d="100"/>
          <a:sy n="10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2016/4/25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周四例会（</a:t>
            </a:r>
            <a:r>
              <a:rPr kumimoji="1" lang="en-US" altLang="zh-CN" dirty="0" smtClean="0"/>
              <a:t>4.14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029223" cy="1215006"/>
          </a:xfrm>
        </p:spPr>
        <p:txBody>
          <a:bodyPr/>
          <a:lstStyle/>
          <a:p>
            <a:r>
              <a:rPr kumimoji="1" lang="en-US" altLang="zh-CN" dirty="0" smtClean="0"/>
              <a:t>Co-Privacy 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873008" cy="579503"/>
          </a:xfrm>
        </p:spPr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一种用户协作无匿名区域的位置隐私保护方法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：武汉理工大学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：杨珈惠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Co-Privacy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490133"/>
            <a:ext cx="6940296" cy="2963692"/>
            <a:chOff x="0" y="1490133"/>
            <a:chExt cx="10701866" cy="2963692"/>
          </a:xfrm>
        </p:grpSpPr>
        <p:sp>
          <p:nvSpPr>
            <p:cNvPr id="7" name="燕尾形 6"/>
            <p:cNvSpPr/>
            <p:nvPr/>
          </p:nvSpPr>
          <p:spPr>
            <a:xfrm>
              <a:off x="2540000" y="1490135"/>
              <a:ext cx="2810933" cy="54186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0" y="1490134"/>
              <a:ext cx="2675467" cy="541867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燕尾形 54"/>
            <p:cNvSpPr/>
            <p:nvPr/>
          </p:nvSpPr>
          <p:spPr>
            <a:xfrm>
              <a:off x="5215467" y="1490134"/>
              <a:ext cx="2810933" cy="541866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7890933" y="1490133"/>
              <a:ext cx="2810933" cy="541866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5541" y="2675464"/>
              <a:ext cx="2236510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20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不需要中心服务器</a:t>
              </a:r>
              <a:endPara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485191" y="2031999"/>
              <a:ext cx="173567" cy="948266"/>
              <a:chOff x="11040533" y="427567"/>
              <a:chExt cx="173567" cy="948266"/>
            </a:xfrm>
          </p:grpSpPr>
          <p:cxnSp>
            <p:nvCxnSpPr>
              <p:cNvPr id="26" name="直线连接符 25"/>
              <p:cNvCxnSpPr/>
              <p:nvPr/>
            </p:nvCxnSpPr>
            <p:spPr>
              <a:xfrm>
                <a:off x="11127316" y="427567"/>
                <a:ext cx="0" cy="89746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11040533" y="1202266"/>
                <a:ext cx="173567" cy="17356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2918047" y="3961382"/>
              <a:ext cx="1980029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20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不生成匿名区域</a:t>
              </a:r>
              <a:endPara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62" name="组 61"/>
            <p:cNvGrpSpPr/>
            <p:nvPr/>
          </p:nvGrpSpPr>
          <p:grpSpPr>
            <a:xfrm>
              <a:off x="2657697" y="3317917"/>
              <a:ext cx="173567" cy="948266"/>
              <a:chOff x="11040533" y="427567"/>
              <a:chExt cx="173567" cy="948266"/>
            </a:xfrm>
          </p:grpSpPr>
          <p:cxnSp>
            <p:nvCxnSpPr>
              <p:cNvPr id="63" name="直线连接符 62"/>
              <p:cNvCxnSpPr/>
              <p:nvPr/>
            </p:nvCxnSpPr>
            <p:spPr>
              <a:xfrm>
                <a:off x="11127316" y="427567"/>
                <a:ext cx="0" cy="897467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/>
              <p:cNvSpPr/>
              <p:nvPr/>
            </p:nvSpPr>
            <p:spPr>
              <a:xfrm>
                <a:off x="11040533" y="1202266"/>
                <a:ext cx="173567" cy="1735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5900935" y="2675464"/>
              <a:ext cx="1723549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20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基于用户协作</a:t>
              </a:r>
              <a:endPara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5640585" y="2031999"/>
              <a:ext cx="173567" cy="948266"/>
              <a:chOff x="11040533" y="427567"/>
              <a:chExt cx="173567" cy="948266"/>
            </a:xfrm>
          </p:grpSpPr>
          <p:cxnSp>
            <p:nvCxnSpPr>
              <p:cNvPr id="73" name="直线连接符 72"/>
              <p:cNvCxnSpPr/>
              <p:nvPr/>
            </p:nvCxnSpPr>
            <p:spPr>
              <a:xfrm>
                <a:off x="11127316" y="427567"/>
                <a:ext cx="0" cy="897467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椭圆 73"/>
              <p:cNvSpPr/>
              <p:nvPr/>
            </p:nvSpPr>
            <p:spPr>
              <a:xfrm>
                <a:off x="11040533" y="1202266"/>
                <a:ext cx="173567" cy="17356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8073441" y="3897374"/>
              <a:ext cx="2492990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20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以密度中心作为锚点</a:t>
              </a:r>
              <a:endParaRPr lang="en-US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77" name="组 76"/>
            <p:cNvGrpSpPr/>
            <p:nvPr/>
          </p:nvGrpSpPr>
          <p:grpSpPr>
            <a:xfrm>
              <a:off x="7813091" y="3253909"/>
              <a:ext cx="173567" cy="948266"/>
              <a:chOff x="11040533" y="427567"/>
              <a:chExt cx="173567" cy="948266"/>
            </a:xfrm>
          </p:grpSpPr>
          <p:cxnSp>
            <p:nvCxnSpPr>
              <p:cNvPr id="78" name="直线连接符 77"/>
              <p:cNvCxnSpPr/>
              <p:nvPr/>
            </p:nvCxnSpPr>
            <p:spPr>
              <a:xfrm>
                <a:off x="11127316" y="427567"/>
                <a:ext cx="0" cy="897467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椭圆 78"/>
              <p:cNvSpPr/>
              <p:nvPr/>
            </p:nvSpPr>
            <p:spPr>
              <a:xfrm>
                <a:off x="11040533" y="1202266"/>
                <a:ext cx="173567" cy="17356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1" name="燕尾形 30"/>
          <p:cNvSpPr/>
          <p:nvPr/>
        </p:nvSpPr>
        <p:spPr>
          <a:xfrm>
            <a:off x="6812420" y="1482842"/>
            <a:ext cx="1822926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8547495" y="1482841"/>
            <a:ext cx="1822926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57589" y="2664785"/>
            <a:ext cx="1723549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增量近邻查询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38" name="组 61"/>
          <p:cNvGrpSpPr/>
          <p:nvPr/>
        </p:nvGrpSpPr>
        <p:grpSpPr>
          <a:xfrm>
            <a:off x="6888748" y="2021320"/>
            <a:ext cx="112560" cy="948266"/>
            <a:chOff x="11040533" y="427567"/>
            <a:chExt cx="173567" cy="948266"/>
          </a:xfrm>
        </p:grpSpPr>
        <p:cxnSp>
          <p:nvCxnSpPr>
            <p:cNvPr id="47" name="直线连接符 6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8992029" y="3866035"/>
            <a:ext cx="1723549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精确查询结果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40" name="组 71"/>
          <p:cNvGrpSpPr/>
          <p:nvPr/>
        </p:nvGrpSpPr>
        <p:grpSpPr>
          <a:xfrm>
            <a:off x="8823189" y="3222570"/>
            <a:ext cx="112560" cy="948266"/>
            <a:chOff x="11040533" y="427567"/>
            <a:chExt cx="173567" cy="948266"/>
          </a:xfrm>
        </p:grpSpPr>
        <p:cxnSp>
          <p:nvCxnSpPr>
            <p:cNvPr id="45" name="直线连接符 7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系统结构</a:t>
            </a:r>
          </a:p>
        </p:txBody>
      </p:sp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系统结构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" y="1693534"/>
            <a:ext cx="8855117" cy="34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系统结构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170207158"/>
              </p:ext>
            </p:extLst>
          </p:nvPr>
        </p:nvGraphicFramePr>
        <p:xfrm>
          <a:off x="819422" y="118618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矩形 10"/>
          <p:cNvSpPr/>
          <p:nvPr/>
        </p:nvSpPr>
        <p:spPr>
          <a:xfrm>
            <a:off x="959122" y="4851881"/>
            <a:ext cx="3301982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200" dirty="0"/>
              <a:t>支持</a:t>
            </a:r>
            <a:r>
              <a:rPr lang="en-US" altLang="zh-CN" sz="1200" dirty="0"/>
              <a:t>P2P</a:t>
            </a:r>
            <a:r>
              <a:rPr lang="zh-CN" altLang="zh-CN" sz="1200" dirty="0"/>
              <a:t>通信和无线互联网</a:t>
            </a:r>
            <a:r>
              <a:rPr lang="zh-CN" altLang="zh-CN" sz="1200" dirty="0" smtClean="0"/>
              <a:t>通信</a:t>
            </a:r>
            <a:endParaRPr lang="en-US" altLang="zh-CN" sz="1200" dirty="0" smtClean="0"/>
          </a:p>
          <a:p>
            <a:pPr defTabSz="609585">
              <a:lnSpc>
                <a:spcPct val="130000"/>
              </a:lnSpc>
            </a:pPr>
            <a:r>
              <a:rPr lang="zh-CN" altLang="en-US" sz="1200" dirty="0" smtClean="0"/>
              <a:t>通</a:t>
            </a:r>
            <a:r>
              <a:rPr lang="zh-CN" altLang="zh-CN" sz="1200" dirty="0" smtClean="0"/>
              <a:t>过</a:t>
            </a:r>
            <a:r>
              <a:rPr lang="zh-CN" altLang="zh-CN" sz="1200" dirty="0"/>
              <a:t>单跳或多跳的方式向近邻的移动用户通信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9122" y="4399449"/>
            <a:ext cx="1569660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通信协议模块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17" name="组合 20"/>
          <p:cNvGrpSpPr/>
          <p:nvPr/>
        </p:nvGrpSpPr>
        <p:grpSpPr>
          <a:xfrm>
            <a:off x="2261909" y="2328617"/>
            <a:ext cx="349291" cy="540046"/>
            <a:chOff x="6257925" y="-9525"/>
            <a:chExt cx="1514475" cy="2341563"/>
          </a:xfrm>
          <a:solidFill>
            <a:schemeClr val="accent4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089399759"/>
              </p:ext>
            </p:extLst>
          </p:nvPr>
        </p:nvGraphicFramePr>
        <p:xfrm>
          <a:off x="4572002" y="1187562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矩形 22"/>
          <p:cNvSpPr/>
          <p:nvPr/>
        </p:nvSpPr>
        <p:spPr>
          <a:xfrm>
            <a:off x="4711702" y="4853263"/>
            <a:ext cx="2960113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个性化设置隐私保护参数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s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计算匿名组所在区域的密度中心作为锚点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11702" y="4400831"/>
            <a:ext cx="1569660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位置匿名模块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6014489" y="2329999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18280302"/>
              </p:ext>
            </p:extLst>
          </p:nvPr>
        </p:nvGraphicFramePr>
        <p:xfrm>
          <a:off x="8253249" y="118618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矩形 29"/>
          <p:cNvSpPr/>
          <p:nvPr/>
        </p:nvSpPr>
        <p:spPr>
          <a:xfrm>
            <a:off x="8392950" y="4851881"/>
            <a:ext cx="3094566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使用匿名组的锚点发出增量近邻查询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根据查询返回结果和真实位置得出精确结果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92949" y="4399449"/>
            <a:ext cx="1569660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查询处理模块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32" name="组合 20"/>
          <p:cNvGrpSpPr/>
          <p:nvPr/>
        </p:nvGrpSpPr>
        <p:grpSpPr>
          <a:xfrm>
            <a:off x="9695736" y="2328617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7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172484" y="1864218"/>
            <a:ext cx="4268196" cy="404418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定义一：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用户</a:t>
            </a:r>
            <a:r>
              <a:rPr lang="zh-CN" altLang="zh-CN" sz="1600" dirty="0"/>
              <a:t>发出的查询</a:t>
            </a:r>
            <a:r>
              <a:rPr lang="en-US" altLang="zh-CN" sz="1600" dirty="0"/>
              <a:t>Q={l</a:t>
            </a:r>
            <a:r>
              <a:rPr lang="zh-CN" altLang="zh-CN" sz="1600" dirty="0"/>
              <a:t>，</a:t>
            </a:r>
            <a:r>
              <a:rPr lang="en-US" altLang="zh-CN" sz="1600" dirty="0"/>
              <a:t>v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t</a:t>
            </a:r>
            <a:r>
              <a:rPr lang="zh-CN" altLang="zh-CN" sz="1600" dirty="0" smtClean="0"/>
              <a:t>，</a:t>
            </a:r>
            <a:r>
              <a:rPr lang="en-US" altLang="zh-CN" sz="1600" dirty="0"/>
              <a:t>con</a:t>
            </a:r>
            <a:r>
              <a:rPr lang="zh-CN" altLang="zh-CN" sz="1600" dirty="0"/>
              <a:t>，</a:t>
            </a:r>
            <a:r>
              <a:rPr lang="en-US" altLang="zh-CN" sz="1600" dirty="0"/>
              <a:t>k</a:t>
            </a:r>
            <a:r>
              <a:rPr lang="zh-CN" altLang="zh-CN" sz="1600" dirty="0"/>
              <a:t>，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}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600" dirty="0" smtClean="0"/>
              <a:t>其中：</a:t>
            </a:r>
            <a:endParaRPr lang="en-US" altLang="zh-CN" sz="1600" dirty="0" smtClean="0"/>
          </a:p>
          <a:p>
            <a:pPr defTabSz="609585">
              <a:lnSpc>
                <a:spcPct val="13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l=(x</a:t>
            </a:r>
            <a:r>
              <a:rPr lang="zh-CN" altLang="zh-CN" sz="1600" dirty="0"/>
              <a:t>，</a:t>
            </a:r>
            <a:r>
              <a:rPr lang="en-US" altLang="zh-CN" sz="1600" dirty="0"/>
              <a:t>y)</a:t>
            </a:r>
            <a:r>
              <a:rPr lang="zh-CN" altLang="zh-CN" sz="1600" dirty="0"/>
              <a:t>表示查询发出的位置，</a:t>
            </a:r>
            <a:r>
              <a:rPr lang="en-US" altLang="zh-CN" sz="1600" dirty="0"/>
              <a:t>x</a:t>
            </a:r>
            <a:r>
              <a:rPr lang="zh-CN" altLang="zh-CN" sz="1600" dirty="0"/>
              <a:t>表示位置的经度；</a:t>
            </a:r>
            <a:r>
              <a:rPr lang="en-US" altLang="zh-CN" sz="1600" dirty="0"/>
              <a:t>y</a:t>
            </a:r>
            <a:r>
              <a:rPr lang="zh-CN" altLang="zh-CN" sz="1600" dirty="0"/>
              <a:t>表示位置的纬度；</a:t>
            </a:r>
            <a:endParaRPr lang="en-US" altLang="zh-CN" sz="1600" dirty="0" smtClean="0"/>
          </a:p>
          <a:p>
            <a:r>
              <a:rPr lang="en-US" altLang="zh-CN" sz="1600" dirty="0" smtClean="0"/>
              <a:t>    v</a:t>
            </a:r>
            <a:r>
              <a:rPr lang="zh-CN" altLang="zh-CN" sz="1600" dirty="0"/>
              <a:t>表示查询发出时的运动速度；</a:t>
            </a:r>
          </a:p>
          <a:p>
            <a:r>
              <a:rPr lang="en-US" altLang="zh-CN" sz="1600" dirty="0" smtClean="0"/>
              <a:t>    t</a:t>
            </a:r>
            <a:r>
              <a:rPr lang="zh-CN" altLang="zh-CN" sz="1600" dirty="0"/>
              <a:t>表示查询发出的时刻；</a:t>
            </a:r>
          </a:p>
          <a:p>
            <a:r>
              <a:rPr lang="en-US" altLang="zh-CN" sz="1600" dirty="0" smtClean="0"/>
              <a:t>    con</a:t>
            </a:r>
            <a:r>
              <a:rPr lang="zh-CN" altLang="zh-CN" sz="1600" dirty="0"/>
              <a:t>表示用户输入的查询内容；</a:t>
            </a:r>
          </a:p>
          <a:p>
            <a:r>
              <a:rPr lang="en-US" altLang="zh-CN" sz="1600" dirty="0" smtClean="0"/>
              <a:t>    k</a:t>
            </a:r>
            <a:r>
              <a:rPr lang="zh-CN" altLang="zh-CN" sz="1600" dirty="0"/>
              <a:t>表示用户指定的匿名参数；</a:t>
            </a:r>
          </a:p>
          <a:p>
            <a:r>
              <a:rPr lang="en-US" altLang="zh-CN" sz="1600" dirty="0" smtClean="0"/>
              <a:t>    s</a:t>
            </a:r>
            <a:r>
              <a:rPr lang="zh-CN" altLang="zh-CN" sz="1600" dirty="0"/>
              <a:t>表示用户指定的匿名区域半径。</a:t>
            </a:r>
            <a:endParaRPr lang="en-US" altLang="zh-CN" sz="1600" dirty="0" smtClean="0"/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参数</a:t>
            </a:r>
            <a:r>
              <a:rPr lang="en-US" altLang="zh-CN" sz="1600" dirty="0"/>
              <a:t>l</a:t>
            </a:r>
            <a:r>
              <a:rPr lang="zh-CN" altLang="zh-CN" sz="1600" dirty="0"/>
              <a:t>，</a:t>
            </a:r>
            <a:r>
              <a:rPr lang="en-US" altLang="zh-CN" sz="1600" dirty="0"/>
              <a:t>v</a:t>
            </a:r>
            <a:r>
              <a:rPr lang="zh-CN" altLang="zh-CN" sz="1600" dirty="0"/>
              <a:t>，</a:t>
            </a:r>
            <a:r>
              <a:rPr lang="en-US" altLang="zh-CN" sz="1600" dirty="0"/>
              <a:t>t</a:t>
            </a:r>
            <a:r>
              <a:rPr lang="zh-CN" altLang="zh-CN" sz="1600" dirty="0"/>
              <a:t>可由</a:t>
            </a:r>
            <a:r>
              <a:rPr lang="en-US" altLang="zh-CN" sz="1600" dirty="0"/>
              <a:t>GPS</a:t>
            </a:r>
            <a:r>
              <a:rPr lang="zh-CN" altLang="zh-CN" sz="1600" dirty="0"/>
              <a:t>定位设备直接获得；参数</a:t>
            </a:r>
            <a:r>
              <a:rPr lang="en-US" altLang="zh-CN" sz="1600" dirty="0"/>
              <a:t>con</a:t>
            </a:r>
            <a:r>
              <a:rPr lang="zh-CN" altLang="zh-CN" sz="1600" dirty="0"/>
              <a:t>，</a:t>
            </a:r>
            <a:r>
              <a:rPr lang="en-US" altLang="zh-CN" sz="1600" dirty="0"/>
              <a:t>k</a:t>
            </a:r>
            <a:r>
              <a:rPr lang="zh-CN" altLang="zh-CN" sz="1600" dirty="0"/>
              <a:t>，</a:t>
            </a:r>
            <a:r>
              <a:rPr lang="en-US" altLang="zh-CN" sz="1600" dirty="0"/>
              <a:t>s</a:t>
            </a:r>
            <a:r>
              <a:rPr lang="zh-CN" altLang="zh-CN" sz="1600" dirty="0"/>
              <a:t>是需要用户指定的</a:t>
            </a:r>
            <a:r>
              <a:rPr lang="zh-CN" altLang="zh-CN" sz="1600" dirty="0" smtClean="0"/>
              <a:t>内容</a:t>
            </a:r>
            <a:r>
              <a:rPr lang="zh-CN" altLang="en-US" sz="1600" dirty="0" smtClean="0"/>
              <a:t>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72483" y="1247194"/>
            <a:ext cx="1338828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预备知识：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81644" y="2242041"/>
            <a:ext cx="3810996" cy="290541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定义二：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/>
              <a:t>    k</a:t>
            </a:r>
            <a:r>
              <a:rPr lang="zh-CN" altLang="zh-CN" sz="1600" dirty="0"/>
              <a:t>匿名组</a:t>
            </a:r>
            <a:r>
              <a:rPr lang="en-US" altLang="zh-CN" sz="1600" dirty="0" err="1"/>
              <a:t>kAG</a:t>
            </a:r>
            <a:r>
              <a:rPr lang="en-US" altLang="zh-CN" sz="1600" dirty="0"/>
              <a:t>={</a:t>
            </a:r>
            <a:r>
              <a:rPr lang="en-US" altLang="zh-CN" sz="1600" dirty="0" err="1"/>
              <a:t>gid</a:t>
            </a:r>
            <a:r>
              <a:rPr lang="zh-CN" altLang="zh-CN" sz="1600" dirty="0"/>
              <a:t>，</a:t>
            </a:r>
            <a:r>
              <a:rPr lang="en-US" altLang="zh-CN" sz="1600" dirty="0"/>
              <a:t>k</a:t>
            </a:r>
            <a:r>
              <a:rPr lang="zh-CN" altLang="zh-CN" sz="1600" dirty="0"/>
              <a:t>，</a:t>
            </a:r>
            <a:r>
              <a:rPr lang="en-US" altLang="zh-CN" sz="1600" dirty="0"/>
              <a:t>anchor</a:t>
            </a:r>
            <a:r>
              <a:rPr lang="en-US" altLang="zh-CN" sz="1600" dirty="0" smtClean="0"/>
              <a:t>}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600" dirty="0"/>
              <a:t>其中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gid</a:t>
            </a:r>
            <a:r>
              <a:rPr lang="zh-CN" altLang="zh-CN" sz="1600" dirty="0"/>
              <a:t>表示该匿名组的标识符；</a:t>
            </a:r>
          </a:p>
          <a:p>
            <a:r>
              <a:rPr lang="en-US" altLang="zh-CN" sz="1600" dirty="0" smtClean="0"/>
              <a:t>    k</a:t>
            </a:r>
            <a:r>
              <a:rPr lang="zh-CN" altLang="zh-CN" sz="1600" dirty="0"/>
              <a:t>表示该匿名组中含有的成员个数；</a:t>
            </a:r>
            <a:endParaRPr lang="en-US" altLang="zh-CN" sz="1600" dirty="0" smtClean="0"/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/>
              <a:t>    anchor</a:t>
            </a:r>
            <a:r>
              <a:rPr lang="zh-CN" altLang="zh-CN" sz="1600" dirty="0" smtClean="0"/>
              <a:t>表示该匿名组的锚点，也就是每个成员发出查询时使用的位置，它可以</a:t>
            </a:r>
            <a:r>
              <a:rPr lang="zh-CN" altLang="zh-CN" sz="1600" dirty="0"/>
              <a:t>通过计算匿名组的密度中心</a:t>
            </a:r>
            <a:r>
              <a:rPr lang="zh-CN" altLang="zh-CN" sz="1600" dirty="0" smtClean="0"/>
              <a:t>获得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2483" y="1411786"/>
            <a:ext cx="1107996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节点发现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2484" y="2056242"/>
            <a:ext cx="4718866" cy="361329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节点为</a:t>
            </a:r>
            <a:r>
              <a:rPr lang="en-US" altLang="zh-CN" sz="1600" dirty="0" err="1"/>
              <a:t>r</a:t>
            </a:r>
            <a:r>
              <a:rPr lang="en-US" altLang="zh-CN" sz="1600" baseline="-25000" dirty="0" err="1"/>
              <a:t>q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生成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设置跳数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4.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</a:t>
            </a:r>
            <a:r>
              <a:rPr lang="en-US" altLang="zh-CN" sz="1600" baseline="-25000" dirty="0" err="1" smtClean="0"/>
              <a:t>q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.gid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←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5.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已发现的节点集合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{</a:t>
            </a:r>
            <a:r>
              <a:rPr lang="zh-CN" altLang="zh-CN" sz="1600" dirty="0"/>
              <a:t>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}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，发现的节点个数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|P|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，隐私需求参数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k’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err="1" smtClean="0"/>
              <a:t>r</a:t>
            </a:r>
            <a:r>
              <a:rPr lang="en-US" altLang="zh-CN" sz="1600" baseline="-25000" dirty="0" err="1" smtClean="0"/>
              <a:t>q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.k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6.While n&lt;k’-1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7.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广播节点发现消息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FROM_GROUP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，消息内容为参数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接收到响应消息的节点集合为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P’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9.n=|P’|</a:t>
            </a:r>
          </a:p>
        </p:txBody>
      </p:sp>
      <p:sp>
        <p:nvSpPr>
          <p:cNvPr id="21" name="矩形 20"/>
          <p:cNvSpPr/>
          <p:nvPr/>
        </p:nvSpPr>
        <p:spPr>
          <a:xfrm>
            <a:off x="6143772" y="2080167"/>
            <a:ext cx="4718866" cy="297312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10.k’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P’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中所有节点的最大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k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值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11.If n&lt;k’-1 then</a:t>
            </a:r>
          </a:p>
          <a:p>
            <a:pPr marL="342900" indent="-342900" defTabSz="609585">
              <a:lnSpc>
                <a:spcPct val="130000"/>
              </a:lnSpc>
              <a:buAutoNum type="arabicPeriod" startAt="12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   If P=P’ then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13.   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循环结束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 defTabSz="609585">
              <a:lnSpc>
                <a:spcPct val="130000"/>
              </a:lnSpc>
              <a:buAutoNum type="arabicPeriod" startAt="14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   End if</a:t>
            </a:r>
          </a:p>
          <a:p>
            <a:pPr marL="342900" indent="-342900" defTabSz="609585">
              <a:lnSpc>
                <a:spcPct val="130000"/>
              </a:lnSpc>
              <a:buAutoNum type="arabicPeriod" startAt="14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   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h+1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；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P’</a:t>
            </a:r>
          </a:p>
          <a:p>
            <a:pPr marL="342900" indent="-342900" defTabSz="609585">
              <a:lnSpc>
                <a:spcPct val="130000"/>
              </a:lnSpc>
              <a:buAutoNum type="arabicPeriod" startAt="14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End if</a:t>
            </a:r>
          </a:p>
          <a:p>
            <a:pPr marL="342900" indent="-342900" defTabSz="609585">
              <a:lnSpc>
                <a:spcPct val="130000"/>
              </a:lnSpc>
              <a:buAutoNum type="arabicPeriod" startAt="14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End while</a:t>
            </a:r>
          </a:p>
          <a:p>
            <a:pPr marL="342900" indent="-342900" defTabSz="609585">
              <a:lnSpc>
                <a:spcPct val="130000"/>
              </a:lnSpc>
              <a:buFontTx/>
              <a:buAutoNum type="arabicPeriod" startAt="14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∪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{</a:t>
            </a:r>
            <a:r>
              <a:rPr lang="en-US" altLang="zh-CN" sz="1600" dirty="0" err="1" smtClean="0"/>
              <a:t>r</a:t>
            </a:r>
            <a:r>
              <a:rPr lang="en-US" altLang="zh-CN" sz="1600" baseline="-25000" dirty="0" err="1" smtClean="0"/>
              <a:t>q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}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；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2483" y="1329490"/>
            <a:ext cx="1569660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响应节点发现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2484" y="1973946"/>
            <a:ext cx="4718866" cy="393338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输入：广播跳数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，组编号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节点本身为</a:t>
            </a:r>
            <a:r>
              <a:rPr lang="en-US" altLang="zh-CN" sz="1600" dirty="0"/>
              <a:t>r</a:t>
            </a:r>
            <a:r>
              <a:rPr lang="en-US" altLang="zh-CN" sz="1600" baseline="-25000" dirty="0"/>
              <a:t>0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，请求节点为</a:t>
            </a:r>
            <a:r>
              <a:rPr lang="en-US" altLang="zh-CN" sz="1600" dirty="0" err="1"/>
              <a:t>r</a:t>
            </a:r>
            <a:r>
              <a:rPr lang="en-US" altLang="zh-CN" sz="1600" baseline="-25000" dirty="0" err="1"/>
              <a:t>q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2.If </a:t>
            </a:r>
            <a:r>
              <a:rPr lang="en-US" altLang="zh-CN" sz="1600" dirty="0" smtClean="0"/>
              <a:t>r</a:t>
            </a:r>
            <a:r>
              <a:rPr lang="en-US" altLang="zh-CN" sz="1600" baseline="-25000" dirty="0" smtClean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.gid=NULL or </a:t>
            </a:r>
            <a:r>
              <a:rPr lang="en-US" altLang="zh-CN" sz="1600" dirty="0"/>
              <a:t>r</a:t>
            </a:r>
            <a:r>
              <a:rPr lang="en-US" altLang="zh-CN" sz="1600" baseline="-25000" dirty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.gid=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then</a:t>
            </a:r>
          </a:p>
          <a:p>
            <a:pPr marL="342900" indent="-342900" defTabSz="609585">
              <a:lnSpc>
                <a:spcPct val="130000"/>
              </a:lnSpc>
              <a:buAutoNum type="arabicPeriod" startAt="3"/>
            </a:pPr>
            <a:r>
              <a:rPr lang="en-US" altLang="zh-CN" sz="1600" dirty="0" smtClean="0"/>
              <a:t>r</a:t>
            </a:r>
            <a:r>
              <a:rPr lang="en-US" altLang="zh-CN" sz="1600" baseline="-25000" dirty="0" smtClean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.gid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←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 defTabSz="609585">
              <a:lnSpc>
                <a:spcPct val="130000"/>
              </a:lnSpc>
              <a:buAutoNum type="arabicPeriod" startAt="3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已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发现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节点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集合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p</a:t>
            </a:r>
            <a:r>
              <a:rPr lang="en-US" altLang="zh-CN" sz="1600" baseline="-25000" dirty="0"/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{</a:t>
            </a:r>
            <a:r>
              <a:rPr lang="zh-CN" altLang="zh-CN" sz="1600" dirty="0"/>
              <a:t>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}</a:t>
            </a:r>
          </a:p>
          <a:p>
            <a:pPr marL="342900" indent="-342900" defTabSz="609585">
              <a:lnSpc>
                <a:spcPct val="130000"/>
              </a:lnSpc>
              <a:buAutoNum type="arabicPeriod" startAt="3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If h&gt;1then</a:t>
            </a:r>
          </a:p>
          <a:p>
            <a:pPr marL="342900" indent="-342900" defTabSz="609585">
              <a:lnSpc>
                <a:spcPct val="130000"/>
              </a:lnSpc>
              <a:buAutoNum type="arabicPeriod" startAt="3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  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h-1</a:t>
            </a:r>
          </a:p>
          <a:p>
            <a:pPr marL="342900" indent="-342900" defTabSz="609585">
              <a:lnSpc>
                <a:spcPct val="130000"/>
              </a:lnSpc>
              <a:buAutoNum type="arabicPeriod" startAt="3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广播发现节点的消息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FROM_GROUP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，消息     内容为参数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 defTabSz="609585">
              <a:lnSpc>
                <a:spcPct val="130000"/>
              </a:lnSpc>
              <a:buAutoNum type="arabicPeriod" startAt="3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   接收到的响应消息的节点集合为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p</a:t>
            </a:r>
            <a:r>
              <a:rPr lang="en-US" altLang="zh-CN" sz="1600" dirty="0"/>
              <a:t>’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/>
              <a:t>9.        </a:t>
            </a:r>
            <a:r>
              <a:rPr lang="en-US" altLang="zh-CN" sz="1600" dirty="0" err="1" smtClean="0"/>
              <a:t>T</a:t>
            </a:r>
            <a:r>
              <a:rPr lang="en-US" altLang="zh-CN" sz="1600" baseline="-25000" dirty="0" err="1" smtClean="0"/>
              <a:t>p</a:t>
            </a:r>
            <a:r>
              <a:rPr lang="en-US" altLang="zh-CN" sz="1600" baseline="-25000" dirty="0" smtClean="0"/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p</a:t>
            </a:r>
            <a:r>
              <a:rPr lang="en-US" altLang="zh-CN" sz="1600" dirty="0" smtClean="0"/>
              <a:t>’</a:t>
            </a:r>
          </a:p>
          <a:p>
            <a:pPr defTabSz="609585">
              <a:lnSpc>
                <a:spcPct val="130000"/>
              </a:lnSpc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43772" y="1997871"/>
            <a:ext cx="4718866" cy="169277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10.    End if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11.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T</a:t>
            </a:r>
            <a:r>
              <a:rPr lang="en-US" altLang="zh-CN" sz="1600" baseline="-25000" dirty="0" err="1" smtClean="0"/>
              <a:t>p</a:t>
            </a:r>
            <a:r>
              <a:rPr lang="en-US" altLang="zh-CN" sz="1600" baseline="-25000" dirty="0" smtClean="0"/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p</a:t>
            </a:r>
            <a:r>
              <a:rPr lang="en-US" altLang="zh-CN" sz="1600" baseline="-25000" dirty="0"/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∪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{&lt;id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/>
              <a:t>r</a:t>
            </a:r>
            <a:r>
              <a:rPr lang="en-US" altLang="zh-CN" sz="1600" baseline="-25000" dirty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/>
              <a:t>r</a:t>
            </a:r>
            <a:r>
              <a:rPr lang="en-US" altLang="zh-CN" sz="1600" baseline="-25000" dirty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.k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/>
              <a:t>r</a:t>
            </a:r>
            <a:r>
              <a:rPr lang="en-US" altLang="zh-CN" sz="1600" baseline="-25000" dirty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.v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t&gt;}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12.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将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发送给请求节点</a:t>
            </a:r>
            <a:r>
              <a:rPr lang="en-US" altLang="zh-CN" sz="1600" dirty="0" err="1"/>
              <a:t>r</a:t>
            </a:r>
            <a:r>
              <a:rPr lang="en-US" altLang="zh-CN" sz="1600" baseline="-25000" dirty="0" err="1"/>
              <a:t>q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 defTabSz="609585">
              <a:lnSpc>
                <a:spcPct val="130000"/>
              </a:lnSpc>
              <a:buAutoNum type="arabicPeriod" startAt="12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End if</a:t>
            </a:r>
          </a:p>
          <a:p>
            <a:pPr marL="342900" indent="-342900" defTabSz="609585">
              <a:lnSpc>
                <a:spcPct val="130000"/>
              </a:lnSpc>
              <a:buAutoNum type="arabicPeriod" startAt="12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2483" y="1329490"/>
            <a:ext cx="1107996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计算锚点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2484" y="1973946"/>
            <a:ext cx="4718866" cy="137268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中所有节点的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MBR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2.c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中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MBR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的密度中心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3.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r</a:t>
            </a:r>
            <a:r>
              <a:rPr lang="en-US" altLang="zh-CN" sz="1600" baseline="-25000" dirty="0" err="1" smtClean="0"/>
              <a:t>q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.anchor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c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4.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r</a:t>
            </a:r>
            <a:r>
              <a:rPr lang="en-US" altLang="zh-CN" sz="1600" baseline="-25000" dirty="0" smtClean="0"/>
              <a:t>q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.gn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n</a:t>
            </a:r>
          </a:p>
        </p:txBody>
      </p:sp>
      <p:sp>
        <p:nvSpPr>
          <p:cNvPr id="21" name="矩形 20"/>
          <p:cNvSpPr/>
          <p:nvPr/>
        </p:nvSpPr>
        <p:spPr>
          <a:xfrm>
            <a:off x="1172483" y="4298919"/>
            <a:ext cx="7099979" cy="41242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广播获得锚点的消息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ANCHOR_ACQUIRED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，消息内容为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8570" y="3612041"/>
            <a:ext cx="1107996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广播锚点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4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2483" y="1329490"/>
            <a:ext cx="1569660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响应获得锚点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2483" y="1973946"/>
            <a:ext cx="7328579" cy="393338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输入：锚点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，组内用户个数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，广播跳数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，组编号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节点本身为</a:t>
            </a:r>
            <a:r>
              <a:rPr lang="en-US" altLang="zh-CN" sz="1600" dirty="0"/>
              <a:t>r</a:t>
            </a:r>
            <a:r>
              <a:rPr lang="en-US" altLang="zh-CN" sz="1600" baseline="-25000" dirty="0"/>
              <a:t>0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2.If </a:t>
            </a:r>
            <a:r>
              <a:rPr lang="en-US" altLang="zh-CN" sz="1600" dirty="0"/>
              <a:t>r</a:t>
            </a:r>
            <a:r>
              <a:rPr lang="en-US" altLang="zh-CN" sz="1600" baseline="-25000" dirty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.gid=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then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3.    </a:t>
            </a:r>
            <a:r>
              <a:rPr lang="en-US" altLang="zh-CN" sz="1600" dirty="0" smtClean="0"/>
              <a:t>r</a:t>
            </a:r>
            <a:r>
              <a:rPr lang="en-US" altLang="zh-CN" sz="1600" baseline="-25000" dirty="0" smtClean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.anchor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c</a:t>
            </a:r>
          </a:p>
          <a:p>
            <a:pPr marL="342900" indent="-342900" defTabSz="609585">
              <a:lnSpc>
                <a:spcPct val="130000"/>
              </a:lnSpc>
              <a:buAutoNum type="arabicPeriod" startAt="4"/>
            </a:pPr>
            <a:r>
              <a:rPr lang="en-US" altLang="zh-CN" sz="1600" dirty="0" smtClean="0"/>
              <a:t> r</a:t>
            </a:r>
            <a:r>
              <a:rPr lang="en-US" altLang="zh-CN" sz="1600" baseline="-25000" dirty="0" smtClean="0"/>
              <a:t>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.gn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n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5.    If h&gt;1 then</a:t>
            </a:r>
          </a:p>
          <a:p>
            <a:pPr marL="342900" indent="-342900" defTabSz="609585">
              <a:lnSpc>
                <a:spcPct val="130000"/>
              </a:lnSpc>
              <a:buAutoNum type="arabicPeriod" startAt="6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    h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←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h-1</a:t>
            </a:r>
          </a:p>
          <a:p>
            <a:pPr marL="342900" indent="-342900" defTabSz="609585">
              <a:lnSpc>
                <a:spcPct val="130000"/>
              </a:lnSpc>
              <a:buAutoNum type="arabicPeriod" startAt="6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广播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获得锚点的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消息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ANCHOR_ACQUIRED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，消息内容为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gid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8.    End if</a:t>
            </a:r>
          </a:p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9.End if</a:t>
            </a:r>
          </a:p>
          <a:p>
            <a:pPr defTabSz="609585">
              <a:lnSpc>
                <a:spcPct val="130000"/>
              </a:lnSpc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 defTabSz="609585">
              <a:lnSpc>
                <a:spcPct val="130000"/>
              </a:lnSpc>
              <a:buAutoNum type="arabicPeriod" startAt="3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2400" dirty="0" smtClean="0"/>
              <a:t>研究背景</a:t>
            </a:r>
            <a:endParaRPr kumimoji="1"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sz="2400" dirty="0" smtClean="0"/>
              <a:t>研究现状</a:t>
            </a:r>
            <a:endParaRPr kumimoji="1"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sz="2400" dirty="0" smtClean="0"/>
              <a:t>Co-Privacy</a:t>
            </a:r>
            <a:endParaRPr kumimoji="1" lang="zh-CN" altLang="en-US" sz="2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sz="2400" dirty="0" smtClean="0"/>
              <a:t>系统结构</a:t>
            </a:r>
            <a:endParaRPr kumimoji="1" lang="zh-CN" altLang="en-US" sz="24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sz="2400" dirty="0" smtClean="0"/>
              <a:t>算法实现</a:t>
            </a:r>
            <a:endParaRPr kumimoji="1" lang="zh-CN" altLang="en-US" sz="24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sz="2400" dirty="0" smtClean="0"/>
              <a:t>方法对比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方法比较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00" y="1710000"/>
            <a:ext cx="3175200" cy="32184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与传统匿名方法对比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09" y="1711477"/>
            <a:ext cx="2980800" cy="3219753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69" y="1711477"/>
            <a:ext cx="3175200" cy="32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对比用户协作匿名方法</a:t>
            </a:r>
            <a:endParaRPr kumimoji="1" lang="zh-CN" altLang="en-US" dirty="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00" y="1710000"/>
            <a:ext cx="3175200" cy="3218400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46" y="1710000"/>
            <a:ext cx="3175200" cy="3218400"/>
          </a:xfrm>
          <a:prstGeom prst="rect">
            <a:avLst/>
          </a:prstGeom>
        </p:spPr>
      </p:pic>
      <p:pic>
        <p:nvPicPr>
          <p:cNvPr id="20" name="图片 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00" y="1710000"/>
            <a:ext cx="3175200" cy="32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8147328" cy="579503"/>
          </a:xfrm>
        </p:spPr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一种用户协作无匿名区域的位置隐私保护方法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：武汉理工大学</a:t>
            </a:r>
            <a:endParaRPr kumimoji="1" lang="zh-CN" altLang="en-US" dirty="0"/>
          </a:p>
          <a:p>
            <a:r>
              <a:rPr kumimoji="1" lang="zh-CN" altLang="en-US" dirty="0" smtClean="0"/>
              <a:t>报告人：杨珈惠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9448" y="199085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79448" y="2079752"/>
            <a:ext cx="4300728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移动网络和</a:t>
            </a: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GPS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定位技术普及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9448" y="3513682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9448" y="3602582"/>
            <a:ext cx="3368040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2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基于位置的服务（</a:t>
            </a: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LBS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）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1300" y="1999996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91300" y="2088896"/>
            <a:ext cx="3211068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3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生活带来极大便利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1300" y="350453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91300" y="3593438"/>
            <a:ext cx="3412236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面临位置隐私泄露威胁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研究现状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研究现状</a:t>
            </a:r>
            <a:endParaRPr kumimoji="1" lang="zh-CN" altLang="en-US" dirty="0"/>
          </a:p>
        </p:txBody>
      </p:sp>
      <p:sp>
        <p:nvSpPr>
          <p:cNvPr id="7" name="任意形状 6"/>
          <p:cNvSpPr/>
          <p:nvPr/>
        </p:nvSpPr>
        <p:spPr>
          <a:xfrm>
            <a:off x="711590" y="4264344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8" name="任意形状 7"/>
          <p:cNvSpPr/>
          <p:nvPr/>
        </p:nvSpPr>
        <p:spPr>
          <a:xfrm>
            <a:off x="711590" y="283268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9" name="任意形状 8"/>
          <p:cNvSpPr/>
          <p:nvPr/>
        </p:nvSpPr>
        <p:spPr>
          <a:xfrm>
            <a:off x="711590" y="140102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10" name="任意形状 9"/>
          <p:cNvSpPr/>
          <p:nvPr/>
        </p:nvSpPr>
        <p:spPr>
          <a:xfrm>
            <a:off x="5076588" y="1503284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位置隐私保护方法</a:t>
            </a:r>
            <a:endParaRPr lang="zh-CN" altLang="en-US" sz="2000" b="1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4366248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95573" y="0"/>
                </a:moveTo>
                <a:lnTo>
                  <a:pt x="1495573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3339389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/>
              <a:t>无中心服务器</a:t>
            </a:r>
            <a:endParaRPr lang="zh-CN" altLang="en-US" sz="2000" b="1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3031332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7049" y="0"/>
                </a:moveTo>
                <a:lnTo>
                  <a:pt x="997049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形状 13"/>
          <p:cNvSpPr/>
          <p:nvPr/>
        </p:nvSpPr>
        <p:spPr>
          <a:xfrm>
            <a:off x="2004473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/>
              <a:t>无用户协作</a:t>
            </a:r>
            <a:endParaRPr lang="zh-CN" altLang="en-US" sz="2000" b="1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4366248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997049" y="204522"/>
                </a:lnTo>
                <a:lnTo>
                  <a:pt x="997049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4674306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/>
              <a:t>基于用户协作</a:t>
            </a:r>
            <a:endParaRPr lang="zh-CN" altLang="en-US" sz="2000" b="1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6368622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1495573" y="204522"/>
                </a:lnTo>
                <a:lnTo>
                  <a:pt x="1495573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7344138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基于中心服务器</a:t>
            </a:r>
            <a:endParaRPr lang="zh-CN" altLang="en-US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1502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基于中心服务器</a:t>
            </a:r>
            <a:endParaRPr kumimoji="1" lang="zh-CN" altLang="en-US" dirty="0"/>
          </a:p>
        </p:txBody>
      </p:sp>
      <p:sp>
        <p:nvSpPr>
          <p:cNvPr id="7" name="任意形状 6"/>
          <p:cNvSpPr/>
          <p:nvPr/>
        </p:nvSpPr>
        <p:spPr>
          <a:xfrm>
            <a:off x="1305950" y="3163824"/>
            <a:ext cx="9593699" cy="2843784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9" name="任意形状 8"/>
          <p:cNvSpPr/>
          <p:nvPr/>
        </p:nvSpPr>
        <p:spPr>
          <a:xfrm>
            <a:off x="1305951" y="1218143"/>
            <a:ext cx="9593698" cy="17079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19" name="矩形 18"/>
          <p:cNvSpPr/>
          <p:nvPr/>
        </p:nvSpPr>
        <p:spPr>
          <a:xfrm>
            <a:off x="1493308" y="1646163"/>
            <a:ext cx="626994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zh-CN" sz="1200" dirty="0"/>
              <a:t>基本思想是在发布用户位置的时候，用一个覆盖其它</a:t>
            </a:r>
            <a:r>
              <a:rPr lang="en-US" altLang="zh-CN" sz="1200" dirty="0"/>
              <a:t>k-1</a:t>
            </a:r>
            <a:r>
              <a:rPr lang="zh-CN" altLang="zh-CN" sz="1200" dirty="0"/>
              <a:t>个用户的匿名区域代替用户的真实位置，从而使得位置服务提供商无法从</a:t>
            </a:r>
            <a:r>
              <a:rPr lang="en-US" altLang="zh-CN" sz="1200" dirty="0"/>
              <a:t>k</a:t>
            </a:r>
            <a:r>
              <a:rPr lang="zh-CN" altLang="zh-CN" sz="1200" dirty="0"/>
              <a:t>个用户中鉴别出某个用户。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93308" y="1310956"/>
            <a:ext cx="1013419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K</a:t>
            </a: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匿名模型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90260" y="3182428"/>
            <a:ext cx="2715980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基于中心服务器的</a:t>
            </a:r>
            <a:r>
              <a: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K</a:t>
            </a: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匿名模型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81116" y="2539227"/>
            <a:ext cx="6775916" cy="276999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200" dirty="0" smtClean="0"/>
              <a:t>将</a:t>
            </a:r>
            <a:r>
              <a:rPr lang="zh-CN" altLang="zh-CN" sz="1200" dirty="0"/>
              <a:t>一个点扩大为一个匿名区域，在达到位置隐私保护的同时，往往以牺牲用户的服务质量作为代价。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481116" y="2204020"/>
            <a:ext cx="723275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缺点：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9" y="3573442"/>
            <a:ext cx="6500113" cy="234272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8448739" y="3456748"/>
            <a:ext cx="1902269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缺点：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39912" y="3847762"/>
            <a:ext cx="1984248" cy="193899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200" dirty="0"/>
              <a:t>（</a:t>
            </a:r>
            <a:r>
              <a:rPr lang="en-US" altLang="zh-CN" sz="1200" dirty="0"/>
              <a:t>1</a:t>
            </a:r>
            <a:r>
              <a:rPr lang="zh-CN" altLang="zh-CN" sz="1200" dirty="0"/>
              <a:t>）中心服务器容易成为系统性能瓶颈和集中攻击点；</a:t>
            </a:r>
          </a:p>
          <a:p>
            <a:r>
              <a:rPr lang="zh-CN" altLang="zh-CN" sz="1200" dirty="0"/>
              <a:t>（</a:t>
            </a:r>
            <a:r>
              <a:rPr lang="en-US" altLang="zh-CN" sz="1200" dirty="0"/>
              <a:t>2</a:t>
            </a:r>
            <a:r>
              <a:rPr lang="zh-CN" altLang="zh-CN" sz="1200" dirty="0" smtClean="0"/>
              <a:t>）中心服务器掌握所有用户的位置信息和查询信息，如果</a:t>
            </a:r>
            <a:r>
              <a:rPr lang="zh-CN" altLang="zh-CN" sz="1200" dirty="0"/>
              <a:t>被黑客攻击，隐私泄露严重；</a:t>
            </a:r>
          </a:p>
          <a:p>
            <a:r>
              <a:rPr lang="zh-CN" altLang="zh-CN" sz="1200" dirty="0"/>
              <a:t>（</a:t>
            </a:r>
            <a:r>
              <a:rPr lang="en-US" altLang="zh-CN" sz="1200" dirty="0"/>
              <a:t>3</a:t>
            </a:r>
            <a:r>
              <a:rPr lang="zh-CN" altLang="zh-CN" sz="1200" dirty="0" smtClean="0"/>
              <a:t>）使用中心服务器代理查询会消耗</a:t>
            </a:r>
            <a:r>
              <a:rPr lang="zh-CN" altLang="zh-CN" sz="1200" dirty="0"/>
              <a:t>额外的计算资源和通信代价。</a:t>
            </a:r>
          </a:p>
        </p:txBody>
      </p:sp>
    </p:spTree>
    <p:extLst>
      <p:ext uri="{BB962C8B-B14F-4D97-AF65-F5344CB8AC3E}">
        <p14:creationId xmlns:p14="http://schemas.microsoft.com/office/powerpoint/2010/main" val="13272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6079490" y="1070109"/>
            <a:ext cx="5231638" cy="49377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466344" y="1078992"/>
            <a:ext cx="5148071" cy="49377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无中心服务器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4934717" y="2753837"/>
            <a:ext cx="1679512" cy="1679510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6365843" y="1571962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kumimoji="1" lang="zh-CN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24471" y="30026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kumimoji="1" lang="zh-CN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365843" y="4433347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kumimoji="1" lang="zh-CN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001226" y="1571962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kumimoji="1" lang="zh-CN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242598" y="30026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kumimoji="1" lang="zh-CN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4001226" y="4433347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kumimoji="1" lang="zh-CN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直线连接符 22"/>
          <p:cNvCxnSpPr>
            <a:stCxn id="18" idx="3"/>
            <a:endCxn id="4" idx="1"/>
          </p:cNvCxnSpPr>
          <p:nvPr/>
        </p:nvCxnSpPr>
        <p:spPr>
          <a:xfrm>
            <a:off x="5010021" y="2580755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9" idx="2"/>
            <a:endCxn id="4" idx="2"/>
          </p:cNvCxnSpPr>
          <p:nvPr/>
        </p:nvCxnSpPr>
        <p:spPr>
          <a:xfrm flipV="1">
            <a:off x="4424475" y="3593592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0" idx="1"/>
            <a:endCxn id="4" idx="3"/>
          </p:cNvCxnSpPr>
          <p:nvPr/>
        </p:nvCxnSpPr>
        <p:spPr>
          <a:xfrm flipV="1">
            <a:off x="5010021" y="4187388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4" idx="3"/>
            <a:endCxn id="4" idx="7"/>
          </p:cNvCxnSpPr>
          <p:nvPr/>
        </p:nvCxnSpPr>
        <p:spPr>
          <a:xfrm flipH="1">
            <a:off x="6368270" y="2580755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2"/>
            <a:endCxn id="4" idx="6"/>
          </p:cNvCxnSpPr>
          <p:nvPr/>
        </p:nvCxnSpPr>
        <p:spPr>
          <a:xfrm flipH="1" flipV="1">
            <a:off x="6614229" y="3593592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4" idx="5"/>
            <a:endCxn id="16" idx="1"/>
          </p:cNvCxnSpPr>
          <p:nvPr/>
        </p:nvCxnSpPr>
        <p:spPr>
          <a:xfrm>
            <a:off x="6368270" y="4187388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873381" y="1432720"/>
            <a:ext cx="198002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避免高计算代价和通信代价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10707" y="3046842"/>
            <a:ext cx="1882247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无法达到</a:t>
            </a:r>
            <a:r>
              <a:rPr lang="en-US" altLang="zh-CN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K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匿名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73381" y="4433347"/>
            <a:ext cx="1980029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隐私保护度不高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 flipH="1">
            <a:off x="1609343" y="1432720"/>
            <a:ext cx="2109655" cy="85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zh-CN" sz="2000" b="1" dirty="0"/>
              <a:t>避免出现性能瓶颈和集中攻击点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1401026" y="3001122"/>
            <a:ext cx="150749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计算量大</a:t>
            </a:r>
            <a:endParaRPr lang="en-US" altLang="zh-CN" sz="2000" b="1" kern="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  <a:p>
            <a:pPr algn="r"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通信代价大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1482489" y="4433347"/>
            <a:ext cx="2236511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假设协作用户可信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439" y="2249424"/>
            <a:ext cx="615553" cy="26609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基于用户协作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543743" y="2615185"/>
            <a:ext cx="615553" cy="19729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无用户协作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7066508" cy="3844213"/>
          </a:xfrm>
        </p:spPr>
        <p:txBody>
          <a:bodyPr/>
          <a:lstStyle/>
          <a:p>
            <a:r>
              <a:rPr kumimoji="1" lang="en-US" altLang="zh-CN" dirty="0" smtClean="0"/>
              <a:t>Co-Privacy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1011</Words>
  <Application>Microsoft Office PowerPoint</Application>
  <PresentationFormat>宽屏</PresentationFormat>
  <Paragraphs>181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dell</cp:lastModifiedBy>
  <cp:revision>127</cp:revision>
  <dcterms:created xsi:type="dcterms:W3CDTF">2015-08-18T02:51:41Z</dcterms:created>
  <dcterms:modified xsi:type="dcterms:W3CDTF">2016-04-25T02:09:54Z</dcterms:modified>
  <cp:category/>
</cp:coreProperties>
</file>