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sldIdLst>
    <p:sldId id="257" r:id="rId3"/>
    <p:sldId id="258" r:id="rId4"/>
    <p:sldId id="259" r:id="rId5"/>
    <p:sldId id="274" r:id="rId6"/>
    <p:sldId id="275" r:id="rId7"/>
    <p:sldId id="276" r:id="rId8"/>
    <p:sldId id="280" r:id="rId9"/>
    <p:sldId id="277" r:id="rId10"/>
    <p:sldId id="279" r:id="rId11"/>
    <p:sldId id="282" r:id="rId12"/>
    <p:sldId id="284" r:id="rId13"/>
    <p:sldId id="291" r:id="rId14"/>
    <p:sldId id="295" r:id="rId15"/>
    <p:sldId id="290" r:id="rId16"/>
    <p:sldId id="293" r:id="rId17"/>
    <p:sldId id="286" r:id="rId18"/>
    <p:sldId id="294" r:id="rId19"/>
    <p:sldId id="263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760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A8B"/>
    <a:srgbClr val="ED7D31"/>
    <a:srgbClr val="5B9BD5"/>
    <a:srgbClr val="FFD966"/>
    <a:srgbClr val="84756B"/>
    <a:srgbClr val="998E8F"/>
    <a:srgbClr val="9F948E"/>
    <a:srgbClr val="33416C"/>
    <a:srgbClr val="99737E"/>
    <a:srgbClr val="6B9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38"/>
      </p:cViewPr>
      <p:guideLst>
        <p:guide orient="horz" pos="2137"/>
        <p:guide pos="3817"/>
        <p:guide pos="7605"/>
        <p:guide pos="726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2013-2017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年中国二次元用户规模及增长率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核心二次元用户规模（万人）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1050" b="1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2016e</c:v>
                </c:pt>
                <c:pt idx="4">
                  <c:v>2017e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3225.1</c:v>
                </c:pt>
                <c:pt idx="1">
                  <c:v>4984</c:v>
                </c:pt>
                <c:pt idx="2">
                  <c:v>5939.3</c:v>
                </c:pt>
                <c:pt idx="3">
                  <c:v>7008</c:v>
                </c:pt>
                <c:pt idx="4">
                  <c:v>8199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泛二次元用户规模（万元）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8520A775-2919-4AC5-BCE7-83E5759DAC32}" type="VALUE">
                      <a:rPr lang="en-US" altLang="zh-CN" sz="1050" b="1"/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1050" b="1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2016e</c:v>
                </c:pt>
                <c:pt idx="4">
                  <c:v>2017e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5635.1</c:v>
                </c:pt>
                <c:pt idx="1">
                  <c:v>9904.7999999999993</c:v>
                </c:pt>
                <c:pt idx="2">
                  <c:v>15952.2</c:v>
                </c:pt>
                <c:pt idx="3">
                  <c:v>19998.400000000001</c:v>
                </c:pt>
                <c:pt idx="4">
                  <c:v>22601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461824656"/>
        <c:axId val="4618301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整体二次元用户增长率（%）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1450777202072603E-2"/>
                  <c:y val="-3.8263428991905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4542314335060512E-2"/>
                  <c:y val="-3.53200883002207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723661485319514E-2"/>
                  <c:y val="-3.53200883002207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4905008635578711E-2"/>
                  <c:y val="-3.2376747608535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1050" b="1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2016e</c:v>
                </c:pt>
                <c:pt idx="4">
                  <c:v>2017e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1">
                  <c:v>0.68</c:v>
                </c:pt>
                <c:pt idx="2">
                  <c:v>0.47</c:v>
                </c:pt>
                <c:pt idx="3">
                  <c:v>0.23400000000000001</c:v>
                </c:pt>
                <c:pt idx="4">
                  <c:v>0.14000000000000001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831712"/>
        <c:axId val="461830536"/>
      </c:lineChart>
      <c:catAx>
        <c:axId val="46182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1830144"/>
        <c:crosses val="autoZero"/>
        <c:auto val="1"/>
        <c:lblAlgn val="ctr"/>
        <c:lblOffset val="100"/>
        <c:noMultiLvlLbl val="0"/>
      </c:catAx>
      <c:valAx>
        <c:axId val="461830144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1824656"/>
        <c:crosses val="autoZero"/>
        <c:crossBetween val="between"/>
        <c:majorUnit val="10000"/>
      </c:valAx>
      <c:valAx>
        <c:axId val="461830536"/>
        <c:scaling>
          <c:orientation val="minMax"/>
          <c:max val="1"/>
          <c:min val="-10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1831712"/>
        <c:crosses val="max"/>
        <c:crossBetween val="between"/>
        <c:majorUnit val="5"/>
        <c:minorUnit val="1"/>
      </c:valAx>
      <c:catAx>
        <c:axId val="4618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1830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2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0.26497</cdr:x>
      <cdr:y>0.50474</cdr:y>
    </cdr:from>
    <cdr:to>
      <cdr:x>0.38587</cdr:x>
      <cdr:y>0.58546</cdr:y>
    </cdr:to>
    <cdr:sp macro="" textlink="">
      <cdr:nvSpPr>
        <cdr:cNvPr id="2" name="文本框 4"/>
        <cdr:cNvSpPr txBox="1"/>
      </cdr:nvSpPr>
      <cdr:spPr>
        <a:xfrm xmlns:a="http://schemas.openxmlformats.org/drawingml/2006/main">
          <a:off x="1594095" y="1732015"/>
          <a:ext cx="72734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.49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亿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0.42128</cdr:x>
      <cdr:y>0.39612</cdr:y>
    </cdr:from>
    <cdr:to>
      <cdr:x>0.54218</cdr:x>
      <cdr:y>0.47684</cdr:y>
    </cdr:to>
    <cdr:sp macro="" textlink="">
      <cdr:nvSpPr>
        <cdr:cNvPr id="3" name="文本框 4"/>
        <cdr:cNvSpPr txBox="1"/>
      </cdr:nvSpPr>
      <cdr:spPr>
        <a:xfrm xmlns:a="http://schemas.openxmlformats.org/drawingml/2006/main">
          <a:off x="2534456" y="1359298"/>
          <a:ext cx="72734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2.19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亿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0.59489</cdr:x>
      <cdr:y>0.30476</cdr:y>
    </cdr:from>
    <cdr:to>
      <cdr:x>0.71579</cdr:x>
      <cdr:y>0.38548</cdr:y>
    </cdr:to>
    <cdr:sp macro="" textlink="">
      <cdr:nvSpPr>
        <cdr:cNvPr id="4" name="文本框 4"/>
        <cdr:cNvSpPr txBox="1"/>
      </cdr:nvSpPr>
      <cdr:spPr>
        <a:xfrm xmlns:a="http://schemas.openxmlformats.org/drawingml/2006/main">
          <a:off x="3578908" y="1045798"/>
          <a:ext cx="72734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2.70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亿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0.74786</cdr:x>
      <cdr:y>0.24057</cdr:y>
    </cdr:from>
    <cdr:to>
      <cdr:x>0.86875</cdr:x>
      <cdr:y>0.32129</cdr:y>
    </cdr:to>
    <cdr:sp macro="" textlink="">
      <cdr:nvSpPr>
        <cdr:cNvPr id="5" name="文本框 4"/>
        <cdr:cNvSpPr txBox="1"/>
      </cdr:nvSpPr>
      <cdr:spPr>
        <a:xfrm xmlns:a="http://schemas.openxmlformats.org/drawingml/2006/main">
          <a:off x="4499157" y="825523"/>
          <a:ext cx="72734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3.08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亿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AF0DB-98F8-4C74-BEB4-27407F5B043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A8606-9C4B-4B08-9D98-53A7092CB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7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8606-9C4B-4B08-9D98-53A7092CB1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5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dirty="0" smtClean="0"/>
              <a:t>线下：</a:t>
            </a:r>
            <a:r>
              <a:rPr lang="zh-CN" altLang="en-US" sz="1200" dirty="0" smtClean="0">
                <a:solidFill>
                  <a:schemeClr val="tx1"/>
                </a:solidFill>
                <a:ea typeface="黑体" panose="02010609060101010101" pitchFamily="49" charset="-122"/>
              </a:rPr>
              <a:t>书刊、杂志、电视、电影</a:t>
            </a:r>
            <a:endParaRPr lang="en-US" altLang="zh-CN" sz="12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sz="1200" dirty="0" smtClean="0">
                <a:solidFill>
                  <a:schemeClr val="tx1"/>
                </a:solidFill>
                <a:ea typeface="黑体" panose="02010609060101010101" pitchFamily="49" charset="-122"/>
              </a:rPr>
              <a:t>线上：视频平台、漫画平台、小说平台、直播平台</a:t>
            </a:r>
            <a:endParaRPr lang="da-DK" altLang="zh-CN" sz="12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defRPr/>
            </a:pPr>
            <a:endParaRPr lang="da-DK" altLang="zh-CN" sz="12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8606-9C4B-4B08-9D98-53A7092CB1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由作者出钱，或淘宝预售解决先期成本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售价在几十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上百元之间，印量从几十到上千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“大触”的作品经常一抢而空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8606-9C4B-4B08-9D98-53A7092CB1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6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一般由作者出钱，或淘宝预售解决先期成本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售价在几十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上百元之间，印量从几十到上千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“大触”的作品经常一抢而空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8606-9C4B-4B08-9D98-53A7092CB1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7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一般由作者出钱，或淘宝预售解决先期成本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售价在几十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上百元之间，印量从几十到上千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“大触”的作品经常一抢而空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8606-9C4B-4B08-9D98-53A7092CB1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2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一般由作者出钱，或淘宝预售解决先期成本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售价在几十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上百元之间，印量从几十到上千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“大触”的作品经常一抢而空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8606-9C4B-4B08-9D98-53A7092CB1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8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1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29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371600"/>
            <a:ext cx="12192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1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97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7507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42CA-E773-42CD-AA49-A77A8229518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21" Type="http://schemas.openxmlformats.org/officeDocument/2006/relationships/image" Target="../media/image26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Relationship Id="rId22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77941" y="866772"/>
            <a:ext cx="3036119" cy="30361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8444" y="1784667"/>
            <a:ext cx="331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cs typeface="+mn-ea"/>
                <a:sym typeface="+mn-lt"/>
              </a:rPr>
              <a:t>2016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6991" y="4287005"/>
            <a:ext cx="5778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 次 元 经 济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519574" y="4287005"/>
            <a:ext cx="5152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67107" y="5377804"/>
            <a:ext cx="1057785" cy="3274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7925" y="5418399"/>
            <a:ext cx="293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汇报人：张婉哲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19574" y="5029987"/>
            <a:ext cx="5152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8897641" y="159150"/>
            <a:ext cx="335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内容产出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——PGC 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42349" y="1551466"/>
            <a:ext cx="4209394" cy="4887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9823" y="1606694"/>
            <a:ext cx="381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国内内容创作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质量参差不齐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9517" y="2026854"/>
            <a:ext cx="1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30704" y="2026854"/>
            <a:ext cx="1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漫画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89517" y="2995768"/>
            <a:ext cx="1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lum bright="40000"/>
          </a:blip>
          <a:stretch>
            <a:fillRect/>
          </a:stretch>
        </p:blipFill>
        <p:spPr>
          <a:xfrm>
            <a:off x="942349" y="2396186"/>
            <a:ext cx="1297950" cy="5052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09" y="2410185"/>
            <a:ext cx="660821" cy="5473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40" y="3415630"/>
            <a:ext cx="1229359" cy="5466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711" y="3444205"/>
            <a:ext cx="660821" cy="5204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252" y="2397064"/>
            <a:ext cx="1079524" cy="5604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0943" y="2394913"/>
            <a:ext cx="642657" cy="5740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524" y="2957513"/>
            <a:ext cx="933128" cy="48669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5755" y="2970181"/>
            <a:ext cx="835658" cy="47402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6252" y="3448218"/>
            <a:ext cx="966013" cy="48267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3653" y="3444205"/>
            <a:ext cx="857760" cy="501199"/>
          </a:xfrm>
          <a:prstGeom prst="rect">
            <a:avLst/>
          </a:prstGeom>
        </p:spPr>
      </p:pic>
      <p:sp>
        <p:nvSpPr>
          <p:cNvPr id="50" name="圆角矩形 49"/>
          <p:cNvSpPr/>
          <p:nvPr/>
        </p:nvSpPr>
        <p:spPr>
          <a:xfrm>
            <a:off x="7131929" y="1552025"/>
            <a:ext cx="4209394" cy="4887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329403" y="1607253"/>
            <a:ext cx="381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国外内容创作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模式成熟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579097" y="2084563"/>
            <a:ext cx="165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日本动漫公司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53975" y="2084563"/>
            <a:ext cx="159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美国动漫公司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643" y="2470431"/>
            <a:ext cx="513559" cy="460749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68845" y="2599500"/>
            <a:ext cx="1137829" cy="31514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5503" y="2988102"/>
            <a:ext cx="1002519" cy="4339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1543" y="2988102"/>
            <a:ext cx="695131" cy="50149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59320" y="2464655"/>
            <a:ext cx="1074179" cy="466525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26414" y="2474248"/>
            <a:ext cx="475577" cy="90061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60470" y="2957513"/>
            <a:ext cx="944405" cy="626670"/>
          </a:xfrm>
          <a:prstGeom prst="rect">
            <a:avLst/>
          </a:prstGeom>
        </p:spPr>
      </p:pic>
      <p:grpSp>
        <p:nvGrpSpPr>
          <p:cNvPr id="82" name="组合 81"/>
          <p:cNvGrpSpPr/>
          <p:nvPr/>
        </p:nvGrpSpPr>
        <p:grpSpPr>
          <a:xfrm>
            <a:off x="1726856" y="5059019"/>
            <a:ext cx="2667184" cy="898635"/>
            <a:chOff x="1348350" y="5013433"/>
            <a:chExt cx="2667184" cy="898635"/>
          </a:xfrm>
        </p:grpSpPr>
        <p:sp>
          <p:nvSpPr>
            <p:cNvPr id="72" name="圆角矩形 71"/>
            <p:cNvSpPr/>
            <p:nvPr/>
          </p:nvSpPr>
          <p:spPr>
            <a:xfrm>
              <a:off x="1348350" y="5013433"/>
              <a:ext cx="2667184" cy="89863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97465" y="5262695"/>
              <a:ext cx="1968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内容传播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058757" y="4590950"/>
            <a:ext cx="1528574" cy="536028"/>
            <a:chOff x="6479628" y="4219903"/>
            <a:chExt cx="1528574" cy="536028"/>
          </a:xfrm>
        </p:grpSpPr>
        <p:sp>
          <p:nvSpPr>
            <p:cNvPr id="74" name="圆角矩形 73"/>
            <p:cNvSpPr/>
            <p:nvPr/>
          </p:nvSpPr>
          <p:spPr>
            <a:xfrm>
              <a:off x="6479628" y="4219903"/>
              <a:ext cx="1528574" cy="5360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584085" y="4287862"/>
              <a:ext cx="1319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规范路线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932449" y="4590950"/>
            <a:ext cx="1528574" cy="536028"/>
            <a:chOff x="6479628" y="4219903"/>
            <a:chExt cx="1528574" cy="536028"/>
          </a:xfrm>
        </p:grpSpPr>
        <p:sp>
          <p:nvSpPr>
            <p:cNvPr id="80" name="圆角矩形 79"/>
            <p:cNvSpPr/>
            <p:nvPr/>
          </p:nvSpPr>
          <p:spPr>
            <a:xfrm>
              <a:off x="6479628" y="4219903"/>
              <a:ext cx="1528574" cy="5360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584085" y="4287862"/>
              <a:ext cx="1319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民间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路线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4026" y="5304747"/>
            <a:ext cx="807072" cy="37708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82598" y="5286851"/>
            <a:ext cx="796231" cy="394985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03790" y="5738047"/>
            <a:ext cx="1083269" cy="24475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15029" y="5721519"/>
            <a:ext cx="370357" cy="336921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9139289" y="5207837"/>
            <a:ext cx="131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获取片源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431510" y="5848930"/>
            <a:ext cx="181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制作时间轴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604875" y="5207837"/>
            <a:ext cx="131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翻译字幕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8976807" y="5833228"/>
            <a:ext cx="15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多平台发布</a:t>
            </a: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10350077" y="5392503"/>
            <a:ext cx="3763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1264704" y="5577169"/>
            <a:ext cx="0" cy="283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 flipV="1">
            <a:off x="10355681" y="6032987"/>
            <a:ext cx="370733" cy="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下箭头 104"/>
          <p:cNvSpPr/>
          <p:nvPr/>
        </p:nvSpPr>
        <p:spPr>
          <a:xfrm>
            <a:off x="9139289" y="3853051"/>
            <a:ext cx="414686" cy="63817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下箭头 105"/>
          <p:cNvSpPr/>
          <p:nvPr/>
        </p:nvSpPr>
        <p:spPr>
          <a:xfrm>
            <a:off x="2839702" y="4201479"/>
            <a:ext cx="414686" cy="63817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二次元经济产业链</a:t>
            </a:r>
          </a:p>
        </p:txBody>
      </p:sp>
    </p:spTree>
    <p:extLst>
      <p:ext uri="{BB962C8B-B14F-4D97-AF65-F5344CB8AC3E}">
        <p14:creationId xmlns:p14="http://schemas.microsoft.com/office/powerpoint/2010/main" val="18088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8897641" y="159150"/>
            <a:ext cx="335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传播渠道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二次元经济产业链</a:t>
            </a:r>
          </a:p>
        </p:txBody>
      </p:sp>
      <p:sp>
        <p:nvSpPr>
          <p:cNvPr id="69" name="MH_SubTitle_1"/>
          <p:cNvSpPr/>
          <p:nvPr>
            <p:custDataLst>
              <p:tags r:id="rId1"/>
            </p:custDataLst>
          </p:nvPr>
        </p:nvSpPr>
        <p:spPr>
          <a:xfrm>
            <a:off x="3935249" y="1075229"/>
            <a:ext cx="1219200" cy="1219200"/>
          </a:xfrm>
          <a:custGeom>
            <a:avLst/>
            <a:gdLst>
              <a:gd name="connsiteX0" fmla="*/ 1846505 w 1989690"/>
              <a:gd name="connsiteY0" fmla="*/ 1039155 h 1989411"/>
              <a:gd name="connsiteX1" fmla="*/ 1989690 w 1989690"/>
              <a:gd name="connsiteY1" fmla="*/ 1039155 h 1989411"/>
              <a:gd name="connsiteX2" fmla="*/ 1987267 w 1989690"/>
              <a:gd name="connsiteY2" fmla="*/ 1090348 h 1989411"/>
              <a:gd name="connsiteX3" fmla="*/ 1096777 w 1989690"/>
              <a:gd name="connsiteY3" fmla="*/ 1986508 h 1989411"/>
              <a:gd name="connsiteX4" fmla="*/ 1039295 w 1989690"/>
              <a:gd name="connsiteY4" fmla="*/ 1989411 h 1989411"/>
              <a:gd name="connsiteX5" fmla="*/ 1039295 w 1989690"/>
              <a:gd name="connsiteY5" fmla="*/ 1845806 h 1989411"/>
              <a:gd name="connsiteX6" fmla="*/ 1167275 w 1989690"/>
              <a:gd name="connsiteY6" fmla="*/ 1832905 h 1989411"/>
              <a:gd name="connsiteX7" fmla="*/ 1837064 w 1989690"/>
              <a:gd name="connsiteY7" fmla="*/ 1146158 h 1989411"/>
              <a:gd name="connsiteX8" fmla="*/ 0 w 1989690"/>
              <a:gd name="connsiteY8" fmla="*/ 1039155 h 1989411"/>
              <a:gd name="connsiteX9" fmla="*/ 143185 w 1989690"/>
              <a:gd name="connsiteY9" fmla="*/ 1039155 h 1989411"/>
              <a:gd name="connsiteX10" fmla="*/ 152627 w 1989690"/>
              <a:gd name="connsiteY10" fmla="*/ 1146158 h 1989411"/>
              <a:gd name="connsiteX11" fmla="*/ 822416 w 1989690"/>
              <a:gd name="connsiteY11" fmla="*/ 1832905 h 1989411"/>
              <a:gd name="connsiteX12" fmla="*/ 950395 w 1989690"/>
              <a:gd name="connsiteY12" fmla="*/ 1845806 h 1989411"/>
              <a:gd name="connsiteX13" fmla="*/ 950395 w 1989690"/>
              <a:gd name="connsiteY13" fmla="*/ 1989411 h 1989411"/>
              <a:gd name="connsiteX14" fmla="*/ 892913 w 1989690"/>
              <a:gd name="connsiteY14" fmla="*/ 1986508 h 1989411"/>
              <a:gd name="connsiteX15" fmla="*/ 2424 w 1989690"/>
              <a:gd name="connsiteY15" fmla="*/ 1090348 h 1989411"/>
              <a:gd name="connsiteX16" fmla="*/ 1039295 w 1989690"/>
              <a:gd name="connsiteY16" fmla="*/ 0 h 1989411"/>
              <a:gd name="connsiteX17" fmla="*/ 1096777 w 1989690"/>
              <a:gd name="connsiteY17" fmla="*/ 2902 h 1989411"/>
              <a:gd name="connsiteX18" fmla="*/ 1987267 w 1989690"/>
              <a:gd name="connsiteY18" fmla="*/ 899063 h 1989411"/>
              <a:gd name="connsiteX19" fmla="*/ 1989690 w 1989690"/>
              <a:gd name="connsiteY19" fmla="*/ 950255 h 1989411"/>
              <a:gd name="connsiteX20" fmla="*/ 1846505 w 1989690"/>
              <a:gd name="connsiteY20" fmla="*/ 950255 h 1989411"/>
              <a:gd name="connsiteX21" fmla="*/ 1837064 w 1989690"/>
              <a:gd name="connsiteY21" fmla="*/ 843253 h 1989411"/>
              <a:gd name="connsiteX22" fmla="*/ 1167275 w 1989690"/>
              <a:gd name="connsiteY22" fmla="*/ 156506 h 1989411"/>
              <a:gd name="connsiteX23" fmla="*/ 1039295 w 1989690"/>
              <a:gd name="connsiteY23" fmla="*/ 143604 h 1989411"/>
              <a:gd name="connsiteX24" fmla="*/ 950395 w 1989690"/>
              <a:gd name="connsiteY24" fmla="*/ 0 h 1989411"/>
              <a:gd name="connsiteX25" fmla="*/ 950395 w 1989690"/>
              <a:gd name="connsiteY25" fmla="*/ 143604 h 1989411"/>
              <a:gd name="connsiteX26" fmla="*/ 822416 w 1989690"/>
              <a:gd name="connsiteY26" fmla="*/ 156506 h 1989411"/>
              <a:gd name="connsiteX27" fmla="*/ 152627 w 1989690"/>
              <a:gd name="connsiteY27" fmla="*/ 843253 h 1989411"/>
              <a:gd name="connsiteX28" fmla="*/ 143185 w 1989690"/>
              <a:gd name="connsiteY28" fmla="*/ 950255 h 1989411"/>
              <a:gd name="connsiteX29" fmla="*/ 0 w 1989690"/>
              <a:gd name="connsiteY29" fmla="*/ 950255 h 1989411"/>
              <a:gd name="connsiteX30" fmla="*/ 2424 w 1989690"/>
              <a:gd name="connsiteY30" fmla="*/ 899063 h 1989411"/>
              <a:gd name="connsiteX31" fmla="*/ 892913 w 1989690"/>
              <a:gd name="connsiteY31" fmla="*/ 2902 h 198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89690" h="1989411">
                <a:moveTo>
                  <a:pt x="1846505" y="1039155"/>
                </a:moveTo>
                <a:lnTo>
                  <a:pt x="1989690" y="1039155"/>
                </a:lnTo>
                <a:lnTo>
                  <a:pt x="1987267" y="1090348"/>
                </a:lnTo>
                <a:cubicBezTo>
                  <a:pt x="1942326" y="1562504"/>
                  <a:pt x="1568075" y="1938645"/>
                  <a:pt x="1096777" y="1986508"/>
                </a:cubicBezTo>
                <a:lnTo>
                  <a:pt x="1039295" y="1989411"/>
                </a:lnTo>
                <a:lnTo>
                  <a:pt x="1039295" y="1845806"/>
                </a:lnTo>
                <a:lnTo>
                  <a:pt x="1167275" y="1832905"/>
                </a:lnTo>
                <a:cubicBezTo>
                  <a:pt x="1508415" y="1763098"/>
                  <a:pt x="1775598" y="1490261"/>
                  <a:pt x="1837064" y="1146158"/>
                </a:cubicBezTo>
                <a:close/>
                <a:moveTo>
                  <a:pt x="0" y="1039155"/>
                </a:moveTo>
                <a:lnTo>
                  <a:pt x="143185" y="1039155"/>
                </a:lnTo>
                <a:lnTo>
                  <a:pt x="152627" y="1146158"/>
                </a:lnTo>
                <a:cubicBezTo>
                  <a:pt x="214092" y="1490261"/>
                  <a:pt x="481276" y="1763098"/>
                  <a:pt x="822416" y="1832905"/>
                </a:cubicBezTo>
                <a:lnTo>
                  <a:pt x="950395" y="1845806"/>
                </a:lnTo>
                <a:lnTo>
                  <a:pt x="950395" y="1989411"/>
                </a:lnTo>
                <a:lnTo>
                  <a:pt x="892913" y="1986508"/>
                </a:lnTo>
                <a:cubicBezTo>
                  <a:pt x="421615" y="1938645"/>
                  <a:pt x="47364" y="1562504"/>
                  <a:pt x="2424" y="1090348"/>
                </a:cubicBezTo>
                <a:close/>
                <a:moveTo>
                  <a:pt x="1039295" y="0"/>
                </a:moveTo>
                <a:lnTo>
                  <a:pt x="1096777" y="2902"/>
                </a:lnTo>
                <a:cubicBezTo>
                  <a:pt x="1568075" y="50765"/>
                  <a:pt x="1942326" y="426907"/>
                  <a:pt x="1987267" y="899063"/>
                </a:cubicBezTo>
                <a:lnTo>
                  <a:pt x="1989690" y="950255"/>
                </a:lnTo>
                <a:lnTo>
                  <a:pt x="1846505" y="950255"/>
                </a:lnTo>
                <a:lnTo>
                  <a:pt x="1837064" y="843253"/>
                </a:lnTo>
                <a:cubicBezTo>
                  <a:pt x="1775598" y="499149"/>
                  <a:pt x="1508415" y="226313"/>
                  <a:pt x="1167275" y="156506"/>
                </a:cubicBezTo>
                <a:lnTo>
                  <a:pt x="1039295" y="143604"/>
                </a:lnTo>
                <a:close/>
                <a:moveTo>
                  <a:pt x="950395" y="0"/>
                </a:moveTo>
                <a:lnTo>
                  <a:pt x="950395" y="143604"/>
                </a:lnTo>
                <a:lnTo>
                  <a:pt x="822416" y="156506"/>
                </a:lnTo>
                <a:cubicBezTo>
                  <a:pt x="481276" y="226313"/>
                  <a:pt x="214092" y="499149"/>
                  <a:pt x="152627" y="843253"/>
                </a:cubicBezTo>
                <a:lnTo>
                  <a:pt x="143185" y="950255"/>
                </a:lnTo>
                <a:lnTo>
                  <a:pt x="0" y="950255"/>
                </a:lnTo>
                <a:lnTo>
                  <a:pt x="2424" y="899063"/>
                </a:lnTo>
                <a:cubicBezTo>
                  <a:pt x="47364" y="426907"/>
                  <a:pt x="421615" y="50765"/>
                  <a:pt x="892913" y="2902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  <a:endParaRPr lang="da-DK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MH_SubTitle_2"/>
          <p:cNvSpPr/>
          <p:nvPr>
            <p:custDataLst>
              <p:tags r:id="rId2"/>
            </p:custDataLst>
          </p:nvPr>
        </p:nvSpPr>
        <p:spPr>
          <a:xfrm>
            <a:off x="6791110" y="1075229"/>
            <a:ext cx="1219200" cy="1219200"/>
          </a:xfrm>
          <a:custGeom>
            <a:avLst/>
            <a:gdLst>
              <a:gd name="connsiteX0" fmla="*/ 1846505 w 1989690"/>
              <a:gd name="connsiteY0" fmla="*/ 1039155 h 1989411"/>
              <a:gd name="connsiteX1" fmla="*/ 1989690 w 1989690"/>
              <a:gd name="connsiteY1" fmla="*/ 1039155 h 1989411"/>
              <a:gd name="connsiteX2" fmla="*/ 1987267 w 1989690"/>
              <a:gd name="connsiteY2" fmla="*/ 1090348 h 1989411"/>
              <a:gd name="connsiteX3" fmla="*/ 1096777 w 1989690"/>
              <a:gd name="connsiteY3" fmla="*/ 1986508 h 1989411"/>
              <a:gd name="connsiteX4" fmla="*/ 1039295 w 1989690"/>
              <a:gd name="connsiteY4" fmla="*/ 1989411 h 1989411"/>
              <a:gd name="connsiteX5" fmla="*/ 1039295 w 1989690"/>
              <a:gd name="connsiteY5" fmla="*/ 1845806 h 1989411"/>
              <a:gd name="connsiteX6" fmla="*/ 1167275 w 1989690"/>
              <a:gd name="connsiteY6" fmla="*/ 1832905 h 1989411"/>
              <a:gd name="connsiteX7" fmla="*/ 1837064 w 1989690"/>
              <a:gd name="connsiteY7" fmla="*/ 1146158 h 1989411"/>
              <a:gd name="connsiteX8" fmla="*/ 0 w 1989690"/>
              <a:gd name="connsiteY8" fmla="*/ 1039155 h 1989411"/>
              <a:gd name="connsiteX9" fmla="*/ 143185 w 1989690"/>
              <a:gd name="connsiteY9" fmla="*/ 1039155 h 1989411"/>
              <a:gd name="connsiteX10" fmla="*/ 152627 w 1989690"/>
              <a:gd name="connsiteY10" fmla="*/ 1146158 h 1989411"/>
              <a:gd name="connsiteX11" fmla="*/ 822416 w 1989690"/>
              <a:gd name="connsiteY11" fmla="*/ 1832905 h 1989411"/>
              <a:gd name="connsiteX12" fmla="*/ 950395 w 1989690"/>
              <a:gd name="connsiteY12" fmla="*/ 1845806 h 1989411"/>
              <a:gd name="connsiteX13" fmla="*/ 950395 w 1989690"/>
              <a:gd name="connsiteY13" fmla="*/ 1989411 h 1989411"/>
              <a:gd name="connsiteX14" fmla="*/ 892913 w 1989690"/>
              <a:gd name="connsiteY14" fmla="*/ 1986508 h 1989411"/>
              <a:gd name="connsiteX15" fmla="*/ 2424 w 1989690"/>
              <a:gd name="connsiteY15" fmla="*/ 1090348 h 1989411"/>
              <a:gd name="connsiteX16" fmla="*/ 1039295 w 1989690"/>
              <a:gd name="connsiteY16" fmla="*/ 0 h 1989411"/>
              <a:gd name="connsiteX17" fmla="*/ 1096777 w 1989690"/>
              <a:gd name="connsiteY17" fmla="*/ 2902 h 1989411"/>
              <a:gd name="connsiteX18" fmla="*/ 1987267 w 1989690"/>
              <a:gd name="connsiteY18" fmla="*/ 899063 h 1989411"/>
              <a:gd name="connsiteX19" fmla="*/ 1989690 w 1989690"/>
              <a:gd name="connsiteY19" fmla="*/ 950255 h 1989411"/>
              <a:gd name="connsiteX20" fmla="*/ 1846505 w 1989690"/>
              <a:gd name="connsiteY20" fmla="*/ 950255 h 1989411"/>
              <a:gd name="connsiteX21" fmla="*/ 1837064 w 1989690"/>
              <a:gd name="connsiteY21" fmla="*/ 843253 h 1989411"/>
              <a:gd name="connsiteX22" fmla="*/ 1167275 w 1989690"/>
              <a:gd name="connsiteY22" fmla="*/ 156506 h 1989411"/>
              <a:gd name="connsiteX23" fmla="*/ 1039295 w 1989690"/>
              <a:gd name="connsiteY23" fmla="*/ 143604 h 1989411"/>
              <a:gd name="connsiteX24" fmla="*/ 950395 w 1989690"/>
              <a:gd name="connsiteY24" fmla="*/ 0 h 1989411"/>
              <a:gd name="connsiteX25" fmla="*/ 950395 w 1989690"/>
              <a:gd name="connsiteY25" fmla="*/ 143604 h 1989411"/>
              <a:gd name="connsiteX26" fmla="*/ 822416 w 1989690"/>
              <a:gd name="connsiteY26" fmla="*/ 156506 h 1989411"/>
              <a:gd name="connsiteX27" fmla="*/ 152627 w 1989690"/>
              <a:gd name="connsiteY27" fmla="*/ 843253 h 1989411"/>
              <a:gd name="connsiteX28" fmla="*/ 143185 w 1989690"/>
              <a:gd name="connsiteY28" fmla="*/ 950255 h 1989411"/>
              <a:gd name="connsiteX29" fmla="*/ 0 w 1989690"/>
              <a:gd name="connsiteY29" fmla="*/ 950255 h 1989411"/>
              <a:gd name="connsiteX30" fmla="*/ 2424 w 1989690"/>
              <a:gd name="connsiteY30" fmla="*/ 899063 h 1989411"/>
              <a:gd name="connsiteX31" fmla="*/ 892913 w 1989690"/>
              <a:gd name="connsiteY31" fmla="*/ 2902 h 198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89690" h="1989411">
                <a:moveTo>
                  <a:pt x="1846505" y="1039155"/>
                </a:moveTo>
                <a:lnTo>
                  <a:pt x="1989690" y="1039155"/>
                </a:lnTo>
                <a:lnTo>
                  <a:pt x="1987267" y="1090348"/>
                </a:lnTo>
                <a:cubicBezTo>
                  <a:pt x="1942326" y="1562504"/>
                  <a:pt x="1568075" y="1938645"/>
                  <a:pt x="1096777" y="1986508"/>
                </a:cubicBezTo>
                <a:lnTo>
                  <a:pt x="1039295" y="1989411"/>
                </a:lnTo>
                <a:lnTo>
                  <a:pt x="1039295" y="1845806"/>
                </a:lnTo>
                <a:lnTo>
                  <a:pt x="1167275" y="1832905"/>
                </a:lnTo>
                <a:cubicBezTo>
                  <a:pt x="1508415" y="1763098"/>
                  <a:pt x="1775598" y="1490261"/>
                  <a:pt x="1837064" y="1146158"/>
                </a:cubicBezTo>
                <a:close/>
                <a:moveTo>
                  <a:pt x="0" y="1039155"/>
                </a:moveTo>
                <a:lnTo>
                  <a:pt x="143185" y="1039155"/>
                </a:lnTo>
                <a:lnTo>
                  <a:pt x="152627" y="1146158"/>
                </a:lnTo>
                <a:cubicBezTo>
                  <a:pt x="214092" y="1490261"/>
                  <a:pt x="481276" y="1763098"/>
                  <a:pt x="822416" y="1832905"/>
                </a:cubicBezTo>
                <a:lnTo>
                  <a:pt x="950395" y="1845806"/>
                </a:lnTo>
                <a:lnTo>
                  <a:pt x="950395" y="1989411"/>
                </a:lnTo>
                <a:lnTo>
                  <a:pt x="892913" y="1986508"/>
                </a:lnTo>
                <a:cubicBezTo>
                  <a:pt x="421615" y="1938645"/>
                  <a:pt x="47364" y="1562504"/>
                  <a:pt x="2424" y="1090348"/>
                </a:cubicBezTo>
                <a:close/>
                <a:moveTo>
                  <a:pt x="1039295" y="0"/>
                </a:moveTo>
                <a:lnTo>
                  <a:pt x="1096777" y="2902"/>
                </a:lnTo>
                <a:cubicBezTo>
                  <a:pt x="1568075" y="50765"/>
                  <a:pt x="1942326" y="426907"/>
                  <a:pt x="1987267" y="899063"/>
                </a:cubicBezTo>
                <a:lnTo>
                  <a:pt x="1989690" y="950255"/>
                </a:lnTo>
                <a:lnTo>
                  <a:pt x="1846505" y="950255"/>
                </a:lnTo>
                <a:lnTo>
                  <a:pt x="1837064" y="843253"/>
                </a:lnTo>
                <a:cubicBezTo>
                  <a:pt x="1775598" y="499149"/>
                  <a:pt x="1508415" y="226313"/>
                  <a:pt x="1167275" y="156506"/>
                </a:cubicBezTo>
                <a:lnTo>
                  <a:pt x="1039295" y="143604"/>
                </a:lnTo>
                <a:close/>
                <a:moveTo>
                  <a:pt x="950395" y="0"/>
                </a:moveTo>
                <a:lnTo>
                  <a:pt x="950395" y="143604"/>
                </a:lnTo>
                <a:lnTo>
                  <a:pt x="822416" y="156506"/>
                </a:lnTo>
                <a:cubicBezTo>
                  <a:pt x="481276" y="226313"/>
                  <a:pt x="214092" y="499149"/>
                  <a:pt x="152627" y="843253"/>
                </a:cubicBezTo>
                <a:lnTo>
                  <a:pt x="143185" y="950255"/>
                </a:lnTo>
                <a:lnTo>
                  <a:pt x="0" y="950255"/>
                </a:lnTo>
                <a:lnTo>
                  <a:pt x="2424" y="899063"/>
                </a:lnTo>
                <a:cubicBezTo>
                  <a:pt x="47364" y="426907"/>
                  <a:pt x="421615" y="50765"/>
                  <a:pt x="892913" y="2902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endParaRPr lang="da-DK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KSO_Shape"/>
          <p:cNvSpPr/>
          <p:nvPr/>
        </p:nvSpPr>
        <p:spPr>
          <a:xfrm>
            <a:off x="5396816" y="1117928"/>
            <a:ext cx="1325343" cy="1133803"/>
          </a:xfrm>
          <a:prstGeom prst="mathPlus">
            <a:avLst>
              <a:gd name="adj1" fmla="val 92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3" y="2665484"/>
            <a:ext cx="6685206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二次元弹幕直播平台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bilibili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站）：商业模式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193635" y="3464859"/>
            <a:ext cx="1604584" cy="482680"/>
            <a:chOff x="3223063" y="4013524"/>
            <a:chExt cx="1597256" cy="488731"/>
          </a:xfrm>
        </p:grpSpPr>
        <p:sp>
          <p:nvSpPr>
            <p:cNvPr id="75" name="圆角矩形 74"/>
            <p:cNvSpPr/>
            <p:nvPr/>
          </p:nvSpPr>
          <p:spPr>
            <a:xfrm>
              <a:off x="3223063" y="4013524"/>
              <a:ext cx="1597256" cy="488731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396484" y="4051445"/>
              <a:ext cx="1163578" cy="400110"/>
            </a:xfrm>
            <a:prstGeom prst="rect">
              <a:avLst/>
            </a:prstGeom>
            <a:solidFill>
              <a:srgbClr val="5B9BD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06002" y="3468707"/>
            <a:ext cx="1604584" cy="482680"/>
            <a:chOff x="7300385" y="4213549"/>
            <a:chExt cx="1597256" cy="488731"/>
          </a:xfrm>
        </p:grpSpPr>
        <p:sp>
          <p:nvSpPr>
            <p:cNvPr id="77" name="圆角矩形 76"/>
            <p:cNvSpPr/>
            <p:nvPr/>
          </p:nvSpPr>
          <p:spPr>
            <a:xfrm>
              <a:off x="7300385" y="4213549"/>
              <a:ext cx="1597256" cy="488731"/>
            </a:xfrm>
            <a:prstGeom prst="round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517224" y="4257859"/>
              <a:ext cx="1163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79" y="4119399"/>
            <a:ext cx="1119538" cy="468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79" y="5341569"/>
            <a:ext cx="1119538" cy="4305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00" y="4196401"/>
            <a:ext cx="1416167" cy="3253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92" y="5432234"/>
            <a:ext cx="1285875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59" y="5432234"/>
            <a:ext cx="1205656" cy="3349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18" y="4061762"/>
            <a:ext cx="1578835" cy="5454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44518" y="3369278"/>
            <a:ext cx="1877651" cy="315534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2847543" y="4718227"/>
            <a:ext cx="222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大型线下演唱会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847543" y="5893831"/>
            <a:ext cx="222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宅男主体旅游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71287" y="3369278"/>
            <a:ext cx="4265169" cy="315534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325722" y="3995613"/>
            <a:ext cx="1831102" cy="1123994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5191580" y="4683336"/>
            <a:ext cx="222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游戏联运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10380" y="4001665"/>
            <a:ext cx="1831102" cy="1123994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7109609" y="4679238"/>
            <a:ext cx="222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衍生品开发、销售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26417" y="5277093"/>
            <a:ext cx="1831102" cy="1123994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4939719" y="5939423"/>
            <a:ext cx="26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人气平台、增值业务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308294" y="5278454"/>
            <a:ext cx="1831102" cy="1123994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7083218" y="5939423"/>
            <a:ext cx="222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影视开发、投资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85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81" grpId="0"/>
      <p:bldP spid="82" grpId="0"/>
      <p:bldP spid="83" grpId="0" animBg="1"/>
      <p:bldP spid="84" grpId="0" animBg="1"/>
      <p:bldP spid="85" grpId="0"/>
      <p:bldP spid="87" grpId="0" animBg="1"/>
      <p:bldP spid="88" grpId="0"/>
      <p:bldP spid="90" grpId="0" animBg="1"/>
      <p:bldP spid="91" grpId="0"/>
      <p:bldP spid="93" grpId="0" animBg="1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二次元经济产业链</a:t>
            </a:r>
          </a:p>
        </p:txBody>
      </p:sp>
      <p:sp>
        <p:nvSpPr>
          <p:cNvPr id="13" name="矩形 12"/>
          <p:cNvSpPr/>
          <p:nvPr/>
        </p:nvSpPr>
        <p:spPr>
          <a:xfrm>
            <a:off x="1856641" y="3048270"/>
            <a:ext cx="8762882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二次元周边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：如：作品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的海报、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、人偶、道具模型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的环节，目前仍然主要依靠淘宝、天猫以及海外代购（代表公司：魔法集市玛莎多拉）完成，服务的品质不容易保证（例如假冒商品、价格虚高、运输缓慢等等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29464" y="2702539"/>
            <a:ext cx="8890059" cy="2212362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97641" y="159150"/>
            <a:ext cx="335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内容衍生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MH_SubTitle_1"/>
          <p:cNvSpPr/>
          <p:nvPr>
            <p:custDataLst>
              <p:tags r:id="rId1"/>
            </p:custDataLst>
          </p:nvPr>
        </p:nvSpPr>
        <p:spPr>
          <a:xfrm>
            <a:off x="4740187" y="1229699"/>
            <a:ext cx="2868612" cy="925512"/>
          </a:xfrm>
          <a:prstGeom prst="homePlat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周边商品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903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二次元经济产业链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97641" y="159150"/>
            <a:ext cx="335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内容衍生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MH_SubTitle_2"/>
          <p:cNvSpPr/>
          <p:nvPr>
            <p:custDataLst>
              <p:tags r:id="rId1"/>
            </p:custDataLst>
          </p:nvPr>
        </p:nvSpPr>
        <p:spPr>
          <a:xfrm>
            <a:off x="4803776" y="1094413"/>
            <a:ext cx="2868613" cy="927100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同名手游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66717" y="3434759"/>
            <a:ext cx="3853312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主要依托优质的漫画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动画，形成一个对二次元人群有吸引力的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，并由此制作同名手游，快速掘金快消市场的简单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75794" y="3375502"/>
            <a:ext cx="4001386" cy="1706529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3" y="2206905"/>
            <a:ext cx="2548550" cy="159284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7691" y="3799749"/>
            <a:ext cx="2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十万个冷笑话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52" y="2206906"/>
            <a:ext cx="2415876" cy="159284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525043" y="3799749"/>
            <a:ext cx="16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同名手游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/>
          <a:srcRect r="2651"/>
          <a:stretch/>
        </p:blipFill>
        <p:spPr>
          <a:xfrm>
            <a:off x="927983" y="4602986"/>
            <a:ext cx="2548550" cy="157921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68649" y="6374877"/>
            <a:ext cx="2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大圣归来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07" y="4476458"/>
            <a:ext cx="2430621" cy="183226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25043" y="6374877"/>
            <a:ext cx="16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同名手游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038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二次元经济产业链</a:t>
            </a:r>
          </a:p>
        </p:txBody>
      </p:sp>
      <p:sp>
        <p:nvSpPr>
          <p:cNvPr id="8" name="矩形 7"/>
          <p:cNvSpPr/>
          <p:nvPr/>
        </p:nvSpPr>
        <p:spPr>
          <a:xfrm>
            <a:off x="1155700" y="2481171"/>
            <a:ext cx="9848909" cy="81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二次创作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：在已有的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漫作品基础上进行创作。主要类型有：同人本、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视频、同人音乐。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391" y="2325940"/>
            <a:ext cx="9817218" cy="1082061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MH_SubTitle_1"/>
          <p:cNvSpPr/>
          <p:nvPr>
            <p:custDataLst>
              <p:tags r:id="rId1"/>
            </p:custDataLst>
          </p:nvPr>
        </p:nvSpPr>
        <p:spPr>
          <a:xfrm>
            <a:off x="4718685" y="1092020"/>
            <a:ext cx="2868612" cy="925512"/>
          </a:xfrm>
          <a:prstGeom prst="homePlat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二次创作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7382" y="3532587"/>
            <a:ext cx="3784600" cy="272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大众创作：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主要以个人形式存在，以个人爱好为主，无盈利；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优质创作：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制成印刷品（同人本）、周边等，可通过各会展或线上渠道售卖，实现一定的营收。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34082" y="3651321"/>
            <a:ext cx="3784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优劣势分析：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提升原作知名度，间接增加作者收益；降低创作门槛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没有知识产权保护；只能在网上及同人展上进行传播和售卖，无法大规模市场化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97641" y="159150"/>
            <a:ext cx="335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内容衍生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22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二次元经济产业链</a:t>
            </a:r>
          </a:p>
        </p:txBody>
      </p:sp>
      <p:sp>
        <p:nvSpPr>
          <p:cNvPr id="13" name="矩形 12"/>
          <p:cNvSpPr/>
          <p:nvPr/>
        </p:nvSpPr>
        <p:spPr>
          <a:xfrm>
            <a:off x="3893781" y="2423775"/>
            <a:ext cx="461521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衍生表演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Cosplay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、跳宅舞、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翻唱等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0000" y="2296767"/>
            <a:ext cx="4699000" cy="80203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SubTitle_2"/>
          <p:cNvSpPr/>
          <p:nvPr>
            <p:custDataLst>
              <p:tags r:id="rId1"/>
            </p:custDataLst>
          </p:nvPr>
        </p:nvSpPr>
        <p:spPr>
          <a:xfrm>
            <a:off x="4803776" y="1094413"/>
            <a:ext cx="2868613" cy="927100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衍生表演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1753" y="3360159"/>
            <a:ext cx="668520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COSER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商业化的主要表现形式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913" y="4081440"/>
            <a:ext cx="2430230" cy="150278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970912" y="5584226"/>
            <a:ext cx="24302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经纪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如广告代言、活动嘉宾等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28528" y="5584226"/>
            <a:ext cx="243023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个人写真等周边贩售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如个人写真、明信片等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528" y="4081440"/>
            <a:ext cx="2430232" cy="150334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343228" y="5581539"/>
            <a:ext cx="24302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跨界合作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如植入游戏、植入桌游等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843" y="4173702"/>
            <a:ext cx="2430232" cy="13134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897641" y="159150"/>
            <a:ext cx="335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内容衍生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4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Part3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79395" y="3044280"/>
            <a:ext cx="482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cs typeface="+mn-ea"/>
                <a:sym typeface="+mn-lt"/>
              </a:rPr>
              <a:t>未来发展趋势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59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未来发展趋势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3333" y="1195640"/>
            <a:ext cx="7526367" cy="722060"/>
            <a:chOff x="957233" y="1348040"/>
            <a:chExt cx="7526367" cy="722060"/>
          </a:xfrm>
        </p:grpSpPr>
        <p:sp>
          <p:nvSpPr>
            <p:cNvPr id="47" name="矩形 46"/>
            <p:cNvSpPr/>
            <p:nvPr/>
          </p:nvSpPr>
          <p:spPr>
            <a:xfrm>
              <a:off x="957233" y="1348040"/>
              <a:ext cx="7272367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趋势一：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二、三次元相互融合，共同发展</a:t>
              </a:r>
              <a:endPara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66724" y="1348040"/>
              <a:ext cx="7316876" cy="722060"/>
            </a:xfrm>
            <a:prstGeom prst="rect">
              <a:avLst/>
            </a:pr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MH_Other_1"/>
          <p:cNvSpPr/>
          <p:nvPr>
            <p:custDataLst>
              <p:tags r:id="rId1"/>
            </p:custDataLst>
          </p:nvPr>
        </p:nvSpPr>
        <p:spPr>
          <a:xfrm>
            <a:off x="2693989" y="25495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01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50" name="MH_Other_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2193925" y="25495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9664" y="4030663"/>
            <a:ext cx="214947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二次元转三次元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285750" indent="-28575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三次元转二次元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SubTitle_1"/>
          <p:cNvSpPr/>
          <p:nvPr>
            <p:custDataLst>
              <p:tags r:id="rId4"/>
            </p:custDataLst>
          </p:nvPr>
        </p:nvSpPr>
        <p:spPr>
          <a:xfrm>
            <a:off x="2379664" y="3298825"/>
            <a:ext cx="2149475" cy="7318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内容融合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4"/>
          <p:cNvSpPr/>
          <p:nvPr>
            <p:custDataLst>
              <p:tags r:id="rId5"/>
            </p:custDataLst>
          </p:nvPr>
        </p:nvSpPr>
        <p:spPr>
          <a:xfrm>
            <a:off x="5335589" y="25495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02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54" name="MH_Other_5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4835525" y="25495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MH_Other_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21264" y="4030663"/>
            <a:ext cx="214947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动漫人物代言广告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动漫形式做广告宣传素材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SubTitle_2"/>
          <p:cNvSpPr/>
          <p:nvPr>
            <p:custDataLst>
              <p:tags r:id="rId8"/>
            </p:custDataLst>
          </p:nvPr>
        </p:nvSpPr>
        <p:spPr>
          <a:xfrm>
            <a:off x="5021264" y="3298825"/>
            <a:ext cx="2149475" cy="7318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营销融合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7"/>
          <p:cNvSpPr/>
          <p:nvPr>
            <p:custDataLst>
              <p:tags r:id="rId9"/>
            </p:custDataLst>
          </p:nvPr>
        </p:nvSpPr>
        <p:spPr>
          <a:xfrm>
            <a:off x="7977189" y="25495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03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58" name="MH_Other_8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7477125" y="25495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MH_Other_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62864" y="4030663"/>
            <a:ext cx="2801936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二次元用户以三次元的身份工作生活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更多的三次元用户开始涉足泛二次元领域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SubTitle_3"/>
          <p:cNvSpPr/>
          <p:nvPr>
            <p:custDataLst>
              <p:tags r:id="rId12"/>
            </p:custDataLst>
          </p:nvPr>
        </p:nvSpPr>
        <p:spPr>
          <a:xfrm>
            <a:off x="7662864" y="3298825"/>
            <a:ext cx="2149475" cy="7318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用户融合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791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未来发展趋势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3333" y="1195640"/>
            <a:ext cx="11299855" cy="1212640"/>
            <a:chOff x="957233" y="1348040"/>
            <a:chExt cx="7526367" cy="1212640"/>
          </a:xfrm>
        </p:grpSpPr>
        <p:sp>
          <p:nvSpPr>
            <p:cNvPr id="47" name="矩形 46"/>
            <p:cNvSpPr/>
            <p:nvPr/>
          </p:nvSpPr>
          <p:spPr>
            <a:xfrm>
              <a:off x="957233" y="1348040"/>
              <a:ext cx="7272367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趋势二：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模式日益成熟，加速跨界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整合，向泛二次元方向发展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66724" y="1348040"/>
              <a:ext cx="7316876" cy="722060"/>
            </a:xfrm>
            <a:prstGeom prst="rect">
              <a:avLst/>
            </a:pr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324229" y="5934462"/>
            <a:ext cx="6096000" cy="77745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衍生及授权，实现漫画、小说、影视、周边及其他、动画之间的相互整合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1262" y="2022275"/>
            <a:ext cx="3769959" cy="3800676"/>
            <a:chOff x="2755927" y="2009575"/>
            <a:chExt cx="3769959" cy="3800676"/>
          </a:xfrm>
        </p:grpSpPr>
        <p:sp>
          <p:nvSpPr>
            <p:cNvPr id="19" name="MH_Other_7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rot="8181971">
              <a:off x="4071938" y="4602164"/>
              <a:ext cx="1211262" cy="1208087"/>
            </a:xfrm>
            <a:custGeom>
              <a:avLst/>
              <a:gdLst>
                <a:gd name="G0" fmla="+- 0 0 0"/>
                <a:gd name="G1" fmla="+- 19873 0 0"/>
                <a:gd name="G2" fmla="+- 21600 0 0"/>
                <a:gd name="T0" fmla="*/ 8462 w 19905"/>
                <a:gd name="T1" fmla="*/ 0 h 19873"/>
                <a:gd name="T2" fmla="*/ 19905 w 19905"/>
                <a:gd name="T3" fmla="*/ 11486 h 19873"/>
                <a:gd name="T4" fmla="*/ 0 w 19905"/>
                <a:gd name="T5" fmla="*/ 19873 h 1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38100" cap="rnd">
              <a:solidFill>
                <a:srgbClr val="D1D1D1"/>
              </a:solidFill>
              <a:prstDash val="sysDot"/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8" name="MH_Other_1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3843633">
              <a:off x="5250675" y="3740252"/>
              <a:ext cx="1274864" cy="890588"/>
            </a:xfrm>
            <a:custGeom>
              <a:avLst/>
              <a:gdLst>
                <a:gd name="G0" fmla="+- 0 0 0"/>
                <a:gd name="G1" fmla="+- 19873 0 0"/>
                <a:gd name="G2" fmla="+- 21600 0 0"/>
                <a:gd name="T0" fmla="*/ 8462 w 19905"/>
                <a:gd name="T1" fmla="*/ 0 h 19873"/>
                <a:gd name="T2" fmla="*/ 19905 w 19905"/>
                <a:gd name="T3" fmla="*/ 11486 h 19873"/>
                <a:gd name="T4" fmla="*/ 0 w 19905"/>
                <a:gd name="T5" fmla="*/ 19873 h 1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38100" cap="rnd">
              <a:solidFill>
                <a:srgbClr val="D1D1D1"/>
              </a:solidFill>
              <a:prstDash val="sysDot"/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9" name="MH_Other_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3173413" y="3595688"/>
              <a:ext cx="2990850" cy="0"/>
            </a:xfrm>
            <a:prstGeom prst="line">
              <a:avLst/>
            </a:prstGeom>
            <a:noFill/>
            <a:ln w="38100">
              <a:solidFill>
                <a:srgbClr val="EAEAEA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0" name="MH_Other_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3660775" y="2425700"/>
              <a:ext cx="1073150" cy="3022600"/>
            </a:xfrm>
            <a:prstGeom prst="line">
              <a:avLst/>
            </a:prstGeom>
            <a:noFill/>
            <a:ln w="38100">
              <a:solidFill>
                <a:srgbClr val="EAEAEA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1" name="MH_Other_4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733926" y="2425700"/>
              <a:ext cx="976313" cy="3022600"/>
            </a:xfrm>
            <a:prstGeom prst="line">
              <a:avLst/>
            </a:prstGeom>
            <a:noFill/>
            <a:ln w="38100">
              <a:solidFill>
                <a:srgbClr val="EAEAEA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2" name="MH_Other_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660775" y="3595688"/>
              <a:ext cx="2535238" cy="1852612"/>
            </a:xfrm>
            <a:prstGeom prst="line">
              <a:avLst/>
            </a:prstGeom>
            <a:noFill/>
            <a:ln w="38100">
              <a:solidFill>
                <a:srgbClr val="EAEAEA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3" name="MH_Other_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173414" y="3595688"/>
              <a:ext cx="2536825" cy="1852612"/>
            </a:xfrm>
            <a:prstGeom prst="line">
              <a:avLst/>
            </a:prstGeom>
            <a:noFill/>
            <a:ln w="38100">
              <a:solidFill>
                <a:srgbClr val="EAEAEA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5" name="MH_SubTitle_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755927" y="3021503"/>
              <a:ext cx="1001290" cy="98901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小说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523032" y="3021503"/>
              <a:ext cx="1002854" cy="9890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SubTitle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4181181" y="2009575"/>
              <a:ext cx="1001291" cy="9890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漫画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9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 rot="12426840">
              <a:off x="2955926" y="3746500"/>
              <a:ext cx="1211263" cy="1208088"/>
            </a:xfrm>
            <a:custGeom>
              <a:avLst/>
              <a:gdLst>
                <a:gd name="G0" fmla="+- 0 0 0"/>
                <a:gd name="G1" fmla="+- 19873 0 0"/>
                <a:gd name="G2" fmla="+- 21600 0 0"/>
                <a:gd name="T0" fmla="*/ 8462 w 19905"/>
                <a:gd name="T1" fmla="*/ 0 h 19873"/>
                <a:gd name="T2" fmla="*/ 19905 w 19905"/>
                <a:gd name="T3" fmla="*/ 11486 h 19873"/>
                <a:gd name="T4" fmla="*/ 0 w 19905"/>
                <a:gd name="T5" fmla="*/ 19873 h 1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38100" cap="rnd">
              <a:solidFill>
                <a:srgbClr val="D1D1D1"/>
              </a:solidFill>
              <a:prstDash val="sysDot"/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1" name="MH_Other_10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 rot="16765840">
              <a:off x="3376613" y="2430463"/>
              <a:ext cx="1211263" cy="1208088"/>
            </a:xfrm>
            <a:custGeom>
              <a:avLst/>
              <a:gdLst>
                <a:gd name="G0" fmla="+- 0 0 0"/>
                <a:gd name="G1" fmla="+- 19873 0 0"/>
                <a:gd name="G2" fmla="+- 21600 0 0"/>
                <a:gd name="T0" fmla="*/ 8462 w 19905"/>
                <a:gd name="T1" fmla="*/ 0 h 19873"/>
                <a:gd name="T2" fmla="*/ 19905 w 19905"/>
                <a:gd name="T3" fmla="*/ 11486 h 19873"/>
                <a:gd name="T4" fmla="*/ 0 w 19905"/>
                <a:gd name="T5" fmla="*/ 19873 h 1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38100" cap="rnd">
              <a:solidFill>
                <a:srgbClr val="D1D1D1"/>
              </a:solidFill>
              <a:prstDash val="sysDot"/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2" name="MH_Other_11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 rot="21229832">
              <a:off x="4746626" y="2457450"/>
              <a:ext cx="1211263" cy="1119188"/>
            </a:xfrm>
            <a:custGeom>
              <a:avLst/>
              <a:gdLst>
                <a:gd name="G0" fmla="+- 0 0 0"/>
                <a:gd name="G1" fmla="+- 19873 0 0"/>
                <a:gd name="G2" fmla="+- 21600 0 0"/>
                <a:gd name="T0" fmla="*/ 8462 w 19905"/>
                <a:gd name="T1" fmla="*/ 0 h 19873"/>
                <a:gd name="T2" fmla="*/ 19905 w 19905"/>
                <a:gd name="T3" fmla="*/ 11486 h 19873"/>
                <a:gd name="T4" fmla="*/ 0 w 19905"/>
                <a:gd name="T5" fmla="*/ 19873 h 1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38100" cap="rnd">
              <a:solidFill>
                <a:srgbClr val="D1D1D1"/>
              </a:solidFill>
              <a:prstDash val="sysDot"/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3" name="MH_SubTitle_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3300325" y="4720568"/>
              <a:ext cx="1001290" cy="9890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影视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MH_SubTitle_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5168152" y="4693917"/>
              <a:ext cx="1001290" cy="98901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</a:t>
              </a:r>
              <a:endPara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</a:t>
              </a: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他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MH_SubTitle_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4190565" y="3577016"/>
              <a:ext cx="1001290" cy="98901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b="1" kern="0" dirty="0">
                  <a:solidFill>
                    <a:srgbClr val="4E6A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lang="zh-CN" altLang="en-US" sz="2800" b="1" kern="0" dirty="0">
                <a:solidFill>
                  <a:srgbClr val="4E6A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308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608129" y="-438149"/>
            <a:ext cx="0" cy="276165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rot="5400000">
            <a:off x="8599803" y="1333940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>
            <a:endCxn id="9" idx="6"/>
          </p:cNvCxnSpPr>
          <p:nvPr/>
        </p:nvCxnSpPr>
        <p:spPr>
          <a:xfrm flipH="1">
            <a:off x="7647561" y="3342268"/>
            <a:ext cx="2048894" cy="28365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63260" y="2406393"/>
            <a:ext cx="4065479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THANK 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YOU</a:t>
            </a:r>
            <a:endParaRPr kumimoji="1" lang="zh-CN" altLang="en-US" sz="4800" dirty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66616" y="1780160"/>
            <a:ext cx="3180945" cy="318094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526296" y="3335680"/>
            <a:ext cx="194032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10800000" flipV="1">
            <a:off x="1481268" y="3335680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479760" y="4298979"/>
            <a:ext cx="0" cy="255902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7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03779" y="566950"/>
            <a:ext cx="1984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3494" y="231745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10765" y="231745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61354" y="231745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9583" y="268487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26854" y="268487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7443" y="268487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04114" y="4090238"/>
            <a:ext cx="238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二次元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8307" y="4072030"/>
            <a:ext cx="165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二次元经济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5578" y="4072030"/>
            <a:ext cx="16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未来发展趋势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8" idx="6"/>
            <a:endCxn id="9" idx="2"/>
          </p:cNvCxnSpPr>
          <p:nvPr/>
        </p:nvCxnSpPr>
        <p:spPr>
          <a:xfrm>
            <a:off x="4259996" y="2915704"/>
            <a:ext cx="1250769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6"/>
            <a:endCxn id="10" idx="2"/>
          </p:cNvCxnSpPr>
          <p:nvPr/>
        </p:nvCxnSpPr>
        <p:spPr>
          <a:xfrm>
            <a:off x="6707267" y="2915704"/>
            <a:ext cx="1254087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4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Part1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cs typeface="+mn-ea"/>
                <a:sym typeface="+mn-lt"/>
              </a:rPr>
              <a:t>二次元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329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>
            <a:off x="3706998" y="3580017"/>
            <a:ext cx="4794250" cy="484188"/>
          </a:xfrm>
          <a:custGeom>
            <a:avLst/>
            <a:gdLst>
              <a:gd name="T0" fmla="*/ 2147483647 w 3020"/>
              <a:gd name="T1" fmla="*/ 383064091 h 305"/>
              <a:gd name="T2" fmla="*/ 2147483647 w 3020"/>
              <a:gd name="T3" fmla="*/ 0 h 305"/>
              <a:gd name="T4" fmla="*/ 2147483647 w 3020"/>
              <a:gd name="T5" fmla="*/ 304939992 h 305"/>
              <a:gd name="T6" fmla="*/ 491431302 w 3020"/>
              <a:gd name="T7" fmla="*/ 304939992 h 305"/>
              <a:gd name="T8" fmla="*/ 491431302 w 3020"/>
              <a:gd name="T9" fmla="*/ 0 h 305"/>
              <a:gd name="T10" fmla="*/ 0 w 3020"/>
              <a:gd name="T11" fmla="*/ 383064091 h 305"/>
              <a:gd name="T12" fmla="*/ 491431302 w 3020"/>
              <a:gd name="T13" fmla="*/ 768649135 h 305"/>
              <a:gd name="T14" fmla="*/ 491431302 w 3020"/>
              <a:gd name="T15" fmla="*/ 493951136 h 305"/>
              <a:gd name="T16" fmla="*/ 2147483647 w 3020"/>
              <a:gd name="T17" fmla="*/ 493951136 h 305"/>
              <a:gd name="T18" fmla="*/ 2147483647 w 3020"/>
              <a:gd name="T19" fmla="*/ 768649135 h 305"/>
              <a:gd name="T20" fmla="*/ 2147483647 w 3020"/>
              <a:gd name="T21" fmla="*/ 383064091 h 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20"/>
              <a:gd name="T34" fmla="*/ 0 h 305"/>
              <a:gd name="T35" fmla="*/ 3020 w 3020"/>
              <a:gd name="T36" fmla="*/ 305 h 30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20" h="305">
                <a:moveTo>
                  <a:pt x="3020" y="152"/>
                </a:moveTo>
                <a:lnTo>
                  <a:pt x="2825" y="0"/>
                </a:lnTo>
                <a:lnTo>
                  <a:pt x="2825" y="121"/>
                </a:lnTo>
                <a:lnTo>
                  <a:pt x="195" y="121"/>
                </a:lnTo>
                <a:lnTo>
                  <a:pt x="195" y="0"/>
                </a:lnTo>
                <a:lnTo>
                  <a:pt x="0" y="152"/>
                </a:lnTo>
                <a:lnTo>
                  <a:pt x="195" y="305"/>
                </a:lnTo>
                <a:lnTo>
                  <a:pt x="195" y="196"/>
                </a:lnTo>
                <a:lnTo>
                  <a:pt x="2825" y="196"/>
                </a:lnTo>
                <a:lnTo>
                  <a:pt x="2825" y="305"/>
                </a:lnTo>
                <a:lnTo>
                  <a:pt x="3020" y="152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5862823" y="1424192"/>
            <a:ext cx="482600" cy="4795838"/>
          </a:xfrm>
          <a:custGeom>
            <a:avLst/>
            <a:gdLst>
              <a:gd name="T0" fmla="*/ 463708762 w 304"/>
              <a:gd name="T1" fmla="*/ 491431353 h 3021"/>
              <a:gd name="T2" fmla="*/ 766127391 w 304"/>
              <a:gd name="T3" fmla="*/ 491431353 h 3021"/>
              <a:gd name="T4" fmla="*/ 383063695 w 304"/>
              <a:gd name="T5" fmla="*/ 0 h 3021"/>
              <a:gd name="T6" fmla="*/ 0 w 304"/>
              <a:gd name="T7" fmla="*/ 491431353 h 3021"/>
              <a:gd name="T8" fmla="*/ 272176865 w 304"/>
              <a:gd name="T9" fmla="*/ 491431353 h 3021"/>
              <a:gd name="T10" fmla="*/ 272176865 w 304"/>
              <a:gd name="T11" fmla="*/ 2147483647 h 3021"/>
              <a:gd name="T12" fmla="*/ 0 w 304"/>
              <a:gd name="T13" fmla="*/ 2147483647 h 3021"/>
              <a:gd name="T14" fmla="*/ 383063695 w 304"/>
              <a:gd name="T15" fmla="*/ 2147483647 h 3021"/>
              <a:gd name="T16" fmla="*/ 766127391 w 304"/>
              <a:gd name="T17" fmla="*/ 2147483647 h 3021"/>
              <a:gd name="T18" fmla="*/ 463708762 w 304"/>
              <a:gd name="T19" fmla="*/ 2147483647 h 3021"/>
              <a:gd name="T20" fmla="*/ 463708762 w 304"/>
              <a:gd name="T21" fmla="*/ 491431353 h 30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4"/>
              <a:gd name="T34" fmla="*/ 0 h 3021"/>
              <a:gd name="T35" fmla="*/ 304 w 304"/>
              <a:gd name="T36" fmla="*/ 3021 h 30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4" h="3021">
                <a:moveTo>
                  <a:pt x="184" y="195"/>
                </a:moveTo>
                <a:lnTo>
                  <a:pt x="304" y="195"/>
                </a:lnTo>
                <a:lnTo>
                  <a:pt x="152" y="0"/>
                </a:lnTo>
                <a:lnTo>
                  <a:pt x="0" y="195"/>
                </a:lnTo>
                <a:lnTo>
                  <a:pt x="108" y="195"/>
                </a:lnTo>
                <a:lnTo>
                  <a:pt x="108" y="2826"/>
                </a:lnTo>
                <a:lnTo>
                  <a:pt x="0" y="2826"/>
                </a:lnTo>
                <a:lnTo>
                  <a:pt x="152" y="3021"/>
                </a:lnTo>
                <a:lnTo>
                  <a:pt x="304" y="2826"/>
                </a:lnTo>
                <a:lnTo>
                  <a:pt x="184" y="2826"/>
                </a:lnTo>
                <a:lnTo>
                  <a:pt x="184" y="195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Rounded Rectangle 7"/>
          <p:cNvSpPr>
            <a:spLocks noChangeArrowheads="1"/>
          </p:cNvSpPr>
          <p:nvPr/>
        </p:nvSpPr>
        <p:spPr bwMode="auto">
          <a:xfrm>
            <a:off x="4238810" y="1943305"/>
            <a:ext cx="1676400" cy="1676400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ounded Rectangle 12"/>
          <p:cNvSpPr>
            <a:spLocks noChangeArrowheads="1"/>
          </p:cNvSpPr>
          <p:nvPr/>
        </p:nvSpPr>
        <p:spPr bwMode="auto">
          <a:xfrm>
            <a:off x="6281923" y="1930605"/>
            <a:ext cx="1677987" cy="1676400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ounded Rectangle 17"/>
          <p:cNvSpPr>
            <a:spLocks noChangeArrowheads="1"/>
          </p:cNvSpPr>
          <p:nvPr/>
        </p:nvSpPr>
        <p:spPr bwMode="auto">
          <a:xfrm>
            <a:off x="4273735" y="3991180"/>
            <a:ext cx="1677988" cy="1677987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ounded Rectangle 22"/>
          <p:cNvSpPr>
            <a:spLocks noChangeArrowheads="1"/>
          </p:cNvSpPr>
          <p:nvPr/>
        </p:nvSpPr>
        <p:spPr bwMode="auto">
          <a:xfrm>
            <a:off x="6269223" y="3997530"/>
            <a:ext cx="1677987" cy="1677987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238810" y="3340305"/>
            <a:ext cx="1676400" cy="341312"/>
          </a:xfrm>
          <a:custGeom>
            <a:avLst/>
            <a:gdLst>
              <a:gd name="T0" fmla="*/ 0 w 1677213"/>
              <a:gd name="T1" fmla="*/ 0 h 340605"/>
              <a:gd name="T2" fmla="*/ 279270 w 1677213"/>
              <a:gd name="T3" fmla="*/ 280702 h 340605"/>
              <a:gd name="T4" fmla="*/ 1396318 w 1677213"/>
              <a:gd name="T5" fmla="*/ 280702 h 340605"/>
              <a:gd name="T6" fmla="*/ 1675587 w 1677213"/>
              <a:gd name="T7" fmla="*/ 0 h 340605"/>
              <a:gd name="T8" fmla="*/ 1675587 w 1677213"/>
              <a:gd name="T9" fmla="*/ 61318 h 340605"/>
              <a:gd name="T10" fmla="*/ 1396318 w 1677213"/>
              <a:gd name="T11" fmla="*/ 342020 h 340605"/>
              <a:gd name="T12" fmla="*/ 279270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4650830" y="3065666"/>
            <a:ext cx="911096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一次元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任意多边形 29"/>
          <p:cNvSpPr>
            <a:spLocks/>
          </p:cNvSpPr>
          <p:nvPr/>
        </p:nvSpPr>
        <p:spPr bwMode="auto">
          <a:xfrm>
            <a:off x="6281923" y="3327605"/>
            <a:ext cx="1677987" cy="341312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80702 h 340605"/>
              <a:gd name="T4" fmla="*/ 1398962 w 1677213"/>
              <a:gd name="T5" fmla="*/ 280702 h 340605"/>
              <a:gd name="T6" fmla="*/ 1678761 w 1677213"/>
              <a:gd name="T7" fmla="*/ 0 h 340605"/>
              <a:gd name="T8" fmla="*/ 1678761 w 1677213"/>
              <a:gd name="T9" fmla="*/ 61318 h 340605"/>
              <a:gd name="T10" fmla="*/ 1398962 w 1677213"/>
              <a:gd name="T11" fmla="*/ 342020 h 340605"/>
              <a:gd name="T12" fmla="*/ 279799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TextBox 14"/>
          <p:cNvSpPr>
            <a:spLocks noChangeArrowheads="1"/>
          </p:cNvSpPr>
          <p:nvPr/>
        </p:nvSpPr>
        <p:spPr bwMode="auto">
          <a:xfrm>
            <a:off x="6689115" y="3064714"/>
            <a:ext cx="911096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二次元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任意多边形 32"/>
          <p:cNvSpPr>
            <a:spLocks/>
          </p:cNvSpPr>
          <p:nvPr/>
        </p:nvSpPr>
        <p:spPr bwMode="auto">
          <a:xfrm>
            <a:off x="4273735" y="5389767"/>
            <a:ext cx="1677988" cy="339725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78099 h 340605"/>
              <a:gd name="T4" fmla="*/ 1398964 w 1677213"/>
              <a:gd name="T5" fmla="*/ 278099 h 340605"/>
              <a:gd name="T6" fmla="*/ 1678763 w 1677213"/>
              <a:gd name="T7" fmla="*/ 0 h 340605"/>
              <a:gd name="T8" fmla="*/ 1678763 w 1677213"/>
              <a:gd name="T9" fmla="*/ 60749 h 340605"/>
              <a:gd name="T10" fmla="*/ 1398964 w 1677213"/>
              <a:gd name="T11" fmla="*/ 338847 h 340605"/>
              <a:gd name="T12" fmla="*/ 279799 w 1677213"/>
              <a:gd name="T13" fmla="*/ 338847 h 340605"/>
              <a:gd name="T14" fmla="*/ 0 w 1677213"/>
              <a:gd name="T15" fmla="*/ 60749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TextBox 19"/>
          <p:cNvSpPr>
            <a:spLocks noChangeArrowheads="1"/>
          </p:cNvSpPr>
          <p:nvPr/>
        </p:nvSpPr>
        <p:spPr bwMode="auto">
          <a:xfrm>
            <a:off x="4588391" y="5160791"/>
            <a:ext cx="1035973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次元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任意多边形 34"/>
          <p:cNvSpPr>
            <a:spLocks/>
          </p:cNvSpPr>
          <p:nvPr/>
        </p:nvSpPr>
        <p:spPr bwMode="auto">
          <a:xfrm>
            <a:off x="6269223" y="5394530"/>
            <a:ext cx="1677987" cy="341312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80702 h 340605"/>
              <a:gd name="T4" fmla="*/ 1398962 w 1677213"/>
              <a:gd name="T5" fmla="*/ 280702 h 340605"/>
              <a:gd name="T6" fmla="*/ 1678761 w 1677213"/>
              <a:gd name="T7" fmla="*/ 0 h 340605"/>
              <a:gd name="T8" fmla="*/ 1678761 w 1677213"/>
              <a:gd name="T9" fmla="*/ 61318 h 340605"/>
              <a:gd name="T10" fmla="*/ 1398962 w 1677213"/>
              <a:gd name="T11" fmla="*/ 342020 h 340605"/>
              <a:gd name="T12" fmla="*/ 279799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TextBox 24"/>
          <p:cNvSpPr>
            <a:spLocks noChangeArrowheads="1"/>
          </p:cNvSpPr>
          <p:nvPr/>
        </p:nvSpPr>
        <p:spPr bwMode="auto">
          <a:xfrm>
            <a:off x="6689114" y="5158786"/>
            <a:ext cx="911096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三次元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1746436" y="2517602"/>
            <a:ext cx="2200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一个点的世界，可以比作一条直线，线型空间。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1041149" y="4222055"/>
            <a:ext cx="291508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主要包括两类：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以三次元来表现二次元，如手办、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COSPLAY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、偶像声优等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以二次元来表现三次元，是指恋爱游戏、动画等，人物脸孔具有像真人一样的特征，则此类游戏、动画及角色，被称为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次元。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52"/>
          <p:cNvSpPr>
            <a:spLocks noChangeArrowheads="1"/>
          </p:cNvSpPr>
          <p:nvPr/>
        </p:nvSpPr>
        <p:spPr bwMode="auto">
          <a:xfrm>
            <a:off x="8228198" y="2290610"/>
            <a:ext cx="242887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二维平面的世界，主要指动画（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）、漫画（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Comic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）、游戏（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）、轻小说（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Novel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）构成的平面世界。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8228198" y="4575441"/>
            <a:ext cx="22002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由现实世界的人物、事物所诞生的图像、影像作品，如真人版电视剧、真人照片等，属于三次元。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/>
          <a:srcRect l="51740" t="5110" r="2599" b="5801"/>
          <a:stretch/>
        </p:blipFill>
        <p:spPr>
          <a:xfrm>
            <a:off x="4649191" y="2117099"/>
            <a:ext cx="914374" cy="90474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19" y="1649410"/>
            <a:ext cx="1969194" cy="190203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48" y="4229540"/>
            <a:ext cx="1317828" cy="82295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68" y="4145436"/>
            <a:ext cx="851696" cy="967836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二次元的定义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542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二次元用户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9922" y="3188782"/>
            <a:ext cx="178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泛二次元用户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SubTitle_2"/>
          <p:cNvSpPr/>
          <p:nvPr>
            <p:custDataLst>
              <p:tags r:id="rId1"/>
            </p:custDataLst>
          </p:nvPr>
        </p:nvSpPr>
        <p:spPr>
          <a:xfrm>
            <a:off x="3795752" y="3414238"/>
            <a:ext cx="1454149" cy="1476328"/>
          </a:xfrm>
          <a:prstGeom prst="ellipse">
            <a:avLst/>
          </a:prstGeom>
          <a:noFill/>
          <a:ln w="127000" cap="flat" cmpd="thinThick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baseline="-25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en-US" altLang="zh-CN" sz="2400" b="1" kern="0" baseline="-25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b="1" kern="0" baseline="-25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</a:t>
            </a:r>
            <a:r>
              <a:rPr lang="zh-CN" altLang="en-US" sz="2400" b="1" kern="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kern="0" baseline="-25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2400" b="1" kern="0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SubTitle_1"/>
          <p:cNvSpPr/>
          <p:nvPr>
            <p:custDataLst>
              <p:tags r:id="rId2"/>
            </p:custDataLst>
          </p:nvPr>
        </p:nvSpPr>
        <p:spPr>
          <a:xfrm>
            <a:off x="2097126" y="2309337"/>
            <a:ext cx="2159000" cy="2159000"/>
          </a:xfrm>
          <a:prstGeom prst="ellipse">
            <a:avLst/>
          </a:prstGeom>
          <a:noFill/>
          <a:ln w="127000" cap="flat" cmpd="thinThick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3200" kern="0" baseline="-25000" dirty="0"/>
          </a:p>
        </p:txBody>
      </p:sp>
      <p:cxnSp>
        <p:nvCxnSpPr>
          <p:cNvPr id="22" name="MH_Other_1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V="1">
            <a:off x="4203740" y="2299813"/>
            <a:ext cx="1766887" cy="561975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chemeClr val="accent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MH_Other_2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5249901" y="3819050"/>
            <a:ext cx="1766888" cy="561975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chemeClr val="accent2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MH_Text_2"/>
          <p:cNvSpPr txBox="1"/>
          <p:nvPr>
            <p:custDataLst>
              <p:tags r:id="rId5"/>
            </p:custDataLst>
          </p:nvPr>
        </p:nvSpPr>
        <p:spPr>
          <a:xfrm>
            <a:off x="7016789" y="3301525"/>
            <a:ext cx="4008710" cy="195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深爱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”动漫</a:t>
            </a:r>
            <a:endParaRPr lang="en-US" altLang="zh-CN" sz="16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经常上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站、贴吧等看相关内容</a:t>
            </a:r>
            <a:endParaRPr lang="en-US" altLang="zh-CN" sz="16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时间和财力在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ACGN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Text_1"/>
          <p:cNvSpPr txBox="1"/>
          <p:nvPr>
            <p:custDataLst>
              <p:tags r:id="rId6"/>
            </p:custDataLst>
          </p:nvPr>
        </p:nvSpPr>
        <p:spPr>
          <a:xfrm>
            <a:off x="6142485" y="1464562"/>
            <a:ext cx="3841614" cy="1397226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对动漫“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基本了解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会看热门漫画，或动画大电影</a:t>
            </a:r>
            <a:endParaRPr lang="en-US" altLang="zh-CN" sz="16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不会投入太多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的精力和财力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221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309026"/>
              </p:ext>
            </p:extLst>
          </p:nvPr>
        </p:nvGraphicFramePr>
        <p:xfrm>
          <a:off x="269396" y="1710026"/>
          <a:ext cx="6016081" cy="343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84608" y="3776167"/>
            <a:ext cx="727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00689" y="2362998"/>
            <a:ext cx="46101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核心二次元用户规模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人，而泛二次元用户规模达到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。未来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，核心二次元用户稳定增长，而动漫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化运营日益显著，动画电影不断渗透，泛二次元用户的规模不断增大。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4608" y="5568811"/>
            <a:ext cx="5088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1.2.1- 2013-2017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年中国二次元用户规模及增长率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2048" y="2264539"/>
            <a:ext cx="4632499" cy="2401947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二次元用户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35824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Part2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79395" y="3044280"/>
            <a:ext cx="5419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cs typeface="+mn-ea"/>
                <a:sym typeface="+mn-lt"/>
              </a:rPr>
              <a:t>二次元经济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433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二次元经济的定义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0220" y="1908360"/>
            <a:ext cx="775103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日，在腾讯动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年行业合作大会上，腾讯集团副总裁、腾讯影业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提出对新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的动漫产业商业模式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二次元经济”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指的是基于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互联网及移动互联网，通过开放共创培育明星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，并基于多内容形态的共生，构建具备大众影响力的二次元文化消费形态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44116" y="1807914"/>
            <a:ext cx="8443244" cy="2093719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74902" y="4562582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互联网＋粉丝经济＋传统产业＝二次元经济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762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9215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4004" y="854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二次元经济产业链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MH_Other_1"/>
          <p:cNvCxnSpPr/>
          <p:nvPr>
            <p:custDataLst>
              <p:tags r:id="rId1"/>
            </p:custDataLst>
          </p:nvPr>
        </p:nvCxnSpPr>
        <p:spPr>
          <a:xfrm>
            <a:off x="1701801" y="3428999"/>
            <a:ext cx="574675" cy="0"/>
          </a:xfrm>
          <a:prstGeom prst="line">
            <a:avLst/>
          </a:prstGeom>
          <a:ln w="25400">
            <a:solidFill>
              <a:srgbClr val="D5D5D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62213" y="2905124"/>
            <a:ext cx="1047750" cy="104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内容产出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 flipH="1">
            <a:off x="2986089" y="2719387"/>
            <a:ext cx="720725" cy="709612"/>
          </a:xfrm>
          <a:custGeom>
            <a:avLst/>
            <a:gdLst>
              <a:gd name="T0" fmla="*/ 0 w 722402"/>
              <a:gd name="T1" fmla="*/ 706355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 flipV="1">
            <a:off x="2265364" y="3429000"/>
            <a:ext cx="720725" cy="709613"/>
          </a:xfrm>
          <a:custGeom>
            <a:avLst/>
            <a:gdLst>
              <a:gd name="T0" fmla="*/ 0 w 722402"/>
              <a:gd name="T1" fmla="*/ 706357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6926" y="2905124"/>
            <a:ext cx="1046163" cy="104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传播渠道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 flipH="1">
            <a:off x="5130801" y="2719387"/>
            <a:ext cx="720725" cy="709612"/>
          </a:xfrm>
          <a:custGeom>
            <a:avLst/>
            <a:gdLst>
              <a:gd name="T0" fmla="*/ 0 w 722402"/>
              <a:gd name="T1" fmla="*/ 706355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MH_Other_5"/>
          <p:cNvSpPr>
            <a:spLocks/>
          </p:cNvSpPr>
          <p:nvPr>
            <p:custDataLst>
              <p:tags r:id="rId7"/>
            </p:custDataLst>
          </p:nvPr>
        </p:nvSpPr>
        <p:spPr bwMode="auto">
          <a:xfrm flipV="1">
            <a:off x="4410076" y="3429000"/>
            <a:ext cx="720725" cy="709613"/>
          </a:xfrm>
          <a:custGeom>
            <a:avLst/>
            <a:gdLst>
              <a:gd name="T0" fmla="*/ 0 w 722402"/>
              <a:gd name="T1" fmla="*/ 706357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50051" y="2905124"/>
            <a:ext cx="1046163" cy="104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交流互动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Other_6"/>
          <p:cNvSpPr>
            <a:spLocks/>
          </p:cNvSpPr>
          <p:nvPr>
            <p:custDataLst>
              <p:tags r:id="rId9"/>
            </p:custDataLst>
          </p:nvPr>
        </p:nvSpPr>
        <p:spPr bwMode="auto">
          <a:xfrm flipH="1">
            <a:off x="7272339" y="2719387"/>
            <a:ext cx="720725" cy="709612"/>
          </a:xfrm>
          <a:custGeom>
            <a:avLst/>
            <a:gdLst>
              <a:gd name="T0" fmla="*/ 0 w 722402"/>
              <a:gd name="T1" fmla="*/ 706355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MH_Other_7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6551614" y="3429000"/>
            <a:ext cx="720725" cy="709613"/>
          </a:xfrm>
          <a:custGeom>
            <a:avLst/>
            <a:gdLst>
              <a:gd name="T0" fmla="*/ 0 w 722402"/>
              <a:gd name="T1" fmla="*/ 706357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5" name="MH_Other_8"/>
          <p:cNvCxnSpPr/>
          <p:nvPr>
            <p:custDataLst>
              <p:tags r:id="rId11"/>
            </p:custDataLst>
          </p:nvPr>
        </p:nvCxnSpPr>
        <p:spPr>
          <a:xfrm>
            <a:off x="7981951" y="3428999"/>
            <a:ext cx="727075" cy="0"/>
          </a:xfrm>
          <a:prstGeom prst="line">
            <a:avLst/>
          </a:prstGeom>
          <a:ln w="25400">
            <a:solidFill>
              <a:srgbClr val="D5D5D5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H_SubTitle_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899526" y="2905124"/>
            <a:ext cx="1046163" cy="104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内容衍生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Other_9"/>
          <p:cNvSpPr>
            <a:spLocks/>
          </p:cNvSpPr>
          <p:nvPr>
            <p:custDataLst>
              <p:tags r:id="rId13"/>
            </p:custDataLst>
          </p:nvPr>
        </p:nvSpPr>
        <p:spPr bwMode="auto">
          <a:xfrm flipH="1">
            <a:off x="9421814" y="2719387"/>
            <a:ext cx="720725" cy="709612"/>
          </a:xfrm>
          <a:custGeom>
            <a:avLst/>
            <a:gdLst>
              <a:gd name="T0" fmla="*/ 0 w 722402"/>
              <a:gd name="T1" fmla="*/ 706355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MH_Other_10"/>
          <p:cNvSpPr>
            <a:spLocks/>
          </p:cNvSpPr>
          <p:nvPr>
            <p:custDataLst>
              <p:tags r:id="rId14"/>
            </p:custDataLst>
          </p:nvPr>
        </p:nvSpPr>
        <p:spPr bwMode="auto">
          <a:xfrm flipV="1">
            <a:off x="8701089" y="3429000"/>
            <a:ext cx="720725" cy="709613"/>
          </a:xfrm>
          <a:custGeom>
            <a:avLst/>
            <a:gdLst>
              <a:gd name="T0" fmla="*/ 0 w 722402"/>
              <a:gd name="T1" fmla="*/ 706357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9" name="MH_Other_11"/>
          <p:cNvCxnSpPr/>
          <p:nvPr>
            <p:custDataLst>
              <p:tags r:id="rId15"/>
            </p:custDataLst>
          </p:nvPr>
        </p:nvCxnSpPr>
        <p:spPr>
          <a:xfrm>
            <a:off x="10131426" y="3428999"/>
            <a:ext cx="574675" cy="0"/>
          </a:xfrm>
          <a:prstGeom prst="line">
            <a:avLst/>
          </a:prstGeom>
          <a:ln w="25400">
            <a:solidFill>
              <a:srgbClr val="D5D5D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H_Other_12"/>
          <p:cNvCxnSpPr/>
          <p:nvPr>
            <p:custDataLst>
              <p:tags r:id="rId16"/>
            </p:custDataLst>
          </p:nvPr>
        </p:nvCxnSpPr>
        <p:spPr>
          <a:xfrm>
            <a:off x="3694113" y="3428999"/>
            <a:ext cx="728662" cy="0"/>
          </a:xfrm>
          <a:prstGeom prst="line">
            <a:avLst/>
          </a:prstGeom>
          <a:ln w="25400">
            <a:solidFill>
              <a:srgbClr val="D5D5D5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_13"/>
          <p:cNvCxnSpPr/>
          <p:nvPr>
            <p:custDataLst>
              <p:tags r:id="rId17"/>
            </p:custDataLst>
          </p:nvPr>
        </p:nvCxnSpPr>
        <p:spPr>
          <a:xfrm>
            <a:off x="5838826" y="3428999"/>
            <a:ext cx="727075" cy="0"/>
          </a:xfrm>
          <a:prstGeom prst="line">
            <a:avLst/>
          </a:prstGeom>
          <a:ln w="25400">
            <a:solidFill>
              <a:srgbClr val="D5D5D5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94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3174133"/>
  <p:tag name="MH_LIBRARY" val="GRAPHIC"/>
  <p:tag name="MH_TYPE" val="SubTitle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3174133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4009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4009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3121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3121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3121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3121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3174133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SubTitle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3174133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Other"/>
  <p:tag name="MH_ORDER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3733"/>
  <p:tag name="MH_LIBRARY" val="GRAPHIC"/>
  <p:tag name="MH_TYPE" val="SubTitle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SubTitle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3174133"/>
  <p:tag name="MH_LIBRARY" val="GRAPHIC"/>
  <p:tag name="MH_TYPE" val="Text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SubTitle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Other"/>
  <p:tag name="MH_ORDER" val="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SubTitle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SubTitle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64441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3174133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4132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兰亭超细黑简体" panose="020F0302020204030204"/>
        <a:ea typeface="方正兰亭超细黑简体"/>
        <a:cs typeface=""/>
      </a:majorFont>
      <a:minorFont>
        <a:latin typeface="方正兰亭超细黑简体" panose="020F0502020204030204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0AE0"/>
      </a:accent1>
      <a:accent2>
        <a:srgbClr val="EC32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1143</Words>
  <Application>Microsoft Office PowerPoint</Application>
  <PresentationFormat>宽屏</PresentationFormat>
  <Paragraphs>169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方正兰亭超细黑简体</vt:lpstr>
      <vt:lpstr>黑体</vt:lpstr>
      <vt:lpstr>宋体</vt:lpstr>
      <vt:lpstr>微软雅黑</vt:lpstr>
      <vt:lpstr>微软雅黑 Light</vt:lpstr>
      <vt:lpstr>Arial</vt:lpstr>
      <vt:lpstr>Calibri</vt:lpstr>
      <vt:lpstr>Segoe UI Light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陈雪彬</dc:creator>
  <cp:lastModifiedBy>dell</cp:lastModifiedBy>
  <cp:revision>112</cp:revision>
  <dcterms:created xsi:type="dcterms:W3CDTF">2016-06-02T12:43:26Z</dcterms:created>
  <dcterms:modified xsi:type="dcterms:W3CDTF">2016-06-16T10:13:12Z</dcterms:modified>
</cp:coreProperties>
</file>