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6" r:id="rId3"/>
    <p:sldId id="277" r:id="rId4"/>
    <p:sldId id="261" r:id="rId5"/>
    <p:sldId id="262" r:id="rId6"/>
    <p:sldId id="257" r:id="rId7"/>
    <p:sldId id="264" r:id="rId8"/>
    <p:sldId id="267" r:id="rId9"/>
    <p:sldId id="278" r:id="rId10"/>
    <p:sldId id="269" r:id="rId11"/>
    <p:sldId id="270" r:id="rId12"/>
    <p:sldId id="271" r:id="rId13"/>
    <p:sldId id="279" r:id="rId14"/>
    <p:sldId id="263" r:id="rId15"/>
    <p:sldId id="268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139"/>
    <a:srgbClr val="A3C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en-US" altLang="zh-CN" dirty="0" smtClean="0">
                <a:latin typeface="+mj-ea"/>
                <a:ea typeface="+mj-ea"/>
              </a:rPr>
              <a:t>2015</a:t>
            </a:r>
            <a:r>
              <a:rPr lang="zh-CN" altLang="en-US" dirty="0" smtClean="0">
                <a:latin typeface="+mj-ea"/>
                <a:ea typeface="+mj-ea"/>
              </a:rPr>
              <a:t>年微信公众平台关注情况</a:t>
            </a:r>
            <a:endParaRPr lang="zh-CN" altLang="en-US" dirty="0">
              <a:latin typeface="+mj-ea"/>
              <a:ea typeface="+mj-ea"/>
            </a:endParaRPr>
          </a:p>
        </c:rich>
      </c:tx>
      <c:layout>
        <c:manualLayout>
          <c:xMode val="edge"/>
          <c:yMode val="edge"/>
          <c:x val="0.12176391719731734"/>
          <c:y val="1.8188723907774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704220937669273"/>
          <c:y val="0.43424103181336715"/>
          <c:w val="0.42591581655103022"/>
          <c:h val="0.518468286026419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关注率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自媒体</c:v>
                </c:pt>
                <c:pt idx="1">
                  <c:v>认证媒体</c:v>
                </c:pt>
                <c:pt idx="2">
                  <c:v>没有关注任何公众号</c:v>
                </c:pt>
                <c:pt idx="3">
                  <c:v>企业商家</c:v>
                </c:pt>
                <c:pt idx="4">
                  <c:v>营销推广类账号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0.29099999999999998</c:v>
                </c:pt>
                <c:pt idx="1">
                  <c:v>0.254</c:v>
                </c:pt>
                <c:pt idx="2">
                  <c:v>0.20699999999999999</c:v>
                </c:pt>
                <c:pt idx="3">
                  <c:v>0.189</c:v>
                </c:pt>
                <c:pt idx="4">
                  <c:v>5.8999999999999997E-2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3B87-443D-4DCA-8231-3E0646C4CA3C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0A58C-16F6-4EFD-9CB7-B01E3FE3D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2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8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0A58C-16F6-4EFD-9CB7-B01E3FE3D4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7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2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83787D8-63D9-42DC-99CA-D6B79A698A7C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http://docer.wps.cn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1F5E8E-38FE-4F32-AA99-85164D1284F8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95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0A58C-16F6-4EFD-9CB7-B01E3FE3D4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1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0A58C-16F6-4EFD-9CB7-B01E3FE3D4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B0BF9E-9720-4840-A46A-939FE67E881E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41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矩形 65"/>
          <p:cNvSpPr/>
          <p:nvPr/>
        </p:nvSpPr>
        <p:spPr>
          <a:xfrm>
            <a:off x="0" y="2266950"/>
            <a:ext cx="12192000" cy="2476500"/>
          </a:xfrm>
          <a:prstGeom prst="rect">
            <a:avLst/>
          </a:prstGeom>
          <a:solidFill>
            <a:srgbClr val="FFB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38225" y="1581150"/>
            <a:ext cx="3676650" cy="3676650"/>
          </a:xfrm>
          <a:prstGeom prst="ellipse">
            <a:avLst/>
          </a:prstGeom>
          <a:solidFill>
            <a:srgbClr val="29304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722438"/>
            <a:ext cx="3690937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780612" y="3608361"/>
            <a:ext cx="5080907" cy="441947"/>
          </a:xfrm>
          <a:solidFill>
            <a:srgbClr val="293049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792406" y="2627086"/>
            <a:ext cx="7239940" cy="945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293049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978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66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0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2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75644" y="235415"/>
            <a:ext cx="1037796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44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6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1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1761-7737-4760-9004-02F120DC0EF9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78CB-654D-450A-9A6E-F5654D5790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838200" y="11334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28033" y="184040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8" name="组合 5"/>
          <p:cNvGrpSpPr>
            <a:grpSpLocks/>
          </p:cNvGrpSpPr>
          <p:nvPr/>
        </p:nvGrpSpPr>
        <p:grpSpPr bwMode="auto">
          <a:xfrm>
            <a:off x="234950" y="285750"/>
            <a:ext cx="700336" cy="563563"/>
            <a:chOff x="5075564" y="2933562"/>
            <a:chExt cx="2860947" cy="2302753"/>
          </a:xfrm>
        </p:grpSpPr>
        <p:sp>
          <p:nvSpPr>
            <p:cNvPr id="19" name="等腰三角形 18"/>
            <p:cNvSpPr/>
            <p:nvPr/>
          </p:nvSpPr>
          <p:spPr>
            <a:xfrm rot="10800000">
              <a:off x="5075564" y="2933562"/>
              <a:ext cx="2671864" cy="2302753"/>
            </a:xfrm>
            <a:prstGeom prst="triangl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6229913" y="3770338"/>
              <a:ext cx="1705585" cy="1465977"/>
            </a:xfrm>
            <a:prstGeom prst="triangle">
              <a:avLst/>
            </a:prstGeom>
            <a:solidFill>
              <a:srgbClr val="FFDE01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293049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3" panose="05040102010807070707" pitchFamily="18" charset="2"/>
        <a:buChar char="p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0" Type="http://schemas.openxmlformats.org/officeDocument/2006/relationships/image" Target="../media/image20.png"/><Relationship Id="rId4" Type="http://schemas.openxmlformats.org/officeDocument/2006/relationships/tags" Target="../tags/tag49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tags" Target="../tags/tag89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34" Type="http://schemas.openxmlformats.org/officeDocument/2006/relationships/tags" Target="../tags/tag84.xml"/><Relationship Id="rId42" Type="http://schemas.openxmlformats.org/officeDocument/2006/relationships/tags" Target="../tags/tag92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tags" Target="../tags/tag83.xml"/><Relationship Id="rId38" Type="http://schemas.openxmlformats.org/officeDocument/2006/relationships/tags" Target="../tags/tag88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tags" Target="../tags/tag79.xml"/><Relationship Id="rId41" Type="http://schemas.openxmlformats.org/officeDocument/2006/relationships/tags" Target="../tags/tag91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tags" Target="../tags/tag87.xml"/><Relationship Id="rId40" Type="http://schemas.openxmlformats.org/officeDocument/2006/relationships/tags" Target="../tags/tag90.xml"/><Relationship Id="rId45" Type="http://schemas.openxmlformats.org/officeDocument/2006/relationships/notesSlide" Target="../notesSlides/notesSlide8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tags" Target="../tags/tag86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tags" Target="../tags/tag8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tags" Target="../tags/tag85.xml"/><Relationship Id="rId43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汇报人：张婉哲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你所不知道的“内容创业”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85060" y="6310648"/>
            <a:ext cx="1447286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2016.04.07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644" y="155902"/>
            <a:ext cx="10377969" cy="796011"/>
          </a:xfrm>
        </p:spPr>
        <p:txBody>
          <a:bodyPr/>
          <a:lstStyle/>
          <a:p>
            <a:r>
              <a:rPr lang="zh-CN" altLang="en-US" dirty="0" smtClean="0"/>
              <a:t>图文平台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今日头条</a:t>
            </a:r>
            <a:r>
              <a:rPr lang="en-US" altLang="zh-CN" dirty="0" smtClean="0"/>
              <a:t>vs</a:t>
            </a:r>
            <a:r>
              <a:rPr lang="zh-CN" altLang="en-US" dirty="0" smtClean="0"/>
              <a:t>微信公众平台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224999"/>
              </p:ext>
            </p:extLst>
          </p:nvPr>
        </p:nvGraphicFramePr>
        <p:xfrm>
          <a:off x="6758609" y="1031426"/>
          <a:ext cx="4249814" cy="349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92" y="4678023"/>
            <a:ext cx="3724860" cy="1729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1075644" y="1383807"/>
            <a:ext cx="4403756" cy="286232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latin typeface="+mj-ea"/>
              </a:rPr>
              <a:t>今日头条特点：</a:t>
            </a:r>
            <a:r>
              <a:rPr lang="zh-CN" altLang="en-US" sz="2000" b="1" i="1" dirty="0">
                <a:latin typeface="+mj-ea"/>
              </a:rPr>
              <a:t>　</a:t>
            </a:r>
            <a:endParaRPr lang="en-US" altLang="zh-CN" sz="2000" b="1" i="1" dirty="0" smtClean="0">
              <a:latin typeface="+mj-ea"/>
            </a:endParaRPr>
          </a:p>
          <a:p>
            <a:endParaRPr lang="en-US" altLang="zh-CN" sz="1600" i="1" dirty="0" smtClean="0">
              <a:latin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1.</a:t>
            </a:r>
            <a:r>
              <a:rPr lang="zh-CN" altLang="en-US" sz="1600" dirty="0" smtClean="0">
                <a:latin typeface="+mj-ea"/>
                <a:ea typeface="+mj-ea"/>
              </a:rPr>
              <a:t>海量</a:t>
            </a:r>
            <a:r>
              <a:rPr lang="zh-CN" altLang="en-US" sz="1600" dirty="0">
                <a:latin typeface="+mj-ea"/>
                <a:ea typeface="+mj-ea"/>
              </a:rPr>
              <a:t>用户：今日头条累计激活用户达到</a:t>
            </a:r>
            <a:r>
              <a:rPr lang="en-US" altLang="zh-CN" sz="1600" dirty="0">
                <a:latin typeface="+mj-ea"/>
                <a:ea typeface="+mj-ea"/>
              </a:rPr>
              <a:t>3.1</a:t>
            </a:r>
            <a:r>
              <a:rPr lang="zh-CN" altLang="en-US" sz="1600" dirty="0">
                <a:latin typeface="+mj-ea"/>
                <a:ea typeface="+mj-ea"/>
              </a:rPr>
              <a:t>亿；</a:t>
            </a: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2.</a:t>
            </a:r>
            <a:r>
              <a:rPr lang="zh-CN" altLang="en-US" sz="1600" dirty="0" smtClean="0">
                <a:latin typeface="+mj-ea"/>
                <a:ea typeface="+mj-ea"/>
              </a:rPr>
              <a:t>智能</a:t>
            </a:r>
            <a:r>
              <a:rPr lang="zh-CN" altLang="en-US" sz="1600" dirty="0">
                <a:latin typeface="+mj-ea"/>
                <a:ea typeface="+mj-ea"/>
              </a:rPr>
              <a:t>推荐：依托今日头条的算法</a:t>
            </a:r>
            <a:r>
              <a:rPr lang="zh-CN" altLang="en-US" sz="1600" dirty="0" smtClean="0">
                <a:latin typeface="+mj-ea"/>
                <a:ea typeface="+mj-ea"/>
              </a:rPr>
              <a:t>，向读者推荐内容；</a:t>
            </a:r>
            <a:endParaRPr lang="zh-CN" altLang="en-US" sz="160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3.</a:t>
            </a:r>
            <a:r>
              <a:rPr lang="zh-CN" altLang="en-US" sz="1600" dirty="0" smtClean="0">
                <a:latin typeface="+mj-ea"/>
                <a:ea typeface="+mj-ea"/>
              </a:rPr>
              <a:t>高</a:t>
            </a:r>
            <a:r>
              <a:rPr lang="zh-CN" altLang="en-US" sz="1600" dirty="0">
                <a:latin typeface="+mj-ea"/>
                <a:ea typeface="+mj-ea"/>
              </a:rPr>
              <a:t>收益：头条</a:t>
            </a:r>
            <a:r>
              <a:rPr lang="zh-CN" altLang="en-US" sz="1600" dirty="0" smtClean="0">
                <a:latin typeface="+mj-ea"/>
                <a:ea typeface="+mj-ea"/>
              </a:rPr>
              <a:t>广告；自营广告；变现容易。</a:t>
            </a:r>
            <a:endParaRPr lang="en-US" altLang="zh-CN" sz="1600" dirty="0">
              <a:latin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今日头条更适合</a:t>
            </a:r>
            <a:r>
              <a:rPr lang="en-US" altLang="zh-CN" sz="1600" dirty="0" smtClean="0">
                <a:latin typeface="+mj-ea"/>
                <a:ea typeface="+mj-ea"/>
              </a:rPr>
              <a:t>UGC</a:t>
            </a:r>
            <a:r>
              <a:rPr lang="zh-CN" altLang="en-US" sz="1600" dirty="0" smtClean="0">
                <a:latin typeface="+mj-ea"/>
                <a:ea typeface="+mj-ea"/>
              </a:rPr>
              <a:t>（</a:t>
            </a:r>
            <a:r>
              <a:rPr lang="en-US" altLang="zh-CN" sz="1600" dirty="0"/>
              <a:t>User Generated </a:t>
            </a:r>
            <a:r>
              <a:rPr lang="en-US" altLang="zh-CN" sz="1600" dirty="0" smtClean="0"/>
              <a:t>Content </a:t>
            </a:r>
            <a:r>
              <a:rPr lang="zh-CN" altLang="en-US" sz="1600" dirty="0" smtClean="0"/>
              <a:t>用户</a:t>
            </a:r>
            <a:r>
              <a:rPr lang="zh-CN" altLang="en-US" sz="1600" dirty="0"/>
              <a:t>原创</a:t>
            </a:r>
            <a:r>
              <a:rPr lang="zh-CN" altLang="en-US" sz="1600" dirty="0" smtClean="0"/>
              <a:t>内容）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58609" y="4416768"/>
            <a:ext cx="46415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i="1" dirty="0">
                <a:latin typeface="+mj-ea"/>
                <a:ea typeface="+mj-ea"/>
                <a:cs typeface="+mj-cs"/>
              </a:rPr>
              <a:t>微信公众平台特点：</a:t>
            </a:r>
            <a:endParaRPr lang="en-US" altLang="zh-CN" sz="2000" b="1" i="1" dirty="0">
              <a:latin typeface="+mj-ea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+mj-ea"/>
                <a:ea typeface="+mj-ea"/>
                <a:cs typeface="+mj-cs"/>
              </a:rPr>
              <a:t>1.</a:t>
            </a:r>
            <a:r>
              <a:rPr lang="zh-CN" altLang="en-US" sz="1600" dirty="0">
                <a:latin typeface="+mj-ea"/>
                <a:ea typeface="+mj-ea"/>
                <a:cs typeface="+mj-cs"/>
              </a:rPr>
              <a:t>交互性强；</a:t>
            </a:r>
            <a:endParaRPr lang="en-US" altLang="zh-CN" sz="1600" dirty="0">
              <a:latin typeface="+mj-ea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+mj-ea"/>
                <a:ea typeface="+mj-ea"/>
                <a:cs typeface="+mj-cs"/>
              </a:rPr>
              <a:t>2.</a:t>
            </a:r>
            <a:r>
              <a:rPr lang="zh-CN" altLang="en-US" sz="1600" dirty="0">
                <a:latin typeface="+mj-ea"/>
                <a:ea typeface="+mj-ea"/>
                <a:cs typeface="+mj-cs"/>
              </a:rPr>
              <a:t>推送形式多样</a:t>
            </a:r>
            <a:endParaRPr lang="en-US" altLang="zh-CN" sz="1600" dirty="0">
              <a:latin typeface="+mj-ea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+mj-ea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+mj-ea"/>
                <a:ea typeface="+mj-ea"/>
                <a:cs typeface="+mj-cs"/>
              </a:rPr>
              <a:t>微信公众平台更适合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PGC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zh-CN" altLang="en-US" sz="1400" dirty="0"/>
              <a:t>（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Professional Generated </a:t>
            </a:r>
            <a:r>
              <a:rPr lang="en-US" altLang="zh-CN" sz="1600" dirty="0" smtClean="0">
                <a:latin typeface="+mj-lt"/>
                <a:ea typeface="+mj-ea"/>
                <a:cs typeface="+mj-cs"/>
              </a:rPr>
              <a:t>Content</a:t>
            </a:r>
            <a:r>
              <a:rPr lang="zh-CN" altLang="en-US" sz="1400" dirty="0"/>
              <a:t>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专业生产内容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075644" y="862461"/>
            <a:ext cx="7064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音频平台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喜马拉雅</a:t>
            </a:r>
            <a:r>
              <a:rPr lang="en-US" altLang="zh-CN" dirty="0" smtClean="0"/>
              <a:t>FM vs </a:t>
            </a:r>
            <a:r>
              <a:rPr lang="zh-CN" altLang="en-US" dirty="0" smtClean="0"/>
              <a:t>蜻蜓</a:t>
            </a:r>
            <a:r>
              <a:rPr lang="en-US" altLang="zh-CN" dirty="0" smtClean="0"/>
              <a:t>FM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32" y="1031426"/>
            <a:ext cx="4673736" cy="34745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6231" y="1139823"/>
            <a:ext cx="4403756" cy="286232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latin typeface="+mj-ea"/>
              </a:rPr>
              <a:t>喜马拉雅</a:t>
            </a:r>
            <a:r>
              <a:rPr lang="en-US" altLang="zh-CN" sz="2000" b="1" i="1" dirty="0" smtClean="0">
                <a:latin typeface="+mj-ea"/>
              </a:rPr>
              <a:t>FM</a:t>
            </a:r>
            <a:r>
              <a:rPr lang="zh-CN" altLang="en-US" sz="2000" b="1" i="1" dirty="0">
                <a:latin typeface="+mj-ea"/>
              </a:rPr>
              <a:t>　</a:t>
            </a:r>
            <a:endParaRPr lang="en-US" altLang="zh-CN" sz="2000" b="1" i="1" dirty="0" smtClean="0">
              <a:latin typeface="+mj-ea"/>
            </a:endParaRPr>
          </a:p>
          <a:p>
            <a:endParaRPr lang="en-US" altLang="zh-CN" sz="1600" i="1" dirty="0" smtClean="0">
              <a:latin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1.</a:t>
            </a:r>
            <a:r>
              <a:rPr lang="zh-CN" altLang="en-US" sz="1600" dirty="0" smtClean="0">
                <a:latin typeface="+mj-ea"/>
                <a:ea typeface="+mj-ea"/>
              </a:rPr>
              <a:t>有丰富的内容生产源头，</a:t>
            </a:r>
            <a:r>
              <a:rPr lang="en-US" altLang="zh-CN" sz="1600" dirty="0" smtClean="0">
                <a:latin typeface="+mj-ea"/>
                <a:ea typeface="+mj-ea"/>
              </a:rPr>
              <a:t>PGC</a:t>
            </a:r>
            <a:r>
              <a:rPr lang="zh-CN" altLang="en-US" sz="1600" dirty="0" smtClean="0">
                <a:latin typeface="+mj-ea"/>
                <a:ea typeface="+mj-ea"/>
              </a:rPr>
              <a:t>方面有逻辑思维等主播、韩寒、张嘉佳等作家的有声版权；</a:t>
            </a:r>
            <a:r>
              <a:rPr lang="en-US" altLang="zh-CN" sz="1600" dirty="0" smtClean="0">
                <a:latin typeface="+mj-ea"/>
                <a:ea typeface="+mj-ea"/>
              </a:rPr>
              <a:t>UGC</a:t>
            </a:r>
            <a:r>
              <a:rPr lang="zh-CN" altLang="en-US" sz="1600" dirty="0" smtClean="0">
                <a:latin typeface="+mj-ea"/>
              </a:rPr>
              <a:t>有声内容和主播数量为行业之首</a:t>
            </a:r>
            <a:r>
              <a:rPr lang="zh-CN" altLang="en-US" sz="1600" dirty="0" smtClean="0">
                <a:latin typeface="+mj-ea"/>
                <a:ea typeface="+mj-ea"/>
              </a:rPr>
              <a:t>；</a:t>
            </a:r>
            <a:endParaRPr lang="zh-CN" altLang="en-US" sz="160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2.</a:t>
            </a:r>
            <a:r>
              <a:rPr lang="zh-CN" altLang="en-US" sz="1600" dirty="0" smtClean="0">
                <a:latin typeface="+mj-ea"/>
                <a:ea typeface="+mj-ea"/>
              </a:rPr>
              <a:t>内容分发能力较强，与宝马、福特等</a:t>
            </a:r>
            <a:r>
              <a:rPr lang="en-US" altLang="zh-CN" sz="1600" dirty="0" smtClean="0">
                <a:latin typeface="+mj-ea"/>
                <a:ea typeface="+mj-ea"/>
              </a:rPr>
              <a:t>16</a:t>
            </a:r>
            <a:r>
              <a:rPr lang="zh-CN" altLang="en-US" sz="1600" dirty="0" smtClean="0">
                <a:latin typeface="+mj-ea"/>
                <a:ea typeface="+mj-ea"/>
              </a:rPr>
              <a:t>家车厂均有预装合作；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　</a:t>
            </a:r>
            <a:r>
              <a:rPr lang="zh-CN" altLang="en-US" sz="1600" dirty="0" smtClean="0">
                <a:latin typeface="+mj-ea"/>
                <a:ea typeface="+mj-ea"/>
              </a:rPr>
              <a:t>  </a:t>
            </a:r>
            <a:r>
              <a:rPr lang="en-US" altLang="zh-CN" sz="1600" dirty="0" smtClean="0">
                <a:latin typeface="+mj-ea"/>
                <a:ea typeface="+mj-ea"/>
              </a:rPr>
              <a:t>3.</a:t>
            </a:r>
            <a:r>
              <a:rPr lang="zh-CN" altLang="en-US" sz="1600" dirty="0" smtClean="0">
                <a:latin typeface="+mj-ea"/>
                <a:ea typeface="+mj-ea"/>
              </a:rPr>
              <a:t>已开发智能硬件，如：与郑渊洁推出舒克宝宝故事机等。</a:t>
            </a:r>
            <a:endParaRPr lang="en-US" altLang="zh-CN" sz="1600" dirty="0">
              <a:latin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</a:rPr>
              <a:t>喜马拉雅</a:t>
            </a:r>
            <a:r>
              <a:rPr lang="en-US" altLang="zh-CN" sz="1600" dirty="0" smtClean="0">
                <a:latin typeface="+mj-ea"/>
              </a:rPr>
              <a:t>FM</a:t>
            </a:r>
            <a:r>
              <a:rPr lang="zh-CN" altLang="en-US" sz="1600" dirty="0" smtClean="0">
                <a:latin typeface="+mj-ea"/>
                <a:ea typeface="+mj-ea"/>
              </a:rPr>
              <a:t>适合</a:t>
            </a:r>
            <a:r>
              <a:rPr lang="en-US" altLang="zh-CN" sz="1600" dirty="0" smtClean="0">
                <a:latin typeface="+mj-ea"/>
                <a:ea typeface="+mj-ea"/>
              </a:rPr>
              <a:t>UGC</a:t>
            </a:r>
            <a:r>
              <a:rPr lang="zh-CN" altLang="en-US" sz="1600" dirty="0">
                <a:latin typeface="+mj-ea"/>
              </a:rPr>
              <a:t>、</a:t>
            </a:r>
            <a:r>
              <a:rPr lang="en-US" altLang="zh-CN" sz="1600" dirty="0" smtClean="0">
                <a:latin typeface="+mj-ea"/>
                <a:ea typeface="+mj-ea"/>
              </a:rPr>
              <a:t>PGC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3011" y="3726563"/>
            <a:ext cx="4403756" cy="286232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+mj-ea"/>
              </a:rPr>
              <a:t>蜻蜓</a:t>
            </a:r>
            <a:r>
              <a:rPr lang="en-US" altLang="zh-CN" sz="2000" b="1" i="1" dirty="0" smtClean="0">
                <a:latin typeface="+mj-ea"/>
              </a:rPr>
              <a:t>FM</a:t>
            </a:r>
            <a:r>
              <a:rPr lang="zh-CN" altLang="en-US" sz="2000" b="1" i="1" dirty="0">
                <a:latin typeface="+mj-ea"/>
              </a:rPr>
              <a:t>　</a:t>
            </a:r>
            <a:endParaRPr lang="en-US" altLang="zh-CN" sz="2000" b="1" i="1" dirty="0" smtClean="0">
              <a:latin typeface="+mj-ea"/>
            </a:endParaRPr>
          </a:p>
          <a:p>
            <a:endParaRPr lang="en-US" altLang="zh-CN" sz="1600" i="1" dirty="0" smtClean="0">
              <a:latin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1.</a:t>
            </a:r>
            <a:r>
              <a:rPr lang="zh-CN" altLang="en-US" sz="1600" dirty="0" smtClean="0">
                <a:latin typeface="+mj-ea"/>
              </a:rPr>
              <a:t>具有跨地域收听特色，利用电台资源，挖掘优质内容、包装电台主播，从而产生</a:t>
            </a:r>
            <a:r>
              <a:rPr lang="en-US" altLang="zh-CN" sz="1600" dirty="0" smtClean="0">
                <a:latin typeface="+mj-ea"/>
              </a:rPr>
              <a:t>PGC</a:t>
            </a:r>
            <a:r>
              <a:rPr lang="zh-CN" altLang="en-US" sz="1600" dirty="0" smtClean="0">
                <a:latin typeface="+mj-ea"/>
              </a:rPr>
              <a:t>内容</a:t>
            </a:r>
            <a:r>
              <a:rPr lang="zh-CN" altLang="en-US" sz="1600" dirty="0" smtClean="0">
                <a:latin typeface="+mj-ea"/>
                <a:ea typeface="+mj-ea"/>
              </a:rPr>
              <a:t>；</a:t>
            </a:r>
            <a:endParaRPr lang="zh-CN" altLang="en-US" sz="160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　　</a:t>
            </a:r>
            <a:r>
              <a:rPr lang="en-US" altLang="zh-CN" sz="1600" dirty="0" smtClean="0">
                <a:latin typeface="+mj-ea"/>
                <a:ea typeface="+mj-ea"/>
              </a:rPr>
              <a:t>2.</a:t>
            </a:r>
            <a:r>
              <a:rPr lang="zh-CN" altLang="en-US" sz="1600" dirty="0" smtClean="0">
                <a:latin typeface="+mj-ea"/>
                <a:ea typeface="+mj-ea"/>
              </a:rPr>
              <a:t>与小米联合，成为了</a:t>
            </a:r>
            <a:r>
              <a:rPr lang="en-US" altLang="zh-CN" sz="1600" dirty="0" smtClean="0">
                <a:latin typeface="+mj-ea"/>
                <a:ea typeface="+mj-ea"/>
              </a:rPr>
              <a:t>MIUI</a:t>
            </a:r>
            <a:r>
              <a:rPr lang="zh-CN" altLang="en-US" sz="1600" dirty="0" smtClean="0">
                <a:latin typeface="+mj-ea"/>
                <a:ea typeface="+mj-ea"/>
              </a:rPr>
              <a:t>小米电台的内容供应商 ；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　</a:t>
            </a:r>
            <a:r>
              <a:rPr lang="zh-CN" altLang="en-US" sz="1600" dirty="0" smtClean="0">
                <a:latin typeface="+mj-ea"/>
                <a:ea typeface="+mj-ea"/>
              </a:rPr>
              <a:t>  </a:t>
            </a:r>
            <a:r>
              <a:rPr lang="en-US" altLang="zh-CN" sz="1600" dirty="0" smtClean="0">
                <a:latin typeface="+mj-ea"/>
                <a:ea typeface="+mj-ea"/>
              </a:rPr>
              <a:t>3.</a:t>
            </a:r>
            <a:r>
              <a:rPr lang="zh-CN" altLang="en-US" sz="1600" dirty="0" smtClean="0">
                <a:latin typeface="+mj-ea"/>
                <a:ea typeface="+mj-ea"/>
              </a:rPr>
              <a:t>应用具有车载模式功能，方便用户在开车时单手操作。</a:t>
            </a:r>
            <a:endParaRPr lang="en-US" altLang="zh-CN" sz="1600" dirty="0">
              <a:latin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</a:rPr>
              <a:t>蜻蜓</a:t>
            </a:r>
            <a:r>
              <a:rPr lang="en-US" altLang="zh-CN" sz="1600" dirty="0" smtClean="0">
                <a:latin typeface="+mj-ea"/>
              </a:rPr>
              <a:t>FM</a:t>
            </a:r>
            <a:r>
              <a:rPr lang="zh-CN" altLang="en-US" sz="1600" dirty="0" smtClean="0">
                <a:latin typeface="+mj-ea"/>
                <a:ea typeface="+mj-ea"/>
              </a:rPr>
              <a:t>更适合</a:t>
            </a:r>
            <a:r>
              <a:rPr lang="en-US" altLang="zh-CN" sz="1600" dirty="0" smtClean="0">
                <a:latin typeface="+mj-ea"/>
                <a:ea typeface="+mj-ea"/>
              </a:rPr>
              <a:t>PGC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75644" y="862461"/>
            <a:ext cx="7064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" b="1192"/>
          <a:stretch/>
        </p:blipFill>
        <p:spPr>
          <a:xfrm>
            <a:off x="285048" y="4279505"/>
            <a:ext cx="1140185" cy="2001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52" y="1448315"/>
            <a:ext cx="2172728" cy="16997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71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视频平台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优酷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1426774"/>
            <a:ext cx="10852859" cy="1661483"/>
          </a:xfrm>
        </p:spPr>
        <p:txBody>
          <a:bodyPr>
            <a:normAutofit/>
          </a:bodyPr>
          <a:lstStyle/>
          <a:p>
            <a:pPr marL="0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优酷平台上有五种内容来源，第一种是外购内容，第二种是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UGC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，第三种是优酷自制，第四种是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PGC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，第五种是优酷和合作伙伴的联合出品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/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优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酷与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PGC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团队、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UGC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的合作都采用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收益分成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的方式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5644" y="862461"/>
            <a:ext cx="7064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8" y="3483605"/>
            <a:ext cx="5059017" cy="261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78" y="3088257"/>
            <a:ext cx="5165035" cy="2680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9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70797" y="2038494"/>
            <a:ext cx="1406185" cy="2496186"/>
          </a:xfrm>
          <a:custGeom>
            <a:avLst/>
            <a:gdLst>
              <a:gd name="T0" fmla="*/ 2147483646 w 3056"/>
              <a:gd name="T1" fmla="*/ 2147483646 h 5429"/>
              <a:gd name="T2" fmla="*/ 2147483646 w 3056"/>
              <a:gd name="T3" fmla="*/ 2147483646 h 5429"/>
              <a:gd name="T4" fmla="*/ 2147483646 w 3056"/>
              <a:gd name="T5" fmla="*/ 388832290 h 5429"/>
              <a:gd name="T6" fmla="*/ 2147483646 w 3056"/>
              <a:gd name="T7" fmla="*/ 345615213 h 5429"/>
              <a:gd name="T8" fmla="*/ 2147483646 w 3056"/>
              <a:gd name="T9" fmla="*/ 2147483646 h 5429"/>
              <a:gd name="T10" fmla="*/ 2147483646 w 3056"/>
              <a:gd name="T11" fmla="*/ 2147483646 h 5429"/>
              <a:gd name="T12" fmla="*/ 2147483646 w 3056"/>
              <a:gd name="T13" fmla="*/ 2147483646 h 5429"/>
              <a:gd name="T14" fmla="*/ 2147483646 w 3056"/>
              <a:gd name="T15" fmla="*/ 2147483646 h 5429"/>
              <a:gd name="T16" fmla="*/ 2147483646 w 3056"/>
              <a:gd name="T17" fmla="*/ 2147483646 h 5429"/>
              <a:gd name="T18" fmla="*/ 2147483646 w 3056"/>
              <a:gd name="T19" fmla="*/ 2147483646 h 5429"/>
              <a:gd name="T20" fmla="*/ 475747481 w 3056"/>
              <a:gd name="T21" fmla="*/ 2147483646 h 5429"/>
              <a:gd name="T22" fmla="*/ 432463999 w 3056"/>
              <a:gd name="T23" fmla="*/ 2147483646 h 5429"/>
              <a:gd name="T24" fmla="*/ 2147483646 w 3056"/>
              <a:gd name="T25" fmla="*/ 2147483646 h 5429"/>
              <a:gd name="T26" fmla="*/ 2147483646 w 3056"/>
              <a:gd name="T27" fmla="*/ 2147483646 h 5429"/>
              <a:gd name="T28" fmla="*/ 2147483646 w 3056"/>
              <a:gd name="T29" fmla="*/ 2147483646 h 5429"/>
              <a:gd name="T30" fmla="*/ 2147483646 w 3056"/>
              <a:gd name="T31" fmla="*/ 2147483646 h 5429"/>
              <a:gd name="T32" fmla="*/ 2147483646 w 3056"/>
              <a:gd name="T33" fmla="*/ 2147483646 h 5429"/>
              <a:gd name="T34" fmla="*/ 2147483646 w 3056"/>
              <a:gd name="T35" fmla="*/ 2147483646 h 5429"/>
              <a:gd name="T36" fmla="*/ 2147483646 w 3056"/>
              <a:gd name="T37" fmla="*/ 2147483646 h 5429"/>
              <a:gd name="T38" fmla="*/ 2147483646 w 3056"/>
              <a:gd name="T39" fmla="*/ 2147483646 h 5429"/>
              <a:gd name="T40" fmla="*/ 2147483646 w 3056"/>
              <a:gd name="T41" fmla="*/ 2147483646 h 5429"/>
              <a:gd name="T42" fmla="*/ 2147483646 w 3056"/>
              <a:gd name="T43" fmla="*/ 2147483646 h 5429"/>
              <a:gd name="T44" fmla="*/ 2147483646 w 3056"/>
              <a:gd name="T45" fmla="*/ 2147483646 h 5429"/>
              <a:gd name="T46" fmla="*/ 2147483646 w 3056"/>
              <a:gd name="T47" fmla="*/ 2147483646 h 5429"/>
              <a:gd name="T48" fmla="*/ 2147483646 w 3056"/>
              <a:gd name="T49" fmla="*/ 2147483646 h 5429"/>
              <a:gd name="T50" fmla="*/ 2147483646 w 3056"/>
              <a:gd name="T51" fmla="*/ 2147483646 h 5429"/>
              <a:gd name="T52" fmla="*/ 2147483646 w 3056"/>
              <a:gd name="T53" fmla="*/ 2147483646 h 5429"/>
              <a:gd name="T54" fmla="*/ 2147483646 w 3056"/>
              <a:gd name="T55" fmla="*/ 2147483646 h 5429"/>
              <a:gd name="T56" fmla="*/ 2147483646 w 3056"/>
              <a:gd name="T57" fmla="*/ 2147483646 h 5429"/>
              <a:gd name="T58" fmla="*/ 2147483646 w 3056"/>
              <a:gd name="T59" fmla="*/ 2147483646 h 5429"/>
              <a:gd name="T60" fmla="*/ 2147483646 w 3056"/>
              <a:gd name="T61" fmla="*/ 2147483646 h 5429"/>
              <a:gd name="T62" fmla="*/ 2147483646 w 3056"/>
              <a:gd name="T63" fmla="*/ 2147483646 h 5429"/>
              <a:gd name="T64" fmla="*/ 2147483646 w 3056"/>
              <a:gd name="T65" fmla="*/ 2147483646 h 5429"/>
              <a:gd name="T66" fmla="*/ 2147483646 w 3056"/>
              <a:gd name="T67" fmla="*/ 2147483646 h 5429"/>
              <a:gd name="T68" fmla="*/ 2147483646 w 3056"/>
              <a:gd name="T69" fmla="*/ 2147483646 h 5429"/>
              <a:gd name="T70" fmla="*/ 2147483646 w 3056"/>
              <a:gd name="T71" fmla="*/ 2147483646 h 5429"/>
              <a:gd name="T72" fmla="*/ 2147483646 w 3056"/>
              <a:gd name="T73" fmla="*/ 2147483646 h 5429"/>
              <a:gd name="T74" fmla="*/ 2147483646 w 3056"/>
              <a:gd name="T75" fmla="*/ 2147483646 h 5429"/>
              <a:gd name="T76" fmla="*/ 2147483646 w 3056"/>
              <a:gd name="T77" fmla="*/ 2147483646 h 5429"/>
              <a:gd name="T78" fmla="*/ 2147483646 w 3056"/>
              <a:gd name="T79" fmla="*/ 2147483646 h 5429"/>
              <a:gd name="T80" fmla="*/ 2147483646 w 3056"/>
              <a:gd name="T81" fmla="*/ 2147483646 h 5429"/>
              <a:gd name="T82" fmla="*/ 2147483646 w 3056"/>
              <a:gd name="T83" fmla="*/ 2147483646 h 5429"/>
              <a:gd name="T84" fmla="*/ 2147483646 w 3056"/>
              <a:gd name="T85" fmla="*/ 2147483646 h 5429"/>
              <a:gd name="T86" fmla="*/ 2147483646 w 3056"/>
              <a:gd name="T87" fmla="*/ 2147483646 h 5429"/>
              <a:gd name="T88" fmla="*/ 2147483646 w 3056"/>
              <a:gd name="T89" fmla="*/ 2147483646 h 5429"/>
              <a:gd name="T90" fmla="*/ 2147483646 w 3056"/>
              <a:gd name="T91" fmla="*/ 2147483646 h 5429"/>
              <a:gd name="T92" fmla="*/ 2147483646 w 3056"/>
              <a:gd name="T93" fmla="*/ 2147483646 h 5429"/>
              <a:gd name="T94" fmla="*/ 2147483646 w 3056"/>
              <a:gd name="T95" fmla="*/ 2147483646 h 5429"/>
              <a:gd name="T96" fmla="*/ 2147483646 w 3056"/>
              <a:gd name="T97" fmla="*/ 2147483646 h 5429"/>
              <a:gd name="T98" fmla="*/ 2147483646 w 3056"/>
              <a:gd name="T99" fmla="*/ 2147483646 h 5429"/>
              <a:gd name="T100" fmla="*/ 2147483646 w 3056"/>
              <a:gd name="T101" fmla="*/ 2147483646 h 5429"/>
              <a:gd name="T102" fmla="*/ 2147483646 w 3056"/>
              <a:gd name="T103" fmla="*/ 2147483646 h 5429"/>
              <a:gd name="T104" fmla="*/ 2147483646 w 3056"/>
              <a:gd name="T105" fmla="*/ 2147483646 h 5429"/>
              <a:gd name="T106" fmla="*/ 2147483646 w 3056"/>
              <a:gd name="T107" fmla="*/ 2147483646 h 5429"/>
              <a:gd name="T108" fmla="*/ 2147483646 w 3056"/>
              <a:gd name="T109" fmla="*/ 2147483646 h 5429"/>
              <a:gd name="T110" fmla="*/ 2147483646 w 3056"/>
              <a:gd name="T111" fmla="*/ 2147483646 h 5429"/>
              <a:gd name="T112" fmla="*/ 2147483646 w 3056"/>
              <a:gd name="T113" fmla="*/ 2147483646 h 5429"/>
              <a:gd name="T114" fmla="*/ 2147483646 w 3056"/>
              <a:gd name="T115" fmla="*/ 2147483646 h 5429"/>
              <a:gd name="T116" fmla="*/ 2147483646 w 3056"/>
              <a:gd name="T117" fmla="*/ 2147483646 h 5429"/>
              <a:gd name="T118" fmla="*/ 2147483646 w 3056"/>
              <a:gd name="T119" fmla="*/ 2147483646 h 5429"/>
              <a:gd name="T120" fmla="*/ 2147483646 w 3056"/>
              <a:gd name="T121" fmla="*/ 2147483646 h 542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5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900000" anchor="ctr">
            <a:no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Number"/>
          <p:cNvSpPr/>
          <p:nvPr>
            <p:custDataLst>
              <p:tags r:id="rId3"/>
            </p:custDataLst>
          </p:nvPr>
        </p:nvSpPr>
        <p:spPr>
          <a:xfrm>
            <a:off x="4805194" y="2672237"/>
            <a:ext cx="1290293" cy="387396"/>
          </a:xfrm>
          <a:custGeom>
            <a:avLst/>
            <a:gdLst>
              <a:gd name="connsiteX0" fmla="*/ 114300 w 2188468"/>
              <a:gd name="connsiteY0" fmla="*/ 0 h 459129"/>
              <a:gd name="connsiteX1" fmla="*/ 1958904 w 2188468"/>
              <a:gd name="connsiteY1" fmla="*/ 0 h 459129"/>
              <a:gd name="connsiteX2" fmla="*/ 2170429 w 2188468"/>
              <a:gd name="connsiteY2" fmla="*/ 140208 h 459129"/>
              <a:gd name="connsiteX3" fmla="*/ 2188468 w 2188468"/>
              <a:gd name="connsiteY3" fmla="*/ 229560 h 459129"/>
              <a:gd name="connsiteX4" fmla="*/ 2188468 w 2188468"/>
              <a:gd name="connsiteY4" fmla="*/ 229565 h 459129"/>
              <a:gd name="connsiteX5" fmla="*/ 2005169 w 2188468"/>
              <a:gd name="connsiteY5" fmla="*/ 454466 h 459129"/>
              <a:gd name="connsiteX6" fmla="*/ 1980285 w 2188468"/>
              <a:gd name="connsiteY6" fmla="*/ 456975 h 459129"/>
              <a:gd name="connsiteX7" fmla="*/ 0 w 2188468"/>
              <a:gd name="connsiteY7" fmla="*/ 459129 h 459129"/>
              <a:gd name="connsiteX8" fmla="*/ 114300 w 2188468"/>
              <a:gd name="connsiteY8" fmla="*/ 0 h 45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468" h="459129">
                <a:moveTo>
                  <a:pt x="114300" y="0"/>
                </a:moveTo>
                <a:lnTo>
                  <a:pt x="1958904" y="0"/>
                </a:lnTo>
                <a:cubicBezTo>
                  <a:pt x="2053993" y="0"/>
                  <a:pt x="2135579" y="57814"/>
                  <a:pt x="2170429" y="140208"/>
                </a:cubicBezTo>
                <a:lnTo>
                  <a:pt x="2188468" y="229560"/>
                </a:lnTo>
                <a:lnTo>
                  <a:pt x="2188468" y="229565"/>
                </a:lnTo>
                <a:cubicBezTo>
                  <a:pt x="2188468" y="340502"/>
                  <a:pt x="2109777" y="433060"/>
                  <a:pt x="2005169" y="454466"/>
                </a:cubicBezTo>
                <a:lnTo>
                  <a:pt x="1980285" y="456975"/>
                </a:lnTo>
                <a:lnTo>
                  <a:pt x="0" y="459129"/>
                </a:lnTo>
                <a:cubicBezTo>
                  <a:pt x="76199" y="308468"/>
                  <a:pt x="145256" y="153043"/>
                  <a:pt x="11430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i="1" spc="100" smtClean="0">
                <a:solidFill>
                  <a:srgbClr val="FFFFFF"/>
                </a:solidFill>
                <a:latin typeface="Arial Black" panose="020B0A04020102020204" pitchFamily="34" charset="0"/>
                <a:ea typeface="华文细黑" panose="02010600040101010101" pitchFamily="2" charset="-122"/>
              </a:rPr>
              <a:t>3</a:t>
            </a:r>
            <a:endParaRPr lang="zh-CN" altLang="en-US" sz="3600" b="1" i="1" spc="100" dirty="0">
              <a:solidFill>
                <a:srgbClr val="FFFFFF"/>
              </a:solidFill>
              <a:latin typeface="Arial Black" panose="020B0A040201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6" name="MH_Title"/>
          <p:cNvSpPr txBox="1"/>
          <p:nvPr>
            <p:custDataLst>
              <p:tags r:id="rId4"/>
            </p:custDataLst>
          </p:nvPr>
        </p:nvSpPr>
        <p:spPr>
          <a:xfrm flipH="1">
            <a:off x="4895729" y="3104462"/>
            <a:ext cx="4574196" cy="160784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怎样做好内容创业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？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3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怎样实现内容创业？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3475"/>
            <a:ext cx="10852859" cy="66816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Tip1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把握平台红利期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1048461" y="3493057"/>
            <a:ext cx="1835150" cy="5111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博客</a:t>
            </a:r>
            <a:endParaRPr lang="zh-CN" altLang="zh-CN" b="1" kern="1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MH_Text_1"/>
          <p:cNvSpPr/>
          <p:nvPr>
            <p:custDataLst>
              <p:tags r:id="rId2"/>
            </p:custDataLst>
          </p:nvPr>
        </p:nvSpPr>
        <p:spPr>
          <a:xfrm>
            <a:off x="2291773" y="4529332"/>
            <a:ext cx="3685764" cy="2016855"/>
          </a:xfrm>
          <a:prstGeom prst="rect">
            <a:avLst/>
          </a:prstGeom>
        </p:spPr>
        <p:txBody>
          <a:bodyPr lIns="108000" tIns="0" rIns="108000" bIns="0">
            <a:no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、活跃的流量急剧增加，平台内容供不应求，一旦出现高于平均水准的内容提供者，流量会迅速聚集形成马太效应；</a:t>
            </a:r>
            <a:br>
              <a:rPr lang="zh-CN" altLang="en-US" sz="1600" dirty="0">
                <a:latin typeface="+mj-ea"/>
                <a:ea typeface="+mj-ea"/>
              </a:rPr>
            </a:br>
            <a:endParaRPr lang="zh-CN" altLang="en-US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、平台方为满足内容需求，在内容创造者一端倾注大量资源进行帐号拓展，并给予优质帐号以非常可观的流量资源，推波助澜。</a:t>
            </a:r>
          </a:p>
        </p:txBody>
      </p:sp>
      <p:sp>
        <p:nvSpPr>
          <p:cNvPr id="8" name="MH_SubTitle_2"/>
          <p:cNvSpPr/>
          <p:nvPr>
            <p:custDataLst>
              <p:tags r:id="rId3"/>
            </p:custDataLst>
          </p:nvPr>
        </p:nvSpPr>
        <p:spPr>
          <a:xfrm>
            <a:off x="5059962" y="3493056"/>
            <a:ext cx="1835150" cy="5111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微博</a:t>
            </a:r>
            <a:endParaRPr lang="zh-CN" altLang="zh-CN" b="1" kern="1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MH_SubTitle_3"/>
          <p:cNvSpPr/>
          <p:nvPr>
            <p:custDataLst>
              <p:tags r:id="rId4"/>
            </p:custDataLst>
          </p:nvPr>
        </p:nvSpPr>
        <p:spPr>
          <a:xfrm>
            <a:off x="9229776" y="4553990"/>
            <a:ext cx="1835150" cy="5111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微信</a:t>
            </a:r>
            <a:endParaRPr lang="zh-CN" altLang="zh-CN" b="1" kern="1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MH_Text_3"/>
          <p:cNvSpPr/>
          <p:nvPr>
            <p:custDataLst>
              <p:tags r:id="rId5"/>
            </p:custDataLst>
          </p:nvPr>
        </p:nvSpPr>
        <p:spPr>
          <a:xfrm>
            <a:off x="7965152" y="5018807"/>
            <a:ext cx="4140609" cy="2004807"/>
          </a:xfrm>
          <a:prstGeom prst="rect">
            <a:avLst/>
          </a:prstGeom>
        </p:spPr>
        <p:txBody>
          <a:bodyPr lIns="108000" tIns="0" rIns="108000" bIns="0">
            <a:normAutofit/>
          </a:bodyPr>
          <a:lstStyle/>
          <a:p>
            <a:r>
              <a:rPr lang="en-US" altLang="zh-CN" sz="1500" dirty="0">
                <a:latin typeface="+mj-ea"/>
                <a:ea typeface="+mj-ea"/>
              </a:rPr>
              <a:t>1</a:t>
            </a:r>
            <a:r>
              <a:rPr lang="zh-CN" altLang="en-US" sz="1500" dirty="0">
                <a:latin typeface="+mj-ea"/>
                <a:ea typeface="+mj-ea"/>
              </a:rPr>
              <a:t>、以上所有帐号均开设于微信公众平台上线后的</a:t>
            </a:r>
            <a:r>
              <a:rPr lang="en-US" altLang="zh-CN" sz="1500" dirty="0">
                <a:latin typeface="+mj-ea"/>
                <a:ea typeface="+mj-ea"/>
              </a:rPr>
              <a:t>24</a:t>
            </a:r>
            <a:r>
              <a:rPr lang="zh-CN" altLang="en-US" sz="1500" dirty="0">
                <a:latin typeface="+mj-ea"/>
                <a:ea typeface="+mj-ea"/>
              </a:rPr>
              <a:t>个月内；</a:t>
            </a:r>
          </a:p>
          <a:p>
            <a:r>
              <a:rPr lang="en-US" altLang="zh-CN" sz="1500" dirty="0" smtClean="0">
                <a:latin typeface="+mj-ea"/>
                <a:ea typeface="+mj-ea"/>
              </a:rPr>
              <a:t>2</a:t>
            </a:r>
            <a:r>
              <a:rPr lang="zh-CN" altLang="en-US" sz="1500" dirty="0" smtClean="0">
                <a:latin typeface="+mj-ea"/>
                <a:ea typeface="+mj-ea"/>
              </a:rPr>
              <a:t>、</a:t>
            </a:r>
            <a:r>
              <a:rPr lang="en-US" altLang="zh-CN" sz="1500" dirty="0" smtClean="0">
                <a:latin typeface="+mj-ea"/>
                <a:ea typeface="+mj-ea"/>
              </a:rPr>
              <a:t>3</a:t>
            </a:r>
            <a:r>
              <a:rPr lang="zh-CN" altLang="en-US" sz="1500" dirty="0">
                <a:latin typeface="+mj-ea"/>
                <a:ea typeface="+mj-ea"/>
              </a:rPr>
              <a:t>、</a:t>
            </a:r>
            <a:r>
              <a:rPr lang="en-US" altLang="zh-CN" sz="1500" dirty="0">
                <a:latin typeface="+mj-ea"/>
                <a:ea typeface="+mj-ea"/>
              </a:rPr>
              <a:t>4</a:t>
            </a:r>
            <a:r>
              <a:rPr lang="zh-CN" altLang="en-US" sz="1500" dirty="0">
                <a:latin typeface="+mj-ea"/>
                <a:ea typeface="+mj-ea"/>
              </a:rPr>
              <a:t>、</a:t>
            </a:r>
            <a:r>
              <a:rPr lang="en-US" altLang="zh-CN" sz="1500" dirty="0">
                <a:latin typeface="+mj-ea"/>
                <a:ea typeface="+mj-ea"/>
              </a:rPr>
              <a:t>5</a:t>
            </a:r>
            <a:r>
              <a:rPr lang="zh-CN" altLang="en-US" sz="1500" dirty="0">
                <a:latin typeface="+mj-ea"/>
                <a:ea typeface="+mj-ea"/>
              </a:rPr>
              <a:t>月为创立密集期，是最黄金的红利时段。</a:t>
            </a:r>
          </a:p>
          <a:p>
            <a:r>
              <a:rPr lang="en-US" altLang="zh-CN" sz="1500" dirty="0">
                <a:latin typeface="+mj-ea"/>
                <a:ea typeface="+mj-ea"/>
              </a:rPr>
              <a:t>3</a:t>
            </a:r>
            <a:r>
              <a:rPr lang="zh-CN" altLang="en-US" sz="1500" dirty="0">
                <a:latin typeface="+mj-ea"/>
                <a:ea typeface="+mj-ea"/>
              </a:rPr>
              <a:t>、约</a:t>
            </a:r>
            <a:r>
              <a:rPr lang="en-US" altLang="zh-CN" sz="1500" dirty="0">
                <a:latin typeface="+mj-ea"/>
                <a:ea typeface="+mj-ea"/>
              </a:rPr>
              <a:t>30%</a:t>
            </a:r>
            <a:r>
              <a:rPr lang="zh-CN" altLang="en-US" sz="1500" dirty="0">
                <a:latin typeface="+mj-ea"/>
                <a:ea typeface="+mj-ea"/>
              </a:rPr>
              <a:t>的账号创立于</a:t>
            </a:r>
            <a:r>
              <a:rPr lang="en-US" altLang="zh-CN" sz="1500" dirty="0">
                <a:latin typeface="+mj-ea"/>
                <a:ea typeface="+mj-ea"/>
              </a:rPr>
              <a:t>2014</a:t>
            </a:r>
            <a:r>
              <a:rPr lang="zh-CN" altLang="en-US" sz="1500" dirty="0">
                <a:latin typeface="+mj-ea"/>
                <a:ea typeface="+mj-ea"/>
              </a:rPr>
              <a:t>年，同年</a:t>
            </a:r>
            <a:r>
              <a:rPr lang="en-US" altLang="zh-CN" sz="1500" dirty="0">
                <a:latin typeface="+mj-ea"/>
                <a:ea typeface="+mj-ea"/>
              </a:rPr>
              <a:t>4</a:t>
            </a:r>
            <a:r>
              <a:rPr lang="zh-CN" altLang="en-US" sz="1500" dirty="0">
                <a:latin typeface="+mj-ea"/>
                <a:ea typeface="+mj-ea"/>
              </a:rPr>
              <a:t>月起微信正式发布平台运营规范，加强对刷粉、诱导分享等违规行为的打击，以及对于内容质量的把关。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endParaRPr lang="zh-CN" altLang="zh-CN" sz="1400" kern="1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15" y="1879611"/>
            <a:ext cx="3464145" cy="161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5465" y="1879611"/>
            <a:ext cx="3464145" cy="161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6914" y="727632"/>
            <a:ext cx="3464145" cy="3917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右大括号 13"/>
          <p:cNvSpPr/>
          <p:nvPr/>
        </p:nvSpPr>
        <p:spPr>
          <a:xfrm rot="5400000">
            <a:off x="3830357" y="2212330"/>
            <a:ext cx="371192" cy="392316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75644" y="872400"/>
            <a:ext cx="5020356" cy="2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怎样实现内容创业？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133475"/>
            <a:ext cx="5463208" cy="61384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Tip2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：采用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跨内容平台的战略布局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0041"/>
          <a:stretch/>
        </p:blipFill>
        <p:spPr>
          <a:xfrm>
            <a:off x="838200" y="1824002"/>
            <a:ext cx="4729695" cy="3832304"/>
          </a:xfrm>
          <a:prstGeom prst="rect">
            <a:avLst/>
          </a:prstGeom>
        </p:spPr>
      </p:pic>
      <p:sp>
        <p:nvSpPr>
          <p:cNvPr id="5" name="内容占位符 5"/>
          <p:cNvSpPr txBox="1">
            <a:spLocks/>
          </p:cNvSpPr>
          <p:nvPr/>
        </p:nvSpPr>
        <p:spPr>
          <a:xfrm>
            <a:off x="6834432" y="999365"/>
            <a:ext cx="4956018" cy="5432424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dashDot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3" panose="05040102010807070707" pitchFamily="18" charset="2"/>
              <a:buChar char="p"/>
              <a:defRPr lang="zh-CN" altLang="en-US" sz="28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l" defTabSz="914400">
              <a:lnSpc>
                <a:spcPct val="17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越来越多的“大号”已不再“将鸡蛋放在同一个篮子里”，而是向其他平台伸出手去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。并且随着微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信关闭“红利窗口”，而在新平台上陆续出现了新的利益诱因。微信平台一家独大的局面，正在不可避免的走向瓦解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457200" algn="l" defTabSz="914400">
              <a:lnSpc>
                <a:spcPct val="17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其一，跨平台战略有利于将内容方打造为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IP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，营造立体化的战略格局并拓展商业模式，实现真正意义上的公司化运作。</a:t>
            </a:r>
          </a:p>
          <a:p>
            <a:pPr marL="0" indent="457200" algn="l" defTabSz="914400">
              <a:lnSpc>
                <a:spcPct val="17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其二，把鸡蛋放进多个篮子里，也有利于规避风险，不至于由于来自平台方的“不可抗力”而一损俱损，遭受灭顶之灾。这样的情形，已经在多家微信知名“大号”上发生过。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075644" y="872400"/>
            <a:ext cx="5020356" cy="2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等腰三角形 53"/>
          <p:cNvSpPr/>
          <p:nvPr>
            <p:custDataLst>
              <p:tags r:id="rId2"/>
            </p:custDataLst>
          </p:nvPr>
        </p:nvSpPr>
        <p:spPr>
          <a:xfrm flipV="1">
            <a:off x="3957638" y="2324101"/>
            <a:ext cx="368300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5" name="任意多边形 54"/>
          <p:cNvSpPr/>
          <p:nvPr>
            <p:custDataLst>
              <p:tags r:id="rId3"/>
            </p:custDataLst>
          </p:nvPr>
        </p:nvSpPr>
        <p:spPr>
          <a:xfrm flipV="1">
            <a:off x="3957638" y="2324101"/>
            <a:ext cx="184150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6" name="等腰三角形 55"/>
          <p:cNvSpPr/>
          <p:nvPr>
            <p:custDataLst>
              <p:tags r:id="rId4"/>
            </p:custDataLst>
          </p:nvPr>
        </p:nvSpPr>
        <p:spPr>
          <a:xfrm flipV="1">
            <a:off x="4391026" y="2324101"/>
            <a:ext cx="366713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7" name="任意多边形 56"/>
          <p:cNvSpPr/>
          <p:nvPr>
            <p:custDataLst>
              <p:tags r:id="rId5"/>
            </p:custDataLst>
          </p:nvPr>
        </p:nvSpPr>
        <p:spPr>
          <a:xfrm flipV="1">
            <a:off x="4391026" y="2324101"/>
            <a:ext cx="182563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8" name="等腰三角形 57"/>
          <p:cNvSpPr/>
          <p:nvPr>
            <p:custDataLst>
              <p:tags r:id="rId6"/>
            </p:custDataLst>
          </p:nvPr>
        </p:nvSpPr>
        <p:spPr>
          <a:xfrm flipV="1">
            <a:off x="4822826" y="2324101"/>
            <a:ext cx="366713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9" name="任意多边形 58"/>
          <p:cNvSpPr/>
          <p:nvPr>
            <p:custDataLst>
              <p:tags r:id="rId7"/>
            </p:custDataLst>
          </p:nvPr>
        </p:nvSpPr>
        <p:spPr>
          <a:xfrm flipV="1">
            <a:off x="4822825" y="2324101"/>
            <a:ext cx="184150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0" name="等腰三角形 59"/>
          <p:cNvSpPr/>
          <p:nvPr>
            <p:custDataLst>
              <p:tags r:id="rId8"/>
            </p:custDataLst>
          </p:nvPr>
        </p:nvSpPr>
        <p:spPr>
          <a:xfrm flipV="1">
            <a:off x="5256213" y="2324101"/>
            <a:ext cx="366712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1" name="任意多边形 60"/>
          <p:cNvSpPr/>
          <p:nvPr>
            <p:custDataLst>
              <p:tags r:id="rId9"/>
            </p:custDataLst>
          </p:nvPr>
        </p:nvSpPr>
        <p:spPr>
          <a:xfrm flipV="1">
            <a:off x="5256213" y="2324101"/>
            <a:ext cx="182562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2" name="等腰三角形 61"/>
          <p:cNvSpPr/>
          <p:nvPr>
            <p:custDataLst>
              <p:tags r:id="rId10"/>
            </p:custDataLst>
          </p:nvPr>
        </p:nvSpPr>
        <p:spPr>
          <a:xfrm flipV="1">
            <a:off x="5688013" y="2324101"/>
            <a:ext cx="366712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3" name="任意多边形 62"/>
          <p:cNvSpPr/>
          <p:nvPr>
            <p:custDataLst>
              <p:tags r:id="rId11"/>
            </p:custDataLst>
          </p:nvPr>
        </p:nvSpPr>
        <p:spPr>
          <a:xfrm flipV="1">
            <a:off x="5688013" y="2324101"/>
            <a:ext cx="182562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4" name="等腰三角形 63"/>
          <p:cNvSpPr/>
          <p:nvPr>
            <p:custDataLst>
              <p:tags r:id="rId12"/>
            </p:custDataLst>
          </p:nvPr>
        </p:nvSpPr>
        <p:spPr>
          <a:xfrm flipV="1">
            <a:off x="6119813" y="2324101"/>
            <a:ext cx="366712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5" name="任意多边形 64"/>
          <p:cNvSpPr/>
          <p:nvPr>
            <p:custDataLst>
              <p:tags r:id="rId13"/>
            </p:custDataLst>
          </p:nvPr>
        </p:nvSpPr>
        <p:spPr>
          <a:xfrm flipV="1">
            <a:off x="6119813" y="2324101"/>
            <a:ext cx="184150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6" name="等腰三角形 65"/>
          <p:cNvSpPr/>
          <p:nvPr>
            <p:custDataLst>
              <p:tags r:id="rId14"/>
            </p:custDataLst>
          </p:nvPr>
        </p:nvSpPr>
        <p:spPr>
          <a:xfrm flipV="1">
            <a:off x="6553201" y="2324101"/>
            <a:ext cx="366713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7" name="任意多边形 66"/>
          <p:cNvSpPr/>
          <p:nvPr>
            <p:custDataLst>
              <p:tags r:id="rId15"/>
            </p:custDataLst>
          </p:nvPr>
        </p:nvSpPr>
        <p:spPr>
          <a:xfrm flipV="1">
            <a:off x="6553201" y="2324101"/>
            <a:ext cx="182563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8" name="等腰三角形 67"/>
          <p:cNvSpPr/>
          <p:nvPr>
            <p:custDataLst>
              <p:tags r:id="rId16"/>
            </p:custDataLst>
          </p:nvPr>
        </p:nvSpPr>
        <p:spPr>
          <a:xfrm flipV="1">
            <a:off x="6985001" y="2324101"/>
            <a:ext cx="366713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9" name="任意多边形 68"/>
          <p:cNvSpPr/>
          <p:nvPr>
            <p:custDataLst>
              <p:tags r:id="rId17"/>
            </p:custDataLst>
          </p:nvPr>
        </p:nvSpPr>
        <p:spPr>
          <a:xfrm flipV="1">
            <a:off x="6985001" y="2324101"/>
            <a:ext cx="182563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0" name="等腰三角形 69"/>
          <p:cNvSpPr/>
          <p:nvPr>
            <p:custDataLst>
              <p:tags r:id="rId18"/>
            </p:custDataLst>
          </p:nvPr>
        </p:nvSpPr>
        <p:spPr>
          <a:xfrm flipV="1">
            <a:off x="7416801" y="2324101"/>
            <a:ext cx="366713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1" name="任意多边形 70"/>
          <p:cNvSpPr/>
          <p:nvPr>
            <p:custDataLst>
              <p:tags r:id="rId19"/>
            </p:custDataLst>
          </p:nvPr>
        </p:nvSpPr>
        <p:spPr>
          <a:xfrm flipV="1">
            <a:off x="7416800" y="2324101"/>
            <a:ext cx="184150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2" name="等腰三角形 71"/>
          <p:cNvSpPr/>
          <p:nvPr>
            <p:custDataLst>
              <p:tags r:id="rId20"/>
            </p:custDataLst>
          </p:nvPr>
        </p:nvSpPr>
        <p:spPr>
          <a:xfrm flipV="1">
            <a:off x="7850188" y="2324101"/>
            <a:ext cx="366712" cy="315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3" name="任意多边形 72"/>
          <p:cNvSpPr/>
          <p:nvPr>
            <p:custDataLst>
              <p:tags r:id="rId21"/>
            </p:custDataLst>
          </p:nvPr>
        </p:nvSpPr>
        <p:spPr>
          <a:xfrm flipV="1">
            <a:off x="7850188" y="2324101"/>
            <a:ext cx="182562" cy="315913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4" name="等腰三角形 73"/>
          <p:cNvSpPr/>
          <p:nvPr>
            <p:custDataLst>
              <p:tags r:id="rId22"/>
            </p:custDataLst>
          </p:nvPr>
        </p:nvSpPr>
        <p:spPr>
          <a:xfrm>
            <a:off x="3957638" y="3805238"/>
            <a:ext cx="368300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5" name="任意多边形 74"/>
          <p:cNvSpPr/>
          <p:nvPr>
            <p:custDataLst>
              <p:tags r:id="rId23"/>
            </p:custDataLst>
          </p:nvPr>
        </p:nvSpPr>
        <p:spPr>
          <a:xfrm>
            <a:off x="3957638" y="3805238"/>
            <a:ext cx="184150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6" name="等腰三角形 95"/>
          <p:cNvSpPr/>
          <p:nvPr>
            <p:custDataLst>
              <p:tags r:id="rId24"/>
            </p:custDataLst>
          </p:nvPr>
        </p:nvSpPr>
        <p:spPr>
          <a:xfrm>
            <a:off x="4391026" y="3805238"/>
            <a:ext cx="366713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7" name="任意多边形 96"/>
          <p:cNvSpPr/>
          <p:nvPr>
            <p:custDataLst>
              <p:tags r:id="rId25"/>
            </p:custDataLst>
          </p:nvPr>
        </p:nvSpPr>
        <p:spPr>
          <a:xfrm>
            <a:off x="4391026" y="3805238"/>
            <a:ext cx="182563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0" name="等腰三角形 99"/>
          <p:cNvSpPr/>
          <p:nvPr>
            <p:custDataLst>
              <p:tags r:id="rId26"/>
            </p:custDataLst>
          </p:nvPr>
        </p:nvSpPr>
        <p:spPr>
          <a:xfrm>
            <a:off x="4822826" y="3805238"/>
            <a:ext cx="366713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1" name="任意多边形 100"/>
          <p:cNvSpPr/>
          <p:nvPr>
            <p:custDataLst>
              <p:tags r:id="rId27"/>
            </p:custDataLst>
          </p:nvPr>
        </p:nvSpPr>
        <p:spPr>
          <a:xfrm>
            <a:off x="4822825" y="3805238"/>
            <a:ext cx="184150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2" name="等腰三角形 101"/>
          <p:cNvSpPr/>
          <p:nvPr>
            <p:custDataLst>
              <p:tags r:id="rId28"/>
            </p:custDataLst>
          </p:nvPr>
        </p:nvSpPr>
        <p:spPr>
          <a:xfrm>
            <a:off x="5256213" y="3805238"/>
            <a:ext cx="366712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3" name="任意多边形 102"/>
          <p:cNvSpPr/>
          <p:nvPr>
            <p:custDataLst>
              <p:tags r:id="rId29"/>
            </p:custDataLst>
          </p:nvPr>
        </p:nvSpPr>
        <p:spPr>
          <a:xfrm>
            <a:off x="5256213" y="3805238"/>
            <a:ext cx="182562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4" name="等腰三角形 103"/>
          <p:cNvSpPr/>
          <p:nvPr>
            <p:custDataLst>
              <p:tags r:id="rId30"/>
            </p:custDataLst>
          </p:nvPr>
        </p:nvSpPr>
        <p:spPr>
          <a:xfrm>
            <a:off x="5688013" y="3805238"/>
            <a:ext cx="366712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5" name="任意多边形 104"/>
          <p:cNvSpPr/>
          <p:nvPr>
            <p:custDataLst>
              <p:tags r:id="rId31"/>
            </p:custDataLst>
          </p:nvPr>
        </p:nvSpPr>
        <p:spPr>
          <a:xfrm>
            <a:off x="5688013" y="3805238"/>
            <a:ext cx="182562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6" name="等腰三角形 105"/>
          <p:cNvSpPr/>
          <p:nvPr>
            <p:custDataLst>
              <p:tags r:id="rId32"/>
            </p:custDataLst>
          </p:nvPr>
        </p:nvSpPr>
        <p:spPr>
          <a:xfrm>
            <a:off x="6119813" y="3805238"/>
            <a:ext cx="366712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7" name="任意多边形 106"/>
          <p:cNvSpPr/>
          <p:nvPr>
            <p:custDataLst>
              <p:tags r:id="rId33"/>
            </p:custDataLst>
          </p:nvPr>
        </p:nvSpPr>
        <p:spPr>
          <a:xfrm>
            <a:off x="6119813" y="3805238"/>
            <a:ext cx="184150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8" name="等腰三角形 107"/>
          <p:cNvSpPr/>
          <p:nvPr>
            <p:custDataLst>
              <p:tags r:id="rId34"/>
            </p:custDataLst>
          </p:nvPr>
        </p:nvSpPr>
        <p:spPr>
          <a:xfrm>
            <a:off x="6553201" y="3805238"/>
            <a:ext cx="366713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9" name="任意多边形 108"/>
          <p:cNvSpPr/>
          <p:nvPr>
            <p:custDataLst>
              <p:tags r:id="rId35"/>
            </p:custDataLst>
          </p:nvPr>
        </p:nvSpPr>
        <p:spPr>
          <a:xfrm>
            <a:off x="6553201" y="3805238"/>
            <a:ext cx="182563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0" name="等腰三角形 109"/>
          <p:cNvSpPr/>
          <p:nvPr>
            <p:custDataLst>
              <p:tags r:id="rId36"/>
            </p:custDataLst>
          </p:nvPr>
        </p:nvSpPr>
        <p:spPr>
          <a:xfrm>
            <a:off x="6985001" y="3805238"/>
            <a:ext cx="366713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1" name="任意多边形 110"/>
          <p:cNvSpPr/>
          <p:nvPr>
            <p:custDataLst>
              <p:tags r:id="rId37"/>
            </p:custDataLst>
          </p:nvPr>
        </p:nvSpPr>
        <p:spPr>
          <a:xfrm>
            <a:off x="6985001" y="3805238"/>
            <a:ext cx="182563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2" name="等腰三角形 111"/>
          <p:cNvSpPr/>
          <p:nvPr>
            <p:custDataLst>
              <p:tags r:id="rId38"/>
            </p:custDataLst>
          </p:nvPr>
        </p:nvSpPr>
        <p:spPr>
          <a:xfrm>
            <a:off x="7416801" y="3805238"/>
            <a:ext cx="366713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3" name="任意多边形 112"/>
          <p:cNvSpPr/>
          <p:nvPr>
            <p:custDataLst>
              <p:tags r:id="rId39"/>
            </p:custDataLst>
          </p:nvPr>
        </p:nvSpPr>
        <p:spPr>
          <a:xfrm>
            <a:off x="7416800" y="3805238"/>
            <a:ext cx="184150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4" name="等腰三角形 113"/>
          <p:cNvSpPr/>
          <p:nvPr>
            <p:custDataLst>
              <p:tags r:id="rId40"/>
            </p:custDataLst>
          </p:nvPr>
        </p:nvSpPr>
        <p:spPr>
          <a:xfrm>
            <a:off x="7850188" y="3805238"/>
            <a:ext cx="366712" cy="3175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5" name="任意多边形 114"/>
          <p:cNvSpPr/>
          <p:nvPr>
            <p:custDataLst>
              <p:tags r:id="rId41"/>
            </p:custDataLst>
          </p:nvPr>
        </p:nvSpPr>
        <p:spPr>
          <a:xfrm>
            <a:off x="7850188" y="3805238"/>
            <a:ext cx="182562" cy="317500"/>
          </a:xfrm>
          <a:custGeom>
            <a:avLst/>
            <a:gdLst>
              <a:gd name="connsiteX0" fmla="*/ 0 w 124619"/>
              <a:gd name="connsiteY0" fmla="*/ 214860 h 214860"/>
              <a:gd name="connsiteX1" fmla="*/ 124619 w 124619"/>
              <a:gd name="connsiteY1" fmla="*/ 214860 h 214860"/>
              <a:gd name="connsiteX2" fmla="*/ 124619 w 124619"/>
              <a:gd name="connsiteY2" fmla="*/ 0 h 2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19" h="214860">
                <a:moveTo>
                  <a:pt x="0" y="214860"/>
                </a:moveTo>
                <a:lnTo>
                  <a:pt x="124619" y="214860"/>
                </a:lnTo>
                <a:lnTo>
                  <a:pt x="124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6" name="矩形 115"/>
          <p:cNvSpPr/>
          <p:nvPr>
            <p:custDataLst>
              <p:tags r:id="rId42"/>
            </p:custDataLst>
          </p:nvPr>
        </p:nvSpPr>
        <p:spPr>
          <a:xfrm>
            <a:off x="4732339" y="2670175"/>
            <a:ext cx="2814637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spc="30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haroni" panose="02010803020104030203" pitchFamily="2" charset="-79"/>
              </a:rPr>
              <a:t>谢谢大家</a:t>
            </a:r>
          </a:p>
        </p:txBody>
      </p:sp>
      <p:sp>
        <p:nvSpPr>
          <p:cNvPr id="117" name="矩形 116"/>
          <p:cNvSpPr/>
          <p:nvPr>
            <p:custDataLst>
              <p:tags r:id="rId43"/>
            </p:custDataLst>
          </p:nvPr>
        </p:nvSpPr>
        <p:spPr>
          <a:xfrm>
            <a:off x="4719639" y="3384551"/>
            <a:ext cx="2867025" cy="3540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7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幼圆" panose="02010509060101010101" pitchFamily="49" charset="-122"/>
              </a:rPr>
              <a:t>THANK YOU FOR YOUR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 rot="8460764" flipH="1">
            <a:off x="5126975" y="1075050"/>
            <a:ext cx="4761088" cy="4761089"/>
          </a:xfrm>
          <a:prstGeom prst="arc">
            <a:avLst>
              <a:gd name="adj1" fmla="val 13847484"/>
              <a:gd name="adj2" fmla="val 3075589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MH_Number_1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>
          <a:xfrm rot="10800000" flipH="1" flipV="1">
            <a:off x="7341311" y="800330"/>
            <a:ext cx="608288" cy="608288"/>
          </a:xfrm>
          <a:prstGeom prst="ellipse">
            <a:avLst/>
          </a:prstGeom>
          <a:gradFill flip="none" rotWithShape="1">
            <a:gsLst>
              <a:gs pos="48000">
                <a:schemeClr val="accent1"/>
              </a:gs>
              <a:gs pos="64000">
                <a:schemeClr val="accent1"/>
              </a:gs>
              <a:gs pos="56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8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Number_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 rot="10800000" flipH="1" flipV="1">
            <a:off x="9579652" y="3142498"/>
            <a:ext cx="608288" cy="608288"/>
          </a:xfrm>
          <a:prstGeom prst="ellipse">
            <a:avLst/>
          </a:prstGeom>
          <a:gradFill flip="none" rotWithShape="1">
            <a:gsLst>
              <a:gs pos="48000">
                <a:schemeClr val="accent1"/>
              </a:gs>
              <a:gs pos="64000">
                <a:schemeClr val="accent1"/>
              </a:gs>
              <a:gs pos="56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8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MH_Number_3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 rot="10800000" flipH="1" flipV="1">
            <a:off x="7341311" y="5484666"/>
            <a:ext cx="608288" cy="608288"/>
          </a:xfrm>
          <a:prstGeom prst="ellipse">
            <a:avLst/>
          </a:prstGeom>
          <a:gradFill flip="none" rotWithShape="1">
            <a:gsLst>
              <a:gs pos="48000">
                <a:schemeClr val="accent1"/>
              </a:gs>
              <a:gs pos="64000">
                <a:schemeClr val="accent1"/>
              </a:gs>
              <a:gs pos="56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8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1">
            <a:hlinkClick r:id="rId12" action="ppaction://hlinksldjump"/>
          </p:cNvPr>
          <p:cNvSpPr txBox="1"/>
          <p:nvPr>
            <p:custDataLst>
              <p:tags r:id="rId6"/>
            </p:custDataLst>
          </p:nvPr>
        </p:nvSpPr>
        <p:spPr>
          <a:xfrm flipH="1">
            <a:off x="3814827" y="332954"/>
            <a:ext cx="3463487" cy="155738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什么是内容创业？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6" name="MH_Entry_3">
            <a:hlinkClick r:id="rId14" action="ppaction://hlinksldjump"/>
          </p:cNvPr>
          <p:cNvSpPr txBox="1"/>
          <p:nvPr>
            <p:custDataLst>
              <p:tags r:id="rId7"/>
            </p:custDataLst>
          </p:nvPr>
        </p:nvSpPr>
        <p:spPr>
          <a:xfrm flipH="1">
            <a:off x="3814827" y="5010118"/>
            <a:ext cx="3463487" cy="155738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怎样做好内容创业？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7" name="MH_Entry_2">
            <a:hlinkClick r:id="rId13" action="ppaction://hlinksldjump"/>
          </p:cNvPr>
          <p:cNvSpPr txBox="1"/>
          <p:nvPr>
            <p:custDataLst>
              <p:tags r:id="rId8"/>
            </p:custDataLst>
          </p:nvPr>
        </p:nvSpPr>
        <p:spPr>
          <a:xfrm flipH="1">
            <a:off x="6090450" y="2643576"/>
            <a:ext cx="3463487" cy="155738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内容平台有哪些</a:t>
            </a:r>
            <a:r>
              <a:rPr lang="zh-CN" altLang="en-US" sz="2400" dirty="0">
                <a:latin typeface="+mn-ea"/>
              </a:rPr>
              <a:t>？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0" name="MH_Others_2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111156" y="2131798"/>
            <a:ext cx="1666565" cy="2958399"/>
          </a:xfrm>
          <a:custGeom>
            <a:avLst/>
            <a:gdLst>
              <a:gd name="T0" fmla="*/ 2147483646 w 3056"/>
              <a:gd name="T1" fmla="*/ 2147483646 h 5429"/>
              <a:gd name="T2" fmla="*/ 2147483646 w 3056"/>
              <a:gd name="T3" fmla="*/ 2147483646 h 5429"/>
              <a:gd name="T4" fmla="*/ 2147483646 w 3056"/>
              <a:gd name="T5" fmla="*/ 388832290 h 5429"/>
              <a:gd name="T6" fmla="*/ 2147483646 w 3056"/>
              <a:gd name="T7" fmla="*/ 345615213 h 5429"/>
              <a:gd name="T8" fmla="*/ 2147483646 w 3056"/>
              <a:gd name="T9" fmla="*/ 2147483646 h 5429"/>
              <a:gd name="T10" fmla="*/ 2147483646 w 3056"/>
              <a:gd name="T11" fmla="*/ 2147483646 h 5429"/>
              <a:gd name="T12" fmla="*/ 2147483646 w 3056"/>
              <a:gd name="T13" fmla="*/ 2147483646 h 5429"/>
              <a:gd name="T14" fmla="*/ 2147483646 w 3056"/>
              <a:gd name="T15" fmla="*/ 2147483646 h 5429"/>
              <a:gd name="T16" fmla="*/ 2147483646 w 3056"/>
              <a:gd name="T17" fmla="*/ 2147483646 h 5429"/>
              <a:gd name="T18" fmla="*/ 2147483646 w 3056"/>
              <a:gd name="T19" fmla="*/ 2147483646 h 5429"/>
              <a:gd name="T20" fmla="*/ 475747481 w 3056"/>
              <a:gd name="T21" fmla="*/ 2147483646 h 5429"/>
              <a:gd name="T22" fmla="*/ 432463999 w 3056"/>
              <a:gd name="T23" fmla="*/ 2147483646 h 5429"/>
              <a:gd name="T24" fmla="*/ 2147483646 w 3056"/>
              <a:gd name="T25" fmla="*/ 2147483646 h 5429"/>
              <a:gd name="T26" fmla="*/ 2147483646 w 3056"/>
              <a:gd name="T27" fmla="*/ 2147483646 h 5429"/>
              <a:gd name="T28" fmla="*/ 2147483646 w 3056"/>
              <a:gd name="T29" fmla="*/ 2147483646 h 5429"/>
              <a:gd name="T30" fmla="*/ 2147483646 w 3056"/>
              <a:gd name="T31" fmla="*/ 2147483646 h 5429"/>
              <a:gd name="T32" fmla="*/ 2147483646 w 3056"/>
              <a:gd name="T33" fmla="*/ 2147483646 h 5429"/>
              <a:gd name="T34" fmla="*/ 2147483646 w 3056"/>
              <a:gd name="T35" fmla="*/ 2147483646 h 5429"/>
              <a:gd name="T36" fmla="*/ 2147483646 w 3056"/>
              <a:gd name="T37" fmla="*/ 2147483646 h 5429"/>
              <a:gd name="T38" fmla="*/ 2147483646 w 3056"/>
              <a:gd name="T39" fmla="*/ 2147483646 h 5429"/>
              <a:gd name="T40" fmla="*/ 2147483646 w 3056"/>
              <a:gd name="T41" fmla="*/ 2147483646 h 5429"/>
              <a:gd name="T42" fmla="*/ 2147483646 w 3056"/>
              <a:gd name="T43" fmla="*/ 2147483646 h 5429"/>
              <a:gd name="T44" fmla="*/ 2147483646 w 3056"/>
              <a:gd name="T45" fmla="*/ 2147483646 h 5429"/>
              <a:gd name="T46" fmla="*/ 2147483646 w 3056"/>
              <a:gd name="T47" fmla="*/ 2147483646 h 5429"/>
              <a:gd name="T48" fmla="*/ 2147483646 w 3056"/>
              <a:gd name="T49" fmla="*/ 2147483646 h 5429"/>
              <a:gd name="T50" fmla="*/ 2147483646 w 3056"/>
              <a:gd name="T51" fmla="*/ 2147483646 h 5429"/>
              <a:gd name="T52" fmla="*/ 2147483646 w 3056"/>
              <a:gd name="T53" fmla="*/ 2147483646 h 5429"/>
              <a:gd name="T54" fmla="*/ 2147483646 w 3056"/>
              <a:gd name="T55" fmla="*/ 2147483646 h 5429"/>
              <a:gd name="T56" fmla="*/ 2147483646 w 3056"/>
              <a:gd name="T57" fmla="*/ 2147483646 h 5429"/>
              <a:gd name="T58" fmla="*/ 2147483646 w 3056"/>
              <a:gd name="T59" fmla="*/ 2147483646 h 5429"/>
              <a:gd name="T60" fmla="*/ 2147483646 w 3056"/>
              <a:gd name="T61" fmla="*/ 2147483646 h 5429"/>
              <a:gd name="T62" fmla="*/ 2147483646 w 3056"/>
              <a:gd name="T63" fmla="*/ 2147483646 h 5429"/>
              <a:gd name="T64" fmla="*/ 2147483646 w 3056"/>
              <a:gd name="T65" fmla="*/ 2147483646 h 5429"/>
              <a:gd name="T66" fmla="*/ 2147483646 w 3056"/>
              <a:gd name="T67" fmla="*/ 2147483646 h 5429"/>
              <a:gd name="T68" fmla="*/ 2147483646 w 3056"/>
              <a:gd name="T69" fmla="*/ 2147483646 h 5429"/>
              <a:gd name="T70" fmla="*/ 2147483646 w 3056"/>
              <a:gd name="T71" fmla="*/ 2147483646 h 5429"/>
              <a:gd name="T72" fmla="*/ 2147483646 w 3056"/>
              <a:gd name="T73" fmla="*/ 2147483646 h 5429"/>
              <a:gd name="T74" fmla="*/ 2147483646 w 3056"/>
              <a:gd name="T75" fmla="*/ 2147483646 h 5429"/>
              <a:gd name="T76" fmla="*/ 2147483646 w 3056"/>
              <a:gd name="T77" fmla="*/ 2147483646 h 5429"/>
              <a:gd name="T78" fmla="*/ 2147483646 w 3056"/>
              <a:gd name="T79" fmla="*/ 2147483646 h 5429"/>
              <a:gd name="T80" fmla="*/ 2147483646 w 3056"/>
              <a:gd name="T81" fmla="*/ 2147483646 h 5429"/>
              <a:gd name="T82" fmla="*/ 2147483646 w 3056"/>
              <a:gd name="T83" fmla="*/ 2147483646 h 5429"/>
              <a:gd name="T84" fmla="*/ 2147483646 w 3056"/>
              <a:gd name="T85" fmla="*/ 2147483646 h 5429"/>
              <a:gd name="T86" fmla="*/ 2147483646 w 3056"/>
              <a:gd name="T87" fmla="*/ 2147483646 h 5429"/>
              <a:gd name="T88" fmla="*/ 2147483646 w 3056"/>
              <a:gd name="T89" fmla="*/ 2147483646 h 5429"/>
              <a:gd name="T90" fmla="*/ 2147483646 w 3056"/>
              <a:gd name="T91" fmla="*/ 2147483646 h 5429"/>
              <a:gd name="T92" fmla="*/ 2147483646 w 3056"/>
              <a:gd name="T93" fmla="*/ 2147483646 h 5429"/>
              <a:gd name="T94" fmla="*/ 2147483646 w 3056"/>
              <a:gd name="T95" fmla="*/ 2147483646 h 5429"/>
              <a:gd name="T96" fmla="*/ 2147483646 w 3056"/>
              <a:gd name="T97" fmla="*/ 2147483646 h 5429"/>
              <a:gd name="T98" fmla="*/ 2147483646 w 3056"/>
              <a:gd name="T99" fmla="*/ 2147483646 h 5429"/>
              <a:gd name="T100" fmla="*/ 2147483646 w 3056"/>
              <a:gd name="T101" fmla="*/ 2147483646 h 5429"/>
              <a:gd name="T102" fmla="*/ 2147483646 w 3056"/>
              <a:gd name="T103" fmla="*/ 2147483646 h 5429"/>
              <a:gd name="T104" fmla="*/ 2147483646 w 3056"/>
              <a:gd name="T105" fmla="*/ 2147483646 h 5429"/>
              <a:gd name="T106" fmla="*/ 2147483646 w 3056"/>
              <a:gd name="T107" fmla="*/ 2147483646 h 5429"/>
              <a:gd name="T108" fmla="*/ 2147483646 w 3056"/>
              <a:gd name="T109" fmla="*/ 2147483646 h 5429"/>
              <a:gd name="T110" fmla="*/ 2147483646 w 3056"/>
              <a:gd name="T111" fmla="*/ 2147483646 h 5429"/>
              <a:gd name="T112" fmla="*/ 2147483646 w 3056"/>
              <a:gd name="T113" fmla="*/ 2147483646 h 5429"/>
              <a:gd name="T114" fmla="*/ 2147483646 w 3056"/>
              <a:gd name="T115" fmla="*/ 2147483646 h 5429"/>
              <a:gd name="T116" fmla="*/ 2147483646 w 3056"/>
              <a:gd name="T117" fmla="*/ 2147483646 h 5429"/>
              <a:gd name="T118" fmla="*/ 2147483646 w 3056"/>
              <a:gd name="T119" fmla="*/ 2147483646 h 5429"/>
              <a:gd name="T120" fmla="*/ 2147483646 w 3056"/>
              <a:gd name="T121" fmla="*/ 2147483646 h 542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5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0" tIns="0" rIns="0" bIns="1152000" anchor="ctr">
            <a:no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1" name="MH_Others_3"/>
          <p:cNvSpPr/>
          <p:nvPr>
            <p:custDataLst>
              <p:tags r:id="rId10"/>
            </p:custDataLst>
          </p:nvPr>
        </p:nvSpPr>
        <p:spPr>
          <a:xfrm>
            <a:off x="3444547" y="2893948"/>
            <a:ext cx="2188468" cy="459129"/>
          </a:xfrm>
          <a:custGeom>
            <a:avLst/>
            <a:gdLst>
              <a:gd name="connsiteX0" fmla="*/ 114300 w 2188468"/>
              <a:gd name="connsiteY0" fmla="*/ 0 h 459129"/>
              <a:gd name="connsiteX1" fmla="*/ 1958904 w 2188468"/>
              <a:gd name="connsiteY1" fmla="*/ 0 h 459129"/>
              <a:gd name="connsiteX2" fmla="*/ 2170429 w 2188468"/>
              <a:gd name="connsiteY2" fmla="*/ 140208 h 459129"/>
              <a:gd name="connsiteX3" fmla="*/ 2188468 w 2188468"/>
              <a:gd name="connsiteY3" fmla="*/ 229560 h 459129"/>
              <a:gd name="connsiteX4" fmla="*/ 2188468 w 2188468"/>
              <a:gd name="connsiteY4" fmla="*/ 229565 h 459129"/>
              <a:gd name="connsiteX5" fmla="*/ 2005169 w 2188468"/>
              <a:gd name="connsiteY5" fmla="*/ 454466 h 459129"/>
              <a:gd name="connsiteX6" fmla="*/ 1980285 w 2188468"/>
              <a:gd name="connsiteY6" fmla="*/ 456975 h 459129"/>
              <a:gd name="connsiteX7" fmla="*/ 0 w 2188468"/>
              <a:gd name="connsiteY7" fmla="*/ 459129 h 459129"/>
              <a:gd name="connsiteX8" fmla="*/ 114300 w 2188468"/>
              <a:gd name="connsiteY8" fmla="*/ 0 h 45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468" h="459129">
                <a:moveTo>
                  <a:pt x="114300" y="0"/>
                </a:moveTo>
                <a:lnTo>
                  <a:pt x="1958904" y="0"/>
                </a:lnTo>
                <a:cubicBezTo>
                  <a:pt x="2053993" y="0"/>
                  <a:pt x="2135579" y="57814"/>
                  <a:pt x="2170429" y="140208"/>
                </a:cubicBezTo>
                <a:lnTo>
                  <a:pt x="2188468" y="229560"/>
                </a:lnTo>
                <a:lnTo>
                  <a:pt x="2188468" y="229565"/>
                </a:lnTo>
                <a:cubicBezTo>
                  <a:pt x="2188468" y="340502"/>
                  <a:pt x="2109777" y="433060"/>
                  <a:pt x="2005169" y="454466"/>
                </a:cubicBezTo>
                <a:lnTo>
                  <a:pt x="1980285" y="456975"/>
                </a:lnTo>
                <a:lnTo>
                  <a:pt x="0" y="459129"/>
                </a:lnTo>
                <a:cubicBezTo>
                  <a:pt x="76199" y="308468"/>
                  <a:pt x="145256" y="153043"/>
                  <a:pt x="114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spc="1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spc="1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6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70797" y="2038494"/>
            <a:ext cx="1406185" cy="2496186"/>
          </a:xfrm>
          <a:custGeom>
            <a:avLst/>
            <a:gdLst>
              <a:gd name="T0" fmla="*/ 2147483646 w 3056"/>
              <a:gd name="T1" fmla="*/ 2147483646 h 5429"/>
              <a:gd name="T2" fmla="*/ 2147483646 w 3056"/>
              <a:gd name="T3" fmla="*/ 2147483646 h 5429"/>
              <a:gd name="T4" fmla="*/ 2147483646 w 3056"/>
              <a:gd name="T5" fmla="*/ 388832290 h 5429"/>
              <a:gd name="T6" fmla="*/ 2147483646 w 3056"/>
              <a:gd name="T7" fmla="*/ 345615213 h 5429"/>
              <a:gd name="T8" fmla="*/ 2147483646 w 3056"/>
              <a:gd name="T9" fmla="*/ 2147483646 h 5429"/>
              <a:gd name="T10" fmla="*/ 2147483646 w 3056"/>
              <a:gd name="T11" fmla="*/ 2147483646 h 5429"/>
              <a:gd name="T12" fmla="*/ 2147483646 w 3056"/>
              <a:gd name="T13" fmla="*/ 2147483646 h 5429"/>
              <a:gd name="T14" fmla="*/ 2147483646 w 3056"/>
              <a:gd name="T15" fmla="*/ 2147483646 h 5429"/>
              <a:gd name="T16" fmla="*/ 2147483646 w 3056"/>
              <a:gd name="T17" fmla="*/ 2147483646 h 5429"/>
              <a:gd name="T18" fmla="*/ 2147483646 w 3056"/>
              <a:gd name="T19" fmla="*/ 2147483646 h 5429"/>
              <a:gd name="T20" fmla="*/ 475747481 w 3056"/>
              <a:gd name="T21" fmla="*/ 2147483646 h 5429"/>
              <a:gd name="T22" fmla="*/ 432463999 w 3056"/>
              <a:gd name="T23" fmla="*/ 2147483646 h 5429"/>
              <a:gd name="T24" fmla="*/ 2147483646 w 3056"/>
              <a:gd name="T25" fmla="*/ 2147483646 h 5429"/>
              <a:gd name="T26" fmla="*/ 2147483646 w 3056"/>
              <a:gd name="T27" fmla="*/ 2147483646 h 5429"/>
              <a:gd name="T28" fmla="*/ 2147483646 w 3056"/>
              <a:gd name="T29" fmla="*/ 2147483646 h 5429"/>
              <a:gd name="T30" fmla="*/ 2147483646 w 3056"/>
              <a:gd name="T31" fmla="*/ 2147483646 h 5429"/>
              <a:gd name="T32" fmla="*/ 2147483646 w 3056"/>
              <a:gd name="T33" fmla="*/ 2147483646 h 5429"/>
              <a:gd name="T34" fmla="*/ 2147483646 w 3056"/>
              <a:gd name="T35" fmla="*/ 2147483646 h 5429"/>
              <a:gd name="T36" fmla="*/ 2147483646 w 3056"/>
              <a:gd name="T37" fmla="*/ 2147483646 h 5429"/>
              <a:gd name="T38" fmla="*/ 2147483646 w 3056"/>
              <a:gd name="T39" fmla="*/ 2147483646 h 5429"/>
              <a:gd name="T40" fmla="*/ 2147483646 w 3056"/>
              <a:gd name="T41" fmla="*/ 2147483646 h 5429"/>
              <a:gd name="T42" fmla="*/ 2147483646 w 3056"/>
              <a:gd name="T43" fmla="*/ 2147483646 h 5429"/>
              <a:gd name="T44" fmla="*/ 2147483646 w 3056"/>
              <a:gd name="T45" fmla="*/ 2147483646 h 5429"/>
              <a:gd name="T46" fmla="*/ 2147483646 w 3056"/>
              <a:gd name="T47" fmla="*/ 2147483646 h 5429"/>
              <a:gd name="T48" fmla="*/ 2147483646 w 3056"/>
              <a:gd name="T49" fmla="*/ 2147483646 h 5429"/>
              <a:gd name="T50" fmla="*/ 2147483646 w 3056"/>
              <a:gd name="T51" fmla="*/ 2147483646 h 5429"/>
              <a:gd name="T52" fmla="*/ 2147483646 w 3056"/>
              <a:gd name="T53" fmla="*/ 2147483646 h 5429"/>
              <a:gd name="T54" fmla="*/ 2147483646 w 3056"/>
              <a:gd name="T55" fmla="*/ 2147483646 h 5429"/>
              <a:gd name="T56" fmla="*/ 2147483646 w 3056"/>
              <a:gd name="T57" fmla="*/ 2147483646 h 5429"/>
              <a:gd name="T58" fmla="*/ 2147483646 w 3056"/>
              <a:gd name="T59" fmla="*/ 2147483646 h 5429"/>
              <a:gd name="T60" fmla="*/ 2147483646 w 3056"/>
              <a:gd name="T61" fmla="*/ 2147483646 h 5429"/>
              <a:gd name="T62" fmla="*/ 2147483646 w 3056"/>
              <a:gd name="T63" fmla="*/ 2147483646 h 5429"/>
              <a:gd name="T64" fmla="*/ 2147483646 w 3056"/>
              <a:gd name="T65" fmla="*/ 2147483646 h 5429"/>
              <a:gd name="T66" fmla="*/ 2147483646 w 3056"/>
              <a:gd name="T67" fmla="*/ 2147483646 h 5429"/>
              <a:gd name="T68" fmla="*/ 2147483646 w 3056"/>
              <a:gd name="T69" fmla="*/ 2147483646 h 5429"/>
              <a:gd name="T70" fmla="*/ 2147483646 w 3056"/>
              <a:gd name="T71" fmla="*/ 2147483646 h 5429"/>
              <a:gd name="T72" fmla="*/ 2147483646 w 3056"/>
              <a:gd name="T73" fmla="*/ 2147483646 h 5429"/>
              <a:gd name="T74" fmla="*/ 2147483646 w 3056"/>
              <a:gd name="T75" fmla="*/ 2147483646 h 5429"/>
              <a:gd name="T76" fmla="*/ 2147483646 w 3056"/>
              <a:gd name="T77" fmla="*/ 2147483646 h 5429"/>
              <a:gd name="T78" fmla="*/ 2147483646 w 3056"/>
              <a:gd name="T79" fmla="*/ 2147483646 h 5429"/>
              <a:gd name="T80" fmla="*/ 2147483646 w 3056"/>
              <a:gd name="T81" fmla="*/ 2147483646 h 5429"/>
              <a:gd name="T82" fmla="*/ 2147483646 w 3056"/>
              <a:gd name="T83" fmla="*/ 2147483646 h 5429"/>
              <a:gd name="T84" fmla="*/ 2147483646 w 3056"/>
              <a:gd name="T85" fmla="*/ 2147483646 h 5429"/>
              <a:gd name="T86" fmla="*/ 2147483646 w 3056"/>
              <a:gd name="T87" fmla="*/ 2147483646 h 5429"/>
              <a:gd name="T88" fmla="*/ 2147483646 w 3056"/>
              <a:gd name="T89" fmla="*/ 2147483646 h 5429"/>
              <a:gd name="T90" fmla="*/ 2147483646 w 3056"/>
              <a:gd name="T91" fmla="*/ 2147483646 h 5429"/>
              <a:gd name="T92" fmla="*/ 2147483646 w 3056"/>
              <a:gd name="T93" fmla="*/ 2147483646 h 5429"/>
              <a:gd name="T94" fmla="*/ 2147483646 w 3056"/>
              <a:gd name="T95" fmla="*/ 2147483646 h 5429"/>
              <a:gd name="T96" fmla="*/ 2147483646 w 3056"/>
              <a:gd name="T97" fmla="*/ 2147483646 h 5429"/>
              <a:gd name="T98" fmla="*/ 2147483646 w 3056"/>
              <a:gd name="T99" fmla="*/ 2147483646 h 5429"/>
              <a:gd name="T100" fmla="*/ 2147483646 w 3056"/>
              <a:gd name="T101" fmla="*/ 2147483646 h 5429"/>
              <a:gd name="T102" fmla="*/ 2147483646 w 3056"/>
              <a:gd name="T103" fmla="*/ 2147483646 h 5429"/>
              <a:gd name="T104" fmla="*/ 2147483646 w 3056"/>
              <a:gd name="T105" fmla="*/ 2147483646 h 5429"/>
              <a:gd name="T106" fmla="*/ 2147483646 w 3056"/>
              <a:gd name="T107" fmla="*/ 2147483646 h 5429"/>
              <a:gd name="T108" fmla="*/ 2147483646 w 3056"/>
              <a:gd name="T109" fmla="*/ 2147483646 h 5429"/>
              <a:gd name="T110" fmla="*/ 2147483646 w 3056"/>
              <a:gd name="T111" fmla="*/ 2147483646 h 5429"/>
              <a:gd name="T112" fmla="*/ 2147483646 w 3056"/>
              <a:gd name="T113" fmla="*/ 2147483646 h 5429"/>
              <a:gd name="T114" fmla="*/ 2147483646 w 3056"/>
              <a:gd name="T115" fmla="*/ 2147483646 h 5429"/>
              <a:gd name="T116" fmla="*/ 2147483646 w 3056"/>
              <a:gd name="T117" fmla="*/ 2147483646 h 5429"/>
              <a:gd name="T118" fmla="*/ 2147483646 w 3056"/>
              <a:gd name="T119" fmla="*/ 2147483646 h 5429"/>
              <a:gd name="T120" fmla="*/ 2147483646 w 3056"/>
              <a:gd name="T121" fmla="*/ 2147483646 h 542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5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900000" anchor="ctr">
            <a:no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Number"/>
          <p:cNvSpPr/>
          <p:nvPr>
            <p:custDataLst>
              <p:tags r:id="rId3"/>
            </p:custDataLst>
          </p:nvPr>
        </p:nvSpPr>
        <p:spPr>
          <a:xfrm>
            <a:off x="4805194" y="2672237"/>
            <a:ext cx="1290293" cy="387396"/>
          </a:xfrm>
          <a:custGeom>
            <a:avLst/>
            <a:gdLst>
              <a:gd name="connsiteX0" fmla="*/ 114300 w 2188468"/>
              <a:gd name="connsiteY0" fmla="*/ 0 h 459129"/>
              <a:gd name="connsiteX1" fmla="*/ 1958904 w 2188468"/>
              <a:gd name="connsiteY1" fmla="*/ 0 h 459129"/>
              <a:gd name="connsiteX2" fmla="*/ 2170429 w 2188468"/>
              <a:gd name="connsiteY2" fmla="*/ 140208 h 459129"/>
              <a:gd name="connsiteX3" fmla="*/ 2188468 w 2188468"/>
              <a:gd name="connsiteY3" fmla="*/ 229560 h 459129"/>
              <a:gd name="connsiteX4" fmla="*/ 2188468 w 2188468"/>
              <a:gd name="connsiteY4" fmla="*/ 229565 h 459129"/>
              <a:gd name="connsiteX5" fmla="*/ 2005169 w 2188468"/>
              <a:gd name="connsiteY5" fmla="*/ 454466 h 459129"/>
              <a:gd name="connsiteX6" fmla="*/ 1980285 w 2188468"/>
              <a:gd name="connsiteY6" fmla="*/ 456975 h 459129"/>
              <a:gd name="connsiteX7" fmla="*/ 0 w 2188468"/>
              <a:gd name="connsiteY7" fmla="*/ 459129 h 459129"/>
              <a:gd name="connsiteX8" fmla="*/ 114300 w 2188468"/>
              <a:gd name="connsiteY8" fmla="*/ 0 h 45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468" h="459129">
                <a:moveTo>
                  <a:pt x="114300" y="0"/>
                </a:moveTo>
                <a:lnTo>
                  <a:pt x="1958904" y="0"/>
                </a:lnTo>
                <a:cubicBezTo>
                  <a:pt x="2053993" y="0"/>
                  <a:pt x="2135579" y="57814"/>
                  <a:pt x="2170429" y="140208"/>
                </a:cubicBezTo>
                <a:lnTo>
                  <a:pt x="2188468" y="229560"/>
                </a:lnTo>
                <a:lnTo>
                  <a:pt x="2188468" y="229565"/>
                </a:lnTo>
                <a:cubicBezTo>
                  <a:pt x="2188468" y="340502"/>
                  <a:pt x="2109777" y="433060"/>
                  <a:pt x="2005169" y="454466"/>
                </a:cubicBezTo>
                <a:lnTo>
                  <a:pt x="1980285" y="456975"/>
                </a:lnTo>
                <a:lnTo>
                  <a:pt x="0" y="459129"/>
                </a:lnTo>
                <a:cubicBezTo>
                  <a:pt x="76199" y="308468"/>
                  <a:pt x="145256" y="153043"/>
                  <a:pt x="11430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i="1" spc="100" smtClean="0">
                <a:solidFill>
                  <a:srgbClr val="FFFFFF"/>
                </a:solidFill>
                <a:latin typeface="Arial Black" panose="020B0A04020102020204" pitchFamily="34" charset="0"/>
                <a:ea typeface="华文细黑" panose="02010600040101010101" pitchFamily="2" charset="-122"/>
              </a:rPr>
              <a:t>1</a:t>
            </a:r>
            <a:endParaRPr lang="zh-CN" altLang="en-US" sz="3600" b="1" i="1" spc="100" dirty="0">
              <a:solidFill>
                <a:srgbClr val="FFFFFF"/>
              </a:solidFill>
              <a:latin typeface="Arial Black" panose="020B0A040201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" name="MH_Title"/>
          <p:cNvSpPr txBox="1"/>
          <p:nvPr>
            <p:custDataLst>
              <p:tags r:id="rId4"/>
            </p:custDataLst>
          </p:nvPr>
        </p:nvSpPr>
        <p:spPr>
          <a:xfrm flipH="1">
            <a:off x="4895729" y="3104462"/>
            <a:ext cx="4574196" cy="160784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什么是内容创业？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3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01" y="1031426"/>
            <a:ext cx="6657975" cy="427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73" y="1684284"/>
            <a:ext cx="6534150" cy="5362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023" y="2346271"/>
            <a:ext cx="6781800" cy="403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022" y="2913008"/>
            <a:ext cx="6457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6329" y="3707898"/>
            <a:ext cx="4748799" cy="28966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4"/>
          <p:cNvSpPr txBox="1"/>
          <p:nvPr/>
        </p:nvSpPr>
        <p:spPr>
          <a:xfrm>
            <a:off x="796329" y="1136552"/>
            <a:ext cx="10462650" cy="193899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b="1" dirty="0">
                <a:latin typeface="+mj-ea"/>
                <a:ea typeface="+mj-ea"/>
              </a:rPr>
              <a:t>罗振宇</a:t>
            </a:r>
            <a:r>
              <a:rPr lang="zh-CN" altLang="zh-CN" sz="1600" dirty="0">
                <a:latin typeface="+mj-ea"/>
                <a:ea typeface="+mj-ea"/>
              </a:rPr>
              <a:t> 央视前主持人，</a:t>
            </a:r>
            <a:r>
              <a:rPr lang="en-US" altLang="zh-CN" sz="1600" dirty="0">
                <a:latin typeface="+mj-ea"/>
                <a:ea typeface="+mj-ea"/>
              </a:rPr>
              <a:t>2008</a:t>
            </a:r>
            <a:r>
              <a:rPr lang="zh-CN" altLang="zh-CN" sz="1600" dirty="0">
                <a:latin typeface="+mj-ea"/>
                <a:ea typeface="+mj-ea"/>
              </a:rPr>
              <a:t>年辞职，</a:t>
            </a:r>
            <a:r>
              <a:rPr lang="en-US" altLang="zh-CN" sz="1600" dirty="0">
                <a:latin typeface="+mj-ea"/>
                <a:ea typeface="+mj-ea"/>
              </a:rPr>
              <a:t>2012</a:t>
            </a:r>
            <a:r>
              <a:rPr lang="zh-CN" altLang="zh-CN" sz="1600" dirty="0">
                <a:latin typeface="+mj-ea"/>
                <a:ea typeface="+mj-ea"/>
              </a:rPr>
              <a:t>年底与独立新媒创始人申音合作，推出知识型视频脱口秀《罗辑思维》。由一款互联网自媒体视频产品，逐渐延伸成长为全新的互联网社群品牌。</a:t>
            </a:r>
            <a:r>
              <a:rPr lang="en-US" altLang="zh-CN" sz="1600" dirty="0">
                <a:latin typeface="+mj-ea"/>
                <a:ea typeface="+mj-ea"/>
              </a:rPr>
              <a:t>15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11</a:t>
            </a:r>
            <a:r>
              <a:rPr lang="zh-CN" altLang="zh-CN" sz="1600" dirty="0">
                <a:latin typeface="+mj-ea"/>
                <a:ea typeface="+mj-ea"/>
              </a:rPr>
              <a:t>月完成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r>
              <a:rPr lang="zh-CN" altLang="zh-CN" sz="1600" dirty="0">
                <a:latin typeface="+mj-ea"/>
                <a:ea typeface="+mj-ea"/>
              </a:rPr>
              <a:t>轮融资，估值</a:t>
            </a:r>
            <a:r>
              <a:rPr lang="en-US" altLang="zh-CN" sz="1600" dirty="0">
                <a:latin typeface="+mj-ea"/>
                <a:ea typeface="+mj-ea"/>
              </a:rPr>
              <a:t>13.2</a:t>
            </a:r>
            <a:r>
              <a:rPr lang="zh-CN" altLang="zh-CN" sz="1600" dirty="0">
                <a:latin typeface="+mj-ea"/>
                <a:ea typeface="+mj-ea"/>
              </a:rPr>
              <a:t>亿。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1600" b="1" dirty="0" smtClean="0">
                <a:latin typeface="+mj-ea"/>
                <a:ea typeface="+mj-ea"/>
              </a:rPr>
              <a:t>马东</a:t>
            </a:r>
            <a:r>
              <a:rPr lang="zh-CN" altLang="zh-CN" sz="1600" dirty="0" smtClean="0">
                <a:latin typeface="+mj-ea"/>
                <a:ea typeface="+mj-ea"/>
              </a:rPr>
              <a:t> </a:t>
            </a:r>
            <a:r>
              <a:rPr lang="zh-CN" altLang="zh-CN" sz="1600" dirty="0">
                <a:latin typeface="+mj-ea"/>
                <a:ea typeface="+mj-ea"/>
              </a:rPr>
              <a:t>央视著名主持人，在正式离开央视后，加盟门户视频网站爱奇艺公司。</a:t>
            </a:r>
            <a:r>
              <a:rPr lang="en-US" altLang="zh-CN" sz="1600" dirty="0">
                <a:latin typeface="+mj-ea"/>
                <a:ea typeface="+mj-ea"/>
              </a:rPr>
              <a:t>2014</a:t>
            </a:r>
            <a:r>
              <a:rPr lang="zh-CN" altLang="zh-CN" sz="1600" dirty="0">
                <a:latin typeface="+mj-ea"/>
                <a:ea typeface="+mj-ea"/>
              </a:rPr>
              <a:t>年，马东主持爱奇艺独播的中国首档说话达人秀《奇葩说》。</a:t>
            </a:r>
            <a:r>
              <a:rPr lang="en-US" altLang="zh-CN" sz="1600" dirty="0">
                <a:latin typeface="+mj-ea"/>
                <a:ea typeface="+mj-ea"/>
              </a:rPr>
              <a:t>2015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9</a:t>
            </a:r>
            <a:r>
              <a:rPr lang="zh-CN" altLang="zh-CN" sz="1600" dirty="0">
                <a:latin typeface="+mj-ea"/>
                <a:ea typeface="+mj-ea"/>
              </a:rPr>
              <a:t>月，马东从爱奇艺离职创办米未传媒</a:t>
            </a:r>
            <a:r>
              <a:rPr lang="zh-CN" altLang="zh-CN" sz="1600" dirty="0" smtClean="0">
                <a:latin typeface="+mj-ea"/>
                <a:ea typeface="+mj-ea"/>
              </a:rPr>
              <a:t>。</a:t>
            </a:r>
            <a:endParaRPr lang="zh-CN" altLang="zh-CN" sz="1600" dirty="0">
              <a:latin typeface="+mj-ea"/>
              <a:ea typeface="+mj-ea"/>
            </a:endParaRPr>
          </a:p>
        </p:txBody>
      </p:sp>
      <p:sp>
        <p:nvSpPr>
          <p:cNvPr id="6" name="MH_Other_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184478" y="3429000"/>
            <a:ext cx="1655762" cy="1727200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5400000">
            <a:off x="6323427" y="4172235"/>
            <a:ext cx="2808287" cy="2411413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976" y="3465212"/>
            <a:ext cx="4580493" cy="30460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67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内容创业是什么？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38612" y="1133476"/>
            <a:ext cx="10852859" cy="2379270"/>
          </a:xfrm>
          <a:noFill/>
          <a:ln w="1905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457200" algn="l" defTabSz="914400">
              <a:lnSpc>
                <a:spcPct val="170000"/>
              </a:lnSpc>
              <a:buNone/>
            </a:pPr>
            <a:r>
              <a:rPr lang="zh-CN" altLang="en-US" sz="1700" dirty="0">
                <a:solidFill>
                  <a:schemeClr val="dk1"/>
                </a:solidFill>
                <a:latin typeface="+mj-ea"/>
                <a:ea typeface="+mj-ea"/>
              </a:rPr>
              <a:t>以创造高质量的内容为手段的创业方式都是内容创业。</a:t>
            </a:r>
            <a:endParaRPr lang="en-US" altLang="zh-CN" sz="17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indent="457200" algn="l" defTabSz="914400">
              <a:lnSpc>
                <a:spcPct val="170000"/>
              </a:lnSpc>
              <a:buNone/>
            </a:pPr>
            <a:r>
              <a:rPr lang="zh-CN" altLang="en-US" sz="1700" dirty="0">
                <a:solidFill>
                  <a:schemeClr val="dk1"/>
                </a:solidFill>
                <a:latin typeface="+mj-ea"/>
                <a:ea typeface="+mj-ea"/>
              </a:rPr>
              <a:t>互联网的内容形式，包含了文字、图片、语音、视频，以及图文混合等，而这些在</a:t>
            </a:r>
            <a:r>
              <a:rPr lang="zh-CN" altLang="en-US" sz="1700" dirty="0">
                <a:solidFill>
                  <a:srgbClr val="FF0000"/>
                </a:solidFill>
                <a:latin typeface="+mj-ea"/>
                <a:ea typeface="+mj-ea"/>
              </a:rPr>
              <a:t>原创</a:t>
            </a:r>
            <a:r>
              <a:rPr lang="zh-CN" altLang="en-US" sz="1700" dirty="0">
                <a:solidFill>
                  <a:schemeClr val="dk1"/>
                </a:solidFill>
                <a:latin typeface="+mj-ea"/>
                <a:ea typeface="+mj-ea"/>
              </a:rPr>
              <a:t>的基础上，通过现有的平台</a:t>
            </a:r>
            <a:r>
              <a:rPr lang="en-US" altLang="zh-CN" sz="17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zh-CN" altLang="en-US" sz="1700" dirty="0">
                <a:solidFill>
                  <a:schemeClr val="dk1"/>
                </a:solidFill>
                <a:latin typeface="+mj-ea"/>
                <a:ea typeface="+mj-ea"/>
              </a:rPr>
              <a:t>如微信、微博及各类媒体平台</a:t>
            </a:r>
            <a:r>
              <a:rPr lang="en-US" altLang="zh-CN" sz="17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zh-CN" altLang="en-US" sz="1700" dirty="0">
                <a:solidFill>
                  <a:schemeClr val="dk1"/>
                </a:solidFill>
                <a:latin typeface="+mj-ea"/>
                <a:ea typeface="+mj-ea"/>
              </a:rPr>
              <a:t>进行传播，并拥有一定的受众，因此形成的商业行为，可以称为内容创业</a:t>
            </a:r>
            <a:r>
              <a:rPr lang="zh-CN" altLang="en-US" sz="1700" dirty="0" smtClean="0">
                <a:solidFill>
                  <a:schemeClr val="dk1"/>
                </a:solidFill>
                <a:latin typeface="+mj-ea"/>
                <a:ea typeface="+mj-ea"/>
              </a:rPr>
              <a:t>。</a:t>
            </a:r>
            <a:endParaRPr lang="en-US" altLang="zh-CN" sz="17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70" y="3761384"/>
            <a:ext cx="3883396" cy="2331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-585" t="-8977" r="585" b="8977"/>
          <a:stretch/>
        </p:blipFill>
        <p:spPr>
          <a:xfrm>
            <a:off x="933807" y="4194848"/>
            <a:ext cx="4492237" cy="248800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75644" y="862461"/>
            <a:ext cx="7064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itle_1"/>
          <p:cNvSpPr/>
          <p:nvPr>
            <p:custDataLst>
              <p:tags r:id="rId2"/>
            </p:custDataLst>
          </p:nvPr>
        </p:nvSpPr>
        <p:spPr bwMode="auto">
          <a:xfrm>
            <a:off x="4902028" y="2632358"/>
            <a:ext cx="2309812" cy="2120900"/>
          </a:xfrm>
          <a:custGeom>
            <a:avLst/>
            <a:gdLst/>
            <a:ahLst/>
            <a:cxnLst/>
            <a:rect l="l" t="t" r="r" b="b"/>
            <a:pathLst>
              <a:path w="3080706" h="2829429">
                <a:moveTo>
                  <a:pt x="1173464" y="0"/>
                </a:moveTo>
                <a:lnTo>
                  <a:pt x="1173464" y="389043"/>
                </a:lnTo>
                <a:lnTo>
                  <a:pt x="977241" y="389043"/>
                </a:lnTo>
                <a:lnTo>
                  <a:pt x="1549386" y="907109"/>
                </a:lnTo>
                <a:lnTo>
                  <a:pt x="2121531" y="389043"/>
                </a:lnTo>
                <a:lnTo>
                  <a:pt x="1925308" y="389043"/>
                </a:lnTo>
                <a:lnTo>
                  <a:pt x="1925308" y="14802"/>
                </a:lnTo>
                <a:cubicBezTo>
                  <a:pt x="2236460" y="254792"/>
                  <a:pt x="2493880" y="612684"/>
                  <a:pt x="2742542" y="1087596"/>
                </a:cubicBezTo>
                <a:cubicBezTo>
                  <a:pt x="2887938" y="1406392"/>
                  <a:pt x="3017824" y="1714109"/>
                  <a:pt x="3080706" y="2032236"/>
                </a:cubicBezTo>
                <a:lnTo>
                  <a:pt x="2747668" y="1839956"/>
                </a:lnTo>
                <a:lnTo>
                  <a:pt x="2845779" y="1670022"/>
                </a:lnTo>
                <a:lnTo>
                  <a:pt x="2111049" y="1906481"/>
                </a:lnTo>
                <a:lnTo>
                  <a:pt x="2273634" y="2661006"/>
                </a:lnTo>
                <a:lnTo>
                  <a:pt x="2371746" y="2491072"/>
                </a:lnTo>
                <a:lnTo>
                  <a:pt x="2667213" y="2661660"/>
                </a:lnTo>
                <a:cubicBezTo>
                  <a:pt x="2332959" y="2778350"/>
                  <a:pt x="2036560" y="2834398"/>
                  <a:pt x="1577317" y="2829084"/>
                </a:cubicBezTo>
                <a:cubicBezTo>
                  <a:pt x="1133364" y="2822165"/>
                  <a:pt x="749732" y="2787405"/>
                  <a:pt x="388048" y="2679415"/>
                </a:cubicBezTo>
                <a:lnTo>
                  <a:pt x="741149" y="2475552"/>
                </a:lnTo>
                <a:lnTo>
                  <a:pt x="839261" y="2645486"/>
                </a:lnTo>
                <a:lnTo>
                  <a:pt x="1001846" y="1890961"/>
                </a:lnTo>
                <a:lnTo>
                  <a:pt x="267116" y="1654501"/>
                </a:lnTo>
                <a:lnTo>
                  <a:pt x="365227" y="1824436"/>
                </a:lnTo>
                <a:lnTo>
                  <a:pt x="0" y="2035300"/>
                </a:lnTo>
                <a:cubicBezTo>
                  <a:pt x="63520" y="1708453"/>
                  <a:pt x="163623" y="1412727"/>
                  <a:pt x="397804" y="963771"/>
                </a:cubicBezTo>
                <a:cubicBezTo>
                  <a:pt x="603348" y="597955"/>
                  <a:pt x="822230" y="273105"/>
                  <a:pt x="117346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主要形式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MH_SubTitle_1"/>
          <p:cNvSpPr/>
          <p:nvPr>
            <p:custDataLst>
              <p:tags r:id="rId3"/>
            </p:custDataLst>
          </p:nvPr>
        </p:nvSpPr>
        <p:spPr bwMode="auto">
          <a:xfrm>
            <a:off x="5787853" y="2257708"/>
            <a:ext cx="550862" cy="960438"/>
          </a:xfrm>
          <a:prstGeom prst="downArrow">
            <a:avLst>
              <a:gd name="adj1" fmla="val 72186"/>
              <a:gd name="adj2" fmla="val 45274"/>
            </a:avLst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67500" anchor="ctr">
            <a:no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视频</a:t>
            </a:r>
          </a:p>
        </p:txBody>
      </p:sp>
      <p:sp>
        <p:nvSpPr>
          <p:cNvPr id="11" name="MH_SubTitle_2"/>
          <p:cNvSpPr/>
          <p:nvPr>
            <p:custDataLst>
              <p:tags r:id="rId4"/>
            </p:custDataLst>
          </p:nvPr>
        </p:nvSpPr>
        <p:spPr>
          <a:xfrm rot="18210759">
            <a:off x="6703841" y="3878546"/>
            <a:ext cx="550862" cy="969963"/>
          </a:xfrm>
          <a:custGeom>
            <a:avLst/>
            <a:gdLst>
              <a:gd name="connsiteX0" fmla="*/ 550224 w 550224"/>
              <a:gd name="connsiteY0" fmla="*/ 232221 h 970031"/>
              <a:gd name="connsiteX1" fmla="*/ 473704 w 550224"/>
              <a:gd name="connsiteY1" fmla="*/ 236918 h 970031"/>
              <a:gd name="connsiteX2" fmla="*/ 517209 w 550224"/>
              <a:gd name="connsiteY2" fmla="*/ 945651 h 970031"/>
              <a:gd name="connsiteX3" fmla="*/ 120025 w 550224"/>
              <a:gd name="connsiteY3" fmla="*/ 970031 h 970031"/>
              <a:gd name="connsiteX4" fmla="*/ 76520 w 550224"/>
              <a:gd name="connsiteY4" fmla="*/ 261298 h 970031"/>
              <a:gd name="connsiteX5" fmla="*/ 0 w 550224"/>
              <a:gd name="connsiteY5" fmla="*/ 265996 h 970031"/>
              <a:gd name="connsiteX6" fmla="*/ 259821 w 550224"/>
              <a:gd name="connsiteY6" fmla="*/ 0 h 9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224" h="970031">
                <a:moveTo>
                  <a:pt x="550224" y="232221"/>
                </a:moveTo>
                <a:lnTo>
                  <a:pt x="473704" y="236918"/>
                </a:lnTo>
                <a:lnTo>
                  <a:pt x="517209" y="945651"/>
                </a:lnTo>
                <a:lnTo>
                  <a:pt x="120025" y="970031"/>
                </a:lnTo>
                <a:lnTo>
                  <a:pt x="76520" y="261298"/>
                </a:lnTo>
                <a:lnTo>
                  <a:pt x="0" y="265996"/>
                </a:lnTo>
                <a:lnTo>
                  <a:pt x="259821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675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图文</a:t>
            </a:r>
          </a:p>
        </p:txBody>
      </p:sp>
      <p:sp>
        <p:nvSpPr>
          <p:cNvPr id="22" name="MH_SubTitle_3"/>
          <p:cNvSpPr/>
          <p:nvPr>
            <p:custDataLst>
              <p:tags r:id="rId5"/>
            </p:custDataLst>
          </p:nvPr>
        </p:nvSpPr>
        <p:spPr>
          <a:xfrm rot="19647855">
            <a:off x="4673429" y="4073809"/>
            <a:ext cx="968375" cy="549275"/>
          </a:xfrm>
          <a:custGeom>
            <a:avLst/>
            <a:gdLst>
              <a:gd name="connsiteX0" fmla="*/ 730863 w 967489"/>
              <a:gd name="connsiteY0" fmla="*/ 0 h 549531"/>
              <a:gd name="connsiteX1" fmla="*/ 967489 w 967489"/>
              <a:gd name="connsiteY1" fmla="*/ 285783 h 549531"/>
              <a:gd name="connsiteX2" fmla="*/ 706527 w 967489"/>
              <a:gd name="connsiteY2" fmla="*/ 549531 h 549531"/>
              <a:gd name="connsiteX3" fmla="*/ 709911 w 967489"/>
              <a:gd name="connsiteY3" fmla="*/ 473108 h 549531"/>
              <a:gd name="connsiteX4" fmla="*/ 0 w 967489"/>
              <a:gd name="connsiteY4" fmla="*/ 441669 h 549531"/>
              <a:gd name="connsiteX5" fmla="*/ 17568 w 967489"/>
              <a:gd name="connsiteY5" fmla="*/ 44985 h 549531"/>
              <a:gd name="connsiteX6" fmla="*/ 727478 w 967489"/>
              <a:gd name="connsiteY6" fmla="*/ 76423 h 5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7489" h="549531">
                <a:moveTo>
                  <a:pt x="730863" y="0"/>
                </a:moveTo>
                <a:lnTo>
                  <a:pt x="967489" y="285783"/>
                </a:lnTo>
                <a:lnTo>
                  <a:pt x="706527" y="549531"/>
                </a:lnTo>
                <a:lnTo>
                  <a:pt x="709911" y="473108"/>
                </a:lnTo>
                <a:lnTo>
                  <a:pt x="0" y="441669"/>
                </a:lnTo>
                <a:lnTo>
                  <a:pt x="17568" y="44985"/>
                </a:lnTo>
                <a:lnTo>
                  <a:pt x="727478" y="76423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音频</a:t>
            </a:r>
          </a:p>
        </p:txBody>
      </p:sp>
      <p:sp>
        <p:nvSpPr>
          <p:cNvPr id="3078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内容创业的主要形式</a:t>
            </a:r>
          </a:p>
        </p:txBody>
      </p:sp>
      <p:sp>
        <p:nvSpPr>
          <p:cNvPr id="3079" name="MH_Text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12156" y="4346404"/>
            <a:ext cx="2646323" cy="13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    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在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互联网初期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，内容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创业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主要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聚焦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在文字领域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，如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依靠付费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阅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读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成长的网络文学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，逐渐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过渡</a:t>
            </a:r>
            <a:r>
              <a:rPr lang="zh-CN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到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IP</a:t>
            </a:r>
            <a:r>
              <a:rPr lang="zh-CN" altLang="zh-CN" sz="1400" dirty="0">
                <a:solidFill>
                  <a:schemeClr val="dk1"/>
                </a:solidFill>
                <a:latin typeface="+mj-ea"/>
                <a:ea typeface="+mj-ea"/>
              </a:rPr>
              <a:t>泛产业链开发。</a:t>
            </a:r>
            <a:endParaRPr lang="zh-CN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080" name="MH_Text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57616" y="1068781"/>
            <a:ext cx="2296967" cy="154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视频内容创业最为活跃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，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既有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独立的制作公司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，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也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有自媒体小型创业。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3081" name="MH_Text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1980" y="3948561"/>
            <a:ext cx="2955636" cy="18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    音频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内容创业方面，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有喜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马拉雅、蜻蜓</a:t>
            </a:r>
            <a:r>
              <a:rPr lang="en-US" altLang="zh-CN" sz="1400" dirty="0">
                <a:solidFill>
                  <a:schemeClr val="dk1"/>
                </a:solidFill>
                <a:latin typeface="+mj-ea"/>
                <a:ea typeface="+mj-ea"/>
              </a:rPr>
              <a:t>FM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等平台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。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从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内容上看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，以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搞笑幽默类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为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主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，垂直类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内容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发展迅速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；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从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用户结构上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观察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，传统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草根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段子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手、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电视台转型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的用户占主流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。</a:t>
            </a:r>
            <a:endParaRPr lang="zh-CN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75644" y="862461"/>
            <a:ext cx="7064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991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31220" y="1939186"/>
            <a:ext cx="251011" cy="551727"/>
          </a:xfrm>
          <a:custGeom>
            <a:avLst/>
            <a:gdLst>
              <a:gd name="T0" fmla="*/ 2184 w 3352"/>
              <a:gd name="T1" fmla="*/ 0 h 7372"/>
              <a:gd name="T2" fmla="*/ 3352 w 3352"/>
              <a:gd name="T3" fmla="*/ 0 h 7372"/>
              <a:gd name="T4" fmla="*/ 3352 w 3352"/>
              <a:gd name="T5" fmla="*/ 7372 h 7372"/>
              <a:gd name="T6" fmla="*/ 1369 w 3352"/>
              <a:gd name="T7" fmla="*/ 7372 h 7372"/>
              <a:gd name="T8" fmla="*/ 1369 w 3352"/>
              <a:gd name="T9" fmla="*/ 3419 h 7372"/>
              <a:gd name="T10" fmla="*/ 1325 w 3352"/>
              <a:gd name="T11" fmla="*/ 2390 h 7372"/>
              <a:gd name="T12" fmla="*/ 1082 w 3352"/>
              <a:gd name="T13" fmla="*/ 2128 h 7372"/>
              <a:gd name="T14" fmla="*/ 196 w 3352"/>
              <a:gd name="T15" fmla="*/ 2040 h 7372"/>
              <a:gd name="T16" fmla="*/ 0 w 3352"/>
              <a:gd name="T17" fmla="*/ 2040 h 7372"/>
              <a:gd name="T18" fmla="*/ 0 w 3352"/>
              <a:gd name="T19" fmla="*/ 1180 h 7372"/>
              <a:gd name="T20" fmla="*/ 2184 w 3352"/>
              <a:gd name="T21" fmla="*/ 0 h 7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52" h="7372">
                <a:moveTo>
                  <a:pt x="2184" y="0"/>
                </a:moveTo>
                <a:cubicBezTo>
                  <a:pt x="2573" y="0"/>
                  <a:pt x="2963" y="0"/>
                  <a:pt x="3352" y="0"/>
                </a:cubicBezTo>
                <a:cubicBezTo>
                  <a:pt x="3352" y="2457"/>
                  <a:pt x="3352" y="4915"/>
                  <a:pt x="3352" y="7372"/>
                </a:cubicBezTo>
                <a:cubicBezTo>
                  <a:pt x="2691" y="7372"/>
                  <a:pt x="2030" y="7372"/>
                  <a:pt x="1369" y="7372"/>
                </a:cubicBezTo>
                <a:cubicBezTo>
                  <a:pt x="1369" y="6055"/>
                  <a:pt x="1369" y="4737"/>
                  <a:pt x="1369" y="3419"/>
                </a:cubicBezTo>
                <a:cubicBezTo>
                  <a:pt x="1369" y="2849"/>
                  <a:pt x="1354" y="2506"/>
                  <a:pt x="1325" y="2390"/>
                </a:cubicBezTo>
                <a:cubicBezTo>
                  <a:pt x="1296" y="2275"/>
                  <a:pt x="1215" y="2188"/>
                  <a:pt x="1082" y="2128"/>
                </a:cubicBezTo>
                <a:cubicBezTo>
                  <a:pt x="950" y="2069"/>
                  <a:pt x="654" y="2040"/>
                  <a:pt x="196" y="2040"/>
                </a:cubicBezTo>
                <a:cubicBezTo>
                  <a:pt x="131" y="2040"/>
                  <a:pt x="65" y="2040"/>
                  <a:pt x="0" y="2040"/>
                </a:cubicBezTo>
                <a:cubicBezTo>
                  <a:pt x="0" y="1753"/>
                  <a:pt x="0" y="1467"/>
                  <a:pt x="0" y="1180"/>
                </a:cubicBezTo>
                <a:cubicBezTo>
                  <a:pt x="959" y="989"/>
                  <a:pt x="1687" y="595"/>
                  <a:pt x="2184" y="0"/>
                </a:cubicBezTo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reflection stA="31000" endPos="49000" dist="76200" dir="5400000" sy="-100000" algn="bl" rotWithShape="0"/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8991979" y="3227802"/>
            <a:ext cx="433630" cy="551728"/>
          </a:xfrm>
          <a:custGeom>
            <a:avLst/>
            <a:gdLst>
              <a:gd name="T0" fmla="*/ 2276 w 4819"/>
              <a:gd name="T1" fmla="*/ 0 h 7373"/>
              <a:gd name="T2" fmla="*/ 4175 w 4819"/>
              <a:gd name="T3" fmla="*/ 534 h 7373"/>
              <a:gd name="T4" fmla="*/ 4819 w 4819"/>
              <a:gd name="T5" fmla="*/ 1886 h 7373"/>
              <a:gd name="T6" fmla="*/ 4457 w 4819"/>
              <a:gd name="T7" fmla="*/ 3199 h 7373"/>
              <a:gd name="T8" fmla="*/ 2323 w 4819"/>
              <a:gd name="T9" fmla="*/ 6140 h 7373"/>
              <a:gd name="T10" fmla="*/ 4631 w 4819"/>
              <a:gd name="T11" fmla="*/ 6140 h 7373"/>
              <a:gd name="T12" fmla="*/ 4631 w 4819"/>
              <a:gd name="T13" fmla="*/ 7373 h 7373"/>
              <a:gd name="T14" fmla="*/ 0 w 4819"/>
              <a:gd name="T15" fmla="*/ 7373 h 7373"/>
              <a:gd name="T16" fmla="*/ 1 w 4819"/>
              <a:gd name="T17" fmla="*/ 6341 h 7373"/>
              <a:gd name="T18" fmla="*/ 2447 w 4819"/>
              <a:gd name="T19" fmla="*/ 2768 h 7373"/>
              <a:gd name="T20" fmla="*/ 2835 w 4819"/>
              <a:gd name="T21" fmla="*/ 1698 h 7373"/>
              <a:gd name="T22" fmla="*/ 2718 w 4819"/>
              <a:gd name="T23" fmla="*/ 1258 h 7373"/>
              <a:gd name="T24" fmla="*/ 2360 w 4819"/>
              <a:gd name="T25" fmla="*/ 1113 h 7373"/>
              <a:gd name="T26" fmla="*/ 2003 w 4819"/>
              <a:gd name="T27" fmla="*/ 1274 h 7373"/>
              <a:gd name="T28" fmla="*/ 1886 w 4819"/>
              <a:gd name="T29" fmla="*/ 1913 h 7373"/>
              <a:gd name="T30" fmla="*/ 1886 w 4819"/>
              <a:gd name="T31" fmla="*/ 2601 h 7373"/>
              <a:gd name="T32" fmla="*/ 0 w 4819"/>
              <a:gd name="T33" fmla="*/ 2601 h 7373"/>
              <a:gd name="T34" fmla="*/ 0 w 4819"/>
              <a:gd name="T35" fmla="*/ 2337 h 7373"/>
              <a:gd name="T36" fmla="*/ 73 w 4819"/>
              <a:gd name="T37" fmla="*/ 1379 h 7373"/>
              <a:gd name="T38" fmla="*/ 432 w 4819"/>
              <a:gd name="T39" fmla="*/ 688 h 7373"/>
              <a:gd name="T40" fmla="*/ 1177 w 4819"/>
              <a:gd name="T41" fmla="*/ 174 h 7373"/>
              <a:gd name="T42" fmla="*/ 2276 w 4819"/>
              <a:gd name="T43" fmla="*/ 0 h 7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19" h="7373">
                <a:moveTo>
                  <a:pt x="2276" y="0"/>
                </a:moveTo>
                <a:cubicBezTo>
                  <a:pt x="3113" y="0"/>
                  <a:pt x="3746" y="178"/>
                  <a:pt x="4175" y="534"/>
                </a:cubicBezTo>
                <a:cubicBezTo>
                  <a:pt x="4604" y="890"/>
                  <a:pt x="4819" y="1341"/>
                  <a:pt x="4819" y="1886"/>
                </a:cubicBezTo>
                <a:cubicBezTo>
                  <a:pt x="4819" y="2300"/>
                  <a:pt x="4698" y="2738"/>
                  <a:pt x="4457" y="3199"/>
                </a:cubicBezTo>
                <a:cubicBezTo>
                  <a:pt x="4215" y="3661"/>
                  <a:pt x="3504" y="4641"/>
                  <a:pt x="2323" y="6140"/>
                </a:cubicBezTo>
                <a:cubicBezTo>
                  <a:pt x="3093" y="6140"/>
                  <a:pt x="3862" y="6140"/>
                  <a:pt x="4631" y="6140"/>
                </a:cubicBezTo>
                <a:cubicBezTo>
                  <a:pt x="4631" y="6551"/>
                  <a:pt x="4631" y="6962"/>
                  <a:pt x="4631" y="7373"/>
                </a:cubicBezTo>
                <a:cubicBezTo>
                  <a:pt x="3087" y="7373"/>
                  <a:pt x="1544" y="7373"/>
                  <a:pt x="0" y="7373"/>
                </a:cubicBezTo>
                <a:cubicBezTo>
                  <a:pt x="0" y="7029"/>
                  <a:pt x="1" y="6685"/>
                  <a:pt x="1" y="6341"/>
                </a:cubicBezTo>
                <a:cubicBezTo>
                  <a:pt x="1373" y="4416"/>
                  <a:pt x="2188" y="3225"/>
                  <a:pt x="2447" y="2768"/>
                </a:cubicBezTo>
                <a:cubicBezTo>
                  <a:pt x="2706" y="2311"/>
                  <a:pt x="2835" y="1954"/>
                  <a:pt x="2835" y="1698"/>
                </a:cubicBezTo>
                <a:cubicBezTo>
                  <a:pt x="2835" y="1501"/>
                  <a:pt x="2796" y="1355"/>
                  <a:pt x="2718" y="1258"/>
                </a:cubicBezTo>
                <a:cubicBezTo>
                  <a:pt x="2640" y="1161"/>
                  <a:pt x="2520" y="1113"/>
                  <a:pt x="2360" y="1113"/>
                </a:cubicBezTo>
                <a:cubicBezTo>
                  <a:pt x="2200" y="1113"/>
                  <a:pt x="2081" y="1166"/>
                  <a:pt x="2003" y="1274"/>
                </a:cubicBezTo>
                <a:cubicBezTo>
                  <a:pt x="1925" y="1381"/>
                  <a:pt x="1886" y="1594"/>
                  <a:pt x="1886" y="1913"/>
                </a:cubicBezTo>
                <a:cubicBezTo>
                  <a:pt x="1886" y="2142"/>
                  <a:pt x="1886" y="2371"/>
                  <a:pt x="1886" y="2601"/>
                </a:cubicBezTo>
                <a:cubicBezTo>
                  <a:pt x="1257" y="2601"/>
                  <a:pt x="628" y="2601"/>
                  <a:pt x="0" y="2601"/>
                </a:cubicBezTo>
                <a:cubicBezTo>
                  <a:pt x="0" y="2513"/>
                  <a:pt x="0" y="2425"/>
                  <a:pt x="0" y="2337"/>
                </a:cubicBezTo>
                <a:cubicBezTo>
                  <a:pt x="0" y="1932"/>
                  <a:pt x="24" y="1612"/>
                  <a:pt x="73" y="1379"/>
                </a:cubicBezTo>
                <a:cubicBezTo>
                  <a:pt x="121" y="1145"/>
                  <a:pt x="241" y="915"/>
                  <a:pt x="432" y="688"/>
                </a:cubicBezTo>
                <a:cubicBezTo>
                  <a:pt x="623" y="462"/>
                  <a:pt x="872" y="291"/>
                  <a:pt x="1177" y="174"/>
                </a:cubicBezTo>
                <a:cubicBezTo>
                  <a:pt x="1483" y="58"/>
                  <a:pt x="1849" y="0"/>
                  <a:pt x="2276" y="0"/>
                </a:cubicBezTo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reflection stA="31000" endPos="49000" dist="76200" dir="5400000" sy="-100000" algn="bl" rotWithShape="0"/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231220" y="4588289"/>
            <a:ext cx="360363" cy="551728"/>
          </a:xfrm>
          <a:custGeom>
            <a:avLst/>
            <a:gdLst>
              <a:gd name="T0" fmla="*/ 2240 w 4819"/>
              <a:gd name="T1" fmla="*/ 0 h 7373"/>
              <a:gd name="T2" fmla="*/ 4222 w 4819"/>
              <a:gd name="T3" fmla="*/ 495 h 7373"/>
              <a:gd name="T4" fmla="*/ 4743 w 4819"/>
              <a:gd name="T5" fmla="*/ 1869 h 7373"/>
              <a:gd name="T6" fmla="*/ 4556 w 4819"/>
              <a:gd name="T7" fmla="*/ 2730 h 7373"/>
              <a:gd name="T8" fmla="*/ 3898 w 4819"/>
              <a:gd name="T9" fmla="*/ 3213 h 7373"/>
              <a:gd name="T10" fmla="*/ 4591 w 4819"/>
              <a:gd name="T11" fmla="*/ 3658 h 7373"/>
              <a:gd name="T12" fmla="*/ 4819 w 4819"/>
              <a:gd name="T13" fmla="*/ 5107 h 7373"/>
              <a:gd name="T14" fmla="*/ 4596 w 4819"/>
              <a:gd name="T15" fmla="*/ 6419 h 7373"/>
              <a:gd name="T16" fmla="*/ 3828 w 4819"/>
              <a:gd name="T17" fmla="*/ 7129 h 7373"/>
              <a:gd name="T18" fmla="*/ 2427 w 4819"/>
              <a:gd name="T19" fmla="*/ 7373 h 7373"/>
              <a:gd name="T20" fmla="*/ 902 w 4819"/>
              <a:gd name="T21" fmla="*/ 7090 h 7373"/>
              <a:gd name="T22" fmla="*/ 174 w 4819"/>
              <a:gd name="T23" fmla="*/ 6398 h 7373"/>
              <a:gd name="T24" fmla="*/ 0 w 4819"/>
              <a:gd name="T25" fmla="*/ 4977 h 7373"/>
              <a:gd name="T26" fmla="*/ 0 w 4819"/>
              <a:gd name="T27" fmla="*/ 4416 h 7373"/>
              <a:gd name="T28" fmla="*/ 2043 w 4819"/>
              <a:gd name="T29" fmla="*/ 4416 h 7373"/>
              <a:gd name="T30" fmla="*/ 2043 w 4819"/>
              <a:gd name="T31" fmla="*/ 5568 h 7373"/>
              <a:gd name="T32" fmla="*/ 2106 w 4819"/>
              <a:gd name="T33" fmla="*/ 6153 h 7373"/>
              <a:gd name="T34" fmla="*/ 2387 w 4819"/>
              <a:gd name="T35" fmla="*/ 6278 h 7373"/>
              <a:gd name="T36" fmla="*/ 2700 w 4819"/>
              <a:gd name="T37" fmla="*/ 6120 h 7373"/>
              <a:gd name="T38" fmla="*/ 2776 w 4819"/>
              <a:gd name="T39" fmla="*/ 5296 h 7373"/>
              <a:gd name="T40" fmla="*/ 2776 w 4819"/>
              <a:gd name="T41" fmla="*/ 4806 h 7373"/>
              <a:gd name="T42" fmla="*/ 2670 w 4819"/>
              <a:gd name="T43" fmla="*/ 4210 h 7373"/>
              <a:gd name="T44" fmla="*/ 2356 w 4819"/>
              <a:gd name="T45" fmla="*/ 3962 h 7373"/>
              <a:gd name="T46" fmla="*/ 1552 w 4819"/>
              <a:gd name="T47" fmla="*/ 3895 h 7373"/>
              <a:gd name="T48" fmla="*/ 1552 w 4819"/>
              <a:gd name="T49" fmla="*/ 2865 h 7373"/>
              <a:gd name="T50" fmla="*/ 2452 w 4819"/>
              <a:gd name="T51" fmla="*/ 2817 h 7373"/>
              <a:gd name="T52" fmla="*/ 2700 w 4819"/>
              <a:gd name="T53" fmla="*/ 2607 h 7373"/>
              <a:gd name="T54" fmla="*/ 2776 w 4819"/>
              <a:gd name="T55" fmla="*/ 2098 h 7373"/>
              <a:gd name="T56" fmla="*/ 2776 w 4819"/>
              <a:gd name="T57" fmla="*/ 1704 h 7373"/>
              <a:gd name="T58" fmla="*/ 2687 w 4819"/>
              <a:gd name="T59" fmla="*/ 1214 h 7373"/>
              <a:gd name="T60" fmla="*/ 2412 w 4819"/>
              <a:gd name="T61" fmla="*/ 1095 h 7373"/>
              <a:gd name="T62" fmla="*/ 2121 w 4819"/>
              <a:gd name="T63" fmla="*/ 1220 h 7373"/>
              <a:gd name="T64" fmla="*/ 2043 w 4819"/>
              <a:gd name="T65" fmla="*/ 1752 h 7373"/>
              <a:gd name="T66" fmla="*/ 2043 w 4819"/>
              <a:gd name="T67" fmla="*/ 2335 h 7373"/>
              <a:gd name="T68" fmla="*/ 0 w 4819"/>
              <a:gd name="T69" fmla="*/ 2335 h 7373"/>
              <a:gd name="T70" fmla="*/ 0 w 4819"/>
              <a:gd name="T71" fmla="*/ 1730 h 7373"/>
              <a:gd name="T72" fmla="*/ 536 w 4819"/>
              <a:gd name="T73" fmla="*/ 357 h 7373"/>
              <a:gd name="T74" fmla="*/ 2240 w 4819"/>
              <a:gd name="T75" fmla="*/ 0 h 7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19" h="7373">
                <a:moveTo>
                  <a:pt x="2240" y="0"/>
                </a:moveTo>
                <a:cubicBezTo>
                  <a:pt x="3214" y="0"/>
                  <a:pt x="3875" y="165"/>
                  <a:pt x="4222" y="495"/>
                </a:cubicBezTo>
                <a:cubicBezTo>
                  <a:pt x="4569" y="825"/>
                  <a:pt x="4743" y="1283"/>
                  <a:pt x="4743" y="1869"/>
                </a:cubicBezTo>
                <a:cubicBezTo>
                  <a:pt x="4743" y="2266"/>
                  <a:pt x="4681" y="2553"/>
                  <a:pt x="4556" y="2730"/>
                </a:cubicBezTo>
                <a:cubicBezTo>
                  <a:pt x="4431" y="2906"/>
                  <a:pt x="4212" y="3067"/>
                  <a:pt x="3898" y="3213"/>
                </a:cubicBezTo>
                <a:cubicBezTo>
                  <a:pt x="4209" y="3304"/>
                  <a:pt x="4440" y="3452"/>
                  <a:pt x="4591" y="3658"/>
                </a:cubicBezTo>
                <a:cubicBezTo>
                  <a:pt x="4743" y="3864"/>
                  <a:pt x="4819" y="4347"/>
                  <a:pt x="4819" y="5107"/>
                </a:cubicBezTo>
                <a:cubicBezTo>
                  <a:pt x="4819" y="5671"/>
                  <a:pt x="4745" y="6108"/>
                  <a:pt x="4596" y="6419"/>
                </a:cubicBezTo>
                <a:cubicBezTo>
                  <a:pt x="4448" y="6731"/>
                  <a:pt x="4192" y="6967"/>
                  <a:pt x="3828" y="7129"/>
                </a:cubicBezTo>
                <a:cubicBezTo>
                  <a:pt x="3464" y="7292"/>
                  <a:pt x="2997" y="7373"/>
                  <a:pt x="2427" y="7373"/>
                </a:cubicBezTo>
                <a:cubicBezTo>
                  <a:pt x="1780" y="7373"/>
                  <a:pt x="1272" y="7279"/>
                  <a:pt x="902" y="7090"/>
                </a:cubicBezTo>
                <a:cubicBezTo>
                  <a:pt x="533" y="6902"/>
                  <a:pt x="291" y="6671"/>
                  <a:pt x="174" y="6398"/>
                </a:cubicBezTo>
                <a:cubicBezTo>
                  <a:pt x="58" y="6125"/>
                  <a:pt x="0" y="5651"/>
                  <a:pt x="0" y="4977"/>
                </a:cubicBezTo>
                <a:cubicBezTo>
                  <a:pt x="0" y="4790"/>
                  <a:pt x="0" y="4603"/>
                  <a:pt x="0" y="4416"/>
                </a:cubicBezTo>
                <a:cubicBezTo>
                  <a:pt x="681" y="4416"/>
                  <a:pt x="1362" y="4416"/>
                  <a:pt x="2043" y="4416"/>
                </a:cubicBezTo>
                <a:cubicBezTo>
                  <a:pt x="2043" y="4800"/>
                  <a:pt x="2043" y="5184"/>
                  <a:pt x="2043" y="5568"/>
                </a:cubicBezTo>
                <a:cubicBezTo>
                  <a:pt x="2043" y="5875"/>
                  <a:pt x="2064" y="6070"/>
                  <a:pt x="2106" y="6153"/>
                </a:cubicBezTo>
                <a:cubicBezTo>
                  <a:pt x="2148" y="6236"/>
                  <a:pt x="2242" y="6278"/>
                  <a:pt x="2387" y="6278"/>
                </a:cubicBezTo>
                <a:cubicBezTo>
                  <a:pt x="2545" y="6278"/>
                  <a:pt x="2649" y="6225"/>
                  <a:pt x="2700" y="6120"/>
                </a:cubicBezTo>
                <a:cubicBezTo>
                  <a:pt x="2751" y="6015"/>
                  <a:pt x="2776" y="5740"/>
                  <a:pt x="2776" y="5296"/>
                </a:cubicBezTo>
                <a:cubicBezTo>
                  <a:pt x="2776" y="5133"/>
                  <a:pt x="2776" y="4969"/>
                  <a:pt x="2776" y="4806"/>
                </a:cubicBezTo>
                <a:cubicBezTo>
                  <a:pt x="2776" y="4534"/>
                  <a:pt x="2741" y="4336"/>
                  <a:pt x="2670" y="4210"/>
                </a:cubicBezTo>
                <a:cubicBezTo>
                  <a:pt x="2599" y="4084"/>
                  <a:pt x="2494" y="4002"/>
                  <a:pt x="2356" y="3962"/>
                </a:cubicBezTo>
                <a:cubicBezTo>
                  <a:pt x="2218" y="3923"/>
                  <a:pt x="1950" y="3900"/>
                  <a:pt x="1552" y="3895"/>
                </a:cubicBezTo>
                <a:cubicBezTo>
                  <a:pt x="1552" y="3551"/>
                  <a:pt x="1552" y="3208"/>
                  <a:pt x="1552" y="2865"/>
                </a:cubicBezTo>
                <a:cubicBezTo>
                  <a:pt x="2038" y="2865"/>
                  <a:pt x="2338" y="2849"/>
                  <a:pt x="2452" y="2817"/>
                </a:cubicBezTo>
                <a:cubicBezTo>
                  <a:pt x="2567" y="2785"/>
                  <a:pt x="2649" y="2715"/>
                  <a:pt x="2700" y="2607"/>
                </a:cubicBezTo>
                <a:cubicBezTo>
                  <a:pt x="2751" y="2499"/>
                  <a:pt x="2776" y="2329"/>
                  <a:pt x="2776" y="2098"/>
                </a:cubicBezTo>
                <a:cubicBezTo>
                  <a:pt x="2776" y="1967"/>
                  <a:pt x="2776" y="1836"/>
                  <a:pt x="2776" y="1704"/>
                </a:cubicBezTo>
                <a:cubicBezTo>
                  <a:pt x="2776" y="1456"/>
                  <a:pt x="2746" y="1292"/>
                  <a:pt x="2687" y="1214"/>
                </a:cubicBezTo>
                <a:cubicBezTo>
                  <a:pt x="2628" y="1135"/>
                  <a:pt x="2537" y="1095"/>
                  <a:pt x="2412" y="1095"/>
                </a:cubicBezTo>
                <a:cubicBezTo>
                  <a:pt x="2270" y="1095"/>
                  <a:pt x="2173" y="1137"/>
                  <a:pt x="2121" y="1220"/>
                </a:cubicBezTo>
                <a:cubicBezTo>
                  <a:pt x="2069" y="1303"/>
                  <a:pt x="2043" y="1481"/>
                  <a:pt x="2043" y="1752"/>
                </a:cubicBezTo>
                <a:cubicBezTo>
                  <a:pt x="2043" y="1947"/>
                  <a:pt x="2043" y="2141"/>
                  <a:pt x="2043" y="2335"/>
                </a:cubicBezTo>
                <a:cubicBezTo>
                  <a:pt x="1362" y="2335"/>
                  <a:pt x="681" y="2335"/>
                  <a:pt x="0" y="2335"/>
                </a:cubicBezTo>
                <a:cubicBezTo>
                  <a:pt x="0" y="2134"/>
                  <a:pt x="0" y="1932"/>
                  <a:pt x="0" y="1730"/>
                </a:cubicBezTo>
                <a:cubicBezTo>
                  <a:pt x="0" y="1053"/>
                  <a:pt x="178" y="595"/>
                  <a:pt x="536" y="357"/>
                </a:cubicBezTo>
                <a:cubicBezTo>
                  <a:pt x="893" y="119"/>
                  <a:pt x="1461" y="0"/>
                  <a:pt x="2240" y="0"/>
                </a:cubicBezTo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reflection stA="31000" endPos="49000" dist="76200" dir="5400000" sy="-100000" algn="bl" rotWithShape="0"/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7" name="MH_Other_4"/>
          <p:cNvCxnSpPr/>
          <p:nvPr>
            <p:custDataLst>
              <p:tags r:id="rId5"/>
            </p:custDataLst>
          </p:nvPr>
        </p:nvCxnSpPr>
        <p:spPr>
          <a:xfrm>
            <a:off x="2766392" y="2620294"/>
            <a:ext cx="6659215" cy="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MH_Other_5"/>
          <p:cNvCxnSpPr/>
          <p:nvPr>
            <p:custDataLst>
              <p:tags r:id="rId6"/>
            </p:custDataLst>
          </p:nvPr>
        </p:nvCxnSpPr>
        <p:spPr>
          <a:xfrm flipV="1">
            <a:off x="2325035" y="4074452"/>
            <a:ext cx="6527012" cy="866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6"/>
          <p:cNvCxnSpPr/>
          <p:nvPr>
            <p:custDataLst>
              <p:tags r:id="rId7"/>
            </p:custDataLst>
          </p:nvPr>
        </p:nvCxnSpPr>
        <p:spPr>
          <a:xfrm>
            <a:off x="2821068" y="5389797"/>
            <a:ext cx="6366493" cy="60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MH_PageTitle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内容创业的盈利</a:t>
            </a:r>
            <a:r>
              <a:rPr lang="zh-CN" altLang="en-US" dirty="0"/>
              <a:t>模式</a:t>
            </a:r>
            <a:endParaRPr lang="zh-CN" altLang="en-US" dirty="0" smtClean="0"/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66391" y="1867820"/>
            <a:ext cx="665921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indent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广告</a:t>
            </a:r>
            <a:r>
              <a:rPr lang="zh-CN" altLang="en-US" sz="1600" dirty="0">
                <a:solidFill>
                  <a:schemeClr val="tx2"/>
                </a:solidFill>
                <a:latin typeface="+mj-ea"/>
                <a:ea typeface="+mj-ea"/>
              </a:rPr>
              <a:t>是最唾手可得的变现方式。基于广点通的社交效果广告、品牌促销、新品发布、</a:t>
            </a:r>
            <a:r>
              <a:rPr lang="en-US" altLang="zh-CN" sz="1600" dirty="0">
                <a:solidFill>
                  <a:schemeClr val="tx2"/>
                </a:solidFill>
                <a:latin typeface="+mj-ea"/>
                <a:ea typeface="+mj-ea"/>
              </a:rPr>
              <a:t>KOL</a:t>
            </a:r>
            <a:r>
              <a:rPr lang="zh-CN" altLang="en-US" sz="1600" dirty="0">
                <a:solidFill>
                  <a:schemeClr val="tx2"/>
                </a:solidFill>
                <a:latin typeface="+mj-ea"/>
                <a:ea typeface="+mj-ea"/>
              </a:rPr>
              <a:t>（意见领袖）的评论以及各种软性广告植入。</a:t>
            </a: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31220" y="3140561"/>
            <a:ext cx="6510174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indent="457200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chemeClr val="tx2"/>
                </a:solidFill>
                <a:latin typeface="+mj-ea"/>
                <a:ea typeface="+mj-ea"/>
              </a:rPr>
              <a:t>最简单的就是</a:t>
            </a:r>
            <a:r>
              <a:rPr lang="zh-CN" altLang="en-US" sz="1500" dirty="0">
                <a:solidFill>
                  <a:srgbClr val="FF0000"/>
                </a:solidFill>
                <a:latin typeface="+mj-ea"/>
                <a:ea typeface="+mj-ea"/>
              </a:rPr>
              <a:t>直接卖产品</a:t>
            </a:r>
            <a:r>
              <a:rPr lang="zh-CN" altLang="en-US" sz="1500" dirty="0">
                <a:solidFill>
                  <a:schemeClr val="tx2"/>
                </a:solidFill>
                <a:latin typeface="+mj-ea"/>
                <a:ea typeface="+mj-ea"/>
              </a:rPr>
              <a:t>。如：罗辑思维的卖书，吴晓波频道的“吴酒”。不仅要求在行业内有一定的品牌影响力，同时也考验着后端的整合供应链的能力。</a:t>
            </a:r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1068" y="4537562"/>
            <a:ext cx="6604539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indent="457200">
              <a:lnSpc>
                <a:spcPct val="140000"/>
              </a:lnSpc>
              <a:defRPr/>
            </a:pPr>
            <a:r>
              <a:rPr lang="zh-CN" altLang="en-US" sz="15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  <a:r>
              <a:rPr lang="zh-CN" altLang="en-US" sz="1500" dirty="0">
                <a:solidFill>
                  <a:schemeClr val="tx2"/>
                </a:solidFill>
                <a:latin typeface="+mj-ea"/>
                <a:ea typeface="+mj-ea"/>
              </a:rPr>
              <a:t>属于比较体面且能够长期带来盈利空间。如：新榜推出的品牌指数、影响力指数及各种分析报告等</a:t>
            </a:r>
            <a:r>
              <a:rPr lang="zh-CN" altLang="en-US" sz="1500" dirty="0" smtClean="0">
                <a:solidFill>
                  <a:schemeClr val="tx2"/>
                </a:solidFill>
                <a:latin typeface="+mj-ea"/>
                <a:ea typeface="+mj-ea"/>
              </a:rPr>
              <a:t>。</a:t>
            </a:r>
            <a:endParaRPr lang="zh-CN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87975" y="4538805"/>
            <a:ext cx="2319195" cy="231919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075644" y="862461"/>
            <a:ext cx="70645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108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70797" y="2038494"/>
            <a:ext cx="1406185" cy="2496186"/>
          </a:xfrm>
          <a:custGeom>
            <a:avLst/>
            <a:gdLst>
              <a:gd name="T0" fmla="*/ 2147483646 w 3056"/>
              <a:gd name="T1" fmla="*/ 2147483646 h 5429"/>
              <a:gd name="T2" fmla="*/ 2147483646 w 3056"/>
              <a:gd name="T3" fmla="*/ 2147483646 h 5429"/>
              <a:gd name="T4" fmla="*/ 2147483646 w 3056"/>
              <a:gd name="T5" fmla="*/ 388832290 h 5429"/>
              <a:gd name="T6" fmla="*/ 2147483646 w 3056"/>
              <a:gd name="T7" fmla="*/ 345615213 h 5429"/>
              <a:gd name="T8" fmla="*/ 2147483646 w 3056"/>
              <a:gd name="T9" fmla="*/ 2147483646 h 5429"/>
              <a:gd name="T10" fmla="*/ 2147483646 w 3056"/>
              <a:gd name="T11" fmla="*/ 2147483646 h 5429"/>
              <a:gd name="T12" fmla="*/ 2147483646 w 3056"/>
              <a:gd name="T13" fmla="*/ 2147483646 h 5429"/>
              <a:gd name="T14" fmla="*/ 2147483646 w 3056"/>
              <a:gd name="T15" fmla="*/ 2147483646 h 5429"/>
              <a:gd name="T16" fmla="*/ 2147483646 w 3056"/>
              <a:gd name="T17" fmla="*/ 2147483646 h 5429"/>
              <a:gd name="T18" fmla="*/ 2147483646 w 3056"/>
              <a:gd name="T19" fmla="*/ 2147483646 h 5429"/>
              <a:gd name="T20" fmla="*/ 475747481 w 3056"/>
              <a:gd name="T21" fmla="*/ 2147483646 h 5429"/>
              <a:gd name="T22" fmla="*/ 432463999 w 3056"/>
              <a:gd name="T23" fmla="*/ 2147483646 h 5429"/>
              <a:gd name="T24" fmla="*/ 2147483646 w 3056"/>
              <a:gd name="T25" fmla="*/ 2147483646 h 5429"/>
              <a:gd name="T26" fmla="*/ 2147483646 w 3056"/>
              <a:gd name="T27" fmla="*/ 2147483646 h 5429"/>
              <a:gd name="T28" fmla="*/ 2147483646 w 3056"/>
              <a:gd name="T29" fmla="*/ 2147483646 h 5429"/>
              <a:gd name="T30" fmla="*/ 2147483646 w 3056"/>
              <a:gd name="T31" fmla="*/ 2147483646 h 5429"/>
              <a:gd name="T32" fmla="*/ 2147483646 w 3056"/>
              <a:gd name="T33" fmla="*/ 2147483646 h 5429"/>
              <a:gd name="T34" fmla="*/ 2147483646 w 3056"/>
              <a:gd name="T35" fmla="*/ 2147483646 h 5429"/>
              <a:gd name="T36" fmla="*/ 2147483646 w 3056"/>
              <a:gd name="T37" fmla="*/ 2147483646 h 5429"/>
              <a:gd name="T38" fmla="*/ 2147483646 w 3056"/>
              <a:gd name="T39" fmla="*/ 2147483646 h 5429"/>
              <a:gd name="T40" fmla="*/ 2147483646 w 3056"/>
              <a:gd name="T41" fmla="*/ 2147483646 h 5429"/>
              <a:gd name="T42" fmla="*/ 2147483646 w 3056"/>
              <a:gd name="T43" fmla="*/ 2147483646 h 5429"/>
              <a:gd name="T44" fmla="*/ 2147483646 w 3056"/>
              <a:gd name="T45" fmla="*/ 2147483646 h 5429"/>
              <a:gd name="T46" fmla="*/ 2147483646 w 3056"/>
              <a:gd name="T47" fmla="*/ 2147483646 h 5429"/>
              <a:gd name="T48" fmla="*/ 2147483646 w 3056"/>
              <a:gd name="T49" fmla="*/ 2147483646 h 5429"/>
              <a:gd name="T50" fmla="*/ 2147483646 w 3056"/>
              <a:gd name="T51" fmla="*/ 2147483646 h 5429"/>
              <a:gd name="T52" fmla="*/ 2147483646 w 3056"/>
              <a:gd name="T53" fmla="*/ 2147483646 h 5429"/>
              <a:gd name="T54" fmla="*/ 2147483646 w 3056"/>
              <a:gd name="T55" fmla="*/ 2147483646 h 5429"/>
              <a:gd name="T56" fmla="*/ 2147483646 w 3056"/>
              <a:gd name="T57" fmla="*/ 2147483646 h 5429"/>
              <a:gd name="T58" fmla="*/ 2147483646 w 3056"/>
              <a:gd name="T59" fmla="*/ 2147483646 h 5429"/>
              <a:gd name="T60" fmla="*/ 2147483646 w 3056"/>
              <a:gd name="T61" fmla="*/ 2147483646 h 5429"/>
              <a:gd name="T62" fmla="*/ 2147483646 w 3056"/>
              <a:gd name="T63" fmla="*/ 2147483646 h 5429"/>
              <a:gd name="T64" fmla="*/ 2147483646 w 3056"/>
              <a:gd name="T65" fmla="*/ 2147483646 h 5429"/>
              <a:gd name="T66" fmla="*/ 2147483646 w 3056"/>
              <a:gd name="T67" fmla="*/ 2147483646 h 5429"/>
              <a:gd name="T68" fmla="*/ 2147483646 w 3056"/>
              <a:gd name="T69" fmla="*/ 2147483646 h 5429"/>
              <a:gd name="T70" fmla="*/ 2147483646 w 3056"/>
              <a:gd name="T71" fmla="*/ 2147483646 h 5429"/>
              <a:gd name="T72" fmla="*/ 2147483646 w 3056"/>
              <a:gd name="T73" fmla="*/ 2147483646 h 5429"/>
              <a:gd name="T74" fmla="*/ 2147483646 w 3056"/>
              <a:gd name="T75" fmla="*/ 2147483646 h 5429"/>
              <a:gd name="T76" fmla="*/ 2147483646 w 3056"/>
              <a:gd name="T77" fmla="*/ 2147483646 h 5429"/>
              <a:gd name="T78" fmla="*/ 2147483646 w 3056"/>
              <a:gd name="T79" fmla="*/ 2147483646 h 5429"/>
              <a:gd name="T80" fmla="*/ 2147483646 w 3056"/>
              <a:gd name="T81" fmla="*/ 2147483646 h 5429"/>
              <a:gd name="T82" fmla="*/ 2147483646 w 3056"/>
              <a:gd name="T83" fmla="*/ 2147483646 h 5429"/>
              <a:gd name="T84" fmla="*/ 2147483646 w 3056"/>
              <a:gd name="T85" fmla="*/ 2147483646 h 5429"/>
              <a:gd name="T86" fmla="*/ 2147483646 w 3056"/>
              <a:gd name="T87" fmla="*/ 2147483646 h 5429"/>
              <a:gd name="T88" fmla="*/ 2147483646 w 3056"/>
              <a:gd name="T89" fmla="*/ 2147483646 h 5429"/>
              <a:gd name="T90" fmla="*/ 2147483646 w 3056"/>
              <a:gd name="T91" fmla="*/ 2147483646 h 5429"/>
              <a:gd name="T92" fmla="*/ 2147483646 w 3056"/>
              <a:gd name="T93" fmla="*/ 2147483646 h 5429"/>
              <a:gd name="T94" fmla="*/ 2147483646 w 3056"/>
              <a:gd name="T95" fmla="*/ 2147483646 h 5429"/>
              <a:gd name="T96" fmla="*/ 2147483646 w 3056"/>
              <a:gd name="T97" fmla="*/ 2147483646 h 5429"/>
              <a:gd name="T98" fmla="*/ 2147483646 w 3056"/>
              <a:gd name="T99" fmla="*/ 2147483646 h 5429"/>
              <a:gd name="T100" fmla="*/ 2147483646 w 3056"/>
              <a:gd name="T101" fmla="*/ 2147483646 h 5429"/>
              <a:gd name="T102" fmla="*/ 2147483646 w 3056"/>
              <a:gd name="T103" fmla="*/ 2147483646 h 5429"/>
              <a:gd name="T104" fmla="*/ 2147483646 w 3056"/>
              <a:gd name="T105" fmla="*/ 2147483646 h 5429"/>
              <a:gd name="T106" fmla="*/ 2147483646 w 3056"/>
              <a:gd name="T107" fmla="*/ 2147483646 h 5429"/>
              <a:gd name="T108" fmla="*/ 2147483646 w 3056"/>
              <a:gd name="T109" fmla="*/ 2147483646 h 5429"/>
              <a:gd name="T110" fmla="*/ 2147483646 w 3056"/>
              <a:gd name="T111" fmla="*/ 2147483646 h 5429"/>
              <a:gd name="T112" fmla="*/ 2147483646 w 3056"/>
              <a:gd name="T113" fmla="*/ 2147483646 h 5429"/>
              <a:gd name="T114" fmla="*/ 2147483646 w 3056"/>
              <a:gd name="T115" fmla="*/ 2147483646 h 5429"/>
              <a:gd name="T116" fmla="*/ 2147483646 w 3056"/>
              <a:gd name="T117" fmla="*/ 2147483646 h 5429"/>
              <a:gd name="T118" fmla="*/ 2147483646 w 3056"/>
              <a:gd name="T119" fmla="*/ 2147483646 h 5429"/>
              <a:gd name="T120" fmla="*/ 2147483646 w 3056"/>
              <a:gd name="T121" fmla="*/ 2147483646 h 542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5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900000" anchor="ctr">
            <a:no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Number"/>
          <p:cNvSpPr/>
          <p:nvPr>
            <p:custDataLst>
              <p:tags r:id="rId3"/>
            </p:custDataLst>
          </p:nvPr>
        </p:nvSpPr>
        <p:spPr>
          <a:xfrm>
            <a:off x="4805194" y="2672237"/>
            <a:ext cx="1290293" cy="387396"/>
          </a:xfrm>
          <a:custGeom>
            <a:avLst/>
            <a:gdLst>
              <a:gd name="connsiteX0" fmla="*/ 114300 w 2188468"/>
              <a:gd name="connsiteY0" fmla="*/ 0 h 459129"/>
              <a:gd name="connsiteX1" fmla="*/ 1958904 w 2188468"/>
              <a:gd name="connsiteY1" fmla="*/ 0 h 459129"/>
              <a:gd name="connsiteX2" fmla="*/ 2170429 w 2188468"/>
              <a:gd name="connsiteY2" fmla="*/ 140208 h 459129"/>
              <a:gd name="connsiteX3" fmla="*/ 2188468 w 2188468"/>
              <a:gd name="connsiteY3" fmla="*/ 229560 h 459129"/>
              <a:gd name="connsiteX4" fmla="*/ 2188468 w 2188468"/>
              <a:gd name="connsiteY4" fmla="*/ 229565 h 459129"/>
              <a:gd name="connsiteX5" fmla="*/ 2005169 w 2188468"/>
              <a:gd name="connsiteY5" fmla="*/ 454466 h 459129"/>
              <a:gd name="connsiteX6" fmla="*/ 1980285 w 2188468"/>
              <a:gd name="connsiteY6" fmla="*/ 456975 h 459129"/>
              <a:gd name="connsiteX7" fmla="*/ 0 w 2188468"/>
              <a:gd name="connsiteY7" fmla="*/ 459129 h 459129"/>
              <a:gd name="connsiteX8" fmla="*/ 114300 w 2188468"/>
              <a:gd name="connsiteY8" fmla="*/ 0 h 45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8468" h="459129">
                <a:moveTo>
                  <a:pt x="114300" y="0"/>
                </a:moveTo>
                <a:lnTo>
                  <a:pt x="1958904" y="0"/>
                </a:lnTo>
                <a:cubicBezTo>
                  <a:pt x="2053993" y="0"/>
                  <a:pt x="2135579" y="57814"/>
                  <a:pt x="2170429" y="140208"/>
                </a:cubicBezTo>
                <a:lnTo>
                  <a:pt x="2188468" y="229560"/>
                </a:lnTo>
                <a:lnTo>
                  <a:pt x="2188468" y="229565"/>
                </a:lnTo>
                <a:cubicBezTo>
                  <a:pt x="2188468" y="340502"/>
                  <a:pt x="2109777" y="433060"/>
                  <a:pt x="2005169" y="454466"/>
                </a:cubicBezTo>
                <a:lnTo>
                  <a:pt x="1980285" y="456975"/>
                </a:lnTo>
                <a:lnTo>
                  <a:pt x="0" y="459129"/>
                </a:lnTo>
                <a:cubicBezTo>
                  <a:pt x="76199" y="308468"/>
                  <a:pt x="145256" y="153043"/>
                  <a:pt x="11430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i="1" spc="100" smtClean="0">
                <a:solidFill>
                  <a:srgbClr val="FFFFFF"/>
                </a:solidFill>
                <a:latin typeface="Arial Black" panose="020B0A04020102020204" pitchFamily="34" charset="0"/>
                <a:ea typeface="华文细黑" panose="02010600040101010101" pitchFamily="2" charset="-122"/>
              </a:rPr>
              <a:t>2</a:t>
            </a:r>
            <a:endParaRPr lang="zh-CN" altLang="en-US" sz="3600" b="1" i="1" spc="100" dirty="0">
              <a:solidFill>
                <a:srgbClr val="FFFFFF"/>
              </a:solidFill>
              <a:latin typeface="Arial Black" panose="020B0A040201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6" name="MH_Title"/>
          <p:cNvSpPr txBox="1"/>
          <p:nvPr>
            <p:custDataLst>
              <p:tags r:id="rId4"/>
            </p:custDataLst>
          </p:nvPr>
        </p:nvSpPr>
        <p:spPr>
          <a:xfrm flipH="1">
            <a:off x="4895729" y="3104462"/>
            <a:ext cx="4574196" cy="160784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内容平台有哪些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？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3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6"/>
  <p:tag name="MH_SECTIONID" val="277,278,279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OTHERS"/>
  <p:tag name="ID" val="5458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OTHERS"/>
  <p:tag name="ID" val="5458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AUTOCOLOR" val="TRUE"/>
  <p:tag name="MH_TYPE" val="SECTION"/>
  <p:tag name="ID" val="545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OTHERS"/>
  <p:tag name="ID" val="5458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NUMBER"/>
  <p:tag name="ID" val="545815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TITLE"/>
  <p:tag name="ID" val="545815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00835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0083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  <p:tag name="MH_LAYOUT" val="TitleSubTitleText"/>
  <p:tag name="MH" val="20160328135848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AUTOCOLOR" val="TRUE"/>
  <p:tag name="MH_TYPE" val="CONTENTS"/>
  <p:tag name="ID" val="5458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PageTitle"/>
  <p:tag name="MH_ORDER" val="Page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Text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35848"/>
  <p:tag name="MH_LIBRARY" val="GRAPHIC"/>
  <p:tag name="MH_TYPE" val="Text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160328142553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OTHERS"/>
  <p:tag name="ID" val="5458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Other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Other"/>
  <p:tag name="MH_ORDER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PageTitle"/>
  <p:tag name="MH_ORDER" val="Page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42553"/>
  <p:tag name="MH_LIBRARY" val="GRAPHIC"/>
  <p:tag name="MH_TYPE" val="SubTitle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AUTOCOLOR" val="TRUE"/>
  <p:tag name="MH_TYPE" val="SECTION"/>
  <p:tag name="ID" val="5458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OTHERS"/>
  <p:tag name="ID" val="5458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NUMBER"/>
  <p:tag name="ID" val="545815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NUMBER"/>
  <p:tag name="ID" val="545815"/>
  <p:tag name="MH_ORDER" val="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TITLE"/>
  <p:tag name="ID" val="545815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AUTOCOLOR" val="TRUE"/>
  <p:tag name="MH_TYPE" val="SECTION"/>
  <p:tag name="ID" val="5458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OTHERS"/>
  <p:tag name="ID" val="5458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NUMBER"/>
  <p:tag name="ID" val="545815"/>
  <p:tag name="MH_ORDER" val="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TITLE"/>
  <p:tag name="ID" val="545815"/>
  <p:tag name="MH_ORDER" val="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70659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70659"/>
  <p:tag name="MH_LIBRARY" val="GRAPHIC"/>
  <p:tag name="MH_TYPE" val="Text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70659"/>
  <p:tag name="MH_LIBRARY" val="GRAPHIC"/>
  <p:tag name="MH_TYPE" val="SubTitle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70659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NUMBER"/>
  <p:tag name="ID" val="545815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8170659"/>
  <p:tag name="MH_LIBRARY" val="GRAPHIC"/>
  <p:tag name="MH_TYPE" val="Text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5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5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5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5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NUMBER"/>
  <p:tag name="ID" val="545815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6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6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6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6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6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6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6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6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ENTRY"/>
  <p:tag name="ID" val="545815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7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7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7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7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9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9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0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0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ENTRY"/>
  <p:tag name="ID" val="545815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0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0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0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0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252"/>
  <p:tag name="MH_LIBRARY" val="CONTENTS"/>
  <p:tag name="MH_TYPE" val="ENTRY"/>
  <p:tag name="ID" val="545815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Isosceles Triangle 11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Freeform 1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Rectangle 1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9142701"/>
  <p:tag name="MH_LIBRARY" val="GRAPHIC"/>
  <p:tag name="MH_ORDER" val="Rectangle 116"/>
</p:tagLst>
</file>

<file path=ppt/theme/theme1.xml><?xml version="1.0" encoding="utf-8"?>
<a:theme xmlns:a="http://schemas.openxmlformats.org/drawingml/2006/main" name="A000120140530A99PPBG">
  <a:themeElements>
    <a:clrScheme name="自定义 77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FBF2B"/>
      </a:accent1>
      <a:accent2>
        <a:srgbClr val="E7A139"/>
      </a:accent2>
      <a:accent3>
        <a:srgbClr val="A3C95F"/>
      </a:accent3>
      <a:accent4>
        <a:srgbClr val="6BB599"/>
      </a:accent4>
      <a:accent5>
        <a:srgbClr val="72A4B6"/>
      </a:accent5>
      <a:accent6>
        <a:srgbClr val="C00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A000120151104A07KPBG</Template>
  <TotalTime>941</TotalTime>
  <Words>935</Words>
  <Application>Microsoft Office PowerPoint</Application>
  <PresentationFormat>宽屏</PresentationFormat>
  <Paragraphs>108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Aharoni</vt:lpstr>
      <vt:lpstr>华文细黑</vt:lpstr>
      <vt:lpstr>宋体</vt:lpstr>
      <vt:lpstr>微软雅黑</vt:lpstr>
      <vt:lpstr>幼圆</vt:lpstr>
      <vt:lpstr>Arial</vt:lpstr>
      <vt:lpstr>Arial Black</vt:lpstr>
      <vt:lpstr>Bell MT</vt:lpstr>
      <vt:lpstr>Broadway</vt:lpstr>
      <vt:lpstr>Calibri</vt:lpstr>
      <vt:lpstr>Wingdings 3</vt:lpstr>
      <vt:lpstr>A000120140530A99PPBG</vt:lpstr>
      <vt:lpstr>你所不知道的“内容创业”</vt:lpstr>
      <vt:lpstr>PowerPoint 演示文稿</vt:lpstr>
      <vt:lpstr>PowerPoint 演示文稿</vt:lpstr>
      <vt:lpstr>PowerPoint 演示文稿</vt:lpstr>
      <vt:lpstr>PowerPoint 演示文稿</vt:lpstr>
      <vt:lpstr>内容创业是什么？</vt:lpstr>
      <vt:lpstr>内容创业的主要形式</vt:lpstr>
      <vt:lpstr>内容创业的盈利模式</vt:lpstr>
      <vt:lpstr>PowerPoint 演示文稿</vt:lpstr>
      <vt:lpstr>图文平台——今日头条vs微信公众平台</vt:lpstr>
      <vt:lpstr>音频平台——喜马拉雅FM vs 蜻蜓FM</vt:lpstr>
      <vt:lpstr>视频平台——优酷</vt:lpstr>
      <vt:lpstr>PowerPoint 演示文稿</vt:lpstr>
      <vt:lpstr>怎样实现内容创业？</vt:lpstr>
      <vt:lpstr>怎样实现内容创业？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你知道“内容创业”吗？</dc:title>
  <dc:creator>dell</dc:creator>
  <cp:lastModifiedBy>dell</cp:lastModifiedBy>
  <cp:revision>48</cp:revision>
  <dcterms:created xsi:type="dcterms:W3CDTF">2016-03-27T09:22:10Z</dcterms:created>
  <dcterms:modified xsi:type="dcterms:W3CDTF">2016-04-07T08:44:10Z</dcterms:modified>
</cp:coreProperties>
</file>