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media/image3.jpg" ContentType="image/jpeg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4" r:id="rId7"/>
    <p:sldId id="285" r:id="rId8"/>
    <p:sldId id="282" r:id="rId9"/>
    <p:sldId id="269" r:id="rId10"/>
    <p:sldId id="270" r:id="rId11"/>
    <p:sldId id="273" r:id="rId12"/>
    <p:sldId id="287" r:id="rId13"/>
    <p:sldId id="291" r:id="rId14"/>
    <p:sldId id="292" r:id="rId15"/>
    <p:sldId id="286" r:id="rId16"/>
    <p:sldId id="293" r:id="rId17"/>
    <p:sldId id="295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AD8"/>
    <a:srgbClr val="C9C9C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C51A0-04F9-46FF-A302-C8481C522BFA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E1D01-6A0E-4216-AF41-8ED9951C0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5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E1D01-6A0E-4216-AF41-8ED9951C05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8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4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1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4156-CB13-49CD-853F-CF35F1E6528B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EA0B-93EF-4FF1-9661-5AF5DC55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6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3.jp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jp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jp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6.xml"/><Relationship Id="rId3" Type="http://schemas.openxmlformats.org/officeDocument/2006/relationships/tags" Target="../tags/tag3.xml"/><Relationship Id="rId21" Type="http://schemas.openxmlformats.org/officeDocument/2006/relationships/image" Target="../media/image3.jp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3.xml"/><Relationship Id="rId2" Type="http://schemas.openxmlformats.org/officeDocument/2006/relationships/tags" Target="../tags/tag2.xml"/><Relationship Id="rId16" Type="http://schemas.openxmlformats.org/officeDocument/2006/relationships/slide" Target="slide5.xml"/><Relationship Id="rId2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slide" Target="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188720"/>
          </a:xfrm>
          <a:prstGeom prst="rect">
            <a:avLst/>
          </a:prstGeom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300766" y="2563398"/>
            <a:ext cx="6954591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双渠道供应链模式选择与定价策略研究</a:t>
            </a:r>
            <a:endParaRPr lang="en-US" altLang="zh-CN" sz="157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endParaRPr lang="en-US" altLang="zh-CN" sz="157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endParaRPr lang="en-US" altLang="zh-CN" sz="157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艳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12830" y="6163551"/>
            <a:ext cx="488456" cy="3230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双渠道供应链数学模型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单圆角矩形 9"/>
          <p:cNvSpPr/>
          <p:nvPr/>
        </p:nvSpPr>
        <p:spPr>
          <a:xfrm>
            <a:off x="677920" y="1965978"/>
            <a:ext cx="863929" cy="35437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参数说明</a:t>
            </a:r>
            <a:endParaRPr lang="zh-CN" altLang="en-US" sz="2400" b="1" dirty="0"/>
          </a:p>
        </p:txBody>
      </p:sp>
      <p:sp>
        <p:nvSpPr>
          <p:cNvPr id="11" name="单圆角矩形 10"/>
          <p:cNvSpPr/>
          <p:nvPr/>
        </p:nvSpPr>
        <p:spPr>
          <a:xfrm>
            <a:off x="677920" y="5977989"/>
            <a:ext cx="863929" cy="71855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基本原理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575775" y="6152600"/>
            <a:ext cx="483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商家</a:t>
            </a:r>
            <a:r>
              <a:rPr lang="zh-CN" altLang="en-US" b="1" dirty="0" smtClean="0"/>
              <a:t>利润 ＝ 价格 </a:t>
            </a:r>
            <a:r>
              <a:rPr lang="en-US" altLang="zh-CN" b="1" dirty="0" smtClean="0"/>
              <a:t>× </a:t>
            </a:r>
            <a:r>
              <a:rPr lang="zh-CN" altLang="en-US" b="1" dirty="0" smtClean="0"/>
              <a:t>销量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012536"/>
            <a:ext cx="3616364" cy="34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双渠道供应链数学模型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0116" y="2111491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93" y="2705614"/>
            <a:ext cx="1332674" cy="4108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40042" y="279358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渠道</a:t>
            </a:r>
            <a:r>
              <a:rPr lang="zh-CN" altLang="en-US" dirty="0" smtClean="0"/>
              <a:t>需求 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6290" y="3293485"/>
                <a:ext cx="4649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分散决策下（产品价格为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0" y="3293485"/>
                <a:ext cx="46492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4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577494" y="3728505"/>
            <a:ext cx="8516510" cy="3095714"/>
            <a:chOff x="2150708" y="1890231"/>
            <a:chExt cx="8516510" cy="3095714"/>
          </a:xfrm>
        </p:grpSpPr>
        <p:grpSp>
          <p:nvGrpSpPr>
            <p:cNvPr id="47" name="组合 46"/>
            <p:cNvGrpSpPr/>
            <p:nvPr/>
          </p:nvGrpSpPr>
          <p:grpSpPr>
            <a:xfrm>
              <a:off x="2150708" y="1890231"/>
              <a:ext cx="6904217" cy="3065473"/>
              <a:chOff x="1407737" y="3675737"/>
              <a:chExt cx="6904217" cy="306547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407737" y="3675737"/>
                <a:ext cx="6904217" cy="3065473"/>
                <a:chOff x="1501951" y="3678895"/>
                <a:chExt cx="6904217" cy="3065473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5637" y="3678895"/>
                  <a:ext cx="3791990" cy="562957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2780" y="4274980"/>
                  <a:ext cx="3097167" cy="644301"/>
                </a:xfrm>
                <a:prstGeom prst="rect">
                  <a:avLst/>
                </a:prstGeom>
              </p:spPr>
            </p:pic>
            <p:sp>
              <p:nvSpPr>
                <p:cNvPr id="41" name="矩形 40"/>
                <p:cNvSpPr/>
                <p:nvPr/>
              </p:nvSpPr>
              <p:spPr>
                <a:xfrm>
                  <a:off x="1527362" y="3794843"/>
                  <a:ext cx="1569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零售商利润：</a:t>
                  </a:r>
                  <a:endParaRPr lang="zh-CN" altLang="en-US" dirty="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501951" y="4441273"/>
                  <a:ext cx="1569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/>
                    <a:t>制造</a:t>
                  </a:r>
                  <a:r>
                    <a:rPr lang="zh-CN" altLang="en-US" dirty="0" smtClean="0"/>
                    <a:t>商利润：</a:t>
                  </a:r>
                  <a:endParaRPr lang="zh-CN" altLang="en-US" dirty="0"/>
                </a:p>
              </p:txBody>
            </p:sp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2717" y="6031752"/>
                  <a:ext cx="1173251" cy="632391"/>
                </a:xfrm>
                <a:prstGeom prst="rect">
                  <a:avLst/>
                </a:prstGeom>
              </p:spPr>
            </p:pic>
            <p:pic>
              <p:nvPicPr>
                <p:cNvPr id="27" name="图片 2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7293" y="5383897"/>
                  <a:ext cx="1038343" cy="647855"/>
                </a:xfrm>
                <a:prstGeom prst="rect">
                  <a:avLst/>
                </a:prstGeom>
              </p:spPr>
            </p:pic>
            <p:sp>
              <p:nvSpPr>
                <p:cNvPr id="45" name="矩形 44"/>
                <p:cNvSpPr/>
                <p:nvPr/>
              </p:nvSpPr>
              <p:spPr>
                <a:xfrm>
                  <a:off x="1527362" y="5074549"/>
                  <a:ext cx="6878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零售商和制造商取得最大利润的条件是一阶导数分别等于零，即：</a:t>
                  </a:r>
                  <a:endParaRPr lang="zh-CN" altLang="en-US" dirty="0"/>
                </a:p>
              </p:txBody>
            </p:sp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1837" y="5385778"/>
                  <a:ext cx="1047619" cy="714286"/>
                </a:xfrm>
                <a:prstGeom prst="rect">
                  <a:avLst/>
                </a:prstGeom>
              </p:spPr>
            </p:pic>
            <p:pic>
              <p:nvPicPr>
                <p:cNvPr id="30" name="图片 2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932" y="6096749"/>
                  <a:ext cx="1009524" cy="647619"/>
                </a:xfrm>
                <a:prstGeom prst="rect">
                  <a:avLst/>
                </a:prstGeom>
              </p:spPr>
            </p:pic>
            <p:sp>
              <p:nvSpPr>
                <p:cNvPr id="32" name="左大括号 31"/>
                <p:cNvSpPr/>
                <p:nvPr/>
              </p:nvSpPr>
              <p:spPr>
                <a:xfrm>
                  <a:off x="2176531" y="5550794"/>
                  <a:ext cx="264451" cy="1193574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左大括号 48"/>
                <p:cNvSpPr/>
                <p:nvPr/>
              </p:nvSpPr>
              <p:spPr>
                <a:xfrm>
                  <a:off x="4806207" y="5510780"/>
                  <a:ext cx="264451" cy="1193574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右箭头 34"/>
                <p:cNvSpPr/>
                <p:nvPr/>
              </p:nvSpPr>
              <p:spPr>
                <a:xfrm>
                  <a:off x="4018207" y="5980838"/>
                  <a:ext cx="499277" cy="251198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8682" y="5352335"/>
                <a:ext cx="1095238" cy="761905"/>
              </a:xfrm>
              <a:prstGeom prst="rect">
                <a:avLst/>
              </a:prstGeom>
            </p:spPr>
          </p:pic>
          <p:sp>
            <p:nvSpPr>
              <p:cNvPr id="79" name="右箭头 78"/>
              <p:cNvSpPr/>
              <p:nvPr/>
            </p:nvSpPr>
            <p:spPr>
              <a:xfrm>
                <a:off x="6336595" y="5904590"/>
                <a:ext cx="499277" cy="25119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左大括号 81"/>
            <p:cNvSpPr/>
            <p:nvPr/>
          </p:nvSpPr>
          <p:spPr>
            <a:xfrm>
              <a:off x="7689565" y="3660893"/>
              <a:ext cx="264451" cy="119357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742" y="4243088"/>
              <a:ext cx="2790476" cy="742857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141521" y="3890170"/>
            <a:ext cx="6839211" cy="2911770"/>
            <a:chOff x="736380" y="3975829"/>
            <a:chExt cx="6839211" cy="2911770"/>
          </a:xfrm>
        </p:grpSpPr>
        <p:grpSp>
          <p:nvGrpSpPr>
            <p:cNvPr id="81" name="组合 80"/>
            <p:cNvGrpSpPr/>
            <p:nvPr/>
          </p:nvGrpSpPr>
          <p:grpSpPr>
            <a:xfrm>
              <a:off x="736380" y="3975829"/>
              <a:ext cx="6807851" cy="2616509"/>
              <a:chOff x="3311097" y="1039350"/>
              <a:chExt cx="6807851" cy="261650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3311097" y="1039350"/>
                <a:ext cx="6807851" cy="2616509"/>
                <a:chOff x="837416" y="3279712"/>
                <a:chExt cx="6807851" cy="2616509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1228126" y="4018038"/>
                  <a:ext cx="27238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零售商和制造商总利润：</a:t>
                  </a:r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837416" y="3279712"/>
                      <a:ext cx="464927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zh-CN" dirty="0" smtClean="0"/>
                        <a:t>②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集中决策下</a:t>
                      </a:r>
                      <a:r>
                        <a:rPr lang="zh-CN" altLang="en-US" dirty="0"/>
                        <a:t>（产品价格为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zh-CN" altLang="en-US" dirty="0"/>
                        <a:t>）：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416" y="3279712"/>
                      <a:ext cx="4649273" cy="646331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048" t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74" name="图片 73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1949" y="3979509"/>
                  <a:ext cx="2457143" cy="533333"/>
                </a:xfrm>
                <a:prstGeom prst="rect">
                  <a:avLst/>
                </a:prstGeom>
              </p:spPr>
            </p:pic>
            <p:pic>
              <p:nvPicPr>
                <p:cNvPr id="75" name="图片 74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5626" y="5248602"/>
                  <a:ext cx="1123810" cy="647619"/>
                </a:xfrm>
                <a:prstGeom prst="rect">
                  <a:avLst/>
                </a:prstGeom>
              </p:spPr>
            </p:pic>
            <p:pic>
              <p:nvPicPr>
                <p:cNvPr id="76" name="图片 75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9062" y="5138730"/>
                  <a:ext cx="1076190" cy="723810"/>
                </a:xfrm>
                <a:prstGeom prst="rect">
                  <a:avLst/>
                </a:prstGeom>
              </p:spPr>
            </p:pic>
            <p:sp>
              <p:nvSpPr>
                <p:cNvPr id="77" name="矩形 76"/>
                <p:cNvSpPr/>
                <p:nvPr/>
              </p:nvSpPr>
              <p:spPr>
                <a:xfrm>
                  <a:off x="1228126" y="4620804"/>
                  <a:ext cx="6417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零售商和制造商取得最大利润的条件是一阶导数等于零，即：</a:t>
                  </a:r>
                  <a:endParaRPr lang="zh-CN" altLang="en-US" dirty="0"/>
                </a:p>
              </p:txBody>
            </p:sp>
            <p:sp>
              <p:nvSpPr>
                <p:cNvPr id="78" name="右箭头 77"/>
                <p:cNvSpPr/>
                <p:nvPr/>
              </p:nvSpPr>
              <p:spPr>
                <a:xfrm>
                  <a:off x="3624882" y="5427769"/>
                  <a:ext cx="432522" cy="216263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7085" y="2651619"/>
                <a:ext cx="1142857" cy="641794"/>
              </a:xfrm>
              <a:prstGeom prst="rect">
                <a:avLst/>
              </a:prstGeom>
            </p:spPr>
          </p:pic>
          <p:sp>
            <p:nvSpPr>
              <p:cNvPr id="80" name="右箭头 79"/>
              <p:cNvSpPr/>
              <p:nvPr/>
            </p:nvSpPr>
            <p:spPr>
              <a:xfrm>
                <a:off x="8140555" y="3181678"/>
                <a:ext cx="432522" cy="216263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左大括号 84"/>
            <p:cNvSpPr/>
            <p:nvPr/>
          </p:nvSpPr>
          <p:spPr>
            <a:xfrm>
              <a:off x="6128970" y="5774551"/>
              <a:ext cx="165400" cy="103051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210" y="6144742"/>
              <a:ext cx="1352381" cy="74285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7" y="1990172"/>
            <a:ext cx="4724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双渠道供应链数学模型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5818" y="214152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4600" y="310075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渠道</a:t>
            </a:r>
            <a:r>
              <a:rPr lang="zh-CN" altLang="en-US" dirty="0" smtClean="0"/>
              <a:t>需求 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8" y="2882468"/>
            <a:ext cx="3780952" cy="11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44" y="4143872"/>
            <a:ext cx="4533333" cy="5047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44" y="4662978"/>
            <a:ext cx="2676190" cy="53333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84600" y="476087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制造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84600" y="42279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零售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7270" y="5144897"/>
            <a:ext cx="8339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此时制造商和零售商之间存在以制造商为主的</a:t>
            </a:r>
            <a:r>
              <a:rPr lang="en-US" altLang="zh-CN" dirty="0" err="1"/>
              <a:t>stackelberg</a:t>
            </a:r>
            <a:r>
              <a:rPr lang="zh-CN" altLang="en-US" dirty="0"/>
              <a:t>博弈，博弈分为两阶段，第一阶段，制造商决定批发价格；第二阶段，零售商根据制造商的批发价格决定其销售价格。采用逆序归纳法求解（即先求零售商的销售价格，再求制造商的批发价格）。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89" y="1744604"/>
            <a:ext cx="3124200" cy="23526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7" y="1570179"/>
            <a:ext cx="4467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双渠道供应链数学模型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5818" y="214152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4600" y="310075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渠道</a:t>
            </a:r>
            <a:r>
              <a:rPr lang="zh-CN" altLang="en-US" dirty="0" smtClean="0"/>
              <a:t>需求 ：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4600" y="49677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制造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84600" y="42279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零售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2" y="3059509"/>
            <a:ext cx="3641233" cy="10499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2" y="4967746"/>
            <a:ext cx="3009524" cy="4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1852430"/>
            <a:ext cx="4591050" cy="9144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154260" y="4148967"/>
            <a:ext cx="2790476" cy="504762"/>
            <a:chOff x="2154260" y="4148967"/>
            <a:chExt cx="2790476" cy="5047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260" y="4148967"/>
              <a:ext cx="2790476" cy="50476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403192" y="4388904"/>
              <a:ext cx="146306" cy="208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5064" y="3740410"/>
            <a:ext cx="4048140" cy="2702084"/>
            <a:chOff x="5095860" y="3961619"/>
            <a:chExt cx="4048140" cy="27020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860" y="3961619"/>
              <a:ext cx="4048140" cy="2702084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18" name="矩形 17"/>
            <p:cNvSpPr/>
            <p:nvPr/>
          </p:nvSpPr>
          <p:spPr>
            <a:xfrm>
              <a:off x="5579464" y="5595663"/>
              <a:ext cx="77624" cy="17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endParaRPr lang="zh-CN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双渠道供应链数学模型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5818" y="214152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5" y="1545329"/>
            <a:ext cx="4505325" cy="15716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73566" y="3382314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渠道</a:t>
            </a:r>
            <a:r>
              <a:rPr lang="zh-CN" altLang="en-US" dirty="0" smtClean="0"/>
              <a:t>需求 ：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00" y="57846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制造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84600" y="50447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零售</a:t>
            </a:r>
            <a:r>
              <a:rPr lang="zh-CN" altLang="en-US" dirty="0" smtClean="0"/>
              <a:t>商利润：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2" y="3342990"/>
            <a:ext cx="4584300" cy="1373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1" y="4999354"/>
            <a:ext cx="5013490" cy="4601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68" y="5656217"/>
            <a:ext cx="3998965" cy="4977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51" y="2406355"/>
            <a:ext cx="6366372" cy="4166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5" y="3890661"/>
            <a:ext cx="161925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80" y="3871610"/>
            <a:ext cx="2867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Entry_1">
            <a:hlinkClick r:id="rId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937134" y="2879107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5886" y="3044008"/>
            <a:ext cx="56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 smtClean="0"/>
              <a:t>4 </a:t>
            </a:r>
            <a:r>
              <a:rPr lang="zh-CN" altLang="en-US" sz="3200" b="1" dirty="0" smtClean="0"/>
              <a:t>双</a:t>
            </a:r>
            <a:r>
              <a:rPr lang="zh-CN" altLang="en-US" sz="3200" b="1" dirty="0"/>
              <a:t>渠道供应</a:t>
            </a:r>
            <a:r>
              <a:rPr lang="zh-CN" altLang="en-US" sz="3200" b="1" dirty="0" smtClean="0"/>
              <a:t>链数学模型改进</a:t>
            </a:r>
            <a:endParaRPr lang="zh-CN" altLang="en-US" sz="3200" b="1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8163"/>
            <a:ext cx="9144000" cy="107267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12830" y="6163551"/>
            <a:ext cx="488456" cy="3230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/>
              <a:t>模型改进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</a:t>
            </a:r>
            <a:endParaRPr lang="zh-CN" altLang="en-US" dirty="0"/>
          </a:p>
        </p:txBody>
      </p:sp>
      <p:sp>
        <p:nvSpPr>
          <p:cNvPr id="10" name="单圆角矩形 9"/>
          <p:cNvSpPr/>
          <p:nvPr/>
        </p:nvSpPr>
        <p:spPr>
          <a:xfrm>
            <a:off x="677920" y="1965978"/>
            <a:ext cx="863929" cy="35437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参数说明</a:t>
            </a:r>
            <a:endParaRPr lang="zh-CN" altLang="en-US" sz="2400" b="1" dirty="0"/>
          </a:p>
        </p:txBody>
      </p:sp>
      <p:sp>
        <p:nvSpPr>
          <p:cNvPr id="11" name="单圆角矩形 10"/>
          <p:cNvSpPr/>
          <p:nvPr/>
        </p:nvSpPr>
        <p:spPr>
          <a:xfrm>
            <a:off x="677920" y="5977989"/>
            <a:ext cx="863929" cy="71855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基本原理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575775" y="6152600"/>
            <a:ext cx="483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商家</a:t>
            </a:r>
            <a:r>
              <a:rPr lang="zh-CN" altLang="en-US" b="1" dirty="0" smtClean="0"/>
              <a:t>利润 ＝ 价格 </a:t>
            </a:r>
            <a:r>
              <a:rPr lang="en-US" altLang="zh-CN" b="1" dirty="0" smtClean="0"/>
              <a:t>× </a:t>
            </a:r>
            <a:r>
              <a:rPr lang="zh-CN" altLang="en-US" b="1" dirty="0" smtClean="0"/>
              <a:t>销量 </a:t>
            </a:r>
            <a:r>
              <a:rPr lang="en-US" altLang="zh-CN" b="1" dirty="0" smtClean="0"/>
              <a:t>— </a:t>
            </a:r>
            <a:r>
              <a:rPr lang="zh-CN" altLang="en-US" b="1" dirty="0" smtClean="0"/>
              <a:t>服务成本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13" y="1852874"/>
            <a:ext cx="3080245" cy="39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 smtClean="0"/>
              <a:t>模型改进</a:t>
            </a:r>
            <a:endParaRPr lang="zh-CN" altLang="en-US" sz="32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构建与模型分析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91274" y="380551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零售商渠道需求 ：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91274" y="516074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服务水平与服务成本函数关系：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4" y="5580390"/>
            <a:ext cx="1273609" cy="4204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06" y="4168679"/>
            <a:ext cx="6989801" cy="81356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7" y="1788702"/>
            <a:ext cx="4505325" cy="15716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33851" y="4371703"/>
            <a:ext cx="87086" cy="10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95554" y="4802776"/>
            <a:ext cx="87086" cy="10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85462" y="4392578"/>
            <a:ext cx="87086" cy="10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86353" y="4786301"/>
            <a:ext cx="87086" cy="10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Entry_1">
            <a:hlinkClick r:id="rId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937134" y="2879107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1678" y="274724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6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Number_1" descr="#wm#_48_07_*Z">
            <a:hlinkClick r:id="rId16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007" y="2641921"/>
            <a:ext cx="465901" cy="470297"/>
          </a:xfrm>
          <a:prstGeom prst="ellipse">
            <a:avLst/>
          </a:prstGeom>
          <a:solidFill>
            <a:srgbClr val="0033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dirty="0">
                <a:solidFill>
                  <a:srgbClr val="FFFFFF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zh-CN" sz="1800" b="1" dirty="0">
              <a:solidFill>
                <a:srgbClr val="FFFFFF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449" y="2956246"/>
            <a:ext cx="216000" cy="239214"/>
          </a:xfrm>
          <a:prstGeom prst="ellipse">
            <a:avLst/>
          </a:prstGeom>
          <a:solidFill>
            <a:srgbClr val="003399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7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5" name="MH_Entry_1">
            <a:hlinkClick r:id="rId16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1539168" y="2667883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eaLnBrk="0" hangingPunct="0">
              <a:defRPr/>
            </a:pPr>
            <a:r>
              <a:rPr lang="zh-CN" altLang="en-US" sz="2400" b="1" dirty="0" smtClean="0"/>
              <a:t>研究背景</a:t>
            </a:r>
            <a:endParaRPr lang="zh-CN" altLang="en-US" sz="2400" b="1" dirty="0"/>
          </a:p>
        </p:txBody>
      </p:sp>
      <p:sp>
        <p:nvSpPr>
          <p:cNvPr id="28" name="MH_Entry_2">
            <a:hlinkClick r:id="rId17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1534790" y="3112218"/>
            <a:ext cx="5146426" cy="71321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r>
              <a:rPr lang="zh-CN" altLang="en-US" sz="2400" b="1" dirty="0" smtClean="0"/>
              <a:t>双渠道供应链模式分析</a:t>
            </a:r>
            <a:endParaRPr lang="zh-CN" altLang="en-US" sz="2400" b="1" dirty="0"/>
          </a:p>
        </p:txBody>
      </p:sp>
      <p:sp>
        <p:nvSpPr>
          <p:cNvPr id="31" name="MH_Entry_3">
            <a:hlinkClick r:id="rId18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1534790" y="3742933"/>
            <a:ext cx="5987674" cy="71064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r>
              <a:rPr lang="zh-CN" altLang="en-US" sz="2400" b="1" dirty="0" smtClean="0"/>
              <a:t>双渠道供应链数学模型构建与分析</a:t>
            </a:r>
            <a:endParaRPr lang="zh-CN" altLang="en-US" sz="2400" b="1" dirty="0"/>
          </a:p>
        </p:txBody>
      </p:sp>
      <p:sp>
        <p:nvSpPr>
          <p:cNvPr id="34" name="MH_Entry_4">
            <a:hlinkClick r:id="rId19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1559174" y="4409066"/>
            <a:ext cx="7523866" cy="71064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r>
              <a:rPr lang="zh-CN" altLang="en-US" sz="2400" b="1" dirty="0" smtClean="0"/>
              <a:t>双渠道供应链数学模型改进</a:t>
            </a:r>
            <a:endParaRPr lang="zh-CN" altLang="en-US" sz="2400" b="1" dirty="0"/>
          </a:p>
        </p:txBody>
      </p:sp>
      <p:sp>
        <p:nvSpPr>
          <p:cNvPr id="38" name="MH_Others_10" descr="#wm#_48_07_*Z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17745" y="1463592"/>
            <a:ext cx="1144190" cy="1146572"/>
          </a:xfrm>
          <a:prstGeom prst="ellipse">
            <a:avLst/>
          </a:prstGeom>
          <a:solidFill>
            <a:srgbClr val="00B0F0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目</a:t>
            </a:r>
            <a:endParaRPr kumimoji="0" lang="zh-CN" altLang="zh-CN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Others_11" descr="#wm#_48_07_*Z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15464" y="2319652"/>
            <a:ext cx="694134" cy="695325"/>
          </a:xfrm>
          <a:prstGeom prst="ellipse">
            <a:avLst/>
          </a:prstGeom>
          <a:solidFill>
            <a:srgbClr val="00B0F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kumimoji="0" lang="zh-CN" altLang="zh-CN" sz="3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8633"/>
            <a:ext cx="9144000" cy="1232338"/>
          </a:xfrm>
          <a:prstGeom prst="rect">
            <a:avLst/>
          </a:prstGeom>
        </p:spPr>
      </p:pic>
      <p:sp>
        <p:nvSpPr>
          <p:cNvPr id="46" name="MH_Number_1" descr="#wm#_48_07_*Z">
            <a:hlinkClick r:id="rId16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7385" y="3263966"/>
            <a:ext cx="465901" cy="470297"/>
          </a:xfrm>
          <a:prstGeom prst="ellipse">
            <a:avLst/>
          </a:prstGeom>
          <a:solidFill>
            <a:srgbClr val="0033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zh-CN" sz="1800" b="1" dirty="0">
              <a:solidFill>
                <a:srgbClr val="FFFFFF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7" name="MH_Others_1" descr="#wm#_48_07_*Z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9827" y="3578291"/>
            <a:ext cx="216000" cy="239214"/>
          </a:xfrm>
          <a:prstGeom prst="ellipse">
            <a:avLst/>
          </a:prstGeom>
          <a:solidFill>
            <a:srgbClr val="003399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7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8" name="MH_Number_1" descr="#wm#_48_07_*Z">
            <a:hlinkClick r:id="rId16" action="ppaction://hlinksldjump"/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385" y="3915070"/>
            <a:ext cx="465901" cy="470297"/>
          </a:xfrm>
          <a:prstGeom prst="ellipse">
            <a:avLst/>
          </a:prstGeom>
          <a:solidFill>
            <a:srgbClr val="0033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zh-CN" sz="1800" b="1" dirty="0">
              <a:solidFill>
                <a:srgbClr val="FFFFFF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9" name="MH_Others_1" descr="#wm#_48_07_*Z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9827" y="4229395"/>
            <a:ext cx="216000" cy="239214"/>
          </a:xfrm>
          <a:prstGeom prst="ellipse">
            <a:avLst/>
          </a:prstGeom>
          <a:solidFill>
            <a:srgbClr val="003399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7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MH_Number_1" descr="#wm#_48_07_*Z">
            <a:hlinkClick r:id="rId16" action="ppaction://hlinksldjump"/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7385" y="4566174"/>
            <a:ext cx="465901" cy="470297"/>
          </a:xfrm>
          <a:prstGeom prst="ellipse">
            <a:avLst/>
          </a:prstGeom>
          <a:solidFill>
            <a:srgbClr val="0033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zh-CN" sz="1800" b="1" dirty="0">
              <a:solidFill>
                <a:srgbClr val="FFFFFF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" name="MH_Others_1" descr="#wm#_48_07_*Z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9827" y="4880499"/>
            <a:ext cx="216000" cy="239214"/>
          </a:xfrm>
          <a:prstGeom prst="ellipse">
            <a:avLst/>
          </a:prstGeom>
          <a:solidFill>
            <a:srgbClr val="003399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7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Entry_1">
            <a:hlinkClick r:id="rId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937134" y="2879107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7134" y="3044008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/>
              <a:t>1  </a:t>
            </a:r>
            <a:r>
              <a:rPr lang="zh-CN" altLang="en-US" sz="3000" b="1" dirty="0"/>
              <a:t>研究</a:t>
            </a:r>
            <a:r>
              <a:rPr lang="zh-CN" altLang="en-US" sz="3000" b="1" dirty="0" smtClean="0"/>
              <a:t>背景</a:t>
            </a:r>
            <a:endParaRPr lang="zh-CN" altLang="en-US" sz="3000" b="1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8163"/>
            <a:ext cx="9144000" cy="107267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89944" y="1978449"/>
            <a:ext cx="33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网络技术发展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4" y="1765769"/>
            <a:ext cx="1371327" cy="1542207"/>
          </a:xfrm>
          <a:prstGeom prst="rect">
            <a:avLst/>
          </a:prstGeom>
        </p:spPr>
      </p:pic>
      <p:cxnSp>
        <p:nvCxnSpPr>
          <p:cNvPr id="13" name="直接连接符 12"/>
          <p:cNvCxnSpPr>
            <a:stCxn id="4" idx="3"/>
          </p:cNvCxnSpPr>
          <p:nvPr/>
        </p:nvCxnSpPr>
        <p:spPr>
          <a:xfrm flipV="1">
            <a:off x="1755101" y="2535936"/>
            <a:ext cx="610147" cy="9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74684" y="1978449"/>
            <a:ext cx="5824" cy="10261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89944" y="2460253"/>
            <a:ext cx="58381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网民规模壮大，消费者群体细分，消费者需求变化。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4.13</a:t>
            </a:r>
            <a:r>
              <a:rPr lang="zh-CN" altLang="en-US" b="1" dirty="0">
                <a:solidFill>
                  <a:srgbClr val="FF0000"/>
                </a:solidFill>
              </a:rPr>
              <a:t>亿、</a:t>
            </a:r>
            <a:r>
              <a:rPr lang="en-US" altLang="zh-CN" b="1" dirty="0">
                <a:solidFill>
                  <a:srgbClr val="FF0000"/>
                </a:solidFill>
              </a:rPr>
              <a:t>3.40</a:t>
            </a:r>
            <a:r>
              <a:rPr lang="zh-CN" altLang="en-US" b="1" dirty="0">
                <a:solidFill>
                  <a:srgbClr val="FF0000"/>
                </a:solidFill>
              </a:rPr>
              <a:t>亿      个性化、碎片化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研究背景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2" y="3486950"/>
            <a:ext cx="1352550" cy="1720179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3" name="直接连接符 22"/>
          <p:cNvCxnSpPr/>
          <p:nvPr/>
        </p:nvCxnSpPr>
        <p:spPr>
          <a:xfrm>
            <a:off x="2084012" y="4333231"/>
            <a:ext cx="288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373176" y="3477799"/>
            <a:ext cx="0" cy="193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408011" y="3417937"/>
            <a:ext cx="33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市场竞争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08012" y="3876923"/>
            <a:ext cx="58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渠道间的价格、物流配送、购物体验、服务水平等方面竞争加剧。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中国电子商务市场中，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快速发展，现阶段电子商务</a:t>
            </a:r>
            <a:r>
              <a:rPr lang="en-US" altLang="zh-CN" dirty="0" smtClean="0"/>
              <a:t>O2O</a:t>
            </a:r>
            <a:r>
              <a:rPr lang="zh-CN" altLang="en-US" dirty="0" smtClean="0"/>
              <a:t>发展趋势，为提升企业的竞争优势，占领市场。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6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Entry_1">
            <a:hlinkClick r:id="rId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937134" y="2879107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0686" y="3044008"/>
            <a:ext cx="46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 smtClean="0"/>
              <a:t>2 </a:t>
            </a:r>
            <a:r>
              <a:rPr lang="zh-CN" altLang="en-US" sz="3200" b="1" dirty="0" smtClean="0"/>
              <a:t>双</a:t>
            </a:r>
            <a:r>
              <a:rPr lang="zh-CN" altLang="en-US" sz="3200" b="1" dirty="0"/>
              <a:t>渠道供应链模式分析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8163"/>
            <a:ext cx="9144000" cy="107267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7737" y="391770"/>
            <a:ext cx="46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双渠道供应链模式分析</a:t>
            </a:r>
            <a:endParaRPr lang="zh-CN" altLang="en-US" sz="3000" b="1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21" y="1300235"/>
            <a:ext cx="88074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论文以家电行业作为研究的背景。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双渠道供应链包括两层渠道：</a:t>
            </a:r>
            <a:r>
              <a:rPr lang="zh-CN" altLang="en-US" b="1" dirty="0" smtClean="0">
                <a:solidFill>
                  <a:srgbClr val="FF0000"/>
                </a:solidFill>
              </a:rPr>
              <a:t>传统线下渠道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网上直销渠道</a:t>
            </a:r>
            <a:r>
              <a:rPr lang="zh-CN" altLang="en-US" dirty="0"/>
              <a:t>。</a:t>
            </a:r>
            <a:r>
              <a:rPr lang="zh-CN" altLang="en-US" dirty="0" smtClean="0"/>
              <a:t>论文建立了单一制造商、单一零售商、单一商品的供应链系统，具体可以分为以下四种模式：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1520" y="2638977"/>
            <a:ext cx="880740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）制造商和零售商均只建立传统渠道：传统家电的销售模式，制造商通过分销商将产品推向市场。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82" y="3615855"/>
            <a:ext cx="4762500" cy="723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9328" y="4440752"/>
            <a:ext cx="8807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）的基础上，零售商建立线上直销渠道：苏宁、国美。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47" y="5046069"/>
            <a:ext cx="46196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7737" y="391770"/>
            <a:ext cx="46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双渠道供应链模式分析</a:t>
            </a:r>
            <a:endParaRPr lang="zh-CN" altLang="en-US" sz="3000" b="1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192" y="1579770"/>
            <a:ext cx="8807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）的基础上，制造商建立线上直销渠道：海尔。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0" y="3381545"/>
            <a:ext cx="8807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）的基础上，制造商和零售商同时建立建立线上直销渠道。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33" y="2213230"/>
            <a:ext cx="4657725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3" y="388937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Entry_1">
            <a:hlinkClick r:id="rId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937134" y="2879107"/>
            <a:ext cx="3000375" cy="329803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0" hangingPunct="0">
              <a:defRPr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7262" y="3044008"/>
            <a:ext cx="623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 smtClean="0"/>
              <a:t>3 </a:t>
            </a:r>
            <a:r>
              <a:rPr lang="zh-CN" altLang="en-US" sz="3200" b="1" dirty="0" smtClean="0"/>
              <a:t>双</a:t>
            </a:r>
            <a:r>
              <a:rPr lang="zh-CN" altLang="en-US" sz="3200" b="1" dirty="0"/>
              <a:t>渠道</a:t>
            </a:r>
            <a:r>
              <a:rPr lang="zh-CN" altLang="en-US" sz="3200" b="1" dirty="0" smtClean="0"/>
              <a:t>供应链数学模型</a:t>
            </a:r>
            <a:r>
              <a:rPr lang="zh-CN" altLang="en-US" sz="3200" b="1" dirty="0"/>
              <a:t>构建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8163"/>
            <a:ext cx="9144000" cy="107267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/>
          <a:stretch/>
        </p:blipFill>
        <p:spPr>
          <a:xfrm>
            <a:off x="0" y="30345"/>
            <a:ext cx="9144000" cy="11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737" y="391770"/>
            <a:ext cx="4639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/>
              <a:t>双渠道供应链数学模型</a:t>
            </a:r>
            <a:endParaRPr lang="zh-CN" altLang="en-US" sz="3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8423" r="6332" b="9458"/>
          <a:stretch/>
        </p:blipFill>
        <p:spPr>
          <a:xfrm>
            <a:off x="141521" y="112235"/>
            <a:ext cx="871946" cy="8645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1071563"/>
            <a:ext cx="3071813" cy="4286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模型假设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71813" y="1071563"/>
            <a:ext cx="6072187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/>
              <a:t>模型</a:t>
            </a:r>
            <a:r>
              <a:rPr lang="zh-CN" altLang="en-US" sz="2400" b="1" dirty="0" smtClean="0"/>
              <a:t>构建与模型分析</a:t>
            </a:r>
            <a:endParaRPr lang="zh-CN" altLang="en-US" sz="2400" b="1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1" y="2541406"/>
            <a:ext cx="8518779" cy="19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NUMBER"/>
  <p:tag name="ID" val="62676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NUMBER"/>
  <p:tag name="ID" val="62676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NUMBER"/>
  <p:tag name="ID" val="62676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ENTRY"/>
  <p:tag name="ID" val="626766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OTHERS"/>
  <p:tag name="ID" val="6267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53249"/>
  <p:tag name="MH_LIBRARY" val="CONTENTS"/>
  <p:tag name="MH_TYPE" val="NUMBER"/>
  <p:tag name="ID" val="626766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573</Words>
  <Application>Microsoft Office PowerPoint</Application>
  <PresentationFormat>全屏显示(4:3)</PresentationFormat>
  <Paragraphs>92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金卫华 192.168.21.63</dc:creator>
  <cp:lastModifiedBy>dell</cp:lastModifiedBy>
  <cp:revision>99</cp:revision>
  <dcterms:created xsi:type="dcterms:W3CDTF">2016-05-28T01:58:50Z</dcterms:created>
  <dcterms:modified xsi:type="dcterms:W3CDTF">2016-06-23T10:28:30Z</dcterms:modified>
</cp:coreProperties>
</file>