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F0E35-790E-4A77-B3B2-65B34A91A125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64BD9-A667-4709-BAB1-39CA95D44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54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64BD9-A667-4709-BAB1-39CA95D443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674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64BD9-A667-4709-BAB1-39CA95D443F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8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360359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3922-9164-47A9-AAB5-50CFE14080FE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241F-E15E-4D90-B720-2B06D87800B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946216" y="3840366"/>
            <a:ext cx="8299565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C00000"/>
                </a:solidFill>
                <a:effectLst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946217" y="2173864"/>
            <a:ext cx="8299565" cy="1257964"/>
          </a:xfrm>
        </p:spPr>
        <p:txBody>
          <a:bodyPr>
            <a:noAutofit/>
          </a:bodyPr>
          <a:lstStyle>
            <a:lvl1pPr algn="ctr">
              <a:defRPr sz="40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zh-CN" altLang="en-US" dirty="0" smtClean="0"/>
              <a:t>单击此处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添加您的标题文字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6724603"/>
            <a:ext cx="12192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燕尾形 9"/>
          <p:cNvSpPr/>
          <p:nvPr/>
        </p:nvSpPr>
        <p:spPr>
          <a:xfrm rot="5400000">
            <a:off x="5936973" y="5599066"/>
            <a:ext cx="318052" cy="33130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 rot="5400000">
            <a:off x="5936973" y="5861453"/>
            <a:ext cx="318052" cy="33130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328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3922-9164-47A9-AAB5-50CFE14080FE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241F-E15E-4D90-B720-2B06D8780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09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7"/>
            <a:ext cx="1182511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7"/>
            <a:ext cx="7933269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3922-9164-47A9-AAB5-50CFE14080FE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241F-E15E-4D90-B720-2B06D87800B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724603"/>
            <a:ext cx="12192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燕尾形 8"/>
          <p:cNvSpPr/>
          <p:nvPr/>
        </p:nvSpPr>
        <p:spPr>
          <a:xfrm rot="5400000">
            <a:off x="11613874" y="6160752"/>
            <a:ext cx="318052" cy="33130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 rot="5400000">
            <a:off x="11613874" y="6398363"/>
            <a:ext cx="318052" cy="33130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00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3922-9164-47A9-AAB5-50CFE14080FE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241F-E15E-4D90-B720-2B06D8780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07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646449" y="2151936"/>
            <a:ext cx="5746613" cy="739746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646451" y="2948831"/>
            <a:ext cx="5746612" cy="4680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rgbClr val="C00000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3922-9164-47A9-AAB5-50CFE14080FE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241F-E15E-4D90-B720-2B06D87800B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5435371"/>
            <a:ext cx="12192000" cy="142262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燕尾形 11"/>
          <p:cNvSpPr/>
          <p:nvPr/>
        </p:nvSpPr>
        <p:spPr>
          <a:xfrm rot="5400000">
            <a:off x="9460120" y="2447246"/>
            <a:ext cx="1389021" cy="1517077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燕尾形 13"/>
          <p:cNvSpPr/>
          <p:nvPr/>
        </p:nvSpPr>
        <p:spPr>
          <a:xfrm rot="5400000">
            <a:off x="9489378" y="1320079"/>
            <a:ext cx="1389021" cy="1517077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燕尾形 14"/>
          <p:cNvSpPr/>
          <p:nvPr/>
        </p:nvSpPr>
        <p:spPr>
          <a:xfrm rot="5400000">
            <a:off x="9489376" y="192913"/>
            <a:ext cx="1389022" cy="1517077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燕尾形 15"/>
          <p:cNvSpPr/>
          <p:nvPr/>
        </p:nvSpPr>
        <p:spPr>
          <a:xfrm rot="5400000">
            <a:off x="9460120" y="3574391"/>
            <a:ext cx="1389021" cy="1517077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燕尾形 17"/>
          <p:cNvSpPr/>
          <p:nvPr/>
        </p:nvSpPr>
        <p:spPr>
          <a:xfrm rot="5400000">
            <a:off x="9807374" y="4322201"/>
            <a:ext cx="694512" cy="1517077"/>
          </a:xfrm>
          <a:custGeom>
            <a:avLst/>
            <a:gdLst>
              <a:gd name="connsiteX0" fmla="*/ 0 w 1843674"/>
              <a:gd name="connsiteY0" fmla="*/ 0 h 1920493"/>
              <a:gd name="connsiteX1" fmla="*/ 921837 w 1843674"/>
              <a:gd name="connsiteY1" fmla="*/ 0 h 1920493"/>
              <a:gd name="connsiteX2" fmla="*/ 1843674 w 1843674"/>
              <a:gd name="connsiteY2" fmla="*/ 960247 h 1920493"/>
              <a:gd name="connsiteX3" fmla="*/ 921837 w 1843674"/>
              <a:gd name="connsiteY3" fmla="*/ 1920493 h 1920493"/>
              <a:gd name="connsiteX4" fmla="*/ 0 w 1843674"/>
              <a:gd name="connsiteY4" fmla="*/ 1920493 h 1920493"/>
              <a:gd name="connsiteX5" fmla="*/ 921837 w 1843674"/>
              <a:gd name="connsiteY5" fmla="*/ 960247 h 1920493"/>
              <a:gd name="connsiteX6" fmla="*/ 0 w 1843674"/>
              <a:gd name="connsiteY6" fmla="*/ 0 h 1920493"/>
              <a:gd name="connsiteX0" fmla="*/ 0 w 921837"/>
              <a:gd name="connsiteY0" fmla="*/ 0 h 1920493"/>
              <a:gd name="connsiteX1" fmla="*/ 921837 w 921837"/>
              <a:gd name="connsiteY1" fmla="*/ 0 h 1920493"/>
              <a:gd name="connsiteX2" fmla="*/ 921837 w 921837"/>
              <a:gd name="connsiteY2" fmla="*/ 1920493 h 1920493"/>
              <a:gd name="connsiteX3" fmla="*/ 0 w 921837"/>
              <a:gd name="connsiteY3" fmla="*/ 1920493 h 1920493"/>
              <a:gd name="connsiteX4" fmla="*/ 921837 w 921837"/>
              <a:gd name="connsiteY4" fmla="*/ 960247 h 1920493"/>
              <a:gd name="connsiteX5" fmla="*/ 0 w 921837"/>
              <a:gd name="connsiteY5" fmla="*/ 0 h 1920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1837" h="1920493">
                <a:moveTo>
                  <a:pt x="0" y="0"/>
                </a:moveTo>
                <a:lnTo>
                  <a:pt x="921837" y="0"/>
                </a:lnTo>
                <a:lnTo>
                  <a:pt x="921837" y="1920493"/>
                </a:lnTo>
                <a:lnTo>
                  <a:pt x="0" y="1920493"/>
                </a:lnTo>
                <a:lnTo>
                  <a:pt x="921837" y="960247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燕尾形 18"/>
          <p:cNvSpPr/>
          <p:nvPr/>
        </p:nvSpPr>
        <p:spPr>
          <a:xfrm rot="5400000">
            <a:off x="9941471" y="-204140"/>
            <a:ext cx="484840" cy="1084863"/>
          </a:xfrm>
          <a:custGeom>
            <a:avLst/>
            <a:gdLst>
              <a:gd name="connsiteX0" fmla="*/ 0 w 1843674"/>
              <a:gd name="connsiteY0" fmla="*/ 0 h 1920493"/>
              <a:gd name="connsiteX1" fmla="*/ 921837 w 1843674"/>
              <a:gd name="connsiteY1" fmla="*/ 0 h 1920493"/>
              <a:gd name="connsiteX2" fmla="*/ 1843674 w 1843674"/>
              <a:gd name="connsiteY2" fmla="*/ 960247 h 1920493"/>
              <a:gd name="connsiteX3" fmla="*/ 921837 w 1843674"/>
              <a:gd name="connsiteY3" fmla="*/ 1920493 h 1920493"/>
              <a:gd name="connsiteX4" fmla="*/ 0 w 1843674"/>
              <a:gd name="connsiteY4" fmla="*/ 1920493 h 1920493"/>
              <a:gd name="connsiteX5" fmla="*/ 921837 w 1843674"/>
              <a:gd name="connsiteY5" fmla="*/ 960247 h 1920493"/>
              <a:gd name="connsiteX6" fmla="*/ 0 w 1843674"/>
              <a:gd name="connsiteY6" fmla="*/ 0 h 1920493"/>
              <a:gd name="connsiteX0" fmla="*/ 0 w 1843674"/>
              <a:gd name="connsiteY0" fmla="*/ 0 h 1920493"/>
              <a:gd name="connsiteX1" fmla="*/ 921837 w 1843674"/>
              <a:gd name="connsiteY1" fmla="*/ 0 h 1920493"/>
              <a:gd name="connsiteX2" fmla="*/ 1843674 w 1843674"/>
              <a:gd name="connsiteY2" fmla="*/ 960247 h 1920493"/>
              <a:gd name="connsiteX3" fmla="*/ 1160375 w 1843674"/>
              <a:gd name="connsiteY3" fmla="*/ 1655450 h 1920493"/>
              <a:gd name="connsiteX4" fmla="*/ 0 w 1843674"/>
              <a:gd name="connsiteY4" fmla="*/ 1920493 h 1920493"/>
              <a:gd name="connsiteX5" fmla="*/ 921837 w 1843674"/>
              <a:gd name="connsiteY5" fmla="*/ 960247 h 1920493"/>
              <a:gd name="connsiteX6" fmla="*/ 0 w 1843674"/>
              <a:gd name="connsiteY6" fmla="*/ 0 h 1920493"/>
              <a:gd name="connsiteX0" fmla="*/ 0 w 1843674"/>
              <a:gd name="connsiteY0" fmla="*/ 0 h 1920493"/>
              <a:gd name="connsiteX1" fmla="*/ 1200135 w 1843674"/>
              <a:gd name="connsiteY1" fmla="*/ 265042 h 1920493"/>
              <a:gd name="connsiteX2" fmla="*/ 1843674 w 1843674"/>
              <a:gd name="connsiteY2" fmla="*/ 960247 h 1920493"/>
              <a:gd name="connsiteX3" fmla="*/ 1160375 w 1843674"/>
              <a:gd name="connsiteY3" fmla="*/ 1655450 h 1920493"/>
              <a:gd name="connsiteX4" fmla="*/ 0 w 1843674"/>
              <a:gd name="connsiteY4" fmla="*/ 1920493 h 1920493"/>
              <a:gd name="connsiteX5" fmla="*/ 921837 w 1843674"/>
              <a:gd name="connsiteY5" fmla="*/ 960247 h 1920493"/>
              <a:gd name="connsiteX6" fmla="*/ 0 w 1843674"/>
              <a:gd name="connsiteY6" fmla="*/ 0 h 1920493"/>
              <a:gd name="connsiteX0" fmla="*/ 0 w 1843674"/>
              <a:gd name="connsiteY0" fmla="*/ 0 h 1920493"/>
              <a:gd name="connsiteX1" fmla="*/ 1200135 w 1843674"/>
              <a:gd name="connsiteY1" fmla="*/ 265042 h 1920493"/>
              <a:gd name="connsiteX2" fmla="*/ 1843674 w 1843674"/>
              <a:gd name="connsiteY2" fmla="*/ 960247 h 1920493"/>
              <a:gd name="connsiteX3" fmla="*/ 1160375 w 1843674"/>
              <a:gd name="connsiteY3" fmla="*/ 1655450 h 1920493"/>
              <a:gd name="connsiteX4" fmla="*/ 0 w 1843674"/>
              <a:gd name="connsiteY4" fmla="*/ 1920493 h 1920493"/>
              <a:gd name="connsiteX5" fmla="*/ 1133871 w 1843674"/>
              <a:gd name="connsiteY5" fmla="*/ 933741 h 1920493"/>
              <a:gd name="connsiteX6" fmla="*/ 0 w 1843674"/>
              <a:gd name="connsiteY6" fmla="*/ 0 h 1920493"/>
              <a:gd name="connsiteX0" fmla="*/ 0 w 1843674"/>
              <a:gd name="connsiteY0" fmla="*/ 0 h 1655450"/>
              <a:gd name="connsiteX1" fmla="*/ 1200135 w 1843674"/>
              <a:gd name="connsiteY1" fmla="*/ 265042 h 1655450"/>
              <a:gd name="connsiteX2" fmla="*/ 1843674 w 1843674"/>
              <a:gd name="connsiteY2" fmla="*/ 960247 h 1655450"/>
              <a:gd name="connsiteX3" fmla="*/ 1160375 w 1843674"/>
              <a:gd name="connsiteY3" fmla="*/ 1655450 h 1655450"/>
              <a:gd name="connsiteX4" fmla="*/ 1133871 w 1843674"/>
              <a:gd name="connsiteY4" fmla="*/ 933741 h 1655450"/>
              <a:gd name="connsiteX5" fmla="*/ 0 w 1843674"/>
              <a:gd name="connsiteY5" fmla="*/ 0 h 1655450"/>
              <a:gd name="connsiteX0" fmla="*/ 0 w 709803"/>
              <a:gd name="connsiteY0" fmla="*/ 668699 h 1390408"/>
              <a:gd name="connsiteX1" fmla="*/ 66264 w 709803"/>
              <a:gd name="connsiteY1" fmla="*/ 0 h 1390408"/>
              <a:gd name="connsiteX2" fmla="*/ 709803 w 709803"/>
              <a:gd name="connsiteY2" fmla="*/ 695205 h 1390408"/>
              <a:gd name="connsiteX3" fmla="*/ 26504 w 709803"/>
              <a:gd name="connsiteY3" fmla="*/ 1390408 h 1390408"/>
              <a:gd name="connsiteX4" fmla="*/ 0 w 709803"/>
              <a:gd name="connsiteY4" fmla="*/ 668699 h 1390408"/>
              <a:gd name="connsiteX0" fmla="*/ 26505 w 683299"/>
              <a:gd name="connsiteY0" fmla="*/ 628942 h 1390408"/>
              <a:gd name="connsiteX1" fmla="*/ 39760 w 683299"/>
              <a:gd name="connsiteY1" fmla="*/ 0 h 1390408"/>
              <a:gd name="connsiteX2" fmla="*/ 683299 w 683299"/>
              <a:gd name="connsiteY2" fmla="*/ 695205 h 1390408"/>
              <a:gd name="connsiteX3" fmla="*/ 0 w 683299"/>
              <a:gd name="connsiteY3" fmla="*/ 1390408 h 1390408"/>
              <a:gd name="connsiteX4" fmla="*/ 26505 w 683299"/>
              <a:gd name="connsiteY4" fmla="*/ 628942 h 1390408"/>
              <a:gd name="connsiteX0" fmla="*/ 0 w 656794"/>
              <a:gd name="connsiteY0" fmla="*/ 628942 h 1377156"/>
              <a:gd name="connsiteX1" fmla="*/ 13255 w 656794"/>
              <a:gd name="connsiteY1" fmla="*/ 0 h 1377156"/>
              <a:gd name="connsiteX2" fmla="*/ 656794 w 656794"/>
              <a:gd name="connsiteY2" fmla="*/ 695205 h 1377156"/>
              <a:gd name="connsiteX3" fmla="*/ 2 w 656794"/>
              <a:gd name="connsiteY3" fmla="*/ 1377156 h 1377156"/>
              <a:gd name="connsiteX4" fmla="*/ 0 w 656794"/>
              <a:gd name="connsiteY4" fmla="*/ 628942 h 1377156"/>
              <a:gd name="connsiteX0" fmla="*/ 0 w 656794"/>
              <a:gd name="connsiteY0" fmla="*/ 628942 h 1373346"/>
              <a:gd name="connsiteX1" fmla="*/ 13255 w 656794"/>
              <a:gd name="connsiteY1" fmla="*/ 0 h 1373346"/>
              <a:gd name="connsiteX2" fmla="*/ 656794 w 656794"/>
              <a:gd name="connsiteY2" fmla="*/ 695205 h 1373346"/>
              <a:gd name="connsiteX3" fmla="*/ 19052 w 656794"/>
              <a:gd name="connsiteY3" fmla="*/ 1373346 h 1373346"/>
              <a:gd name="connsiteX4" fmla="*/ 0 w 656794"/>
              <a:gd name="connsiteY4" fmla="*/ 628942 h 1373346"/>
              <a:gd name="connsiteX0" fmla="*/ 5795 w 643539"/>
              <a:gd name="connsiteY0" fmla="*/ 621322 h 1373346"/>
              <a:gd name="connsiteX1" fmla="*/ 0 w 643539"/>
              <a:gd name="connsiteY1" fmla="*/ 0 h 1373346"/>
              <a:gd name="connsiteX2" fmla="*/ 643539 w 643539"/>
              <a:gd name="connsiteY2" fmla="*/ 695205 h 1373346"/>
              <a:gd name="connsiteX3" fmla="*/ 5797 w 643539"/>
              <a:gd name="connsiteY3" fmla="*/ 1373346 h 1373346"/>
              <a:gd name="connsiteX4" fmla="*/ 5795 w 643539"/>
              <a:gd name="connsiteY4" fmla="*/ 621322 h 137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539" h="1373346">
                <a:moveTo>
                  <a:pt x="5795" y="621322"/>
                </a:moveTo>
                <a:cubicBezTo>
                  <a:pt x="3863" y="414215"/>
                  <a:pt x="1932" y="207107"/>
                  <a:pt x="0" y="0"/>
                </a:cubicBezTo>
                <a:lnTo>
                  <a:pt x="643539" y="695205"/>
                </a:lnTo>
                <a:lnTo>
                  <a:pt x="5797" y="1373346"/>
                </a:lnTo>
                <a:cubicBezTo>
                  <a:pt x="5796" y="1123941"/>
                  <a:pt x="5796" y="870727"/>
                  <a:pt x="5795" y="62132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4267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2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5" y="1244602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3922-9164-47A9-AAB5-50CFE14080FE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241F-E15E-4D90-B720-2B06D8780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27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99435" y="247384"/>
            <a:ext cx="9312101" cy="71702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9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9" y="22002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3922-9164-47A9-AAB5-50CFE14080FE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241F-E15E-4D90-B720-2B06D8780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9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3922-9164-47A9-AAB5-50CFE14080FE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241F-E15E-4D90-B720-2B06D8780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6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3922-9164-47A9-AAB5-50CFE14080FE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241F-E15E-4D90-B720-2B06D8780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09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0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3922-9164-47A9-AAB5-50CFE14080FE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241F-E15E-4D90-B720-2B06D87800B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6724603"/>
            <a:ext cx="12192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燕尾形 9"/>
          <p:cNvSpPr/>
          <p:nvPr/>
        </p:nvSpPr>
        <p:spPr>
          <a:xfrm rot="5400000">
            <a:off x="11613874" y="6160752"/>
            <a:ext cx="318052" cy="33130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 rot="5400000">
            <a:off x="11613874" y="6398363"/>
            <a:ext cx="318052" cy="33130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92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3922-9164-47A9-AAB5-50CFE14080FE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241F-E15E-4D90-B720-2B06D87800B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6724603"/>
            <a:ext cx="12192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燕尾形 9"/>
          <p:cNvSpPr/>
          <p:nvPr/>
        </p:nvSpPr>
        <p:spPr>
          <a:xfrm rot="5400000">
            <a:off x="11613874" y="6160752"/>
            <a:ext cx="318052" cy="33130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 rot="5400000">
            <a:off x="11613874" y="6398363"/>
            <a:ext cx="318052" cy="33130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99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97740" y="406103"/>
            <a:ext cx="1105606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C3922-9164-47A9-AAB5-50CFE14080FE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5241F-E15E-4D90-B720-2B06D87800B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297740" y="1292218"/>
            <a:ext cx="11056060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724603"/>
            <a:ext cx="12192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燕尾形 8"/>
          <p:cNvSpPr/>
          <p:nvPr/>
        </p:nvSpPr>
        <p:spPr>
          <a:xfrm rot="5400000">
            <a:off x="11613874" y="6160752"/>
            <a:ext cx="318052" cy="33130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 rot="5400000">
            <a:off x="11613874" y="6398363"/>
            <a:ext cx="318052" cy="33130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97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267891" indent="-267891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1"/>
        </a:buClr>
        <a:buSzPct val="90000"/>
        <a:buFont typeface="Wingdings 3" panose="05040102010807070707" pitchFamily="18" charset="2"/>
        <a:buChar char=""/>
        <a:defRPr sz="2000" kern="1200" baseline="0">
          <a:solidFill>
            <a:schemeClr val="accent1"/>
          </a:solidFill>
          <a:latin typeface="+mj-ea"/>
          <a:ea typeface="+mj-ea"/>
          <a:cs typeface="+mn-cs"/>
        </a:defRPr>
      </a:lvl1pPr>
      <a:lvl2pPr marL="267891" indent="-267891" algn="just" defTabSz="685800" rtl="0" eaLnBrk="1" latinLnBrk="0" hangingPunct="1">
        <a:lnSpc>
          <a:spcPct val="15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</a:rPr>
              <a:t>何李凯</a:t>
            </a:r>
            <a:endParaRPr lang="zh-CN" alt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多目标规划下的约租车公司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4000" dirty="0" smtClean="0"/>
              <a:t>车辆迁移策略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1871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354" y="569385"/>
            <a:ext cx="9794162" cy="26186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354" y="3079933"/>
            <a:ext cx="9708969" cy="303974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2422" y="569385"/>
            <a:ext cx="1132024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目标函数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248930" y="995939"/>
            <a:ext cx="72492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111431" y="1101930"/>
            <a:ext cx="2119699" cy="111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458391" y="1101930"/>
            <a:ext cx="395992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055134" y="231859"/>
            <a:ext cx="1112520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机动规模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615020" y="231859"/>
            <a:ext cx="1112520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迁移成本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546364" y="259018"/>
            <a:ext cx="1112520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停车成本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111767" y="1528240"/>
            <a:ext cx="2547117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保证一定有一辆车迁移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856008" y="1528240"/>
            <a:ext cx="1255759" cy="226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4649638" y="1878725"/>
            <a:ext cx="462129" cy="183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4880702" y="2001404"/>
            <a:ext cx="5365335" cy="3099235"/>
            <a:chOff x="4866534" y="2249630"/>
            <a:chExt cx="5365335" cy="30992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4"/>
            <a:srcRect l="7030" t="15139" r="9599" b="6919"/>
            <a:stretch/>
          </p:blipFill>
          <p:spPr>
            <a:xfrm>
              <a:off x="4866534" y="2674720"/>
              <a:ext cx="5365335" cy="153137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25" name="直接箭头连接符 24"/>
            <p:cNvCxnSpPr/>
            <p:nvPr/>
          </p:nvCxnSpPr>
          <p:spPr>
            <a:xfrm>
              <a:off x="6568589" y="3533096"/>
              <a:ext cx="0" cy="98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6385325" y="4484870"/>
                  <a:ext cx="445901" cy="4866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5325" y="4484870"/>
                  <a:ext cx="445901" cy="48660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箭头连接符 26"/>
            <p:cNvCxnSpPr/>
            <p:nvPr/>
          </p:nvCxnSpPr>
          <p:spPr>
            <a:xfrm>
              <a:off x="5563252" y="3539446"/>
              <a:ext cx="0" cy="98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5384370" y="4491220"/>
                  <a:ext cx="445901" cy="4866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4370" y="4491220"/>
                  <a:ext cx="445901" cy="48660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箭头连接符 28"/>
            <p:cNvCxnSpPr/>
            <p:nvPr/>
          </p:nvCxnSpPr>
          <p:spPr>
            <a:xfrm>
              <a:off x="5830271" y="3533096"/>
              <a:ext cx="0" cy="144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5608953" y="4896433"/>
                  <a:ext cx="445901" cy="4524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8953" y="4896433"/>
                  <a:ext cx="445901" cy="4524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右大括号 33"/>
            <p:cNvSpPr/>
            <p:nvPr/>
          </p:nvSpPr>
          <p:spPr>
            <a:xfrm rot="16200000">
              <a:off x="6097272" y="3031294"/>
              <a:ext cx="196467" cy="746175"/>
            </a:xfrm>
            <a:prstGeom prst="rightBrace">
              <a:avLst>
                <a:gd name="adj1" fmla="val 50833"/>
                <a:gd name="adj2" fmla="val 50000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5799149" y="2249630"/>
                  <a:ext cx="786648" cy="4866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𝑫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en-US" altLang="zh-CN" b="1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rPr>
                    <a:t>-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𝒊𝒋</m:t>
                          </m:r>
                        </m:sub>
                      </m:sSub>
                    </m:oMath>
                  </a14:m>
                  <a:endParaRPr lang="zh-CN" altLang="en-US" b="1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9149" y="2249630"/>
                  <a:ext cx="786648" cy="48660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87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接箭头连接符 36"/>
            <p:cNvCxnSpPr/>
            <p:nvPr/>
          </p:nvCxnSpPr>
          <p:spPr>
            <a:xfrm flipH="1" flipV="1">
              <a:off x="6192473" y="2705060"/>
              <a:ext cx="652" cy="5248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9" name="左大括号 38"/>
          <p:cNvSpPr/>
          <p:nvPr/>
        </p:nvSpPr>
        <p:spPr>
          <a:xfrm>
            <a:off x="1320716" y="3673284"/>
            <a:ext cx="145775" cy="840259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08213" y="3550623"/>
            <a:ext cx="1127310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保证有足够时间迁移车辆</a:t>
            </a:r>
          </a:p>
        </p:txBody>
      </p:sp>
    </p:spTree>
    <p:extLst>
      <p:ext uri="{BB962C8B-B14F-4D97-AF65-F5344CB8AC3E}">
        <p14:creationId xmlns:p14="http://schemas.microsoft.com/office/powerpoint/2010/main" val="338224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动态模型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车辆迁移优化模型（</a:t>
            </a:r>
            <a:r>
              <a:rPr lang="en-US" altLang="zh-CN" sz="2400" dirty="0"/>
              <a:t>Vehicle Relocation </a:t>
            </a:r>
            <a:r>
              <a:rPr lang="en-US" altLang="zh-CN" sz="2400" dirty="0" smtClean="0"/>
              <a:t>Optimization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VRO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50" y="1213330"/>
            <a:ext cx="11055350" cy="5004512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V="1">
            <a:off x="2660822" y="1597819"/>
            <a:ext cx="1303959" cy="3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102272" y="1597819"/>
            <a:ext cx="1303959" cy="3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742303" y="1773606"/>
            <a:ext cx="3777048" cy="1235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708822" y="1767427"/>
            <a:ext cx="3777048" cy="1235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6740461" y="1601506"/>
            <a:ext cx="1303959" cy="3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8181911" y="1601506"/>
            <a:ext cx="1303959" cy="3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834640" y="988665"/>
            <a:ext cx="1198721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租车收入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260850" y="988665"/>
            <a:ext cx="1198721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迁移成本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860939" y="984116"/>
            <a:ext cx="1198721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租车收入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287149" y="984116"/>
            <a:ext cx="1198721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迁移成本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965541" y="1767427"/>
            <a:ext cx="157742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从用户 </a:t>
            </a:r>
            <a:r>
              <a:rPr lang="en-US" altLang="zh-CN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迁移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704852" y="1766341"/>
            <a:ext cx="183132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或从用户 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k 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迁移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4837044" y="3014489"/>
            <a:ext cx="5365335" cy="3099235"/>
            <a:chOff x="4866534" y="2249630"/>
            <a:chExt cx="5365335" cy="3099235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3"/>
            <a:srcRect l="7030" t="15139" r="9599" b="6919"/>
            <a:stretch/>
          </p:blipFill>
          <p:spPr>
            <a:xfrm>
              <a:off x="4866534" y="2674720"/>
              <a:ext cx="5365335" cy="153137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23" name="直接箭头连接符 22"/>
            <p:cNvCxnSpPr/>
            <p:nvPr/>
          </p:nvCxnSpPr>
          <p:spPr>
            <a:xfrm>
              <a:off x="6568589" y="3533096"/>
              <a:ext cx="0" cy="98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6385325" y="4484870"/>
                  <a:ext cx="445901" cy="4866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5325" y="4484870"/>
                  <a:ext cx="445901" cy="4866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接箭头连接符 24"/>
            <p:cNvCxnSpPr/>
            <p:nvPr/>
          </p:nvCxnSpPr>
          <p:spPr>
            <a:xfrm>
              <a:off x="5563252" y="3539446"/>
              <a:ext cx="0" cy="98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5384370" y="4491220"/>
                  <a:ext cx="445901" cy="4866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4370" y="4491220"/>
                  <a:ext cx="445901" cy="48660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箭头连接符 26"/>
            <p:cNvCxnSpPr/>
            <p:nvPr/>
          </p:nvCxnSpPr>
          <p:spPr>
            <a:xfrm>
              <a:off x="5830271" y="3533096"/>
              <a:ext cx="0" cy="144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5608953" y="4896433"/>
                  <a:ext cx="445901" cy="4524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8953" y="4896433"/>
                  <a:ext cx="445901" cy="4524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右大括号 28"/>
            <p:cNvSpPr/>
            <p:nvPr/>
          </p:nvSpPr>
          <p:spPr>
            <a:xfrm rot="16200000">
              <a:off x="6097272" y="3031294"/>
              <a:ext cx="196467" cy="746175"/>
            </a:xfrm>
            <a:prstGeom prst="rightBrace">
              <a:avLst>
                <a:gd name="adj1" fmla="val 50833"/>
                <a:gd name="adj2" fmla="val 50000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5799149" y="2249630"/>
                  <a:ext cx="786648" cy="4866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𝑫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en-US" altLang="zh-CN" b="1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rPr>
                    <a:t>-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𝑨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𝒊</m:t>
                          </m:r>
                        </m:sub>
                      </m:sSub>
                    </m:oMath>
                  </a14:m>
                  <a:endParaRPr lang="zh-CN" altLang="en-US" b="1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9149" y="2249630"/>
                  <a:ext cx="786648" cy="48660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01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接箭头连接符 30"/>
            <p:cNvCxnSpPr/>
            <p:nvPr/>
          </p:nvCxnSpPr>
          <p:spPr>
            <a:xfrm flipH="1" flipV="1">
              <a:off x="6192473" y="2705060"/>
              <a:ext cx="652" cy="5248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424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动态模型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停车位优化模型（</a:t>
            </a:r>
            <a:r>
              <a:rPr lang="en-US" altLang="zh-CN" sz="2400" dirty="0"/>
              <a:t>Parking Inventory </a:t>
            </a:r>
            <a:r>
              <a:rPr lang="en-US" altLang="zh-CN" sz="2400" dirty="0" smtClean="0"/>
              <a:t>Optimization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PIO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626116"/>
            <a:ext cx="10058400" cy="23040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3754942"/>
            <a:ext cx="4675838" cy="252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动态模型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——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停车位优化模型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（</a:t>
            </a:r>
            <a:r>
              <a:rPr lang="en-US" altLang="zh-CN" sz="2400" dirty="0"/>
              <a:t> Parking Inventory Optimization</a:t>
            </a:r>
            <a:r>
              <a:rPr lang="zh-CN" altLang="en-US" sz="2400" dirty="0"/>
              <a:t>，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PIO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412461"/>
            <a:ext cx="10058400" cy="231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4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71016"/>
          <a:stretch/>
        </p:blipFill>
        <p:spPr>
          <a:xfrm>
            <a:off x="3011862" y="755345"/>
            <a:ext cx="2985284" cy="51341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91614"/>
          <a:stretch/>
        </p:blipFill>
        <p:spPr>
          <a:xfrm>
            <a:off x="7801234" y="781223"/>
            <a:ext cx="863724" cy="513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6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30" y="375789"/>
            <a:ext cx="5115373" cy="6155144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算法流程图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5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04" y="1276268"/>
            <a:ext cx="4364890" cy="2523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322" y="1969664"/>
            <a:ext cx="5481685" cy="3660608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模型仿真结果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031193" y="5630272"/>
            <a:ext cx="1121434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机动规模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33977" y="3893585"/>
            <a:ext cx="1121434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迁移时间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702074" y="1517232"/>
            <a:ext cx="133110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用户需求量</a:t>
            </a:r>
          </a:p>
        </p:txBody>
      </p:sp>
    </p:spTree>
    <p:extLst>
      <p:ext uri="{BB962C8B-B14F-4D97-AF65-F5344CB8AC3E}">
        <p14:creationId xmlns:p14="http://schemas.microsoft.com/office/powerpoint/2010/main" val="324330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058" y="1458632"/>
            <a:ext cx="6468826" cy="423914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模型仿真结果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97754" y="5697773"/>
            <a:ext cx="1121434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预约时间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59973" y="2313343"/>
            <a:ext cx="462457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平均机动规模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368781" y="2313343"/>
            <a:ext cx="462457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平均迁移时间</a:t>
            </a:r>
          </a:p>
        </p:txBody>
      </p:sp>
    </p:spTree>
    <p:extLst>
      <p:ext uri="{BB962C8B-B14F-4D97-AF65-F5344CB8AC3E}">
        <p14:creationId xmlns:p14="http://schemas.microsoft.com/office/powerpoint/2010/main" val="15701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0" y="1798642"/>
            <a:ext cx="11739706" cy="309253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基准模型和动态模型迁移时间的比较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62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CarSharing</a:t>
            </a:r>
            <a:r>
              <a:rPr lang="en-US" altLang="zh-CN" dirty="0" smtClean="0"/>
              <a:t> Organization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CSO</a:t>
            </a:r>
            <a:r>
              <a:rPr lang="zh-CN" altLang="en-US" dirty="0" smtClean="0"/>
              <a:t>）分类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740" y="1292218"/>
            <a:ext cx="11056060" cy="1057328"/>
          </a:xfrm>
        </p:spPr>
        <p:txBody>
          <a:bodyPr/>
          <a:lstStyle/>
          <a:p>
            <a:r>
              <a:rPr lang="en-US" altLang="zh-CN" dirty="0" smtClean="0"/>
              <a:t>Two-way system</a:t>
            </a:r>
            <a:r>
              <a:rPr lang="zh-CN" altLang="en-US" dirty="0" smtClean="0"/>
              <a:t>：严格限制机动车的租用地和归还地，从哪租在哪还。</a:t>
            </a:r>
            <a:endParaRPr lang="en-US" altLang="zh-CN" dirty="0" smtClean="0"/>
          </a:p>
          <a:p>
            <a:r>
              <a:rPr lang="en-US" altLang="zh-CN" dirty="0" smtClean="0"/>
              <a:t>One-way system</a:t>
            </a:r>
            <a:r>
              <a:rPr lang="zh-CN" altLang="en-US" dirty="0" smtClean="0"/>
              <a:t>：允许用户在最近的指定停车场还车，而不用回到租车地。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1139" y="2364890"/>
            <a:ext cx="4029637" cy="3400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76284" y="5765790"/>
            <a:ext cx="2268746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国内：互联网约租车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350638" y="2467054"/>
            <a:ext cx="3341866" cy="3341866"/>
            <a:chOff x="6794174" y="2449971"/>
            <a:chExt cx="3341866" cy="3341866"/>
          </a:xfrm>
        </p:grpSpPr>
        <p:sp>
          <p:nvSpPr>
            <p:cNvPr id="6" name="MH_SubTitle_1"/>
            <p:cNvSpPr/>
            <p:nvPr>
              <p:custDataLst>
                <p:tags r:id="rId1"/>
              </p:custDataLst>
            </p:nvPr>
          </p:nvSpPr>
          <p:spPr>
            <a:xfrm>
              <a:off x="6794174" y="2449971"/>
              <a:ext cx="3341866" cy="3341866"/>
            </a:xfrm>
            <a:prstGeom prst="ellipse">
              <a:avLst/>
            </a:prstGeom>
            <a:solidFill>
              <a:srgbClr val="00B0F0"/>
            </a:solidFill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租车业</a:t>
              </a:r>
              <a:endParaRPr lang="zh-CN" altLang="en-US" sz="20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MH_SubTitle_2"/>
            <p:cNvSpPr/>
            <p:nvPr>
              <p:custDataLst>
                <p:tags r:id="rId2"/>
              </p:custDataLst>
            </p:nvPr>
          </p:nvSpPr>
          <p:spPr>
            <a:xfrm>
              <a:off x="8323728" y="2771349"/>
              <a:ext cx="932416" cy="932416"/>
            </a:xfrm>
            <a:prstGeom prst="ellipse">
              <a:avLst/>
            </a:prstGeom>
            <a:solidFill>
              <a:srgbClr val="92D050">
                <a:alpha val="85000"/>
              </a:srgbClr>
            </a:solidFill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1600" b="1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出租车</a:t>
              </a:r>
              <a:endParaRPr lang="zh-CN" altLang="en-US" sz="16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MH_SubTitle_3"/>
            <p:cNvSpPr/>
            <p:nvPr>
              <p:custDataLst>
                <p:tags r:id="rId3"/>
              </p:custDataLst>
            </p:nvPr>
          </p:nvSpPr>
          <p:spPr>
            <a:xfrm>
              <a:off x="8068487" y="3795395"/>
              <a:ext cx="1694322" cy="1694322"/>
            </a:xfrm>
            <a:prstGeom prst="ellipse">
              <a:avLst/>
            </a:prstGeom>
            <a:solidFill>
              <a:srgbClr val="FFC000">
                <a:alpha val="85000"/>
              </a:srgbClr>
            </a:solidFill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代驾</a:t>
              </a:r>
              <a:endParaRPr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zh-CN" altLang="en-US" sz="2000" b="1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租赁</a:t>
              </a:r>
              <a:endParaRPr lang="zh-CN" altLang="en-US" sz="20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MH_SubTitle_2"/>
            <p:cNvSpPr/>
            <p:nvPr>
              <p:custDataLst>
                <p:tags r:id="rId4"/>
              </p:custDataLst>
            </p:nvPr>
          </p:nvSpPr>
          <p:spPr>
            <a:xfrm>
              <a:off x="8853487" y="4243876"/>
              <a:ext cx="805313" cy="805313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CSO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887198" y="5775752"/>
            <a:ext cx="2268746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国外：汽车共享组织</a:t>
            </a:r>
          </a:p>
        </p:txBody>
      </p:sp>
    </p:spTree>
    <p:extLst>
      <p:ext uri="{BB962C8B-B14F-4D97-AF65-F5344CB8AC3E}">
        <p14:creationId xmlns:p14="http://schemas.microsoft.com/office/powerpoint/2010/main" val="427568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研究现状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5426" y="1292225"/>
            <a:ext cx="11053298" cy="5192713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320506" y="2907102"/>
            <a:ext cx="151824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2320506" y="3309938"/>
            <a:ext cx="2270544" cy="608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320506" y="4327525"/>
            <a:ext cx="1591094" cy="26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91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机动规模和车辆迁移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2104" y="1687845"/>
            <a:ext cx="9450119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时间的定义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30" y="2158246"/>
            <a:ext cx="8329900" cy="254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基准模型和动态模型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静态车辆调度问题（</a:t>
            </a:r>
            <a:r>
              <a:rPr lang="en-US" altLang="zh-CN" dirty="0"/>
              <a:t>static VSP,SVSP</a:t>
            </a:r>
            <a:r>
              <a:rPr lang="zh-CN" altLang="en-US" dirty="0"/>
              <a:t>）。在优化调度前知道相关的一切信息，如出发时间、地点、行车路径、里程、目的地、目的地停车场等，并且这些信息基本不变；</a:t>
            </a:r>
          </a:p>
          <a:p>
            <a:r>
              <a:rPr lang="zh-CN" altLang="en-US" dirty="0"/>
              <a:t>动态车辆调度问题（</a:t>
            </a:r>
            <a:r>
              <a:rPr lang="en-US" altLang="zh-CN" dirty="0"/>
              <a:t>dynamic VSP,DVSP</a:t>
            </a:r>
            <a:r>
              <a:rPr lang="zh-CN" altLang="en-US" dirty="0"/>
              <a:t>）。在优化调度指令之前，不知道与优化调度相关的信息（如随机用户请求服务的时间、地点、目的地等）并且这些信息可随时间变化，在调度指令开始执行后，信息也不是一成不变的。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基准模型：假设用户需求已知，为保证成本最小化，为汽车共享组织提供车辆迁移策略和相关制度建议。</a:t>
            </a:r>
            <a:endParaRPr lang="en-US" altLang="zh-CN" dirty="0" smtClean="0"/>
          </a:p>
          <a:p>
            <a:r>
              <a:rPr lang="zh-CN" altLang="en-US" dirty="0" smtClean="0"/>
              <a:t>动态模型：事先不知道用户需求，在用户有了请求服务操作后才开始执行。由车辆迁移模型和停车位优化模型先后执行构成。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2640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基准</a:t>
            </a:r>
            <a:r>
              <a:rPr lang="zh-CN" altLang="en-US" dirty="0" smtClean="0"/>
              <a:t>模型的假设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、所有用户需求都能满足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、增加一辆车的成本远大于车辆迁移，车辆迁移成本远大于停车费用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、停车位已知，并且足够多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、车辆能够在停车场间迁移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、预约时间是车辆共享组织制定的用户必须遵守的条令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、车辆在当天借当天还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、车辆共享组织向用户按分钟收取用车费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9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基准</a:t>
            </a:r>
            <a:r>
              <a:rPr lang="zh-CN" altLang="en-US" dirty="0" smtClean="0"/>
              <a:t>模型参数设置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1760457"/>
            <a:ext cx="10058400" cy="14856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962" y="3269195"/>
            <a:ext cx="10155855" cy="18971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789774" y="3566983"/>
            <a:ext cx="1960604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停车</a:t>
            </a:r>
            <a:r>
              <a:rPr lang="zh-CN" alt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费用（</a:t>
            </a: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$/min</a:t>
            </a:r>
            <a:r>
              <a:rPr lang="zh-CN" alt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789774" y="3843191"/>
            <a:ext cx="1960604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用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车</a:t>
            </a:r>
            <a:r>
              <a:rPr lang="zh-CN" alt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费用（</a:t>
            </a: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$/min</a:t>
            </a:r>
            <a:r>
              <a:rPr lang="zh-CN" alt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789774" y="4135875"/>
            <a:ext cx="1960604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迁移</a:t>
            </a:r>
            <a:r>
              <a:rPr lang="zh-CN" alt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费用（</a:t>
            </a: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$/min</a:t>
            </a:r>
            <a:r>
              <a:rPr lang="zh-CN" alt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7998941" y="3838194"/>
            <a:ext cx="79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430530" y="4089688"/>
            <a:ext cx="1359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672649" y="4349420"/>
            <a:ext cx="2117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452785" y="4510446"/>
            <a:ext cx="1395924" cy="76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957434" y="5059587"/>
            <a:ext cx="234980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系统预约时间</a:t>
            </a:r>
            <a:r>
              <a:rPr lang="zh-CN" alt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min</a:t>
            </a: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zh-CN" altLang="en-US" b="1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0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基准模型参数设置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349562"/>
            <a:ext cx="10058400" cy="23709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720522"/>
            <a:ext cx="9670002" cy="2079120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1270275" y="1770436"/>
            <a:ext cx="1151650" cy="635013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331308" y="1622854"/>
            <a:ext cx="1433384" cy="271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764692" y="1398290"/>
            <a:ext cx="8081318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二进制决策变量，值为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时表示车辆从用户 </a:t>
            </a:r>
            <a:r>
              <a:rPr lang="en-US" altLang="zh-CN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的目的地迁移至用户 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j 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的起始点</a:t>
            </a:r>
          </a:p>
        </p:txBody>
      </p:sp>
      <p:sp>
        <p:nvSpPr>
          <p:cNvPr id="9" name="椭圆 8"/>
          <p:cNvSpPr/>
          <p:nvPr/>
        </p:nvSpPr>
        <p:spPr>
          <a:xfrm>
            <a:off x="1212610" y="2649313"/>
            <a:ext cx="747995" cy="599710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960605" y="1894703"/>
            <a:ext cx="7364627" cy="1006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554096" y="1809980"/>
            <a:ext cx="4061254" cy="779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825769" y="2298989"/>
            <a:ext cx="311715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这段路程用的时间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迁移时间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endParaRPr lang="zh-CN" altLang="en-US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81679" y="4152664"/>
            <a:ext cx="270120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用户 </a:t>
            </a:r>
            <a:r>
              <a:rPr lang="en-US" altLang="zh-CN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的起始点和目的地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962400" y="4317206"/>
            <a:ext cx="592931" cy="9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4193281" y="4455320"/>
            <a:ext cx="362050" cy="50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8234121" y="4027890"/>
            <a:ext cx="3739343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从地点 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 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到地点 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 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的时间</a:t>
            </a:r>
            <a:r>
              <a:rPr lang="zh-CN" alt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（时间段）</a:t>
            </a: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8039525" y="4432460"/>
            <a:ext cx="232696" cy="174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852527" y="4760082"/>
            <a:ext cx="3732084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用户 </a:t>
            </a:r>
            <a:r>
              <a:rPr lang="en-US" altLang="zh-CN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到达目的地的时间</a:t>
            </a:r>
            <a:r>
              <a:rPr lang="zh-CN" alt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（时间点）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852527" y="5139141"/>
            <a:ext cx="3732084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用户 </a:t>
            </a:r>
            <a:r>
              <a:rPr lang="en-US" altLang="zh-CN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离开起始点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的时间</a:t>
            </a: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（时间点</a:t>
            </a:r>
            <a:r>
              <a:rPr lang="zh-CN" alt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zh-CN" altLang="en-US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5120640" y="4917080"/>
            <a:ext cx="1731887" cy="69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32" idx="1"/>
          </p:cNvCxnSpPr>
          <p:nvPr/>
        </p:nvCxnSpPr>
        <p:spPr>
          <a:xfrm>
            <a:off x="6535271" y="5164144"/>
            <a:ext cx="317256" cy="1834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238433" y="5357190"/>
            <a:ext cx="317256" cy="201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696125" y="5532656"/>
            <a:ext cx="3465128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用户 </a:t>
            </a:r>
            <a:r>
              <a:rPr lang="en-US" altLang="zh-CN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的请求服务时间</a:t>
            </a: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（时间点</a:t>
            </a:r>
            <a:r>
              <a:rPr lang="zh-CN" alt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zh-CN" altLang="en-US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785476" y="1443669"/>
            <a:ext cx="8293607" cy="2263275"/>
            <a:chOff x="1979676" y="1423640"/>
            <a:chExt cx="8293607" cy="2263275"/>
          </a:xfrm>
        </p:grpSpPr>
        <p:grpSp>
          <p:nvGrpSpPr>
            <p:cNvPr id="75" name="组合 74"/>
            <p:cNvGrpSpPr/>
            <p:nvPr/>
          </p:nvGrpSpPr>
          <p:grpSpPr>
            <a:xfrm>
              <a:off x="1979676" y="1423640"/>
              <a:ext cx="8293607" cy="2263275"/>
              <a:chOff x="2421925" y="2405449"/>
              <a:chExt cx="7647659" cy="2099876"/>
            </a:xfrm>
          </p:grpSpPr>
          <p:sp>
            <p:nvSpPr>
              <p:cNvPr id="45" name="圆角矩形 44"/>
              <p:cNvSpPr/>
              <p:nvPr/>
            </p:nvSpPr>
            <p:spPr>
              <a:xfrm>
                <a:off x="2421925" y="2405449"/>
                <a:ext cx="7647659" cy="2099876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>
                <a:off x="2762250" y="3457575"/>
                <a:ext cx="7127133" cy="29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3764692" y="3352800"/>
                <a:ext cx="0" cy="2306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5825770" y="3354602"/>
                <a:ext cx="0" cy="2306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7535120" y="3352800"/>
                <a:ext cx="0" cy="2306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9325232" y="3352800"/>
                <a:ext cx="0" cy="2306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609336" y="3153317"/>
                <a:ext cx="345474" cy="525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●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2639197" y="3579175"/>
                    <a:ext cx="285751" cy="3733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 smtClean="0">
                      <a:solidFill>
                        <a:srgbClr val="000000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59" name="文本框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9197" y="3579175"/>
                    <a:ext cx="285751" cy="37330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文本框 59"/>
                  <p:cNvSpPr txBox="1"/>
                  <p:nvPr/>
                </p:nvSpPr>
                <p:spPr>
                  <a:xfrm>
                    <a:off x="3621816" y="3582798"/>
                    <a:ext cx="285751" cy="3733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 smtClean="0">
                      <a:solidFill>
                        <a:srgbClr val="000000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60" name="文本框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1816" y="3582798"/>
                    <a:ext cx="285751" cy="37330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5678443" y="3588168"/>
                    <a:ext cx="285751" cy="3733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 smtClean="0">
                      <a:solidFill>
                        <a:srgbClr val="000000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61" name="文本框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8443" y="3588168"/>
                    <a:ext cx="285751" cy="37330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2" name="左大括号 61"/>
              <p:cNvSpPr/>
              <p:nvPr/>
            </p:nvSpPr>
            <p:spPr>
              <a:xfrm rot="5400000">
                <a:off x="3092815" y="2693666"/>
                <a:ext cx="387395" cy="956357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3123324" y="2630881"/>
                    <a:ext cx="395126" cy="3724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 smtClean="0">
                      <a:solidFill>
                        <a:srgbClr val="000000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63" name="文本框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324" y="2630881"/>
                    <a:ext cx="395126" cy="37241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左大括号 63"/>
              <p:cNvSpPr/>
              <p:nvPr/>
            </p:nvSpPr>
            <p:spPr>
              <a:xfrm rot="5400000">
                <a:off x="4606743" y="2157333"/>
                <a:ext cx="387395" cy="2050657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文本框 64"/>
                  <p:cNvSpPr txBox="1"/>
                  <p:nvPr/>
                </p:nvSpPr>
                <p:spPr>
                  <a:xfrm>
                    <a:off x="4393058" y="2637554"/>
                    <a:ext cx="839309" cy="3483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:r>
                      <a:rPr lang="en-US" altLang="zh-CN" sz="14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rPr>
                      <a:t>tr(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en-US" altLang="zh-CN" sz="14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rPr>
                      <a:t>,</a:t>
                    </a:r>
                    <a:r>
                      <a:rPr lang="en-US" altLang="zh-CN" sz="1400" dirty="0">
                        <a:solidFill>
                          <a:srgbClr val="000000"/>
                        </a:solidFill>
                        <a:ea typeface="微软雅黑" panose="020B0503020204020204" pitchFamily="34" charset="-122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en-US" altLang="zh-CN" sz="14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rPr>
                      <a:t>)</a:t>
                    </a:r>
                    <a:endParaRPr lang="zh-CN" altLang="en-US" sz="1400" dirty="0" smtClean="0">
                      <a:solidFill>
                        <a:srgbClr val="000000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65" name="文本框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3058" y="2637554"/>
                    <a:ext cx="839309" cy="348365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2000" b="-81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文本框 65"/>
                  <p:cNvSpPr txBox="1"/>
                  <p:nvPr/>
                </p:nvSpPr>
                <p:spPr>
                  <a:xfrm>
                    <a:off x="5977125" y="3489288"/>
                    <a:ext cx="285751" cy="394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 smtClean="0">
                      <a:solidFill>
                        <a:srgbClr val="000000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66" name="文本框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7125" y="3489288"/>
                    <a:ext cx="285751" cy="39491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文本框 66"/>
                  <p:cNvSpPr txBox="1"/>
                  <p:nvPr/>
                </p:nvSpPr>
                <p:spPr>
                  <a:xfrm>
                    <a:off x="7392244" y="3588168"/>
                    <a:ext cx="285751" cy="394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 smtClean="0">
                      <a:solidFill>
                        <a:srgbClr val="000000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67" name="文本框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244" y="3588168"/>
                    <a:ext cx="285751" cy="394916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文本框 67"/>
                  <p:cNvSpPr txBox="1"/>
                  <p:nvPr/>
                </p:nvSpPr>
                <p:spPr>
                  <a:xfrm>
                    <a:off x="9157401" y="3609777"/>
                    <a:ext cx="285751" cy="394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 smtClean="0">
                      <a:solidFill>
                        <a:srgbClr val="000000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68" name="文本框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57401" y="3609777"/>
                    <a:ext cx="285751" cy="394916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左大括号 68"/>
              <p:cNvSpPr/>
              <p:nvPr/>
            </p:nvSpPr>
            <p:spPr>
              <a:xfrm rot="5400000">
                <a:off x="6632238" y="2466557"/>
                <a:ext cx="387395" cy="1418365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文本框 69"/>
                  <p:cNvSpPr txBox="1"/>
                  <p:nvPr/>
                </p:nvSpPr>
                <p:spPr>
                  <a:xfrm>
                    <a:off x="6631820" y="2608059"/>
                    <a:ext cx="395126" cy="3724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 smtClean="0">
                      <a:solidFill>
                        <a:srgbClr val="000000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70" name="文本框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1820" y="2608059"/>
                    <a:ext cx="395126" cy="37241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左大括号 70"/>
              <p:cNvSpPr/>
              <p:nvPr/>
            </p:nvSpPr>
            <p:spPr>
              <a:xfrm rot="5400000">
                <a:off x="8234605" y="2275559"/>
                <a:ext cx="387395" cy="1793858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文本框 71"/>
                  <p:cNvSpPr txBox="1"/>
                  <p:nvPr/>
                </p:nvSpPr>
                <p:spPr>
                  <a:xfrm>
                    <a:off x="7996439" y="2628685"/>
                    <a:ext cx="814193" cy="377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:r>
                      <a:rPr lang="en-US" altLang="zh-CN" sz="14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rPr>
                      <a:t>tr(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oMath>
                    </a14:m>
                    <a:r>
                      <a:rPr lang="en-US" altLang="zh-CN" sz="14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rPr>
                      <a:t>,</a:t>
                    </a:r>
                    <a:r>
                      <a:rPr lang="en-US" altLang="zh-CN" sz="1400" dirty="0">
                        <a:solidFill>
                          <a:srgbClr val="000000"/>
                        </a:solidFill>
                        <a:ea typeface="微软雅黑" panose="020B0503020204020204" pitchFamily="34" charset="-122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oMath>
                    </a14:m>
                    <a:r>
                      <a:rPr lang="en-US" altLang="zh-CN" sz="14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rPr>
                      <a:t>)</a:t>
                    </a:r>
                    <a:endParaRPr lang="zh-CN" altLang="en-US" sz="1400" dirty="0" smtClean="0">
                      <a:solidFill>
                        <a:srgbClr val="000000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72" name="文本框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6439" y="2628685"/>
                    <a:ext cx="814193" cy="377476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2069" b="-298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6552935" y="3824667"/>
                    <a:ext cx="839309" cy="394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:r>
                      <a:rPr lang="en-US" altLang="zh-CN" sz="14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rPr>
                      <a:t>tr(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en-US" altLang="zh-CN" sz="14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rPr>
                      <a:t>,</a:t>
                    </a:r>
                    <a:r>
                      <a:rPr lang="en-US" altLang="zh-CN" sz="1400" dirty="0">
                        <a:solidFill>
                          <a:srgbClr val="000000"/>
                        </a:solidFill>
                        <a:ea typeface="微软雅黑" panose="020B0503020204020204" pitchFamily="34" charset="-122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oMath>
                    </a14:m>
                    <a:r>
                      <a:rPr lang="en-US" altLang="zh-CN" sz="14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rPr>
                      <a:t>)</a:t>
                    </a:r>
                    <a:endParaRPr lang="zh-CN" altLang="en-US" sz="1400" dirty="0" smtClean="0">
                      <a:solidFill>
                        <a:srgbClr val="000000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2935" y="3824667"/>
                    <a:ext cx="839309" cy="394916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201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7" name="直接连接符 76"/>
            <p:cNvCxnSpPr/>
            <p:nvPr/>
          </p:nvCxnSpPr>
          <p:spPr>
            <a:xfrm>
              <a:off x="5986583" y="2440092"/>
              <a:ext cx="0" cy="248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左大括号 77"/>
            <p:cNvSpPr/>
            <p:nvPr/>
          </p:nvSpPr>
          <p:spPr>
            <a:xfrm rot="16200000">
              <a:off x="6653121" y="2116203"/>
              <a:ext cx="417540" cy="131759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476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43539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43539"/>
  <p:tag name="MH_LIBRARY" val="GRAPHIC"/>
  <p:tag name="MH_TYPE" val="SubTitle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43539"/>
  <p:tag name="MH_LIBRARY" val="GRAPHIC"/>
  <p:tag name="MH_TYPE" val="SubTitle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43539"/>
  <p:tag name="MH_LIBRARY" val="GRAPHIC"/>
  <p:tag name="MH_TYPE" val="SubTitle"/>
  <p:tag name="MH_ORDER" val="2"/>
</p:tagLst>
</file>

<file path=ppt/theme/theme1.xml><?xml version="1.0" encoding="utf-8"?>
<a:theme xmlns:a="http://schemas.openxmlformats.org/drawingml/2006/main" name="A000120140530A99PPBG">
  <a:themeElements>
    <a:clrScheme name="自定义 753">
      <a:dk1>
        <a:srgbClr val="5F5F5F"/>
      </a:dk1>
      <a:lt1>
        <a:srgbClr val="FFFFFF"/>
      </a:lt1>
      <a:dk2>
        <a:srgbClr val="FFFFFF"/>
      </a:dk2>
      <a:lt2>
        <a:srgbClr val="5F5F5F"/>
      </a:lt2>
      <a:accent1>
        <a:srgbClr val="5E3727"/>
      </a:accent1>
      <a:accent2>
        <a:srgbClr val="41251D"/>
      </a:accent2>
      <a:accent3>
        <a:srgbClr val="8F533C"/>
      </a:accent3>
      <a:accent4>
        <a:srgbClr val="94754A"/>
      </a:accent4>
      <a:accent5>
        <a:srgbClr val="C00000"/>
      </a:accent5>
      <a:accent6>
        <a:srgbClr val="FF0000"/>
      </a:accent6>
      <a:hlink>
        <a:srgbClr val="41251D"/>
      </a:hlink>
      <a:folHlink>
        <a:srgbClr val="AFB2B4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A000120150910A21KPBG</Template>
  <TotalTime>649</TotalTime>
  <Words>540</Words>
  <Application>Microsoft Office PowerPoint</Application>
  <PresentationFormat>宽屏</PresentationFormat>
  <Paragraphs>89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宋体</vt:lpstr>
      <vt:lpstr>微软雅黑</vt:lpstr>
      <vt:lpstr>幼圆</vt:lpstr>
      <vt:lpstr>Arial</vt:lpstr>
      <vt:lpstr>Baskerville Old Face</vt:lpstr>
      <vt:lpstr>Calibri</vt:lpstr>
      <vt:lpstr>Cambria Math</vt:lpstr>
      <vt:lpstr>Wingdings 3</vt:lpstr>
      <vt:lpstr>A000120140530A99PPBG</vt:lpstr>
      <vt:lpstr>多目标规划下的约租车公司 车辆迁移策略</vt:lpstr>
      <vt:lpstr>CarSharing Organization（CSO）分类</vt:lpstr>
      <vt:lpstr>研究现状</vt:lpstr>
      <vt:lpstr>机动规模和车辆迁移</vt:lpstr>
      <vt:lpstr>时间的定义</vt:lpstr>
      <vt:lpstr>基准模型和动态模型</vt:lpstr>
      <vt:lpstr>基准模型的假设</vt:lpstr>
      <vt:lpstr>基准模型参数设置</vt:lpstr>
      <vt:lpstr>基准模型参数设置</vt:lpstr>
      <vt:lpstr>PowerPoint 演示文稿</vt:lpstr>
      <vt:lpstr>动态模型——车辆迁移优化模型（Vehicle Relocation Optimization，VRO）</vt:lpstr>
      <vt:lpstr>动态模型——停车位优化模型（Parking Inventory Optimization，PIO）</vt:lpstr>
      <vt:lpstr>动态模型——停车位优化模型（ Parking Inventory Optimization， PIO）</vt:lpstr>
      <vt:lpstr>PowerPoint 演示文稿</vt:lpstr>
      <vt:lpstr>算法流程图</vt:lpstr>
      <vt:lpstr>模型仿真结果</vt:lpstr>
      <vt:lpstr>模型仿真结果</vt:lpstr>
      <vt:lpstr>基准模型和动态模型迁移时间的比较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lk He</dc:creator>
  <cp:lastModifiedBy>lk He</cp:lastModifiedBy>
  <cp:revision>38</cp:revision>
  <dcterms:created xsi:type="dcterms:W3CDTF">2016-03-11T07:54:16Z</dcterms:created>
  <dcterms:modified xsi:type="dcterms:W3CDTF">2016-03-24T09:54:46Z</dcterms:modified>
</cp:coreProperties>
</file>