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300" r:id="rId4"/>
    <p:sldId id="259" r:id="rId5"/>
    <p:sldId id="261" r:id="rId6"/>
    <p:sldId id="262" r:id="rId7"/>
    <p:sldId id="303" r:id="rId8"/>
    <p:sldId id="264" r:id="rId9"/>
    <p:sldId id="265" r:id="rId10"/>
    <p:sldId id="301" r:id="rId11"/>
    <p:sldId id="266" r:id="rId12"/>
    <p:sldId id="302" r:id="rId13"/>
    <p:sldId id="267" r:id="rId14"/>
    <p:sldId id="268" r:id="rId15"/>
    <p:sldId id="286" r:id="rId16"/>
    <p:sldId id="269" r:id="rId17"/>
    <p:sldId id="270" r:id="rId18"/>
    <p:sldId id="272" r:id="rId19"/>
    <p:sldId id="304" r:id="rId20"/>
    <p:sldId id="271" r:id="rId21"/>
    <p:sldId id="282" r:id="rId22"/>
    <p:sldId id="284" r:id="rId23"/>
    <p:sldId id="310" r:id="rId24"/>
    <p:sldId id="287" r:id="rId25"/>
    <p:sldId id="288" r:id="rId26"/>
    <p:sldId id="311" r:id="rId27"/>
    <p:sldId id="291" r:id="rId28"/>
    <p:sldId id="292" r:id="rId29"/>
    <p:sldId id="293" r:id="rId30"/>
    <p:sldId id="294" r:id="rId31"/>
    <p:sldId id="295" r:id="rId32"/>
    <p:sldId id="296" r:id="rId33"/>
    <p:sldId id="298" r:id="rId34"/>
    <p:sldId id="306" r:id="rId35"/>
    <p:sldId id="307" r:id="rId36"/>
    <p:sldId id="308" r:id="rId37"/>
    <p:sldId id="309" r:id="rId38"/>
    <p:sldId id="297"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096" autoAdjust="0"/>
  </p:normalViewPr>
  <p:slideViewPr>
    <p:cSldViewPr snapToGrid="0">
      <p:cViewPr varScale="1">
        <p:scale>
          <a:sx n="67" d="100"/>
          <a:sy n="67" d="100"/>
        </p:scale>
        <p:origin x="131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3655C-30D6-4FDF-98E3-E541B3A43123}" type="datetimeFigureOut">
              <a:rPr lang="zh-CN" altLang="en-US" smtClean="0"/>
              <a:t>2016/3/3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BAAE2-3663-4005-AD08-3ACC4D84A64A}" type="slidenum">
              <a:rPr lang="zh-CN" altLang="en-US" smtClean="0"/>
              <a:t>‹#›</a:t>
            </a:fld>
            <a:endParaRPr lang="zh-CN" altLang="en-US"/>
          </a:p>
        </p:txBody>
      </p:sp>
    </p:spTree>
    <p:extLst>
      <p:ext uri="{BB962C8B-B14F-4D97-AF65-F5344CB8AC3E}">
        <p14:creationId xmlns:p14="http://schemas.microsoft.com/office/powerpoint/2010/main" val="15053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1326933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多分辨分析只是提出了这样一个概念，如何对信号进行分解采用</a:t>
            </a:r>
            <a:r>
              <a:rPr lang="en-US" altLang="zh-CN" dirty="0" smtClean="0"/>
              <a:t>Mallat</a:t>
            </a:r>
            <a:r>
              <a:rPr lang="zh-CN" altLang="en-US" dirty="0" smtClean="0"/>
              <a:t>算法。</a:t>
            </a:r>
            <a:r>
              <a:rPr lang="en-US" altLang="zh-CN" dirty="0" smtClean="0"/>
              <a:t>Mallat</a:t>
            </a:r>
            <a:r>
              <a:rPr lang="zh-CN" altLang="en-US" dirty="0" smtClean="0"/>
              <a:t>算法包含两个部分，分解和重构，分解非平稳信号的频率是随时间的变化而变化的</a:t>
            </a:r>
            <a:r>
              <a:rPr lang="en-US" altLang="zh-CN" dirty="0" smtClean="0"/>
              <a:t>,</a:t>
            </a:r>
            <a:r>
              <a:rPr lang="zh-CN" altLang="en-US" dirty="0" smtClean="0"/>
              <a:t>慢变部分对应信号的低频部分</a:t>
            </a:r>
            <a:r>
              <a:rPr lang="en-US" altLang="zh-CN" dirty="0" smtClean="0"/>
              <a:t>,</a:t>
            </a:r>
            <a:r>
              <a:rPr lang="zh-CN" altLang="en-US" dirty="0" smtClean="0"/>
              <a:t>反应了信号的近似主体</a:t>
            </a:r>
            <a:r>
              <a:rPr lang="en-US" altLang="zh-CN" dirty="0" smtClean="0"/>
              <a:t>;</a:t>
            </a:r>
            <a:r>
              <a:rPr lang="zh-CN" altLang="en-US" dirty="0" smtClean="0"/>
              <a:t>快变部分对应信号的高频部分</a:t>
            </a:r>
            <a:r>
              <a:rPr lang="en-US" altLang="zh-CN" dirty="0" smtClean="0"/>
              <a:t>,</a:t>
            </a:r>
            <a:r>
              <a:rPr lang="zh-CN" altLang="en-US" dirty="0" smtClean="0"/>
              <a:t>表征的是信号的细节分量</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extLst>
      <p:ext uri="{BB962C8B-B14F-4D97-AF65-F5344CB8AC3E}">
        <p14:creationId xmlns:p14="http://schemas.microsoft.com/office/powerpoint/2010/main" val="1280841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多分辨分析只是提出了这样一个概念，如何对信号进行分解采用</a:t>
            </a:r>
            <a:r>
              <a:rPr lang="en-US" altLang="zh-CN" dirty="0" smtClean="0"/>
              <a:t>Mallat</a:t>
            </a:r>
            <a:r>
              <a:rPr lang="zh-CN" altLang="en-US" dirty="0" smtClean="0"/>
              <a:t>算法。</a:t>
            </a:r>
            <a:r>
              <a:rPr lang="en-US" altLang="zh-CN" dirty="0" smtClean="0"/>
              <a:t>Mallat</a:t>
            </a:r>
            <a:r>
              <a:rPr lang="zh-CN" altLang="en-US" dirty="0" smtClean="0"/>
              <a:t>算法包含两个部分，分解和重构，分解非平稳信号的频率是随时间的变化而变化的</a:t>
            </a:r>
            <a:r>
              <a:rPr lang="en-US" altLang="zh-CN" dirty="0" smtClean="0"/>
              <a:t>,</a:t>
            </a:r>
            <a:r>
              <a:rPr lang="zh-CN" altLang="en-US" dirty="0" smtClean="0"/>
              <a:t>慢变部分对应信号的低频部分</a:t>
            </a:r>
            <a:r>
              <a:rPr lang="en-US" altLang="zh-CN" dirty="0" smtClean="0"/>
              <a:t>,</a:t>
            </a:r>
            <a:r>
              <a:rPr lang="zh-CN" altLang="en-US" dirty="0" smtClean="0"/>
              <a:t>反应了信号的近似主体</a:t>
            </a:r>
            <a:r>
              <a:rPr lang="en-US" altLang="zh-CN" dirty="0" smtClean="0"/>
              <a:t>;</a:t>
            </a:r>
            <a:r>
              <a:rPr lang="zh-CN" altLang="en-US" dirty="0" smtClean="0"/>
              <a:t>快变部分对应信号的高频部分</a:t>
            </a:r>
            <a:r>
              <a:rPr lang="en-US" altLang="zh-CN" dirty="0" smtClean="0"/>
              <a:t>,</a:t>
            </a:r>
            <a:r>
              <a:rPr lang="zh-CN" altLang="en-US" dirty="0" smtClean="0"/>
              <a:t>表征的是信号的细节分量</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12</a:t>
            </a:fld>
            <a:endParaRPr lang="zh-CN" altLang="en-US"/>
          </a:p>
        </p:txBody>
      </p:sp>
    </p:spTree>
    <p:extLst>
      <p:ext uri="{BB962C8B-B14F-4D97-AF65-F5344CB8AC3E}">
        <p14:creationId xmlns:p14="http://schemas.microsoft.com/office/powerpoint/2010/main" val="80107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extLst>
      <p:ext uri="{BB962C8B-B14F-4D97-AF65-F5344CB8AC3E}">
        <p14:creationId xmlns:p14="http://schemas.microsoft.com/office/powerpoint/2010/main" val="234606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14</a:t>
            </a:fld>
            <a:endParaRPr lang="zh-CN" altLang="en-US"/>
          </a:p>
        </p:txBody>
      </p:sp>
    </p:spTree>
    <p:extLst>
      <p:ext uri="{BB962C8B-B14F-4D97-AF65-F5344CB8AC3E}">
        <p14:creationId xmlns:p14="http://schemas.microsoft.com/office/powerpoint/2010/main" val="1575375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15</a:t>
            </a:fld>
            <a:endParaRPr lang="zh-CN" altLang="en-US"/>
          </a:p>
        </p:txBody>
      </p:sp>
    </p:spTree>
    <p:extLst>
      <p:ext uri="{BB962C8B-B14F-4D97-AF65-F5344CB8AC3E}">
        <p14:creationId xmlns:p14="http://schemas.microsoft.com/office/powerpoint/2010/main" val="3737237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16</a:t>
            </a:fld>
            <a:endParaRPr lang="zh-CN" altLang="en-US"/>
          </a:p>
        </p:txBody>
      </p:sp>
    </p:spTree>
    <p:extLst>
      <p:ext uri="{BB962C8B-B14F-4D97-AF65-F5344CB8AC3E}">
        <p14:creationId xmlns:p14="http://schemas.microsoft.com/office/powerpoint/2010/main" val="542685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17</a:t>
            </a:fld>
            <a:endParaRPr lang="zh-CN" altLang="en-US"/>
          </a:p>
        </p:txBody>
      </p:sp>
    </p:spTree>
    <p:extLst>
      <p:ext uri="{BB962C8B-B14F-4D97-AF65-F5344CB8AC3E}">
        <p14:creationId xmlns:p14="http://schemas.microsoft.com/office/powerpoint/2010/main" val="1033014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20</a:t>
            </a:fld>
            <a:endParaRPr lang="zh-CN" altLang="en-US"/>
          </a:p>
        </p:txBody>
      </p:sp>
    </p:spTree>
    <p:extLst>
      <p:ext uri="{BB962C8B-B14F-4D97-AF65-F5344CB8AC3E}">
        <p14:creationId xmlns:p14="http://schemas.microsoft.com/office/powerpoint/2010/main" val="3317564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22</a:t>
            </a:fld>
            <a:endParaRPr lang="zh-CN" altLang="en-US"/>
          </a:p>
        </p:txBody>
      </p:sp>
    </p:spTree>
    <p:extLst>
      <p:ext uri="{BB962C8B-B14F-4D97-AF65-F5344CB8AC3E}">
        <p14:creationId xmlns:p14="http://schemas.microsoft.com/office/powerpoint/2010/main" val="148838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23</a:t>
            </a:fld>
            <a:endParaRPr lang="zh-CN" altLang="en-US"/>
          </a:p>
        </p:txBody>
      </p:sp>
    </p:spTree>
    <p:extLst>
      <p:ext uri="{BB962C8B-B14F-4D97-AF65-F5344CB8AC3E}">
        <p14:creationId xmlns:p14="http://schemas.microsoft.com/office/powerpoint/2010/main" val="353288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活中我们可以接触到很多信号，比如声音信号，这些信号通常不是单一的信号，是由多种频率不同的信号混合而成的。比如你站在汽车旁边，发动机发出低沉的声音，而此时有只蜜蜂在你耳边嗡嗡嗡发出高频率的声音。那你此时耳朵听到的不是两个，而是一个声音，即蜜蜂的高频跟发动机的低频混合在一起的一个声音。因此傅立叶就说，其实一个信号再怎么乱，也不过是由简单波形的组合而来的，比如正弦波。高频率，低频率的正弦波，按不同比例调配起来能得到你最终要的那个混乱不堪的声音信号（就是这么神奇）。也就是说，信号是可以分解的，分解成一组简单信号。那么对信号进行分解有什么用呢？</a:t>
            </a:r>
            <a:endParaRPr lang="en-US" altLang="zh-CN" dirty="0" smtClean="0"/>
          </a:p>
          <a:p>
            <a:r>
              <a:rPr lang="zh-CN" altLang="en-US" dirty="0" smtClean="0"/>
              <a:t>比如你在录音，麦克风质量不大好，始终有个固定的高频电流声（吱吱吱），于是最终的音频文件记录下来的信号就是你的声音跟电流声混在一起的那么一个信号。如果有一种方法能够对信号进行分解，得到频率不同的信号，那么就就可以将频率过高的不可能是人发出的信号过滤掉，然后提取出纯粹的人声。数字图片中，你拍了一张蓝天的照片，画面基本就是蓝的，但相机不大好，出现噪点，噪点是红色的。如果能用一种方法把这张照片的像素从左到右从上到下一个个，类似柱状图那样把颜色值表示出来，就变成了一个信号波形（</a:t>
            </a:r>
            <a:r>
              <a:rPr lang="en-US" altLang="zh-CN" dirty="0" smtClean="0"/>
              <a:t>Photoshop </a:t>
            </a:r>
            <a:r>
              <a:rPr lang="zh-CN" altLang="en-US" dirty="0" smtClean="0"/>
              <a:t>有提供这功能），波形总体就是平缓的一个波形，因为都是差不多的颜色，颜色值差不远。但就是有一个尖峰，尖峰其实就是那个红色噪点。一个信号会出现尖峰，说明这个地方混入了高频率信号。这时傅立叶分离高低频率的能力就可以拿来图片降噪了。比如说美女自拍发现这个地方有一个痘痘要把它模糊掉，图像处理软件就会用滤波器减弱这个高频信号，就是不让图像有剧烈的变化，再通过傅立叶反变换，得到的结果就是这个位置的颜色没有明显的变化，痘痘看不太出来了</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3</a:t>
            </a:fld>
            <a:endParaRPr lang="zh-CN" altLang="en-US"/>
          </a:p>
        </p:txBody>
      </p:sp>
    </p:spTree>
    <p:extLst>
      <p:ext uri="{BB962C8B-B14F-4D97-AF65-F5344CB8AC3E}">
        <p14:creationId xmlns:p14="http://schemas.microsoft.com/office/powerpoint/2010/main" val="1399565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24</a:t>
            </a:fld>
            <a:endParaRPr lang="zh-CN" altLang="en-US"/>
          </a:p>
        </p:txBody>
      </p:sp>
    </p:spTree>
    <p:extLst>
      <p:ext uri="{BB962C8B-B14F-4D97-AF65-F5344CB8AC3E}">
        <p14:creationId xmlns:p14="http://schemas.microsoft.com/office/powerpoint/2010/main" val="3876404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25</a:t>
            </a:fld>
            <a:endParaRPr lang="zh-CN" altLang="en-US"/>
          </a:p>
        </p:txBody>
      </p:sp>
    </p:spTree>
    <p:extLst>
      <p:ext uri="{BB962C8B-B14F-4D97-AF65-F5344CB8AC3E}">
        <p14:creationId xmlns:p14="http://schemas.microsoft.com/office/powerpoint/2010/main" val="489391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30</a:t>
            </a:fld>
            <a:endParaRPr lang="zh-CN" altLang="en-US"/>
          </a:p>
        </p:txBody>
      </p:sp>
    </p:spTree>
    <p:extLst>
      <p:ext uri="{BB962C8B-B14F-4D97-AF65-F5344CB8AC3E}">
        <p14:creationId xmlns:p14="http://schemas.microsoft.com/office/powerpoint/2010/main" val="2556603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36</a:t>
            </a:fld>
            <a:endParaRPr lang="zh-CN" altLang="en-US"/>
          </a:p>
        </p:txBody>
      </p:sp>
    </p:spTree>
    <p:extLst>
      <p:ext uri="{BB962C8B-B14F-4D97-AF65-F5344CB8AC3E}">
        <p14:creationId xmlns:p14="http://schemas.microsoft.com/office/powerpoint/2010/main" val="3598844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DBAAE2-3663-4005-AD08-3ACC4D84A64A}" type="slidenum">
              <a:rPr lang="zh-CN" altLang="en-US" smtClean="0"/>
              <a:t>37</a:t>
            </a:fld>
            <a:endParaRPr lang="zh-CN" altLang="en-US"/>
          </a:p>
        </p:txBody>
      </p:sp>
    </p:spTree>
    <p:extLst>
      <p:ext uri="{BB962C8B-B14F-4D97-AF65-F5344CB8AC3E}">
        <p14:creationId xmlns:p14="http://schemas.microsoft.com/office/powerpoint/2010/main" val="3659497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dirty="0" smtClean="0"/>
              <a:t>http://docer.wps.cn</a:t>
            </a: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B8D39AF-2FEE-4B87-8EFD-E36E009D2CB3}"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38</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26211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傅里叶变换就是这样一种对信号进行分解的方法。通过傅里叶变换，可以将一个时间域的信号分解为无数个不同频率的正弦信号的组合。</a:t>
            </a:r>
            <a:r>
              <a:rPr lang="zh-CN" altLang="en-US" dirty="0" smtClean="0">
                <a:solidFill>
                  <a:schemeClr val="tx1">
                    <a:lumMod val="50000"/>
                  </a:schemeClr>
                </a:solidFill>
              </a:rPr>
              <a:t>傅立叶变换的结果就是得到傅立叶系数，这是不同频率的正旋波在正交分解原始信号得到的对应分量。计算每个频率分量有多少，形成频谱。知道了信号的高频、低频成分，就可以对信号进行处理了。但是傅里叶变换存在很大的缺陷，在由时域向频域变换的过程中丢失了时间信息。傅里叶变换的结果得到的是整个时间段内包含的不同的频率成分，无法分析某一具体时刻对应的频率成分。对于一些随时间变化的非平稳信号而言，只知道包含哪些频率成分是不够的，还要知道各个成分出现的时间。知道信号频率随时间变化的情况，各个时刻的瞬时频率及其幅值</a:t>
            </a:r>
            <a:r>
              <a:rPr lang="en-US" altLang="zh-CN" dirty="0" smtClean="0">
                <a:solidFill>
                  <a:schemeClr val="tx1">
                    <a:lumMod val="50000"/>
                  </a:schemeClr>
                </a:solidFill>
              </a:rPr>
              <a:t>——</a:t>
            </a:r>
            <a:r>
              <a:rPr lang="zh-CN" altLang="en-US" dirty="0" smtClean="0">
                <a:solidFill>
                  <a:schemeClr val="tx1">
                    <a:lumMod val="50000"/>
                  </a:schemeClr>
                </a:solidFill>
              </a:rPr>
              <a:t>也就是时频分析。</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extLst>
      <p:ext uri="{BB962C8B-B14F-4D97-AF65-F5344CB8AC3E}">
        <p14:creationId xmlns:p14="http://schemas.microsoft.com/office/powerpoint/2010/main" val="90314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因为要对肥胖纹信号进行时频分析，描绘其频域特性会随时间而相应变化，这时有人在傅里叶变换的基础上提出了</a:t>
            </a:r>
            <a:r>
              <a:rPr lang="zh-CN" altLang="en-US" sz="1200" b="0" i="0" kern="1200" dirty="0" smtClean="0">
                <a:solidFill>
                  <a:schemeClr val="tx1"/>
                </a:solidFill>
                <a:effectLst/>
                <a:latin typeface="+mn-lt"/>
                <a:ea typeface="+mn-ea"/>
                <a:cs typeface="+mn-cs"/>
              </a:rPr>
              <a:t>一个简单可行的方法</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加窗，就是</a:t>
            </a:r>
            <a:r>
              <a:rPr lang="zh-CN" altLang="en-US" sz="1200" dirty="0" smtClean="0">
                <a:solidFill>
                  <a:schemeClr val="tx1">
                    <a:lumMod val="50000"/>
                  </a:schemeClr>
                </a:solidFill>
              </a:rPr>
              <a:t>把整个时域过程分解成无数个等长的小过程，每个小过程近似平稳，再进行傅里叶变换，即可得知不同时间点上的频率。但这种方法的难点是如何确定窗的宽窄，窗太窄，窗内信号太短，导致频率分析不够精准，频率分辨率差；窗太宽，时域分辨率低。在分析一个随时间变化的非稳态信号时，我们期望在高频时适合小窗口，低频时适合大窗口。然而</a:t>
            </a:r>
            <a:r>
              <a:rPr lang="en-US" altLang="zh-CN" sz="1200" dirty="0" smtClean="0">
                <a:solidFill>
                  <a:schemeClr val="tx1">
                    <a:lumMod val="50000"/>
                  </a:schemeClr>
                </a:solidFill>
              </a:rPr>
              <a:t>STFT</a:t>
            </a:r>
            <a:r>
              <a:rPr lang="zh-CN" altLang="en-US" sz="1200" dirty="0" smtClean="0">
                <a:solidFill>
                  <a:schemeClr val="tx1">
                    <a:lumMod val="50000"/>
                  </a:schemeClr>
                </a:solidFill>
              </a:rPr>
              <a:t>的窗口是固定的，在一次</a:t>
            </a:r>
            <a:r>
              <a:rPr lang="en-US" altLang="zh-CN" sz="1200" dirty="0" smtClean="0">
                <a:solidFill>
                  <a:schemeClr val="tx1">
                    <a:lumMod val="50000"/>
                  </a:schemeClr>
                </a:solidFill>
              </a:rPr>
              <a:t>STFT</a:t>
            </a:r>
            <a:r>
              <a:rPr lang="zh-CN" altLang="en-US" sz="1200" dirty="0" smtClean="0">
                <a:solidFill>
                  <a:schemeClr val="tx1">
                    <a:lumMod val="50000"/>
                  </a:schemeClr>
                </a:solidFill>
              </a:rPr>
              <a:t>中宽度不会变化，所以</a:t>
            </a:r>
            <a:r>
              <a:rPr lang="en-US" altLang="zh-CN" sz="1200" dirty="0" smtClean="0">
                <a:solidFill>
                  <a:schemeClr val="tx1">
                    <a:lumMod val="50000"/>
                  </a:schemeClr>
                </a:solidFill>
              </a:rPr>
              <a:t>STFT</a:t>
            </a:r>
            <a:r>
              <a:rPr lang="zh-CN" altLang="en-US" sz="1200" dirty="0" smtClean="0">
                <a:solidFill>
                  <a:schemeClr val="tx1">
                    <a:lumMod val="50000"/>
                  </a:schemeClr>
                </a:solidFill>
              </a:rPr>
              <a:t>还是无法满足非稳态信号变化的频率的需求。</a:t>
            </a:r>
            <a:endParaRPr lang="en-US" altLang="zh-CN" sz="1200" dirty="0" smtClean="0">
              <a:solidFill>
                <a:schemeClr val="tx1">
                  <a:lumMod val="50000"/>
                </a:schemeClr>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extLst>
      <p:ext uri="{BB962C8B-B14F-4D97-AF65-F5344CB8AC3E}">
        <p14:creationId xmlns:p14="http://schemas.microsoft.com/office/powerpoint/2010/main" val="258272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因为短时傅里叶变换在时频分析上还是存在缺陷，因而有人提出了小波变换方法。小波变换将一个原始时间域上的信号通过正交分解为移位过和压缩过的母小波的组合。可以看到小波变换与傅里叶变换的区别，</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6</a:t>
            </a:fld>
            <a:endParaRPr lang="zh-CN" altLang="en-US"/>
          </a:p>
        </p:txBody>
      </p:sp>
    </p:spTree>
    <p:extLst>
      <p:ext uri="{BB962C8B-B14F-4D97-AF65-F5344CB8AC3E}">
        <p14:creationId xmlns:p14="http://schemas.microsoft.com/office/powerpoint/2010/main" val="2084069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7</a:t>
            </a:fld>
            <a:endParaRPr lang="zh-CN" altLang="en-US"/>
          </a:p>
        </p:txBody>
      </p:sp>
    </p:spTree>
    <p:extLst>
      <p:ext uri="{BB962C8B-B14F-4D97-AF65-F5344CB8AC3E}">
        <p14:creationId xmlns:p14="http://schemas.microsoft.com/office/powerpoint/2010/main" val="4218677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大家在朋友圈或者非常大脑里都看过或玩过这个游戏，找出不一样的彩色方块，在玩游戏的过程中发现，在玩前几集的时候，</a:t>
            </a:r>
            <a:r>
              <a:rPr lang="zh-CN" altLang="en-US" b="0" i="0" dirty="0" smtClean="0">
                <a:solidFill>
                  <a:srgbClr val="333333"/>
                </a:solidFill>
                <a:effectLst/>
                <a:latin typeface="Arial" panose="020B0604020202020204" pitchFamily="34" charset="0"/>
              </a:rPr>
              <a:t>方块尺寸很大而且颜色对比度很强，只需要较低的分辨率。但随着级数越来越高，方块变得越来越多，尺寸也越来越小，颜色对比度不高，通常采用较高的分辨率来观察。因此，当物体尺寸有大有小，或者对比度有强有弱的情况发生时，以若干个分辨率对它们进行研究将具有优势。</a:t>
            </a:r>
            <a:r>
              <a:rPr lang="zh-CN" altLang="en-US" dirty="0" smtClean="0">
                <a:solidFill>
                  <a:srgbClr val="333333"/>
                </a:solidFill>
                <a:latin typeface="Arial" panose="020B0604020202020204" pitchFamily="34" charset="0"/>
              </a:rPr>
              <a:t>某种分辨率下无法发现的特性在另一个分辨率下将很容易被发现。</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8</a:t>
            </a:fld>
            <a:endParaRPr lang="zh-CN" altLang="en-US"/>
          </a:p>
        </p:txBody>
      </p:sp>
    </p:spTree>
    <p:extLst>
      <p:ext uri="{BB962C8B-B14F-4D97-AF65-F5344CB8AC3E}">
        <p14:creationId xmlns:p14="http://schemas.microsoft.com/office/powerpoint/2010/main" val="411480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这样就引出了多分辨分析的思想，对信号进行多尺度分解，随着尺度有大到小的变化，可在各尺度上由粗及精的观察目标。对于多分辨分析的理解，可以以一个三层的小波分结数进行说明。</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9</a:t>
            </a:fld>
            <a:endParaRPr lang="zh-CN" altLang="en-US"/>
          </a:p>
        </p:txBody>
      </p:sp>
    </p:spTree>
    <p:extLst>
      <p:ext uri="{BB962C8B-B14F-4D97-AF65-F5344CB8AC3E}">
        <p14:creationId xmlns:p14="http://schemas.microsoft.com/office/powerpoint/2010/main" val="325876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多分辨分析只是提出了这样一个概念，如何对信号进行分解采用</a:t>
            </a:r>
            <a:r>
              <a:rPr lang="en-US" altLang="zh-CN" dirty="0" smtClean="0"/>
              <a:t>Mallat</a:t>
            </a:r>
            <a:r>
              <a:rPr lang="zh-CN" altLang="en-US" dirty="0" smtClean="0"/>
              <a:t>算法。</a:t>
            </a:r>
            <a:r>
              <a:rPr lang="en-US" altLang="zh-CN" dirty="0" smtClean="0"/>
              <a:t>Mallat</a:t>
            </a:r>
            <a:r>
              <a:rPr lang="zh-CN" altLang="en-US" dirty="0" smtClean="0"/>
              <a:t>算法包含两个部分，分解和重构，分解非平稳信号的频率是随时间的变化而变化的</a:t>
            </a:r>
            <a:r>
              <a:rPr lang="en-US" altLang="zh-CN" dirty="0" smtClean="0"/>
              <a:t>,</a:t>
            </a:r>
            <a:r>
              <a:rPr lang="zh-CN" altLang="en-US" dirty="0" smtClean="0"/>
              <a:t>慢变部分对应信号的低频部分</a:t>
            </a:r>
            <a:r>
              <a:rPr lang="en-US" altLang="zh-CN" dirty="0" smtClean="0"/>
              <a:t>,</a:t>
            </a:r>
            <a:r>
              <a:rPr lang="zh-CN" altLang="en-US" dirty="0" smtClean="0"/>
              <a:t>反应了信号的近似主体</a:t>
            </a:r>
            <a:r>
              <a:rPr lang="en-US" altLang="zh-CN" dirty="0" smtClean="0"/>
              <a:t>;</a:t>
            </a:r>
            <a:r>
              <a:rPr lang="zh-CN" altLang="en-US" dirty="0" smtClean="0"/>
              <a:t>快变部分对应信号的高频部分</a:t>
            </a:r>
            <a:r>
              <a:rPr lang="en-US" altLang="zh-CN" dirty="0" smtClean="0"/>
              <a:t>,</a:t>
            </a:r>
            <a:r>
              <a:rPr lang="zh-CN" altLang="en-US" dirty="0" smtClean="0"/>
              <a:t>表征的是信号的细节分量</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extLst>
      <p:ext uri="{BB962C8B-B14F-4D97-AF65-F5344CB8AC3E}">
        <p14:creationId xmlns:p14="http://schemas.microsoft.com/office/powerpoint/2010/main" val="2250643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0"/>
            <a:ext cx="9144000" cy="6858000"/>
          </a:xfrm>
          <a:prstGeom prst="rect">
            <a:avLst/>
          </a:prstGeom>
        </p:spPr>
      </p:pic>
      <p:sp>
        <p:nvSpPr>
          <p:cNvPr id="4" name="Date Placeholder 3"/>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E35328-2605-4478-8612-BCB3632A8AB8}" type="slidenum">
              <a:rPr lang="zh-CN" altLang="en-US" smtClean="0"/>
              <a:t>‹#›</a:t>
            </a:fld>
            <a:endParaRPr lang="zh-CN" altLang="en-US"/>
          </a:p>
        </p:txBody>
      </p:sp>
      <p:sp>
        <p:nvSpPr>
          <p:cNvPr id="2" name="Title 1"/>
          <p:cNvSpPr>
            <a:spLocks noGrp="1"/>
          </p:cNvSpPr>
          <p:nvPr>
            <p:ph type="ctrTitle"/>
          </p:nvPr>
        </p:nvSpPr>
        <p:spPr>
          <a:xfrm>
            <a:off x="3495675" y="1514937"/>
            <a:ext cx="5200650" cy="1317189"/>
          </a:xfrm>
        </p:spPr>
        <p:txBody>
          <a:bodyPr anchor="b">
            <a:normAutofit/>
          </a:bodyPr>
          <a:lstStyle>
            <a:lvl1pPr algn="ctr">
              <a:lnSpc>
                <a:spcPct val="100000"/>
              </a:lnSpc>
              <a:defRPr sz="2700" b="0" i="0">
                <a:solidFill>
                  <a:schemeClr val="accent1">
                    <a:lumMod val="7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495675" y="2832126"/>
            <a:ext cx="5200650" cy="701651"/>
          </a:xfrm>
        </p:spPr>
        <p:txBody>
          <a:bodyPr>
            <a:normAutofit/>
          </a:bodyPr>
          <a:lstStyle>
            <a:lvl1pPr marL="0" indent="0" algn="ctr">
              <a:buNone/>
              <a:defRPr sz="1200">
                <a:solidFill>
                  <a:schemeClr val="accent2">
                    <a:lumMod val="7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单击此处编辑母版副标题样式</a:t>
            </a:r>
            <a:endParaRPr lang="en-US" dirty="0"/>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6328" t="13665" r="30926" b="15342"/>
          <a:stretch/>
        </p:blipFill>
        <p:spPr>
          <a:xfrm>
            <a:off x="9526" y="2145910"/>
            <a:ext cx="3400425" cy="4073922"/>
          </a:xfrm>
          <a:prstGeom prst="rect">
            <a:avLst/>
          </a:prstGeom>
        </p:spPr>
      </p:pic>
    </p:spTree>
    <p:extLst>
      <p:ext uri="{BB962C8B-B14F-4D97-AF65-F5344CB8AC3E}">
        <p14:creationId xmlns:p14="http://schemas.microsoft.com/office/powerpoint/2010/main" val="68203753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496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2062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232111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Date Placeholder 3"/>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153159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2786746"/>
            <a:ext cx="7886700" cy="1070339"/>
          </a:xfrm>
        </p:spPr>
        <p:txBody>
          <a:bodyPr anchor="b"/>
          <a:lstStyle>
            <a:lvl1pPr>
              <a:defRPr sz="270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884069"/>
            <a:ext cx="7886700" cy="611731"/>
          </a:xfrm>
        </p:spPr>
        <p:txBody>
          <a:bodyPr/>
          <a:lstStyle>
            <a:lvl1pPr marL="0" indent="0">
              <a:buNone/>
              <a:defRPr sz="135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700503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54990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lvl1pPr>
              <a:defRPr>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2"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307977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414045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0"/>
            <a:ext cx="9144000" cy="6858000"/>
          </a:xfrm>
          <a:prstGeom prst="rect">
            <a:avLst/>
          </a:prstGeom>
        </p:spPr>
      </p:pic>
      <p:sp>
        <p:nvSpPr>
          <p:cNvPr id="2" name="Date Placeholder 1"/>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8E35328-2605-4478-8612-BCB3632A8AB8}" type="slidenum">
              <a:rPr lang="zh-CN" altLang="en-US" smtClean="0"/>
              <a:t>‹#›</a:t>
            </a:fld>
            <a:endParaRPr lang="zh-CN" altLang="en-US"/>
          </a:p>
        </p:txBody>
      </p:sp>
      <p:sp>
        <p:nvSpPr>
          <p:cNvPr id="7" name="Slide Number Placeholder 5"/>
          <p:cNvSpPr txBox="1">
            <a:spLocks/>
          </p:cNvSpPr>
          <p:nvPr/>
        </p:nvSpPr>
        <p:spPr>
          <a:xfrm>
            <a:off x="6572250" y="6508755"/>
            <a:ext cx="2057400" cy="365125"/>
          </a:xfrm>
          <a:prstGeom prst="rect">
            <a:avLst/>
          </a:prstGeom>
        </p:spPr>
        <p:txBody>
          <a:bodyPr vert="horz" lIns="51435" tIns="25718" rIns="51435" bIns="25718" rtlCol="0" anchor="ctr"/>
          <a:lstStyle>
            <a:defPPr>
              <a:defRPr lang="zh-CN"/>
            </a:defPPr>
            <a:lvl1pPr marL="0" algn="r" defTabSz="1219170" rtl="0" eaLnBrk="1" latinLnBrk="0" hangingPunct="1">
              <a:defRPr sz="1200" kern="1200">
                <a:solidFill>
                  <a:schemeClr val="bg1">
                    <a:lumMod val="6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F906490-237C-474C-BA2E-D98840BC1F8F}" type="slidenum">
              <a:rPr lang="zh-CN" altLang="en-US" sz="675" smtClean="0"/>
              <a:pPr/>
              <a:t>‹#›</a:t>
            </a:fld>
            <a:endParaRPr lang="zh-CN" altLang="en-US" sz="675"/>
          </a:p>
        </p:txBody>
      </p:sp>
    </p:spTree>
    <p:extLst>
      <p:ext uri="{BB962C8B-B14F-4D97-AF65-F5344CB8AC3E}">
        <p14:creationId xmlns:p14="http://schemas.microsoft.com/office/powerpoint/2010/main" val="243689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30"/>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139394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A6A6769-0D0E-475C-AB68-682B34951CBF}"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E35328-2605-4478-8612-BCB3632A8AB8}" type="slidenum">
              <a:rPr lang="zh-CN" altLang="en-US" smtClean="0"/>
              <a:t>‹#›</a:t>
            </a:fld>
            <a:endParaRPr lang="zh-CN" altLang="en-US"/>
          </a:p>
        </p:txBody>
      </p:sp>
    </p:spTree>
    <p:extLst>
      <p:ext uri="{BB962C8B-B14F-4D97-AF65-F5344CB8AC3E}">
        <p14:creationId xmlns:p14="http://schemas.microsoft.com/office/powerpoint/2010/main" val="223429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700" y="0"/>
            <a:ext cx="9144000" cy="6858000"/>
          </a:xfrm>
          <a:prstGeom prst="rect">
            <a:avLst/>
          </a:prstGeom>
        </p:spPr>
      </p:pic>
      <p:sp>
        <p:nvSpPr>
          <p:cNvPr id="8" name="矩形 7"/>
          <p:cNvSpPr/>
          <p:nvPr/>
        </p:nvSpPr>
        <p:spPr>
          <a:xfrm>
            <a:off x="0" y="-25400"/>
            <a:ext cx="9156700" cy="685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Text Placeholder 2"/>
          <p:cNvSpPr>
            <a:spLocks noGrp="1"/>
          </p:cNvSpPr>
          <p:nvPr>
            <p:ph type="body" idx="1"/>
          </p:nvPr>
        </p:nvSpPr>
        <p:spPr>
          <a:xfrm>
            <a:off x="566061" y="1206500"/>
            <a:ext cx="8010253" cy="525462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675">
                <a:solidFill>
                  <a:schemeClr val="bg1">
                    <a:lumMod val="65000"/>
                  </a:schemeClr>
                </a:solidFill>
              </a:defRPr>
            </a:lvl1pPr>
          </a:lstStyle>
          <a:p>
            <a:fld id="{4A6A6769-0D0E-475C-AB68-682B34951CBF}" type="datetimeFigureOut">
              <a:rPr lang="zh-CN" altLang="en-US" smtClean="0"/>
              <a:t>2016/3/3</a:t>
            </a:fld>
            <a:endParaRPr lang="zh-CN" altLang="en-U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675">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675">
                <a:solidFill>
                  <a:schemeClr val="bg1">
                    <a:lumMod val="65000"/>
                  </a:schemeClr>
                </a:solidFill>
              </a:defRPr>
            </a:lvl1pPr>
          </a:lstStyle>
          <a:p>
            <a:fld id="{08E35328-2605-4478-8612-BCB3632A8AB8}" type="slidenum">
              <a:rPr lang="zh-CN" altLang="en-US" smtClean="0"/>
              <a:t>‹#›</a:t>
            </a:fld>
            <a:endParaRPr lang="zh-CN" altLang="en-US"/>
          </a:p>
        </p:txBody>
      </p:sp>
      <p:sp>
        <p:nvSpPr>
          <p:cNvPr id="2" name="Title Placeholder 1"/>
          <p:cNvSpPr>
            <a:spLocks noGrp="1"/>
          </p:cNvSpPr>
          <p:nvPr>
            <p:ph type="title"/>
          </p:nvPr>
        </p:nvSpPr>
        <p:spPr>
          <a:xfrm>
            <a:off x="566061" y="189363"/>
            <a:ext cx="8010253" cy="756787"/>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7" name="矩形 6"/>
          <p:cNvSpPr/>
          <p:nvPr/>
        </p:nvSpPr>
        <p:spPr>
          <a:xfrm>
            <a:off x="0" y="6356355"/>
            <a:ext cx="9156700" cy="501647"/>
          </a:xfrm>
          <a:prstGeom prst="rect">
            <a:avLst/>
          </a:prstGeom>
          <a:solidFill>
            <a:srgbClr val="D029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p:nvPicPr>
        <p:blipFill rotWithShape="1">
          <a:blip r:embed="rId14" cstate="print">
            <a:extLst>
              <a:ext uri="{28A0092B-C50C-407E-A947-70E740481C1C}">
                <a14:useLocalDpi xmlns:a14="http://schemas.microsoft.com/office/drawing/2010/main" val="0"/>
              </a:ext>
            </a:extLst>
          </a:blip>
          <a:srcRect l="6328" t="13665" r="30926" b="15342"/>
          <a:stretch/>
        </p:blipFill>
        <p:spPr>
          <a:xfrm>
            <a:off x="48264" y="5614905"/>
            <a:ext cx="1037587" cy="1243094"/>
          </a:xfrm>
          <a:prstGeom prst="rect">
            <a:avLst/>
          </a:prstGeom>
        </p:spPr>
      </p:pic>
    </p:spTree>
    <p:extLst>
      <p:ext uri="{BB962C8B-B14F-4D97-AF65-F5344CB8AC3E}">
        <p14:creationId xmlns:p14="http://schemas.microsoft.com/office/powerpoint/2010/main" val="3524524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4350" rtl="0" eaLnBrk="1" latinLnBrk="0" hangingPunct="1">
        <a:lnSpc>
          <a:spcPct val="90000"/>
        </a:lnSpc>
        <a:spcBef>
          <a:spcPct val="0"/>
        </a:spcBef>
        <a:buNone/>
        <a:defRPr sz="2700" kern="1200">
          <a:solidFill>
            <a:schemeClr val="accent1">
              <a:lumMod val="75000"/>
            </a:schemeClr>
          </a:solidFill>
          <a:latin typeface="+mj-lt"/>
          <a:ea typeface="+mj-ea"/>
          <a:cs typeface="+mj-cs"/>
        </a:defRPr>
      </a:lvl1pPr>
    </p:titleStyle>
    <p:bodyStyle>
      <a:lvl1pPr marL="200918" indent="-200918" algn="l" defTabSz="514350" rtl="0" eaLnBrk="1" latinLnBrk="0" hangingPunct="1">
        <a:lnSpc>
          <a:spcPct val="90000"/>
        </a:lnSpc>
        <a:spcBef>
          <a:spcPts val="1013"/>
        </a:spcBef>
        <a:buClr>
          <a:schemeClr val="accent1"/>
        </a:buClr>
        <a:buSzPct val="80000"/>
        <a:buFont typeface="Wingdings" panose="05000000000000000000" pitchFamily="2" charset="2"/>
        <a:buChar char="Ø"/>
        <a:defRPr sz="1800" kern="1200">
          <a:solidFill>
            <a:schemeClr val="accent1"/>
          </a:solidFill>
          <a:latin typeface="+mn-lt"/>
          <a:ea typeface="+mn-ea"/>
          <a:cs typeface="+mn-cs"/>
        </a:defRPr>
      </a:lvl1pPr>
      <a:lvl2pPr marL="200918" indent="-200918" algn="l" defTabSz="514350" rtl="0" eaLnBrk="1" latinLnBrk="0" hangingPunct="1">
        <a:lnSpc>
          <a:spcPct val="130000"/>
        </a:lnSpc>
        <a:spcBef>
          <a:spcPts val="0"/>
        </a:spcBef>
        <a:buFont typeface="Calibri" panose="020F0502020204030204" pitchFamily="34" charset="0"/>
        <a:buChar char=" "/>
        <a:defRPr sz="120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bg1">
              <a:lumMod val="50000"/>
            </a:schemeClr>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bg1">
              <a:lumMod val="50000"/>
            </a:schemeClr>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bg1">
              <a:lumMod val="50000"/>
            </a:schemeClr>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1.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smtClean="0"/>
              <a:t>小波分析在金融时序序列中的应用</a:t>
            </a:r>
            <a:endParaRPr lang="zh-CN" altLang="en-US" dirty="0"/>
          </a:p>
        </p:txBody>
      </p:sp>
      <p:sp>
        <p:nvSpPr>
          <p:cNvPr id="7" name="副标题 6"/>
          <p:cNvSpPr>
            <a:spLocks noGrp="1"/>
          </p:cNvSpPr>
          <p:nvPr>
            <p:ph type="subTitle" idx="1"/>
          </p:nvPr>
        </p:nvSpPr>
        <p:spPr/>
        <p:txBody>
          <a:bodyPr/>
          <a:lstStyle/>
          <a:p>
            <a:r>
              <a:rPr lang="zh-CN" altLang="en-US" dirty="0" smtClean="0"/>
              <a:t>郭志颖</a:t>
            </a:r>
            <a:endParaRPr lang="en-US" altLang="zh-CN" dirty="0"/>
          </a:p>
        </p:txBody>
      </p:sp>
    </p:spTree>
    <p:extLst>
      <p:ext uri="{BB962C8B-B14F-4D97-AF65-F5344CB8AC3E}">
        <p14:creationId xmlns:p14="http://schemas.microsoft.com/office/powerpoint/2010/main" val="1973684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1461880" y="3024371"/>
            <a:ext cx="2613296" cy="1803041"/>
          </a:xfrm>
          <a:prstGeom prst="rect">
            <a:avLst/>
          </a:prstGeom>
        </p:spPr>
      </p:pic>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p:txBody>
          <a:bodyPr>
            <a:normAutofit fontScale="25000" lnSpcReduction="20000"/>
          </a:bodyPr>
          <a:lstStyle/>
          <a:p>
            <a:r>
              <a:rPr lang="en-US" altLang="zh-CN" sz="7200" b="1" dirty="0" smtClean="0">
                <a:solidFill>
                  <a:schemeClr val="tx1">
                    <a:lumMod val="50000"/>
                  </a:schemeClr>
                </a:solidFill>
              </a:rPr>
              <a:t>Mallat</a:t>
            </a:r>
            <a:r>
              <a:rPr lang="zh-CN" altLang="en-US" sz="7200" b="1" dirty="0" smtClean="0">
                <a:solidFill>
                  <a:schemeClr val="tx1">
                    <a:lumMod val="50000"/>
                  </a:schemeClr>
                </a:solidFill>
              </a:rPr>
              <a:t>算法</a:t>
            </a:r>
            <a:r>
              <a:rPr lang="en-US" altLang="zh-CN" sz="7200" b="1" dirty="0" smtClean="0">
                <a:solidFill>
                  <a:schemeClr val="tx1">
                    <a:lumMod val="50000"/>
                  </a:schemeClr>
                </a:solidFill>
              </a:rPr>
              <a:t>——</a:t>
            </a:r>
            <a:r>
              <a:rPr lang="zh-CN" altLang="en-US" sz="7200" b="1" dirty="0" smtClean="0">
                <a:solidFill>
                  <a:schemeClr val="tx1">
                    <a:lumMod val="50000"/>
                  </a:schemeClr>
                </a:solidFill>
              </a:rPr>
              <a:t>小波分解与重构</a:t>
            </a:r>
            <a:endParaRPr lang="en-US" altLang="zh-CN" sz="7200" dirty="0">
              <a:solidFill>
                <a:schemeClr val="tx1">
                  <a:lumMod val="50000"/>
                </a:schemeClr>
              </a:solidFill>
            </a:endParaRPr>
          </a:p>
          <a:p>
            <a:pPr>
              <a:lnSpc>
                <a:spcPct val="120000"/>
              </a:lnSpc>
              <a:buClr>
                <a:srgbClr val="0070C0"/>
              </a:buClr>
              <a:buFont typeface="Wingdings" panose="05000000000000000000" pitchFamily="2" charset="2"/>
              <a:buChar char="l"/>
            </a:pPr>
            <a:r>
              <a:rPr lang="zh-CN" altLang="en-US" sz="7200" dirty="0">
                <a:solidFill>
                  <a:schemeClr val="tx1">
                    <a:lumMod val="50000"/>
                  </a:schemeClr>
                </a:solidFill>
              </a:rPr>
              <a:t> </a:t>
            </a:r>
            <a:r>
              <a:rPr lang="zh-CN" altLang="en-US" sz="7200" dirty="0" smtClean="0">
                <a:solidFill>
                  <a:schemeClr val="tx1">
                    <a:lumMod val="50000"/>
                  </a:schemeClr>
                </a:solidFill>
              </a:rPr>
              <a:t>  小波分解</a:t>
            </a:r>
            <a:endParaRPr lang="en-US" altLang="zh-CN" sz="7200" dirty="0" smtClean="0">
              <a:solidFill>
                <a:schemeClr val="tx1">
                  <a:lumMod val="50000"/>
                </a:schemeClr>
              </a:solidFill>
            </a:endParaRPr>
          </a:p>
          <a:p>
            <a:pPr marL="0" indent="0">
              <a:lnSpc>
                <a:spcPct val="120000"/>
              </a:lnSpc>
              <a:buClr>
                <a:srgbClr val="0070C0"/>
              </a:buClr>
              <a:buNone/>
            </a:pPr>
            <a:r>
              <a:rPr lang="zh-CN" altLang="en-US" sz="7200" dirty="0" smtClean="0">
                <a:solidFill>
                  <a:schemeClr val="tx1">
                    <a:lumMod val="50000"/>
                  </a:schemeClr>
                </a:solidFill>
              </a:rPr>
              <a:t>        </a:t>
            </a:r>
            <a:r>
              <a:rPr lang="zh-CN" altLang="en-US" sz="6400" dirty="0" smtClean="0">
                <a:solidFill>
                  <a:schemeClr val="tx1">
                    <a:lumMod val="50000"/>
                  </a:schemeClr>
                </a:solidFill>
              </a:rPr>
              <a:t>在</a:t>
            </a:r>
            <a:r>
              <a:rPr lang="zh-CN" altLang="en-US" sz="6400" dirty="0">
                <a:solidFill>
                  <a:schemeClr val="tx1">
                    <a:lumMod val="50000"/>
                  </a:schemeClr>
                </a:solidFill>
              </a:rPr>
              <a:t>多分辨分析的讨论中，可以看到正交小波变换可以等效为一组镜像滤波的过程，即信号通过一个分解高通滤波器和分解低通滤波器，自然的高通滤波器输出对应的信号的高频分量部分，称为细节分量，低通滤波器输出对应了信号的相对较低的频率分量部分，称为近似分量。对应的快速算法称为</a:t>
            </a:r>
            <a:r>
              <a:rPr lang="en-US" altLang="zh-CN" sz="6400" dirty="0">
                <a:solidFill>
                  <a:schemeClr val="tx1">
                    <a:lumMod val="50000"/>
                  </a:schemeClr>
                </a:solidFill>
              </a:rPr>
              <a:t>Mallat</a:t>
            </a:r>
            <a:r>
              <a:rPr lang="zh-CN" altLang="en-US" sz="6400" dirty="0" smtClean="0">
                <a:solidFill>
                  <a:schemeClr val="tx1">
                    <a:lumMod val="50000"/>
                  </a:schemeClr>
                </a:solidFill>
              </a:rPr>
              <a:t>算法。</a:t>
            </a:r>
            <a:endParaRPr lang="en-US" altLang="zh-CN" sz="6400" dirty="0" smtClean="0">
              <a:solidFill>
                <a:schemeClr val="tx1">
                  <a:lumMod val="50000"/>
                </a:schemeClr>
              </a:solidFill>
            </a:endParaRPr>
          </a:p>
          <a:p>
            <a:pPr marL="0" indent="0">
              <a:lnSpc>
                <a:spcPct val="120000"/>
              </a:lnSpc>
              <a:buNone/>
            </a:pPr>
            <a:endParaRPr lang="zh-CN" altLang="en-US" sz="2900" dirty="0">
              <a:solidFill>
                <a:schemeClr val="tx1">
                  <a:lumMod val="50000"/>
                </a:schemeClr>
              </a:solidFill>
            </a:endParaRPr>
          </a:p>
          <a:p>
            <a:pPr marL="0" indent="0">
              <a:lnSpc>
                <a:spcPct val="120000"/>
              </a:lnSpc>
              <a:buNone/>
            </a:pPr>
            <a:endParaRPr lang="en-US" altLang="zh-CN" sz="2600" dirty="0" smtClean="0">
              <a:solidFill>
                <a:schemeClr val="tx1">
                  <a:lumMod val="50000"/>
                </a:schemeClr>
              </a:solidFill>
            </a:endParaRPr>
          </a:p>
          <a:p>
            <a:pPr marL="0" indent="0">
              <a:lnSpc>
                <a:spcPct val="120000"/>
              </a:lnSpc>
              <a:buNone/>
            </a:pPr>
            <a:endParaRPr lang="en-US" altLang="zh-CN" sz="2600" dirty="0">
              <a:solidFill>
                <a:schemeClr val="tx1">
                  <a:lumMod val="50000"/>
                </a:schemeClr>
              </a:solidFill>
            </a:endParaRPr>
          </a:p>
          <a:p>
            <a:pPr marL="0" indent="0">
              <a:lnSpc>
                <a:spcPct val="120000"/>
              </a:lnSpc>
              <a:buNone/>
            </a:pPr>
            <a:endParaRPr lang="en-US" altLang="zh-CN" sz="2600" dirty="0" smtClean="0">
              <a:solidFill>
                <a:schemeClr val="tx1">
                  <a:lumMod val="50000"/>
                </a:schemeClr>
              </a:solidFill>
            </a:endParaRPr>
          </a:p>
          <a:p>
            <a:pPr marL="0" indent="0">
              <a:lnSpc>
                <a:spcPct val="120000"/>
              </a:lnSpc>
              <a:buNone/>
            </a:pPr>
            <a:endParaRPr lang="en-US" altLang="zh-CN" sz="2600" dirty="0">
              <a:solidFill>
                <a:schemeClr val="tx1">
                  <a:lumMod val="50000"/>
                </a:schemeClr>
              </a:solidFill>
            </a:endParaRPr>
          </a:p>
          <a:p>
            <a:pPr marL="0" indent="0">
              <a:lnSpc>
                <a:spcPct val="120000"/>
              </a:lnSpc>
              <a:buNone/>
            </a:pPr>
            <a:endParaRPr lang="en-US" altLang="zh-CN" sz="7200" dirty="0" smtClean="0">
              <a:solidFill>
                <a:schemeClr val="tx1">
                  <a:lumMod val="50000"/>
                </a:schemeClr>
              </a:solidFill>
            </a:endParaRPr>
          </a:p>
          <a:p>
            <a:pPr>
              <a:lnSpc>
                <a:spcPct val="120000"/>
              </a:lnSpc>
              <a:buClr>
                <a:srgbClr val="0070C0"/>
              </a:buClr>
              <a:buFont typeface="Wingdings" panose="05000000000000000000" pitchFamily="2" charset="2"/>
              <a:buChar char="l"/>
            </a:pPr>
            <a:r>
              <a:rPr lang="zh-CN" altLang="en-US" sz="7200" dirty="0" smtClean="0">
                <a:solidFill>
                  <a:schemeClr val="tx1">
                    <a:lumMod val="50000"/>
                  </a:schemeClr>
                </a:solidFill>
              </a:rPr>
              <a:t>   降采样</a:t>
            </a:r>
            <a:r>
              <a:rPr lang="en-US" altLang="zh-CN" sz="7200" dirty="0" smtClean="0">
                <a:solidFill>
                  <a:schemeClr val="tx1">
                    <a:lumMod val="50000"/>
                  </a:schemeClr>
                </a:solidFill>
              </a:rPr>
              <a:t>       </a:t>
            </a:r>
          </a:p>
          <a:p>
            <a:pPr marL="0" indent="0">
              <a:lnSpc>
                <a:spcPct val="120000"/>
              </a:lnSpc>
              <a:buClr>
                <a:srgbClr val="0070C0"/>
              </a:buClr>
              <a:buNone/>
            </a:pPr>
            <a:r>
              <a:rPr lang="zh-CN" altLang="en-US" sz="6400" dirty="0" smtClean="0">
                <a:solidFill>
                  <a:schemeClr val="tx1">
                    <a:lumMod val="50000"/>
                  </a:schemeClr>
                </a:solidFill>
              </a:rPr>
              <a:t>        滤波</a:t>
            </a:r>
            <a:r>
              <a:rPr lang="zh-CN" altLang="en-US" sz="6400" dirty="0">
                <a:solidFill>
                  <a:schemeClr val="tx1">
                    <a:lumMod val="50000"/>
                  </a:schemeClr>
                </a:solidFill>
              </a:rPr>
              <a:t>分解算法带来一个新的问题，就是针对离散的数据序列，经过滤波分解会得到多于原数据点数的数据序列。在小波变换的</a:t>
            </a:r>
            <a:r>
              <a:rPr lang="en-US" altLang="zh-CN" sz="6400" dirty="0">
                <a:solidFill>
                  <a:schemeClr val="tx1">
                    <a:lumMod val="50000"/>
                  </a:schemeClr>
                </a:solidFill>
              </a:rPr>
              <a:t>Mallat</a:t>
            </a:r>
            <a:r>
              <a:rPr lang="zh-CN" altLang="en-US" sz="6400" dirty="0">
                <a:solidFill>
                  <a:schemeClr val="tx1">
                    <a:lumMod val="50000"/>
                  </a:schemeClr>
                </a:solidFill>
              </a:rPr>
              <a:t>算法实现中，可以利用降采样的方法即在输出的两点中只取一个数据点，这样产生两个为原信号数据长度一半的序列，称为简单记为</a:t>
            </a:r>
            <a:r>
              <a:rPr lang="en-US" altLang="zh-CN" sz="6400" dirty="0" err="1">
                <a:solidFill>
                  <a:schemeClr val="tx1">
                    <a:lumMod val="50000"/>
                  </a:schemeClr>
                </a:solidFill>
              </a:rPr>
              <a:t>cA</a:t>
            </a:r>
            <a:r>
              <a:rPr lang="zh-CN" altLang="en-US" sz="6400" dirty="0">
                <a:solidFill>
                  <a:schemeClr val="tx1">
                    <a:lumMod val="50000"/>
                  </a:schemeClr>
                </a:solidFill>
              </a:rPr>
              <a:t>和</a:t>
            </a:r>
            <a:r>
              <a:rPr lang="en-US" altLang="zh-CN" sz="6400" dirty="0" err="1">
                <a:solidFill>
                  <a:schemeClr val="tx1">
                    <a:lumMod val="50000"/>
                  </a:schemeClr>
                </a:solidFill>
              </a:rPr>
              <a:t>cD</a:t>
            </a:r>
            <a:r>
              <a:rPr lang="zh-CN" altLang="en-US" sz="6400" dirty="0">
                <a:solidFill>
                  <a:schemeClr val="tx1">
                    <a:lumMod val="50000"/>
                  </a:schemeClr>
                </a:solidFill>
              </a:rPr>
              <a:t>，虽然近似分量和细节分量的数据长度仅为原信号序列的一半，但是却完整的包含的原信号的信息内容。</a:t>
            </a:r>
            <a:endParaRPr lang="en-US" altLang="zh-CN" sz="6400" dirty="0" smtClean="0">
              <a:solidFill>
                <a:schemeClr val="tx1">
                  <a:lumMod val="50000"/>
                </a:schemeClr>
              </a:solidFill>
            </a:endParaRPr>
          </a:p>
          <a:p>
            <a:pPr marL="0" indent="0">
              <a:lnSpc>
                <a:spcPct val="120000"/>
              </a:lnSpc>
              <a:buNone/>
            </a:pPr>
            <a:endParaRPr lang="zh-CN" altLang="en-US" sz="2600" dirty="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graphicFrame>
        <p:nvGraphicFramePr>
          <p:cNvPr id="7" name="Object 11"/>
          <p:cNvGraphicFramePr>
            <a:graphicFrameLocks noChangeAspect="1"/>
          </p:cNvGraphicFramePr>
          <p:nvPr>
            <p:extLst>
              <p:ext uri="{D42A27DB-BD31-4B8C-83A1-F6EECF244321}">
                <p14:modId xmlns:p14="http://schemas.microsoft.com/office/powerpoint/2010/main" val="365496022"/>
              </p:ext>
            </p:extLst>
          </p:nvPr>
        </p:nvGraphicFramePr>
        <p:xfrm>
          <a:off x="4561952" y="3061499"/>
          <a:ext cx="3416439" cy="1728787"/>
        </p:xfrm>
        <a:graphic>
          <a:graphicData uri="http://schemas.openxmlformats.org/presentationml/2006/ole">
            <mc:AlternateContent xmlns:mc="http://schemas.openxmlformats.org/markup-compatibility/2006">
              <mc:Choice xmlns:v="urn:schemas-microsoft-com:vml" Requires="v">
                <p:oleObj spid="_x0000_s1036" name="Visio" r:id="rId5" imgW="3607857" imgH="1357701" progId="Visio.Drawing.11">
                  <p:embed/>
                </p:oleObj>
              </mc:Choice>
              <mc:Fallback>
                <p:oleObj name="Visio" r:id="rId5" imgW="3607857" imgH="135770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1952" y="3061499"/>
                        <a:ext cx="3416439" cy="17287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6111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p:txBody>
          <a:bodyPr>
            <a:normAutofit fontScale="25000" lnSpcReduction="20000"/>
          </a:bodyPr>
          <a:lstStyle/>
          <a:p>
            <a:r>
              <a:rPr lang="en-US" altLang="zh-CN" sz="7200" b="1" dirty="0" smtClean="0">
                <a:solidFill>
                  <a:schemeClr val="tx1">
                    <a:lumMod val="50000"/>
                  </a:schemeClr>
                </a:solidFill>
              </a:rPr>
              <a:t>Mallat</a:t>
            </a:r>
            <a:r>
              <a:rPr lang="zh-CN" altLang="en-US" sz="7200" b="1" dirty="0" smtClean="0">
                <a:solidFill>
                  <a:schemeClr val="tx1">
                    <a:lumMod val="50000"/>
                  </a:schemeClr>
                </a:solidFill>
              </a:rPr>
              <a:t>算法</a:t>
            </a:r>
            <a:r>
              <a:rPr lang="en-US" altLang="zh-CN" sz="7200" b="1" dirty="0" smtClean="0">
                <a:solidFill>
                  <a:schemeClr val="tx1">
                    <a:lumMod val="50000"/>
                  </a:schemeClr>
                </a:solidFill>
              </a:rPr>
              <a:t>——</a:t>
            </a:r>
            <a:r>
              <a:rPr lang="zh-CN" altLang="en-US" sz="7200" b="1" dirty="0" smtClean="0">
                <a:solidFill>
                  <a:schemeClr val="tx1">
                    <a:lumMod val="50000"/>
                  </a:schemeClr>
                </a:solidFill>
              </a:rPr>
              <a:t>小波分解与重构</a:t>
            </a:r>
            <a:endParaRPr lang="en-US" altLang="zh-CN" sz="7200" dirty="0">
              <a:solidFill>
                <a:schemeClr val="tx1">
                  <a:lumMod val="50000"/>
                </a:schemeClr>
              </a:solidFill>
            </a:endParaRPr>
          </a:p>
          <a:p>
            <a:pPr>
              <a:lnSpc>
                <a:spcPct val="120000"/>
              </a:lnSpc>
              <a:buClr>
                <a:srgbClr val="0070C0"/>
              </a:buClr>
              <a:buFont typeface="Wingdings" panose="05000000000000000000" pitchFamily="2" charset="2"/>
              <a:buChar char="l"/>
            </a:pPr>
            <a:r>
              <a:rPr lang="zh-CN" altLang="en-US" sz="7200" dirty="0">
                <a:solidFill>
                  <a:schemeClr val="tx1">
                    <a:lumMod val="50000"/>
                  </a:schemeClr>
                </a:solidFill>
              </a:rPr>
              <a:t> </a:t>
            </a:r>
            <a:r>
              <a:rPr lang="zh-CN" altLang="en-US" sz="7200" dirty="0" smtClean="0">
                <a:solidFill>
                  <a:schemeClr val="tx1">
                    <a:lumMod val="50000"/>
                  </a:schemeClr>
                </a:solidFill>
              </a:rPr>
              <a:t>  小波重构</a:t>
            </a:r>
            <a:endParaRPr lang="en-US" altLang="zh-CN" sz="7200" dirty="0" smtClean="0">
              <a:solidFill>
                <a:schemeClr val="tx1">
                  <a:lumMod val="50000"/>
                </a:schemeClr>
              </a:solidFill>
            </a:endParaRPr>
          </a:p>
          <a:p>
            <a:pPr marL="0" indent="0">
              <a:lnSpc>
                <a:spcPct val="120000"/>
              </a:lnSpc>
              <a:buNone/>
            </a:pPr>
            <a:r>
              <a:rPr lang="zh-CN" altLang="en-US" sz="7200" dirty="0" smtClean="0">
                <a:solidFill>
                  <a:schemeClr val="tx1">
                    <a:lumMod val="50000"/>
                  </a:schemeClr>
                </a:solidFill>
              </a:rPr>
              <a:t>         将</a:t>
            </a:r>
            <a:r>
              <a:rPr lang="zh-CN" altLang="en-US" sz="7200" dirty="0">
                <a:solidFill>
                  <a:schemeClr val="tx1">
                    <a:lumMod val="50000"/>
                  </a:schemeClr>
                </a:solidFill>
              </a:rPr>
              <a:t>这些分解得到分量能够整合到一起恢复原信号并且没有任何的信息损失，这一过程就称为小波重构。</a:t>
            </a:r>
            <a:r>
              <a:rPr lang="zh-CN" altLang="en-US" sz="7200" dirty="0" smtClean="0">
                <a:solidFill>
                  <a:schemeClr val="tx1">
                    <a:lumMod val="50000"/>
                  </a:schemeClr>
                </a:solidFill>
              </a:rPr>
              <a:t>在小</a:t>
            </a:r>
            <a:r>
              <a:rPr lang="zh-CN" altLang="en-US" sz="7200" dirty="0">
                <a:solidFill>
                  <a:schemeClr val="tx1">
                    <a:lumMod val="50000"/>
                  </a:schemeClr>
                </a:solidFill>
              </a:rPr>
              <a:t>波分解的过程中包含了滤波和降采样，那么在小波重构过程中需要进行过采样和滤波。过采样是通过在相邻采样点之间插入零值的来实现的，利用过采样可以使得信号分量的长度增加为原来的两倍，以达到和需要重构信号一致的采样数据长度。</a:t>
            </a:r>
            <a:endParaRPr lang="zh-CN" altLang="en-US" sz="2900" dirty="0">
              <a:solidFill>
                <a:schemeClr val="tx1">
                  <a:lumMod val="50000"/>
                </a:schemeClr>
              </a:solidFill>
            </a:endParaRPr>
          </a:p>
          <a:p>
            <a:pPr marL="0" indent="0">
              <a:lnSpc>
                <a:spcPct val="120000"/>
              </a:lnSpc>
              <a:buNone/>
            </a:pPr>
            <a:endParaRPr lang="en-US" altLang="zh-CN" sz="2600" dirty="0" smtClean="0">
              <a:solidFill>
                <a:schemeClr val="tx1">
                  <a:lumMod val="50000"/>
                </a:schemeClr>
              </a:solidFill>
            </a:endParaRPr>
          </a:p>
          <a:p>
            <a:pPr marL="0" indent="0">
              <a:lnSpc>
                <a:spcPct val="120000"/>
              </a:lnSpc>
              <a:buNone/>
            </a:pPr>
            <a:endParaRPr lang="en-US" altLang="zh-CN" sz="2600" dirty="0">
              <a:solidFill>
                <a:schemeClr val="tx1">
                  <a:lumMod val="50000"/>
                </a:schemeClr>
              </a:solidFill>
            </a:endParaRPr>
          </a:p>
          <a:p>
            <a:pPr marL="0" indent="0">
              <a:lnSpc>
                <a:spcPct val="120000"/>
              </a:lnSpc>
              <a:buNone/>
            </a:pPr>
            <a:endParaRPr lang="en-US" altLang="zh-CN" sz="2600" dirty="0" smtClean="0">
              <a:solidFill>
                <a:schemeClr val="tx1">
                  <a:lumMod val="50000"/>
                </a:schemeClr>
              </a:solidFill>
            </a:endParaRPr>
          </a:p>
          <a:p>
            <a:pPr marL="0" indent="0">
              <a:lnSpc>
                <a:spcPct val="120000"/>
              </a:lnSpc>
              <a:buNone/>
            </a:pPr>
            <a:endParaRPr lang="en-US" altLang="zh-CN" sz="2600" dirty="0">
              <a:solidFill>
                <a:schemeClr val="tx1">
                  <a:lumMod val="50000"/>
                </a:schemeClr>
              </a:solidFill>
            </a:endParaRPr>
          </a:p>
          <a:p>
            <a:pPr marL="0" indent="0">
              <a:lnSpc>
                <a:spcPct val="120000"/>
              </a:lnSpc>
              <a:buNone/>
            </a:pPr>
            <a:endParaRPr lang="en-US" altLang="zh-CN" sz="7200" dirty="0" smtClean="0">
              <a:solidFill>
                <a:schemeClr val="tx1">
                  <a:lumMod val="50000"/>
                </a:schemeClr>
              </a:solidFill>
            </a:endParaRPr>
          </a:p>
          <a:p>
            <a:pPr marL="0" indent="0">
              <a:lnSpc>
                <a:spcPct val="120000"/>
              </a:lnSpc>
              <a:buClr>
                <a:srgbClr val="0070C0"/>
              </a:buClr>
              <a:buNone/>
            </a:pPr>
            <a:r>
              <a:rPr lang="en-US" altLang="zh-CN" sz="7200" dirty="0" smtClean="0">
                <a:solidFill>
                  <a:schemeClr val="tx1">
                    <a:lumMod val="50000"/>
                  </a:schemeClr>
                </a:solidFill>
              </a:rPr>
              <a:t>       </a:t>
            </a:r>
          </a:p>
          <a:p>
            <a:pPr marL="0" indent="0">
              <a:lnSpc>
                <a:spcPct val="120000"/>
              </a:lnSpc>
              <a:buClr>
                <a:srgbClr val="0070C0"/>
              </a:buClr>
              <a:buNone/>
            </a:pPr>
            <a:endParaRPr lang="en-US" altLang="zh-CN" sz="2600" dirty="0" smtClean="0">
              <a:solidFill>
                <a:schemeClr val="tx1">
                  <a:lumMod val="50000"/>
                </a:schemeClr>
              </a:solidFill>
            </a:endParaRPr>
          </a:p>
          <a:p>
            <a:pPr marL="0" indent="0">
              <a:lnSpc>
                <a:spcPct val="120000"/>
              </a:lnSpc>
              <a:buNone/>
            </a:pPr>
            <a:endParaRPr lang="zh-CN" altLang="en-US" sz="2600" dirty="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graphicFrame>
        <p:nvGraphicFramePr>
          <p:cNvPr id="7" name="Object 7"/>
          <p:cNvGraphicFramePr>
            <a:graphicFrameLocks noChangeAspect="1"/>
          </p:cNvGraphicFramePr>
          <p:nvPr>
            <p:extLst>
              <p:ext uri="{D42A27DB-BD31-4B8C-83A1-F6EECF244321}">
                <p14:modId xmlns:p14="http://schemas.microsoft.com/office/powerpoint/2010/main" val="907867016"/>
              </p:ext>
            </p:extLst>
          </p:nvPr>
        </p:nvGraphicFramePr>
        <p:xfrm>
          <a:off x="566061" y="4044163"/>
          <a:ext cx="3774825" cy="1746808"/>
        </p:xfrm>
        <a:graphic>
          <a:graphicData uri="http://schemas.openxmlformats.org/presentationml/2006/ole">
            <mc:AlternateContent xmlns:mc="http://schemas.openxmlformats.org/markup-compatibility/2006">
              <mc:Choice xmlns:v="urn:schemas-microsoft-com:vml" Requires="v">
                <p:oleObj spid="_x0000_s2070" name="Visio" r:id="rId4" imgW="3730752" imgH="1207496" progId="Visio.Drawing.11">
                  <p:embed/>
                </p:oleObj>
              </mc:Choice>
              <mc:Fallback>
                <p:oleObj name="Visio" r:id="rId4" imgW="3730752" imgH="120749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061" y="4044163"/>
                        <a:ext cx="3774825" cy="1746808"/>
                      </a:xfrm>
                      <a:prstGeom prst="rect">
                        <a:avLst/>
                      </a:prstGeom>
                      <a:noFill/>
                      <a:ln>
                        <a:noFill/>
                      </a:ln>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2664998245"/>
              </p:ext>
            </p:extLst>
          </p:nvPr>
        </p:nvGraphicFramePr>
        <p:xfrm>
          <a:off x="4578444" y="3882781"/>
          <a:ext cx="3813356" cy="1837854"/>
        </p:xfrm>
        <a:graphic>
          <a:graphicData uri="http://schemas.openxmlformats.org/presentationml/2006/ole">
            <mc:AlternateContent xmlns:mc="http://schemas.openxmlformats.org/markup-compatibility/2006">
              <mc:Choice xmlns:v="urn:schemas-microsoft-com:vml" Requires="v">
                <p:oleObj spid="_x0000_s2071" name="Visio" r:id="rId6" imgW="3724575" imgH="1971853" progId="Visio.Drawing.11">
                  <p:embed/>
                </p:oleObj>
              </mc:Choice>
              <mc:Fallback>
                <p:oleObj name="Visio" r:id="rId6" imgW="3724575" imgH="1971853"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8444" y="3882781"/>
                        <a:ext cx="3813356" cy="183785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017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p:txBody>
          <a:bodyPr>
            <a:normAutofit fontScale="25000" lnSpcReduction="20000"/>
          </a:bodyPr>
          <a:lstStyle/>
          <a:p>
            <a:r>
              <a:rPr lang="en-US" altLang="zh-CN" sz="7200" b="1" dirty="0" smtClean="0">
                <a:solidFill>
                  <a:schemeClr val="tx1">
                    <a:lumMod val="50000"/>
                  </a:schemeClr>
                </a:solidFill>
              </a:rPr>
              <a:t>Mallat</a:t>
            </a:r>
            <a:r>
              <a:rPr lang="zh-CN" altLang="en-US" sz="7200" b="1" dirty="0" smtClean="0">
                <a:solidFill>
                  <a:schemeClr val="tx1">
                    <a:lumMod val="50000"/>
                  </a:schemeClr>
                </a:solidFill>
              </a:rPr>
              <a:t>算法</a:t>
            </a:r>
            <a:r>
              <a:rPr lang="en-US" altLang="zh-CN" sz="7200" b="1" dirty="0" smtClean="0">
                <a:solidFill>
                  <a:schemeClr val="tx1">
                    <a:lumMod val="50000"/>
                  </a:schemeClr>
                </a:solidFill>
              </a:rPr>
              <a:t>——</a:t>
            </a:r>
            <a:r>
              <a:rPr lang="zh-CN" altLang="en-US" sz="7200" b="1" dirty="0" smtClean="0">
                <a:solidFill>
                  <a:schemeClr val="tx1">
                    <a:lumMod val="50000"/>
                  </a:schemeClr>
                </a:solidFill>
              </a:rPr>
              <a:t>小波分解与重构</a:t>
            </a:r>
            <a:endParaRPr lang="en-US" altLang="zh-CN" sz="7200" dirty="0">
              <a:solidFill>
                <a:schemeClr val="tx1">
                  <a:lumMod val="50000"/>
                </a:schemeClr>
              </a:solidFill>
            </a:endParaRPr>
          </a:p>
          <a:p>
            <a:pPr>
              <a:lnSpc>
                <a:spcPct val="120000"/>
              </a:lnSpc>
              <a:buClr>
                <a:srgbClr val="0070C0"/>
              </a:buClr>
              <a:buFont typeface="Wingdings" panose="05000000000000000000" pitchFamily="2" charset="2"/>
              <a:buChar char="l"/>
            </a:pPr>
            <a:r>
              <a:rPr lang="zh-CN" altLang="en-US" sz="7200" dirty="0">
                <a:solidFill>
                  <a:schemeClr val="tx1">
                    <a:lumMod val="50000"/>
                  </a:schemeClr>
                </a:solidFill>
              </a:rPr>
              <a:t>局部分量的重构</a:t>
            </a:r>
          </a:p>
          <a:p>
            <a:pPr marL="0" indent="0">
              <a:lnSpc>
                <a:spcPct val="120000"/>
              </a:lnSpc>
              <a:buNone/>
            </a:pPr>
            <a:r>
              <a:rPr lang="zh-CN" altLang="en-US" sz="7200" dirty="0">
                <a:solidFill>
                  <a:schemeClr val="tx1">
                    <a:lumMod val="50000"/>
                  </a:schemeClr>
                </a:solidFill>
              </a:rPr>
              <a:t>在一些工程应用中，只需要关心信号中的某个分量，此时对细节分量和近似分量的单独重构成为必要，通过将其他分量系数置零的方式，利用</a:t>
            </a:r>
            <a:r>
              <a:rPr lang="en-US" altLang="zh-CN" sz="7200" dirty="0">
                <a:solidFill>
                  <a:schemeClr val="tx1">
                    <a:lumMod val="50000"/>
                  </a:schemeClr>
                </a:solidFill>
              </a:rPr>
              <a:t>Mallat</a:t>
            </a:r>
            <a:r>
              <a:rPr lang="zh-CN" altLang="en-US" sz="7200" dirty="0">
                <a:solidFill>
                  <a:schemeClr val="tx1">
                    <a:lumMod val="50000"/>
                  </a:schemeClr>
                </a:solidFill>
              </a:rPr>
              <a:t>算法是非常容易</a:t>
            </a:r>
            <a:r>
              <a:rPr lang="zh-CN" altLang="en-US" sz="7200" dirty="0" smtClean="0">
                <a:solidFill>
                  <a:schemeClr val="tx1">
                    <a:lumMod val="50000"/>
                  </a:schemeClr>
                </a:solidFill>
              </a:rPr>
              <a:t>的。</a:t>
            </a:r>
            <a:endParaRPr lang="zh-CN" altLang="en-US" sz="7200" dirty="0">
              <a:solidFill>
                <a:schemeClr val="tx1">
                  <a:lumMod val="50000"/>
                </a:schemeClr>
              </a:solidFill>
            </a:endParaRPr>
          </a:p>
          <a:p>
            <a:pPr marL="0" indent="0">
              <a:lnSpc>
                <a:spcPct val="120000"/>
              </a:lnSpc>
              <a:buNone/>
            </a:pPr>
            <a:endParaRPr lang="en-US" altLang="zh-CN" sz="2600" dirty="0" smtClean="0">
              <a:solidFill>
                <a:schemeClr val="tx1">
                  <a:lumMod val="50000"/>
                </a:schemeClr>
              </a:solidFill>
            </a:endParaRPr>
          </a:p>
          <a:p>
            <a:pPr marL="0" indent="0">
              <a:lnSpc>
                <a:spcPct val="120000"/>
              </a:lnSpc>
              <a:buNone/>
            </a:pPr>
            <a:endParaRPr lang="en-US" altLang="zh-CN" sz="2600" dirty="0">
              <a:solidFill>
                <a:schemeClr val="tx1">
                  <a:lumMod val="50000"/>
                </a:schemeClr>
              </a:solidFill>
            </a:endParaRPr>
          </a:p>
          <a:p>
            <a:pPr marL="0" indent="0">
              <a:lnSpc>
                <a:spcPct val="120000"/>
              </a:lnSpc>
              <a:buNone/>
            </a:pPr>
            <a:endParaRPr lang="en-US" altLang="zh-CN" sz="2600" dirty="0" smtClean="0">
              <a:solidFill>
                <a:schemeClr val="tx1">
                  <a:lumMod val="50000"/>
                </a:schemeClr>
              </a:solidFill>
            </a:endParaRPr>
          </a:p>
          <a:p>
            <a:pPr marL="0" indent="0">
              <a:lnSpc>
                <a:spcPct val="120000"/>
              </a:lnSpc>
              <a:buNone/>
            </a:pPr>
            <a:endParaRPr lang="en-US" altLang="zh-CN" sz="2600" dirty="0">
              <a:solidFill>
                <a:schemeClr val="tx1">
                  <a:lumMod val="50000"/>
                </a:schemeClr>
              </a:solidFill>
            </a:endParaRPr>
          </a:p>
          <a:p>
            <a:pPr marL="0" indent="0">
              <a:lnSpc>
                <a:spcPct val="120000"/>
              </a:lnSpc>
              <a:buNone/>
            </a:pPr>
            <a:endParaRPr lang="en-US" altLang="zh-CN" sz="7200" dirty="0" smtClean="0">
              <a:solidFill>
                <a:schemeClr val="tx1">
                  <a:lumMod val="50000"/>
                </a:schemeClr>
              </a:solidFill>
            </a:endParaRPr>
          </a:p>
          <a:p>
            <a:pPr marL="0" indent="0">
              <a:lnSpc>
                <a:spcPct val="120000"/>
              </a:lnSpc>
              <a:buClr>
                <a:srgbClr val="0070C0"/>
              </a:buClr>
              <a:buNone/>
            </a:pPr>
            <a:r>
              <a:rPr lang="en-US" altLang="zh-CN" sz="7200" dirty="0" smtClean="0">
                <a:solidFill>
                  <a:schemeClr val="tx1">
                    <a:lumMod val="50000"/>
                  </a:schemeClr>
                </a:solidFill>
              </a:rPr>
              <a:t>       </a:t>
            </a:r>
          </a:p>
          <a:p>
            <a:pPr marL="0" indent="0">
              <a:lnSpc>
                <a:spcPct val="120000"/>
              </a:lnSpc>
              <a:buClr>
                <a:srgbClr val="0070C0"/>
              </a:buClr>
              <a:buNone/>
            </a:pPr>
            <a:endParaRPr lang="en-US" altLang="zh-CN" sz="2600" dirty="0" smtClean="0">
              <a:solidFill>
                <a:schemeClr val="tx1">
                  <a:lumMod val="50000"/>
                </a:schemeClr>
              </a:solidFill>
            </a:endParaRPr>
          </a:p>
          <a:p>
            <a:pPr marL="0" indent="0">
              <a:lnSpc>
                <a:spcPct val="120000"/>
              </a:lnSpc>
              <a:buNone/>
            </a:pPr>
            <a:endParaRPr lang="zh-CN" altLang="en-US" sz="2600" dirty="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graphicFrame>
        <p:nvGraphicFramePr>
          <p:cNvPr id="9" name="Object 7"/>
          <p:cNvGraphicFramePr>
            <a:graphicFrameLocks noChangeAspect="1"/>
          </p:cNvGraphicFramePr>
          <p:nvPr>
            <p:extLst>
              <p:ext uri="{D42A27DB-BD31-4B8C-83A1-F6EECF244321}">
                <p14:modId xmlns:p14="http://schemas.microsoft.com/office/powerpoint/2010/main" val="3591106232"/>
              </p:ext>
            </p:extLst>
          </p:nvPr>
        </p:nvGraphicFramePr>
        <p:xfrm>
          <a:off x="1212432" y="3422459"/>
          <a:ext cx="3487738" cy="2016125"/>
        </p:xfrm>
        <a:graphic>
          <a:graphicData uri="http://schemas.openxmlformats.org/presentationml/2006/ole">
            <mc:AlternateContent xmlns:mc="http://schemas.openxmlformats.org/markup-compatibility/2006">
              <mc:Choice xmlns:v="urn:schemas-microsoft-com:vml" Requires="v">
                <p:oleObj spid="_x0000_s3094" name="Visio" r:id="rId4" imgW="2573975" imgH="1486449" progId="Visio.Drawing.11">
                  <p:embed/>
                </p:oleObj>
              </mc:Choice>
              <mc:Fallback>
                <p:oleObj name="Visio" r:id="rId4" imgW="2573975" imgH="148644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432" y="3422459"/>
                        <a:ext cx="34877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21615468"/>
              </p:ext>
            </p:extLst>
          </p:nvPr>
        </p:nvGraphicFramePr>
        <p:xfrm>
          <a:off x="4838017" y="3382771"/>
          <a:ext cx="3600450" cy="2095500"/>
        </p:xfrm>
        <a:graphic>
          <a:graphicData uri="http://schemas.openxmlformats.org/presentationml/2006/ole">
            <mc:AlternateContent xmlns:mc="http://schemas.openxmlformats.org/markup-compatibility/2006">
              <mc:Choice xmlns:v="urn:schemas-microsoft-com:vml" Requires="v">
                <p:oleObj spid="_x0000_s3095" name="Visio" r:id="rId6" imgW="2549916" imgH="1486449" progId="Visio.Drawing.11">
                  <p:embed/>
                </p:oleObj>
              </mc:Choice>
              <mc:Fallback>
                <p:oleObj name="Visio" r:id="rId6" imgW="2549916" imgH="1486449"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8017" y="3382771"/>
                        <a:ext cx="36004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268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p:txBody>
          <a:bodyPr>
            <a:normAutofit fontScale="62500" lnSpcReduction="20000"/>
          </a:bodyPr>
          <a:lstStyle/>
          <a:p>
            <a:r>
              <a:rPr lang="zh-CN" altLang="en-US" sz="3600" b="1" dirty="0" smtClean="0">
                <a:solidFill>
                  <a:schemeClr val="tx1">
                    <a:lumMod val="50000"/>
                  </a:schemeClr>
                </a:solidFill>
              </a:rPr>
              <a:t>小波去噪</a:t>
            </a:r>
            <a:endParaRPr lang="en-US" altLang="zh-CN" sz="3600" b="1" dirty="0" smtClean="0">
              <a:solidFill>
                <a:schemeClr val="tx1">
                  <a:lumMod val="50000"/>
                </a:schemeClr>
              </a:solidFill>
            </a:endParaRPr>
          </a:p>
          <a:p>
            <a:pPr marL="0" indent="0">
              <a:lnSpc>
                <a:spcPct val="120000"/>
              </a:lnSpc>
              <a:buNone/>
            </a:pPr>
            <a:r>
              <a:rPr lang="zh-CN" altLang="en-US" sz="2900" dirty="0" smtClean="0">
                <a:solidFill>
                  <a:schemeClr val="tx1">
                    <a:lumMod val="50000"/>
                  </a:schemeClr>
                </a:solidFill>
              </a:rPr>
              <a:t>        在实际工程中，有用信号通常表现为低频部分或是一些比较平稳的信号，而噪声信号通常表现为高频信号。因此利用</a:t>
            </a:r>
            <a:r>
              <a:rPr lang="zh-CN" altLang="en-US" sz="2900" dirty="0">
                <a:solidFill>
                  <a:schemeClr val="tx1">
                    <a:lumMod val="50000"/>
                  </a:schemeClr>
                </a:solidFill>
              </a:rPr>
              <a:t>小波多分辨分析的功能，在不同的分解层上有效地区分信号的突变部分和噪声，并应用强制置零、门限阈值等方式对各小波系数进行处理，进而对信号进行重构从而得到去噪以后的信号。</a:t>
            </a: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pic>
        <p:nvPicPr>
          <p:cNvPr id="2" name="图片 1"/>
          <p:cNvPicPr>
            <a:picLocks noChangeAspect="1"/>
          </p:cNvPicPr>
          <p:nvPr/>
        </p:nvPicPr>
        <p:blipFill>
          <a:blip r:embed="rId3"/>
          <a:stretch>
            <a:fillRect/>
          </a:stretch>
        </p:blipFill>
        <p:spPr>
          <a:xfrm>
            <a:off x="808346" y="2948744"/>
            <a:ext cx="7516788" cy="1770137"/>
          </a:xfrm>
          <a:prstGeom prst="rect">
            <a:avLst/>
          </a:prstGeom>
        </p:spPr>
      </p:pic>
    </p:spTree>
    <p:extLst>
      <p:ext uri="{BB962C8B-B14F-4D97-AF65-F5344CB8AC3E}">
        <p14:creationId xmlns:p14="http://schemas.microsoft.com/office/powerpoint/2010/main" val="276929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a:xfrm>
            <a:off x="566061" y="1206500"/>
            <a:ext cx="8010253" cy="4334491"/>
          </a:xfrm>
        </p:spPr>
        <p:txBody>
          <a:bodyPr>
            <a:normAutofit fontScale="25000" lnSpcReduction="20000"/>
          </a:bodyPr>
          <a:lstStyle/>
          <a:p>
            <a:r>
              <a:rPr lang="zh-CN" altLang="en-US" sz="8000" b="1" dirty="0" smtClean="0">
                <a:solidFill>
                  <a:schemeClr val="tx1">
                    <a:lumMod val="50000"/>
                  </a:schemeClr>
                </a:solidFill>
              </a:rPr>
              <a:t>小波去噪</a:t>
            </a:r>
            <a:endParaRPr lang="en-US" altLang="zh-CN" sz="8000" b="1" dirty="0" smtClean="0">
              <a:solidFill>
                <a:schemeClr val="tx1">
                  <a:lumMod val="50000"/>
                </a:schemeClr>
              </a:solidFill>
            </a:endParaRPr>
          </a:p>
          <a:p>
            <a:pPr marL="0" indent="0">
              <a:lnSpc>
                <a:spcPct val="120000"/>
              </a:lnSpc>
              <a:buNone/>
            </a:pPr>
            <a:r>
              <a:rPr lang="zh-CN" altLang="en-US" sz="7200" dirty="0">
                <a:solidFill>
                  <a:schemeClr val="tx1">
                    <a:lumMod val="50000"/>
                  </a:schemeClr>
                </a:solidFill>
              </a:rPr>
              <a:t>问题：</a:t>
            </a:r>
          </a:p>
          <a:p>
            <a:pPr marL="0" indent="0">
              <a:lnSpc>
                <a:spcPct val="120000"/>
              </a:lnSpc>
              <a:buNone/>
            </a:pPr>
            <a:r>
              <a:rPr lang="zh-CN" altLang="en-US" sz="7200" dirty="0">
                <a:solidFill>
                  <a:schemeClr val="tx1">
                    <a:lumMod val="50000"/>
                  </a:schemeClr>
                </a:solidFill>
              </a:rPr>
              <a:t>（</a:t>
            </a:r>
            <a:r>
              <a:rPr lang="en-US" altLang="zh-CN" sz="7200" dirty="0">
                <a:solidFill>
                  <a:schemeClr val="tx1">
                    <a:lumMod val="50000"/>
                  </a:schemeClr>
                </a:solidFill>
              </a:rPr>
              <a:t>1</a:t>
            </a:r>
            <a:r>
              <a:rPr lang="zh-CN" altLang="en-US" sz="7200" dirty="0">
                <a:solidFill>
                  <a:schemeClr val="tx1">
                    <a:lumMod val="50000"/>
                  </a:schemeClr>
                </a:solidFill>
              </a:rPr>
              <a:t>）</a:t>
            </a:r>
            <a:r>
              <a:rPr lang="zh-CN" altLang="en-US" sz="7200" dirty="0">
                <a:solidFill>
                  <a:srgbClr val="FF0000"/>
                </a:solidFill>
              </a:rPr>
              <a:t>分解层数的确定？？</a:t>
            </a:r>
          </a:p>
          <a:p>
            <a:pPr marL="0" indent="0">
              <a:lnSpc>
                <a:spcPct val="120000"/>
              </a:lnSpc>
              <a:buNone/>
            </a:pPr>
            <a:r>
              <a:rPr lang="zh-CN" altLang="en-US" sz="7200" dirty="0" smtClean="0">
                <a:solidFill>
                  <a:schemeClr val="tx1">
                    <a:lumMod val="50000"/>
                  </a:schemeClr>
                </a:solidFill>
              </a:rPr>
              <a:t>        分解</a:t>
            </a:r>
            <a:r>
              <a:rPr lang="zh-CN" altLang="en-US" sz="7200" dirty="0">
                <a:solidFill>
                  <a:schemeClr val="tx1">
                    <a:lumMod val="50000"/>
                  </a:schemeClr>
                </a:solidFill>
              </a:rPr>
              <a:t>层数越多</a:t>
            </a:r>
            <a:r>
              <a:rPr lang="en-US" altLang="zh-CN" sz="7200" dirty="0">
                <a:solidFill>
                  <a:schemeClr val="tx1">
                    <a:lumMod val="50000"/>
                  </a:schemeClr>
                </a:solidFill>
              </a:rPr>
              <a:t>,</a:t>
            </a:r>
            <a:r>
              <a:rPr lang="zh-CN" altLang="en-US" sz="7200" dirty="0">
                <a:solidFill>
                  <a:schemeClr val="tx1">
                    <a:lumMod val="50000"/>
                  </a:schemeClr>
                </a:solidFill>
              </a:rPr>
              <a:t>丢失的</a:t>
            </a:r>
            <a:r>
              <a:rPr lang="zh-CN" altLang="en-US" sz="7200" dirty="0" smtClean="0">
                <a:solidFill>
                  <a:schemeClr val="tx1">
                    <a:lumMod val="50000"/>
                  </a:schemeClr>
                </a:solidFill>
              </a:rPr>
              <a:t>有用</a:t>
            </a:r>
            <a:r>
              <a:rPr lang="zh-CN" altLang="en-US" sz="7200" dirty="0">
                <a:solidFill>
                  <a:schemeClr val="tx1">
                    <a:lumMod val="50000"/>
                  </a:schemeClr>
                </a:solidFill>
              </a:rPr>
              <a:t>信息就越多</a:t>
            </a:r>
            <a:r>
              <a:rPr lang="en-US" altLang="zh-CN" sz="7200" dirty="0">
                <a:solidFill>
                  <a:schemeClr val="tx1">
                    <a:lumMod val="50000"/>
                  </a:schemeClr>
                </a:solidFill>
              </a:rPr>
              <a:t>,</a:t>
            </a:r>
            <a:r>
              <a:rPr lang="zh-CN" altLang="en-US" sz="7200" dirty="0">
                <a:solidFill>
                  <a:schemeClr val="tx1">
                    <a:lumMod val="50000"/>
                  </a:schemeClr>
                </a:solidFill>
              </a:rPr>
              <a:t>计算量也就越大</a:t>
            </a:r>
            <a:r>
              <a:rPr lang="en-US" altLang="zh-CN" sz="7200" dirty="0">
                <a:solidFill>
                  <a:schemeClr val="tx1">
                    <a:lumMod val="50000"/>
                  </a:schemeClr>
                </a:solidFill>
              </a:rPr>
              <a:t>,</a:t>
            </a:r>
            <a:r>
              <a:rPr lang="zh-CN" altLang="en-US" sz="7200" dirty="0">
                <a:solidFill>
                  <a:schemeClr val="tx1">
                    <a:lumMod val="50000"/>
                  </a:schemeClr>
                </a:solidFill>
              </a:rPr>
              <a:t>误差也会相应增加。但与此同时</a:t>
            </a:r>
            <a:r>
              <a:rPr lang="en-US" altLang="zh-CN" sz="7200" dirty="0">
                <a:solidFill>
                  <a:schemeClr val="tx1">
                    <a:lumMod val="50000"/>
                  </a:schemeClr>
                </a:solidFill>
              </a:rPr>
              <a:t>,</a:t>
            </a:r>
            <a:r>
              <a:rPr lang="zh-CN" altLang="en-US" sz="7200" dirty="0">
                <a:solidFill>
                  <a:schemeClr val="tx1">
                    <a:lumMod val="50000"/>
                  </a:schemeClr>
                </a:solidFill>
              </a:rPr>
              <a:t>层数的</a:t>
            </a:r>
            <a:r>
              <a:rPr lang="zh-CN" altLang="en-US" sz="7200" dirty="0" smtClean="0">
                <a:solidFill>
                  <a:schemeClr val="tx1">
                    <a:lumMod val="50000"/>
                  </a:schemeClr>
                </a:solidFill>
              </a:rPr>
              <a:t>增加有利于</a:t>
            </a:r>
            <a:r>
              <a:rPr lang="zh-CN" altLang="en-US" sz="7200" dirty="0">
                <a:solidFill>
                  <a:schemeClr val="tx1">
                    <a:lumMod val="50000"/>
                  </a:schemeClr>
                </a:solidFill>
              </a:rPr>
              <a:t>从更深层次对信号进行分析。在实际处理过程中</a:t>
            </a:r>
            <a:r>
              <a:rPr lang="en-US" altLang="zh-CN" sz="7200" dirty="0">
                <a:solidFill>
                  <a:schemeClr val="tx1">
                    <a:lumMod val="50000"/>
                  </a:schemeClr>
                </a:solidFill>
              </a:rPr>
              <a:t>,</a:t>
            </a:r>
            <a:r>
              <a:rPr lang="zh-CN" altLang="en-US" sz="7200" dirty="0">
                <a:solidFill>
                  <a:schemeClr val="tx1">
                    <a:lumMod val="50000"/>
                  </a:schemeClr>
                </a:solidFill>
              </a:rPr>
              <a:t>分解层数一般不</a:t>
            </a:r>
            <a:r>
              <a:rPr lang="zh-CN" altLang="en-US" sz="7200" dirty="0" smtClean="0">
                <a:solidFill>
                  <a:schemeClr val="tx1">
                    <a:lumMod val="50000"/>
                  </a:schemeClr>
                </a:solidFill>
              </a:rPr>
              <a:t>超过</a:t>
            </a:r>
            <a:r>
              <a:rPr lang="en-US" altLang="zh-CN" sz="7200" dirty="0" smtClean="0">
                <a:solidFill>
                  <a:schemeClr val="tx1">
                    <a:lumMod val="50000"/>
                  </a:schemeClr>
                </a:solidFill>
              </a:rPr>
              <a:t>3</a:t>
            </a:r>
            <a:r>
              <a:rPr lang="zh-CN" altLang="en-US" sz="7200" dirty="0" smtClean="0">
                <a:solidFill>
                  <a:schemeClr val="tx1">
                    <a:lumMod val="50000"/>
                  </a:schemeClr>
                </a:solidFill>
              </a:rPr>
              <a:t>层。</a:t>
            </a:r>
            <a:endParaRPr lang="en-US" altLang="zh-CN" sz="7200" dirty="0" smtClean="0">
              <a:solidFill>
                <a:schemeClr val="tx1">
                  <a:lumMod val="50000"/>
                </a:schemeClr>
              </a:solidFill>
            </a:endParaRPr>
          </a:p>
          <a:p>
            <a:pPr marL="0" indent="0">
              <a:lnSpc>
                <a:spcPct val="120000"/>
              </a:lnSpc>
              <a:buNone/>
            </a:pPr>
            <a:r>
              <a:rPr lang="zh-CN" altLang="en-US" sz="7200" dirty="0" smtClean="0">
                <a:solidFill>
                  <a:schemeClr val="tx1">
                    <a:lumMod val="50000"/>
                  </a:schemeClr>
                </a:solidFill>
              </a:rPr>
              <a:t>（</a:t>
            </a:r>
            <a:r>
              <a:rPr lang="en-US" altLang="zh-CN" sz="7200" dirty="0">
                <a:solidFill>
                  <a:schemeClr val="tx1">
                    <a:lumMod val="50000"/>
                  </a:schemeClr>
                </a:solidFill>
              </a:rPr>
              <a:t>2</a:t>
            </a:r>
            <a:r>
              <a:rPr lang="zh-CN" altLang="en-US" sz="7200" dirty="0">
                <a:solidFill>
                  <a:schemeClr val="tx1">
                    <a:lumMod val="50000"/>
                  </a:schemeClr>
                </a:solidFill>
              </a:rPr>
              <a:t>）</a:t>
            </a:r>
            <a:r>
              <a:rPr lang="zh-CN" altLang="en-US" sz="7200" dirty="0">
                <a:solidFill>
                  <a:srgbClr val="FF0000"/>
                </a:solidFill>
              </a:rPr>
              <a:t>小波基函数的选取？？</a:t>
            </a:r>
          </a:p>
          <a:p>
            <a:pPr marL="0" indent="0">
              <a:lnSpc>
                <a:spcPct val="120000"/>
              </a:lnSpc>
              <a:buNone/>
            </a:pPr>
            <a:r>
              <a:rPr lang="zh-CN" altLang="en-US" sz="7200" dirty="0">
                <a:solidFill>
                  <a:schemeClr val="tx1">
                    <a:lumMod val="50000"/>
                  </a:schemeClr>
                </a:solidFill>
              </a:rPr>
              <a:t>          </a:t>
            </a:r>
            <a:r>
              <a:rPr lang="en-US" altLang="zh-CN" sz="7200" dirty="0" err="1" smtClean="0">
                <a:solidFill>
                  <a:schemeClr val="tx1">
                    <a:lumMod val="50000"/>
                  </a:schemeClr>
                </a:solidFill>
              </a:rPr>
              <a:t>Haar</a:t>
            </a:r>
            <a:r>
              <a:rPr lang="zh-CN" altLang="en-US" sz="7200" dirty="0" smtClean="0">
                <a:solidFill>
                  <a:schemeClr val="tx1">
                    <a:lumMod val="50000"/>
                  </a:schemeClr>
                </a:solidFill>
              </a:rPr>
              <a:t>、</a:t>
            </a:r>
            <a:r>
              <a:rPr lang="en-US" altLang="zh-CN" sz="7200" dirty="0" err="1" smtClean="0">
                <a:solidFill>
                  <a:schemeClr val="tx1">
                    <a:lumMod val="50000"/>
                  </a:schemeClr>
                </a:solidFill>
              </a:rPr>
              <a:t>Daubechies</a:t>
            </a:r>
            <a:r>
              <a:rPr lang="en-US" altLang="zh-CN" sz="7200" dirty="0" smtClean="0">
                <a:solidFill>
                  <a:schemeClr val="tx1">
                    <a:lumMod val="50000"/>
                  </a:schemeClr>
                </a:solidFill>
              </a:rPr>
              <a:t>(</a:t>
            </a:r>
            <a:r>
              <a:rPr lang="en-US" altLang="zh-CN" sz="7200" dirty="0" err="1" smtClean="0">
                <a:solidFill>
                  <a:schemeClr val="tx1">
                    <a:lumMod val="50000"/>
                  </a:schemeClr>
                </a:solidFill>
              </a:rPr>
              <a:t>dbN</a:t>
            </a:r>
            <a:r>
              <a:rPr lang="en-US" altLang="zh-CN" sz="7200" dirty="0" smtClean="0">
                <a:solidFill>
                  <a:schemeClr val="tx1">
                    <a:lumMod val="50000"/>
                  </a:schemeClr>
                </a:solidFill>
              </a:rPr>
              <a:t>)</a:t>
            </a:r>
            <a:r>
              <a:rPr lang="zh-CN" altLang="en-US" sz="7200" dirty="0" smtClean="0">
                <a:solidFill>
                  <a:schemeClr val="tx1">
                    <a:lumMod val="50000"/>
                  </a:schemeClr>
                </a:solidFill>
              </a:rPr>
              <a:t>、</a:t>
            </a:r>
            <a:r>
              <a:rPr lang="en-US" altLang="zh-CN" sz="7200" dirty="0" smtClean="0">
                <a:solidFill>
                  <a:schemeClr val="tx1">
                    <a:lumMod val="50000"/>
                  </a:schemeClr>
                </a:solidFill>
              </a:rPr>
              <a:t>Biorthogonal(</a:t>
            </a:r>
            <a:r>
              <a:rPr lang="en-US" altLang="zh-CN" sz="7200" dirty="0" err="1" smtClean="0">
                <a:solidFill>
                  <a:schemeClr val="tx1">
                    <a:lumMod val="50000"/>
                  </a:schemeClr>
                </a:solidFill>
              </a:rPr>
              <a:t>biorNr.Nd</a:t>
            </a:r>
            <a:r>
              <a:rPr lang="en-US" altLang="zh-CN" sz="7200" dirty="0" smtClean="0">
                <a:solidFill>
                  <a:schemeClr val="tx1">
                    <a:lumMod val="50000"/>
                  </a:schemeClr>
                </a:solidFill>
              </a:rPr>
              <a:t>)</a:t>
            </a:r>
            <a:r>
              <a:rPr lang="zh-CN" altLang="en-US" sz="7200" dirty="0" smtClean="0">
                <a:solidFill>
                  <a:schemeClr val="tx1">
                    <a:lumMod val="50000"/>
                  </a:schemeClr>
                </a:solidFill>
              </a:rPr>
              <a:t>、</a:t>
            </a:r>
            <a:r>
              <a:rPr lang="en-US" altLang="zh-CN" sz="7200" dirty="0" err="1" smtClean="0">
                <a:solidFill>
                  <a:schemeClr val="tx1">
                    <a:lumMod val="50000"/>
                  </a:schemeClr>
                </a:solidFill>
              </a:rPr>
              <a:t>Coiflet</a:t>
            </a:r>
            <a:r>
              <a:rPr lang="en-US" altLang="zh-CN" sz="7200" dirty="0" smtClean="0">
                <a:solidFill>
                  <a:schemeClr val="tx1">
                    <a:lumMod val="50000"/>
                  </a:schemeClr>
                </a:solidFill>
              </a:rPr>
              <a:t>(</a:t>
            </a:r>
            <a:r>
              <a:rPr lang="en-US" altLang="zh-CN" sz="7200" dirty="0" err="1" smtClean="0">
                <a:solidFill>
                  <a:schemeClr val="tx1">
                    <a:lumMod val="50000"/>
                  </a:schemeClr>
                </a:solidFill>
              </a:rPr>
              <a:t>coifN</a:t>
            </a:r>
            <a:r>
              <a:rPr lang="en-US" altLang="zh-CN" sz="7200" dirty="0" smtClean="0">
                <a:solidFill>
                  <a:schemeClr val="tx1">
                    <a:lumMod val="50000"/>
                  </a:schemeClr>
                </a:solidFill>
              </a:rPr>
              <a:t>)</a:t>
            </a:r>
            <a:r>
              <a:rPr lang="zh-CN" altLang="en-US" sz="7200" dirty="0" smtClean="0">
                <a:solidFill>
                  <a:schemeClr val="tx1">
                    <a:lumMod val="50000"/>
                  </a:schemeClr>
                </a:solidFill>
              </a:rPr>
              <a:t>、</a:t>
            </a:r>
            <a:r>
              <a:rPr lang="en-US" altLang="zh-CN" sz="7200" dirty="0" err="1" smtClean="0">
                <a:solidFill>
                  <a:schemeClr val="tx1">
                    <a:lumMod val="50000"/>
                  </a:schemeClr>
                </a:solidFill>
              </a:rPr>
              <a:t>Symlets</a:t>
            </a:r>
            <a:r>
              <a:rPr lang="en-US" altLang="zh-CN" sz="7200" dirty="0" smtClean="0">
                <a:solidFill>
                  <a:schemeClr val="tx1">
                    <a:lumMod val="50000"/>
                  </a:schemeClr>
                </a:solidFill>
              </a:rPr>
              <a:t>(</a:t>
            </a:r>
            <a:r>
              <a:rPr lang="en-US" altLang="zh-CN" sz="7200" dirty="0" err="1" smtClean="0">
                <a:solidFill>
                  <a:schemeClr val="tx1">
                    <a:lumMod val="50000"/>
                  </a:schemeClr>
                </a:solidFill>
              </a:rPr>
              <a:t>symN</a:t>
            </a:r>
            <a:r>
              <a:rPr lang="en-US" altLang="zh-CN" sz="7200" dirty="0" smtClean="0">
                <a:solidFill>
                  <a:schemeClr val="tx1">
                    <a:lumMod val="50000"/>
                  </a:schemeClr>
                </a:solidFill>
              </a:rPr>
              <a:t>)</a:t>
            </a:r>
            <a:r>
              <a:rPr lang="zh-CN" altLang="en-US" sz="7200" dirty="0" smtClean="0">
                <a:solidFill>
                  <a:schemeClr val="tx1">
                    <a:lumMod val="50000"/>
                  </a:schemeClr>
                </a:solidFill>
              </a:rPr>
              <a:t>、</a:t>
            </a:r>
            <a:r>
              <a:rPr lang="en-US" altLang="zh-CN" sz="7200" dirty="0" err="1" smtClean="0">
                <a:solidFill>
                  <a:schemeClr val="tx1">
                    <a:lumMod val="50000"/>
                  </a:schemeClr>
                </a:solidFill>
              </a:rPr>
              <a:t>Morlet</a:t>
            </a:r>
            <a:r>
              <a:rPr lang="en-US" altLang="zh-CN" sz="7200" dirty="0" smtClean="0">
                <a:solidFill>
                  <a:schemeClr val="tx1">
                    <a:lumMod val="50000"/>
                  </a:schemeClr>
                </a:solidFill>
              </a:rPr>
              <a:t>(</a:t>
            </a:r>
            <a:r>
              <a:rPr lang="en-US" altLang="zh-CN" sz="7200" dirty="0" err="1" smtClean="0">
                <a:solidFill>
                  <a:schemeClr val="tx1">
                    <a:lumMod val="50000"/>
                  </a:schemeClr>
                </a:solidFill>
              </a:rPr>
              <a:t>morl</a:t>
            </a:r>
            <a:r>
              <a:rPr lang="en-US" altLang="zh-CN" sz="7200" dirty="0" smtClean="0">
                <a:solidFill>
                  <a:schemeClr val="tx1">
                    <a:lumMod val="50000"/>
                  </a:schemeClr>
                </a:solidFill>
              </a:rPr>
              <a:t>)</a:t>
            </a:r>
            <a:r>
              <a:rPr lang="zh-CN" altLang="en-US" sz="7200" dirty="0" smtClean="0">
                <a:solidFill>
                  <a:schemeClr val="tx1">
                    <a:lumMod val="50000"/>
                  </a:schemeClr>
                </a:solidFill>
              </a:rPr>
              <a:t>等 。</a:t>
            </a:r>
            <a:endParaRPr lang="zh-CN" altLang="en-US" sz="7200" dirty="0">
              <a:solidFill>
                <a:schemeClr val="tx1">
                  <a:lumMod val="50000"/>
                </a:schemeClr>
              </a:solidFill>
            </a:endParaRPr>
          </a:p>
          <a:p>
            <a:pPr marL="0" indent="0">
              <a:lnSpc>
                <a:spcPct val="120000"/>
              </a:lnSpc>
              <a:buNone/>
            </a:pPr>
            <a:r>
              <a:rPr lang="zh-CN" altLang="en-US" sz="7200" dirty="0">
                <a:solidFill>
                  <a:schemeClr val="tx1">
                    <a:lumMod val="50000"/>
                  </a:schemeClr>
                </a:solidFill>
              </a:rPr>
              <a:t>（</a:t>
            </a:r>
            <a:r>
              <a:rPr lang="en-US" altLang="zh-CN" sz="7200" dirty="0">
                <a:solidFill>
                  <a:schemeClr val="tx1">
                    <a:lumMod val="50000"/>
                  </a:schemeClr>
                </a:solidFill>
              </a:rPr>
              <a:t>3</a:t>
            </a:r>
            <a:r>
              <a:rPr lang="zh-CN" altLang="en-US" sz="7200" dirty="0">
                <a:solidFill>
                  <a:schemeClr val="tx1">
                    <a:lumMod val="50000"/>
                  </a:schemeClr>
                </a:solidFill>
              </a:rPr>
              <a:t>）</a:t>
            </a:r>
            <a:r>
              <a:rPr lang="zh-CN" altLang="en-US" sz="7200" dirty="0">
                <a:solidFill>
                  <a:srgbClr val="FF0000"/>
                </a:solidFill>
              </a:rPr>
              <a:t>去噪方法的选择，阈值的选取及量化？？</a:t>
            </a:r>
          </a:p>
          <a:p>
            <a:pPr marL="0" indent="0">
              <a:lnSpc>
                <a:spcPct val="120000"/>
              </a:lnSpc>
              <a:buNone/>
            </a:pPr>
            <a:r>
              <a:rPr lang="zh-CN" altLang="en-US" sz="5500" dirty="0" smtClean="0">
                <a:solidFill>
                  <a:schemeClr val="tx1">
                    <a:lumMod val="50000"/>
                  </a:schemeClr>
                </a:solidFill>
              </a:rPr>
              <a:t>             </a:t>
            </a:r>
            <a:r>
              <a:rPr lang="zh-CN" altLang="en-US" sz="7200" dirty="0">
                <a:solidFill>
                  <a:schemeClr val="tx1">
                    <a:lumMod val="50000"/>
                  </a:schemeClr>
                </a:solidFill>
              </a:rPr>
              <a:t>小波模极大值降噪、基于小波系数尺度间相关性的去噪法、小波阈值去噪法。</a:t>
            </a:r>
            <a:endParaRPr lang="en-US" altLang="zh-CN" sz="7200" dirty="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84765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a:xfrm>
            <a:off x="566061" y="1206500"/>
            <a:ext cx="8010253" cy="4334491"/>
          </a:xfrm>
        </p:spPr>
        <p:txBody>
          <a:bodyPr>
            <a:normAutofit fontScale="70000" lnSpcReduction="20000"/>
          </a:bodyPr>
          <a:lstStyle/>
          <a:p>
            <a:r>
              <a:rPr lang="zh-CN" altLang="en-US" sz="3400" b="1" dirty="0">
                <a:solidFill>
                  <a:schemeClr val="tx1">
                    <a:lumMod val="50000"/>
                  </a:schemeClr>
                </a:solidFill>
              </a:rPr>
              <a:t>小</a:t>
            </a:r>
            <a:r>
              <a:rPr lang="zh-CN" altLang="en-US" sz="3400" b="1" dirty="0" smtClean="0">
                <a:solidFill>
                  <a:schemeClr val="tx1">
                    <a:lumMod val="50000"/>
                  </a:schemeClr>
                </a:solidFill>
              </a:rPr>
              <a:t>波基函数选取</a:t>
            </a:r>
            <a:endParaRPr lang="en-US" altLang="zh-CN" sz="3400" b="1" dirty="0" smtClean="0">
              <a:solidFill>
                <a:schemeClr val="tx1">
                  <a:lumMod val="50000"/>
                </a:schemeClr>
              </a:solidFill>
            </a:endParaRPr>
          </a:p>
          <a:p>
            <a:pPr marL="0" indent="0">
              <a:lnSpc>
                <a:spcPct val="120000"/>
              </a:lnSpc>
              <a:buNone/>
            </a:pPr>
            <a:r>
              <a:rPr lang="zh-CN" altLang="en-US" sz="2600" dirty="0" smtClean="0">
                <a:solidFill>
                  <a:srgbClr val="5F5F5F">
                    <a:lumMod val="50000"/>
                  </a:srgbClr>
                </a:solidFill>
              </a:rPr>
              <a:t>        不同</a:t>
            </a:r>
            <a:r>
              <a:rPr lang="zh-CN" altLang="en-US" sz="2600" dirty="0">
                <a:solidFill>
                  <a:srgbClr val="5F5F5F">
                    <a:lumMod val="50000"/>
                  </a:srgbClr>
                </a:solidFill>
              </a:rPr>
              <a:t>的小波基函数有不同的对称性、正则性、消失矩等特点</a:t>
            </a:r>
            <a:r>
              <a:rPr lang="en-US" altLang="zh-CN" sz="2600" dirty="0">
                <a:solidFill>
                  <a:srgbClr val="5F5F5F">
                    <a:lumMod val="50000"/>
                  </a:srgbClr>
                </a:solidFill>
              </a:rPr>
              <a:t>,</a:t>
            </a:r>
            <a:r>
              <a:rPr lang="zh-CN" altLang="en-US" sz="2600" dirty="0">
                <a:solidFill>
                  <a:srgbClr val="5F5F5F">
                    <a:lumMod val="50000"/>
                  </a:srgbClr>
                </a:solidFill>
              </a:rPr>
              <a:t>波形上也有较大的不同。因此我们需要针对待分析信号的特点来选取合适的小波基函数。</a:t>
            </a:r>
            <a:endParaRPr lang="en-US" altLang="zh-CN" sz="32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pic>
        <p:nvPicPr>
          <p:cNvPr id="2" name="图片 1"/>
          <p:cNvPicPr>
            <a:picLocks noChangeAspect="1"/>
          </p:cNvPicPr>
          <p:nvPr/>
        </p:nvPicPr>
        <p:blipFill>
          <a:blip r:embed="rId3"/>
          <a:stretch>
            <a:fillRect/>
          </a:stretch>
        </p:blipFill>
        <p:spPr>
          <a:xfrm>
            <a:off x="837063" y="2408482"/>
            <a:ext cx="7468247" cy="2914141"/>
          </a:xfrm>
          <a:prstGeom prst="rect">
            <a:avLst/>
          </a:prstGeom>
        </p:spPr>
      </p:pic>
    </p:spTree>
    <p:extLst>
      <p:ext uri="{BB962C8B-B14F-4D97-AF65-F5344CB8AC3E}">
        <p14:creationId xmlns:p14="http://schemas.microsoft.com/office/powerpoint/2010/main" val="339782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a:xfrm>
            <a:off x="566061" y="1206500"/>
            <a:ext cx="8010253" cy="4334491"/>
          </a:xfrm>
        </p:spPr>
        <p:txBody>
          <a:bodyPr>
            <a:normAutofit fontScale="25000" lnSpcReduction="20000"/>
          </a:bodyPr>
          <a:lstStyle/>
          <a:p>
            <a:r>
              <a:rPr lang="zh-CN" altLang="en-US" sz="8000" b="1" dirty="0" smtClean="0">
                <a:solidFill>
                  <a:schemeClr val="tx1">
                    <a:lumMod val="50000"/>
                  </a:schemeClr>
                </a:solidFill>
              </a:rPr>
              <a:t>小波去噪方法选取</a:t>
            </a:r>
            <a:endParaRPr lang="en-US" altLang="zh-CN" sz="8000" b="1" dirty="0" smtClean="0">
              <a:solidFill>
                <a:schemeClr val="tx1">
                  <a:lumMod val="50000"/>
                </a:schemeClr>
              </a:solidFill>
            </a:endParaRPr>
          </a:p>
          <a:p>
            <a:pPr marL="0" indent="0">
              <a:lnSpc>
                <a:spcPct val="120000"/>
              </a:lnSpc>
              <a:buNone/>
            </a:pPr>
            <a:r>
              <a:rPr lang="zh-CN" altLang="en-US" sz="7200" dirty="0" smtClean="0">
                <a:solidFill>
                  <a:srgbClr val="FF0000"/>
                </a:solidFill>
              </a:rPr>
              <a:t>        强制</a:t>
            </a:r>
            <a:r>
              <a:rPr lang="zh-CN" altLang="en-US" sz="7200" dirty="0">
                <a:solidFill>
                  <a:srgbClr val="FF0000"/>
                </a:solidFill>
              </a:rPr>
              <a:t>去噪处理方法</a:t>
            </a:r>
            <a:r>
              <a:rPr lang="en-US" altLang="zh-CN" sz="7200" dirty="0">
                <a:solidFill>
                  <a:schemeClr val="tx1">
                    <a:lumMod val="50000"/>
                  </a:schemeClr>
                </a:solidFill>
              </a:rPr>
              <a:t>——</a:t>
            </a:r>
            <a:r>
              <a:rPr lang="zh-CN" altLang="en-US" sz="7200" dirty="0">
                <a:solidFill>
                  <a:schemeClr val="tx1">
                    <a:lumMod val="50000"/>
                  </a:schemeClr>
                </a:solidFill>
              </a:rPr>
              <a:t>把小波分解过程中产生的各层高频系数全部置零</a:t>
            </a:r>
            <a:r>
              <a:rPr lang="en-US" altLang="zh-CN" sz="7200" dirty="0">
                <a:solidFill>
                  <a:schemeClr val="tx1">
                    <a:lumMod val="50000"/>
                  </a:schemeClr>
                </a:solidFill>
              </a:rPr>
              <a:t>,</a:t>
            </a:r>
            <a:r>
              <a:rPr lang="zh-CN" altLang="en-US" sz="7200" dirty="0">
                <a:solidFill>
                  <a:schemeClr val="tx1">
                    <a:lumMod val="50000"/>
                  </a:schemeClr>
                </a:solidFill>
              </a:rPr>
              <a:t>也就相当于将各个尺度的高频部分滤掉</a:t>
            </a:r>
            <a:r>
              <a:rPr lang="en-US" altLang="zh-CN" sz="7200" dirty="0">
                <a:solidFill>
                  <a:schemeClr val="tx1">
                    <a:lumMod val="50000"/>
                  </a:schemeClr>
                </a:solidFill>
              </a:rPr>
              <a:t>,</a:t>
            </a:r>
            <a:r>
              <a:rPr lang="zh-CN" altLang="en-US" sz="7200" dirty="0">
                <a:solidFill>
                  <a:schemeClr val="tx1">
                    <a:lumMod val="50000"/>
                  </a:schemeClr>
                </a:solidFill>
              </a:rPr>
              <a:t>再对信号进行重构。这种方法是最简单的小波去噪方法</a:t>
            </a:r>
            <a:r>
              <a:rPr lang="en-US" altLang="zh-CN" sz="7200" dirty="0">
                <a:solidFill>
                  <a:schemeClr val="tx1">
                    <a:lumMod val="50000"/>
                  </a:schemeClr>
                </a:solidFill>
              </a:rPr>
              <a:t>,</a:t>
            </a:r>
            <a:r>
              <a:rPr lang="zh-CN" altLang="en-US" sz="7200" dirty="0">
                <a:solidFill>
                  <a:schemeClr val="tx1">
                    <a:lumMod val="50000"/>
                  </a:schemeClr>
                </a:solidFill>
              </a:rPr>
              <a:t>得到的去噪信号也较为平滑</a:t>
            </a:r>
            <a:r>
              <a:rPr lang="en-US" altLang="zh-CN" sz="7200" dirty="0">
                <a:solidFill>
                  <a:schemeClr val="tx1">
                    <a:lumMod val="50000"/>
                  </a:schemeClr>
                </a:solidFill>
              </a:rPr>
              <a:t>,</a:t>
            </a:r>
            <a:r>
              <a:rPr lang="zh-CN" altLang="en-US" sz="7200" dirty="0">
                <a:solidFill>
                  <a:schemeClr val="tx1">
                    <a:lumMod val="50000"/>
                  </a:schemeClr>
                </a:solidFill>
              </a:rPr>
              <a:t>但很容易丢失原信号中高频分量所含带的有用信息。</a:t>
            </a:r>
          </a:p>
          <a:p>
            <a:pPr marL="0" indent="0">
              <a:lnSpc>
                <a:spcPct val="120000"/>
              </a:lnSpc>
              <a:buNone/>
            </a:pPr>
            <a:r>
              <a:rPr lang="zh-CN" altLang="en-US" sz="7200" dirty="0" smtClean="0">
                <a:solidFill>
                  <a:srgbClr val="FF0000"/>
                </a:solidFill>
              </a:rPr>
              <a:t>        阈值</a:t>
            </a:r>
            <a:r>
              <a:rPr lang="zh-CN" altLang="en-US" sz="7200" dirty="0">
                <a:solidFill>
                  <a:srgbClr val="FF0000"/>
                </a:solidFill>
              </a:rPr>
              <a:t>去噪法</a:t>
            </a:r>
            <a:r>
              <a:rPr lang="en-US" altLang="zh-CN" sz="7200" dirty="0">
                <a:solidFill>
                  <a:schemeClr val="tx1">
                    <a:lumMod val="50000"/>
                  </a:schemeClr>
                </a:solidFill>
              </a:rPr>
              <a:t>——</a:t>
            </a:r>
            <a:r>
              <a:rPr lang="zh-CN" altLang="en-US" sz="7200" dirty="0">
                <a:solidFill>
                  <a:schemeClr val="tx1">
                    <a:lumMod val="50000"/>
                  </a:schemeClr>
                </a:solidFill>
              </a:rPr>
              <a:t>根据经验或某种估计算法确定阈值</a:t>
            </a:r>
            <a:r>
              <a:rPr lang="en-US" altLang="zh-CN" sz="7200" dirty="0">
                <a:solidFill>
                  <a:schemeClr val="tx1">
                    <a:lumMod val="50000"/>
                  </a:schemeClr>
                </a:solidFill>
              </a:rPr>
              <a:t>,</a:t>
            </a:r>
            <a:r>
              <a:rPr lang="zh-CN" altLang="en-US" sz="7200" dirty="0">
                <a:solidFill>
                  <a:schemeClr val="tx1">
                    <a:lumMod val="50000"/>
                  </a:schemeClr>
                </a:solidFill>
              </a:rPr>
              <a:t>然后对小波分解的最高频系数进行阈值处理</a:t>
            </a:r>
            <a:r>
              <a:rPr lang="en-US" altLang="zh-CN" sz="7200" dirty="0">
                <a:solidFill>
                  <a:schemeClr val="tx1">
                    <a:lumMod val="50000"/>
                  </a:schemeClr>
                </a:solidFill>
              </a:rPr>
              <a:t>,</a:t>
            </a:r>
            <a:r>
              <a:rPr lang="zh-CN" altLang="en-US" sz="7200" dirty="0">
                <a:solidFill>
                  <a:schemeClr val="tx1">
                    <a:lumMod val="50000"/>
                  </a:schemeClr>
                </a:solidFill>
              </a:rPr>
              <a:t>高于阈值的部分予以保留</a:t>
            </a:r>
            <a:r>
              <a:rPr lang="en-US" altLang="zh-CN" sz="7200" dirty="0">
                <a:solidFill>
                  <a:schemeClr val="tx1">
                    <a:lumMod val="50000"/>
                  </a:schemeClr>
                </a:solidFill>
              </a:rPr>
              <a:t>,</a:t>
            </a:r>
            <a:r>
              <a:rPr lang="zh-CN" altLang="en-US" sz="7200" dirty="0">
                <a:solidFill>
                  <a:schemeClr val="tx1">
                    <a:lumMod val="50000"/>
                  </a:schemeClr>
                </a:solidFill>
              </a:rPr>
              <a:t>低于阈值的部分则予以滤去。于此同时</a:t>
            </a:r>
            <a:r>
              <a:rPr lang="en-US" altLang="zh-CN" sz="7200" dirty="0">
                <a:solidFill>
                  <a:schemeClr val="tx1">
                    <a:lumMod val="50000"/>
                  </a:schemeClr>
                </a:solidFill>
              </a:rPr>
              <a:t>,</a:t>
            </a:r>
            <a:r>
              <a:rPr lang="zh-CN" altLang="en-US" sz="7200" dirty="0">
                <a:solidFill>
                  <a:schemeClr val="tx1">
                    <a:lumMod val="50000"/>
                  </a:schemeClr>
                </a:solidFill>
              </a:rPr>
              <a:t>对于其他分阶层的高频系数</a:t>
            </a:r>
            <a:r>
              <a:rPr lang="en-US" altLang="zh-CN" sz="7200" dirty="0">
                <a:solidFill>
                  <a:schemeClr val="tx1">
                    <a:lumMod val="50000"/>
                  </a:schemeClr>
                </a:solidFill>
              </a:rPr>
              <a:t>,</a:t>
            </a:r>
            <a:r>
              <a:rPr lang="zh-CN" altLang="en-US" sz="7200" dirty="0">
                <a:solidFill>
                  <a:schemeClr val="tx1">
                    <a:lumMod val="50000"/>
                  </a:schemeClr>
                </a:solidFill>
              </a:rPr>
              <a:t>其阈值会随着分解层数的增加而做出相应调整。这种处理方法考虑到了噪声在高频部分均匀密集的特点</a:t>
            </a:r>
            <a:r>
              <a:rPr lang="en-US" altLang="zh-CN" sz="7200" dirty="0">
                <a:solidFill>
                  <a:schemeClr val="tx1">
                    <a:lumMod val="50000"/>
                  </a:schemeClr>
                </a:solidFill>
              </a:rPr>
              <a:t>,</a:t>
            </a:r>
            <a:r>
              <a:rPr lang="zh-CN" altLang="en-US" sz="7200" dirty="0">
                <a:solidFill>
                  <a:schemeClr val="tx1">
                    <a:lumMod val="50000"/>
                  </a:schemeClr>
                </a:solidFill>
              </a:rPr>
              <a:t>不仅有效地去除了噪声</a:t>
            </a:r>
            <a:r>
              <a:rPr lang="en-US" altLang="zh-CN" sz="7200" dirty="0">
                <a:solidFill>
                  <a:schemeClr val="tx1">
                    <a:lumMod val="50000"/>
                  </a:schemeClr>
                </a:solidFill>
              </a:rPr>
              <a:t>,</a:t>
            </a:r>
            <a:r>
              <a:rPr lang="zh-CN" altLang="en-US" sz="7200" dirty="0">
                <a:solidFill>
                  <a:schemeClr val="tx1">
                    <a:lumMod val="50000"/>
                  </a:schemeClr>
                </a:solidFill>
              </a:rPr>
              <a:t>也很大程度得让高频信号中的有用信息得以保留</a:t>
            </a:r>
            <a:r>
              <a:rPr lang="en-US" altLang="zh-CN" sz="7200" dirty="0">
                <a:solidFill>
                  <a:schemeClr val="tx1">
                    <a:lumMod val="50000"/>
                  </a:schemeClr>
                </a:solidFill>
              </a:rPr>
              <a:t>,</a:t>
            </a:r>
            <a:r>
              <a:rPr lang="zh-CN" altLang="en-US" sz="7200" dirty="0">
                <a:solidFill>
                  <a:schemeClr val="tx1">
                    <a:lumMod val="50000"/>
                  </a:schemeClr>
                </a:solidFill>
              </a:rPr>
              <a:t>因而在信号去噪领域中得到了广泛的应用。</a:t>
            </a: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39418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a:xfrm>
            <a:off x="566061" y="1206500"/>
            <a:ext cx="8010253" cy="4334491"/>
          </a:xfrm>
        </p:spPr>
        <p:txBody>
          <a:bodyPr>
            <a:normAutofit fontScale="25000" lnSpcReduction="20000"/>
          </a:bodyPr>
          <a:lstStyle/>
          <a:p>
            <a:r>
              <a:rPr lang="zh-CN" altLang="en-US" sz="8000" b="1" dirty="0" smtClean="0">
                <a:solidFill>
                  <a:schemeClr val="tx1">
                    <a:lumMod val="50000"/>
                  </a:schemeClr>
                </a:solidFill>
              </a:rPr>
              <a:t>小波</a:t>
            </a:r>
            <a:r>
              <a:rPr lang="zh-CN" altLang="en-US" sz="8000" b="1" dirty="0">
                <a:solidFill>
                  <a:schemeClr val="tx1">
                    <a:lumMod val="50000"/>
                  </a:schemeClr>
                </a:solidFill>
              </a:rPr>
              <a:t>去噪阈值选取</a:t>
            </a:r>
            <a:r>
              <a:rPr lang="zh-CN" altLang="en-US" sz="8000" b="1" dirty="0" smtClean="0">
                <a:solidFill>
                  <a:schemeClr val="tx1">
                    <a:lumMod val="50000"/>
                  </a:schemeClr>
                </a:solidFill>
              </a:rPr>
              <a:t>规则</a:t>
            </a:r>
            <a:endParaRPr lang="en-US" altLang="zh-CN" sz="8000" b="1" dirty="0" smtClean="0">
              <a:solidFill>
                <a:schemeClr val="tx1">
                  <a:lumMod val="50000"/>
                </a:schemeClr>
              </a:solidFill>
            </a:endParaRPr>
          </a:p>
          <a:p>
            <a:pPr marL="0" indent="0">
              <a:lnSpc>
                <a:spcPct val="120000"/>
              </a:lnSpc>
              <a:buNone/>
            </a:pPr>
            <a:r>
              <a:rPr lang="zh-CN" altLang="en-US" sz="8000" dirty="0">
                <a:solidFill>
                  <a:schemeClr val="tx1">
                    <a:lumMod val="50000"/>
                  </a:schemeClr>
                </a:solidFill>
              </a:rPr>
              <a:t>（</a:t>
            </a:r>
            <a:r>
              <a:rPr lang="en-US" altLang="zh-CN" sz="8000" dirty="0">
                <a:solidFill>
                  <a:schemeClr val="tx1">
                    <a:lumMod val="50000"/>
                  </a:schemeClr>
                </a:solidFill>
              </a:rPr>
              <a:t>1</a:t>
            </a:r>
            <a:r>
              <a:rPr lang="zh-CN" altLang="en-US" sz="8000" dirty="0">
                <a:solidFill>
                  <a:schemeClr val="tx1">
                    <a:lumMod val="50000"/>
                  </a:schemeClr>
                </a:solidFill>
              </a:rPr>
              <a:t>）</a:t>
            </a:r>
            <a:r>
              <a:rPr lang="en-US" altLang="zh-CN" sz="8000" dirty="0" err="1">
                <a:solidFill>
                  <a:srgbClr val="FF0000"/>
                </a:solidFill>
              </a:rPr>
              <a:t>rigrsure</a:t>
            </a:r>
            <a:r>
              <a:rPr lang="en-US" altLang="zh-CN" sz="8000" dirty="0">
                <a:solidFill>
                  <a:schemeClr val="tx1">
                    <a:lumMod val="50000"/>
                  </a:schemeClr>
                </a:solidFill>
              </a:rPr>
              <a:t>,</a:t>
            </a:r>
            <a:r>
              <a:rPr lang="zh-CN" altLang="en-US" sz="8000" dirty="0">
                <a:solidFill>
                  <a:schemeClr val="tx1">
                    <a:lumMod val="50000"/>
                  </a:schemeClr>
                </a:solidFill>
              </a:rPr>
              <a:t>它是根据</a:t>
            </a:r>
            <a:r>
              <a:rPr lang="en-US" altLang="zh-CN" sz="8000" dirty="0">
                <a:solidFill>
                  <a:schemeClr val="tx1">
                    <a:lumMod val="50000"/>
                  </a:schemeClr>
                </a:solidFill>
              </a:rPr>
              <a:t>Stein</a:t>
            </a:r>
            <a:r>
              <a:rPr lang="zh-CN" altLang="en-US" sz="8000" dirty="0">
                <a:solidFill>
                  <a:schemeClr val="tx1">
                    <a:lumMod val="50000"/>
                  </a:schemeClr>
                </a:solidFill>
              </a:rPr>
              <a:t>的无偏似然估计理论的自适应阈值选择方案。对于给定的一个阈值</a:t>
            </a:r>
            <a:r>
              <a:rPr lang="en-US" altLang="zh-CN" sz="8000" dirty="0">
                <a:solidFill>
                  <a:schemeClr val="tx1">
                    <a:lumMod val="50000"/>
                  </a:schemeClr>
                </a:solidFill>
              </a:rPr>
              <a:t>,</a:t>
            </a:r>
            <a:r>
              <a:rPr lang="zh-CN" altLang="en-US" sz="8000" dirty="0">
                <a:solidFill>
                  <a:schemeClr val="tx1">
                    <a:lumMod val="50000"/>
                  </a:schemeClr>
                </a:solidFill>
              </a:rPr>
              <a:t>对其进行似然估计</a:t>
            </a:r>
            <a:r>
              <a:rPr lang="en-US" altLang="zh-CN" sz="8000" dirty="0">
                <a:solidFill>
                  <a:schemeClr val="tx1">
                    <a:lumMod val="50000"/>
                  </a:schemeClr>
                </a:solidFill>
              </a:rPr>
              <a:t>,</a:t>
            </a:r>
            <a:r>
              <a:rPr lang="zh-CN" altLang="en-US" sz="8000" dirty="0">
                <a:solidFill>
                  <a:schemeClr val="tx1">
                    <a:lumMod val="50000"/>
                  </a:schemeClr>
                </a:solidFill>
              </a:rPr>
              <a:t>再将非似然阈值最小二乘化</a:t>
            </a:r>
            <a:r>
              <a:rPr lang="en-US" altLang="zh-CN" sz="8000" dirty="0">
                <a:solidFill>
                  <a:schemeClr val="tx1">
                    <a:lumMod val="50000"/>
                  </a:schemeClr>
                </a:solidFill>
              </a:rPr>
              <a:t>,</a:t>
            </a:r>
            <a:r>
              <a:rPr lang="zh-CN" altLang="en-US" sz="8000" dirty="0">
                <a:solidFill>
                  <a:schemeClr val="tx1">
                    <a:lumMod val="50000"/>
                  </a:schemeClr>
                </a:solidFill>
              </a:rPr>
              <a:t>就得到了所需的阈值</a:t>
            </a:r>
            <a:r>
              <a:rPr lang="en-US" altLang="zh-CN" sz="8000" dirty="0">
                <a:solidFill>
                  <a:schemeClr val="tx1">
                    <a:lumMod val="50000"/>
                  </a:schemeClr>
                </a:solidFill>
              </a:rPr>
              <a:t>,</a:t>
            </a:r>
            <a:r>
              <a:rPr lang="zh-CN" altLang="en-US" sz="8000" dirty="0">
                <a:solidFill>
                  <a:schemeClr val="tx1">
                    <a:lumMod val="50000"/>
                  </a:schemeClr>
                </a:solidFill>
              </a:rPr>
              <a:t>这是一种软阈值估计方法。</a:t>
            </a:r>
          </a:p>
          <a:p>
            <a:pPr marL="0" indent="0">
              <a:lnSpc>
                <a:spcPct val="120000"/>
              </a:lnSpc>
              <a:buNone/>
            </a:pPr>
            <a:r>
              <a:rPr lang="zh-CN" altLang="en-US" sz="8000" dirty="0">
                <a:solidFill>
                  <a:schemeClr val="tx1">
                    <a:lumMod val="50000"/>
                  </a:schemeClr>
                </a:solidFill>
              </a:rPr>
              <a:t>（</a:t>
            </a:r>
            <a:r>
              <a:rPr lang="en-US" altLang="zh-CN" sz="8000" dirty="0">
                <a:solidFill>
                  <a:schemeClr val="tx1">
                    <a:lumMod val="50000"/>
                  </a:schemeClr>
                </a:solidFill>
              </a:rPr>
              <a:t>2</a:t>
            </a:r>
            <a:r>
              <a:rPr lang="zh-CN" altLang="en-US" sz="8000" dirty="0">
                <a:solidFill>
                  <a:schemeClr val="tx1">
                    <a:lumMod val="50000"/>
                  </a:schemeClr>
                </a:solidFill>
              </a:rPr>
              <a:t>）</a:t>
            </a:r>
            <a:r>
              <a:rPr lang="en-US" altLang="zh-CN" sz="8000" dirty="0" err="1">
                <a:solidFill>
                  <a:srgbClr val="FF0000"/>
                </a:solidFill>
              </a:rPr>
              <a:t>sqtwolog</a:t>
            </a:r>
            <a:r>
              <a:rPr lang="en-US" altLang="zh-CN" sz="8000" dirty="0">
                <a:solidFill>
                  <a:schemeClr val="tx1">
                    <a:lumMod val="50000"/>
                  </a:schemeClr>
                </a:solidFill>
              </a:rPr>
              <a:t>,</a:t>
            </a:r>
            <a:r>
              <a:rPr lang="zh-CN" altLang="en-US" sz="8000" dirty="0">
                <a:solidFill>
                  <a:schemeClr val="tx1">
                    <a:lumMod val="50000"/>
                  </a:schemeClr>
                </a:solidFill>
              </a:rPr>
              <a:t>它采用的是固定的阈值形式</a:t>
            </a:r>
            <a:r>
              <a:rPr lang="en-US" altLang="zh-CN" sz="8000" dirty="0">
                <a:solidFill>
                  <a:schemeClr val="tx1">
                    <a:lumMod val="50000"/>
                  </a:schemeClr>
                </a:solidFill>
              </a:rPr>
              <a:t>,</a:t>
            </a:r>
            <a:r>
              <a:rPr lang="zh-CN" altLang="en-US" sz="8000" dirty="0">
                <a:solidFill>
                  <a:schemeClr val="tx1">
                    <a:lumMod val="50000"/>
                  </a:schemeClr>
                </a:solidFill>
              </a:rPr>
              <a:t>产生的阈值大小为</a:t>
            </a:r>
            <a:r>
              <a:rPr lang="en-US" altLang="zh-CN" sz="8000" dirty="0" err="1">
                <a:solidFill>
                  <a:schemeClr val="tx1">
                    <a:lumMod val="50000"/>
                  </a:schemeClr>
                </a:solidFill>
              </a:rPr>
              <a:t>sqrt</a:t>
            </a:r>
            <a:r>
              <a:rPr lang="en-US" altLang="zh-CN" sz="8000" dirty="0">
                <a:solidFill>
                  <a:schemeClr val="tx1">
                    <a:lumMod val="50000"/>
                  </a:schemeClr>
                </a:solidFill>
              </a:rPr>
              <a:t>(2*log(length(X)))</a:t>
            </a:r>
            <a:r>
              <a:rPr lang="zh-CN" altLang="en-US" sz="8000" dirty="0">
                <a:solidFill>
                  <a:schemeClr val="tx1">
                    <a:lumMod val="50000"/>
                  </a:schemeClr>
                </a:solidFill>
              </a:rPr>
              <a:t>。</a:t>
            </a:r>
          </a:p>
          <a:p>
            <a:pPr marL="0" indent="0">
              <a:lnSpc>
                <a:spcPct val="120000"/>
              </a:lnSpc>
              <a:buNone/>
            </a:pPr>
            <a:r>
              <a:rPr lang="zh-CN" altLang="en-US" sz="8000" dirty="0">
                <a:solidFill>
                  <a:schemeClr val="tx1">
                    <a:lumMod val="50000"/>
                  </a:schemeClr>
                </a:solidFill>
              </a:rPr>
              <a:t>（</a:t>
            </a:r>
            <a:r>
              <a:rPr lang="en-US" altLang="zh-CN" sz="8000" dirty="0">
                <a:solidFill>
                  <a:schemeClr val="tx1">
                    <a:lumMod val="50000"/>
                  </a:schemeClr>
                </a:solidFill>
              </a:rPr>
              <a:t>3</a:t>
            </a:r>
            <a:r>
              <a:rPr lang="zh-CN" altLang="en-US" sz="8000" dirty="0">
                <a:solidFill>
                  <a:schemeClr val="tx1">
                    <a:lumMod val="50000"/>
                  </a:schemeClr>
                </a:solidFill>
              </a:rPr>
              <a:t>）</a:t>
            </a:r>
            <a:r>
              <a:rPr lang="en-US" altLang="zh-CN" sz="8000" dirty="0">
                <a:solidFill>
                  <a:srgbClr val="FF0000"/>
                </a:solidFill>
              </a:rPr>
              <a:t>heursure</a:t>
            </a:r>
            <a:r>
              <a:rPr lang="en-US" altLang="zh-CN" sz="8000" dirty="0">
                <a:solidFill>
                  <a:schemeClr val="tx1">
                    <a:lumMod val="50000"/>
                  </a:schemeClr>
                </a:solidFill>
              </a:rPr>
              <a:t>,</a:t>
            </a:r>
            <a:r>
              <a:rPr lang="zh-CN" altLang="en-US" sz="8000" dirty="0">
                <a:solidFill>
                  <a:schemeClr val="tx1">
                    <a:lumMod val="50000"/>
                  </a:schemeClr>
                </a:solidFill>
              </a:rPr>
              <a:t>它是前两种阈值的综合</a:t>
            </a:r>
            <a:r>
              <a:rPr lang="en-US" altLang="zh-CN" sz="8000" dirty="0">
                <a:solidFill>
                  <a:schemeClr val="tx1">
                    <a:lumMod val="50000"/>
                  </a:schemeClr>
                </a:solidFill>
              </a:rPr>
              <a:t>,</a:t>
            </a:r>
            <a:r>
              <a:rPr lang="zh-CN" altLang="en-US" sz="8000" dirty="0">
                <a:solidFill>
                  <a:schemeClr val="tx1">
                    <a:lumMod val="50000"/>
                  </a:schemeClr>
                </a:solidFill>
              </a:rPr>
              <a:t>是最优预测变量阈值选择。若待处理信号的信噪比很小</a:t>
            </a:r>
            <a:r>
              <a:rPr lang="en-US" altLang="zh-CN" sz="8000" dirty="0">
                <a:solidFill>
                  <a:schemeClr val="tx1">
                    <a:lumMod val="50000"/>
                  </a:schemeClr>
                </a:solidFill>
              </a:rPr>
              <a:t>,</a:t>
            </a:r>
            <a:r>
              <a:rPr lang="zh-CN" altLang="en-US" sz="8000" dirty="0">
                <a:solidFill>
                  <a:schemeClr val="tx1">
                    <a:lumMod val="50000"/>
                  </a:schemeClr>
                </a:solidFill>
              </a:rPr>
              <a:t>方案</a:t>
            </a:r>
            <a:r>
              <a:rPr lang="en-US" altLang="zh-CN" sz="8000" dirty="0" err="1">
                <a:solidFill>
                  <a:schemeClr val="tx1">
                    <a:lumMod val="50000"/>
                  </a:schemeClr>
                </a:solidFill>
              </a:rPr>
              <a:t>rigrsure</a:t>
            </a:r>
            <a:r>
              <a:rPr lang="zh-CN" altLang="en-US" sz="8000" dirty="0">
                <a:solidFill>
                  <a:schemeClr val="tx1">
                    <a:lumMod val="50000"/>
                  </a:schemeClr>
                </a:solidFill>
              </a:rPr>
              <a:t>就会产生较大的误差</a:t>
            </a:r>
            <a:r>
              <a:rPr lang="en-US" altLang="zh-CN" sz="8000" dirty="0">
                <a:solidFill>
                  <a:schemeClr val="tx1">
                    <a:lumMod val="50000"/>
                  </a:schemeClr>
                </a:solidFill>
              </a:rPr>
              <a:t>,</a:t>
            </a:r>
            <a:r>
              <a:rPr lang="zh-CN" altLang="en-US" sz="8000" dirty="0">
                <a:solidFill>
                  <a:schemeClr val="tx1">
                    <a:lumMod val="50000"/>
                  </a:schemeClr>
                </a:solidFill>
              </a:rPr>
              <a:t>这时候就会选用</a:t>
            </a:r>
            <a:r>
              <a:rPr lang="en-US" altLang="zh-CN" sz="8000" dirty="0">
                <a:solidFill>
                  <a:schemeClr val="tx1">
                    <a:lumMod val="50000"/>
                  </a:schemeClr>
                </a:solidFill>
              </a:rPr>
              <a:t>heursure </a:t>
            </a:r>
            <a:r>
              <a:rPr lang="zh-CN" altLang="en-US" sz="8000" dirty="0">
                <a:solidFill>
                  <a:schemeClr val="tx1">
                    <a:lumMod val="50000"/>
                  </a:schemeClr>
                </a:solidFill>
              </a:rPr>
              <a:t>。</a:t>
            </a:r>
          </a:p>
          <a:p>
            <a:pPr marL="0" indent="0">
              <a:lnSpc>
                <a:spcPct val="120000"/>
              </a:lnSpc>
              <a:buNone/>
            </a:pPr>
            <a:r>
              <a:rPr lang="zh-CN" altLang="en-US" sz="8000" dirty="0">
                <a:solidFill>
                  <a:schemeClr val="tx1">
                    <a:lumMod val="50000"/>
                  </a:schemeClr>
                </a:solidFill>
              </a:rPr>
              <a:t>（</a:t>
            </a:r>
            <a:r>
              <a:rPr lang="en-US" altLang="zh-CN" sz="8000" dirty="0">
                <a:solidFill>
                  <a:schemeClr val="tx1">
                    <a:lumMod val="50000"/>
                  </a:schemeClr>
                </a:solidFill>
              </a:rPr>
              <a:t>4</a:t>
            </a:r>
            <a:r>
              <a:rPr lang="zh-CN" altLang="en-US" sz="8000" dirty="0" smtClean="0">
                <a:solidFill>
                  <a:schemeClr val="tx1">
                    <a:lumMod val="50000"/>
                  </a:schemeClr>
                </a:solidFill>
              </a:rPr>
              <a:t>）</a:t>
            </a:r>
            <a:r>
              <a:rPr lang="en-US" altLang="zh-CN" sz="8000" dirty="0" err="1" smtClean="0">
                <a:solidFill>
                  <a:srgbClr val="FF0000"/>
                </a:solidFill>
              </a:rPr>
              <a:t>minimaxi</a:t>
            </a:r>
            <a:r>
              <a:rPr lang="en-US" altLang="zh-CN" sz="8000" dirty="0" smtClean="0">
                <a:solidFill>
                  <a:schemeClr val="tx1">
                    <a:lumMod val="50000"/>
                  </a:schemeClr>
                </a:solidFill>
              </a:rPr>
              <a:t>, </a:t>
            </a:r>
            <a:r>
              <a:rPr lang="zh-CN" altLang="en-US" sz="8000" dirty="0">
                <a:solidFill>
                  <a:schemeClr val="tx1">
                    <a:lumMod val="50000"/>
                  </a:schemeClr>
                </a:solidFill>
              </a:rPr>
              <a:t>也属于一种固定的阈值</a:t>
            </a:r>
            <a:r>
              <a:rPr lang="en-US" altLang="zh-CN" sz="8000" dirty="0">
                <a:solidFill>
                  <a:schemeClr val="tx1">
                    <a:lumMod val="50000"/>
                  </a:schemeClr>
                </a:solidFill>
              </a:rPr>
              <a:t>,</a:t>
            </a:r>
            <a:r>
              <a:rPr lang="zh-CN" altLang="en-US" sz="8000" dirty="0">
                <a:solidFill>
                  <a:schemeClr val="tx1">
                    <a:lumMod val="50000"/>
                  </a:schemeClr>
                </a:solidFill>
              </a:rPr>
              <a:t>但它产生的是一个最小均方误差的极值</a:t>
            </a:r>
            <a:r>
              <a:rPr lang="en-US" altLang="zh-CN" sz="8000" dirty="0">
                <a:solidFill>
                  <a:schemeClr val="tx1">
                    <a:lumMod val="50000"/>
                  </a:schemeClr>
                </a:solidFill>
              </a:rPr>
              <a:t>,</a:t>
            </a:r>
            <a:r>
              <a:rPr lang="zh-CN" altLang="en-US" sz="8000" dirty="0">
                <a:solidFill>
                  <a:schemeClr val="tx1">
                    <a:lumMod val="50000"/>
                  </a:schemeClr>
                </a:solidFill>
              </a:rPr>
              <a:t>而不是无误差</a:t>
            </a:r>
            <a:r>
              <a:rPr lang="zh-CN" altLang="en-US" sz="8000" dirty="0" smtClean="0">
                <a:solidFill>
                  <a:schemeClr val="tx1">
                    <a:lumMod val="50000"/>
                  </a:schemeClr>
                </a:solidFill>
              </a:rPr>
              <a:t>。</a:t>
            </a:r>
            <a:endParaRPr lang="en-US" altLang="zh-CN" sz="80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405031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36125" y="2346271"/>
            <a:ext cx="1660924" cy="784871"/>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5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2</a:t>
            </a:r>
            <a:endParaRPr kumimoji="0" lang="zh-CN" altLang="en-US" sz="5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21021193">
            <a:off x="5399286" y="3850507"/>
            <a:ext cx="202662" cy="202662"/>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2" name="矩形 21"/>
          <p:cNvSpPr/>
          <p:nvPr/>
        </p:nvSpPr>
        <p:spPr>
          <a:xfrm rot="900000">
            <a:off x="5770410" y="3960149"/>
            <a:ext cx="157545" cy="171781"/>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3" name="矩形 22"/>
          <p:cNvSpPr/>
          <p:nvPr/>
        </p:nvSpPr>
        <p:spPr>
          <a:xfrm rot="1632393">
            <a:off x="2492593" y="4030721"/>
            <a:ext cx="158184" cy="158184"/>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4" name="矩形 23"/>
          <p:cNvSpPr/>
          <p:nvPr/>
        </p:nvSpPr>
        <p:spPr>
          <a:xfrm rot="19632393">
            <a:off x="4921935" y="3890630"/>
            <a:ext cx="158364" cy="158364"/>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5" name="矩形 24"/>
          <p:cNvSpPr/>
          <p:nvPr/>
        </p:nvSpPr>
        <p:spPr>
          <a:xfrm>
            <a:off x="2222764" y="3734890"/>
            <a:ext cx="87419" cy="87420"/>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6" name="矩形 25"/>
          <p:cNvSpPr/>
          <p:nvPr/>
        </p:nvSpPr>
        <p:spPr>
          <a:xfrm rot="20673998">
            <a:off x="6713287" y="4027231"/>
            <a:ext cx="207949" cy="207950"/>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矩形 26"/>
          <p:cNvSpPr/>
          <p:nvPr/>
        </p:nvSpPr>
        <p:spPr>
          <a:xfrm>
            <a:off x="5337777" y="4177621"/>
            <a:ext cx="87419" cy="87420"/>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矩形 27"/>
          <p:cNvSpPr/>
          <p:nvPr/>
        </p:nvSpPr>
        <p:spPr>
          <a:xfrm rot="762483">
            <a:off x="3149112" y="4013141"/>
            <a:ext cx="193341" cy="193342"/>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矩形 28"/>
          <p:cNvSpPr/>
          <p:nvPr/>
        </p:nvSpPr>
        <p:spPr>
          <a:xfrm rot="18900000">
            <a:off x="6256155" y="3784868"/>
            <a:ext cx="90694" cy="98889"/>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0" name="矩形 29"/>
          <p:cNvSpPr/>
          <p:nvPr/>
        </p:nvSpPr>
        <p:spPr>
          <a:xfrm rot="900000">
            <a:off x="4188167" y="3959496"/>
            <a:ext cx="125137" cy="136446"/>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1" name="矩形 30"/>
          <p:cNvSpPr/>
          <p:nvPr/>
        </p:nvSpPr>
        <p:spPr>
          <a:xfrm rot="1800000">
            <a:off x="3086504" y="3756945"/>
            <a:ext cx="87419" cy="87420"/>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a:off x="4300644" y="4011462"/>
            <a:ext cx="223144" cy="212107"/>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336225" y="3985091"/>
            <a:ext cx="230183" cy="188341"/>
          </a:xfrm>
          <a:prstGeom prst="ellipse">
            <a:avLst/>
          </a:prstGeom>
          <a:gradFill flip="none" rotWithShape="1">
            <a:gsLst>
              <a:gs pos="0">
                <a:schemeClr val="accent1">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671572" y="3684679"/>
            <a:ext cx="243227" cy="285133"/>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473320" y="4076700"/>
            <a:ext cx="169444" cy="188341"/>
          </a:xfrm>
          <a:prstGeom prst="ellipse">
            <a:avLst/>
          </a:prstGeom>
          <a:gradFill flip="none" rotWithShape="1">
            <a:gsLst>
              <a:gs pos="0">
                <a:schemeClr val="accent1">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830221" y="3794377"/>
            <a:ext cx="228810" cy="254327"/>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23961" y="3779275"/>
            <a:ext cx="155250" cy="172563"/>
          </a:xfrm>
          <a:prstGeom prst="ellipse">
            <a:avLst/>
          </a:prstGeom>
          <a:gradFill flip="none" rotWithShape="1">
            <a:gsLst>
              <a:gs pos="0">
                <a:schemeClr val="accent3">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421579" y="2346271"/>
            <a:ext cx="4703242" cy="784871"/>
          </a:xfrm>
          <a:prstGeom prst="rect">
            <a:avLst/>
          </a:prstGeom>
          <a:noFill/>
        </p:spPr>
        <p:txBody>
          <a:bodyPr wrap="square" rtlCol="0" anchor="b" anchorCtr="0">
            <a:normAutofit fontScale="92500" lnSpcReduction="20000"/>
          </a:bodyPr>
          <a:lstStyle/>
          <a:p>
            <a:pPr algn="just">
              <a:lnSpc>
                <a:spcPct val="90000"/>
              </a:lnSpc>
              <a:spcBef>
                <a:spcPct val="0"/>
              </a:spcBef>
            </a:pPr>
            <a:r>
              <a:rPr lang="zh-CN" altLang="en-US" sz="3200" b="1" dirty="0" smtClean="0">
                <a:latin typeface="微软雅黑" panose="020B0503020204020204" pitchFamily="34" charset="-122"/>
                <a:ea typeface="微软雅黑" panose="020B0503020204020204" pitchFamily="34" charset="-122"/>
                <a:cs typeface="+mj-cs"/>
              </a:rPr>
              <a:t>小波分析在金融时序序列中的应用</a:t>
            </a:r>
            <a:endParaRPr lang="zh-CN" altLang="en-US" sz="3200" b="1" dirty="0">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56949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p:txBody>
          <a:bodyPr>
            <a:normAutofit/>
          </a:bodyPr>
          <a:lstStyle/>
          <a:p>
            <a:pPr lvl="0">
              <a:lnSpc>
                <a:spcPct val="70000"/>
              </a:lnSpc>
            </a:pPr>
            <a:r>
              <a:rPr lang="zh-CN" altLang="en-US" sz="2500" b="1" dirty="0">
                <a:solidFill>
                  <a:schemeClr val="tx1">
                    <a:lumMod val="50000"/>
                  </a:schemeClr>
                </a:solidFill>
              </a:rPr>
              <a:t>金融时序</a:t>
            </a:r>
            <a:r>
              <a:rPr lang="zh-CN" altLang="en-US" sz="2500" b="1" dirty="0" smtClean="0">
                <a:solidFill>
                  <a:schemeClr val="tx1">
                    <a:lumMod val="50000"/>
                  </a:schemeClr>
                </a:solidFill>
              </a:rPr>
              <a:t>序列特点</a:t>
            </a:r>
            <a:endParaRPr lang="en-US" altLang="zh-CN" sz="2500" b="1" dirty="0" smtClean="0">
              <a:solidFill>
                <a:schemeClr val="tx1">
                  <a:lumMod val="50000"/>
                </a:schemeClr>
              </a:solidFill>
            </a:endParaRPr>
          </a:p>
          <a:p>
            <a:pPr>
              <a:lnSpc>
                <a:spcPct val="100000"/>
              </a:lnSpc>
              <a:buFont typeface="Wingdings" panose="05000000000000000000" pitchFamily="2" charset="2"/>
              <a:buChar char="l"/>
            </a:pPr>
            <a:r>
              <a:rPr lang="zh-CN" altLang="en-US" sz="2000" dirty="0">
                <a:solidFill>
                  <a:schemeClr val="tx1">
                    <a:lumMod val="50000"/>
                  </a:schemeClr>
                </a:solidFill>
              </a:rPr>
              <a:t> </a:t>
            </a:r>
            <a:r>
              <a:rPr lang="zh-CN" altLang="en-US" sz="2000" dirty="0" smtClean="0">
                <a:solidFill>
                  <a:schemeClr val="tx1">
                    <a:lumMod val="50000"/>
                  </a:schemeClr>
                </a:solidFill>
              </a:rPr>
              <a:t>非平稳性</a:t>
            </a:r>
            <a:endParaRPr lang="en-US" altLang="zh-CN" sz="2000" dirty="0">
              <a:solidFill>
                <a:schemeClr val="tx1">
                  <a:lumMod val="50000"/>
                </a:schemeClr>
              </a:solidFill>
            </a:endParaRPr>
          </a:p>
          <a:p>
            <a:pPr>
              <a:lnSpc>
                <a:spcPct val="100000"/>
              </a:lnSpc>
              <a:buFont typeface="Wingdings" panose="05000000000000000000" pitchFamily="2" charset="2"/>
              <a:buChar char="l"/>
            </a:pPr>
            <a:r>
              <a:rPr lang="zh-CN" altLang="en-US" sz="2000" dirty="0" smtClean="0">
                <a:solidFill>
                  <a:schemeClr val="tx1">
                    <a:lumMod val="50000"/>
                  </a:schemeClr>
                </a:solidFill>
              </a:rPr>
              <a:t> 噪声</a:t>
            </a:r>
            <a:endParaRPr lang="en-US" altLang="zh-CN" sz="2000" dirty="0">
              <a:solidFill>
                <a:schemeClr val="tx1">
                  <a:lumMod val="50000"/>
                </a:schemeClr>
              </a:solidFill>
            </a:endParaRPr>
          </a:p>
          <a:p>
            <a:pPr>
              <a:lnSpc>
                <a:spcPct val="70000"/>
              </a:lnSpc>
            </a:pPr>
            <a:r>
              <a:rPr lang="zh-CN" altLang="en-US" sz="2500" b="1" dirty="0" smtClean="0">
                <a:solidFill>
                  <a:schemeClr val="tx1">
                    <a:lumMod val="50000"/>
                  </a:schemeClr>
                </a:solidFill>
              </a:rPr>
              <a:t>小波分析</a:t>
            </a:r>
            <a:r>
              <a:rPr lang="zh-CN" altLang="en-US" sz="2500" b="1" dirty="0">
                <a:solidFill>
                  <a:schemeClr val="tx1">
                    <a:lumMod val="50000"/>
                  </a:schemeClr>
                </a:solidFill>
              </a:rPr>
              <a:t>在金融时序序列中的应用</a:t>
            </a:r>
            <a:endParaRPr lang="en-US" altLang="zh-CN" sz="2500" b="1" dirty="0" smtClean="0">
              <a:solidFill>
                <a:schemeClr val="tx1">
                  <a:lumMod val="50000"/>
                </a:schemeClr>
              </a:solidFill>
            </a:endParaRPr>
          </a:p>
          <a:p>
            <a:pPr lvl="0">
              <a:lnSpc>
                <a:spcPct val="100000"/>
              </a:lnSpc>
              <a:buFont typeface="Wingdings" panose="05000000000000000000" pitchFamily="2" charset="2"/>
              <a:buChar char="l"/>
            </a:pPr>
            <a:r>
              <a:rPr lang="zh-CN" altLang="en-US" sz="2000" dirty="0" smtClean="0">
                <a:solidFill>
                  <a:schemeClr val="tx1">
                    <a:lumMod val="50000"/>
                  </a:schemeClr>
                </a:solidFill>
              </a:rPr>
              <a:t>将金融时间序列看做含噪信号，利用小波分析的多分辨分析能力识别并去除其中的噪声，以得到更能反映正式市场情况的金融时间序列。</a:t>
            </a:r>
          </a:p>
          <a:p>
            <a:pPr lvl="0">
              <a:lnSpc>
                <a:spcPct val="100000"/>
              </a:lnSpc>
              <a:buFont typeface="Wingdings" panose="05000000000000000000" pitchFamily="2" charset="2"/>
              <a:buChar char="l"/>
            </a:pPr>
            <a:r>
              <a:rPr lang="zh-CN" altLang="en-US" sz="2000" dirty="0" smtClean="0">
                <a:solidFill>
                  <a:schemeClr val="tx1">
                    <a:lumMod val="50000"/>
                  </a:schemeClr>
                </a:solidFill>
              </a:rPr>
              <a:t>利用</a:t>
            </a:r>
            <a:r>
              <a:rPr lang="zh-CN" altLang="en-US" sz="2000" dirty="0">
                <a:solidFill>
                  <a:schemeClr val="tx1">
                    <a:lumMod val="50000"/>
                  </a:schemeClr>
                </a:solidFill>
              </a:rPr>
              <a:t>小波变换对非平稳时间序列进行分析与拟合。</a:t>
            </a:r>
          </a:p>
          <a:p>
            <a:pPr lvl="0">
              <a:lnSpc>
                <a:spcPct val="100000"/>
              </a:lnSpc>
              <a:buFont typeface="Wingdings" panose="05000000000000000000" pitchFamily="2" charset="2"/>
              <a:buChar char="l"/>
            </a:pPr>
            <a:r>
              <a:rPr lang="zh-CN" altLang="en-US" sz="2000" dirty="0">
                <a:solidFill>
                  <a:schemeClr val="tx1">
                    <a:lumMod val="50000"/>
                  </a:schemeClr>
                </a:solidFill>
              </a:rPr>
              <a:t>利用小波分析对信号突变点的灵敏性来检测时间序列中的奇异点，并对其进行定位。</a:t>
            </a:r>
          </a:p>
          <a:p>
            <a:pPr lvl="0">
              <a:lnSpc>
                <a:spcPct val="100000"/>
              </a:lnSpc>
              <a:buFont typeface="Wingdings" panose="05000000000000000000" pitchFamily="2" charset="2"/>
              <a:buChar char="l"/>
            </a:pPr>
            <a:r>
              <a:rPr lang="zh-CN" altLang="en-US" sz="2000" dirty="0">
                <a:solidFill>
                  <a:schemeClr val="tx1">
                    <a:lumMod val="50000"/>
                  </a:schemeClr>
                </a:solidFill>
              </a:rPr>
              <a:t>利用小波分析对金融时间序列高频数据进行探测与分析。</a:t>
            </a:r>
          </a:p>
          <a:p>
            <a:pPr marL="0" lvl="0" indent="0">
              <a:lnSpc>
                <a:spcPct val="70000"/>
              </a:lnSpc>
              <a:buNone/>
            </a:pPr>
            <a:endParaRPr lang="en-US" altLang="zh-CN" sz="2500"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p:txBody>
      </p:sp>
    </p:spTree>
    <p:extLst>
      <p:ext uri="{BB962C8B-B14F-4D97-AF65-F5344CB8AC3E}">
        <p14:creationId xmlns:p14="http://schemas.microsoft.com/office/powerpoint/2010/main" val="217824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36125" y="2346271"/>
            <a:ext cx="1660924" cy="784871"/>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5400" b="0" i="0" u="none" strike="noStrike" kern="0" cap="none" spc="0" normalizeH="0" baseline="0" noProof="0" dirty="0" smtClean="0">
                <a:ln>
                  <a:noFill/>
                </a:ln>
                <a:solidFill>
                  <a:srgbClr val="FFFFFF"/>
                </a:solidFill>
                <a:effectLst/>
                <a:uLnTx/>
                <a:uFillTx/>
                <a:latin typeface="Calibri" panose="020F0502020204030204"/>
                <a:ea typeface="宋体" panose="02010600030101010101" pitchFamily="2" charset="-122"/>
              </a:rPr>
              <a:t>1</a:t>
            </a:r>
            <a:endParaRPr kumimoji="0" lang="zh-CN" altLang="en-US" sz="54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endParaRPr>
          </a:p>
        </p:txBody>
      </p:sp>
      <p:sp>
        <p:nvSpPr>
          <p:cNvPr id="20" name="矩形 19"/>
          <p:cNvSpPr/>
          <p:nvPr/>
        </p:nvSpPr>
        <p:spPr>
          <a:xfrm rot="21021193">
            <a:off x="5399286" y="3850507"/>
            <a:ext cx="202662" cy="202662"/>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2" name="矩形 21"/>
          <p:cNvSpPr/>
          <p:nvPr/>
        </p:nvSpPr>
        <p:spPr>
          <a:xfrm rot="900000">
            <a:off x="5770410" y="3960149"/>
            <a:ext cx="157545" cy="171781"/>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3" name="矩形 22"/>
          <p:cNvSpPr/>
          <p:nvPr/>
        </p:nvSpPr>
        <p:spPr>
          <a:xfrm rot="1632393">
            <a:off x="2492593" y="4030721"/>
            <a:ext cx="158184" cy="158184"/>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4" name="矩形 23"/>
          <p:cNvSpPr/>
          <p:nvPr/>
        </p:nvSpPr>
        <p:spPr>
          <a:xfrm rot="19632393">
            <a:off x="4921935" y="3890630"/>
            <a:ext cx="158364" cy="158364"/>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5" name="矩形 24"/>
          <p:cNvSpPr/>
          <p:nvPr/>
        </p:nvSpPr>
        <p:spPr>
          <a:xfrm>
            <a:off x="2222764" y="3734890"/>
            <a:ext cx="87419" cy="87420"/>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6" name="矩形 25"/>
          <p:cNvSpPr/>
          <p:nvPr/>
        </p:nvSpPr>
        <p:spPr>
          <a:xfrm rot="20673998">
            <a:off x="6713287" y="4027231"/>
            <a:ext cx="207949" cy="207950"/>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矩形 26"/>
          <p:cNvSpPr/>
          <p:nvPr/>
        </p:nvSpPr>
        <p:spPr>
          <a:xfrm>
            <a:off x="5337777" y="4177621"/>
            <a:ext cx="87419" cy="87420"/>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矩形 27"/>
          <p:cNvSpPr/>
          <p:nvPr/>
        </p:nvSpPr>
        <p:spPr>
          <a:xfrm rot="762483">
            <a:off x="3149112" y="4013141"/>
            <a:ext cx="193341" cy="193342"/>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矩形 28"/>
          <p:cNvSpPr/>
          <p:nvPr/>
        </p:nvSpPr>
        <p:spPr>
          <a:xfrm rot="18900000">
            <a:off x="6256155" y="3784868"/>
            <a:ext cx="90694" cy="98889"/>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0" name="矩形 29"/>
          <p:cNvSpPr/>
          <p:nvPr/>
        </p:nvSpPr>
        <p:spPr>
          <a:xfrm rot="900000">
            <a:off x="4188167" y="3959496"/>
            <a:ext cx="125137" cy="136446"/>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1" name="矩形 30"/>
          <p:cNvSpPr/>
          <p:nvPr/>
        </p:nvSpPr>
        <p:spPr>
          <a:xfrm rot="1800000">
            <a:off x="3086504" y="3756945"/>
            <a:ext cx="87419" cy="87420"/>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a:off x="4300644" y="4011462"/>
            <a:ext cx="223144" cy="212107"/>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336225" y="3985091"/>
            <a:ext cx="230183" cy="188341"/>
          </a:xfrm>
          <a:prstGeom prst="ellipse">
            <a:avLst/>
          </a:prstGeom>
          <a:gradFill flip="none" rotWithShape="1">
            <a:gsLst>
              <a:gs pos="0">
                <a:schemeClr val="accent1">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671572" y="3684679"/>
            <a:ext cx="243227" cy="285133"/>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473320" y="4076700"/>
            <a:ext cx="169444" cy="188341"/>
          </a:xfrm>
          <a:prstGeom prst="ellipse">
            <a:avLst/>
          </a:prstGeom>
          <a:gradFill flip="none" rotWithShape="1">
            <a:gsLst>
              <a:gs pos="0">
                <a:schemeClr val="accent1">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830221" y="3794377"/>
            <a:ext cx="228810" cy="254327"/>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23961" y="3779275"/>
            <a:ext cx="155250" cy="172563"/>
          </a:xfrm>
          <a:prstGeom prst="ellipse">
            <a:avLst/>
          </a:prstGeom>
          <a:gradFill flip="none" rotWithShape="1">
            <a:gsLst>
              <a:gs pos="0">
                <a:schemeClr val="accent3">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421579" y="2346271"/>
            <a:ext cx="4703242" cy="784871"/>
          </a:xfrm>
          <a:prstGeom prst="rect">
            <a:avLst/>
          </a:prstGeom>
          <a:noFill/>
        </p:spPr>
        <p:txBody>
          <a:bodyPr wrap="square" rtlCol="0" anchor="b" anchorCtr="0">
            <a:normAutofit/>
          </a:bodyPr>
          <a:lstStyle/>
          <a:p>
            <a:pPr algn="just">
              <a:lnSpc>
                <a:spcPct val="90000"/>
              </a:lnSpc>
              <a:spcBef>
                <a:spcPct val="0"/>
              </a:spcBef>
            </a:pPr>
            <a:r>
              <a:rPr lang="zh-CN" altLang="en-US" sz="3200" b="1" dirty="0" smtClean="0">
                <a:latin typeface="微软雅黑" panose="020B0503020204020204" pitchFamily="34" charset="-122"/>
                <a:ea typeface="微软雅黑" panose="020B0503020204020204" pitchFamily="34" charset="-122"/>
                <a:cs typeface="+mj-cs"/>
              </a:rPr>
              <a:t>小波分析理论</a:t>
            </a:r>
            <a:endParaRPr lang="zh-CN" altLang="en-US" sz="3200" b="1" dirty="0">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96669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p:txBody>
          <a:bodyPr>
            <a:normAutofit/>
          </a:bodyPr>
          <a:lstStyle/>
          <a:p>
            <a:pPr lvl="0">
              <a:lnSpc>
                <a:spcPct val="70000"/>
              </a:lnSpc>
            </a:pPr>
            <a:r>
              <a:rPr lang="zh-CN" altLang="en-US" sz="2500" b="1" dirty="0">
                <a:solidFill>
                  <a:schemeClr val="tx1">
                    <a:lumMod val="50000"/>
                  </a:schemeClr>
                </a:solidFill>
              </a:rPr>
              <a:t>金融时序序列</a:t>
            </a:r>
            <a:r>
              <a:rPr lang="zh-CN" altLang="en-US" sz="2500" b="1" dirty="0" smtClean="0">
                <a:solidFill>
                  <a:schemeClr val="tx1">
                    <a:lumMod val="50000"/>
                  </a:schemeClr>
                </a:solidFill>
              </a:rPr>
              <a:t>预测</a:t>
            </a:r>
            <a:endParaRPr lang="en-US" altLang="zh-CN" sz="2500" b="1" dirty="0" smtClean="0">
              <a:solidFill>
                <a:schemeClr val="tx1">
                  <a:lumMod val="50000"/>
                </a:schemeClr>
              </a:solidFill>
            </a:endParaRPr>
          </a:p>
          <a:p>
            <a:pPr lvl="0">
              <a:lnSpc>
                <a:spcPct val="100000"/>
              </a:lnSpc>
              <a:buClr>
                <a:srgbClr val="0070C0"/>
              </a:buClr>
              <a:buFont typeface="Wingdings" panose="05000000000000000000" pitchFamily="2" charset="2"/>
              <a:buChar char="l"/>
            </a:pPr>
            <a:r>
              <a:rPr lang="zh-CN" altLang="en-US" sz="2000" dirty="0">
                <a:solidFill>
                  <a:schemeClr val="tx1">
                    <a:lumMod val="50000"/>
                  </a:schemeClr>
                </a:solidFill>
              </a:rPr>
              <a:t>取上证指数</a:t>
            </a:r>
            <a:r>
              <a:rPr lang="en-US" altLang="zh-CN" sz="2000" dirty="0" smtClean="0">
                <a:solidFill>
                  <a:schemeClr val="tx1">
                    <a:lumMod val="50000"/>
                  </a:schemeClr>
                </a:solidFill>
              </a:rPr>
              <a:t>2009</a:t>
            </a:r>
            <a:r>
              <a:rPr lang="zh-CN" altLang="en-US" sz="2000" dirty="0" smtClean="0">
                <a:solidFill>
                  <a:schemeClr val="tx1">
                    <a:lumMod val="50000"/>
                  </a:schemeClr>
                </a:solidFill>
              </a:rPr>
              <a:t>年</a:t>
            </a:r>
            <a:r>
              <a:rPr lang="en-US" altLang="zh-CN" sz="2000" dirty="0" smtClean="0">
                <a:solidFill>
                  <a:schemeClr val="tx1">
                    <a:lumMod val="50000"/>
                  </a:schemeClr>
                </a:solidFill>
              </a:rPr>
              <a:t>01</a:t>
            </a:r>
            <a:r>
              <a:rPr lang="zh-CN" altLang="en-US" sz="2000" dirty="0" smtClean="0">
                <a:solidFill>
                  <a:schemeClr val="tx1">
                    <a:lumMod val="50000"/>
                  </a:schemeClr>
                </a:solidFill>
              </a:rPr>
              <a:t>月</a:t>
            </a:r>
            <a:r>
              <a:rPr lang="en-US" altLang="zh-CN" sz="2000" dirty="0" smtClean="0">
                <a:solidFill>
                  <a:schemeClr val="tx1">
                    <a:lumMod val="50000"/>
                  </a:schemeClr>
                </a:solidFill>
              </a:rPr>
              <a:t>05</a:t>
            </a:r>
            <a:r>
              <a:rPr lang="zh-CN" altLang="en-US" sz="2000" dirty="0" smtClean="0">
                <a:solidFill>
                  <a:schemeClr val="tx1">
                    <a:lumMod val="50000"/>
                  </a:schemeClr>
                </a:solidFill>
              </a:rPr>
              <a:t>日到</a:t>
            </a:r>
            <a:r>
              <a:rPr lang="en-US" altLang="zh-CN" sz="2000" dirty="0" smtClean="0">
                <a:solidFill>
                  <a:schemeClr val="tx1">
                    <a:lumMod val="50000"/>
                  </a:schemeClr>
                </a:solidFill>
              </a:rPr>
              <a:t>2009</a:t>
            </a:r>
            <a:r>
              <a:rPr lang="zh-CN" altLang="en-US" sz="2000" dirty="0" smtClean="0">
                <a:solidFill>
                  <a:schemeClr val="tx1">
                    <a:lumMod val="50000"/>
                  </a:schemeClr>
                </a:solidFill>
              </a:rPr>
              <a:t>年</a:t>
            </a:r>
            <a:r>
              <a:rPr lang="en-US" altLang="zh-CN" sz="2000" dirty="0" smtClean="0">
                <a:solidFill>
                  <a:schemeClr val="tx1">
                    <a:lumMod val="50000"/>
                  </a:schemeClr>
                </a:solidFill>
              </a:rPr>
              <a:t>12</a:t>
            </a:r>
            <a:r>
              <a:rPr lang="zh-CN" altLang="en-US" sz="2000" dirty="0" smtClean="0">
                <a:solidFill>
                  <a:schemeClr val="tx1">
                    <a:lumMod val="50000"/>
                  </a:schemeClr>
                </a:solidFill>
              </a:rPr>
              <a:t>月</a:t>
            </a:r>
            <a:r>
              <a:rPr lang="en-US" altLang="zh-CN" sz="2000" dirty="0" smtClean="0">
                <a:solidFill>
                  <a:schemeClr val="tx1">
                    <a:lumMod val="50000"/>
                  </a:schemeClr>
                </a:solidFill>
              </a:rPr>
              <a:t>21</a:t>
            </a:r>
            <a:r>
              <a:rPr lang="zh-CN" altLang="en-US" sz="2000" dirty="0" smtClean="0">
                <a:solidFill>
                  <a:schemeClr val="tx1">
                    <a:lumMod val="50000"/>
                  </a:schemeClr>
                </a:solidFill>
              </a:rPr>
              <a:t>日的每交易日的股票开盘价格作为已知时刻的值，运用小波变换及</a:t>
            </a:r>
            <a:r>
              <a:rPr lang="en-US" altLang="zh-CN" sz="2000" dirty="0" smtClean="0">
                <a:solidFill>
                  <a:schemeClr val="tx1">
                    <a:lumMod val="50000"/>
                  </a:schemeClr>
                </a:solidFill>
              </a:rPr>
              <a:t>ARIMA</a:t>
            </a:r>
            <a:r>
              <a:rPr lang="zh-CN" altLang="en-US" sz="2000" dirty="0" smtClean="0">
                <a:solidFill>
                  <a:schemeClr val="tx1">
                    <a:lumMod val="50000"/>
                  </a:schemeClr>
                </a:solidFill>
              </a:rPr>
              <a:t>模型预测</a:t>
            </a:r>
            <a:r>
              <a:rPr lang="en-US" altLang="zh-CN" sz="2000" dirty="0" smtClean="0">
                <a:solidFill>
                  <a:schemeClr val="tx1">
                    <a:lumMod val="50000"/>
                  </a:schemeClr>
                </a:solidFill>
              </a:rPr>
              <a:t>2009</a:t>
            </a:r>
            <a:r>
              <a:rPr lang="zh-CN" altLang="en-US" sz="2000" dirty="0" smtClean="0">
                <a:solidFill>
                  <a:schemeClr val="tx1">
                    <a:lumMod val="50000"/>
                  </a:schemeClr>
                </a:solidFill>
              </a:rPr>
              <a:t>年</a:t>
            </a:r>
            <a:r>
              <a:rPr lang="en-US" altLang="zh-CN" sz="2000" dirty="0" smtClean="0">
                <a:solidFill>
                  <a:schemeClr val="tx1">
                    <a:lumMod val="50000"/>
                  </a:schemeClr>
                </a:solidFill>
              </a:rPr>
              <a:t>9</a:t>
            </a:r>
            <a:r>
              <a:rPr lang="zh-CN" altLang="en-US" sz="2000" dirty="0" smtClean="0">
                <a:solidFill>
                  <a:schemeClr val="tx1">
                    <a:lumMod val="50000"/>
                  </a:schemeClr>
                </a:solidFill>
              </a:rPr>
              <a:t>月</a:t>
            </a:r>
            <a:r>
              <a:rPr lang="en-US" altLang="zh-CN" sz="2000" dirty="0" smtClean="0">
                <a:solidFill>
                  <a:schemeClr val="tx1">
                    <a:lumMod val="50000"/>
                  </a:schemeClr>
                </a:solidFill>
              </a:rPr>
              <a:t>22-25</a:t>
            </a:r>
            <a:r>
              <a:rPr lang="zh-CN" altLang="en-US" sz="2000" dirty="0" smtClean="0">
                <a:solidFill>
                  <a:schemeClr val="tx1">
                    <a:lumMod val="50000"/>
                  </a:schemeClr>
                </a:solidFill>
              </a:rPr>
              <a:t>日的</a:t>
            </a:r>
            <a:r>
              <a:rPr lang="en-US" altLang="zh-CN" sz="2000" dirty="0" smtClean="0">
                <a:solidFill>
                  <a:schemeClr val="tx1">
                    <a:lumMod val="50000"/>
                  </a:schemeClr>
                </a:solidFill>
              </a:rPr>
              <a:t>4</a:t>
            </a:r>
            <a:r>
              <a:rPr lang="zh-CN" altLang="en-US" sz="2000" dirty="0" smtClean="0">
                <a:solidFill>
                  <a:schemeClr val="tx1">
                    <a:lumMod val="50000"/>
                  </a:schemeClr>
                </a:solidFill>
              </a:rPr>
              <a:t>个交易日的股票开盘价的值。</a:t>
            </a:r>
            <a:endParaRPr lang="en-US" altLang="zh-CN" sz="2000" dirty="0" smtClean="0">
              <a:solidFill>
                <a:schemeClr val="tx1">
                  <a:lumMod val="50000"/>
                </a:schemeClr>
              </a:solidFill>
            </a:endParaRPr>
          </a:p>
          <a:p>
            <a:pPr marL="0" lvl="0" indent="0">
              <a:lnSpc>
                <a:spcPct val="100000"/>
              </a:lnSpc>
              <a:buNone/>
            </a:pPr>
            <a:r>
              <a:rPr lang="zh-CN" altLang="en-US" sz="2500" dirty="0" smtClean="0">
                <a:solidFill>
                  <a:schemeClr val="tx1">
                    <a:lumMod val="50000"/>
                  </a:schemeClr>
                </a:solidFill>
              </a:rPr>
              <a:t>步骤：</a:t>
            </a:r>
            <a:endParaRPr lang="en-US" altLang="zh-CN" sz="2500" dirty="0" smtClean="0">
              <a:solidFill>
                <a:schemeClr val="tx1">
                  <a:lumMod val="50000"/>
                </a:schemeClr>
              </a:solidFill>
            </a:endParaRPr>
          </a:p>
          <a:p>
            <a:pPr lvl="0">
              <a:lnSpc>
                <a:spcPct val="100000"/>
              </a:lnSpc>
              <a:buClr>
                <a:srgbClr val="0070C0"/>
              </a:buClr>
              <a:buFont typeface="Wingdings" panose="05000000000000000000" pitchFamily="2" charset="2"/>
              <a:buChar char="l"/>
            </a:pPr>
            <a:r>
              <a:rPr lang="zh-CN" altLang="en-US" sz="2000" dirty="0" smtClean="0">
                <a:solidFill>
                  <a:schemeClr val="tx1">
                    <a:lumMod val="50000"/>
                  </a:schemeClr>
                </a:solidFill>
              </a:rPr>
              <a:t>利用</a:t>
            </a:r>
            <a:r>
              <a:rPr lang="en-US" altLang="zh-CN" sz="2000" dirty="0" err="1" smtClean="0">
                <a:solidFill>
                  <a:schemeClr val="tx1">
                    <a:lumMod val="50000"/>
                  </a:schemeClr>
                </a:solidFill>
              </a:rPr>
              <a:t>db</a:t>
            </a:r>
            <a:r>
              <a:rPr lang="zh-CN" altLang="en-US" sz="2000" dirty="0" smtClean="0">
                <a:solidFill>
                  <a:schemeClr val="tx1">
                    <a:lumMod val="50000"/>
                  </a:schemeClr>
                </a:solidFill>
              </a:rPr>
              <a:t>小波对金融时间序列进行不同尺度分解与重构，比较原始序列与重构序列最大绝对误差大小，获得最有分解层次。</a:t>
            </a:r>
            <a:endParaRPr lang="en-US" altLang="zh-CN" sz="2000"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a:solidFill>
                  <a:schemeClr val="tx1">
                    <a:lumMod val="50000"/>
                  </a:schemeClr>
                </a:solidFill>
              </a:rPr>
              <a:t>根据得到的最优分解层次对原始序列进行分解，得到低频、高频分量。</a:t>
            </a:r>
            <a:endParaRPr lang="en-US" altLang="zh-CN" sz="2000" dirty="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a:solidFill>
                  <a:schemeClr val="tx1">
                    <a:lumMod val="50000"/>
                  </a:schemeClr>
                </a:solidFill>
              </a:rPr>
              <a:t>运用两种小波去噪方法对高频分量去噪，重构序列后比较两种去噪方法优劣。</a:t>
            </a:r>
            <a:endParaRPr lang="en-US" altLang="zh-CN" sz="2000" dirty="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a:solidFill>
                  <a:schemeClr val="tx1">
                    <a:lumMod val="50000"/>
                  </a:schemeClr>
                </a:solidFill>
              </a:rPr>
              <a:t>采用</a:t>
            </a:r>
            <a:r>
              <a:rPr lang="en-US" altLang="zh-CN" sz="2000" dirty="0">
                <a:solidFill>
                  <a:schemeClr val="tx1">
                    <a:lumMod val="50000"/>
                  </a:schemeClr>
                </a:solidFill>
              </a:rPr>
              <a:t>ARIMA</a:t>
            </a:r>
            <a:r>
              <a:rPr lang="zh-CN" altLang="en-US" sz="2000" dirty="0">
                <a:solidFill>
                  <a:schemeClr val="tx1">
                    <a:lumMod val="50000"/>
                  </a:schemeClr>
                </a:solidFill>
              </a:rPr>
              <a:t>模型对重构的金融时序序列进行预测。</a:t>
            </a:r>
            <a:endParaRPr lang="en-US" altLang="zh-CN" sz="2000"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p:txBody>
      </p:sp>
    </p:spTree>
    <p:extLst>
      <p:ext uri="{BB962C8B-B14F-4D97-AF65-F5344CB8AC3E}">
        <p14:creationId xmlns:p14="http://schemas.microsoft.com/office/powerpoint/2010/main" val="118150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70000"/>
              </a:lnSpc>
              <a:buClr>
                <a:srgbClr val="0070C0"/>
              </a:buClr>
              <a:buFont typeface="Wingdings" panose="05000000000000000000" pitchFamily="2" charset="2"/>
              <a:buChar char="l"/>
            </a:pPr>
            <a:r>
              <a:rPr lang="zh-CN" altLang="en-US" dirty="0" smtClean="0">
                <a:solidFill>
                  <a:schemeClr val="tx1">
                    <a:lumMod val="50000"/>
                  </a:schemeClr>
                </a:solidFill>
              </a:rPr>
              <a:t>通过比较不同分解层次的小波变换确定小波分解层数</a:t>
            </a:r>
            <a:endParaRPr lang="en-US" altLang="zh-CN" dirty="0" smtClean="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p:txBody>
      </p:sp>
      <p:pic>
        <p:nvPicPr>
          <p:cNvPr id="8" name="图片 7"/>
          <p:cNvPicPr>
            <a:picLocks noChangeAspect="1"/>
          </p:cNvPicPr>
          <p:nvPr/>
        </p:nvPicPr>
        <p:blipFill>
          <a:blip r:embed="rId2"/>
          <a:stretch>
            <a:fillRect/>
          </a:stretch>
        </p:blipFill>
        <p:spPr>
          <a:xfrm>
            <a:off x="1914886" y="1864108"/>
            <a:ext cx="4717928" cy="4410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5791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70000"/>
              </a:lnSpc>
              <a:buClr>
                <a:srgbClr val="0070C0"/>
              </a:buClr>
              <a:buFont typeface="Wingdings" panose="05000000000000000000" pitchFamily="2" charset="2"/>
              <a:buChar char="l"/>
            </a:pPr>
            <a:r>
              <a:rPr lang="zh-CN" altLang="en-US" dirty="0" smtClean="0">
                <a:solidFill>
                  <a:schemeClr val="tx1">
                    <a:lumMod val="50000"/>
                  </a:schemeClr>
                </a:solidFill>
              </a:rPr>
              <a:t>原始</a:t>
            </a:r>
            <a:r>
              <a:rPr lang="zh-CN" altLang="en-US" dirty="0" smtClean="0">
                <a:solidFill>
                  <a:schemeClr val="tx1">
                    <a:lumMod val="50000"/>
                  </a:schemeClr>
                </a:solidFill>
              </a:rPr>
              <a:t>信号图</a:t>
            </a: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marL="0" lvl="0" indent="0">
              <a:lnSpc>
                <a:spcPct val="70000"/>
              </a:lnSpc>
              <a:buClr>
                <a:srgbClr val="0070C0"/>
              </a:buClr>
              <a:buNone/>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marL="0" lvl="0" indent="0">
              <a:lnSpc>
                <a:spcPct val="70000"/>
              </a:lnSpc>
              <a:buClr>
                <a:srgbClr val="0070C0"/>
              </a:buClr>
              <a:buNone/>
            </a:pPr>
            <a:endParaRPr lang="zh-CN" altLang="en-US"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p:txBody>
      </p:sp>
      <p:pic>
        <p:nvPicPr>
          <p:cNvPr id="4" name="图片 3"/>
          <p:cNvPicPr>
            <a:picLocks noChangeAspect="1"/>
          </p:cNvPicPr>
          <p:nvPr/>
        </p:nvPicPr>
        <p:blipFill>
          <a:blip r:embed="rId3"/>
          <a:stretch>
            <a:fillRect/>
          </a:stretch>
        </p:blipFill>
        <p:spPr>
          <a:xfrm>
            <a:off x="2124074" y="1976444"/>
            <a:ext cx="5191125" cy="4252906"/>
          </a:xfrm>
          <a:prstGeom prst="rect">
            <a:avLst/>
          </a:prstGeom>
        </p:spPr>
      </p:pic>
    </p:spTree>
    <p:extLst>
      <p:ext uri="{BB962C8B-B14F-4D97-AF65-F5344CB8AC3E}">
        <p14:creationId xmlns:p14="http://schemas.microsoft.com/office/powerpoint/2010/main" val="3142220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70000"/>
              </a:lnSpc>
              <a:buClr>
                <a:srgbClr val="0070C0"/>
              </a:buClr>
              <a:buFont typeface="Wingdings" panose="05000000000000000000" pitchFamily="2" charset="2"/>
              <a:buChar char="l"/>
            </a:pPr>
            <a:r>
              <a:rPr lang="zh-CN" altLang="en-US" dirty="0" smtClean="0">
                <a:solidFill>
                  <a:schemeClr val="tx1">
                    <a:lumMod val="50000"/>
                  </a:schemeClr>
                </a:solidFill>
              </a:rPr>
              <a:t>不同分解层次下的重构信号图</a:t>
            </a: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marL="0" lvl="0" indent="0">
              <a:lnSpc>
                <a:spcPct val="70000"/>
              </a:lnSpc>
              <a:buClr>
                <a:srgbClr val="0070C0"/>
              </a:buClr>
              <a:buNone/>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a:solidFill>
                <a:schemeClr val="tx1">
                  <a:lumMod val="50000"/>
                </a:schemeClr>
              </a:solidFill>
            </a:endParaRPr>
          </a:p>
          <a:p>
            <a:pPr marL="0" lvl="0" indent="0">
              <a:lnSpc>
                <a:spcPct val="70000"/>
              </a:lnSpc>
              <a:buClr>
                <a:srgbClr val="0070C0"/>
              </a:buClr>
              <a:buNone/>
            </a:pPr>
            <a:endParaRPr lang="zh-CN" altLang="en-US"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p:txBody>
      </p:sp>
      <p:pic>
        <p:nvPicPr>
          <p:cNvPr id="6" name="图片 5"/>
          <p:cNvPicPr>
            <a:picLocks noChangeAspect="1"/>
          </p:cNvPicPr>
          <p:nvPr/>
        </p:nvPicPr>
        <p:blipFill>
          <a:blip r:embed="rId3"/>
          <a:stretch>
            <a:fillRect/>
          </a:stretch>
        </p:blipFill>
        <p:spPr>
          <a:xfrm>
            <a:off x="1828800" y="1943100"/>
            <a:ext cx="6276974" cy="4386264"/>
          </a:xfrm>
          <a:prstGeom prst="rect">
            <a:avLst/>
          </a:prstGeom>
        </p:spPr>
      </p:pic>
    </p:spTree>
    <p:extLst>
      <p:ext uri="{BB962C8B-B14F-4D97-AF65-F5344CB8AC3E}">
        <p14:creationId xmlns:p14="http://schemas.microsoft.com/office/powerpoint/2010/main" val="3509008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8010253" cy="485310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70000"/>
              </a:lnSpc>
              <a:buClr>
                <a:srgbClr val="0070C0"/>
              </a:buClr>
              <a:buFont typeface="Wingdings" panose="05000000000000000000" pitchFamily="2" charset="2"/>
              <a:buChar char="l"/>
            </a:pPr>
            <a:r>
              <a:rPr lang="zh-CN" altLang="en-US" dirty="0" smtClean="0">
                <a:solidFill>
                  <a:schemeClr val="tx1">
                    <a:lumMod val="50000"/>
                  </a:schemeClr>
                </a:solidFill>
              </a:rPr>
              <a:t>提取小波二层分解后的低频、</a:t>
            </a:r>
            <a:r>
              <a:rPr lang="zh-CN" altLang="en-US" dirty="0" smtClean="0">
                <a:solidFill>
                  <a:schemeClr val="tx1">
                    <a:lumMod val="50000"/>
                  </a:schemeClr>
                </a:solidFill>
              </a:rPr>
              <a:t>高频</a:t>
            </a:r>
            <a:endParaRPr lang="en-US" altLang="zh-CN" dirty="0" smtClean="0">
              <a:solidFill>
                <a:schemeClr val="tx1">
                  <a:lumMod val="50000"/>
                </a:schemeClr>
              </a:solidFill>
            </a:endParaRPr>
          </a:p>
          <a:p>
            <a:pPr marL="0" lvl="0" indent="0">
              <a:lnSpc>
                <a:spcPct val="70000"/>
              </a:lnSpc>
              <a:buClr>
                <a:srgbClr val="0070C0"/>
              </a:buClr>
              <a:buNone/>
            </a:pPr>
            <a:r>
              <a:rPr lang="zh-CN" altLang="en-US" dirty="0" smtClean="0">
                <a:solidFill>
                  <a:schemeClr val="tx1">
                    <a:lumMod val="50000"/>
                  </a:schemeClr>
                </a:solidFill>
              </a:rPr>
              <a:t>系数</a:t>
            </a:r>
            <a:endParaRPr lang="en-US" altLang="zh-CN"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sz="2500" dirty="0" smtClean="0">
              <a:solidFill>
                <a:schemeClr val="tx1">
                  <a:lumMod val="50000"/>
                </a:schemeClr>
              </a:solidFill>
            </a:endParaRPr>
          </a:p>
          <a:p>
            <a:pPr lvl="0">
              <a:lnSpc>
                <a:spcPct val="70000"/>
              </a:lnSpc>
              <a:buClr>
                <a:srgbClr val="0070C0"/>
              </a:buClr>
              <a:buFont typeface="Wingdings" panose="05000000000000000000" pitchFamily="2" charset="2"/>
              <a:buChar char="l"/>
            </a:pPr>
            <a:endParaRPr lang="en-US" altLang="zh-CN" dirty="0" smtClean="0">
              <a:solidFill>
                <a:schemeClr val="tx1">
                  <a:lumMod val="50000"/>
                </a:schemeClr>
              </a:solidFill>
            </a:endParaRPr>
          </a:p>
        </p:txBody>
      </p:sp>
      <p:pic>
        <p:nvPicPr>
          <p:cNvPr id="5" name="图片 4"/>
          <p:cNvPicPr>
            <a:picLocks noChangeAspect="1"/>
          </p:cNvPicPr>
          <p:nvPr/>
        </p:nvPicPr>
        <p:blipFill>
          <a:blip r:embed="rId3"/>
          <a:stretch>
            <a:fillRect/>
          </a:stretch>
        </p:blipFill>
        <p:spPr>
          <a:xfrm>
            <a:off x="694653" y="2197721"/>
            <a:ext cx="3637449" cy="3703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4"/>
          <a:stretch>
            <a:fillRect/>
          </a:stretch>
        </p:blipFill>
        <p:spPr>
          <a:xfrm>
            <a:off x="4643383" y="946150"/>
            <a:ext cx="4343455" cy="5387974"/>
          </a:xfrm>
          <a:prstGeom prst="rect">
            <a:avLst/>
          </a:prstGeom>
        </p:spPr>
      </p:pic>
    </p:spTree>
    <p:extLst>
      <p:ext uri="{BB962C8B-B14F-4D97-AF65-F5344CB8AC3E}">
        <p14:creationId xmlns:p14="http://schemas.microsoft.com/office/powerpoint/2010/main" val="1723874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455184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70000"/>
              </a:lnSpc>
              <a:buClr>
                <a:srgbClr val="0070C0"/>
              </a:buClr>
              <a:buFont typeface="Wingdings" panose="05000000000000000000" pitchFamily="2" charset="2"/>
              <a:buChar char="l"/>
            </a:pPr>
            <a:r>
              <a:rPr lang="zh-CN" altLang="en-US" dirty="0" smtClean="0">
                <a:solidFill>
                  <a:schemeClr val="tx1">
                    <a:lumMod val="50000"/>
                  </a:schemeClr>
                </a:solidFill>
              </a:rPr>
              <a:t>小</a:t>
            </a:r>
            <a:r>
              <a:rPr lang="zh-CN" altLang="en-US" dirty="0" smtClean="0">
                <a:solidFill>
                  <a:schemeClr val="tx1">
                    <a:lumMod val="50000"/>
                  </a:schemeClr>
                </a:solidFill>
              </a:rPr>
              <a:t>波去噪</a:t>
            </a:r>
            <a:endParaRPr lang="en-US" altLang="zh-CN" sz="2500" dirty="0">
              <a:solidFill>
                <a:schemeClr val="tx1">
                  <a:lumMod val="50000"/>
                </a:schemeClr>
              </a:solidFill>
            </a:endParaRPr>
          </a:p>
          <a:p>
            <a:pPr marL="0" lvl="0" indent="0">
              <a:lnSpc>
                <a:spcPct val="70000"/>
              </a:lnSpc>
              <a:buNone/>
            </a:pPr>
            <a:endParaRPr lang="en-US" altLang="zh-CN" sz="2500" dirty="0">
              <a:solidFill>
                <a:schemeClr val="tx1">
                  <a:lumMod val="50000"/>
                </a:schemeClr>
              </a:solidFill>
            </a:endParaRPr>
          </a:p>
        </p:txBody>
      </p:sp>
      <p:pic>
        <p:nvPicPr>
          <p:cNvPr id="7" name="图片 6"/>
          <p:cNvPicPr>
            <a:picLocks noChangeAspect="1"/>
          </p:cNvPicPr>
          <p:nvPr/>
        </p:nvPicPr>
        <p:blipFill>
          <a:blip r:embed="rId3"/>
          <a:stretch>
            <a:fillRect/>
          </a:stretch>
        </p:blipFill>
        <p:spPr>
          <a:xfrm>
            <a:off x="4352926" y="1457326"/>
            <a:ext cx="4585486" cy="4429124"/>
          </a:xfrm>
          <a:prstGeom prst="rect">
            <a:avLst/>
          </a:prstGeom>
        </p:spPr>
      </p:pic>
      <p:pic>
        <p:nvPicPr>
          <p:cNvPr id="9" name="图片 8"/>
          <p:cNvPicPr>
            <a:picLocks noChangeAspect="1"/>
          </p:cNvPicPr>
          <p:nvPr/>
        </p:nvPicPr>
        <p:blipFill>
          <a:blip r:embed="rId4"/>
          <a:stretch>
            <a:fillRect/>
          </a:stretch>
        </p:blipFill>
        <p:spPr>
          <a:xfrm>
            <a:off x="566061" y="2043111"/>
            <a:ext cx="3534452" cy="3271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505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455184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70000"/>
              </a:lnSpc>
              <a:buClr>
                <a:srgbClr val="0070C0"/>
              </a:buClr>
              <a:buFont typeface="Wingdings" panose="05000000000000000000" pitchFamily="2" charset="2"/>
              <a:buChar char="l"/>
            </a:pPr>
            <a:r>
              <a:rPr lang="zh-CN" altLang="en-US" dirty="0" smtClean="0">
                <a:solidFill>
                  <a:schemeClr val="tx1">
                    <a:lumMod val="50000"/>
                  </a:schemeClr>
                </a:solidFill>
              </a:rPr>
              <a:t>单支重构</a:t>
            </a:r>
            <a:endParaRPr lang="en-US" altLang="zh-CN" dirty="0">
              <a:solidFill>
                <a:schemeClr val="tx1">
                  <a:lumMod val="50000"/>
                </a:schemeClr>
              </a:solidFill>
            </a:endParaRPr>
          </a:p>
        </p:txBody>
      </p:sp>
      <p:pic>
        <p:nvPicPr>
          <p:cNvPr id="4" name="图片 3"/>
          <p:cNvPicPr>
            <a:picLocks noChangeAspect="1"/>
          </p:cNvPicPr>
          <p:nvPr/>
        </p:nvPicPr>
        <p:blipFill>
          <a:blip r:embed="rId2"/>
          <a:stretch>
            <a:fillRect/>
          </a:stretch>
        </p:blipFill>
        <p:spPr>
          <a:xfrm>
            <a:off x="222060" y="2062162"/>
            <a:ext cx="3686175" cy="3281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p:cNvPicPr>
            <a:picLocks noChangeAspect="1"/>
          </p:cNvPicPr>
          <p:nvPr/>
        </p:nvPicPr>
        <p:blipFill>
          <a:blip r:embed="rId3"/>
          <a:stretch>
            <a:fillRect/>
          </a:stretch>
        </p:blipFill>
        <p:spPr>
          <a:xfrm>
            <a:off x="4252236" y="990008"/>
            <a:ext cx="4668079" cy="5264750"/>
          </a:xfrm>
          <a:prstGeom prst="rect">
            <a:avLst/>
          </a:prstGeom>
        </p:spPr>
      </p:pic>
    </p:spTree>
    <p:extLst>
      <p:ext uri="{BB962C8B-B14F-4D97-AF65-F5344CB8AC3E}">
        <p14:creationId xmlns:p14="http://schemas.microsoft.com/office/powerpoint/2010/main" val="2812231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857793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对去噪处理后的金融时间序列进行</a:t>
            </a:r>
            <a:r>
              <a:rPr lang="en-US" altLang="zh-CN" dirty="0" smtClean="0">
                <a:solidFill>
                  <a:schemeClr val="tx1">
                    <a:lumMod val="50000"/>
                  </a:schemeClr>
                </a:solidFill>
              </a:rPr>
              <a:t>ADF</a:t>
            </a:r>
            <a:r>
              <a:rPr lang="zh-CN" altLang="en-US" dirty="0" smtClean="0">
                <a:solidFill>
                  <a:schemeClr val="tx1">
                    <a:lumMod val="50000"/>
                  </a:schemeClr>
                </a:solidFill>
              </a:rPr>
              <a:t>检验，判断其是否平稳，若非平稳，则进行差分处理，转化为平稳序列。</a:t>
            </a:r>
            <a:endParaRPr lang="en-US" altLang="zh-CN" sz="2500" dirty="0">
              <a:solidFill>
                <a:schemeClr val="tx1">
                  <a:lumMod val="50000"/>
                </a:schemeClr>
              </a:solidFill>
            </a:endParaRPr>
          </a:p>
        </p:txBody>
      </p:sp>
      <p:pic>
        <p:nvPicPr>
          <p:cNvPr id="4" name="图片 3"/>
          <p:cNvPicPr>
            <a:picLocks noChangeAspect="1"/>
          </p:cNvPicPr>
          <p:nvPr/>
        </p:nvPicPr>
        <p:blipFill>
          <a:blip r:embed="rId2"/>
          <a:stretch>
            <a:fillRect/>
          </a:stretch>
        </p:blipFill>
        <p:spPr>
          <a:xfrm>
            <a:off x="1132764" y="2366820"/>
            <a:ext cx="6960358" cy="3488074"/>
          </a:xfrm>
          <a:prstGeom prst="rect">
            <a:avLst/>
          </a:prstGeom>
        </p:spPr>
      </p:pic>
    </p:spTree>
    <p:extLst>
      <p:ext uri="{BB962C8B-B14F-4D97-AF65-F5344CB8AC3E}">
        <p14:creationId xmlns:p14="http://schemas.microsoft.com/office/powerpoint/2010/main" val="793735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857793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采用</a:t>
            </a:r>
            <a:r>
              <a:rPr lang="en-US" altLang="zh-CN" dirty="0" smtClean="0">
                <a:solidFill>
                  <a:schemeClr val="tx1">
                    <a:lumMod val="50000"/>
                  </a:schemeClr>
                </a:solidFill>
              </a:rPr>
              <a:t>AIC</a:t>
            </a:r>
            <a:r>
              <a:rPr lang="zh-CN" altLang="en-US" dirty="0" smtClean="0">
                <a:solidFill>
                  <a:schemeClr val="tx1">
                    <a:lumMod val="50000"/>
                  </a:schemeClr>
                </a:solidFill>
              </a:rPr>
              <a:t>准则进行模型定阶，确定</a:t>
            </a:r>
            <a:r>
              <a:rPr lang="en-US" altLang="zh-CN" dirty="0" smtClean="0">
                <a:solidFill>
                  <a:schemeClr val="tx1">
                    <a:lumMod val="50000"/>
                  </a:schemeClr>
                </a:solidFill>
              </a:rPr>
              <a:t>ARMA(</a:t>
            </a:r>
            <a:r>
              <a:rPr lang="en-US" altLang="zh-CN" dirty="0" err="1" smtClean="0">
                <a:solidFill>
                  <a:schemeClr val="tx1">
                    <a:lumMod val="50000"/>
                  </a:schemeClr>
                </a:solidFill>
              </a:rPr>
              <a:t>p,q</a:t>
            </a:r>
            <a:r>
              <a:rPr lang="en-US" altLang="zh-CN" dirty="0" smtClean="0">
                <a:solidFill>
                  <a:schemeClr val="tx1">
                    <a:lumMod val="50000"/>
                  </a:schemeClr>
                </a:solidFill>
              </a:rPr>
              <a:t>)</a:t>
            </a:r>
            <a:r>
              <a:rPr lang="zh-CN" altLang="en-US" dirty="0" smtClean="0">
                <a:solidFill>
                  <a:schemeClr val="tx1">
                    <a:lumMod val="50000"/>
                  </a:schemeClr>
                </a:solidFill>
              </a:rPr>
              <a:t>模型参数</a:t>
            </a:r>
            <a:r>
              <a:rPr lang="en-US" altLang="zh-CN" dirty="0" smtClean="0">
                <a:solidFill>
                  <a:schemeClr val="tx1">
                    <a:lumMod val="50000"/>
                  </a:schemeClr>
                </a:solidFill>
              </a:rPr>
              <a:t>p</a:t>
            </a:r>
            <a:r>
              <a:rPr lang="zh-CN" altLang="en-US" dirty="0" smtClean="0">
                <a:solidFill>
                  <a:schemeClr val="tx1">
                    <a:lumMod val="50000"/>
                  </a:schemeClr>
                </a:solidFill>
              </a:rPr>
              <a:t>，</a:t>
            </a:r>
            <a:r>
              <a:rPr lang="en-US" altLang="zh-CN" dirty="0" smtClean="0">
                <a:solidFill>
                  <a:schemeClr val="tx1">
                    <a:lumMod val="50000"/>
                  </a:schemeClr>
                </a:solidFill>
              </a:rPr>
              <a:t>q</a:t>
            </a:r>
            <a:r>
              <a:rPr lang="zh-CN" altLang="en-US" dirty="0" smtClean="0">
                <a:solidFill>
                  <a:schemeClr val="tx1">
                    <a:lumMod val="50000"/>
                  </a:schemeClr>
                </a:solidFill>
              </a:rPr>
              <a:t>的值。</a:t>
            </a:r>
            <a:endParaRPr lang="en-US" altLang="zh-CN" sz="2500" dirty="0">
              <a:solidFill>
                <a:schemeClr val="tx1">
                  <a:lumMod val="50000"/>
                </a:schemeClr>
              </a:solidFill>
            </a:endParaRPr>
          </a:p>
        </p:txBody>
      </p:sp>
      <p:pic>
        <p:nvPicPr>
          <p:cNvPr id="6" name="图片 5"/>
          <p:cNvPicPr>
            <a:picLocks noChangeAspect="1"/>
          </p:cNvPicPr>
          <p:nvPr/>
        </p:nvPicPr>
        <p:blipFill>
          <a:blip r:embed="rId2"/>
          <a:stretch>
            <a:fillRect/>
          </a:stretch>
        </p:blipFill>
        <p:spPr>
          <a:xfrm>
            <a:off x="1433016" y="2132035"/>
            <a:ext cx="6346208" cy="39548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981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857793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100000"/>
              </a:lnSpc>
              <a:buClr>
                <a:srgbClr val="0070C0"/>
              </a:buClr>
              <a:buFont typeface="Wingdings" panose="05000000000000000000" pitchFamily="2" charset="2"/>
              <a:buChar char="l"/>
            </a:pPr>
            <a:r>
              <a:rPr lang="en-US" altLang="zh-CN" dirty="0" smtClean="0">
                <a:solidFill>
                  <a:schemeClr val="tx1">
                    <a:lumMod val="50000"/>
                  </a:schemeClr>
                </a:solidFill>
              </a:rPr>
              <a:t>ARMA</a:t>
            </a:r>
            <a:r>
              <a:rPr lang="zh-CN" altLang="en-US" dirty="0" smtClean="0">
                <a:solidFill>
                  <a:schemeClr val="tx1">
                    <a:lumMod val="50000"/>
                  </a:schemeClr>
                </a:solidFill>
              </a:rPr>
              <a:t>模型预测，预测出未来</a:t>
            </a:r>
            <a:r>
              <a:rPr lang="en-US" altLang="zh-CN" dirty="0" smtClean="0">
                <a:solidFill>
                  <a:schemeClr val="tx1">
                    <a:lumMod val="50000"/>
                  </a:schemeClr>
                </a:solidFill>
              </a:rPr>
              <a:t>4</a:t>
            </a:r>
            <a:r>
              <a:rPr lang="zh-CN" altLang="en-US" dirty="0" smtClean="0">
                <a:solidFill>
                  <a:schemeClr val="tx1">
                    <a:lumMod val="50000"/>
                  </a:schemeClr>
                </a:solidFill>
              </a:rPr>
              <a:t>天的上证指数价格。</a:t>
            </a:r>
            <a:endParaRPr lang="en-US" altLang="zh-CN" sz="2500" dirty="0">
              <a:solidFill>
                <a:schemeClr val="tx1">
                  <a:lumMod val="50000"/>
                </a:schemeClr>
              </a:solidFill>
            </a:endParaRPr>
          </a:p>
        </p:txBody>
      </p:sp>
      <p:pic>
        <p:nvPicPr>
          <p:cNvPr id="4" name="图片 3"/>
          <p:cNvPicPr>
            <a:picLocks noChangeAspect="1"/>
          </p:cNvPicPr>
          <p:nvPr/>
        </p:nvPicPr>
        <p:blipFill>
          <a:blip r:embed="rId2"/>
          <a:stretch>
            <a:fillRect/>
          </a:stretch>
        </p:blipFill>
        <p:spPr>
          <a:xfrm>
            <a:off x="1492440" y="1960630"/>
            <a:ext cx="6157494" cy="4383404"/>
          </a:xfrm>
          <a:prstGeom prst="rect">
            <a:avLst/>
          </a:prstGeom>
        </p:spPr>
      </p:pic>
    </p:spTree>
    <p:extLst>
      <p:ext uri="{BB962C8B-B14F-4D97-AF65-F5344CB8AC3E}">
        <p14:creationId xmlns:p14="http://schemas.microsoft.com/office/powerpoint/2010/main" val="18392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nvPr>
        </p:nvSpPr>
        <p:spPr/>
        <p:txBody>
          <a:bodyPr/>
          <a:lstStyle/>
          <a:p>
            <a:r>
              <a:rPr lang="zh-CN" altLang="en-US" dirty="0">
                <a:solidFill>
                  <a:srgbClr val="D02942">
                    <a:lumMod val="75000"/>
                  </a:srgbClr>
                </a:solidFill>
              </a:rPr>
              <a:t>小波分析理论</a:t>
            </a:r>
            <a:endParaRPr lang="zh-CN" altLang="en-US" dirty="0" smtClean="0"/>
          </a:p>
        </p:txBody>
      </p:sp>
      <p:cxnSp>
        <p:nvCxnSpPr>
          <p:cNvPr id="9" name="MH_Other_1"/>
          <p:cNvCxnSpPr/>
          <p:nvPr/>
        </p:nvCxnSpPr>
        <p:spPr>
          <a:xfrm>
            <a:off x="2224088" y="2174875"/>
            <a:ext cx="0" cy="1008063"/>
          </a:xfrm>
          <a:prstGeom prst="line">
            <a:avLst/>
          </a:prstGeom>
          <a:ln w="19050">
            <a:solidFill>
              <a:srgbClr val="B0B0B0"/>
            </a:solidFill>
          </a:ln>
        </p:spPr>
        <p:style>
          <a:lnRef idx="1">
            <a:schemeClr val="accent1"/>
          </a:lnRef>
          <a:fillRef idx="0">
            <a:schemeClr val="accent1"/>
          </a:fillRef>
          <a:effectRef idx="0">
            <a:schemeClr val="accent1"/>
          </a:effectRef>
          <a:fontRef idx="minor">
            <a:schemeClr val="tx1"/>
          </a:fontRef>
        </p:style>
      </p:cxnSp>
      <p:sp>
        <p:nvSpPr>
          <p:cNvPr id="7" name="MH_Other_2"/>
          <p:cNvSpPr/>
          <p:nvPr/>
        </p:nvSpPr>
        <p:spPr>
          <a:xfrm>
            <a:off x="1565275" y="3171825"/>
            <a:ext cx="1319213" cy="1320800"/>
          </a:xfrm>
          <a:custGeom>
            <a:avLst/>
            <a:gdLst>
              <a:gd name="connsiteX0" fmla="*/ 32278 w 2309830"/>
              <a:gd name="connsiteY0" fmla="*/ 1267988 h 2312131"/>
              <a:gd name="connsiteX1" fmla="*/ 268121 w 2309830"/>
              <a:gd name="connsiteY1" fmla="*/ 1267988 h 2312131"/>
              <a:gd name="connsiteX2" fmla="*/ 278554 w 2309830"/>
              <a:gd name="connsiteY2" fmla="*/ 1336346 h 2312131"/>
              <a:gd name="connsiteX3" fmla="*/ 1154915 w 2309830"/>
              <a:gd name="connsiteY3" fmla="*/ 2050601 h 2312131"/>
              <a:gd name="connsiteX4" fmla="*/ 2031276 w 2309830"/>
              <a:gd name="connsiteY4" fmla="*/ 1336346 h 2312131"/>
              <a:gd name="connsiteX5" fmla="*/ 2041709 w 2309830"/>
              <a:gd name="connsiteY5" fmla="*/ 1267988 h 2312131"/>
              <a:gd name="connsiteX6" fmla="*/ 2276989 w 2309830"/>
              <a:gd name="connsiteY6" fmla="*/ 1267988 h 2312131"/>
              <a:gd name="connsiteX7" fmla="*/ 2239069 w 2309830"/>
              <a:gd name="connsiteY7" fmla="*/ 1314318 h 2312131"/>
              <a:gd name="connsiteX8" fmla="*/ 2180895 w 2309830"/>
              <a:gd name="connsiteY8" fmla="*/ 1359404 h 2312131"/>
              <a:gd name="connsiteX9" fmla="*/ 2101145 w 2309830"/>
              <a:gd name="connsiteY9" fmla="*/ 1409608 h 2312131"/>
              <a:gd name="connsiteX10" fmla="*/ 2145105 w 2309830"/>
              <a:gd name="connsiteY10" fmla="*/ 1492962 h 2312131"/>
              <a:gd name="connsiteX11" fmla="*/ 2158907 w 2309830"/>
              <a:gd name="connsiteY11" fmla="*/ 1729229 h 2312131"/>
              <a:gd name="connsiteX12" fmla="*/ 2155352 w 2309830"/>
              <a:gd name="connsiteY12" fmla="*/ 1733672 h 2312131"/>
              <a:gd name="connsiteX13" fmla="*/ 1941772 w 2309830"/>
              <a:gd name="connsiteY13" fmla="*/ 1845149 h 2312131"/>
              <a:gd name="connsiteX14" fmla="*/ 1847605 w 2309830"/>
              <a:gd name="connsiteY14" fmla="*/ 1848755 h 2312131"/>
              <a:gd name="connsiteX15" fmla="*/ 1843999 w 2309830"/>
              <a:gd name="connsiteY15" fmla="*/ 1942922 h 2312131"/>
              <a:gd name="connsiteX16" fmla="*/ 1737817 w 2309830"/>
              <a:gd name="connsiteY16" fmla="*/ 2154436 h 2312131"/>
              <a:gd name="connsiteX17" fmla="*/ 1732518 w 2309830"/>
              <a:gd name="connsiteY17" fmla="*/ 2156506 h 2312131"/>
              <a:gd name="connsiteX18" fmla="*/ 1491811 w 2309830"/>
              <a:gd name="connsiteY18" fmla="*/ 2146258 h 2312131"/>
              <a:gd name="connsiteX19" fmla="*/ 1408458 w 2309830"/>
              <a:gd name="connsiteY19" fmla="*/ 2102298 h 2312131"/>
              <a:gd name="connsiteX20" fmla="*/ 1358251 w 2309830"/>
              <a:gd name="connsiteY20" fmla="*/ 2182045 h 2312131"/>
              <a:gd name="connsiteX21" fmla="*/ 1160539 w 2309830"/>
              <a:gd name="connsiteY21" fmla="*/ 2312131 h 2312131"/>
              <a:gd name="connsiteX22" fmla="*/ 1154914 w 2309830"/>
              <a:gd name="connsiteY22" fmla="*/ 2311274 h 2312131"/>
              <a:gd name="connsiteX23" fmla="*/ 951579 w 2309830"/>
              <a:gd name="connsiteY23" fmla="*/ 2182044 h 2312131"/>
              <a:gd name="connsiteX24" fmla="*/ 901373 w 2309830"/>
              <a:gd name="connsiteY24" fmla="*/ 2102296 h 2312131"/>
              <a:gd name="connsiteX25" fmla="*/ 818021 w 2309830"/>
              <a:gd name="connsiteY25" fmla="*/ 2146258 h 2312131"/>
              <a:gd name="connsiteX26" fmla="*/ 581753 w 2309830"/>
              <a:gd name="connsiteY26" fmla="*/ 2160060 h 2312131"/>
              <a:gd name="connsiteX27" fmla="*/ 577311 w 2309830"/>
              <a:gd name="connsiteY27" fmla="*/ 2156504 h 2312131"/>
              <a:gd name="connsiteX28" fmla="*/ 465831 w 2309830"/>
              <a:gd name="connsiteY28" fmla="*/ 1942922 h 2312131"/>
              <a:gd name="connsiteX29" fmla="*/ 462227 w 2309830"/>
              <a:gd name="connsiteY29" fmla="*/ 1848754 h 2312131"/>
              <a:gd name="connsiteX30" fmla="*/ 368061 w 2309830"/>
              <a:gd name="connsiteY30" fmla="*/ 1845151 h 2312131"/>
              <a:gd name="connsiteX31" fmla="*/ 156545 w 2309830"/>
              <a:gd name="connsiteY31" fmla="*/ 1738968 h 2312131"/>
              <a:gd name="connsiteX32" fmla="*/ 154475 w 2309830"/>
              <a:gd name="connsiteY32" fmla="*/ 1733670 h 2312131"/>
              <a:gd name="connsiteX33" fmla="*/ 164723 w 2309830"/>
              <a:gd name="connsiteY33" fmla="*/ 1492960 h 2312131"/>
              <a:gd name="connsiteX34" fmla="*/ 208685 w 2309830"/>
              <a:gd name="connsiteY34" fmla="*/ 1409608 h 2312131"/>
              <a:gd name="connsiteX35" fmla="*/ 128938 w 2309830"/>
              <a:gd name="connsiteY35" fmla="*/ 1359401 h 2312131"/>
              <a:gd name="connsiteX36" fmla="*/ 72026 w 2309830"/>
              <a:gd name="connsiteY36" fmla="*/ 1315539 h 2312131"/>
              <a:gd name="connsiteX37" fmla="*/ 2048784 w 2309830"/>
              <a:gd name="connsiteY37" fmla="*/ 1169247 h 2312131"/>
              <a:gd name="connsiteX38" fmla="*/ 2308594 w 2309830"/>
              <a:gd name="connsiteY38" fmla="*/ 1169247 h 2312131"/>
              <a:gd name="connsiteX39" fmla="*/ 2303755 w 2309830"/>
              <a:gd name="connsiteY39" fmla="*/ 1210931 h 2312131"/>
              <a:gd name="connsiteX40" fmla="*/ 2290107 w 2309830"/>
              <a:gd name="connsiteY40" fmla="*/ 1241626 h 2312131"/>
              <a:gd name="connsiteX41" fmla="*/ 2045130 w 2309830"/>
              <a:gd name="connsiteY41" fmla="*/ 1241626 h 2312131"/>
              <a:gd name="connsiteX42" fmla="*/ 0 w 2309830"/>
              <a:gd name="connsiteY42" fmla="*/ 1169247 h 2312131"/>
              <a:gd name="connsiteX43" fmla="*/ 261046 w 2309830"/>
              <a:gd name="connsiteY43" fmla="*/ 1169247 h 2312131"/>
              <a:gd name="connsiteX44" fmla="*/ 264701 w 2309830"/>
              <a:gd name="connsiteY44" fmla="*/ 1241626 h 2312131"/>
              <a:gd name="connsiteX45" fmla="*/ 19472 w 2309830"/>
              <a:gd name="connsiteY45" fmla="*/ 1241626 h 2312131"/>
              <a:gd name="connsiteX46" fmla="*/ 6981 w 2309830"/>
              <a:gd name="connsiteY46" fmla="*/ 1215092 h 2312131"/>
              <a:gd name="connsiteX47" fmla="*/ 2045130 w 2309830"/>
              <a:gd name="connsiteY47" fmla="*/ 1070506 h 2312131"/>
              <a:gd name="connsiteX48" fmla="*/ 2290359 w 2309830"/>
              <a:gd name="connsiteY48" fmla="*/ 1070506 h 2312131"/>
              <a:gd name="connsiteX49" fmla="*/ 2302850 w 2309830"/>
              <a:gd name="connsiteY49" fmla="*/ 1097041 h 2312131"/>
              <a:gd name="connsiteX50" fmla="*/ 2309830 w 2309830"/>
              <a:gd name="connsiteY50" fmla="*/ 1142885 h 2312131"/>
              <a:gd name="connsiteX51" fmla="*/ 2048784 w 2309830"/>
              <a:gd name="connsiteY51" fmla="*/ 1142885 h 2312131"/>
              <a:gd name="connsiteX52" fmla="*/ 19724 w 2309830"/>
              <a:gd name="connsiteY52" fmla="*/ 1070506 h 2312131"/>
              <a:gd name="connsiteX53" fmla="*/ 264701 w 2309830"/>
              <a:gd name="connsiteY53" fmla="*/ 1070506 h 2312131"/>
              <a:gd name="connsiteX54" fmla="*/ 261046 w 2309830"/>
              <a:gd name="connsiteY54" fmla="*/ 1142885 h 2312131"/>
              <a:gd name="connsiteX55" fmla="*/ 1238 w 2309830"/>
              <a:gd name="connsiteY55" fmla="*/ 1142885 h 2312131"/>
              <a:gd name="connsiteX56" fmla="*/ 6077 w 2309830"/>
              <a:gd name="connsiteY56" fmla="*/ 1101201 h 2312131"/>
              <a:gd name="connsiteX57" fmla="*/ 1154916 w 2309830"/>
              <a:gd name="connsiteY57" fmla="*/ 81063 h 2312131"/>
              <a:gd name="connsiteX58" fmla="*/ 1095649 w 2309830"/>
              <a:gd name="connsiteY58" fmla="*/ 140330 h 2312131"/>
              <a:gd name="connsiteX59" fmla="*/ 1154916 w 2309830"/>
              <a:gd name="connsiteY59" fmla="*/ 199597 h 2312131"/>
              <a:gd name="connsiteX60" fmla="*/ 1214183 w 2309830"/>
              <a:gd name="connsiteY60" fmla="*/ 140330 h 2312131"/>
              <a:gd name="connsiteX61" fmla="*/ 1154916 w 2309830"/>
              <a:gd name="connsiteY61" fmla="*/ 81063 h 2312131"/>
              <a:gd name="connsiteX62" fmla="*/ 1149291 w 2309830"/>
              <a:gd name="connsiteY62" fmla="*/ 0 h 2312131"/>
              <a:gd name="connsiteX63" fmla="*/ 1154917 w 2309830"/>
              <a:gd name="connsiteY63" fmla="*/ 859 h 2312131"/>
              <a:gd name="connsiteX64" fmla="*/ 1358253 w 2309830"/>
              <a:gd name="connsiteY64" fmla="*/ 130088 h 2312131"/>
              <a:gd name="connsiteX65" fmla="*/ 1408458 w 2309830"/>
              <a:gd name="connsiteY65" fmla="*/ 209838 h 2312131"/>
              <a:gd name="connsiteX66" fmla="*/ 1491811 w 2309830"/>
              <a:gd name="connsiteY66" fmla="*/ 165876 h 2312131"/>
              <a:gd name="connsiteX67" fmla="*/ 1728077 w 2309830"/>
              <a:gd name="connsiteY67" fmla="*/ 152076 h 2312131"/>
              <a:gd name="connsiteX68" fmla="*/ 1732521 w 2309830"/>
              <a:gd name="connsiteY68" fmla="*/ 155629 h 2312131"/>
              <a:gd name="connsiteX69" fmla="*/ 1843999 w 2309830"/>
              <a:gd name="connsiteY69" fmla="*/ 369213 h 2312131"/>
              <a:gd name="connsiteX70" fmla="*/ 1847605 w 2309830"/>
              <a:gd name="connsiteY70" fmla="*/ 463378 h 2312131"/>
              <a:gd name="connsiteX71" fmla="*/ 1941774 w 2309830"/>
              <a:gd name="connsiteY71" fmla="*/ 466982 h 2312131"/>
              <a:gd name="connsiteX72" fmla="*/ 2153285 w 2309830"/>
              <a:gd name="connsiteY72" fmla="*/ 573164 h 2312131"/>
              <a:gd name="connsiteX73" fmla="*/ 2155358 w 2309830"/>
              <a:gd name="connsiteY73" fmla="*/ 578463 h 2312131"/>
              <a:gd name="connsiteX74" fmla="*/ 2145107 w 2309830"/>
              <a:gd name="connsiteY74" fmla="*/ 819171 h 2312131"/>
              <a:gd name="connsiteX75" fmla="*/ 2101145 w 2309830"/>
              <a:gd name="connsiteY75" fmla="*/ 902524 h 2312131"/>
              <a:gd name="connsiteX76" fmla="*/ 2180895 w 2309830"/>
              <a:gd name="connsiteY76" fmla="*/ 952730 h 2312131"/>
              <a:gd name="connsiteX77" fmla="*/ 2237807 w 2309830"/>
              <a:gd name="connsiteY77" fmla="*/ 996593 h 2312131"/>
              <a:gd name="connsiteX78" fmla="*/ 2277553 w 2309830"/>
              <a:gd name="connsiteY78" fmla="*/ 1044144 h 2312131"/>
              <a:gd name="connsiteX79" fmla="*/ 2041709 w 2309830"/>
              <a:gd name="connsiteY79" fmla="*/ 1044144 h 2312131"/>
              <a:gd name="connsiteX80" fmla="*/ 2031276 w 2309830"/>
              <a:gd name="connsiteY80" fmla="*/ 975786 h 2312131"/>
              <a:gd name="connsiteX81" fmla="*/ 1154915 w 2309830"/>
              <a:gd name="connsiteY81" fmla="*/ 261531 h 2312131"/>
              <a:gd name="connsiteX82" fmla="*/ 278554 w 2309830"/>
              <a:gd name="connsiteY82" fmla="*/ 975786 h 2312131"/>
              <a:gd name="connsiteX83" fmla="*/ 268121 w 2309830"/>
              <a:gd name="connsiteY83" fmla="*/ 1044144 h 2312131"/>
              <a:gd name="connsiteX84" fmla="*/ 32842 w 2309830"/>
              <a:gd name="connsiteY84" fmla="*/ 1044144 h 2312131"/>
              <a:gd name="connsiteX85" fmla="*/ 70762 w 2309830"/>
              <a:gd name="connsiteY85" fmla="*/ 997815 h 2312131"/>
              <a:gd name="connsiteX86" fmla="*/ 128938 w 2309830"/>
              <a:gd name="connsiteY86" fmla="*/ 952732 h 2312131"/>
              <a:gd name="connsiteX87" fmla="*/ 208685 w 2309830"/>
              <a:gd name="connsiteY87" fmla="*/ 902525 h 2312131"/>
              <a:gd name="connsiteX88" fmla="*/ 164725 w 2309830"/>
              <a:gd name="connsiteY88" fmla="*/ 819171 h 2312131"/>
              <a:gd name="connsiteX89" fmla="*/ 150923 w 2309830"/>
              <a:gd name="connsiteY89" fmla="*/ 582904 h 2312131"/>
              <a:gd name="connsiteX90" fmla="*/ 154478 w 2309830"/>
              <a:gd name="connsiteY90" fmla="*/ 578462 h 2312131"/>
              <a:gd name="connsiteX91" fmla="*/ 368059 w 2309830"/>
              <a:gd name="connsiteY91" fmla="*/ 466982 h 2312131"/>
              <a:gd name="connsiteX92" fmla="*/ 462226 w 2309830"/>
              <a:gd name="connsiteY92" fmla="*/ 463376 h 2312131"/>
              <a:gd name="connsiteX93" fmla="*/ 465831 w 2309830"/>
              <a:gd name="connsiteY93" fmla="*/ 369213 h 2312131"/>
              <a:gd name="connsiteX94" fmla="*/ 572013 w 2309830"/>
              <a:gd name="connsiteY94" fmla="*/ 157697 h 2312131"/>
              <a:gd name="connsiteX95" fmla="*/ 577313 w 2309830"/>
              <a:gd name="connsiteY95" fmla="*/ 155629 h 2312131"/>
              <a:gd name="connsiteX96" fmla="*/ 686045 w 2309830"/>
              <a:gd name="connsiteY96" fmla="*/ 127582 h 2312131"/>
              <a:gd name="connsiteX97" fmla="*/ 818021 w 2309830"/>
              <a:gd name="connsiteY97" fmla="*/ 165876 h 2312131"/>
              <a:gd name="connsiteX98" fmla="*/ 901375 w 2309830"/>
              <a:gd name="connsiteY98" fmla="*/ 209838 h 2312131"/>
              <a:gd name="connsiteX99" fmla="*/ 951579 w 2309830"/>
              <a:gd name="connsiteY99" fmla="*/ 130088 h 2312131"/>
              <a:gd name="connsiteX100" fmla="*/ 1149291 w 2309830"/>
              <a:gd name="connsiteY100" fmla="*/ 0 h 231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309830" h="2312131">
                <a:moveTo>
                  <a:pt x="32278" y="1267988"/>
                </a:moveTo>
                <a:lnTo>
                  <a:pt x="268121" y="1267988"/>
                </a:lnTo>
                <a:lnTo>
                  <a:pt x="278554" y="1336346"/>
                </a:lnTo>
                <a:cubicBezTo>
                  <a:pt x="361966" y="1743971"/>
                  <a:pt x="722632" y="2050601"/>
                  <a:pt x="1154915" y="2050601"/>
                </a:cubicBezTo>
                <a:cubicBezTo>
                  <a:pt x="1587199" y="2050601"/>
                  <a:pt x="1947864" y="1743971"/>
                  <a:pt x="2031276" y="1336346"/>
                </a:cubicBezTo>
                <a:lnTo>
                  <a:pt x="2041709" y="1267988"/>
                </a:lnTo>
                <a:lnTo>
                  <a:pt x="2276989" y="1267988"/>
                </a:lnTo>
                <a:lnTo>
                  <a:pt x="2239069" y="1314318"/>
                </a:lnTo>
                <a:cubicBezTo>
                  <a:pt x="2222540" y="1330272"/>
                  <a:pt x="2203145" y="1345396"/>
                  <a:pt x="2180895" y="1359404"/>
                </a:cubicBezTo>
                <a:lnTo>
                  <a:pt x="2101145" y="1409608"/>
                </a:lnTo>
                <a:lnTo>
                  <a:pt x="2145105" y="1492962"/>
                </a:lnTo>
                <a:cubicBezTo>
                  <a:pt x="2192909" y="1583605"/>
                  <a:pt x="2194686" y="1667259"/>
                  <a:pt x="2158907" y="1729229"/>
                </a:cubicBezTo>
                <a:cubicBezTo>
                  <a:pt x="2157968" y="1730856"/>
                  <a:pt x="2156998" y="1732464"/>
                  <a:pt x="2155352" y="1733672"/>
                </a:cubicBezTo>
                <a:cubicBezTo>
                  <a:pt x="2121331" y="1798800"/>
                  <a:pt x="2046858" y="1841125"/>
                  <a:pt x="1941772" y="1845149"/>
                </a:cubicBezTo>
                <a:lnTo>
                  <a:pt x="1847605" y="1848755"/>
                </a:lnTo>
                <a:lnTo>
                  <a:pt x="1843999" y="1942922"/>
                </a:lnTo>
                <a:cubicBezTo>
                  <a:pt x="1840080" y="2045325"/>
                  <a:pt x="1799787" y="2118658"/>
                  <a:pt x="1737817" y="2154436"/>
                </a:cubicBezTo>
                <a:cubicBezTo>
                  <a:pt x="1736193" y="2155376"/>
                  <a:pt x="1734547" y="2156285"/>
                  <a:pt x="1732518" y="2156506"/>
                </a:cubicBezTo>
                <a:cubicBezTo>
                  <a:pt x="1670489" y="2195898"/>
                  <a:pt x="1584834" y="2195317"/>
                  <a:pt x="1491811" y="2146258"/>
                </a:cubicBezTo>
                <a:lnTo>
                  <a:pt x="1408458" y="2102298"/>
                </a:lnTo>
                <a:lnTo>
                  <a:pt x="1358251" y="2182045"/>
                </a:lnTo>
                <a:cubicBezTo>
                  <a:pt x="1303654" y="2268767"/>
                  <a:pt x="1232096" y="2312131"/>
                  <a:pt x="1160539" y="2312131"/>
                </a:cubicBezTo>
                <a:cubicBezTo>
                  <a:pt x="1158660" y="2312131"/>
                  <a:pt x="1156783" y="2312095"/>
                  <a:pt x="1154914" y="2311274"/>
                </a:cubicBezTo>
                <a:cubicBezTo>
                  <a:pt x="1081500" y="2314374"/>
                  <a:pt x="1007609" y="2271044"/>
                  <a:pt x="951579" y="2182044"/>
                </a:cubicBezTo>
                <a:lnTo>
                  <a:pt x="901373" y="2102296"/>
                </a:lnTo>
                <a:lnTo>
                  <a:pt x="818021" y="2146258"/>
                </a:lnTo>
                <a:cubicBezTo>
                  <a:pt x="727378" y="2194064"/>
                  <a:pt x="643722" y="2195837"/>
                  <a:pt x="581753" y="2160060"/>
                </a:cubicBezTo>
                <a:cubicBezTo>
                  <a:pt x="580128" y="2159122"/>
                  <a:pt x="578516" y="2158151"/>
                  <a:pt x="577311" y="2156504"/>
                </a:cubicBezTo>
                <a:cubicBezTo>
                  <a:pt x="512183" y="2122483"/>
                  <a:pt x="469858" y="2048013"/>
                  <a:pt x="465831" y="1942922"/>
                </a:cubicBezTo>
                <a:lnTo>
                  <a:pt x="462227" y="1848754"/>
                </a:lnTo>
                <a:lnTo>
                  <a:pt x="368061" y="1845151"/>
                </a:lnTo>
                <a:cubicBezTo>
                  <a:pt x="265658" y="1841228"/>
                  <a:pt x="192324" y="1800938"/>
                  <a:pt x="156545" y="1738968"/>
                </a:cubicBezTo>
                <a:cubicBezTo>
                  <a:pt x="155607" y="1737342"/>
                  <a:pt x="154698" y="1735695"/>
                  <a:pt x="154475" y="1733670"/>
                </a:cubicBezTo>
                <a:cubicBezTo>
                  <a:pt x="115083" y="1671640"/>
                  <a:pt x="115664" y="1585985"/>
                  <a:pt x="164723" y="1492960"/>
                </a:cubicBezTo>
                <a:lnTo>
                  <a:pt x="208685" y="1409608"/>
                </a:lnTo>
                <a:lnTo>
                  <a:pt x="128938" y="1359401"/>
                </a:lnTo>
                <a:cubicBezTo>
                  <a:pt x="107257" y="1345752"/>
                  <a:pt x="88287" y="1331043"/>
                  <a:pt x="72026" y="1315539"/>
                </a:cubicBezTo>
                <a:close/>
                <a:moveTo>
                  <a:pt x="2048784" y="1169247"/>
                </a:moveTo>
                <a:lnTo>
                  <a:pt x="2308594" y="1169247"/>
                </a:lnTo>
                <a:lnTo>
                  <a:pt x="2303755" y="1210931"/>
                </a:lnTo>
                <a:lnTo>
                  <a:pt x="2290107" y="1241626"/>
                </a:lnTo>
                <a:lnTo>
                  <a:pt x="2045130" y="1241626"/>
                </a:lnTo>
                <a:close/>
                <a:moveTo>
                  <a:pt x="0" y="1169247"/>
                </a:moveTo>
                <a:lnTo>
                  <a:pt x="261046" y="1169247"/>
                </a:lnTo>
                <a:lnTo>
                  <a:pt x="264701" y="1241626"/>
                </a:lnTo>
                <a:lnTo>
                  <a:pt x="19472" y="1241626"/>
                </a:lnTo>
                <a:lnTo>
                  <a:pt x="6981" y="1215092"/>
                </a:lnTo>
                <a:close/>
                <a:moveTo>
                  <a:pt x="2045130" y="1070506"/>
                </a:moveTo>
                <a:lnTo>
                  <a:pt x="2290359" y="1070506"/>
                </a:lnTo>
                <a:lnTo>
                  <a:pt x="2302850" y="1097041"/>
                </a:lnTo>
                <a:lnTo>
                  <a:pt x="2309830" y="1142885"/>
                </a:lnTo>
                <a:lnTo>
                  <a:pt x="2048784" y="1142885"/>
                </a:lnTo>
                <a:close/>
                <a:moveTo>
                  <a:pt x="19724" y="1070506"/>
                </a:moveTo>
                <a:lnTo>
                  <a:pt x="264701" y="1070506"/>
                </a:lnTo>
                <a:lnTo>
                  <a:pt x="261046" y="1142885"/>
                </a:lnTo>
                <a:lnTo>
                  <a:pt x="1238" y="1142885"/>
                </a:lnTo>
                <a:lnTo>
                  <a:pt x="6077" y="1101201"/>
                </a:lnTo>
                <a:close/>
                <a:moveTo>
                  <a:pt x="1154916" y="81063"/>
                </a:moveTo>
                <a:cubicBezTo>
                  <a:pt x="1122184" y="81063"/>
                  <a:pt x="1095649" y="107598"/>
                  <a:pt x="1095649" y="140330"/>
                </a:cubicBezTo>
                <a:cubicBezTo>
                  <a:pt x="1095649" y="173062"/>
                  <a:pt x="1122184" y="199597"/>
                  <a:pt x="1154916" y="199597"/>
                </a:cubicBezTo>
                <a:cubicBezTo>
                  <a:pt x="1187648" y="199597"/>
                  <a:pt x="1214183" y="173062"/>
                  <a:pt x="1214183" y="140330"/>
                </a:cubicBezTo>
                <a:cubicBezTo>
                  <a:pt x="1214183" y="107598"/>
                  <a:pt x="1187648" y="81063"/>
                  <a:pt x="1154916" y="81063"/>
                </a:cubicBezTo>
                <a:close/>
                <a:moveTo>
                  <a:pt x="1149291" y="0"/>
                </a:moveTo>
                <a:cubicBezTo>
                  <a:pt x="1151172" y="0"/>
                  <a:pt x="1153051" y="37"/>
                  <a:pt x="1154917" y="859"/>
                </a:cubicBezTo>
                <a:cubicBezTo>
                  <a:pt x="1228331" y="-2243"/>
                  <a:pt x="1302221" y="41089"/>
                  <a:pt x="1358253" y="130088"/>
                </a:cubicBezTo>
                <a:lnTo>
                  <a:pt x="1408458" y="209838"/>
                </a:lnTo>
                <a:lnTo>
                  <a:pt x="1491811" y="165876"/>
                </a:lnTo>
                <a:cubicBezTo>
                  <a:pt x="1582454" y="118069"/>
                  <a:pt x="1666109" y="116297"/>
                  <a:pt x="1728077" y="152076"/>
                </a:cubicBezTo>
                <a:cubicBezTo>
                  <a:pt x="1729705" y="153013"/>
                  <a:pt x="1731314" y="153985"/>
                  <a:pt x="1732521" y="155629"/>
                </a:cubicBezTo>
                <a:cubicBezTo>
                  <a:pt x="1797649" y="189650"/>
                  <a:pt x="1839976" y="264121"/>
                  <a:pt x="1843999" y="369213"/>
                </a:cubicBezTo>
                <a:lnTo>
                  <a:pt x="1847605" y="463378"/>
                </a:lnTo>
                <a:lnTo>
                  <a:pt x="1941774" y="466982"/>
                </a:lnTo>
                <a:cubicBezTo>
                  <a:pt x="2044175" y="470903"/>
                  <a:pt x="2117507" y="511194"/>
                  <a:pt x="2153285" y="573164"/>
                </a:cubicBezTo>
                <a:cubicBezTo>
                  <a:pt x="2154226" y="574790"/>
                  <a:pt x="2155134" y="576436"/>
                  <a:pt x="2155358" y="578463"/>
                </a:cubicBezTo>
                <a:cubicBezTo>
                  <a:pt x="2194748" y="640492"/>
                  <a:pt x="2194168" y="726146"/>
                  <a:pt x="2145107" y="819171"/>
                </a:cubicBezTo>
                <a:lnTo>
                  <a:pt x="2101145" y="902524"/>
                </a:lnTo>
                <a:lnTo>
                  <a:pt x="2180895" y="952730"/>
                </a:lnTo>
                <a:cubicBezTo>
                  <a:pt x="2202576" y="966379"/>
                  <a:pt x="2221546" y="981089"/>
                  <a:pt x="2237807" y="996593"/>
                </a:cubicBezTo>
                <a:lnTo>
                  <a:pt x="2277553" y="1044144"/>
                </a:lnTo>
                <a:lnTo>
                  <a:pt x="2041709" y="1044144"/>
                </a:lnTo>
                <a:lnTo>
                  <a:pt x="2031276" y="975786"/>
                </a:lnTo>
                <a:cubicBezTo>
                  <a:pt x="1947864" y="568161"/>
                  <a:pt x="1587199" y="261531"/>
                  <a:pt x="1154915" y="261531"/>
                </a:cubicBezTo>
                <a:cubicBezTo>
                  <a:pt x="722632" y="261531"/>
                  <a:pt x="361966" y="568161"/>
                  <a:pt x="278554" y="975786"/>
                </a:cubicBezTo>
                <a:lnTo>
                  <a:pt x="268121" y="1044144"/>
                </a:lnTo>
                <a:lnTo>
                  <a:pt x="32842" y="1044144"/>
                </a:lnTo>
                <a:lnTo>
                  <a:pt x="70762" y="997815"/>
                </a:lnTo>
                <a:cubicBezTo>
                  <a:pt x="87292" y="981863"/>
                  <a:pt x="106688" y="966739"/>
                  <a:pt x="128938" y="952732"/>
                </a:cubicBezTo>
                <a:lnTo>
                  <a:pt x="208685" y="902525"/>
                </a:lnTo>
                <a:lnTo>
                  <a:pt x="164725" y="819171"/>
                </a:lnTo>
                <a:cubicBezTo>
                  <a:pt x="116917" y="728529"/>
                  <a:pt x="115145" y="644874"/>
                  <a:pt x="150923" y="582904"/>
                </a:cubicBezTo>
                <a:cubicBezTo>
                  <a:pt x="151863" y="581277"/>
                  <a:pt x="152832" y="579667"/>
                  <a:pt x="154478" y="578462"/>
                </a:cubicBezTo>
                <a:cubicBezTo>
                  <a:pt x="188498" y="513333"/>
                  <a:pt x="262969" y="471007"/>
                  <a:pt x="368059" y="466982"/>
                </a:cubicBezTo>
                <a:lnTo>
                  <a:pt x="462226" y="463376"/>
                </a:lnTo>
                <a:lnTo>
                  <a:pt x="465831" y="369213"/>
                </a:lnTo>
                <a:cubicBezTo>
                  <a:pt x="469753" y="266810"/>
                  <a:pt x="510045" y="193476"/>
                  <a:pt x="572013" y="157697"/>
                </a:cubicBezTo>
                <a:cubicBezTo>
                  <a:pt x="573639" y="156760"/>
                  <a:pt x="575286" y="155851"/>
                  <a:pt x="577313" y="155629"/>
                </a:cubicBezTo>
                <a:cubicBezTo>
                  <a:pt x="608326" y="135931"/>
                  <a:pt x="645248" y="126230"/>
                  <a:pt x="686045" y="127582"/>
                </a:cubicBezTo>
                <a:cubicBezTo>
                  <a:pt x="726840" y="128936"/>
                  <a:pt x="771509" y="141345"/>
                  <a:pt x="818021" y="165876"/>
                </a:cubicBezTo>
                <a:lnTo>
                  <a:pt x="901375" y="209838"/>
                </a:lnTo>
                <a:lnTo>
                  <a:pt x="951579" y="130088"/>
                </a:lnTo>
                <a:cubicBezTo>
                  <a:pt x="1006176" y="43366"/>
                  <a:pt x="1077735" y="2"/>
                  <a:pt x="11492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endParaRPr lang="zh-CN" altLang="en-US">
              <a:solidFill>
                <a:srgbClr val="FFFFFF"/>
              </a:solidFill>
            </a:endParaRPr>
          </a:p>
        </p:txBody>
      </p:sp>
      <p:sp>
        <p:nvSpPr>
          <p:cNvPr id="8" name="MH_SubTitle_1"/>
          <p:cNvSpPr/>
          <p:nvPr/>
        </p:nvSpPr>
        <p:spPr>
          <a:xfrm>
            <a:off x="1752600" y="3360738"/>
            <a:ext cx="942975" cy="9413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r>
              <a:rPr lang="zh-CN" altLang="en-US" dirty="0" smtClean="0">
                <a:solidFill>
                  <a:srgbClr val="FFFFFF"/>
                </a:solidFill>
              </a:rPr>
              <a:t>信号</a:t>
            </a:r>
            <a:endParaRPr lang="zh-CN" altLang="en-US" dirty="0">
              <a:solidFill>
                <a:srgbClr val="FFFFFF"/>
              </a:solidFill>
            </a:endParaRPr>
          </a:p>
        </p:txBody>
      </p:sp>
      <p:cxnSp>
        <p:nvCxnSpPr>
          <p:cNvPr id="13" name="MH_Other_3"/>
          <p:cNvCxnSpPr/>
          <p:nvPr/>
        </p:nvCxnSpPr>
        <p:spPr>
          <a:xfrm>
            <a:off x="3859213" y="2168525"/>
            <a:ext cx="0" cy="2124075"/>
          </a:xfrm>
          <a:prstGeom prst="line">
            <a:avLst/>
          </a:prstGeom>
          <a:ln w="19050">
            <a:solidFill>
              <a:srgbClr val="B0B0B0"/>
            </a:solidFill>
          </a:ln>
        </p:spPr>
        <p:style>
          <a:lnRef idx="1">
            <a:schemeClr val="accent1"/>
          </a:lnRef>
          <a:fillRef idx="0">
            <a:schemeClr val="accent1"/>
          </a:fillRef>
          <a:effectRef idx="0">
            <a:schemeClr val="accent1"/>
          </a:effectRef>
          <a:fontRef idx="minor">
            <a:schemeClr val="tx1"/>
          </a:fontRef>
        </p:style>
      </p:cxnSp>
      <p:sp>
        <p:nvSpPr>
          <p:cNvPr id="11" name="MH_Other_4"/>
          <p:cNvSpPr/>
          <p:nvPr/>
        </p:nvSpPr>
        <p:spPr>
          <a:xfrm>
            <a:off x="3200400" y="4252913"/>
            <a:ext cx="1319213" cy="1320800"/>
          </a:xfrm>
          <a:custGeom>
            <a:avLst/>
            <a:gdLst>
              <a:gd name="connsiteX0" fmla="*/ 32278 w 2309830"/>
              <a:gd name="connsiteY0" fmla="*/ 1267988 h 2312131"/>
              <a:gd name="connsiteX1" fmla="*/ 268121 w 2309830"/>
              <a:gd name="connsiteY1" fmla="*/ 1267988 h 2312131"/>
              <a:gd name="connsiteX2" fmla="*/ 278554 w 2309830"/>
              <a:gd name="connsiteY2" fmla="*/ 1336346 h 2312131"/>
              <a:gd name="connsiteX3" fmla="*/ 1154915 w 2309830"/>
              <a:gd name="connsiteY3" fmla="*/ 2050601 h 2312131"/>
              <a:gd name="connsiteX4" fmla="*/ 2031276 w 2309830"/>
              <a:gd name="connsiteY4" fmla="*/ 1336346 h 2312131"/>
              <a:gd name="connsiteX5" fmla="*/ 2041709 w 2309830"/>
              <a:gd name="connsiteY5" fmla="*/ 1267988 h 2312131"/>
              <a:gd name="connsiteX6" fmla="*/ 2276989 w 2309830"/>
              <a:gd name="connsiteY6" fmla="*/ 1267988 h 2312131"/>
              <a:gd name="connsiteX7" fmla="*/ 2239069 w 2309830"/>
              <a:gd name="connsiteY7" fmla="*/ 1314318 h 2312131"/>
              <a:gd name="connsiteX8" fmla="*/ 2180895 w 2309830"/>
              <a:gd name="connsiteY8" fmla="*/ 1359404 h 2312131"/>
              <a:gd name="connsiteX9" fmla="*/ 2101145 w 2309830"/>
              <a:gd name="connsiteY9" fmla="*/ 1409608 h 2312131"/>
              <a:gd name="connsiteX10" fmla="*/ 2145105 w 2309830"/>
              <a:gd name="connsiteY10" fmla="*/ 1492962 h 2312131"/>
              <a:gd name="connsiteX11" fmla="*/ 2158907 w 2309830"/>
              <a:gd name="connsiteY11" fmla="*/ 1729229 h 2312131"/>
              <a:gd name="connsiteX12" fmla="*/ 2155352 w 2309830"/>
              <a:gd name="connsiteY12" fmla="*/ 1733672 h 2312131"/>
              <a:gd name="connsiteX13" fmla="*/ 1941772 w 2309830"/>
              <a:gd name="connsiteY13" fmla="*/ 1845149 h 2312131"/>
              <a:gd name="connsiteX14" fmla="*/ 1847605 w 2309830"/>
              <a:gd name="connsiteY14" fmla="*/ 1848755 h 2312131"/>
              <a:gd name="connsiteX15" fmla="*/ 1843999 w 2309830"/>
              <a:gd name="connsiteY15" fmla="*/ 1942922 h 2312131"/>
              <a:gd name="connsiteX16" fmla="*/ 1737817 w 2309830"/>
              <a:gd name="connsiteY16" fmla="*/ 2154436 h 2312131"/>
              <a:gd name="connsiteX17" fmla="*/ 1732518 w 2309830"/>
              <a:gd name="connsiteY17" fmla="*/ 2156506 h 2312131"/>
              <a:gd name="connsiteX18" fmla="*/ 1491811 w 2309830"/>
              <a:gd name="connsiteY18" fmla="*/ 2146258 h 2312131"/>
              <a:gd name="connsiteX19" fmla="*/ 1408458 w 2309830"/>
              <a:gd name="connsiteY19" fmla="*/ 2102298 h 2312131"/>
              <a:gd name="connsiteX20" fmla="*/ 1358251 w 2309830"/>
              <a:gd name="connsiteY20" fmla="*/ 2182045 h 2312131"/>
              <a:gd name="connsiteX21" fmla="*/ 1160539 w 2309830"/>
              <a:gd name="connsiteY21" fmla="*/ 2312131 h 2312131"/>
              <a:gd name="connsiteX22" fmla="*/ 1154914 w 2309830"/>
              <a:gd name="connsiteY22" fmla="*/ 2311274 h 2312131"/>
              <a:gd name="connsiteX23" fmla="*/ 951579 w 2309830"/>
              <a:gd name="connsiteY23" fmla="*/ 2182044 h 2312131"/>
              <a:gd name="connsiteX24" fmla="*/ 901373 w 2309830"/>
              <a:gd name="connsiteY24" fmla="*/ 2102296 h 2312131"/>
              <a:gd name="connsiteX25" fmla="*/ 818021 w 2309830"/>
              <a:gd name="connsiteY25" fmla="*/ 2146258 h 2312131"/>
              <a:gd name="connsiteX26" fmla="*/ 581753 w 2309830"/>
              <a:gd name="connsiteY26" fmla="*/ 2160060 h 2312131"/>
              <a:gd name="connsiteX27" fmla="*/ 577311 w 2309830"/>
              <a:gd name="connsiteY27" fmla="*/ 2156504 h 2312131"/>
              <a:gd name="connsiteX28" fmla="*/ 465831 w 2309830"/>
              <a:gd name="connsiteY28" fmla="*/ 1942922 h 2312131"/>
              <a:gd name="connsiteX29" fmla="*/ 462227 w 2309830"/>
              <a:gd name="connsiteY29" fmla="*/ 1848754 h 2312131"/>
              <a:gd name="connsiteX30" fmla="*/ 368061 w 2309830"/>
              <a:gd name="connsiteY30" fmla="*/ 1845151 h 2312131"/>
              <a:gd name="connsiteX31" fmla="*/ 156545 w 2309830"/>
              <a:gd name="connsiteY31" fmla="*/ 1738968 h 2312131"/>
              <a:gd name="connsiteX32" fmla="*/ 154475 w 2309830"/>
              <a:gd name="connsiteY32" fmla="*/ 1733670 h 2312131"/>
              <a:gd name="connsiteX33" fmla="*/ 164723 w 2309830"/>
              <a:gd name="connsiteY33" fmla="*/ 1492960 h 2312131"/>
              <a:gd name="connsiteX34" fmla="*/ 208685 w 2309830"/>
              <a:gd name="connsiteY34" fmla="*/ 1409608 h 2312131"/>
              <a:gd name="connsiteX35" fmla="*/ 128938 w 2309830"/>
              <a:gd name="connsiteY35" fmla="*/ 1359401 h 2312131"/>
              <a:gd name="connsiteX36" fmla="*/ 72026 w 2309830"/>
              <a:gd name="connsiteY36" fmla="*/ 1315539 h 2312131"/>
              <a:gd name="connsiteX37" fmla="*/ 2048784 w 2309830"/>
              <a:gd name="connsiteY37" fmla="*/ 1169247 h 2312131"/>
              <a:gd name="connsiteX38" fmla="*/ 2308594 w 2309830"/>
              <a:gd name="connsiteY38" fmla="*/ 1169247 h 2312131"/>
              <a:gd name="connsiteX39" fmla="*/ 2303755 w 2309830"/>
              <a:gd name="connsiteY39" fmla="*/ 1210931 h 2312131"/>
              <a:gd name="connsiteX40" fmla="*/ 2290107 w 2309830"/>
              <a:gd name="connsiteY40" fmla="*/ 1241626 h 2312131"/>
              <a:gd name="connsiteX41" fmla="*/ 2045130 w 2309830"/>
              <a:gd name="connsiteY41" fmla="*/ 1241626 h 2312131"/>
              <a:gd name="connsiteX42" fmla="*/ 0 w 2309830"/>
              <a:gd name="connsiteY42" fmla="*/ 1169247 h 2312131"/>
              <a:gd name="connsiteX43" fmla="*/ 261046 w 2309830"/>
              <a:gd name="connsiteY43" fmla="*/ 1169247 h 2312131"/>
              <a:gd name="connsiteX44" fmla="*/ 264701 w 2309830"/>
              <a:gd name="connsiteY44" fmla="*/ 1241626 h 2312131"/>
              <a:gd name="connsiteX45" fmla="*/ 19472 w 2309830"/>
              <a:gd name="connsiteY45" fmla="*/ 1241626 h 2312131"/>
              <a:gd name="connsiteX46" fmla="*/ 6981 w 2309830"/>
              <a:gd name="connsiteY46" fmla="*/ 1215092 h 2312131"/>
              <a:gd name="connsiteX47" fmla="*/ 2045130 w 2309830"/>
              <a:gd name="connsiteY47" fmla="*/ 1070506 h 2312131"/>
              <a:gd name="connsiteX48" fmla="*/ 2290359 w 2309830"/>
              <a:gd name="connsiteY48" fmla="*/ 1070506 h 2312131"/>
              <a:gd name="connsiteX49" fmla="*/ 2302850 w 2309830"/>
              <a:gd name="connsiteY49" fmla="*/ 1097041 h 2312131"/>
              <a:gd name="connsiteX50" fmla="*/ 2309830 w 2309830"/>
              <a:gd name="connsiteY50" fmla="*/ 1142885 h 2312131"/>
              <a:gd name="connsiteX51" fmla="*/ 2048784 w 2309830"/>
              <a:gd name="connsiteY51" fmla="*/ 1142885 h 2312131"/>
              <a:gd name="connsiteX52" fmla="*/ 19724 w 2309830"/>
              <a:gd name="connsiteY52" fmla="*/ 1070506 h 2312131"/>
              <a:gd name="connsiteX53" fmla="*/ 264701 w 2309830"/>
              <a:gd name="connsiteY53" fmla="*/ 1070506 h 2312131"/>
              <a:gd name="connsiteX54" fmla="*/ 261046 w 2309830"/>
              <a:gd name="connsiteY54" fmla="*/ 1142885 h 2312131"/>
              <a:gd name="connsiteX55" fmla="*/ 1238 w 2309830"/>
              <a:gd name="connsiteY55" fmla="*/ 1142885 h 2312131"/>
              <a:gd name="connsiteX56" fmla="*/ 6077 w 2309830"/>
              <a:gd name="connsiteY56" fmla="*/ 1101201 h 2312131"/>
              <a:gd name="connsiteX57" fmla="*/ 1154916 w 2309830"/>
              <a:gd name="connsiteY57" fmla="*/ 81063 h 2312131"/>
              <a:gd name="connsiteX58" fmla="*/ 1095649 w 2309830"/>
              <a:gd name="connsiteY58" fmla="*/ 140330 h 2312131"/>
              <a:gd name="connsiteX59" fmla="*/ 1154916 w 2309830"/>
              <a:gd name="connsiteY59" fmla="*/ 199597 h 2312131"/>
              <a:gd name="connsiteX60" fmla="*/ 1214183 w 2309830"/>
              <a:gd name="connsiteY60" fmla="*/ 140330 h 2312131"/>
              <a:gd name="connsiteX61" fmla="*/ 1154916 w 2309830"/>
              <a:gd name="connsiteY61" fmla="*/ 81063 h 2312131"/>
              <a:gd name="connsiteX62" fmla="*/ 1149291 w 2309830"/>
              <a:gd name="connsiteY62" fmla="*/ 0 h 2312131"/>
              <a:gd name="connsiteX63" fmla="*/ 1154917 w 2309830"/>
              <a:gd name="connsiteY63" fmla="*/ 859 h 2312131"/>
              <a:gd name="connsiteX64" fmla="*/ 1358253 w 2309830"/>
              <a:gd name="connsiteY64" fmla="*/ 130088 h 2312131"/>
              <a:gd name="connsiteX65" fmla="*/ 1408458 w 2309830"/>
              <a:gd name="connsiteY65" fmla="*/ 209838 h 2312131"/>
              <a:gd name="connsiteX66" fmla="*/ 1491811 w 2309830"/>
              <a:gd name="connsiteY66" fmla="*/ 165876 h 2312131"/>
              <a:gd name="connsiteX67" fmla="*/ 1728077 w 2309830"/>
              <a:gd name="connsiteY67" fmla="*/ 152076 h 2312131"/>
              <a:gd name="connsiteX68" fmla="*/ 1732521 w 2309830"/>
              <a:gd name="connsiteY68" fmla="*/ 155629 h 2312131"/>
              <a:gd name="connsiteX69" fmla="*/ 1843999 w 2309830"/>
              <a:gd name="connsiteY69" fmla="*/ 369213 h 2312131"/>
              <a:gd name="connsiteX70" fmla="*/ 1847605 w 2309830"/>
              <a:gd name="connsiteY70" fmla="*/ 463378 h 2312131"/>
              <a:gd name="connsiteX71" fmla="*/ 1941774 w 2309830"/>
              <a:gd name="connsiteY71" fmla="*/ 466982 h 2312131"/>
              <a:gd name="connsiteX72" fmla="*/ 2153285 w 2309830"/>
              <a:gd name="connsiteY72" fmla="*/ 573164 h 2312131"/>
              <a:gd name="connsiteX73" fmla="*/ 2155358 w 2309830"/>
              <a:gd name="connsiteY73" fmla="*/ 578463 h 2312131"/>
              <a:gd name="connsiteX74" fmla="*/ 2145107 w 2309830"/>
              <a:gd name="connsiteY74" fmla="*/ 819171 h 2312131"/>
              <a:gd name="connsiteX75" fmla="*/ 2101145 w 2309830"/>
              <a:gd name="connsiteY75" fmla="*/ 902524 h 2312131"/>
              <a:gd name="connsiteX76" fmla="*/ 2180895 w 2309830"/>
              <a:gd name="connsiteY76" fmla="*/ 952730 h 2312131"/>
              <a:gd name="connsiteX77" fmla="*/ 2237807 w 2309830"/>
              <a:gd name="connsiteY77" fmla="*/ 996593 h 2312131"/>
              <a:gd name="connsiteX78" fmla="*/ 2277553 w 2309830"/>
              <a:gd name="connsiteY78" fmla="*/ 1044144 h 2312131"/>
              <a:gd name="connsiteX79" fmla="*/ 2041709 w 2309830"/>
              <a:gd name="connsiteY79" fmla="*/ 1044144 h 2312131"/>
              <a:gd name="connsiteX80" fmla="*/ 2031276 w 2309830"/>
              <a:gd name="connsiteY80" fmla="*/ 975786 h 2312131"/>
              <a:gd name="connsiteX81" fmla="*/ 1154915 w 2309830"/>
              <a:gd name="connsiteY81" fmla="*/ 261531 h 2312131"/>
              <a:gd name="connsiteX82" fmla="*/ 278554 w 2309830"/>
              <a:gd name="connsiteY82" fmla="*/ 975786 h 2312131"/>
              <a:gd name="connsiteX83" fmla="*/ 268121 w 2309830"/>
              <a:gd name="connsiteY83" fmla="*/ 1044144 h 2312131"/>
              <a:gd name="connsiteX84" fmla="*/ 32842 w 2309830"/>
              <a:gd name="connsiteY84" fmla="*/ 1044144 h 2312131"/>
              <a:gd name="connsiteX85" fmla="*/ 70762 w 2309830"/>
              <a:gd name="connsiteY85" fmla="*/ 997815 h 2312131"/>
              <a:gd name="connsiteX86" fmla="*/ 128938 w 2309830"/>
              <a:gd name="connsiteY86" fmla="*/ 952732 h 2312131"/>
              <a:gd name="connsiteX87" fmla="*/ 208685 w 2309830"/>
              <a:gd name="connsiteY87" fmla="*/ 902525 h 2312131"/>
              <a:gd name="connsiteX88" fmla="*/ 164725 w 2309830"/>
              <a:gd name="connsiteY88" fmla="*/ 819171 h 2312131"/>
              <a:gd name="connsiteX89" fmla="*/ 150923 w 2309830"/>
              <a:gd name="connsiteY89" fmla="*/ 582904 h 2312131"/>
              <a:gd name="connsiteX90" fmla="*/ 154478 w 2309830"/>
              <a:gd name="connsiteY90" fmla="*/ 578462 h 2312131"/>
              <a:gd name="connsiteX91" fmla="*/ 368059 w 2309830"/>
              <a:gd name="connsiteY91" fmla="*/ 466982 h 2312131"/>
              <a:gd name="connsiteX92" fmla="*/ 462226 w 2309830"/>
              <a:gd name="connsiteY92" fmla="*/ 463376 h 2312131"/>
              <a:gd name="connsiteX93" fmla="*/ 465831 w 2309830"/>
              <a:gd name="connsiteY93" fmla="*/ 369213 h 2312131"/>
              <a:gd name="connsiteX94" fmla="*/ 572013 w 2309830"/>
              <a:gd name="connsiteY94" fmla="*/ 157697 h 2312131"/>
              <a:gd name="connsiteX95" fmla="*/ 577313 w 2309830"/>
              <a:gd name="connsiteY95" fmla="*/ 155629 h 2312131"/>
              <a:gd name="connsiteX96" fmla="*/ 686045 w 2309830"/>
              <a:gd name="connsiteY96" fmla="*/ 127582 h 2312131"/>
              <a:gd name="connsiteX97" fmla="*/ 818021 w 2309830"/>
              <a:gd name="connsiteY97" fmla="*/ 165876 h 2312131"/>
              <a:gd name="connsiteX98" fmla="*/ 901375 w 2309830"/>
              <a:gd name="connsiteY98" fmla="*/ 209838 h 2312131"/>
              <a:gd name="connsiteX99" fmla="*/ 951579 w 2309830"/>
              <a:gd name="connsiteY99" fmla="*/ 130088 h 2312131"/>
              <a:gd name="connsiteX100" fmla="*/ 1149291 w 2309830"/>
              <a:gd name="connsiteY100" fmla="*/ 0 h 231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309830" h="2312131">
                <a:moveTo>
                  <a:pt x="32278" y="1267988"/>
                </a:moveTo>
                <a:lnTo>
                  <a:pt x="268121" y="1267988"/>
                </a:lnTo>
                <a:lnTo>
                  <a:pt x="278554" y="1336346"/>
                </a:lnTo>
                <a:cubicBezTo>
                  <a:pt x="361966" y="1743971"/>
                  <a:pt x="722632" y="2050601"/>
                  <a:pt x="1154915" y="2050601"/>
                </a:cubicBezTo>
                <a:cubicBezTo>
                  <a:pt x="1587199" y="2050601"/>
                  <a:pt x="1947864" y="1743971"/>
                  <a:pt x="2031276" y="1336346"/>
                </a:cubicBezTo>
                <a:lnTo>
                  <a:pt x="2041709" y="1267988"/>
                </a:lnTo>
                <a:lnTo>
                  <a:pt x="2276989" y="1267988"/>
                </a:lnTo>
                <a:lnTo>
                  <a:pt x="2239069" y="1314318"/>
                </a:lnTo>
                <a:cubicBezTo>
                  <a:pt x="2222540" y="1330272"/>
                  <a:pt x="2203145" y="1345396"/>
                  <a:pt x="2180895" y="1359404"/>
                </a:cubicBezTo>
                <a:lnTo>
                  <a:pt x="2101145" y="1409608"/>
                </a:lnTo>
                <a:lnTo>
                  <a:pt x="2145105" y="1492962"/>
                </a:lnTo>
                <a:cubicBezTo>
                  <a:pt x="2192909" y="1583605"/>
                  <a:pt x="2194686" y="1667259"/>
                  <a:pt x="2158907" y="1729229"/>
                </a:cubicBezTo>
                <a:cubicBezTo>
                  <a:pt x="2157968" y="1730856"/>
                  <a:pt x="2156998" y="1732464"/>
                  <a:pt x="2155352" y="1733672"/>
                </a:cubicBezTo>
                <a:cubicBezTo>
                  <a:pt x="2121331" y="1798800"/>
                  <a:pt x="2046858" y="1841125"/>
                  <a:pt x="1941772" y="1845149"/>
                </a:cubicBezTo>
                <a:lnTo>
                  <a:pt x="1847605" y="1848755"/>
                </a:lnTo>
                <a:lnTo>
                  <a:pt x="1843999" y="1942922"/>
                </a:lnTo>
                <a:cubicBezTo>
                  <a:pt x="1840080" y="2045325"/>
                  <a:pt x="1799787" y="2118658"/>
                  <a:pt x="1737817" y="2154436"/>
                </a:cubicBezTo>
                <a:cubicBezTo>
                  <a:pt x="1736193" y="2155376"/>
                  <a:pt x="1734547" y="2156285"/>
                  <a:pt x="1732518" y="2156506"/>
                </a:cubicBezTo>
                <a:cubicBezTo>
                  <a:pt x="1670489" y="2195898"/>
                  <a:pt x="1584834" y="2195317"/>
                  <a:pt x="1491811" y="2146258"/>
                </a:cubicBezTo>
                <a:lnTo>
                  <a:pt x="1408458" y="2102298"/>
                </a:lnTo>
                <a:lnTo>
                  <a:pt x="1358251" y="2182045"/>
                </a:lnTo>
                <a:cubicBezTo>
                  <a:pt x="1303654" y="2268767"/>
                  <a:pt x="1232096" y="2312131"/>
                  <a:pt x="1160539" y="2312131"/>
                </a:cubicBezTo>
                <a:cubicBezTo>
                  <a:pt x="1158660" y="2312131"/>
                  <a:pt x="1156783" y="2312095"/>
                  <a:pt x="1154914" y="2311274"/>
                </a:cubicBezTo>
                <a:cubicBezTo>
                  <a:pt x="1081500" y="2314374"/>
                  <a:pt x="1007609" y="2271044"/>
                  <a:pt x="951579" y="2182044"/>
                </a:cubicBezTo>
                <a:lnTo>
                  <a:pt x="901373" y="2102296"/>
                </a:lnTo>
                <a:lnTo>
                  <a:pt x="818021" y="2146258"/>
                </a:lnTo>
                <a:cubicBezTo>
                  <a:pt x="727378" y="2194064"/>
                  <a:pt x="643722" y="2195837"/>
                  <a:pt x="581753" y="2160060"/>
                </a:cubicBezTo>
                <a:cubicBezTo>
                  <a:pt x="580128" y="2159122"/>
                  <a:pt x="578516" y="2158151"/>
                  <a:pt x="577311" y="2156504"/>
                </a:cubicBezTo>
                <a:cubicBezTo>
                  <a:pt x="512183" y="2122483"/>
                  <a:pt x="469858" y="2048013"/>
                  <a:pt x="465831" y="1942922"/>
                </a:cubicBezTo>
                <a:lnTo>
                  <a:pt x="462227" y="1848754"/>
                </a:lnTo>
                <a:lnTo>
                  <a:pt x="368061" y="1845151"/>
                </a:lnTo>
                <a:cubicBezTo>
                  <a:pt x="265658" y="1841228"/>
                  <a:pt x="192324" y="1800938"/>
                  <a:pt x="156545" y="1738968"/>
                </a:cubicBezTo>
                <a:cubicBezTo>
                  <a:pt x="155607" y="1737342"/>
                  <a:pt x="154698" y="1735695"/>
                  <a:pt x="154475" y="1733670"/>
                </a:cubicBezTo>
                <a:cubicBezTo>
                  <a:pt x="115083" y="1671640"/>
                  <a:pt x="115664" y="1585985"/>
                  <a:pt x="164723" y="1492960"/>
                </a:cubicBezTo>
                <a:lnTo>
                  <a:pt x="208685" y="1409608"/>
                </a:lnTo>
                <a:lnTo>
                  <a:pt x="128938" y="1359401"/>
                </a:lnTo>
                <a:cubicBezTo>
                  <a:pt x="107257" y="1345752"/>
                  <a:pt x="88287" y="1331043"/>
                  <a:pt x="72026" y="1315539"/>
                </a:cubicBezTo>
                <a:close/>
                <a:moveTo>
                  <a:pt x="2048784" y="1169247"/>
                </a:moveTo>
                <a:lnTo>
                  <a:pt x="2308594" y="1169247"/>
                </a:lnTo>
                <a:lnTo>
                  <a:pt x="2303755" y="1210931"/>
                </a:lnTo>
                <a:lnTo>
                  <a:pt x="2290107" y="1241626"/>
                </a:lnTo>
                <a:lnTo>
                  <a:pt x="2045130" y="1241626"/>
                </a:lnTo>
                <a:close/>
                <a:moveTo>
                  <a:pt x="0" y="1169247"/>
                </a:moveTo>
                <a:lnTo>
                  <a:pt x="261046" y="1169247"/>
                </a:lnTo>
                <a:lnTo>
                  <a:pt x="264701" y="1241626"/>
                </a:lnTo>
                <a:lnTo>
                  <a:pt x="19472" y="1241626"/>
                </a:lnTo>
                <a:lnTo>
                  <a:pt x="6981" y="1215092"/>
                </a:lnTo>
                <a:close/>
                <a:moveTo>
                  <a:pt x="2045130" y="1070506"/>
                </a:moveTo>
                <a:lnTo>
                  <a:pt x="2290359" y="1070506"/>
                </a:lnTo>
                <a:lnTo>
                  <a:pt x="2302850" y="1097041"/>
                </a:lnTo>
                <a:lnTo>
                  <a:pt x="2309830" y="1142885"/>
                </a:lnTo>
                <a:lnTo>
                  <a:pt x="2048784" y="1142885"/>
                </a:lnTo>
                <a:close/>
                <a:moveTo>
                  <a:pt x="19724" y="1070506"/>
                </a:moveTo>
                <a:lnTo>
                  <a:pt x="264701" y="1070506"/>
                </a:lnTo>
                <a:lnTo>
                  <a:pt x="261046" y="1142885"/>
                </a:lnTo>
                <a:lnTo>
                  <a:pt x="1238" y="1142885"/>
                </a:lnTo>
                <a:lnTo>
                  <a:pt x="6077" y="1101201"/>
                </a:lnTo>
                <a:close/>
                <a:moveTo>
                  <a:pt x="1154916" y="81063"/>
                </a:moveTo>
                <a:cubicBezTo>
                  <a:pt x="1122184" y="81063"/>
                  <a:pt x="1095649" y="107598"/>
                  <a:pt x="1095649" y="140330"/>
                </a:cubicBezTo>
                <a:cubicBezTo>
                  <a:pt x="1095649" y="173062"/>
                  <a:pt x="1122184" y="199597"/>
                  <a:pt x="1154916" y="199597"/>
                </a:cubicBezTo>
                <a:cubicBezTo>
                  <a:pt x="1187648" y="199597"/>
                  <a:pt x="1214183" y="173062"/>
                  <a:pt x="1214183" y="140330"/>
                </a:cubicBezTo>
                <a:cubicBezTo>
                  <a:pt x="1214183" y="107598"/>
                  <a:pt x="1187648" y="81063"/>
                  <a:pt x="1154916" y="81063"/>
                </a:cubicBezTo>
                <a:close/>
                <a:moveTo>
                  <a:pt x="1149291" y="0"/>
                </a:moveTo>
                <a:cubicBezTo>
                  <a:pt x="1151172" y="0"/>
                  <a:pt x="1153051" y="37"/>
                  <a:pt x="1154917" y="859"/>
                </a:cubicBezTo>
                <a:cubicBezTo>
                  <a:pt x="1228331" y="-2243"/>
                  <a:pt x="1302221" y="41089"/>
                  <a:pt x="1358253" y="130088"/>
                </a:cubicBezTo>
                <a:lnTo>
                  <a:pt x="1408458" y="209838"/>
                </a:lnTo>
                <a:lnTo>
                  <a:pt x="1491811" y="165876"/>
                </a:lnTo>
                <a:cubicBezTo>
                  <a:pt x="1582454" y="118069"/>
                  <a:pt x="1666109" y="116297"/>
                  <a:pt x="1728077" y="152076"/>
                </a:cubicBezTo>
                <a:cubicBezTo>
                  <a:pt x="1729705" y="153013"/>
                  <a:pt x="1731314" y="153985"/>
                  <a:pt x="1732521" y="155629"/>
                </a:cubicBezTo>
                <a:cubicBezTo>
                  <a:pt x="1797649" y="189650"/>
                  <a:pt x="1839976" y="264121"/>
                  <a:pt x="1843999" y="369213"/>
                </a:cubicBezTo>
                <a:lnTo>
                  <a:pt x="1847605" y="463378"/>
                </a:lnTo>
                <a:lnTo>
                  <a:pt x="1941774" y="466982"/>
                </a:lnTo>
                <a:cubicBezTo>
                  <a:pt x="2044175" y="470903"/>
                  <a:pt x="2117507" y="511194"/>
                  <a:pt x="2153285" y="573164"/>
                </a:cubicBezTo>
                <a:cubicBezTo>
                  <a:pt x="2154226" y="574790"/>
                  <a:pt x="2155134" y="576436"/>
                  <a:pt x="2155358" y="578463"/>
                </a:cubicBezTo>
                <a:cubicBezTo>
                  <a:pt x="2194748" y="640492"/>
                  <a:pt x="2194168" y="726146"/>
                  <a:pt x="2145107" y="819171"/>
                </a:cubicBezTo>
                <a:lnTo>
                  <a:pt x="2101145" y="902524"/>
                </a:lnTo>
                <a:lnTo>
                  <a:pt x="2180895" y="952730"/>
                </a:lnTo>
                <a:cubicBezTo>
                  <a:pt x="2202576" y="966379"/>
                  <a:pt x="2221546" y="981089"/>
                  <a:pt x="2237807" y="996593"/>
                </a:cubicBezTo>
                <a:lnTo>
                  <a:pt x="2277553" y="1044144"/>
                </a:lnTo>
                <a:lnTo>
                  <a:pt x="2041709" y="1044144"/>
                </a:lnTo>
                <a:lnTo>
                  <a:pt x="2031276" y="975786"/>
                </a:lnTo>
                <a:cubicBezTo>
                  <a:pt x="1947864" y="568161"/>
                  <a:pt x="1587199" y="261531"/>
                  <a:pt x="1154915" y="261531"/>
                </a:cubicBezTo>
                <a:cubicBezTo>
                  <a:pt x="722632" y="261531"/>
                  <a:pt x="361966" y="568161"/>
                  <a:pt x="278554" y="975786"/>
                </a:cubicBezTo>
                <a:lnTo>
                  <a:pt x="268121" y="1044144"/>
                </a:lnTo>
                <a:lnTo>
                  <a:pt x="32842" y="1044144"/>
                </a:lnTo>
                <a:lnTo>
                  <a:pt x="70762" y="997815"/>
                </a:lnTo>
                <a:cubicBezTo>
                  <a:pt x="87292" y="981863"/>
                  <a:pt x="106688" y="966739"/>
                  <a:pt x="128938" y="952732"/>
                </a:cubicBezTo>
                <a:lnTo>
                  <a:pt x="208685" y="902525"/>
                </a:lnTo>
                <a:lnTo>
                  <a:pt x="164725" y="819171"/>
                </a:lnTo>
                <a:cubicBezTo>
                  <a:pt x="116917" y="728529"/>
                  <a:pt x="115145" y="644874"/>
                  <a:pt x="150923" y="582904"/>
                </a:cubicBezTo>
                <a:cubicBezTo>
                  <a:pt x="151863" y="581277"/>
                  <a:pt x="152832" y="579667"/>
                  <a:pt x="154478" y="578462"/>
                </a:cubicBezTo>
                <a:cubicBezTo>
                  <a:pt x="188498" y="513333"/>
                  <a:pt x="262969" y="471007"/>
                  <a:pt x="368059" y="466982"/>
                </a:cubicBezTo>
                <a:lnTo>
                  <a:pt x="462226" y="463376"/>
                </a:lnTo>
                <a:lnTo>
                  <a:pt x="465831" y="369213"/>
                </a:lnTo>
                <a:cubicBezTo>
                  <a:pt x="469753" y="266810"/>
                  <a:pt x="510045" y="193476"/>
                  <a:pt x="572013" y="157697"/>
                </a:cubicBezTo>
                <a:cubicBezTo>
                  <a:pt x="573639" y="156760"/>
                  <a:pt x="575286" y="155851"/>
                  <a:pt x="577313" y="155629"/>
                </a:cubicBezTo>
                <a:cubicBezTo>
                  <a:pt x="608326" y="135931"/>
                  <a:pt x="645248" y="126230"/>
                  <a:pt x="686045" y="127582"/>
                </a:cubicBezTo>
                <a:cubicBezTo>
                  <a:pt x="726840" y="128936"/>
                  <a:pt x="771509" y="141345"/>
                  <a:pt x="818021" y="165876"/>
                </a:cubicBezTo>
                <a:lnTo>
                  <a:pt x="901375" y="209838"/>
                </a:lnTo>
                <a:lnTo>
                  <a:pt x="951579" y="130088"/>
                </a:lnTo>
                <a:cubicBezTo>
                  <a:pt x="1006176" y="43366"/>
                  <a:pt x="1077735" y="2"/>
                  <a:pt x="11492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endParaRPr lang="zh-CN" altLang="en-US">
              <a:solidFill>
                <a:srgbClr val="FFFFFF"/>
              </a:solidFill>
            </a:endParaRPr>
          </a:p>
        </p:txBody>
      </p:sp>
      <p:sp>
        <p:nvSpPr>
          <p:cNvPr id="12" name="MH_SubTitle_2"/>
          <p:cNvSpPr/>
          <p:nvPr/>
        </p:nvSpPr>
        <p:spPr>
          <a:xfrm>
            <a:off x="3389313" y="4441825"/>
            <a:ext cx="941387" cy="942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r>
              <a:rPr lang="zh-CN" altLang="en-US" dirty="0" smtClean="0">
                <a:solidFill>
                  <a:srgbClr val="FFFFFF"/>
                </a:solidFill>
              </a:rPr>
              <a:t>语音</a:t>
            </a:r>
            <a:endParaRPr lang="zh-CN" altLang="en-US" dirty="0">
              <a:solidFill>
                <a:srgbClr val="FFFFFF"/>
              </a:solidFill>
            </a:endParaRPr>
          </a:p>
        </p:txBody>
      </p:sp>
      <p:cxnSp>
        <p:nvCxnSpPr>
          <p:cNvPr id="17" name="MH_Other_5"/>
          <p:cNvCxnSpPr/>
          <p:nvPr/>
        </p:nvCxnSpPr>
        <p:spPr>
          <a:xfrm>
            <a:off x="5549900" y="2168525"/>
            <a:ext cx="0" cy="971550"/>
          </a:xfrm>
          <a:prstGeom prst="line">
            <a:avLst/>
          </a:prstGeom>
          <a:ln w="19050">
            <a:solidFill>
              <a:srgbClr val="B0B0B0"/>
            </a:solidFill>
          </a:ln>
        </p:spPr>
        <p:style>
          <a:lnRef idx="1">
            <a:schemeClr val="accent1"/>
          </a:lnRef>
          <a:fillRef idx="0">
            <a:schemeClr val="accent1"/>
          </a:fillRef>
          <a:effectRef idx="0">
            <a:schemeClr val="accent1"/>
          </a:effectRef>
          <a:fontRef idx="minor">
            <a:schemeClr val="tx1"/>
          </a:fontRef>
        </p:style>
      </p:cxnSp>
      <p:sp>
        <p:nvSpPr>
          <p:cNvPr id="15" name="MH_Other_6"/>
          <p:cNvSpPr/>
          <p:nvPr/>
        </p:nvSpPr>
        <p:spPr>
          <a:xfrm>
            <a:off x="4889500" y="3114675"/>
            <a:ext cx="1320800" cy="1320800"/>
          </a:xfrm>
          <a:custGeom>
            <a:avLst/>
            <a:gdLst>
              <a:gd name="connsiteX0" fmla="*/ 32278 w 2309830"/>
              <a:gd name="connsiteY0" fmla="*/ 1267988 h 2312131"/>
              <a:gd name="connsiteX1" fmla="*/ 268121 w 2309830"/>
              <a:gd name="connsiteY1" fmla="*/ 1267988 h 2312131"/>
              <a:gd name="connsiteX2" fmla="*/ 278554 w 2309830"/>
              <a:gd name="connsiteY2" fmla="*/ 1336346 h 2312131"/>
              <a:gd name="connsiteX3" fmla="*/ 1154915 w 2309830"/>
              <a:gd name="connsiteY3" fmla="*/ 2050601 h 2312131"/>
              <a:gd name="connsiteX4" fmla="*/ 2031276 w 2309830"/>
              <a:gd name="connsiteY4" fmla="*/ 1336346 h 2312131"/>
              <a:gd name="connsiteX5" fmla="*/ 2041709 w 2309830"/>
              <a:gd name="connsiteY5" fmla="*/ 1267988 h 2312131"/>
              <a:gd name="connsiteX6" fmla="*/ 2276989 w 2309830"/>
              <a:gd name="connsiteY6" fmla="*/ 1267988 h 2312131"/>
              <a:gd name="connsiteX7" fmla="*/ 2239069 w 2309830"/>
              <a:gd name="connsiteY7" fmla="*/ 1314318 h 2312131"/>
              <a:gd name="connsiteX8" fmla="*/ 2180895 w 2309830"/>
              <a:gd name="connsiteY8" fmla="*/ 1359404 h 2312131"/>
              <a:gd name="connsiteX9" fmla="*/ 2101145 w 2309830"/>
              <a:gd name="connsiteY9" fmla="*/ 1409608 h 2312131"/>
              <a:gd name="connsiteX10" fmla="*/ 2145105 w 2309830"/>
              <a:gd name="connsiteY10" fmla="*/ 1492962 h 2312131"/>
              <a:gd name="connsiteX11" fmla="*/ 2158907 w 2309830"/>
              <a:gd name="connsiteY11" fmla="*/ 1729229 h 2312131"/>
              <a:gd name="connsiteX12" fmla="*/ 2155352 w 2309830"/>
              <a:gd name="connsiteY12" fmla="*/ 1733672 h 2312131"/>
              <a:gd name="connsiteX13" fmla="*/ 1941772 w 2309830"/>
              <a:gd name="connsiteY13" fmla="*/ 1845149 h 2312131"/>
              <a:gd name="connsiteX14" fmla="*/ 1847605 w 2309830"/>
              <a:gd name="connsiteY14" fmla="*/ 1848755 h 2312131"/>
              <a:gd name="connsiteX15" fmla="*/ 1843999 w 2309830"/>
              <a:gd name="connsiteY15" fmla="*/ 1942922 h 2312131"/>
              <a:gd name="connsiteX16" fmla="*/ 1737817 w 2309830"/>
              <a:gd name="connsiteY16" fmla="*/ 2154436 h 2312131"/>
              <a:gd name="connsiteX17" fmla="*/ 1732518 w 2309830"/>
              <a:gd name="connsiteY17" fmla="*/ 2156506 h 2312131"/>
              <a:gd name="connsiteX18" fmla="*/ 1491811 w 2309830"/>
              <a:gd name="connsiteY18" fmla="*/ 2146258 h 2312131"/>
              <a:gd name="connsiteX19" fmla="*/ 1408458 w 2309830"/>
              <a:gd name="connsiteY19" fmla="*/ 2102298 h 2312131"/>
              <a:gd name="connsiteX20" fmla="*/ 1358251 w 2309830"/>
              <a:gd name="connsiteY20" fmla="*/ 2182045 h 2312131"/>
              <a:gd name="connsiteX21" fmla="*/ 1160539 w 2309830"/>
              <a:gd name="connsiteY21" fmla="*/ 2312131 h 2312131"/>
              <a:gd name="connsiteX22" fmla="*/ 1154914 w 2309830"/>
              <a:gd name="connsiteY22" fmla="*/ 2311274 h 2312131"/>
              <a:gd name="connsiteX23" fmla="*/ 951579 w 2309830"/>
              <a:gd name="connsiteY23" fmla="*/ 2182044 h 2312131"/>
              <a:gd name="connsiteX24" fmla="*/ 901373 w 2309830"/>
              <a:gd name="connsiteY24" fmla="*/ 2102296 h 2312131"/>
              <a:gd name="connsiteX25" fmla="*/ 818021 w 2309830"/>
              <a:gd name="connsiteY25" fmla="*/ 2146258 h 2312131"/>
              <a:gd name="connsiteX26" fmla="*/ 581753 w 2309830"/>
              <a:gd name="connsiteY26" fmla="*/ 2160060 h 2312131"/>
              <a:gd name="connsiteX27" fmla="*/ 577311 w 2309830"/>
              <a:gd name="connsiteY27" fmla="*/ 2156504 h 2312131"/>
              <a:gd name="connsiteX28" fmla="*/ 465831 w 2309830"/>
              <a:gd name="connsiteY28" fmla="*/ 1942922 h 2312131"/>
              <a:gd name="connsiteX29" fmla="*/ 462227 w 2309830"/>
              <a:gd name="connsiteY29" fmla="*/ 1848754 h 2312131"/>
              <a:gd name="connsiteX30" fmla="*/ 368061 w 2309830"/>
              <a:gd name="connsiteY30" fmla="*/ 1845151 h 2312131"/>
              <a:gd name="connsiteX31" fmla="*/ 156545 w 2309830"/>
              <a:gd name="connsiteY31" fmla="*/ 1738968 h 2312131"/>
              <a:gd name="connsiteX32" fmla="*/ 154475 w 2309830"/>
              <a:gd name="connsiteY32" fmla="*/ 1733670 h 2312131"/>
              <a:gd name="connsiteX33" fmla="*/ 164723 w 2309830"/>
              <a:gd name="connsiteY33" fmla="*/ 1492960 h 2312131"/>
              <a:gd name="connsiteX34" fmla="*/ 208685 w 2309830"/>
              <a:gd name="connsiteY34" fmla="*/ 1409608 h 2312131"/>
              <a:gd name="connsiteX35" fmla="*/ 128938 w 2309830"/>
              <a:gd name="connsiteY35" fmla="*/ 1359401 h 2312131"/>
              <a:gd name="connsiteX36" fmla="*/ 72026 w 2309830"/>
              <a:gd name="connsiteY36" fmla="*/ 1315539 h 2312131"/>
              <a:gd name="connsiteX37" fmla="*/ 2048784 w 2309830"/>
              <a:gd name="connsiteY37" fmla="*/ 1169247 h 2312131"/>
              <a:gd name="connsiteX38" fmla="*/ 2308594 w 2309830"/>
              <a:gd name="connsiteY38" fmla="*/ 1169247 h 2312131"/>
              <a:gd name="connsiteX39" fmla="*/ 2303755 w 2309830"/>
              <a:gd name="connsiteY39" fmla="*/ 1210931 h 2312131"/>
              <a:gd name="connsiteX40" fmla="*/ 2290107 w 2309830"/>
              <a:gd name="connsiteY40" fmla="*/ 1241626 h 2312131"/>
              <a:gd name="connsiteX41" fmla="*/ 2045130 w 2309830"/>
              <a:gd name="connsiteY41" fmla="*/ 1241626 h 2312131"/>
              <a:gd name="connsiteX42" fmla="*/ 0 w 2309830"/>
              <a:gd name="connsiteY42" fmla="*/ 1169247 h 2312131"/>
              <a:gd name="connsiteX43" fmla="*/ 261046 w 2309830"/>
              <a:gd name="connsiteY43" fmla="*/ 1169247 h 2312131"/>
              <a:gd name="connsiteX44" fmla="*/ 264701 w 2309830"/>
              <a:gd name="connsiteY44" fmla="*/ 1241626 h 2312131"/>
              <a:gd name="connsiteX45" fmla="*/ 19472 w 2309830"/>
              <a:gd name="connsiteY45" fmla="*/ 1241626 h 2312131"/>
              <a:gd name="connsiteX46" fmla="*/ 6981 w 2309830"/>
              <a:gd name="connsiteY46" fmla="*/ 1215092 h 2312131"/>
              <a:gd name="connsiteX47" fmla="*/ 2045130 w 2309830"/>
              <a:gd name="connsiteY47" fmla="*/ 1070506 h 2312131"/>
              <a:gd name="connsiteX48" fmla="*/ 2290359 w 2309830"/>
              <a:gd name="connsiteY48" fmla="*/ 1070506 h 2312131"/>
              <a:gd name="connsiteX49" fmla="*/ 2302850 w 2309830"/>
              <a:gd name="connsiteY49" fmla="*/ 1097041 h 2312131"/>
              <a:gd name="connsiteX50" fmla="*/ 2309830 w 2309830"/>
              <a:gd name="connsiteY50" fmla="*/ 1142885 h 2312131"/>
              <a:gd name="connsiteX51" fmla="*/ 2048784 w 2309830"/>
              <a:gd name="connsiteY51" fmla="*/ 1142885 h 2312131"/>
              <a:gd name="connsiteX52" fmla="*/ 19724 w 2309830"/>
              <a:gd name="connsiteY52" fmla="*/ 1070506 h 2312131"/>
              <a:gd name="connsiteX53" fmla="*/ 264701 w 2309830"/>
              <a:gd name="connsiteY53" fmla="*/ 1070506 h 2312131"/>
              <a:gd name="connsiteX54" fmla="*/ 261046 w 2309830"/>
              <a:gd name="connsiteY54" fmla="*/ 1142885 h 2312131"/>
              <a:gd name="connsiteX55" fmla="*/ 1238 w 2309830"/>
              <a:gd name="connsiteY55" fmla="*/ 1142885 h 2312131"/>
              <a:gd name="connsiteX56" fmla="*/ 6077 w 2309830"/>
              <a:gd name="connsiteY56" fmla="*/ 1101201 h 2312131"/>
              <a:gd name="connsiteX57" fmla="*/ 1154916 w 2309830"/>
              <a:gd name="connsiteY57" fmla="*/ 81063 h 2312131"/>
              <a:gd name="connsiteX58" fmla="*/ 1095649 w 2309830"/>
              <a:gd name="connsiteY58" fmla="*/ 140330 h 2312131"/>
              <a:gd name="connsiteX59" fmla="*/ 1154916 w 2309830"/>
              <a:gd name="connsiteY59" fmla="*/ 199597 h 2312131"/>
              <a:gd name="connsiteX60" fmla="*/ 1214183 w 2309830"/>
              <a:gd name="connsiteY60" fmla="*/ 140330 h 2312131"/>
              <a:gd name="connsiteX61" fmla="*/ 1154916 w 2309830"/>
              <a:gd name="connsiteY61" fmla="*/ 81063 h 2312131"/>
              <a:gd name="connsiteX62" fmla="*/ 1149291 w 2309830"/>
              <a:gd name="connsiteY62" fmla="*/ 0 h 2312131"/>
              <a:gd name="connsiteX63" fmla="*/ 1154917 w 2309830"/>
              <a:gd name="connsiteY63" fmla="*/ 859 h 2312131"/>
              <a:gd name="connsiteX64" fmla="*/ 1358253 w 2309830"/>
              <a:gd name="connsiteY64" fmla="*/ 130088 h 2312131"/>
              <a:gd name="connsiteX65" fmla="*/ 1408458 w 2309830"/>
              <a:gd name="connsiteY65" fmla="*/ 209838 h 2312131"/>
              <a:gd name="connsiteX66" fmla="*/ 1491811 w 2309830"/>
              <a:gd name="connsiteY66" fmla="*/ 165876 h 2312131"/>
              <a:gd name="connsiteX67" fmla="*/ 1728077 w 2309830"/>
              <a:gd name="connsiteY67" fmla="*/ 152076 h 2312131"/>
              <a:gd name="connsiteX68" fmla="*/ 1732521 w 2309830"/>
              <a:gd name="connsiteY68" fmla="*/ 155629 h 2312131"/>
              <a:gd name="connsiteX69" fmla="*/ 1843999 w 2309830"/>
              <a:gd name="connsiteY69" fmla="*/ 369213 h 2312131"/>
              <a:gd name="connsiteX70" fmla="*/ 1847605 w 2309830"/>
              <a:gd name="connsiteY70" fmla="*/ 463378 h 2312131"/>
              <a:gd name="connsiteX71" fmla="*/ 1941774 w 2309830"/>
              <a:gd name="connsiteY71" fmla="*/ 466982 h 2312131"/>
              <a:gd name="connsiteX72" fmla="*/ 2153285 w 2309830"/>
              <a:gd name="connsiteY72" fmla="*/ 573164 h 2312131"/>
              <a:gd name="connsiteX73" fmla="*/ 2155358 w 2309830"/>
              <a:gd name="connsiteY73" fmla="*/ 578463 h 2312131"/>
              <a:gd name="connsiteX74" fmla="*/ 2145107 w 2309830"/>
              <a:gd name="connsiteY74" fmla="*/ 819171 h 2312131"/>
              <a:gd name="connsiteX75" fmla="*/ 2101145 w 2309830"/>
              <a:gd name="connsiteY75" fmla="*/ 902524 h 2312131"/>
              <a:gd name="connsiteX76" fmla="*/ 2180895 w 2309830"/>
              <a:gd name="connsiteY76" fmla="*/ 952730 h 2312131"/>
              <a:gd name="connsiteX77" fmla="*/ 2237807 w 2309830"/>
              <a:gd name="connsiteY77" fmla="*/ 996593 h 2312131"/>
              <a:gd name="connsiteX78" fmla="*/ 2277553 w 2309830"/>
              <a:gd name="connsiteY78" fmla="*/ 1044144 h 2312131"/>
              <a:gd name="connsiteX79" fmla="*/ 2041709 w 2309830"/>
              <a:gd name="connsiteY79" fmla="*/ 1044144 h 2312131"/>
              <a:gd name="connsiteX80" fmla="*/ 2031276 w 2309830"/>
              <a:gd name="connsiteY80" fmla="*/ 975786 h 2312131"/>
              <a:gd name="connsiteX81" fmla="*/ 1154915 w 2309830"/>
              <a:gd name="connsiteY81" fmla="*/ 261531 h 2312131"/>
              <a:gd name="connsiteX82" fmla="*/ 278554 w 2309830"/>
              <a:gd name="connsiteY82" fmla="*/ 975786 h 2312131"/>
              <a:gd name="connsiteX83" fmla="*/ 268121 w 2309830"/>
              <a:gd name="connsiteY83" fmla="*/ 1044144 h 2312131"/>
              <a:gd name="connsiteX84" fmla="*/ 32842 w 2309830"/>
              <a:gd name="connsiteY84" fmla="*/ 1044144 h 2312131"/>
              <a:gd name="connsiteX85" fmla="*/ 70762 w 2309830"/>
              <a:gd name="connsiteY85" fmla="*/ 997815 h 2312131"/>
              <a:gd name="connsiteX86" fmla="*/ 128938 w 2309830"/>
              <a:gd name="connsiteY86" fmla="*/ 952732 h 2312131"/>
              <a:gd name="connsiteX87" fmla="*/ 208685 w 2309830"/>
              <a:gd name="connsiteY87" fmla="*/ 902525 h 2312131"/>
              <a:gd name="connsiteX88" fmla="*/ 164725 w 2309830"/>
              <a:gd name="connsiteY88" fmla="*/ 819171 h 2312131"/>
              <a:gd name="connsiteX89" fmla="*/ 150923 w 2309830"/>
              <a:gd name="connsiteY89" fmla="*/ 582904 h 2312131"/>
              <a:gd name="connsiteX90" fmla="*/ 154478 w 2309830"/>
              <a:gd name="connsiteY90" fmla="*/ 578462 h 2312131"/>
              <a:gd name="connsiteX91" fmla="*/ 368059 w 2309830"/>
              <a:gd name="connsiteY91" fmla="*/ 466982 h 2312131"/>
              <a:gd name="connsiteX92" fmla="*/ 462226 w 2309830"/>
              <a:gd name="connsiteY92" fmla="*/ 463376 h 2312131"/>
              <a:gd name="connsiteX93" fmla="*/ 465831 w 2309830"/>
              <a:gd name="connsiteY93" fmla="*/ 369213 h 2312131"/>
              <a:gd name="connsiteX94" fmla="*/ 572013 w 2309830"/>
              <a:gd name="connsiteY94" fmla="*/ 157697 h 2312131"/>
              <a:gd name="connsiteX95" fmla="*/ 577313 w 2309830"/>
              <a:gd name="connsiteY95" fmla="*/ 155629 h 2312131"/>
              <a:gd name="connsiteX96" fmla="*/ 686045 w 2309830"/>
              <a:gd name="connsiteY96" fmla="*/ 127582 h 2312131"/>
              <a:gd name="connsiteX97" fmla="*/ 818021 w 2309830"/>
              <a:gd name="connsiteY97" fmla="*/ 165876 h 2312131"/>
              <a:gd name="connsiteX98" fmla="*/ 901375 w 2309830"/>
              <a:gd name="connsiteY98" fmla="*/ 209838 h 2312131"/>
              <a:gd name="connsiteX99" fmla="*/ 951579 w 2309830"/>
              <a:gd name="connsiteY99" fmla="*/ 130088 h 2312131"/>
              <a:gd name="connsiteX100" fmla="*/ 1149291 w 2309830"/>
              <a:gd name="connsiteY100" fmla="*/ 0 h 231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309830" h="2312131">
                <a:moveTo>
                  <a:pt x="32278" y="1267988"/>
                </a:moveTo>
                <a:lnTo>
                  <a:pt x="268121" y="1267988"/>
                </a:lnTo>
                <a:lnTo>
                  <a:pt x="278554" y="1336346"/>
                </a:lnTo>
                <a:cubicBezTo>
                  <a:pt x="361966" y="1743971"/>
                  <a:pt x="722632" y="2050601"/>
                  <a:pt x="1154915" y="2050601"/>
                </a:cubicBezTo>
                <a:cubicBezTo>
                  <a:pt x="1587199" y="2050601"/>
                  <a:pt x="1947864" y="1743971"/>
                  <a:pt x="2031276" y="1336346"/>
                </a:cubicBezTo>
                <a:lnTo>
                  <a:pt x="2041709" y="1267988"/>
                </a:lnTo>
                <a:lnTo>
                  <a:pt x="2276989" y="1267988"/>
                </a:lnTo>
                <a:lnTo>
                  <a:pt x="2239069" y="1314318"/>
                </a:lnTo>
                <a:cubicBezTo>
                  <a:pt x="2222540" y="1330272"/>
                  <a:pt x="2203145" y="1345396"/>
                  <a:pt x="2180895" y="1359404"/>
                </a:cubicBezTo>
                <a:lnTo>
                  <a:pt x="2101145" y="1409608"/>
                </a:lnTo>
                <a:lnTo>
                  <a:pt x="2145105" y="1492962"/>
                </a:lnTo>
                <a:cubicBezTo>
                  <a:pt x="2192909" y="1583605"/>
                  <a:pt x="2194686" y="1667259"/>
                  <a:pt x="2158907" y="1729229"/>
                </a:cubicBezTo>
                <a:cubicBezTo>
                  <a:pt x="2157968" y="1730856"/>
                  <a:pt x="2156998" y="1732464"/>
                  <a:pt x="2155352" y="1733672"/>
                </a:cubicBezTo>
                <a:cubicBezTo>
                  <a:pt x="2121331" y="1798800"/>
                  <a:pt x="2046858" y="1841125"/>
                  <a:pt x="1941772" y="1845149"/>
                </a:cubicBezTo>
                <a:lnTo>
                  <a:pt x="1847605" y="1848755"/>
                </a:lnTo>
                <a:lnTo>
                  <a:pt x="1843999" y="1942922"/>
                </a:lnTo>
                <a:cubicBezTo>
                  <a:pt x="1840080" y="2045325"/>
                  <a:pt x="1799787" y="2118658"/>
                  <a:pt x="1737817" y="2154436"/>
                </a:cubicBezTo>
                <a:cubicBezTo>
                  <a:pt x="1736193" y="2155376"/>
                  <a:pt x="1734547" y="2156285"/>
                  <a:pt x="1732518" y="2156506"/>
                </a:cubicBezTo>
                <a:cubicBezTo>
                  <a:pt x="1670489" y="2195898"/>
                  <a:pt x="1584834" y="2195317"/>
                  <a:pt x="1491811" y="2146258"/>
                </a:cubicBezTo>
                <a:lnTo>
                  <a:pt x="1408458" y="2102298"/>
                </a:lnTo>
                <a:lnTo>
                  <a:pt x="1358251" y="2182045"/>
                </a:lnTo>
                <a:cubicBezTo>
                  <a:pt x="1303654" y="2268767"/>
                  <a:pt x="1232096" y="2312131"/>
                  <a:pt x="1160539" y="2312131"/>
                </a:cubicBezTo>
                <a:cubicBezTo>
                  <a:pt x="1158660" y="2312131"/>
                  <a:pt x="1156783" y="2312095"/>
                  <a:pt x="1154914" y="2311274"/>
                </a:cubicBezTo>
                <a:cubicBezTo>
                  <a:pt x="1081500" y="2314374"/>
                  <a:pt x="1007609" y="2271044"/>
                  <a:pt x="951579" y="2182044"/>
                </a:cubicBezTo>
                <a:lnTo>
                  <a:pt x="901373" y="2102296"/>
                </a:lnTo>
                <a:lnTo>
                  <a:pt x="818021" y="2146258"/>
                </a:lnTo>
                <a:cubicBezTo>
                  <a:pt x="727378" y="2194064"/>
                  <a:pt x="643722" y="2195837"/>
                  <a:pt x="581753" y="2160060"/>
                </a:cubicBezTo>
                <a:cubicBezTo>
                  <a:pt x="580128" y="2159122"/>
                  <a:pt x="578516" y="2158151"/>
                  <a:pt x="577311" y="2156504"/>
                </a:cubicBezTo>
                <a:cubicBezTo>
                  <a:pt x="512183" y="2122483"/>
                  <a:pt x="469858" y="2048013"/>
                  <a:pt x="465831" y="1942922"/>
                </a:cubicBezTo>
                <a:lnTo>
                  <a:pt x="462227" y="1848754"/>
                </a:lnTo>
                <a:lnTo>
                  <a:pt x="368061" y="1845151"/>
                </a:lnTo>
                <a:cubicBezTo>
                  <a:pt x="265658" y="1841228"/>
                  <a:pt x="192324" y="1800938"/>
                  <a:pt x="156545" y="1738968"/>
                </a:cubicBezTo>
                <a:cubicBezTo>
                  <a:pt x="155607" y="1737342"/>
                  <a:pt x="154698" y="1735695"/>
                  <a:pt x="154475" y="1733670"/>
                </a:cubicBezTo>
                <a:cubicBezTo>
                  <a:pt x="115083" y="1671640"/>
                  <a:pt x="115664" y="1585985"/>
                  <a:pt x="164723" y="1492960"/>
                </a:cubicBezTo>
                <a:lnTo>
                  <a:pt x="208685" y="1409608"/>
                </a:lnTo>
                <a:lnTo>
                  <a:pt x="128938" y="1359401"/>
                </a:lnTo>
                <a:cubicBezTo>
                  <a:pt x="107257" y="1345752"/>
                  <a:pt x="88287" y="1331043"/>
                  <a:pt x="72026" y="1315539"/>
                </a:cubicBezTo>
                <a:close/>
                <a:moveTo>
                  <a:pt x="2048784" y="1169247"/>
                </a:moveTo>
                <a:lnTo>
                  <a:pt x="2308594" y="1169247"/>
                </a:lnTo>
                <a:lnTo>
                  <a:pt x="2303755" y="1210931"/>
                </a:lnTo>
                <a:lnTo>
                  <a:pt x="2290107" y="1241626"/>
                </a:lnTo>
                <a:lnTo>
                  <a:pt x="2045130" y="1241626"/>
                </a:lnTo>
                <a:close/>
                <a:moveTo>
                  <a:pt x="0" y="1169247"/>
                </a:moveTo>
                <a:lnTo>
                  <a:pt x="261046" y="1169247"/>
                </a:lnTo>
                <a:lnTo>
                  <a:pt x="264701" y="1241626"/>
                </a:lnTo>
                <a:lnTo>
                  <a:pt x="19472" y="1241626"/>
                </a:lnTo>
                <a:lnTo>
                  <a:pt x="6981" y="1215092"/>
                </a:lnTo>
                <a:close/>
                <a:moveTo>
                  <a:pt x="2045130" y="1070506"/>
                </a:moveTo>
                <a:lnTo>
                  <a:pt x="2290359" y="1070506"/>
                </a:lnTo>
                <a:lnTo>
                  <a:pt x="2302850" y="1097041"/>
                </a:lnTo>
                <a:lnTo>
                  <a:pt x="2309830" y="1142885"/>
                </a:lnTo>
                <a:lnTo>
                  <a:pt x="2048784" y="1142885"/>
                </a:lnTo>
                <a:close/>
                <a:moveTo>
                  <a:pt x="19724" y="1070506"/>
                </a:moveTo>
                <a:lnTo>
                  <a:pt x="264701" y="1070506"/>
                </a:lnTo>
                <a:lnTo>
                  <a:pt x="261046" y="1142885"/>
                </a:lnTo>
                <a:lnTo>
                  <a:pt x="1238" y="1142885"/>
                </a:lnTo>
                <a:lnTo>
                  <a:pt x="6077" y="1101201"/>
                </a:lnTo>
                <a:close/>
                <a:moveTo>
                  <a:pt x="1154916" y="81063"/>
                </a:moveTo>
                <a:cubicBezTo>
                  <a:pt x="1122184" y="81063"/>
                  <a:pt x="1095649" y="107598"/>
                  <a:pt x="1095649" y="140330"/>
                </a:cubicBezTo>
                <a:cubicBezTo>
                  <a:pt x="1095649" y="173062"/>
                  <a:pt x="1122184" y="199597"/>
                  <a:pt x="1154916" y="199597"/>
                </a:cubicBezTo>
                <a:cubicBezTo>
                  <a:pt x="1187648" y="199597"/>
                  <a:pt x="1214183" y="173062"/>
                  <a:pt x="1214183" y="140330"/>
                </a:cubicBezTo>
                <a:cubicBezTo>
                  <a:pt x="1214183" y="107598"/>
                  <a:pt x="1187648" y="81063"/>
                  <a:pt x="1154916" y="81063"/>
                </a:cubicBezTo>
                <a:close/>
                <a:moveTo>
                  <a:pt x="1149291" y="0"/>
                </a:moveTo>
                <a:cubicBezTo>
                  <a:pt x="1151172" y="0"/>
                  <a:pt x="1153051" y="37"/>
                  <a:pt x="1154917" y="859"/>
                </a:cubicBezTo>
                <a:cubicBezTo>
                  <a:pt x="1228331" y="-2243"/>
                  <a:pt x="1302221" y="41089"/>
                  <a:pt x="1358253" y="130088"/>
                </a:cubicBezTo>
                <a:lnTo>
                  <a:pt x="1408458" y="209838"/>
                </a:lnTo>
                <a:lnTo>
                  <a:pt x="1491811" y="165876"/>
                </a:lnTo>
                <a:cubicBezTo>
                  <a:pt x="1582454" y="118069"/>
                  <a:pt x="1666109" y="116297"/>
                  <a:pt x="1728077" y="152076"/>
                </a:cubicBezTo>
                <a:cubicBezTo>
                  <a:pt x="1729705" y="153013"/>
                  <a:pt x="1731314" y="153985"/>
                  <a:pt x="1732521" y="155629"/>
                </a:cubicBezTo>
                <a:cubicBezTo>
                  <a:pt x="1797649" y="189650"/>
                  <a:pt x="1839976" y="264121"/>
                  <a:pt x="1843999" y="369213"/>
                </a:cubicBezTo>
                <a:lnTo>
                  <a:pt x="1847605" y="463378"/>
                </a:lnTo>
                <a:lnTo>
                  <a:pt x="1941774" y="466982"/>
                </a:lnTo>
                <a:cubicBezTo>
                  <a:pt x="2044175" y="470903"/>
                  <a:pt x="2117507" y="511194"/>
                  <a:pt x="2153285" y="573164"/>
                </a:cubicBezTo>
                <a:cubicBezTo>
                  <a:pt x="2154226" y="574790"/>
                  <a:pt x="2155134" y="576436"/>
                  <a:pt x="2155358" y="578463"/>
                </a:cubicBezTo>
                <a:cubicBezTo>
                  <a:pt x="2194748" y="640492"/>
                  <a:pt x="2194168" y="726146"/>
                  <a:pt x="2145107" y="819171"/>
                </a:cubicBezTo>
                <a:lnTo>
                  <a:pt x="2101145" y="902524"/>
                </a:lnTo>
                <a:lnTo>
                  <a:pt x="2180895" y="952730"/>
                </a:lnTo>
                <a:cubicBezTo>
                  <a:pt x="2202576" y="966379"/>
                  <a:pt x="2221546" y="981089"/>
                  <a:pt x="2237807" y="996593"/>
                </a:cubicBezTo>
                <a:lnTo>
                  <a:pt x="2277553" y="1044144"/>
                </a:lnTo>
                <a:lnTo>
                  <a:pt x="2041709" y="1044144"/>
                </a:lnTo>
                <a:lnTo>
                  <a:pt x="2031276" y="975786"/>
                </a:lnTo>
                <a:cubicBezTo>
                  <a:pt x="1947864" y="568161"/>
                  <a:pt x="1587199" y="261531"/>
                  <a:pt x="1154915" y="261531"/>
                </a:cubicBezTo>
                <a:cubicBezTo>
                  <a:pt x="722632" y="261531"/>
                  <a:pt x="361966" y="568161"/>
                  <a:pt x="278554" y="975786"/>
                </a:cubicBezTo>
                <a:lnTo>
                  <a:pt x="268121" y="1044144"/>
                </a:lnTo>
                <a:lnTo>
                  <a:pt x="32842" y="1044144"/>
                </a:lnTo>
                <a:lnTo>
                  <a:pt x="70762" y="997815"/>
                </a:lnTo>
                <a:cubicBezTo>
                  <a:pt x="87292" y="981863"/>
                  <a:pt x="106688" y="966739"/>
                  <a:pt x="128938" y="952732"/>
                </a:cubicBezTo>
                <a:lnTo>
                  <a:pt x="208685" y="902525"/>
                </a:lnTo>
                <a:lnTo>
                  <a:pt x="164725" y="819171"/>
                </a:lnTo>
                <a:cubicBezTo>
                  <a:pt x="116917" y="728529"/>
                  <a:pt x="115145" y="644874"/>
                  <a:pt x="150923" y="582904"/>
                </a:cubicBezTo>
                <a:cubicBezTo>
                  <a:pt x="151863" y="581277"/>
                  <a:pt x="152832" y="579667"/>
                  <a:pt x="154478" y="578462"/>
                </a:cubicBezTo>
                <a:cubicBezTo>
                  <a:pt x="188498" y="513333"/>
                  <a:pt x="262969" y="471007"/>
                  <a:pt x="368059" y="466982"/>
                </a:cubicBezTo>
                <a:lnTo>
                  <a:pt x="462226" y="463376"/>
                </a:lnTo>
                <a:lnTo>
                  <a:pt x="465831" y="369213"/>
                </a:lnTo>
                <a:cubicBezTo>
                  <a:pt x="469753" y="266810"/>
                  <a:pt x="510045" y="193476"/>
                  <a:pt x="572013" y="157697"/>
                </a:cubicBezTo>
                <a:cubicBezTo>
                  <a:pt x="573639" y="156760"/>
                  <a:pt x="575286" y="155851"/>
                  <a:pt x="577313" y="155629"/>
                </a:cubicBezTo>
                <a:cubicBezTo>
                  <a:pt x="608326" y="135931"/>
                  <a:pt x="645248" y="126230"/>
                  <a:pt x="686045" y="127582"/>
                </a:cubicBezTo>
                <a:cubicBezTo>
                  <a:pt x="726840" y="128936"/>
                  <a:pt x="771509" y="141345"/>
                  <a:pt x="818021" y="165876"/>
                </a:cubicBezTo>
                <a:lnTo>
                  <a:pt x="901375" y="209838"/>
                </a:lnTo>
                <a:lnTo>
                  <a:pt x="951579" y="130088"/>
                </a:lnTo>
                <a:cubicBezTo>
                  <a:pt x="1006176" y="43366"/>
                  <a:pt x="1077735" y="2"/>
                  <a:pt x="11492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endParaRPr lang="zh-CN" altLang="en-US">
              <a:solidFill>
                <a:srgbClr val="FFFFFF"/>
              </a:solidFill>
            </a:endParaRPr>
          </a:p>
        </p:txBody>
      </p:sp>
      <p:sp>
        <p:nvSpPr>
          <p:cNvPr id="16" name="MH_SubTitle_3"/>
          <p:cNvSpPr/>
          <p:nvPr/>
        </p:nvSpPr>
        <p:spPr>
          <a:xfrm>
            <a:off x="5078413" y="3303588"/>
            <a:ext cx="942975" cy="942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r>
              <a:rPr lang="zh-CN" altLang="en-US" dirty="0">
                <a:solidFill>
                  <a:srgbClr val="FFFFFF"/>
                </a:solidFill>
              </a:rPr>
              <a:t>图像</a:t>
            </a:r>
          </a:p>
        </p:txBody>
      </p:sp>
      <p:cxnSp>
        <p:nvCxnSpPr>
          <p:cNvPr id="21" name="MH_Other_7"/>
          <p:cNvCxnSpPr/>
          <p:nvPr/>
        </p:nvCxnSpPr>
        <p:spPr>
          <a:xfrm>
            <a:off x="7240588" y="2168525"/>
            <a:ext cx="0" cy="2159000"/>
          </a:xfrm>
          <a:prstGeom prst="line">
            <a:avLst/>
          </a:prstGeom>
          <a:ln w="19050">
            <a:solidFill>
              <a:srgbClr val="B0B0B0"/>
            </a:solidFill>
          </a:ln>
        </p:spPr>
        <p:style>
          <a:lnRef idx="1">
            <a:schemeClr val="accent1"/>
          </a:lnRef>
          <a:fillRef idx="0">
            <a:schemeClr val="accent1"/>
          </a:fillRef>
          <a:effectRef idx="0">
            <a:schemeClr val="accent1"/>
          </a:effectRef>
          <a:fontRef idx="minor">
            <a:schemeClr val="tx1"/>
          </a:fontRef>
        </p:style>
      </p:cxnSp>
      <p:sp>
        <p:nvSpPr>
          <p:cNvPr id="19" name="MH_Other_8"/>
          <p:cNvSpPr/>
          <p:nvPr/>
        </p:nvSpPr>
        <p:spPr>
          <a:xfrm>
            <a:off x="6580188" y="4324350"/>
            <a:ext cx="1319212" cy="1320800"/>
          </a:xfrm>
          <a:custGeom>
            <a:avLst/>
            <a:gdLst>
              <a:gd name="connsiteX0" fmla="*/ 32278 w 2309830"/>
              <a:gd name="connsiteY0" fmla="*/ 1267988 h 2312131"/>
              <a:gd name="connsiteX1" fmla="*/ 268121 w 2309830"/>
              <a:gd name="connsiteY1" fmla="*/ 1267988 h 2312131"/>
              <a:gd name="connsiteX2" fmla="*/ 278554 w 2309830"/>
              <a:gd name="connsiteY2" fmla="*/ 1336346 h 2312131"/>
              <a:gd name="connsiteX3" fmla="*/ 1154915 w 2309830"/>
              <a:gd name="connsiteY3" fmla="*/ 2050601 h 2312131"/>
              <a:gd name="connsiteX4" fmla="*/ 2031276 w 2309830"/>
              <a:gd name="connsiteY4" fmla="*/ 1336346 h 2312131"/>
              <a:gd name="connsiteX5" fmla="*/ 2041709 w 2309830"/>
              <a:gd name="connsiteY5" fmla="*/ 1267988 h 2312131"/>
              <a:gd name="connsiteX6" fmla="*/ 2276989 w 2309830"/>
              <a:gd name="connsiteY6" fmla="*/ 1267988 h 2312131"/>
              <a:gd name="connsiteX7" fmla="*/ 2239069 w 2309830"/>
              <a:gd name="connsiteY7" fmla="*/ 1314318 h 2312131"/>
              <a:gd name="connsiteX8" fmla="*/ 2180895 w 2309830"/>
              <a:gd name="connsiteY8" fmla="*/ 1359404 h 2312131"/>
              <a:gd name="connsiteX9" fmla="*/ 2101145 w 2309830"/>
              <a:gd name="connsiteY9" fmla="*/ 1409608 h 2312131"/>
              <a:gd name="connsiteX10" fmla="*/ 2145105 w 2309830"/>
              <a:gd name="connsiteY10" fmla="*/ 1492962 h 2312131"/>
              <a:gd name="connsiteX11" fmla="*/ 2158907 w 2309830"/>
              <a:gd name="connsiteY11" fmla="*/ 1729229 h 2312131"/>
              <a:gd name="connsiteX12" fmla="*/ 2155352 w 2309830"/>
              <a:gd name="connsiteY12" fmla="*/ 1733672 h 2312131"/>
              <a:gd name="connsiteX13" fmla="*/ 1941772 w 2309830"/>
              <a:gd name="connsiteY13" fmla="*/ 1845149 h 2312131"/>
              <a:gd name="connsiteX14" fmla="*/ 1847605 w 2309830"/>
              <a:gd name="connsiteY14" fmla="*/ 1848755 h 2312131"/>
              <a:gd name="connsiteX15" fmla="*/ 1843999 w 2309830"/>
              <a:gd name="connsiteY15" fmla="*/ 1942922 h 2312131"/>
              <a:gd name="connsiteX16" fmla="*/ 1737817 w 2309830"/>
              <a:gd name="connsiteY16" fmla="*/ 2154436 h 2312131"/>
              <a:gd name="connsiteX17" fmla="*/ 1732518 w 2309830"/>
              <a:gd name="connsiteY17" fmla="*/ 2156506 h 2312131"/>
              <a:gd name="connsiteX18" fmla="*/ 1491811 w 2309830"/>
              <a:gd name="connsiteY18" fmla="*/ 2146258 h 2312131"/>
              <a:gd name="connsiteX19" fmla="*/ 1408458 w 2309830"/>
              <a:gd name="connsiteY19" fmla="*/ 2102298 h 2312131"/>
              <a:gd name="connsiteX20" fmla="*/ 1358251 w 2309830"/>
              <a:gd name="connsiteY20" fmla="*/ 2182045 h 2312131"/>
              <a:gd name="connsiteX21" fmla="*/ 1160539 w 2309830"/>
              <a:gd name="connsiteY21" fmla="*/ 2312131 h 2312131"/>
              <a:gd name="connsiteX22" fmla="*/ 1154914 w 2309830"/>
              <a:gd name="connsiteY22" fmla="*/ 2311274 h 2312131"/>
              <a:gd name="connsiteX23" fmla="*/ 951579 w 2309830"/>
              <a:gd name="connsiteY23" fmla="*/ 2182044 h 2312131"/>
              <a:gd name="connsiteX24" fmla="*/ 901373 w 2309830"/>
              <a:gd name="connsiteY24" fmla="*/ 2102296 h 2312131"/>
              <a:gd name="connsiteX25" fmla="*/ 818021 w 2309830"/>
              <a:gd name="connsiteY25" fmla="*/ 2146258 h 2312131"/>
              <a:gd name="connsiteX26" fmla="*/ 581753 w 2309830"/>
              <a:gd name="connsiteY26" fmla="*/ 2160060 h 2312131"/>
              <a:gd name="connsiteX27" fmla="*/ 577311 w 2309830"/>
              <a:gd name="connsiteY27" fmla="*/ 2156504 h 2312131"/>
              <a:gd name="connsiteX28" fmla="*/ 465831 w 2309830"/>
              <a:gd name="connsiteY28" fmla="*/ 1942922 h 2312131"/>
              <a:gd name="connsiteX29" fmla="*/ 462227 w 2309830"/>
              <a:gd name="connsiteY29" fmla="*/ 1848754 h 2312131"/>
              <a:gd name="connsiteX30" fmla="*/ 368061 w 2309830"/>
              <a:gd name="connsiteY30" fmla="*/ 1845151 h 2312131"/>
              <a:gd name="connsiteX31" fmla="*/ 156545 w 2309830"/>
              <a:gd name="connsiteY31" fmla="*/ 1738968 h 2312131"/>
              <a:gd name="connsiteX32" fmla="*/ 154475 w 2309830"/>
              <a:gd name="connsiteY32" fmla="*/ 1733670 h 2312131"/>
              <a:gd name="connsiteX33" fmla="*/ 164723 w 2309830"/>
              <a:gd name="connsiteY33" fmla="*/ 1492960 h 2312131"/>
              <a:gd name="connsiteX34" fmla="*/ 208685 w 2309830"/>
              <a:gd name="connsiteY34" fmla="*/ 1409608 h 2312131"/>
              <a:gd name="connsiteX35" fmla="*/ 128938 w 2309830"/>
              <a:gd name="connsiteY35" fmla="*/ 1359401 h 2312131"/>
              <a:gd name="connsiteX36" fmla="*/ 72026 w 2309830"/>
              <a:gd name="connsiteY36" fmla="*/ 1315539 h 2312131"/>
              <a:gd name="connsiteX37" fmla="*/ 2048784 w 2309830"/>
              <a:gd name="connsiteY37" fmla="*/ 1169247 h 2312131"/>
              <a:gd name="connsiteX38" fmla="*/ 2308594 w 2309830"/>
              <a:gd name="connsiteY38" fmla="*/ 1169247 h 2312131"/>
              <a:gd name="connsiteX39" fmla="*/ 2303755 w 2309830"/>
              <a:gd name="connsiteY39" fmla="*/ 1210931 h 2312131"/>
              <a:gd name="connsiteX40" fmla="*/ 2290107 w 2309830"/>
              <a:gd name="connsiteY40" fmla="*/ 1241626 h 2312131"/>
              <a:gd name="connsiteX41" fmla="*/ 2045130 w 2309830"/>
              <a:gd name="connsiteY41" fmla="*/ 1241626 h 2312131"/>
              <a:gd name="connsiteX42" fmla="*/ 0 w 2309830"/>
              <a:gd name="connsiteY42" fmla="*/ 1169247 h 2312131"/>
              <a:gd name="connsiteX43" fmla="*/ 261046 w 2309830"/>
              <a:gd name="connsiteY43" fmla="*/ 1169247 h 2312131"/>
              <a:gd name="connsiteX44" fmla="*/ 264701 w 2309830"/>
              <a:gd name="connsiteY44" fmla="*/ 1241626 h 2312131"/>
              <a:gd name="connsiteX45" fmla="*/ 19472 w 2309830"/>
              <a:gd name="connsiteY45" fmla="*/ 1241626 h 2312131"/>
              <a:gd name="connsiteX46" fmla="*/ 6981 w 2309830"/>
              <a:gd name="connsiteY46" fmla="*/ 1215092 h 2312131"/>
              <a:gd name="connsiteX47" fmla="*/ 2045130 w 2309830"/>
              <a:gd name="connsiteY47" fmla="*/ 1070506 h 2312131"/>
              <a:gd name="connsiteX48" fmla="*/ 2290359 w 2309830"/>
              <a:gd name="connsiteY48" fmla="*/ 1070506 h 2312131"/>
              <a:gd name="connsiteX49" fmla="*/ 2302850 w 2309830"/>
              <a:gd name="connsiteY49" fmla="*/ 1097041 h 2312131"/>
              <a:gd name="connsiteX50" fmla="*/ 2309830 w 2309830"/>
              <a:gd name="connsiteY50" fmla="*/ 1142885 h 2312131"/>
              <a:gd name="connsiteX51" fmla="*/ 2048784 w 2309830"/>
              <a:gd name="connsiteY51" fmla="*/ 1142885 h 2312131"/>
              <a:gd name="connsiteX52" fmla="*/ 19724 w 2309830"/>
              <a:gd name="connsiteY52" fmla="*/ 1070506 h 2312131"/>
              <a:gd name="connsiteX53" fmla="*/ 264701 w 2309830"/>
              <a:gd name="connsiteY53" fmla="*/ 1070506 h 2312131"/>
              <a:gd name="connsiteX54" fmla="*/ 261046 w 2309830"/>
              <a:gd name="connsiteY54" fmla="*/ 1142885 h 2312131"/>
              <a:gd name="connsiteX55" fmla="*/ 1238 w 2309830"/>
              <a:gd name="connsiteY55" fmla="*/ 1142885 h 2312131"/>
              <a:gd name="connsiteX56" fmla="*/ 6077 w 2309830"/>
              <a:gd name="connsiteY56" fmla="*/ 1101201 h 2312131"/>
              <a:gd name="connsiteX57" fmla="*/ 1154916 w 2309830"/>
              <a:gd name="connsiteY57" fmla="*/ 81063 h 2312131"/>
              <a:gd name="connsiteX58" fmla="*/ 1095649 w 2309830"/>
              <a:gd name="connsiteY58" fmla="*/ 140330 h 2312131"/>
              <a:gd name="connsiteX59" fmla="*/ 1154916 w 2309830"/>
              <a:gd name="connsiteY59" fmla="*/ 199597 h 2312131"/>
              <a:gd name="connsiteX60" fmla="*/ 1214183 w 2309830"/>
              <a:gd name="connsiteY60" fmla="*/ 140330 h 2312131"/>
              <a:gd name="connsiteX61" fmla="*/ 1154916 w 2309830"/>
              <a:gd name="connsiteY61" fmla="*/ 81063 h 2312131"/>
              <a:gd name="connsiteX62" fmla="*/ 1149291 w 2309830"/>
              <a:gd name="connsiteY62" fmla="*/ 0 h 2312131"/>
              <a:gd name="connsiteX63" fmla="*/ 1154917 w 2309830"/>
              <a:gd name="connsiteY63" fmla="*/ 859 h 2312131"/>
              <a:gd name="connsiteX64" fmla="*/ 1358253 w 2309830"/>
              <a:gd name="connsiteY64" fmla="*/ 130088 h 2312131"/>
              <a:gd name="connsiteX65" fmla="*/ 1408458 w 2309830"/>
              <a:gd name="connsiteY65" fmla="*/ 209838 h 2312131"/>
              <a:gd name="connsiteX66" fmla="*/ 1491811 w 2309830"/>
              <a:gd name="connsiteY66" fmla="*/ 165876 h 2312131"/>
              <a:gd name="connsiteX67" fmla="*/ 1728077 w 2309830"/>
              <a:gd name="connsiteY67" fmla="*/ 152076 h 2312131"/>
              <a:gd name="connsiteX68" fmla="*/ 1732521 w 2309830"/>
              <a:gd name="connsiteY68" fmla="*/ 155629 h 2312131"/>
              <a:gd name="connsiteX69" fmla="*/ 1843999 w 2309830"/>
              <a:gd name="connsiteY69" fmla="*/ 369213 h 2312131"/>
              <a:gd name="connsiteX70" fmla="*/ 1847605 w 2309830"/>
              <a:gd name="connsiteY70" fmla="*/ 463378 h 2312131"/>
              <a:gd name="connsiteX71" fmla="*/ 1941774 w 2309830"/>
              <a:gd name="connsiteY71" fmla="*/ 466982 h 2312131"/>
              <a:gd name="connsiteX72" fmla="*/ 2153285 w 2309830"/>
              <a:gd name="connsiteY72" fmla="*/ 573164 h 2312131"/>
              <a:gd name="connsiteX73" fmla="*/ 2155358 w 2309830"/>
              <a:gd name="connsiteY73" fmla="*/ 578463 h 2312131"/>
              <a:gd name="connsiteX74" fmla="*/ 2145107 w 2309830"/>
              <a:gd name="connsiteY74" fmla="*/ 819171 h 2312131"/>
              <a:gd name="connsiteX75" fmla="*/ 2101145 w 2309830"/>
              <a:gd name="connsiteY75" fmla="*/ 902524 h 2312131"/>
              <a:gd name="connsiteX76" fmla="*/ 2180895 w 2309830"/>
              <a:gd name="connsiteY76" fmla="*/ 952730 h 2312131"/>
              <a:gd name="connsiteX77" fmla="*/ 2237807 w 2309830"/>
              <a:gd name="connsiteY77" fmla="*/ 996593 h 2312131"/>
              <a:gd name="connsiteX78" fmla="*/ 2277553 w 2309830"/>
              <a:gd name="connsiteY78" fmla="*/ 1044144 h 2312131"/>
              <a:gd name="connsiteX79" fmla="*/ 2041709 w 2309830"/>
              <a:gd name="connsiteY79" fmla="*/ 1044144 h 2312131"/>
              <a:gd name="connsiteX80" fmla="*/ 2031276 w 2309830"/>
              <a:gd name="connsiteY80" fmla="*/ 975786 h 2312131"/>
              <a:gd name="connsiteX81" fmla="*/ 1154915 w 2309830"/>
              <a:gd name="connsiteY81" fmla="*/ 261531 h 2312131"/>
              <a:gd name="connsiteX82" fmla="*/ 278554 w 2309830"/>
              <a:gd name="connsiteY82" fmla="*/ 975786 h 2312131"/>
              <a:gd name="connsiteX83" fmla="*/ 268121 w 2309830"/>
              <a:gd name="connsiteY83" fmla="*/ 1044144 h 2312131"/>
              <a:gd name="connsiteX84" fmla="*/ 32842 w 2309830"/>
              <a:gd name="connsiteY84" fmla="*/ 1044144 h 2312131"/>
              <a:gd name="connsiteX85" fmla="*/ 70762 w 2309830"/>
              <a:gd name="connsiteY85" fmla="*/ 997815 h 2312131"/>
              <a:gd name="connsiteX86" fmla="*/ 128938 w 2309830"/>
              <a:gd name="connsiteY86" fmla="*/ 952732 h 2312131"/>
              <a:gd name="connsiteX87" fmla="*/ 208685 w 2309830"/>
              <a:gd name="connsiteY87" fmla="*/ 902525 h 2312131"/>
              <a:gd name="connsiteX88" fmla="*/ 164725 w 2309830"/>
              <a:gd name="connsiteY88" fmla="*/ 819171 h 2312131"/>
              <a:gd name="connsiteX89" fmla="*/ 150923 w 2309830"/>
              <a:gd name="connsiteY89" fmla="*/ 582904 h 2312131"/>
              <a:gd name="connsiteX90" fmla="*/ 154478 w 2309830"/>
              <a:gd name="connsiteY90" fmla="*/ 578462 h 2312131"/>
              <a:gd name="connsiteX91" fmla="*/ 368059 w 2309830"/>
              <a:gd name="connsiteY91" fmla="*/ 466982 h 2312131"/>
              <a:gd name="connsiteX92" fmla="*/ 462226 w 2309830"/>
              <a:gd name="connsiteY92" fmla="*/ 463376 h 2312131"/>
              <a:gd name="connsiteX93" fmla="*/ 465831 w 2309830"/>
              <a:gd name="connsiteY93" fmla="*/ 369213 h 2312131"/>
              <a:gd name="connsiteX94" fmla="*/ 572013 w 2309830"/>
              <a:gd name="connsiteY94" fmla="*/ 157697 h 2312131"/>
              <a:gd name="connsiteX95" fmla="*/ 577313 w 2309830"/>
              <a:gd name="connsiteY95" fmla="*/ 155629 h 2312131"/>
              <a:gd name="connsiteX96" fmla="*/ 686045 w 2309830"/>
              <a:gd name="connsiteY96" fmla="*/ 127582 h 2312131"/>
              <a:gd name="connsiteX97" fmla="*/ 818021 w 2309830"/>
              <a:gd name="connsiteY97" fmla="*/ 165876 h 2312131"/>
              <a:gd name="connsiteX98" fmla="*/ 901375 w 2309830"/>
              <a:gd name="connsiteY98" fmla="*/ 209838 h 2312131"/>
              <a:gd name="connsiteX99" fmla="*/ 951579 w 2309830"/>
              <a:gd name="connsiteY99" fmla="*/ 130088 h 2312131"/>
              <a:gd name="connsiteX100" fmla="*/ 1149291 w 2309830"/>
              <a:gd name="connsiteY100" fmla="*/ 0 h 231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309830" h="2312131">
                <a:moveTo>
                  <a:pt x="32278" y="1267988"/>
                </a:moveTo>
                <a:lnTo>
                  <a:pt x="268121" y="1267988"/>
                </a:lnTo>
                <a:lnTo>
                  <a:pt x="278554" y="1336346"/>
                </a:lnTo>
                <a:cubicBezTo>
                  <a:pt x="361966" y="1743971"/>
                  <a:pt x="722632" y="2050601"/>
                  <a:pt x="1154915" y="2050601"/>
                </a:cubicBezTo>
                <a:cubicBezTo>
                  <a:pt x="1587199" y="2050601"/>
                  <a:pt x="1947864" y="1743971"/>
                  <a:pt x="2031276" y="1336346"/>
                </a:cubicBezTo>
                <a:lnTo>
                  <a:pt x="2041709" y="1267988"/>
                </a:lnTo>
                <a:lnTo>
                  <a:pt x="2276989" y="1267988"/>
                </a:lnTo>
                <a:lnTo>
                  <a:pt x="2239069" y="1314318"/>
                </a:lnTo>
                <a:cubicBezTo>
                  <a:pt x="2222540" y="1330272"/>
                  <a:pt x="2203145" y="1345396"/>
                  <a:pt x="2180895" y="1359404"/>
                </a:cubicBezTo>
                <a:lnTo>
                  <a:pt x="2101145" y="1409608"/>
                </a:lnTo>
                <a:lnTo>
                  <a:pt x="2145105" y="1492962"/>
                </a:lnTo>
                <a:cubicBezTo>
                  <a:pt x="2192909" y="1583605"/>
                  <a:pt x="2194686" y="1667259"/>
                  <a:pt x="2158907" y="1729229"/>
                </a:cubicBezTo>
                <a:cubicBezTo>
                  <a:pt x="2157968" y="1730856"/>
                  <a:pt x="2156998" y="1732464"/>
                  <a:pt x="2155352" y="1733672"/>
                </a:cubicBezTo>
                <a:cubicBezTo>
                  <a:pt x="2121331" y="1798800"/>
                  <a:pt x="2046858" y="1841125"/>
                  <a:pt x="1941772" y="1845149"/>
                </a:cubicBezTo>
                <a:lnTo>
                  <a:pt x="1847605" y="1848755"/>
                </a:lnTo>
                <a:lnTo>
                  <a:pt x="1843999" y="1942922"/>
                </a:lnTo>
                <a:cubicBezTo>
                  <a:pt x="1840080" y="2045325"/>
                  <a:pt x="1799787" y="2118658"/>
                  <a:pt x="1737817" y="2154436"/>
                </a:cubicBezTo>
                <a:cubicBezTo>
                  <a:pt x="1736193" y="2155376"/>
                  <a:pt x="1734547" y="2156285"/>
                  <a:pt x="1732518" y="2156506"/>
                </a:cubicBezTo>
                <a:cubicBezTo>
                  <a:pt x="1670489" y="2195898"/>
                  <a:pt x="1584834" y="2195317"/>
                  <a:pt x="1491811" y="2146258"/>
                </a:cubicBezTo>
                <a:lnTo>
                  <a:pt x="1408458" y="2102298"/>
                </a:lnTo>
                <a:lnTo>
                  <a:pt x="1358251" y="2182045"/>
                </a:lnTo>
                <a:cubicBezTo>
                  <a:pt x="1303654" y="2268767"/>
                  <a:pt x="1232096" y="2312131"/>
                  <a:pt x="1160539" y="2312131"/>
                </a:cubicBezTo>
                <a:cubicBezTo>
                  <a:pt x="1158660" y="2312131"/>
                  <a:pt x="1156783" y="2312095"/>
                  <a:pt x="1154914" y="2311274"/>
                </a:cubicBezTo>
                <a:cubicBezTo>
                  <a:pt x="1081500" y="2314374"/>
                  <a:pt x="1007609" y="2271044"/>
                  <a:pt x="951579" y="2182044"/>
                </a:cubicBezTo>
                <a:lnTo>
                  <a:pt x="901373" y="2102296"/>
                </a:lnTo>
                <a:lnTo>
                  <a:pt x="818021" y="2146258"/>
                </a:lnTo>
                <a:cubicBezTo>
                  <a:pt x="727378" y="2194064"/>
                  <a:pt x="643722" y="2195837"/>
                  <a:pt x="581753" y="2160060"/>
                </a:cubicBezTo>
                <a:cubicBezTo>
                  <a:pt x="580128" y="2159122"/>
                  <a:pt x="578516" y="2158151"/>
                  <a:pt x="577311" y="2156504"/>
                </a:cubicBezTo>
                <a:cubicBezTo>
                  <a:pt x="512183" y="2122483"/>
                  <a:pt x="469858" y="2048013"/>
                  <a:pt x="465831" y="1942922"/>
                </a:cubicBezTo>
                <a:lnTo>
                  <a:pt x="462227" y="1848754"/>
                </a:lnTo>
                <a:lnTo>
                  <a:pt x="368061" y="1845151"/>
                </a:lnTo>
                <a:cubicBezTo>
                  <a:pt x="265658" y="1841228"/>
                  <a:pt x="192324" y="1800938"/>
                  <a:pt x="156545" y="1738968"/>
                </a:cubicBezTo>
                <a:cubicBezTo>
                  <a:pt x="155607" y="1737342"/>
                  <a:pt x="154698" y="1735695"/>
                  <a:pt x="154475" y="1733670"/>
                </a:cubicBezTo>
                <a:cubicBezTo>
                  <a:pt x="115083" y="1671640"/>
                  <a:pt x="115664" y="1585985"/>
                  <a:pt x="164723" y="1492960"/>
                </a:cubicBezTo>
                <a:lnTo>
                  <a:pt x="208685" y="1409608"/>
                </a:lnTo>
                <a:lnTo>
                  <a:pt x="128938" y="1359401"/>
                </a:lnTo>
                <a:cubicBezTo>
                  <a:pt x="107257" y="1345752"/>
                  <a:pt x="88287" y="1331043"/>
                  <a:pt x="72026" y="1315539"/>
                </a:cubicBezTo>
                <a:close/>
                <a:moveTo>
                  <a:pt x="2048784" y="1169247"/>
                </a:moveTo>
                <a:lnTo>
                  <a:pt x="2308594" y="1169247"/>
                </a:lnTo>
                <a:lnTo>
                  <a:pt x="2303755" y="1210931"/>
                </a:lnTo>
                <a:lnTo>
                  <a:pt x="2290107" y="1241626"/>
                </a:lnTo>
                <a:lnTo>
                  <a:pt x="2045130" y="1241626"/>
                </a:lnTo>
                <a:close/>
                <a:moveTo>
                  <a:pt x="0" y="1169247"/>
                </a:moveTo>
                <a:lnTo>
                  <a:pt x="261046" y="1169247"/>
                </a:lnTo>
                <a:lnTo>
                  <a:pt x="264701" y="1241626"/>
                </a:lnTo>
                <a:lnTo>
                  <a:pt x="19472" y="1241626"/>
                </a:lnTo>
                <a:lnTo>
                  <a:pt x="6981" y="1215092"/>
                </a:lnTo>
                <a:close/>
                <a:moveTo>
                  <a:pt x="2045130" y="1070506"/>
                </a:moveTo>
                <a:lnTo>
                  <a:pt x="2290359" y="1070506"/>
                </a:lnTo>
                <a:lnTo>
                  <a:pt x="2302850" y="1097041"/>
                </a:lnTo>
                <a:lnTo>
                  <a:pt x="2309830" y="1142885"/>
                </a:lnTo>
                <a:lnTo>
                  <a:pt x="2048784" y="1142885"/>
                </a:lnTo>
                <a:close/>
                <a:moveTo>
                  <a:pt x="19724" y="1070506"/>
                </a:moveTo>
                <a:lnTo>
                  <a:pt x="264701" y="1070506"/>
                </a:lnTo>
                <a:lnTo>
                  <a:pt x="261046" y="1142885"/>
                </a:lnTo>
                <a:lnTo>
                  <a:pt x="1238" y="1142885"/>
                </a:lnTo>
                <a:lnTo>
                  <a:pt x="6077" y="1101201"/>
                </a:lnTo>
                <a:close/>
                <a:moveTo>
                  <a:pt x="1154916" y="81063"/>
                </a:moveTo>
                <a:cubicBezTo>
                  <a:pt x="1122184" y="81063"/>
                  <a:pt x="1095649" y="107598"/>
                  <a:pt x="1095649" y="140330"/>
                </a:cubicBezTo>
                <a:cubicBezTo>
                  <a:pt x="1095649" y="173062"/>
                  <a:pt x="1122184" y="199597"/>
                  <a:pt x="1154916" y="199597"/>
                </a:cubicBezTo>
                <a:cubicBezTo>
                  <a:pt x="1187648" y="199597"/>
                  <a:pt x="1214183" y="173062"/>
                  <a:pt x="1214183" y="140330"/>
                </a:cubicBezTo>
                <a:cubicBezTo>
                  <a:pt x="1214183" y="107598"/>
                  <a:pt x="1187648" y="81063"/>
                  <a:pt x="1154916" y="81063"/>
                </a:cubicBezTo>
                <a:close/>
                <a:moveTo>
                  <a:pt x="1149291" y="0"/>
                </a:moveTo>
                <a:cubicBezTo>
                  <a:pt x="1151172" y="0"/>
                  <a:pt x="1153051" y="37"/>
                  <a:pt x="1154917" y="859"/>
                </a:cubicBezTo>
                <a:cubicBezTo>
                  <a:pt x="1228331" y="-2243"/>
                  <a:pt x="1302221" y="41089"/>
                  <a:pt x="1358253" y="130088"/>
                </a:cubicBezTo>
                <a:lnTo>
                  <a:pt x="1408458" y="209838"/>
                </a:lnTo>
                <a:lnTo>
                  <a:pt x="1491811" y="165876"/>
                </a:lnTo>
                <a:cubicBezTo>
                  <a:pt x="1582454" y="118069"/>
                  <a:pt x="1666109" y="116297"/>
                  <a:pt x="1728077" y="152076"/>
                </a:cubicBezTo>
                <a:cubicBezTo>
                  <a:pt x="1729705" y="153013"/>
                  <a:pt x="1731314" y="153985"/>
                  <a:pt x="1732521" y="155629"/>
                </a:cubicBezTo>
                <a:cubicBezTo>
                  <a:pt x="1797649" y="189650"/>
                  <a:pt x="1839976" y="264121"/>
                  <a:pt x="1843999" y="369213"/>
                </a:cubicBezTo>
                <a:lnTo>
                  <a:pt x="1847605" y="463378"/>
                </a:lnTo>
                <a:lnTo>
                  <a:pt x="1941774" y="466982"/>
                </a:lnTo>
                <a:cubicBezTo>
                  <a:pt x="2044175" y="470903"/>
                  <a:pt x="2117507" y="511194"/>
                  <a:pt x="2153285" y="573164"/>
                </a:cubicBezTo>
                <a:cubicBezTo>
                  <a:pt x="2154226" y="574790"/>
                  <a:pt x="2155134" y="576436"/>
                  <a:pt x="2155358" y="578463"/>
                </a:cubicBezTo>
                <a:cubicBezTo>
                  <a:pt x="2194748" y="640492"/>
                  <a:pt x="2194168" y="726146"/>
                  <a:pt x="2145107" y="819171"/>
                </a:cubicBezTo>
                <a:lnTo>
                  <a:pt x="2101145" y="902524"/>
                </a:lnTo>
                <a:lnTo>
                  <a:pt x="2180895" y="952730"/>
                </a:lnTo>
                <a:cubicBezTo>
                  <a:pt x="2202576" y="966379"/>
                  <a:pt x="2221546" y="981089"/>
                  <a:pt x="2237807" y="996593"/>
                </a:cubicBezTo>
                <a:lnTo>
                  <a:pt x="2277553" y="1044144"/>
                </a:lnTo>
                <a:lnTo>
                  <a:pt x="2041709" y="1044144"/>
                </a:lnTo>
                <a:lnTo>
                  <a:pt x="2031276" y="975786"/>
                </a:lnTo>
                <a:cubicBezTo>
                  <a:pt x="1947864" y="568161"/>
                  <a:pt x="1587199" y="261531"/>
                  <a:pt x="1154915" y="261531"/>
                </a:cubicBezTo>
                <a:cubicBezTo>
                  <a:pt x="722632" y="261531"/>
                  <a:pt x="361966" y="568161"/>
                  <a:pt x="278554" y="975786"/>
                </a:cubicBezTo>
                <a:lnTo>
                  <a:pt x="268121" y="1044144"/>
                </a:lnTo>
                <a:lnTo>
                  <a:pt x="32842" y="1044144"/>
                </a:lnTo>
                <a:lnTo>
                  <a:pt x="70762" y="997815"/>
                </a:lnTo>
                <a:cubicBezTo>
                  <a:pt x="87292" y="981863"/>
                  <a:pt x="106688" y="966739"/>
                  <a:pt x="128938" y="952732"/>
                </a:cubicBezTo>
                <a:lnTo>
                  <a:pt x="208685" y="902525"/>
                </a:lnTo>
                <a:lnTo>
                  <a:pt x="164725" y="819171"/>
                </a:lnTo>
                <a:cubicBezTo>
                  <a:pt x="116917" y="728529"/>
                  <a:pt x="115145" y="644874"/>
                  <a:pt x="150923" y="582904"/>
                </a:cubicBezTo>
                <a:cubicBezTo>
                  <a:pt x="151863" y="581277"/>
                  <a:pt x="152832" y="579667"/>
                  <a:pt x="154478" y="578462"/>
                </a:cubicBezTo>
                <a:cubicBezTo>
                  <a:pt x="188498" y="513333"/>
                  <a:pt x="262969" y="471007"/>
                  <a:pt x="368059" y="466982"/>
                </a:cubicBezTo>
                <a:lnTo>
                  <a:pt x="462226" y="463376"/>
                </a:lnTo>
                <a:lnTo>
                  <a:pt x="465831" y="369213"/>
                </a:lnTo>
                <a:cubicBezTo>
                  <a:pt x="469753" y="266810"/>
                  <a:pt x="510045" y="193476"/>
                  <a:pt x="572013" y="157697"/>
                </a:cubicBezTo>
                <a:cubicBezTo>
                  <a:pt x="573639" y="156760"/>
                  <a:pt x="575286" y="155851"/>
                  <a:pt x="577313" y="155629"/>
                </a:cubicBezTo>
                <a:cubicBezTo>
                  <a:pt x="608326" y="135931"/>
                  <a:pt x="645248" y="126230"/>
                  <a:pt x="686045" y="127582"/>
                </a:cubicBezTo>
                <a:cubicBezTo>
                  <a:pt x="726840" y="128936"/>
                  <a:pt x="771509" y="141345"/>
                  <a:pt x="818021" y="165876"/>
                </a:cubicBezTo>
                <a:lnTo>
                  <a:pt x="901375" y="209838"/>
                </a:lnTo>
                <a:lnTo>
                  <a:pt x="951579" y="130088"/>
                </a:lnTo>
                <a:cubicBezTo>
                  <a:pt x="1006176" y="43366"/>
                  <a:pt x="1077735" y="2"/>
                  <a:pt x="11492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endParaRPr lang="zh-CN" altLang="en-US">
              <a:solidFill>
                <a:srgbClr val="FFFFFF"/>
              </a:solidFill>
            </a:endParaRPr>
          </a:p>
        </p:txBody>
      </p:sp>
      <p:sp>
        <p:nvSpPr>
          <p:cNvPr id="20" name="MH_SubTitle_4"/>
          <p:cNvSpPr/>
          <p:nvPr/>
        </p:nvSpPr>
        <p:spPr>
          <a:xfrm>
            <a:off x="6769100" y="4513263"/>
            <a:ext cx="941388" cy="942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eaLnBrk="1" fontAlgn="auto" hangingPunct="1">
              <a:spcBef>
                <a:spcPts val="0"/>
              </a:spcBef>
              <a:spcAft>
                <a:spcPts val="0"/>
              </a:spcAft>
              <a:defRPr/>
            </a:pPr>
            <a:r>
              <a:rPr lang="en-US" altLang="zh-CN" dirty="0" smtClean="0">
                <a:solidFill>
                  <a:srgbClr val="FFFFFF"/>
                </a:solidFill>
              </a:rPr>
              <a:t>PS</a:t>
            </a:r>
            <a:endParaRPr lang="zh-CN" altLang="en-US" dirty="0">
              <a:solidFill>
                <a:srgbClr val="FFFFFF"/>
              </a:solidFill>
            </a:endParaRPr>
          </a:p>
        </p:txBody>
      </p:sp>
      <p:cxnSp>
        <p:nvCxnSpPr>
          <p:cNvPr id="5" name="MH_Other_13"/>
          <p:cNvCxnSpPr/>
          <p:nvPr/>
        </p:nvCxnSpPr>
        <p:spPr>
          <a:xfrm flipV="1">
            <a:off x="0" y="2130156"/>
            <a:ext cx="9144000" cy="6369"/>
          </a:xfrm>
          <a:prstGeom prst="line">
            <a:avLst/>
          </a:prstGeom>
          <a:ln w="98425">
            <a:gradFill>
              <a:gsLst>
                <a:gs pos="0">
                  <a:schemeClr val="tx1">
                    <a:lumMod val="50000"/>
                    <a:lumOff val="50000"/>
                  </a:schemeClr>
                </a:gs>
                <a:gs pos="50000">
                  <a:schemeClr val="tx1">
                    <a:lumMod val="50000"/>
                    <a:lumOff val="50000"/>
                    <a:alpha val="35000"/>
                  </a:schemeClr>
                </a:gs>
                <a:gs pos="100000">
                  <a:schemeClr val="tx1">
                    <a:lumMod val="50000"/>
                    <a:lumOff val="5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857793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预测结果比较。</a:t>
            </a:r>
            <a:endParaRPr lang="en-US" altLang="zh-CN" sz="2500" dirty="0">
              <a:solidFill>
                <a:schemeClr val="tx1">
                  <a:lumMod val="50000"/>
                </a:schemeClr>
              </a:solidFill>
            </a:endParaRPr>
          </a:p>
        </p:txBody>
      </p:sp>
      <p:pic>
        <p:nvPicPr>
          <p:cNvPr id="5" name="图片 4"/>
          <p:cNvPicPr>
            <a:picLocks noChangeAspect="1"/>
          </p:cNvPicPr>
          <p:nvPr/>
        </p:nvPicPr>
        <p:blipFill>
          <a:blip r:embed="rId3"/>
          <a:stretch>
            <a:fillRect/>
          </a:stretch>
        </p:blipFill>
        <p:spPr>
          <a:xfrm>
            <a:off x="859810" y="2097318"/>
            <a:ext cx="3875964" cy="30888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本框 5"/>
          <p:cNvSpPr txBox="1"/>
          <p:nvPr/>
        </p:nvSpPr>
        <p:spPr>
          <a:xfrm>
            <a:off x="1071350" y="5454305"/>
            <a:ext cx="3664424" cy="369332"/>
          </a:xfrm>
          <a:prstGeom prst="rect">
            <a:avLst/>
          </a:prstGeom>
          <a:noFill/>
        </p:spPr>
        <p:txBody>
          <a:bodyPr wrap="square" rtlCol="0">
            <a:spAutoFit/>
          </a:bodyPr>
          <a:lstStyle/>
          <a:p>
            <a:r>
              <a:rPr lang="zh-CN" altLang="en-US" dirty="0" smtClean="0">
                <a:solidFill>
                  <a:schemeClr val="tx1">
                    <a:lumMod val="50000"/>
                  </a:schemeClr>
                </a:solidFill>
              </a:rPr>
              <a:t>直接采用</a:t>
            </a:r>
            <a:r>
              <a:rPr lang="en-US" altLang="zh-CN" dirty="0" smtClean="0">
                <a:solidFill>
                  <a:schemeClr val="tx1">
                    <a:lumMod val="50000"/>
                  </a:schemeClr>
                </a:solidFill>
              </a:rPr>
              <a:t>ARIMA</a:t>
            </a:r>
            <a:r>
              <a:rPr lang="zh-CN" altLang="en-US" dirty="0" smtClean="0">
                <a:solidFill>
                  <a:schemeClr val="tx1">
                    <a:lumMod val="50000"/>
                  </a:schemeClr>
                </a:solidFill>
              </a:rPr>
              <a:t>模型预测的</a:t>
            </a:r>
            <a:r>
              <a:rPr lang="zh-CN" altLang="en-US" dirty="0">
                <a:solidFill>
                  <a:schemeClr val="tx1">
                    <a:lumMod val="50000"/>
                  </a:schemeClr>
                </a:solidFill>
              </a:rPr>
              <a:t>结果</a:t>
            </a:r>
          </a:p>
        </p:txBody>
      </p:sp>
      <p:pic>
        <p:nvPicPr>
          <p:cNvPr id="7" name="图片 6"/>
          <p:cNvPicPr>
            <a:picLocks noChangeAspect="1"/>
          </p:cNvPicPr>
          <p:nvPr/>
        </p:nvPicPr>
        <p:blipFill>
          <a:blip r:embed="rId4"/>
          <a:stretch>
            <a:fillRect/>
          </a:stretch>
        </p:blipFill>
        <p:spPr>
          <a:xfrm>
            <a:off x="5286599" y="2097317"/>
            <a:ext cx="3527915" cy="30888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文本框 7"/>
          <p:cNvSpPr txBox="1"/>
          <p:nvPr/>
        </p:nvSpPr>
        <p:spPr>
          <a:xfrm>
            <a:off x="5464020" y="5476801"/>
            <a:ext cx="3452884" cy="369332"/>
          </a:xfrm>
          <a:prstGeom prst="rect">
            <a:avLst/>
          </a:prstGeom>
          <a:noFill/>
        </p:spPr>
        <p:txBody>
          <a:bodyPr wrap="square" rtlCol="0">
            <a:spAutoFit/>
          </a:bodyPr>
          <a:lstStyle/>
          <a:p>
            <a:r>
              <a:rPr lang="zh-CN" altLang="en-US" dirty="0" smtClean="0">
                <a:solidFill>
                  <a:schemeClr val="tx1">
                    <a:lumMod val="50000"/>
                  </a:schemeClr>
                </a:solidFill>
              </a:rPr>
              <a:t>改进</a:t>
            </a:r>
            <a:r>
              <a:rPr lang="en-US" altLang="zh-CN" dirty="0" smtClean="0">
                <a:solidFill>
                  <a:schemeClr val="tx1">
                    <a:lumMod val="50000"/>
                  </a:schemeClr>
                </a:solidFill>
              </a:rPr>
              <a:t>ARIMA</a:t>
            </a:r>
            <a:r>
              <a:rPr lang="zh-CN" altLang="en-US" dirty="0" smtClean="0">
                <a:solidFill>
                  <a:schemeClr val="tx1">
                    <a:lumMod val="50000"/>
                  </a:schemeClr>
                </a:solidFill>
              </a:rPr>
              <a:t>模型预测的</a:t>
            </a:r>
            <a:r>
              <a:rPr lang="zh-CN" altLang="en-US" dirty="0">
                <a:solidFill>
                  <a:schemeClr val="tx1">
                    <a:lumMod val="50000"/>
                  </a:schemeClr>
                </a:solidFill>
              </a:rPr>
              <a:t>结果</a:t>
            </a:r>
          </a:p>
        </p:txBody>
      </p:sp>
    </p:spTree>
    <p:extLst>
      <p:ext uri="{BB962C8B-B14F-4D97-AF65-F5344CB8AC3E}">
        <p14:creationId xmlns:p14="http://schemas.microsoft.com/office/powerpoint/2010/main" val="424861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857793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预测结果比较。</a:t>
            </a:r>
            <a:endParaRPr lang="en-US" altLang="zh-CN" sz="2500" dirty="0">
              <a:solidFill>
                <a:schemeClr val="tx1">
                  <a:lumMod val="50000"/>
                </a:schemeClr>
              </a:solidFill>
            </a:endParaRPr>
          </a:p>
        </p:txBody>
      </p:sp>
      <p:sp>
        <p:nvSpPr>
          <p:cNvPr id="6" name="文本框 5"/>
          <p:cNvSpPr txBox="1"/>
          <p:nvPr/>
        </p:nvSpPr>
        <p:spPr>
          <a:xfrm>
            <a:off x="1071350" y="5454305"/>
            <a:ext cx="3664424" cy="369332"/>
          </a:xfrm>
          <a:prstGeom prst="rect">
            <a:avLst/>
          </a:prstGeom>
          <a:noFill/>
        </p:spPr>
        <p:txBody>
          <a:bodyPr wrap="square" rtlCol="0">
            <a:spAutoFit/>
          </a:bodyPr>
          <a:lstStyle/>
          <a:p>
            <a:r>
              <a:rPr lang="zh-CN" altLang="en-US" dirty="0" smtClean="0">
                <a:solidFill>
                  <a:schemeClr val="tx1">
                    <a:lumMod val="50000"/>
                  </a:schemeClr>
                </a:solidFill>
              </a:rPr>
              <a:t>小波四层分解变换后预测的结果</a:t>
            </a:r>
            <a:endParaRPr lang="zh-CN" altLang="en-US" dirty="0">
              <a:solidFill>
                <a:schemeClr val="tx1">
                  <a:lumMod val="50000"/>
                </a:schemeClr>
              </a:solidFill>
            </a:endParaRPr>
          </a:p>
        </p:txBody>
      </p:sp>
      <p:sp>
        <p:nvSpPr>
          <p:cNvPr id="8" name="文本框 7"/>
          <p:cNvSpPr txBox="1"/>
          <p:nvPr/>
        </p:nvSpPr>
        <p:spPr>
          <a:xfrm>
            <a:off x="6077198" y="5446497"/>
            <a:ext cx="1946714" cy="369332"/>
          </a:xfrm>
          <a:prstGeom prst="rect">
            <a:avLst/>
          </a:prstGeom>
          <a:noFill/>
        </p:spPr>
        <p:txBody>
          <a:bodyPr wrap="square" rtlCol="0">
            <a:spAutoFit/>
          </a:bodyPr>
          <a:lstStyle/>
          <a:p>
            <a:r>
              <a:rPr lang="zh-CN" altLang="en-US" dirty="0" smtClean="0">
                <a:solidFill>
                  <a:schemeClr val="tx1">
                    <a:lumMod val="50000"/>
                  </a:schemeClr>
                </a:solidFill>
              </a:rPr>
              <a:t>本实验预测结果</a:t>
            </a:r>
            <a:endParaRPr lang="zh-CN" altLang="en-US" dirty="0">
              <a:solidFill>
                <a:schemeClr val="tx1">
                  <a:lumMod val="50000"/>
                </a:schemeClr>
              </a:solidFill>
            </a:endParaRPr>
          </a:p>
        </p:txBody>
      </p:sp>
      <p:pic>
        <p:nvPicPr>
          <p:cNvPr id="4" name="图片 3"/>
          <p:cNvPicPr>
            <a:picLocks noChangeAspect="1"/>
          </p:cNvPicPr>
          <p:nvPr/>
        </p:nvPicPr>
        <p:blipFill>
          <a:blip r:embed="rId2"/>
          <a:stretch>
            <a:fillRect/>
          </a:stretch>
        </p:blipFill>
        <p:spPr>
          <a:xfrm>
            <a:off x="859810" y="2097317"/>
            <a:ext cx="3871296" cy="3088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图片 8"/>
          <p:cNvPicPr>
            <a:picLocks noChangeAspect="1"/>
          </p:cNvPicPr>
          <p:nvPr/>
        </p:nvPicPr>
        <p:blipFill>
          <a:blip r:embed="rId3"/>
          <a:stretch>
            <a:fillRect/>
          </a:stretch>
        </p:blipFill>
        <p:spPr>
          <a:xfrm>
            <a:off x="5286598" y="2097317"/>
            <a:ext cx="3527915" cy="3088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6541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小波分析在金融时序序列中的应用</a:t>
            </a:r>
            <a:endParaRPr lang="zh-CN" altLang="en-US" dirty="0"/>
          </a:p>
        </p:txBody>
      </p:sp>
      <p:sp>
        <p:nvSpPr>
          <p:cNvPr id="3" name="内容占位符 2"/>
          <p:cNvSpPr>
            <a:spLocks noGrp="1"/>
          </p:cNvSpPr>
          <p:nvPr>
            <p:ph idx="1"/>
          </p:nvPr>
        </p:nvSpPr>
        <p:spPr>
          <a:xfrm>
            <a:off x="566061" y="1206500"/>
            <a:ext cx="8577939" cy="5254626"/>
          </a:xfrm>
        </p:spPr>
        <p:txBody>
          <a:bodyPr>
            <a:normAutofit/>
          </a:bodyPr>
          <a:lstStyle/>
          <a:p>
            <a:pPr lvl="0">
              <a:lnSpc>
                <a:spcPct val="70000"/>
              </a:lnSpc>
            </a:pPr>
            <a:r>
              <a:rPr lang="zh-CN" altLang="en-US" sz="2000" b="1" dirty="0">
                <a:solidFill>
                  <a:schemeClr val="tx1">
                    <a:lumMod val="50000"/>
                  </a:schemeClr>
                </a:solidFill>
              </a:rPr>
              <a:t>金融时序序列预测</a:t>
            </a:r>
            <a:endParaRPr lang="en-US" altLang="zh-CN" sz="2000" b="1" dirty="0">
              <a:solidFill>
                <a:schemeClr val="tx1">
                  <a:lumMod val="50000"/>
                </a:schemeClr>
              </a:solidFill>
            </a:endParaRPr>
          </a:p>
          <a:p>
            <a:pPr lvl="0">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不同预测方法具体结果比较。</a:t>
            </a:r>
            <a:endParaRPr lang="en-US" altLang="zh-CN" sz="2500" dirty="0">
              <a:solidFill>
                <a:schemeClr val="tx1">
                  <a:lumMod val="50000"/>
                </a:schemeClr>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930280190"/>
              </p:ext>
            </p:extLst>
          </p:nvPr>
        </p:nvGraphicFramePr>
        <p:xfrm>
          <a:off x="791030" y="2266270"/>
          <a:ext cx="8128000" cy="147320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zh-CN" altLang="en-US" sz="1800" dirty="0" smtClean="0"/>
                        <a:t>日期</a:t>
                      </a:r>
                      <a:endParaRPr lang="zh-CN" altLang="en-US" sz="1800" dirty="0"/>
                    </a:p>
                  </a:txBody>
                  <a:tcPr/>
                </a:tc>
                <a:tc>
                  <a:txBody>
                    <a:bodyPr/>
                    <a:lstStyle/>
                    <a:p>
                      <a:r>
                        <a:rPr lang="en-US" altLang="zh-CN" sz="1800" dirty="0" smtClean="0"/>
                        <a:t>9.22</a:t>
                      </a:r>
                      <a:endParaRPr lang="zh-CN" altLang="en-US" sz="1800" dirty="0"/>
                    </a:p>
                  </a:txBody>
                  <a:tcPr/>
                </a:tc>
                <a:tc>
                  <a:txBody>
                    <a:bodyPr/>
                    <a:lstStyle/>
                    <a:p>
                      <a:r>
                        <a:rPr lang="en-US" altLang="zh-CN" sz="1800" dirty="0" smtClean="0"/>
                        <a:t>9.23</a:t>
                      </a:r>
                      <a:endParaRPr lang="zh-CN" altLang="en-US" sz="1800" dirty="0"/>
                    </a:p>
                  </a:txBody>
                  <a:tcPr/>
                </a:tc>
                <a:tc>
                  <a:txBody>
                    <a:bodyPr/>
                    <a:lstStyle/>
                    <a:p>
                      <a:r>
                        <a:rPr lang="en-US" altLang="zh-CN" sz="1800" dirty="0" smtClean="0"/>
                        <a:t>9.24</a:t>
                      </a:r>
                      <a:endParaRPr lang="zh-CN" altLang="en-US" sz="1800" dirty="0"/>
                    </a:p>
                  </a:txBody>
                  <a:tcPr/>
                </a:tc>
                <a:tc>
                  <a:txBody>
                    <a:bodyPr/>
                    <a:lstStyle/>
                    <a:p>
                      <a:r>
                        <a:rPr lang="en-US" altLang="zh-CN" sz="1800" dirty="0" smtClean="0"/>
                        <a:t>9.25</a:t>
                      </a:r>
                      <a:endParaRPr lang="zh-CN" altLang="en-US" sz="1800" dirty="0"/>
                    </a:p>
                  </a:txBody>
                  <a:tcPr/>
                </a:tc>
              </a:tr>
              <a:tr h="370840">
                <a:tc>
                  <a:txBody>
                    <a:bodyPr/>
                    <a:lstStyle/>
                    <a:p>
                      <a:r>
                        <a:rPr lang="zh-CN" altLang="en-US" sz="1800" dirty="0" smtClean="0">
                          <a:solidFill>
                            <a:schemeClr val="tx1">
                              <a:lumMod val="50000"/>
                            </a:schemeClr>
                          </a:solidFill>
                        </a:rPr>
                        <a:t>实际值</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2956.13</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2897.81</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2824.58</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2836.7</a:t>
                      </a:r>
                      <a:endParaRPr lang="zh-CN" altLang="en-US" sz="1800" dirty="0">
                        <a:solidFill>
                          <a:schemeClr val="tx1">
                            <a:lumMod val="50000"/>
                          </a:schemeClr>
                        </a:solidFill>
                      </a:endParaRPr>
                    </a:p>
                  </a:txBody>
                  <a:tcPr/>
                </a:tc>
              </a:tr>
              <a:tr h="185420">
                <a:tc>
                  <a:txBody>
                    <a:bodyPr/>
                    <a:lstStyle/>
                    <a:p>
                      <a:r>
                        <a:rPr lang="zh-CN" altLang="en-US" sz="1800" dirty="0" smtClean="0">
                          <a:solidFill>
                            <a:schemeClr val="tx1">
                              <a:lumMod val="50000"/>
                            </a:schemeClr>
                          </a:solidFill>
                        </a:rPr>
                        <a:t>拟合值</a:t>
                      </a:r>
                      <a:r>
                        <a:rPr lang="en-US" altLang="zh-CN" sz="1800" dirty="0" smtClean="0">
                          <a:solidFill>
                            <a:schemeClr val="tx1">
                              <a:lumMod val="50000"/>
                            </a:schemeClr>
                          </a:solidFill>
                        </a:rPr>
                        <a:t>1</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2850.26</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2838.45</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2841.93</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2833</a:t>
                      </a:r>
                      <a:endParaRPr lang="zh-CN" altLang="en-US" sz="1800" dirty="0">
                        <a:solidFill>
                          <a:schemeClr val="tx1">
                            <a:lumMod val="50000"/>
                          </a:schemeClr>
                        </a:solidFill>
                      </a:endParaRPr>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lumMod val="50000"/>
                            </a:schemeClr>
                          </a:solidFill>
                        </a:rPr>
                        <a:t>拟合值</a:t>
                      </a:r>
                      <a:r>
                        <a:rPr lang="en-US" altLang="zh-CN" sz="1800" dirty="0" smtClean="0">
                          <a:solidFill>
                            <a:schemeClr val="tx1">
                              <a:lumMod val="50000"/>
                            </a:schemeClr>
                          </a:solidFill>
                        </a:rPr>
                        <a:t>2</a:t>
                      </a:r>
                      <a:endParaRPr lang="zh-CN" altLang="en-US" sz="1800" dirty="0" smtClean="0">
                        <a:solidFill>
                          <a:schemeClr val="tx1">
                            <a:lumMod val="50000"/>
                          </a:schemeClr>
                        </a:solidFill>
                      </a:endParaRPr>
                    </a:p>
                  </a:txBody>
                  <a:tcPr/>
                </a:tc>
                <a:tc>
                  <a:txBody>
                    <a:bodyPr/>
                    <a:lstStyle/>
                    <a:p>
                      <a:r>
                        <a:rPr lang="en-US" altLang="zh-CN" sz="1800" dirty="0" smtClean="0">
                          <a:solidFill>
                            <a:schemeClr val="tx1">
                              <a:lumMod val="50000"/>
                            </a:schemeClr>
                          </a:solidFill>
                        </a:rPr>
                        <a:t>2990.76</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2988.5</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2986.08</a:t>
                      </a:r>
                      <a:endParaRPr lang="zh-CN" altLang="en-US" sz="1800" dirty="0">
                        <a:solidFill>
                          <a:schemeClr val="tx1">
                            <a:lumMod val="50000"/>
                          </a:schemeClr>
                        </a:solidFill>
                      </a:endParaRPr>
                    </a:p>
                  </a:txBody>
                  <a:tcPr/>
                </a:tc>
                <a:tc>
                  <a:txBody>
                    <a:bodyPr/>
                    <a:lstStyle/>
                    <a:p>
                      <a:r>
                        <a:rPr lang="en-US" altLang="zh-CN" sz="1800" dirty="0" smtClean="0">
                          <a:solidFill>
                            <a:schemeClr val="tx1">
                              <a:lumMod val="50000"/>
                            </a:schemeClr>
                          </a:solidFill>
                        </a:rPr>
                        <a:t>3004.8</a:t>
                      </a:r>
                      <a:endParaRPr lang="zh-CN" altLang="en-US" sz="1800" dirty="0">
                        <a:solidFill>
                          <a:schemeClr val="tx1">
                            <a:lumMod val="50000"/>
                          </a:schemeClr>
                        </a:solidFill>
                      </a:endParaRPr>
                    </a:p>
                  </a:txBody>
                  <a:tcPr/>
                </a:tc>
              </a:tr>
            </a:tbl>
          </a:graphicData>
        </a:graphic>
      </p:graphicFrame>
    </p:spTree>
    <p:extLst>
      <p:ext uri="{BB962C8B-B14F-4D97-AF65-F5344CB8AC3E}">
        <p14:creationId xmlns:p14="http://schemas.microsoft.com/office/powerpoint/2010/main" val="268822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小波分析在金融时序序列中的应用</a:t>
            </a:r>
          </a:p>
        </p:txBody>
      </p:sp>
      <p:sp>
        <p:nvSpPr>
          <p:cNvPr id="3" name="内容占位符 2"/>
          <p:cNvSpPr>
            <a:spLocks noGrp="1"/>
          </p:cNvSpPr>
          <p:nvPr>
            <p:ph idx="1"/>
          </p:nvPr>
        </p:nvSpPr>
        <p:spPr/>
        <p:txBody>
          <a:bodyPr/>
          <a:lstStyle/>
          <a:p>
            <a:r>
              <a:rPr lang="zh-CN" altLang="en-US" b="1" dirty="0" smtClean="0">
                <a:solidFill>
                  <a:schemeClr val="tx1">
                    <a:lumMod val="50000"/>
                  </a:schemeClr>
                </a:solidFill>
              </a:rPr>
              <a:t>思考</a:t>
            </a:r>
            <a:endParaRPr lang="en-US" altLang="zh-CN" b="1"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小波分析方法与其他金融时间序列预测方法结合，如结合</a:t>
            </a:r>
            <a:r>
              <a:rPr lang="en-US" altLang="zh-CN" dirty="0" smtClean="0">
                <a:solidFill>
                  <a:schemeClr val="tx1">
                    <a:lumMod val="50000"/>
                  </a:schemeClr>
                </a:solidFill>
              </a:rPr>
              <a:t>CARCH</a:t>
            </a:r>
            <a:r>
              <a:rPr lang="zh-CN" altLang="en-US" dirty="0" smtClean="0">
                <a:solidFill>
                  <a:schemeClr val="tx1">
                    <a:lumMod val="50000"/>
                  </a:schemeClr>
                </a:solidFill>
              </a:rPr>
              <a:t>模型观测股票收益率的波动性、结合</a:t>
            </a:r>
            <a:r>
              <a:rPr lang="en-US" altLang="zh-CN" dirty="0" smtClean="0">
                <a:solidFill>
                  <a:schemeClr val="tx1">
                    <a:lumMod val="50000"/>
                  </a:schemeClr>
                </a:solidFill>
              </a:rPr>
              <a:t>SVM</a:t>
            </a:r>
            <a:r>
              <a:rPr lang="zh-CN" altLang="en-US" dirty="0" smtClean="0">
                <a:solidFill>
                  <a:schemeClr val="tx1">
                    <a:lumMod val="50000"/>
                  </a:schemeClr>
                </a:solidFill>
              </a:rPr>
              <a:t>、</a:t>
            </a:r>
            <a:r>
              <a:rPr lang="en-US" altLang="zh-CN" dirty="0" smtClean="0">
                <a:solidFill>
                  <a:schemeClr val="tx1">
                    <a:lumMod val="50000"/>
                  </a:schemeClr>
                </a:solidFill>
              </a:rPr>
              <a:t>BP</a:t>
            </a:r>
            <a:r>
              <a:rPr lang="zh-CN" altLang="en-US" dirty="0" smtClean="0">
                <a:solidFill>
                  <a:schemeClr val="tx1">
                    <a:lumMod val="50000"/>
                  </a:schemeClr>
                </a:solidFill>
              </a:rPr>
              <a:t>神经网络等进行预测。</a:t>
            </a:r>
            <a:endParaRPr lang="en-US" altLang="zh-CN"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小波分析在其他非平稳时间序列中的应用，如预测产品销量、天气状况、价格变动等。</a:t>
            </a:r>
            <a:endParaRPr lang="en-US" altLang="zh-CN"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dirty="0" smtClean="0">
                <a:solidFill>
                  <a:schemeClr val="tx1">
                    <a:lumMod val="50000"/>
                  </a:schemeClr>
                </a:solidFill>
              </a:rPr>
              <a:t>结合传统时间序列预测模型对小波分解后的各层系数进行建模与预测。</a:t>
            </a:r>
            <a:endParaRPr lang="en-US" altLang="zh-CN" dirty="0" smtClean="0">
              <a:solidFill>
                <a:schemeClr val="tx1">
                  <a:lumMod val="50000"/>
                </a:schemeClr>
              </a:solidFill>
            </a:endParaRPr>
          </a:p>
          <a:p>
            <a:pPr>
              <a:lnSpc>
                <a:spcPct val="100000"/>
              </a:lnSpc>
              <a:buClr>
                <a:srgbClr val="0070C0"/>
              </a:buClr>
              <a:buFont typeface="Wingdings" panose="05000000000000000000" pitchFamily="2" charset="2"/>
              <a:buChar char="l"/>
            </a:pPr>
            <a:endParaRPr lang="zh-CN" altLang="en-US" dirty="0">
              <a:solidFill>
                <a:schemeClr val="tx1">
                  <a:lumMod val="50000"/>
                </a:schemeClr>
              </a:solidFill>
            </a:endParaRPr>
          </a:p>
        </p:txBody>
      </p:sp>
    </p:spTree>
    <p:extLst>
      <p:ext uri="{BB962C8B-B14F-4D97-AF65-F5344CB8AC3E}">
        <p14:creationId xmlns:p14="http://schemas.microsoft.com/office/powerpoint/2010/main" val="2448903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小波变换在微博话题热度预测中</a:t>
            </a:r>
            <a:r>
              <a:rPr lang="zh-CN" altLang="en-US" dirty="0"/>
              <a:t>的应用</a:t>
            </a:r>
          </a:p>
        </p:txBody>
      </p:sp>
      <p:sp>
        <p:nvSpPr>
          <p:cNvPr id="3" name="内容占位符 2"/>
          <p:cNvSpPr>
            <a:spLocks noGrp="1"/>
          </p:cNvSpPr>
          <p:nvPr>
            <p:ph idx="1"/>
          </p:nvPr>
        </p:nvSpPr>
        <p:spPr/>
        <p:txBody>
          <a:bodyPr/>
          <a:lstStyle/>
          <a:p>
            <a:r>
              <a:rPr lang="zh-CN" altLang="en-US" sz="2000" b="1" dirty="0" smtClean="0">
                <a:solidFill>
                  <a:schemeClr val="tx1">
                    <a:lumMod val="50000"/>
                  </a:schemeClr>
                </a:solidFill>
              </a:rPr>
              <a:t>思考</a:t>
            </a:r>
            <a:endParaRPr lang="en-US" altLang="zh-CN" sz="2000" b="1"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微博话题热度</a:t>
            </a:r>
            <a:r>
              <a:rPr lang="zh-CN" altLang="en-US" sz="2000" dirty="0">
                <a:solidFill>
                  <a:srgbClr val="FF0000"/>
                </a:solidFill>
              </a:rPr>
              <a:t>预测理解</a:t>
            </a:r>
            <a:r>
              <a:rPr lang="zh-CN" altLang="en-US" sz="2000" dirty="0" smtClean="0">
                <a:solidFill>
                  <a:srgbClr val="FF0000"/>
                </a:solidFill>
              </a:rPr>
              <a:t>？？</a:t>
            </a:r>
            <a:endParaRPr lang="en-US" altLang="zh-CN" sz="2000" dirty="0">
              <a:solidFill>
                <a:srgbClr val="FF0000"/>
              </a:solidFill>
            </a:endParaRPr>
          </a:p>
          <a:p>
            <a:pPr marL="0" indent="0">
              <a:lnSpc>
                <a:spcPct val="100000"/>
              </a:lnSpc>
              <a:buClr>
                <a:srgbClr val="0070C0"/>
              </a:buClr>
              <a:buNone/>
            </a:pPr>
            <a:r>
              <a:rPr lang="en-US" altLang="zh-CN" sz="2000" b="1" dirty="0" smtClean="0">
                <a:solidFill>
                  <a:srgbClr val="FF0000"/>
                </a:solidFill>
              </a:rPr>
              <a:t>        </a:t>
            </a:r>
            <a:r>
              <a:rPr lang="zh-CN" altLang="en-US" sz="2000" dirty="0" smtClean="0">
                <a:solidFill>
                  <a:schemeClr val="tx1">
                    <a:lumMod val="50000"/>
                  </a:schemeClr>
                </a:solidFill>
              </a:rPr>
              <a:t>结合</a:t>
            </a:r>
            <a:r>
              <a:rPr lang="zh-CN" altLang="en-US" sz="2000" dirty="0">
                <a:solidFill>
                  <a:schemeClr val="tx1">
                    <a:lumMod val="50000"/>
                  </a:schemeClr>
                </a:solidFill>
              </a:rPr>
              <a:t>过去及当前时间段内的微博话题热度预测未来一段时间内的微博话题热度</a:t>
            </a:r>
            <a:endParaRPr lang="en-US" altLang="zh-CN" sz="2000" dirty="0" smtClean="0">
              <a:solidFill>
                <a:srgbClr val="FF0000"/>
              </a:solidFill>
            </a:endParaRPr>
          </a:p>
          <a:p>
            <a:pPr>
              <a:lnSpc>
                <a:spcPct val="100000"/>
              </a:lnSpc>
              <a:buClr>
                <a:srgbClr val="0070C0"/>
              </a:buClr>
              <a:buFont typeface="Wingdings" panose="05000000000000000000" pitchFamily="2" charset="2"/>
              <a:buChar char="l"/>
            </a:pPr>
            <a:r>
              <a:rPr lang="zh-CN" altLang="en-US" sz="2000" dirty="0">
                <a:solidFill>
                  <a:srgbClr val="FF0000"/>
                </a:solidFill>
              </a:rPr>
              <a:t>微</a:t>
            </a:r>
            <a:r>
              <a:rPr lang="zh-CN" altLang="en-US" sz="2000" dirty="0" smtClean="0">
                <a:solidFill>
                  <a:srgbClr val="FF0000"/>
                </a:solidFill>
              </a:rPr>
              <a:t>博</a:t>
            </a:r>
            <a:r>
              <a:rPr lang="zh-CN" altLang="en-US" sz="2000" dirty="0">
                <a:solidFill>
                  <a:srgbClr val="FF0000"/>
                </a:solidFill>
              </a:rPr>
              <a:t>话题热度量化</a:t>
            </a:r>
            <a:r>
              <a:rPr lang="zh-CN" altLang="en-US" sz="2000" dirty="0" smtClean="0">
                <a:solidFill>
                  <a:srgbClr val="FF0000"/>
                </a:solidFill>
              </a:rPr>
              <a:t>？？</a:t>
            </a:r>
            <a:endParaRPr lang="en-US" altLang="zh-CN" sz="2000" dirty="0" smtClean="0">
              <a:solidFill>
                <a:srgbClr val="FF0000"/>
              </a:solidFill>
            </a:endParaRPr>
          </a:p>
          <a:p>
            <a:pPr marL="0" indent="0">
              <a:lnSpc>
                <a:spcPct val="100000"/>
              </a:lnSpc>
              <a:buClr>
                <a:srgbClr val="0070C0"/>
              </a:buClr>
              <a:buNone/>
            </a:pPr>
            <a:r>
              <a:rPr lang="zh-CN" altLang="en-US" sz="2000" dirty="0" smtClean="0">
                <a:solidFill>
                  <a:schemeClr val="tx1">
                    <a:lumMod val="50000"/>
                  </a:schemeClr>
                </a:solidFill>
              </a:rPr>
              <a:t>        计算不同时间段内的微博话题热度</a:t>
            </a:r>
            <a:endParaRPr lang="en-US" altLang="zh-CN" sz="2000"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小波变换作用？？</a:t>
            </a:r>
            <a:endParaRPr lang="en-US" altLang="zh-CN" sz="2000" dirty="0" smtClean="0">
              <a:solidFill>
                <a:srgbClr val="FF0000"/>
              </a:solidFill>
            </a:endParaRPr>
          </a:p>
          <a:p>
            <a:pPr marL="0" indent="0">
              <a:lnSpc>
                <a:spcPct val="100000"/>
              </a:lnSpc>
              <a:buClr>
                <a:srgbClr val="0070C0"/>
              </a:buClr>
              <a:buNone/>
            </a:pPr>
            <a:r>
              <a:rPr lang="en-US" altLang="zh-CN" sz="2000" dirty="0">
                <a:solidFill>
                  <a:srgbClr val="FF0000"/>
                </a:solidFill>
              </a:rPr>
              <a:t> </a:t>
            </a:r>
            <a:r>
              <a:rPr lang="en-US" altLang="zh-CN" sz="2000" dirty="0" smtClean="0">
                <a:solidFill>
                  <a:srgbClr val="FF0000"/>
                </a:solidFill>
              </a:rPr>
              <a:t>       </a:t>
            </a:r>
            <a:r>
              <a:rPr lang="zh-CN" altLang="en-US" sz="2000" dirty="0" smtClean="0">
                <a:solidFill>
                  <a:schemeClr val="tx1">
                    <a:lumMod val="50000"/>
                  </a:schemeClr>
                </a:solidFill>
              </a:rPr>
              <a:t>小波分解与重构、对各层分量进行分析与拟合、序列奇异点检测</a:t>
            </a:r>
            <a:endParaRPr lang="en-US" altLang="zh-CN" sz="2000"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如何进行预测？？选用何种模型？？</a:t>
            </a:r>
            <a:endParaRPr lang="en-US" altLang="zh-CN" sz="2000" dirty="0" smtClean="0">
              <a:solidFill>
                <a:srgbClr val="FF0000"/>
              </a:solidFill>
            </a:endParaRPr>
          </a:p>
          <a:p>
            <a:pPr marL="0" indent="0">
              <a:lnSpc>
                <a:spcPct val="100000"/>
              </a:lnSpc>
              <a:buClr>
                <a:srgbClr val="0070C0"/>
              </a:buClr>
              <a:buNone/>
            </a:pPr>
            <a:r>
              <a:rPr lang="en-US" altLang="zh-CN" sz="2000" dirty="0">
                <a:solidFill>
                  <a:schemeClr val="tx1">
                    <a:lumMod val="50000"/>
                  </a:schemeClr>
                </a:solidFill>
              </a:rPr>
              <a:t> </a:t>
            </a:r>
            <a:r>
              <a:rPr lang="en-US" altLang="zh-CN" sz="2000" dirty="0" smtClean="0">
                <a:solidFill>
                  <a:schemeClr val="tx1">
                    <a:lumMod val="50000"/>
                  </a:schemeClr>
                </a:solidFill>
              </a:rPr>
              <a:t>        ARIMA</a:t>
            </a:r>
            <a:r>
              <a:rPr lang="zh-CN" altLang="en-US" sz="2000" dirty="0" smtClean="0">
                <a:solidFill>
                  <a:schemeClr val="tx1">
                    <a:lumMod val="50000"/>
                  </a:schemeClr>
                </a:solidFill>
              </a:rPr>
              <a:t>、</a:t>
            </a:r>
            <a:r>
              <a:rPr lang="en-US" altLang="zh-CN" sz="2000" dirty="0" smtClean="0">
                <a:solidFill>
                  <a:schemeClr val="tx1">
                    <a:lumMod val="50000"/>
                  </a:schemeClr>
                </a:solidFill>
              </a:rPr>
              <a:t>ARMA</a:t>
            </a:r>
            <a:r>
              <a:rPr lang="zh-CN" altLang="en-US" sz="2000" dirty="0" smtClean="0">
                <a:solidFill>
                  <a:schemeClr val="tx1">
                    <a:lumMod val="50000"/>
                  </a:schemeClr>
                </a:solidFill>
              </a:rPr>
              <a:t>、</a:t>
            </a:r>
            <a:r>
              <a:rPr lang="en-US" altLang="zh-CN" sz="2000" dirty="0" smtClean="0">
                <a:solidFill>
                  <a:schemeClr val="tx1">
                    <a:lumMod val="50000"/>
                  </a:schemeClr>
                </a:solidFill>
              </a:rPr>
              <a:t>SVM</a:t>
            </a:r>
            <a:r>
              <a:rPr lang="zh-CN" altLang="en-US" sz="2000" dirty="0" smtClean="0">
                <a:solidFill>
                  <a:schemeClr val="tx1">
                    <a:lumMod val="50000"/>
                  </a:schemeClr>
                </a:solidFill>
              </a:rPr>
              <a:t>、</a:t>
            </a:r>
            <a:r>
              <a:rPr lang="en-US" altLang="zh-CN" sz="2000" dirty="0" smtClean="0">
                <a:solidFill>
                  <a:schemeClr val="tx1">
                    <a:lumMod val="50000"/>
                  </a:schemeClr>
                </a:solidFill>
              </a:rPr>
              <a:t>BP</a:t>
            </a:r>
            <a:endParaRPr lang="zh-CN" altLang="en-US" sz="2000" dirty="0">
              <a:solidFill>
                <a:schemeClr val="tx1">
                  <a:lumMod val="50000"/>
                </a:schemeClr>
              </a:solidFill>
            </a:endParaRPr>
          </a:p>
        </p:txBody>
      </p:sp>
    </p:spTree>
    <p:extLst>
      <p:ext uri="{BB962C8B-B14F-4D97-AF65-F5344CB8AC3E}">
        <p14:creationId xmlns:p14="http://schemas.microsoft.com/office/powerpoint/2010/main" val="394751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小波变换在微博话题热度预测中</a:t>
            </a:r>
            <a:r>
              <a:rPr lang="zh-CN" altLang="en-US" dirty="0"/>
              <a:t>的应用</a:t>
            </a:r>
          </a:p>
        </p:txBody>
      </p:sp>
      <p:sp>
        <p:nvSpPr>
          <p:cNvPr id="3" name="内容占位符 2"/>
          <p:cNvSpPr>
            <a:spLocks noGrp="1"/>
          </p:cNvSpPr>
          <p:nvPr>
            <p:ph idx="1"/>
          </p:nvPr>
        </p:nvSpPr>
        <p:spPr/>
        <p:txBody>
          <a:bodyPr/>
          <a:lstStyle/>
          <a:p>
            <a:r>
              <a:rPr lang="zh-CN" altLang="en-US" sz="2000" b="1" dirty="0">
                <a:solidFill>
                  <a:schemeClr val="tx1">
                    <a:lumMod val="50000"/>
                  </a:schemeClr>
                </a:solidFill>
              </a:rPr>
              <a:t>微</a:t>
            </a:r>
            <a:r>
              <a:rPr lang="zh-CN" altLang="en-US" sz="2000" b="1" dirty="0" smtClean="0">
                <a:solidFill>
                  <a:schemeClr val="tx1">
                    <a:lumMod val="50000"/>
                  </a:schemeClr>
                </a:solidFill>
              </a:rPr>
              <a:t>博话题热度量化</a:t>
            </a:r>
            <a:endParaRPr lang="en-US" altLang="zh-CN" sz="2000" b="1"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微博热门话题的特点</a:t>
            </a:r>
            <a:endParaRPr lang="en-US" altLang="zh-CN" sz="2000" dirty="0" smtClean="0">
              <a:solidFill>
                <a:srgbClr val="FF0000"/>
              </a:solidFill>
            </a:endParaRPr>
          </a:p>
          <a:p>
            <a:pPr marL="0" indent="0">
              <a:lnSpc>
                <a:spcPct val="100000"/>
              </a:lnSpc>
              <a:buClr>
                <a:srgbClr val="0070C0"/>
              </a:buClr>
              <a:buNone/>
            </a:pPr>
            <a:r>
              <a:rPr lang="zh-CN" altLang="en-US" sz="2000" dirty="0" smtClean="0">
                <a:solidFill>
                  <a:schemeClr val="tx1">
                    <a:lumMod val="50000"/>
                  </a:schemeClr>
                </a:solidFill>
              </a:rPr>
              <a:t>       与话题相关的微博数量多</a:t>
            </a:r>
            <a:endParaRPr lang="en-US" altLang="zh-CN" sz="2000" dirty="0" smtClean="0">
              <a:solidFill>
                <a:schemeClr val="tx1">
                  <a:lumMod val="50000"/>
                </a:schemeClr>
              </a:solidFill>
            </a:endParaRPr>
          </a:p>
          <a:p>
            <a:pPr marL="0" indent="0">
              <a:lnSpc>
                <a:spcPct val="100000"/>
              </a:lnSpc>
              <a:buClr>
                <a:srgbClr val="0070C0"/>
              </a:buClr>
              <a:buNone/>
            </a:pPr>
            <a:r>
              <a:rPr lang="zh-CN" altLang="en-US" sz="2000" dirty="0" smtClean="0">
                <a:solidFill>
                  <a:schemeClr val="tx1">
                    <a:lumMod val="50000"/>
                  </a:schemeClr>
                </a:solidFill>
              </a:rPr>
              <a:t>       该话题名人关注度高（话题影响力大）</a:t>
            </a:r>
            <a:endParaRPr lang="en-US" altLang="zh-CN" sz="2000"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a:solidFill>
                  <a:srgbClr val="FF0000"/>
                </a:solidFill>
              </a:rPr>
              <a:t>微</a:t>
            </a:r>
            <a:r>
              <a:rPr lang="zh-CN" altLang="en-US" sz="2000" dirty="0" smtClean="0">
                <a:solidFill>
                  <a:srgbClr val="FF0000"/>
                </a:solidFill>
              </a:rPr>
              <a:t>博话题热度量化考虑的因素</a:t>
            </a:r>
            <a:endParaRPr lang="en-US" altLang="zh-CN" sz="2000" dirty="0" smtClean="0">
              <a:solidFill>
                <a:srgbClr val="FF0000"/>
              </a:solidFill>
            </a:endParaRPr>
          </a:p>
          <a:p>
            <a:pPr marL="0" indent="0">
              <a:lnSpc>
                <a:spcPct val="100000"/>
              </a:lnSpc>
              <a:buClr>
                <a:srgbClr val="0070C0"/>
              </a:buClr>
              <a:buNone/>
            </a:pPr>
            <a:r>
              <a:rPr lang="zh-CN" altLang="en-US" sz="2000" dirty="0" smtClean="0">
                <a:solidFill>
                  <a:srgbClr val="FF0000"/>
                </a:solidFill>
              </a:rPr>
              <a:t>       </a:t>
            </a:r>
            <a:r>
              <a:rPr lang="zh-CN" altLang="en-US" sz="2000" dirty="0" smtClean="0">
                <a:solidFill>
                  <a:schemeClr val="tx1">
                    <a:lumMod val="50000"/>
                  </a:schemeClr>
                </a:solidFill>
              </a:rPr>
              <a:t>当前时间段内发布的与话题相关的微博数量</a:t>
            </a:r>
            <a:endParaRPr lang="en-US" altLang="zh-CN" sz="2000" dirty="0" smtClean="0">
              <a:solidFill>
                <a:schemeClr val="tx1">
                  <a:lumMod val="50000"/>
                </a:schemeClr>
              </a:solidFill>
            </a:endParaRPr>
          </a:p>
          <a:p>
            <a:pPr marL="0" indent="0">
              <a:lnSpc>
                <a:spcPct val="100000"/>
              </a:lnSpc>
              <a:buClr>
                <a:srgbClr val="0070C0"/>
              </a:buClr>
              <a:buNone/>
            </a:pPr>
            <a:r>
              <a:rPr lang="zh-CN" altLang="en-US" sz="2000" dirty="0" smtClean="0">
                <a:solidFill>
                  <a:schemeClr val="tx1">
                    <a:lumMod val="50000"/>
                  </a:schemeClr>
                </a:solidFill>
              </a:rPr>
              <a:t>       话题影响力（话题传播速度</a:t>
            </a:r>
            <a:r>
              <a:rPr lang="en-US" altLang="zh-CN" sz="2000" dirty="0" smtClean="0">
                <a:solidFill>
                  <a:schemeClr val="tx1">
                    <a:lumMod val="50000"/>
                  </a:schemeClr>
                </a:solidFill>
              </a:rPr>
              <a:t>/</a:t>
            </a:r>
            <a:r>
              <a:rPr lang="zh-CN" altLang="en-US" sz="2000" dirty="0" smtClean="0">
                <a:solidFill>
                  <a:schemeClr val="tx1">
                    <a:lumMod val="50000"/>
                  </a:schemeClr>
                </a:solidFill>
              </a:rPr>
              <a:t>用户基于该话题的影响力）</a:t>
            </a:r>
            <a:endParaRPr lang="en-US" altLang="zh-CN" sz="2000" dirty="0" smtClean="0">
              <a:solidFill>
                <a:schemeClr val="tx1">
                  <a:lumMod val="50000"/>
                </a:schemeClr>
              </a:solidFill>
            </a:endParaRPr>
          </a:p>
          <a:p>
            <a:pPr marL="0" indent="0">
              <a:lnSpc>
                <a:spcPct val="100000"/>
              </a:lnSpc>
              <a:buClr>
                <a:srgbClr val="0070C0"/>
              </a:buClr>
              <a:buNone/>
            </a:pPr>
            <a:r>
              <a:rPr lang="en-US" altLang="zh-CN" sz="2000" dirty="0" smtClean="0">
                <a:solidFill>
                  <a:schemeClr val="tx1">
                    <a:lumMod val="50000"/>
                  </a:schemeClr>
                </a:solidFill>
              </a:rPr>
              <a:t>       </a:t>
            </a:r>
            <a:r>
              <a:rPr lang="zh-CN" altLang="en-US" sz="2000" dirty="0" smtClean="0">
                <a:solidFill>
                  <a:schemeClr val="tx1">
                    <a:lumMod val="50000"/>
                  </a:schemeClr>
                </a:solidFill>
              </a:rPr>
              <a:t>过去时间段内话题热度对当前时间段话题热度的影响</a:t>
            </a:r>
            <a:r>
              <a:rPr lang="en-US" altLang="zh-CN" sz="2000" dirty="0" smtClean="0">
                <a:solidFill>
                  <a:schemeClr val="tx1">
                    <a:lumMod val="50000"/>
                  </a:schemeClr>
                </a:solidFill>
              </a:rPr>
              <a:t>        </a:t>
            </a:r>
          </a:p>
        </p:txBody>
      </p:sp>
    </p:spTree>
    <p:extLst>
      <p:ext uri="{BB962C8B-B14F-4D97-AF65-F5344CB8AC3E}">
        <p14:creationId xmlns:p14="http://schemas.microsoft.com/office/powerpoint/2010/main" val="3806561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小波变换在微博话题热度预测中</a:t>
            </a:r>
            <a:r>
              <a:rPr lang="zh-CN" altLang="en-US" dirty="0"/>
              <a:t>的应用</a:t>
            </a:r>
          </a:p>
        </p:txBody>
      </p:sp>
      <p:sp>
        <p:nvSpPr>
          <p:cNvPr id="3" name="内容占位符 2"/>
          <p:cNvSpPr>
            <a:spLocks noGrp="1"/>
          </p:cNvSpPr>
          <p:nvPr>
            <p:ph idx="1"/>
          </p:nvPr>
        </p:nvSpPr>
        <p:spPr/>
        <p:txBody>
          <a:bodyPr>
            <a:normAutofit/>
          </a:bodyPr>
          <a:lstStyle/>
          <a:p>
            <a:r>
              <a:rPr lang="zh-CN" altLang="en-US" sz="2000" b="1" dirty="0">
                <a:solidFill>
                  <a:schemeClr val="tx1">
                    <a:lumMod val="50000"/>
                  </a:schemeClr>
                </a:solidFill>
              </a:rPr>
              <a:t>微</a:t>
            </a:r>
            <a:r>
              <a:rPr lang="zh-CN" altLang="en-US" sz="2000" b="1" dirty="0" smtClean="0">
                <a:solidFill>
                  <a:schemeClr val="tx1">
                    <a:lumMod val="50000"/>
                  </a:schemeClr>
                </a:solidFill>
              </a:rPr>
              <a:t>博话题热度量化</a:t>
            </a:r>
            <a:endParaRPr lang="en-US" altLang="zh-CN" sz="2000" dirty="0" smtClean="0">
              <a:solidFill>
                <a:srgbClr val="FF0000"/>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话题营养值</a:t>
            </a:r>
            <a:endParaRPr lang="en-US" altLang="zh-CN" sz="2000" dirty="0" smtClean="0">
              <a:solidFill>
                <a:srgbClr val="FF0000"/>
              </a:solidFill>
            </a:endParaRPr>
          </a:p>
          <a:p>
            <a:pPr marL="0" indent="0">
              <a:lnSpc>
                <a:spcPct val="100000"/>
              </a:lnSpc>
              <a:buClr>
                <a:srgbClr val="0070C0"/>
              </a:buClr>
              <a:buNone/>
            </a:pPr>
            <a:r>
              <a:rPr lang="zh-CN" altLang="en-US" sz="2000" dirty="0" smtClean="0">
                <a:solidFill>
                  <a:srgbClr val="FF0000"/>
                </a:solidFill>
              </a:rPr>
              <a:t>        </a:t>
            </a:r>
            <a:r>
              <a:rPr lang="zh-CN" altLang="en-US" dirty="0" smtClean="0">
                <a:solidFill>
                  <a:schemeClr val="tx1">
                    <a:lumMod val="50000"/>
                  </a:schemeClr>
                </a:solidFill>
              </a:rPr>
              <a:t>在第</a:t>
            </a:r>
            <a:r>
              <a:rPr lang="en-US" altLang="zh-CN" dirty="0" smtClean="0">
                <a:solidFill>
                  <a:schemeClr val="tx1">
                    <a:lumMod val="50000"/>
                  </a:schemeClr>
                </a:solidFill>
              </a:rPr>
              <a:t>t</a:t>
            </a:r>
            <a:r>
              <a:rPr lang="zh-CN" altLang="en-US" dirty="0" smtClean="0">
                <a:solidFill>
                  <a:schemeClr val="tx1">
                    <a:lumMod val="50000"/>
                  </a:schemeClr>
                </a:solidFill>
              </a:rPr>
              <a:t>个时间片，话题</a:t>
            </a:r>
            <a:r>
              <a:rPr lang="en-US" altLang="zh-CN" dirty="0" err="1" smtClean="0">
                <a:solidFill>
                  <a:schemeClr val="tx1">
                    <a:lumMod val="50000"/>
                  </a:schemeClr>
                </a:solidFill>
              </a:rPr>
              <a:t>tp</a:t>
            </a:r>
            <a:r>
              <a:rPr lang="zh-CN" altLang="en-US" dirty="0" smtClean="0">
                <a:solidFill>
                  <a:schemeClr val="tx1">
                    <a:lumMod val="50000"/>
                  </a:schemeClr>
                </a:solidFill>
              </a:rPr>
              <a:t>的影响力取决于当前时间片与该话题相关的</a:t>
            </a:r>
            <a:r>
              <a:rPr lang="zh-CN" altLang="en-US" b="1" dirty="0" smtClean="0">
                <a:solidFill>
                  <a:schemeClr val="tx1">
                    <a:lumMod val="50000"/>
                  </a:schemeClr>
                </a:solidFill>
              </a:rPr>
              <a:t>微博数</a:t>
            </a:r>
            <a:r>
              <a:rPr lang="zh-CN" altLang="en-US" dirty="0" smtClean="0">
                <a:solidFill>
                  <a:schemeClr val="tx1">
                    <a:lumMod val="50000"/>
                  </a:schemeClr>
                </a:solidFill>
              </a:rPr>
              <a:t>及话题的</a:t>
            </a:r>
            <a:r>
              <a:rPr lang="zh-CN" altLang="en-US" b="1" dirty="0" smtClean="0">
                <a:solidFill>
                  <a:schemeClr val="tx1">
                    <a:lumMod val="50000"/>
                  </a:schemeClr>
                </a:solidFill>
              </a:rPr>
              <a:t>影响力</a:t>
            </a:r>
            <a:r>
              <a:rPr lang="zh-CN" altLang="en-US" dirty="0" smtClean="0">
                <a:solidFill>
                  <a:schemeClr val="tx1">
                    <a:lumMod val="50000"/>
                  </a:schemeClr>
                </a:solidFill>
              </a:rPr>
              <a:t>。</a:t>
            </a:r>
            <a:endParaRPr lang="en-US" altLang="zh-CN"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话题影响力</a:t>
            </a:r>
            <a:endParaRPr lang="en-US" altLang="zh-CN" sz="2000" dirty="0" smtClean="0">
              <a:solidFill>
                <a:srgbClr val="FF0000"/>
              </a:solidFill>
            </a:endParaRPr>
          </a:p>
          <a:p>
            <a:pPr marL="0" indent="0">
              <a:lnSpc>
                <a:spcPct val="100000"/>
              </a:lnSpc>
              <a:buClr>
                <a:srgbClr val="0070C0"/>
              </a:buClr>
              <a:buNone/>
            </a:pPr>
            <a:r>
              <a:rPr lang="zh-CN" altLang="en-US" sz="2000" dirty="0">
                <a:solidFill>
                  <a:schemeClr val="tx1">
                    <a:lumMod val="50000"/>
                  </a:schemeClr>
                </a:solidFill>
              </a:rPr>
              <a:t> </a:t>
            </a:r>
            <a:r>
              <a:rPr lang="zh-CN" altLang="en-US" sz="2000" dirty="0" smtClean="0">
                <a:solidFill>
                  <a:schemeClr val="tx1">
                    <a:lumMod val="50000"/>
                  </a:schemeClr>
                </a:solidFill>
              </a:rPr>
              <a:t>       </a:t>
            </a:r>
            <a:r>
              <a:rPr lang="zh-CN" altLang="en-US" dirty="0" smtClean="0">
                <a:solidFill>
                  <a:schemeClr val="tx1">
                    <a:lumMod val="50000"/>
                  </a:schemeClr>
                </a:solidFill>
              </a:rPr>
              <a:t>在第</a:t>
            </a:r>
            <a:r>
              <a:rPr lang="en-US" altLang="zh-CN" dirty="0" smtClean="0">
                <a:solidFill>
                  <a:schemeClr val="tx1">
                    <a:lumMod val="50000"/>
                  </a:schemeClr>
                </a:solidFill>
              </a:rPr>
              <a:t>t</a:t>
            </a:r>
            <a:r>
              <a:rPr lang="zh-CN" altLang="en-US" dirty="0" smtClean="0">
                <a:solidFill>
                  <a:schemeClr val="tx1">
                    <a:lumMod val="50000"/>
                  </a:schemeClr>
                </a:solidFill>
              </a:rPr>
              <a:t>个时间片，话题</a:t>
            </a:r>
            <a:r>
              <a:rPr lang="en-US" altLang="zh-CN" dirty="0" err="1" smtClean="0">
                <a:solidFill>
                  <a:schemeClr val="tx1">
                    <a:lumMod val="50000"/>
                  </a:schemeClr>
                </a:solidFill>
              </a:rPr>
              <a:t>tp</a:t>
            </a:r>
            <a:r>
              <a:rPr lang="zh-CN" altLang="en-US" dirty="0" smtClean="0">
                <a:solidFill>
                  <a:schemeClr val="tx1">
                    <a:lumMod val="50000"/>
                  </a:schemeClr>
                </a:solidFill>
              </a:rPr>
              <a:t>的影响力为当前时间片内发布与该话题相关微博的</a:t>
            </a:r>
            <a:r>
              <a:rPr lang="zh-CN" altLang="en-US" b="1" dirty="0" smtClean="0">
                <a:solidFill>
                  <a:schemeClr val="tx1">
                    <a:lumMod val="50000"/>
                  </a:schemeClr>
                </a:solidFill>
              </a:rPr>
              <a:t>用户对该话题的影响力</a:t>
            </a:r>
            <a:r>
              <a:rPr lang="zh-CN" altLang="en-US" dirty="0" smtClean="0">
                <a:solidFill>
                  <a:schemeClr val="tx1">
                    <a:lumMod val="50000"/>
                  </a:schemeClr>
                </a:solidFill>
              </a:rPr>
              <a:t>的总和。</a:t>
            </a:r>
            <a:endParaRPr lang="en-US" altLang="zh-CN"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用户影响力</a:t>
            </a:r>
            <a:endParaRPr lang="en-US" altLang="zh-CN" sz="2000" dirty="0" smtClean="0">
              <a:solidFill>
                <a:srgbClr val="FF0000"/>
              </a:solidFill>
            </a:endParaRPr>
          </a:p>
          <a:p>
            <a:pPr marL="0" indent="0">
              <a:lnSpc>
                <a:spcPct val="100000"/>
              </a:lnSpc>
              <a:buClr>
                <a:srgbClr val="0070C0"/>
              </a:buClr>
              <a:buNone/>
            </a:pPr>
            <a:r>
              <a:rPr lang="zh-CN" altLang="en-US" sz="2000" dirty="0" smtClean="0">
                <a:solidFill>
                  <a:schemeClr val="tx1">
                    <a:lumMod val="50000"/>
                  </a:schemeClr>
                </a:solidFill>
              </a:rPr>
              <a:t>         </a:t>
            </a:r>
            <a:r>
              <a:rPr lang="zh-CN" altLang="en-US" dirty="0" smtClean="0">
                <a:solidFill>
                  <a:schemeClr val="tx1">
                    <a:lumMod val="50000"/>
                  </a:schemeClr>
                </a:solidFill>
              </a:rPr>
              <a:t>用户对话题</a:t>
            </a:r>
            <a:r>
              <a:rPr lang="zh-CN" altLang="en-US" dirty="0">
                <a:solidFill>
                  <a:schemeClr val="tx1">
                    <a:lumMod val="50000"/>
                  </a:schemeClr>
                </a:solidFill>
              </a:rPr>
              <a:t>的</a:t>
            </a:r>
            <a:r>
              <a:rPr lang="zh-CN" altLang="en-US" dirty="0" smtClean="0">
                <a:solidFill>
                  <a:schemeClr val="tx1">
                    <a:lumMod val="50000"/>
                  </a:schemeClr>
                </a:solidFill>
              </a:rPr>
              <a:t>影响力表现在话题的传播能力（</a:t>
            </a:r>
            <a:r>
              <a:rPr lang="en-US" altLang="zh-CN" dirty="0">
                <a:solidFill>
                  <a:schemeClr val="tx1">
                    <a:lumMod val="50000"/>
                  </a:schemeClr>
                </a:solidFill>
              </a:rPr>
              <a:t> </a:t>
            </a:r>
            <a:r>
              <a:rPr lang="zh-CN" altLang="en-US" dirty="0">
                <a:solidFill>
                  <a:schemeClr val="tx1">
                    <a:lumMod val="50000"/>
                  </a:schemeClr>
                </a:solidFill>
              </a:rPr>
              <a:t>粉丝对话题的兴趣</a:t>
            </a:r>
            <a:r>
              <a:rPr lang="zh-CN" altLang="en-US" dirty="0" smtClean="0">
                <a:solidFill>
                  <a:schemeClr val="tx1">
                    <a:lumMod val="50000"/>
                  </a:schemeClr>
                </a:solidFill>
              </a:rPr>
              <a:t>）。</a:t>
            </a:r>
            <a:endParaRPr lang="en-US" altLang="zh-CN"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话题</a:t>
            </a:r>
            <a:r>
              <a:rPr lang="zh-CN" altLang="en-US" sz="2000" dirty="0">
                <a:solidFill>
                  <a:srgbClr val="FF0000"/>
                </a:solidFill>
              </a:rPr>
              <a:t>累计支持度</a:t>
            </a:r>
            <a:endParaRPr lang="en-US" altLang="zh-CN" sz="2000" dirty="0" smtClean="0">
              <a:solidFill>
                <a:srgbClr val="FF0000"/>
              </a:solidFill>
            </a:endParaRPr>
          </a:p>
          <a:p>
            <a:pPr marL="0" indent="0">
              <a:lnSpc>
                <a:spcPct val="100000"/>
              </a:lnSpc>
              <a:buClr>
                <a:srgbClr val="0070C0"/>
              </a:buClr>
              <a:buNone/>
            </a:pPr>
            <a:r>
              <a:rPr lang="zh-CN" altLang="en-US" sz="2000" dirty="0" smtClean="0">
                <a:solidFill>
                  <a:srgbClr val="FF0000"/>
                </a:solidFill>
              </a:rPr>
              <a:t>        </a:t>
            </a:r>
            <a:r>
              <a:rPr lang="zh-CN" altLang="en-US" dirty="0" smtClean="0">
                <a:solidFill>
                  <a:schemeClr val="tx1">
                    <a:lumMod val="50000"/>
                  </a:schemeClr>
                </a:solidFill>
              </a:rPr>
              <a:t>话题</a:t>
            </a:r>
            <a:r>
              <a:rPr lang="en-US" altLang="zh-CN" dirty="0" err="1" smtClean="0">
                <a:solidFill>
                  <a:schemeClr val="tx1">
                    <a:lumMod val="50000"/>
                  </a:schemeClr>
                </a:solidFill>
              </a:rPr>
              <a:t>tp</a:t>
            </a:r>
            <a:r>
              <a:rPr lang="zh-CN" altLang="en-US" dirty="0" smtClean="0">
                <a:solidFill>
                  <a:schemeClr val="tx1">
                    <a:lumMod val="50000"/>
                  </a:schemeClr>
                </a:solidFill>
              </a:rPr>
              <a:t>在第</a:t>
            </a:r>
            <a:r>
              <a:rPr lang="en-US" altLang="zh-CN" dirty="0" smtClean="0">
                <a:solidFill>
                  <a:schemeClr val="tx1">
                    <a:lumMod val="50000"/>
                  </a:schemeClr>
                </a:solidFill>
              </a:rPr>
              <a:t>t</a:t>
            </a:r>
            <a:r>
              <a:rPr lang="zh-CN" altLang="en-US" dirty="0" smtClean="0">
                <a:solidFill>
                  <a:schemeClr val="tx1">
                    <a:lumMod val="50000"/>
                  </a:schemeClr>
                </a:solidFill>
              </a:rPr>
              <a:t>个时间片内的累计支持度取决于前一时间片内的话题累计支持度及当前时间片内的话题营养值。</a:t>
            </a:r>
            <a:endParaRPr lang="en-US" altLang="zh-CN" dirty="0" smtClean="0">
              <a:solidFill>
                <a:schemeClr val="tx1">
                  <a:lumMod val="50000"/>
                </a:schemeClr>
              </a:solidFill>
            </a:endParaRPr>
          </a:p>
        </p:txBody>
      </p:sp>
    </p:spTree>
    <p:extLst>
      <p:ext uri="{BB962C8B-B14F-4D97-AF65-F5344CB8AC3E}">
        <p14:creationId xmlns:p14="http://schemas.microsoft.com/office/powerpoint/2010/main" val="33286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小波变换在微博话题热度预测中</a:t>
            </a:r>
            <a:r>
              <a:rPr lang="zh-CN" altLang="en-US" dirty="0"/>
              <a:t>的应用</a:t>
            </a:r>
          </a:p>
        </p:txBody>
      </p:sp>
      <p:sp>
        <p:nvSpPr>
          <p:cNvPr id="3" name="内容占位符 2"/>
          <p:cNvSpPr>
            <a:spLocks noGrp="1"/>
          </p:cNvSpPr>
          <p:nvPr>
            <p:ph idx="1"/>
          </p:nvPr>
        </p:nvSpPr>
        <p:spPr/>
        <p:txBody>
          <a:bodyPr/>
          <a:lstStyle/>
          <a:p>
            <a:r>
              <a:rPr lang="zh-CN" altLang="en-US" sz="2000" b="1" dirty="0" smtClean="0">
                <a:solidFill>
                  <a:schemeClr val="tx1">
                    <a:lumMod val="50000"/>
                  </a:schemeClr>
                </a:solidFill>
              </a:rPr>
              <a:t>小波变换</a:t>
            </a:r>
            <a:endParaRPr lang="en-US" altLang="zh-CN" sz="2000" dirty="0" smtClean="0">
              <a:solidFill>
                <a:srgbClr val="FF0000"/>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话题能量值</a:t>
            </a:r>
            <a:endParaRPr lang="en-US" altLang="zh-CN" sz="2000" dirty="0" smtClean="0">
              <a:solidFill>
                <a:srgbClr val="FF0000"/>
              </a:solidFill>
            </a:endParaRPr>
          </a:p>
          <a:p>
            <a:pPr marL="0" indent="0">
              <a:lnSpc>
                <a:spcPct val="100000"/>
              </a:lnSpc>
              <a:buClr>
                <a:srgbClr val="0070C0"/>
              </a:buClr>
              <a:buNone/>
            </a:pPr>
            <a:r>
              <a:rPr lang="zh-CN" altLang="en-US" sz="2000" dirty="0" smtClean="0">
                <a:solidFill>
                  <a:schemeClr val="tx1">
                    <a:lumMod val="50000"/>
                  </a:schemeClr>
                </a:solidFill>
              </a:rPr>
              <a:t>         一段</a:t>
            </a:r>
            <a:r>
              <a:rPr lang="zh-CN" altLang="en-US" sz="2000" dirty="0">
                <a:solidFill>
                  <a:schemeClr val="tx1">
                    <a:lumMod val="50000"/>
                  </a:schemeClr>
                </a:solidFill>
              </a:rPr>
              <a:t>随时间变化的非平稳</a:t>
            </a:r>
            <a:r>
              <a:rPr lang="zh-CN" altLang="en-US" sz="2000" dirty="0" smtClean="0">
                <a:solidFill>
                  <a:schemeClr val="tx1">
                    <a:lumMod val="50000"/>
                  </a:schemeClr>
                </a:solidFill>
              </a:rPr>
              <a:t>序列</a:t>
            </a:r>
            <a:endParaRPr lang="en-US" altLang="zh-CN" sz="2000" dirty="0">
              <a:solidFill>
                <a:srgbClr val="FF0000"/>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小波变换的结果</a:t>
            </a:r>
            <a:endParaRPr lang="en-US" altLang="zh-CN" sz="2000" dirty="0" smtClean="0">
              <a:solidFill>
                <a:srgbClr val="FF0000"/>
              </a:solidFill>
            </a:endParaRPr>
          </a:p>
          <a:p>
            <a:pPr marL="0" indent="0">
              <a:lnSpc>
                <a:spcPct val="100000"/>
              </a:lnSpc>
              <a:buClr>
                <a:srgbClr val="0070C0"/>
              </a:buClr>
              <a:buNone/>
            </a:pPr>
            <a:r>
              <a:rPr lang="en-US" altLang="zh-CN" sz="2000" dirty="0">
                <a:solidFill>
                  <a:schemeClr val="tx1">
                    <a:lumMod val="50000"/>
                  </a:schemeClr>
                </a:solidFill>
              </a:rPr>
              <a:t> </a:t>
            </a:r>
            <a:r>
              <a:rPr lang="en-US" altLang="zh-CN" sz="2000" dirty="0" smtClean="0">
                <a:solidFill>
                  <a:schemeClr val="tx1">
                    <a:lumMod val="50000"/>
                  </a:schemeClr>
                </a:solidFill>
              </a:rPr>
              <a:t>       </a:t>
            </a:r>
            <a:r>
              <a:rPr lang="zh-CN" altLang="en-US" sz="2000" dirty="0" smtClean="0">
                <a:solidFill>
                  <a:schemeClr val="tx1">
                    <a:lumMod val="50000"/>
                  </a:schemeClr>
                </a:solidFill>
              </a:rPr>
              <a:t>对能量序列进行</a:t>
            </a:r>
            <a:r>
              <a:rPr lang="en-US" altLang="zh-CN" sz="2000" dirty="0" smtClean="0">
                <a:solidFill>
                  <a:schemeClr val="tx1">
                    <a:lumMod val="50000"/>
                  </a:schemeClr>
                </a:solidFill>
              </a:rPr>
              <a:t>J</a:t>
            </a:r>
            <a:r>
              <a:rPr lang="zh-CN" altLang="en-US" sz="2000" dirty="0" smtClean="0">
                <a:solidFill>
                  <a:schemeClr val="tx1">
                    <a:lumMod val="50000"/>
                  </a:schemeClr>
                </a:solidFill>
              </a:rPr>
              <a:t>尺度小波分解后得到一个小波逼近信号</a:t>
            </a:r>
            <a:r>
              <a:rPr lang="en-US" altLang="zh-CN" sz="2000" dirty="0" smtClean="0">
                <a:solidFill>
                  <a:schemeClr val="tx1">
                    <a:lumMod val="50000"/>
                  </a:schemeClr>
                </a:solidFill>
              </a:rPr>
              <a:t>A</a:t>
            </a:r>
            <a:r>
              <a:rPr lang="en-US" altLang="zh-CN" sz="2000" baseline="-25000" dirty="0" smtClean="0">
                <a:solidFill>
                  <a:schemeClr val="tx1">
                    <a:lumMod val="50000"/>
                  </a:schemeClr>
                </a:solidFill>
              </a:rPr>
              <a:t>J</a:t>
            </a:r>
            <a:r>
              <a:rPr lang="zh-CN" altLang="en-US" sz="2000" dirty="0" smtClean="0">
                <a:solidFill>
                  <a:schemeClr val="tx1">
                    <a:lumMod val="50000"/>
                  </a:schemeClr>
                </a:solidFill>
              </a:rPr>
              <a:t>及各层的细节信号 </a:t>
            </a:r>
            <a:r>
              <a:rPr lang="en-US" altLang="zh-CN" sz="2000" dirty="0" err="1" smtClean="0">
                <a:solidFill>
                  <a:schemeClr val="tx1">
                    <a:lumMod val="50000"/>
                  </a:schemeClr>
                </a:solidFill>
              </a:rPr>
              <a:t>D</a:t>
            </a:r>
            <a:r>
              <a:rPr lang="en-US" altLang="zh-CN" sz="2000" baseline="-25000" dirty="0" err="1" smtClean="0">
                <a:solidFill>
                  <a:schemeClr val="tx1">
                    <a:lumMod val="50000"/>
                  </a:schemeClr>
                </a:solidFill>
              </a:rPr>
              <a:t>j</a:t>
            </a:r>
            <a:endParaRPr lang="en-US" altLang="zh-CN" sz="2000" dirty="0" smtClean="0">
              <a:solidFill>
                <a:schemeClr val="tx1">
                  <a:lumMod val="50000"/>
                </a:schemeClr>
              </a:solidFill>
            </a:endParaRPr>
          </a:p>
          <a:p>
            <a:pPr marL="0" indent="0">
              <a:lnSpc>
                <a:spcPct val="100000"/>
              </a:lnSpc>
              <a:buClr>
                <a:srgbClr val="0070C0"/>
              </a:buClr>
              <a:buNone/>
            </a:pPr>
            <a:r>
              <a:rPr lang="zh-CN" altLang="en-US" sz="2000" dirty="0" smtClean="0">
                <a:solidFill>
                  <a:schemeClr val="tx1">
                    <a:lumMod val="50000"/>
                  </a:schemeClr>
                </a:solidFill>
              </a:rPr>
              <a:t>        小</a:t>
            </a:r>
            <a:r>
              <a:rPr lang="zh-CN" altLang="en-US" sz="2000" dirty="0">
                <a:solidFill>
                  <a:schemeClr val="tx1">
                    <a:lumMod val="50000"/>
                  </a:schemeClr>
                </a:solidFill>
              </a:rPr>
              <a:t>波逼近</a:t>
            </a:r>
            <a:r>
              <a:rPr lang="zh-CN" altLang="en-US" sz="2000" dirty="0" smtClean="0">
                <a:solidFill>
                  <a:schemeClr val="tx1">
                    <a:lumMod val="50000"/>
                  </a:schemeClr>
                </a:solidFill>
              </a:rPr>
              <a:t>信号表现原始信号的整体趋势；</a:t>
            </a:r>
            <a:r>
              <a:rPr lang="zh-CN" altLang="en-US" sz="2000" dirty="0">
                <a:solidFill>
                  <a:schemeClr val="tx1">
                    <a:lumMod val="50000"/>
                  </a:schemeClr>
                </a:solidFill>
              </a:rPr>
              <a:t>细节信号 </a:t>
            </a:r>
            <a:r>
              <a:rPr lang="zh-CN" altLang="en-US" sz="2000" dirty="0" smtClean="0">
                <a:solidFill>
                  <a:schemeClr val="tx1">
                    <a:lumMod val="50000"/>
                  </a:schemeClr>
                </a:solidFill>
              </a:rPr>
              <a:t>刻画局部区域的波动情况。</a:t>
            </a:r>
            <a:endParaRPr lang="en-US" altLang="zh-CN" sz="2000" dirty="0" smtClean="0">
              <a:solidFill>
                <a:schemeClr val="tx1">
                  <a:lumMod val="50000"/>
                </a:schemeClr>
              </a:solidFill>
            </a:endParaRPr>
          </a:p>
          <a:p>
            <a:pPr marL="0" indent="0">
              <a:lnSpc>
                <a:spcPct val="100000"/>
              </a:lnSpc>
              <a:buClr>
                <a:srgbClr val="0070C0"/>
              </a:buClr>
              <a:buNone/>
            </a:pPr>
            <a:r>
              <a:rPr lang="en-US" altLang="zh-CN" sz="2000" dirty="0">
                <a:solidFill>
                  <a:schemeClr val="tx1">
                    <a:lumMod val="50000"/>
                  </a:schemeClr>
                </a:solidFill>
              </a:rPr>
              <a:t> </a:t>
            </a:r>
            <a:r>
              <a:rPr lang="en-US" altLang="zh-CN" sz="2000" dirty="0" smtClean="0">
                <a:solidFill>
                  <a:schemeClr val="tx1">
                    <a:lumMod val="50000"/>
                  </a:schemeClr>
                </a:solidFill>
              </a:rPr>
              <a:t>        </a:t>
            </a:r>
            <a:r>
              <a:rPr lang="zh-CN" altLang="en-US" sz="2000" dirty="0" smtClean="0">
                <a:solidFill>
                  <a:schemeClr val="tx1">
                    <a:lumMod val="50000"/>
                  </a:schemeClr>
                </a:solidFill>
              </a:rPr>
              <a:t>对小波分解后的各个分量分别进行</a:t>
            </a:r>
            <a:r>
              <a:rPr lang="en-US" altLang="zh-CN" sz="2000" dirty="0" smtClean="0">
                <a:solidFill>
                  <a:schemeClr val="tx1">
                    <a:lumMod val="50000"/>
                  </a:schemeClr>
                </a:solidFill>
              </a:rPr>
              <a:t>ARIMA</a:t>
            </a:r>
            <a:r>
              <a:rPr lang="zh-CN" altLang="en-US" sz="2000" dirty="0" smtClean="0">
                <a:solidFill>
                  <a:schemeClr val="tx1">
                    <a:lumMod val="50000"/>
                  </a:schemeClr>
                </a:solidFill>
              </a:rPr>
              <a:t>预测，得到第</a:t>
            </a:r>
            <a:r>
              <a:rPr lang="en-US" altLang="zh-CN" sz="2000" dirty="0" smtClean="0">
                <a:solidFill>
                  <a:schemeClr val="tx1">
                    <a:lumMod val="50000"/>
                  </a:schemeClr>
                </a:solidFill>
              </a:rPr>
              <a:t>t+1</a:t>
            </a:r>
            <a:r>
              <a:rPr lang="zh-CN" altLang="en-US" sz="2000" dirty="0" smtClean="0">
                <a:solidFill>
                  <a:schemeClr val="tx1">
                    <a:lumMod val="50000"/>
                  </a:schemeClr>
                </a:solidFill>
              </a:rPr>
              <a:t>时刻的能量预测值。</a:t>
            </a:r>
            <a:endParaRPr lang="en-US" altLang="zh-CN" sz="2000" dirty="0" smtClean="0">
              <a:solidFill>
                <a:schemeClr val="tx1">
                  <a:lumMod val="50000"/>
                </a:schemeClr>
              </a:solidFill>
            </a:endParaRPr>
          </a:p>
          <a:p>
            <a:pPr>
              <a:lnSpc>
                <a:spcPct val="100000"/>
              </a:lnSpc>
              <a:buClr>
                <a:srgbClr val="0070C0"/>
              </a:buClr>
              <a:buFont typeface="Wingdings" panose="05000000000000000000" pitchFamily="2" charset="2"/>
              <a:buChar char="l"/>
            </a:pPr>
            <a:r>
              <a:rPr lang="zh-CN" altLang="en-US" sz="2000" dirty="0" smtClean="0">
                <a:solidFill>
                  <a:srgbClr val="FF0000"/>
                </a:solidFill>
              </a:rPr>
              <a:t>话题波动能量</a:t>
            </a:r>
            <a:endParaRPr lang="en-US" altLang="zh-CN" sz="2000" dirty="0" smtClean="0">
              <a:solidFill>
                <a:srgbClr val="FF0000"/>
              </a:solidFill>
            </a:endParaRPr>
          </a:p>
          <a:p>
            <a:pPr marL="0" indent="0">
              <a:lnSpc>
                <a:spcPct val="100000"/>
              </a:lnSpc>
              <a:buClr>
                <a:srgbClr val="0070C0"/>
              </a:buClr>
              <a:buNone/>
            </a:pPr>
            <a:r>
              <a:rPr lang="zh-CN" altLang="en-US" sz="2000" dirty="0">
                <a:solidFill>
                  <a:schemeClr val="tx1">
                    <a:lumMod val="50000"/>
                  </a:schemeClr>
                </a:solidFill>
              </a:rPr>
              <a:t> </a:t>
            </a:r>
            <a:r>
              <a:rPr lang="zh-CN" altLang="en-US" sz="2000" dirty="0" smtClean="0">
                <a:solidFill>
                  <a:schemeClr val="tx1">
                    <a:lumMod val="50000"/>
                  </a:schemeClr>
                </a:solidFill>
              </a:rPr>
              <a:t>       在第</a:t>
            </a:r>
            <a:r>
              <a:rPr lang="en-US" altLang="zh-CN" sz="2000" dirty="0" smtClean="0">
                <a:solidFill>
                  <a:schemeClr val="tx1">
                    <a:lumMod val="50000"/>
                  </a:schemeClr>
                </a:solidFill>
              </a:rPr>
              <a:t>t</a:t>
            </a:r>
            <a:r>
              <a:rPr lang="zh-CN" altLang="en-US" sz="2000" dirty="0" smtClean="0">
                <a:solidFill>
                  <a:schemeClr val="tx1">
                    <a:lumMod val="50000"/>
                  </a:schemeClr>
                </a:solidFill>
              </a:rPr>
              <a:t>个时间片，话题</a:t>
            </a:r>
            <a:r>
              <a:rPr lang="en-US" altLang="zh-CN" sz="2000" dirty="0" err="1" smtClean="0">
                <a:solidFill>
                  <a:schemeClr val="tx1">
                    <a:lumMod val="50000"/>
                  </a:schemeClr>
                </a:solidFill>
              </a:rPr>
              <a:t>tp</a:t>
            </a:r>
            <a:r>
              <a:rPr lang="zh-CN" altLang="en-US" sz="2000" dirty="0" smtClean="0">
                <a:solidFill>
                  <a:schemeClr val="tx1">
                    <a:lumMod val="50000"/>
                  </a:schemeClr>
                </a:solidFill>
              </a:rPr>
              <a:t>的影响力为当前时间片内发布与该话题相关微博的用户对该话题的影响力的总和。</a:t>
            </a:r>
            <a:endParaRPr lang="en-US" altLang="zh-CN" sz="2000" dirty="0" smtClean="0">
              <a:solidFill>
                <a:schemeClr val="tx1">
                  <a:lumMod val="50000"/>
                </a:schemeClr>
              </a:solidFill>
            </a:endParaRPr>
          </a:p>
        </p:txBody>
      </p:sp>
    </p:spTree>
    <p:extLst>
      <p:ext uri="{BB962C8B-B14F-4D97-AF65-F5344CB8AC3E}">
        <p14:creationId xmlns:p14="http://schemas.microsoft.com/office/powerpoint/2010/main" val="1644508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69"/>
          <p:cNvSpPr>
            <a:spLocks noChangeArrowheads="1"/>
          </p:cNvSpPr>
          <p:nvPr/>
        </p:nvSpPr>
        <p:spPr bwMode="auto">
          <a:xfrm rot="1282752">
            <a:off x="2665413" y="3630613"/>
            <a:ext cx="357187" cy="3571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endParaRPr lang="zh-CN" altLang="en-US" sz="1400">
              <a:solidFill>
                <a:srgbClr val="A6A6A6"/>
              </a:solidFill>
              <a:latin typeface="幼圆" panose="02010509060101010101" pitchFamily="49" charset="-122"/>
              <a:ea typeface="幼圆" panose="02010509060101010101" pitchFamily="49" charset="-122"/>
            </a:endParaRPr>
          </a:p>
        </p:txBody>
      </p:sp>
      <p:sp>
        <p:nvSpPr>
          <p:cNvPr id="71" name="矩形 70"/>
          <p:cNvSpPr/>
          <p:nvPr/>
        </p:nvSpPr>
        <p:spPr>
          <a:xfrm>
            <a:off x="3492500" y="3128963"/>
            <a:ext cx="215900" cy="219075"/>
          </a:xfrm>
          <a:prstGeom prst="rect">
            <a:avLst/>
          </a:prstGeom>
          <a:solidFill>
            <a:schemeClr val="accent1">
              <a:lumMod val="60000"/>
              <a:lumOff val="4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2" name="矩形 71"/>
          <p:cNvSpPr/>
          <p:nvPr/>
        </p:nvSpPr>
        <p:spPr>
          <a:xfrm rot="21198237">
            <a:off x="3648075" y="2482850"/>
            <a:ext cx="187325" cy="187325"/>
          </a:xfrm>
          <a:prstGeom prst="rect">
            <a:avLst/>
          </a:prstGeom>
          <a:solidFill>
            <a:schemeClr val="accent1">
              <a:lumMod val="60000"/>
              <a:lumOff val="4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3" name="矩形 72"/>
          <p:cNvSpPr/>
          <p:nvPr/>
        </p:nvSpPr>
        <p:spPr>
          <a:xfrm rot="1275948">
            <a:off x="4062413" y="2670175"/>
            <a:ext cx="222250" cy="227013"/>
          </a:xfrm>
          <a:prstGeom prst="rect">
            <a:avLst/>
          </a:prstGeom>
          <a:solidFill>
            <a:schemeClr val="accent1">
              <a:lumMod val="60000"/>
              <a:lumOff val="4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4" name="矩形 73"/>
          <p:cNvSpPr/>
          <p:nvPr/>
        </p:nvSpPr>
        <p:spPr>
          <a:xfrm>
            <a:off x="4602163" y="3082925"/>
            <a:ext cx="95250" cy="95250"/>
          </a:xfrm>
          <a:prstGeom prst="rect">
            <a:avLst/>
          </a:prstGeom>
          <a:solidFill>
            <a:schemeClr val="accent1">
              <a:lumMod val="40000"/>
              <a:lumOff val="6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5" name="矩形 74"/>
          <p:cNvSpPr/>
          <p:nvPr/>
        </p:nvSpPr>
        <p:spPr>
          <a:xfrm rot="20925337">
            <a:off x="5121275" y="2801938"/>
            <a:ext cx="138113" cy="136525"/>
          </a:xfrm>
          <a:prstGeom prst="rect">
            <a:avLst/>
          </a:prstGeom>
          <a:solidFill>
            <a:schemeClr val="accent1">
              <a:lumMod val="40000"/>
              <a:lumOff val="6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6" name="矩形 75"/>
          <p:cNvSpPr/>
          <p:nvPr/>
        </p:nvSpPr>
        <p:spPr>
          <a:xfrm rot="578132">
            <a:off x="4816475" y="2430463"/>
            <a:ext cx="196850" cy="200025"/>
          </a:xfrm>
          <a:prstGeom prst="rect">
            <a:avLst/>
          </a:prstGeom>
          <a:solidFill>
            <a:schemeClr val="accent1">
              <a:lumMod val="40000"/>
              <a:lumOff val="6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7" name="矩形 76"/>
          <p:cNvSpPr/>
          <p:nvPr/>
        </p:nvSpPr>
        <p:spPr>
          <a:xfrm rot="20247298">
            <a:off x="5497513" y="2054225"/>
            <a:ext cx="95250" cy="95250"/>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8" name="矩形 77"/>
          <p:cNvSpPr/>
          <p:nvPr/>
        </p:nvSpPr>
        <p:spPr>
          <a:xfrm rot="689334">
            <a:off x="6315075" y="2263775"/>
            <a:ext cx="95250" cy="92075"/>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79" name="矩形 78"/>
          <p:cNvSpPr/>
          <p:nvPr/>
        </p:nvSpPr>
        <p:spPr>
          <a:xfrm rot="453788">
            <a:off x="7924800" y="2735263"/>
            <a:ext cx="95250" cy="95250"/>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0" name="矩形 79"/>
          <p:cNvSpPr/>
          <p:nvPr/>
        </p:nvSpPr>
        <p:spPr>
          <a:xfrm rot="853107">
            <a:off x="7331075" y="2211388"/>
            <a:ext cx="92075" cy="95250"/>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1" name="矩形 80"/>
          <p:cNvSpPr/>
          <p:nvPr/>
        </p:nvSpPr>
        <p:spPr>
          <a:xfrm rot="388357">
            <a:off x="5610225" y="2503488"/>
            <a:ext cx="196850" cy="196850"/>
          </a:xfrm>
          <a:prstGeom prst="rect">
            <a:avLst/>
          </a:prstGeom>
          <a:solidFill>
            <a:schemeClr val="accent1">
              <a:lumMod val="40000"/>
              <a:lumOff val="6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2" name="矩形 81"/>
          <p:cNvSpPr/>
          <p:nvPr/>
        </p:nvSpPr>
        <p:spPr>
          <a:xfrm rot="562222">
            <a:off x="6573838" y="1519238"/>
            <a:ext cx="196850" cy="196850"/>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3" name="矩形 82"/>
          <p:cNvSpPr/>
          <p:nvPr/>
        </p:nvSpPr>
        <p:spPr>
          <a:xfrm rot="20625435">
            <a:off x="5105400" y="3646488"/>
            <a:ext cx="225425" cy="223837"/>
          </a:xfrm>
          <a:prstGeom prst="rect">
            <a:avLst/>
          </a:prstGeom>
          <a:solidFill>
            <a:schemeClr val="accent1">
              <a:lumMod val="60000"/>
              <a:lumOff val="4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4" name="矩形 83"/>
          <p:cNvSpPr/>
          <p:nvPr/>
        </p:nvSpPr>
        <p:spPr>
          <a:xfrm>
            <a:off x="6223000" y="3014663"/>
            <a:ext cx="138113" cy="138112"/>
          </a:xfrm>
          <a:prstGeom prst="rect">
            <a:avLst/>
          </a:prstGeom>
          <a:solidFill>
            <a:schemeClr val="accent1">
              <a:lumMod val="40000"/>
              <a:lumOff val="6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5" name="矩形 84"/>
          <p:cNvSpPr/>
          <p:nvPr/>
        </p:nvSpPr>
        <p:spPr>
          <a:xfrm rot="21281543">
            <a:off x="6750050" y="2414588"/>
            <a:ext cx="138113" cy="138112"/>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6" name="矩形 85"/>
          <p:cNvSpPr/>
          <p:nvPr/>
        </p:nvSpPr>
        <p:spPr>
          <a:xfrm rot="20867502">
            <a:off x="7504113" y="1647825"/>
            <a:ext cx="138112" cy="136525"/>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7" name="矩形 86"/>
          <p:cNvSpPr/>
          <p:nvPr/>
        </p:nvSpPr>
        <p:spPr>
          <a:xfrm rot="925353">
            <a:off x="8220075" y="1716088"/>
            <a:ext cx="136525" cy="138112"/>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8" name="矩形 87"/>
          <p:cNvSpPr/>
          <p:nvPr/>
        </p:nvSpPr>
        <p:spPr>
          <a:xfrm rot="21019710">
            <a:off x="8020050" y="1236663"/>
            <a:ext cx="92075" cy="95250"/>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89" name="矩形 88"/>
          <p:cNvSpPr/>
          <p:nvPr/>
        </p:nvSpPr>
        <p:spPr>
          <a:xfrm rot="21022270">
            <a:off x="6659563" y="2801938"/>
            <a:ext cx="90487" cy="95250"/>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90" name="矩形 89"/>
          <p:cNvSpPr/>
          <p:nvPr/>
        </p:nvSpPr>
        <p:spPr>
          <a:xfrm rot="21123193">
            <a:off x="7094538" y="2955925"/>
            <a:ext cx="138112" cy="136525"/>
          </a:xfrm>
          <a:prstGeom prst="rect">
            <a:avLst/>
          </a:prstGeom>
          <a:solidFill>
            <a:schemeClr val="accent1">
              <a:lumMod val="40000"/>
              <a:lumOff val="6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91" name="矩形 90"/>
          <p:cNvSpPr/>
          <p:nvPr/>
        </p:nvSpPr>
        <p:spPr>
          <a:xfrm rot="20676140">
            <a:off x="8642350" y="974725"/>
            <a:ext cx="95250" cy="95250"/>
          </a:xfrm>
          <a:prstGeom prst="rect">
            <a:avLst/>
          </a:prstGeom>
          <a:solidFill>
            <a:schemeClr val="accent1">
              <a:lumMod val="20000"/>
              <a:lumOff val="80000"/>
            </a:schemeClr>
          </a:solidFill>
        </p:spPr>
        <p:txBody>
          <a:bodyPr anchor="ctr"/>
          <a:lstStyle/>
          <a:p>
            <a:pPr algn="just" eaLnBrk="1" fontAlgn="auto" hangingPunct="1">
              <a:lnSpc>
                <a:spcPct val="120000"/>
              </a:lnSpc>
              <a:spcBef>
                <a:spcPts val="0"/>
              </a:spcBef>
              <a:spcAft>
                <a:spcPts val="0"/>
              </a:spcAft>
              <a:defRPr/>
            </a:pPr>
            <a:endParaRPr lang="zh-CN" altLang="en-US" sz="1400" dirty="0">
              <a:solidFill>
                <a:prstClr val="white">
                  <a:lumMod val="65000"/>
                </a:prstClr>
              </a:solidFill>
              <a:latin typeface="幼圆" panose="02010509060101010101" pitchFamily="49" charset="-122"/>
              <a:ea typeface="幼圆" panose="02010509060101010101" pitchFamily="49" charset="-122"/>
            </a:endParaRPr>
          </a:p>
        </p:txBody>
      </p:sp>
      <p:sp>
        <p:nvSpPr>
          <p:cNvPr id="92" name="矩形 34"/>
          <p:cNvSpPr>
            <a:spLocks noChangeArrowheads="1"/>
          </p:cNvSpPr>
          <p:nvPr/>
        </p:nvSpPr>
        <p:spPr bwMode="auto">
          <a:xfrm rot="19875965">
            <a:off x="2032000" y="4141788"/>
            <a:ext cx="501650" cy="503237"/>
          </a:xfrm>
          <a:prstGeom prst="rect">
            <a:avLst/>
          </a:prstGeom>
          <a:solidFill>
            <a:schemeClr val="accent1">
              <a:lumMod val="40000"/>
              <a:lumOff val="60000"/>
            </a:schemeClr>
          </a:solidFill>
          <a:ln>
            <a:noFill/>
          </a:ln>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eaLnBrk="1" fontAlgn="auto" hangingPunct="1">
              <a:lnSpc>
                <a:spcPct val="120000"/>
              </a:lnSpc>
              <a:spcBef>
                <a:spcPct val="0"/>
              </a:spcBef>
              <a:spcAft>
                <a:spcPts val="0"/>
              </a:spcAft>
              <a:buFontTx/>
              <a:buNone/>
              <a:defRPr/>
            </a:pPr>
            <a:endParaRPr lang="zh-CN" altLang="en-US" sz="1400">
              <a:solidFill>
                <a:srgbClr val="A6A6A6"/>
              </a:solidFill>
              <a:latin typeface="幼圆" panose="02010509060101010101" pitchFamily="49" charset="-122"/>
              <a:ea typeface="幼圆" panose="02010509060101010101" pitchFamily="49" charset="-122"/>
            </a:endParaRPr>
          </a:p>
        </p:txBody>
      </p:sp>
      <p:sp>
        <p:nvSpPr>
          <p:cNvPr id="69" name="矩形 68"/>
          <p:cNvSpPr/>
          <p:nvPr/>
        </p:nvSpPr>
        <p:spPr>
          <a:xfrm>
            <a:off x="2147888" y="2982913"/>
            <a:ext cx="4948237" cy="720725"/>
          </a:xfrm>
          <a:prstGeom prst="rect">
            <a:avLst/>
          </a:prstGeom>
          <a:solidFill>
            <a:srgbClr val="FFFFFF">
              <a:alpha val="72000"/>
            </a:srgb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zh-CN" altLang="en-US" sz="3200" b="1" dirty="0" smtClean="0">
                <a:solidFill>
                  <a:schemeClr val="accent1">
                    <a:lumMod val="75000"/>
                  </a:schemeClr>
                </a:solidFill>
                <a:latin typeface="微软雅黑" panose="020B0503020204020204" pitchFamily="34" charset="-122"/>
                <a:ea typeface="经典趣体简"/>
                <a:cs typeface="经典趣体简"/>
              </a:rPr>
              <a:t>谢谢观赏</a:t>
            </a:r>
          </a:p>
        </p:txBody>
      </p:sp>
      <p:sp>
        <p:nvSpPr>
          <p:cNvPr id="3098" name="任意多边形 27"/>
          <p:cNvSpPr>
            <a:spLocks noChangeArrowheads="1"/>
          </p:cNvSpPr>
          <p:nvPr/>
        </p:nvSpPr>
        <p:spPr bwMode="auto">
          <a:xfrm rot="1065108">
            <a:off x="-168275" y="4524375"/>
            <a:ext cx="919163" cy="960438"/>
          </a:xfrm>
          <a:custGeom>
            <a:avLst/>
            <a:gdLst>
              <a:gd name="T0" fmla="*/ 0 w 918561"/>
              <a:gd name="T1" fmla="*/ 0 h 961371"/>
              <a:gd name="T2" fmla="*/ 921575 w 918561"/>
              <a:gd name="T3" fmla="*/ 0 h 961371"/>
              <a:gd name="T4" fmla="*/ 921575 w 918561"/>
              <a:gd name="T5" fmla="*/ 956716 h 961371"/>
              <a:gd name="T6" fmla="*/ 308781 w 918561"/>
              <a:gd name="T7" fmla="*/ 956716 h 9613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8561" h="961371">
                <a:moveTo>
                  <a:pt x="0" y="0"/>
                </a:moveTo>
                <a:lnTo>
                  <a:pt x="918561" y="0"/>
                </a:lnTo>
                <a:lnTo>
                  <a:pt x="918561" y="961371"/>
                </a:lnTo>
                <a:lnTo>
                  <a:pt x="307771" y="96137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a:xfrm>
            <a:off x="566061" y="1206500"/>
            <a:ext cx="8010253" cy="5651500"/>
          </a:xfrm>
        </p:spPr>
        <p:txBody>
          <a:bodyPr>
            <a:normAutofit lnSpcReduction="10000"/>
          </a:bodyPr>
          <a:lstStyle/>
          <a:p>
            <a:r>
              <a:rPr lang="zh-CN" altLang="en-US" sz="2000" b="1" dirty="0" smtClean="0">
                <a:solidFill>
                  <a:schemeClr val="tx1">
                    <a:lumMod val="50000"/>
                  </a:schemeClr>
                </a:solidFill>
              </a:rPr>
              <a:t>小波分析理论发展历史</a:t>
            </a:r>
            <a:endParaRPr lang="en-US" altLang="zh-CN" sz="2000" b="1" dirty="0" smtClean="0">
              <a:solidFill>
                <a:schemeClr val="tx1">
                  <a:lumMod val="50000"/>
                </a:schemeClr>
              </a:solidFill>
            </a:endParaRPr>
          </a:p>
          <a:p>
            <a:pPr>
              <a:buFont typeface="Wingdings" panose="05000000000000000000" pitchFamily="2" charset="2"/>
              <a:buChar char="l"/>
            </a:pPr>
            <a:r>
              <a:rPr lang="en-US" altLang="zh-CN" dirty="0" smtClean="0">
                <a:solidFill>
                  <a:schemeClr val="tx1">
                    <a:lumMod val="50000"/>
                  </a:schemeClr>
                </a:solidFill>
              </a:rPr>
              <a:t>    </a:t>
            </a:r>
            <a:r>
              <a:rPr lang="zh-CN" altLang="en-US" b="1" dirty="0" smtClean="0">
                <a:solidFill>
                  <a:schemeClr val="tx1">
                    <a:lumMod val="50000"/>
                  </a:schemeClr>
                </a:solidFill>
              </a:rPr>
              <a:t>傅里叶</a:t>
            </a:r>
            <a:r>
              <a:rPr lang="zh-CN" altLang="en-US" b="1" dirty="0">
                <a:solidFill>
                  <a:schemeClr val="tx1">
                    <a:lumMod val="50000"/>
                  </a:schemeClr>
                </a:solidFill>
              </a:rPr>
              <a:t>变换</a:t>
            </a:r>
            <a:endParaRPr lang="en-US" altLang="zh-CN" b="1" dirty="0" smtClean="0">
              <a:solidFill>
                <a:schemeClr val="tx1">
                  <a:lumMod val="50000"/>
                </a:schemeClr>
              </a:solidFill>
            </a:endParaRPr>
          </a:p>
          <a:p>
            <a:pPr marL="0" indent="0">
              <a:lnSpc>
                <a:spcPct val="120000"/>
              </a:lnSpc>
              <a:buNone/>
            </a:pPr>
            <a:r>
              <a:rPr lang="zh-CN" altLang="en-US" dirty="0" smtClean="0">
                <a:solidFill>
                  <a:schemeClr val="tx1">
                    <a:lumMod val="50000"/>
                  </a:schemeClr>
                </a:solidFill>
              </a:rPr>
              <a:t>        将</a:t>
            </a:r>
            <a:r>
              <a:rPr lang="zh-CN" altLang="en-US" dirty="0">
                <a:solidFill>
                  <a:schemeClr val="tx1">
                    <a:lumMod val="50000"/>
                  </a:schemeClr>
                </a:solidFill>
              </a:rPr>
              <a:t>一个时间域的信号分解为无数个不同频率的正弦信号的</a:t>
            </a:r>
            <a:r>
              <a:rPr lang="zh-CN" altLang="en-US" dirty="0" smtClean="0">
                <a:solidFill>
                  <a:schemeClr val="tx1">
                    <a:lumMod val="50000"/>
                  </a:schemeClr>
                </a:solidFill>
              </a:rPr>
              <a:t>组合。</a:t>
            </a:r>
            <a:endParaRPr lang="en-US" altLang="zh-CN" dirty="0" smtClean="0">
              <a:solidFill>
                <a:schemeClr val="tx1">
                  <a:lumMod val="50000"/>
                </a:schemeClr>
              </a:solidFill>
            </a:endParaRPr>
          </a:p>
          <a:p>
            <a:pPr marL="0" indent="0">
              <a:buNone/>
            </a:pPr>
            <a:endParaRPr lang="en-US" altLang="zh-CN" dirty="0">
              <a:solidFill>
                <a:schemeClr val="tx1">
                  <a:lumMod val="50000"/>
                </a:schemeClr>
              </a:solidFill>
            </a:endParaRPr>
          </a:p>
          <a:p>
            <a:pPr marL="0" indent="0">
              <a:buNone/>
            </a:pPr>
            <a:endParaRPr lang="en-US" altLang="zh-CN" dirty="0" smtClean="0">
              <a:solidFill>
                <a:schemeClr val="tx1">
                  <a:lumMod val="50000"/>
                </a:schemeClr>
              </a:solidFill>
            </a:endParaRPr>
          </a:p>
          <a:p>
            <a:pPr marL="0" indent="0">
              <a:buNone/>
            </a:pPr>
            <a:endParaRPr lang="en-US" altLang="zh-CN" dirty="0" smtClean="0">
              <a:solidFill>
                <a:schemeClr val="tx1">
                  <a:lumMod val="50000"/>
                </a:schemeClr>
              </a:solidFill>
            </a:endParaRPr>
          </a:p>
          <a:p>
            <a:pPr marL="0" indent="0">
              <a:buNone/>
            </a:pPr>
            <a:r>
              <a:rPr lang="zh-CN" altLang="en-US" dirty="0" smtClean="0">
                <a:solidFill>
                  <a:schemeClr val="tx1">
                    <a:lumMod val="50000"/>
                  </a:schemeClr>
                </a:solidFill>
              </a:rPr>
              <a:t>       </a:t>
            </a:r>
            <a:endParaRPr lang="en-US" altLang="zh-CN" dirty="0" smtClean="0">
              <a:solidFill>
                <a:schemeClr val="tx1">
                  <a:lumMod val="50000"/>
                </a:schemeClr>
              </a:solidFill>
            </a:endParaRPr>
          </a:p>
          <a:p>
            <a:pPr marL="0" indent="0">
              <a:buNone/>
            </a:pPr>
            <a:endParaRPr lang="en-US" altLang="zh-CN" dirty="0">
              <a:solidFill>
                <a:schemeClr val="tx1">
                  <a:lumMod val="50000"/>
                </a:schemeClr>
              </a:solidFill>
            </a:endParaRPr>
          </a:p>
          <a:p>
            <a:pPr marL="0" indent="0">
              <a:lnSpc>
                <a:spcPct val="110000"/>
              </a:lnSpc>
              <a:buNone/>
            </a:pPr>
            <a:r>
              <a:rPr lang="en-US" altLang="zh-CN" dirty="0" smtClean="0">
                <a:solidFill>
                  <a:schemeClr val="tx1">
                    <a:lumMod val="50000"/>
                  </a:schemeClr>
                </a:solidFill>
              </a:rPr>
              <a:t>        </a:t>
            </a:r>
            <a:r>
              <a:rPr lang="zh-CN" altLang="en-US" dirty="0" smtClean="0">
                <a:solidFill>
                  <a:schemeClr val="tx1">
                    <a:lumMod val="50000"/>
                  </a:schemeClr>
                </a:solidFill>
              </a:rPr>
              <a:t>公式：</a:t>
            </a:r>
            <a:endParaRPr lang="en-US" altLang="zh-CN" dirty="0" smtClean="0">
              <a:solidFill>
                <a:schemeClr val="tx1">
                  <a:lumMod val="50000"/>
                </a:schemeClr>
              </a:solidFill>
            </a:endParaRPr>
          </a:p>
          <a:p>
            <a:pPr marL="0" indent="0">
              <a:lnSpc>
                <a:spcPct val="110000"/>
              </a:lnSpc>
              <a:buNone/>
            </a:pPr>
            <a:r>
              <a:rPr lang="en-US" altLang="zh-CN" dirty="0">
                <a:solidFill>
                  <a:schemeClr val="tx1">
                    <a:lumMod val="50000"/>
                  </a:schemeClr>
                </a:solidFill>
              </a:rPr>
              <a:t> </a:t>
            </a:r>
            <a:r>
              <a:rPr lang="en-US" altLang="zh-CN" dirty="0" smtClean="0">
                <a:solidFill>
                  <a:schemeClr val="tx1">
                    <a:lumMod val="50000"/>
                  </a:schemeClr>
                </a:solidFill>
              </a:rPr>
              <a:t>       </a:t>
            </a:r>
            <a:r>
              <a:rPr lang="zh-CN" altLang="en-US" dirty="0" smtClean="0">
                <a:solidFill>
                  <a:schemeClr val="tx1">
                    <a:lumMod val="50000"/>
                  </a:schemeClr>
                </a:solidFill>
              </a:rPr>
              <a:t>傅立叶</a:t>
            </a:r>
            <a:r>
              <a:rPr lang="zh-CN" altLang="en-US" dirty="0">
                <a:solidFill>
                  <a:schemeClr val="tx1">
                    <a:lumMod val="50000"/>
                  </a:schemeClr>
                </a:solidFill>
              </a:rPr>
              <a:t>变换的结果就是得到傅立叶系数</a:t>
            </a:r>
            <a:r>
              <a:rPr lang="zh-CN" altLang="en-US" dirty="0" smtClean="0">
                <a:solidFill>
                  <a:schemeClr val="tx1">
                    <a:lumMod val="50000"/>
                  </a:schemeClr>
                </a:solidFill>
              </a:rPr>
              <a:t>，这</a:t>
            </a:r>
            <a:r>
              <a:rPr lang="zh-CN" altLang="en-US" dirty="0">
                <a:solidFill>
                  <a:schemeClr val="tx1">
                    <a:lumMod val="50000"/>
                  </a:schemeClr>
                </a:solidFill>
              </a:rPr>
              <a:t>是不同频率的正旋波在正交分解原始信号得到的对应分量</a:t>
            </a:r>
            <a:r>
              <a:rPr lang="zh-CN" altLang="en-US" dirty="0" smtClean="0">
                <a:solidFill>
                  <a:schemeClr val="tx1">
                    <a:lumMod val="50000"/>
                  </a:schemeClr>
                </a:solidFill>
              </a:rPr>
              <a:t>。计算</a:t>
            </a:r>
            <a:r>
              <a:rPr lang="zh-CN" altLang="en-US" dirty="0">
                <a:solidFill>
                  <a:schemeClr val="tx1">
                    <a:lumMod val="50000"/>
                  </a:schemeClr>
                </a:solidFill>
              </a:rPr>
              <a:t>每个频率分量有多少，形成频谱。</a:t>
            </a:r>
          </a:p>
          <a:p>
            <a:pPr marL="0" indent="0">
              <a:lnSpc>
                <a:spcPct val="120000"/>
              </a:lnSpc>
              <a:buNone/>
            </a:pPr>
            <a:r>
              <a:rPr lang="zh-CN" altLang="en-US" dirty="0" smtClean="0">
                <a:solidFill>
                  <a:schemeClr val="tx1">
                    <a:lumMod val="50000"/>
                  </a:schemeClr>
                </a:solidFill>
              </a:rPr>
              <a:t>        缺陷：是</a:t>
            </a:r>
            <a:r>
              <a:rPr lang="zh-CN" altLang="en-US" dirty="0">
                <a:solidFill>
                  <a:schemeClr val="tx1">
                    <a:lumMod val="50000"/>
                  </a:schemeClr>
                </a:solidFill>
              </a:rPr>
              <a:t>一种全局的变换，描绘的是整个时间段内频率的特性。只能获取一段信号总体上包含哪些频率的成分</a:t>
            </a:r>
            <a:r>
              <a:rPr lang="zh-CN" altLang="en-US" dirty="0" smtClean="0">
                <a:solidFill>
                  <a:schemeClr val="tx1">
                    <a:lumMod val="50000"/>
                  </a:schemeClr>
                </a:solidFill>
              </a:rPr>
              <a:t>，但是对各成分出现的时刻并无所知。无法对非平稳信号进行时频分析。</a:t>
            </a:r>
            <a:endParaRPr lang="en-US" altLang="zh-CN" dirty="0" smtClean="0">
              <a:solidFill>
                <a:schemeClr val="tx1">
                  <a:lumMod val="50000"/>
                </a:schemeClr>
              </a:solidFill>
            </a:endParaRPr>
          </a:p>
          <a:p>
            <a:pPr marL="0" indent="0">
              <a:buNone/>
            </a:pPr>
            <a:r>
              <a:rPr lang="en-US" altLang="zh-CN" dirty="0" smtClean="0"/>
              <a:t> </a:t>
            </a:r>
            <a:endParaRPr lang="zh-CN" altLang="en-US" dirty="0"/>
          </a:p>
        </p:txBody>
      </p:sp>
      <p:pic>
        <p:nvPicPr>
          <p:cNvPr id="7" name="图片 6" descr="https://pic2.zhimg.com/a0af8a61927678843b8ceef4cd6ecbad_b.png"/>
          <p:cNvPicPr/>
          <p:nvPr/>
        </p:nvPicPr>
        <p:blipFill>
          <a:blip r:embed="rId3">
            <a:extLst>
              <a:ext uri="{28A0092B-C50C-407E-A947-70E740481C1C}">
                <a14:useLocalDpi xmlns:a14="http://schemas.microsoft.com/office/drawing/2010/main" val="0"/>
              </a:ext>
            </a:extLst>
          </a:blip>
          <a:srcRect/>
          <a:stretch>
            <a:fillRect/>
          </a:stretch>
        </p:blipFill>
        <p:spPr bwMode="auto">
          <a:xfrm>
            <a:off x="411983" y="2336965"/>
            <a:ext cx="4079630" cy="1499097"/>
          </a:xfrm>
          <a:prstGeom prst="rect">
            <a:avLst/>
          </a:prstGeom>
          <a:noFill/>
          <a:ln>
            <a:noFill/>
          </a:ln>
        </p:spPr>
      </p:pic>
      <p:pic>
        <p:nvPicPr>
          <p:cNvPr id="2" name="图片 1"/>
          <p:cNvPicPr>
            <a:picLocks noChangeAspect="1"/>
          </p:cNvPicPr>
          <p:nvPr/>
        </p:nvPicPr>
        <p:blipFill>
          <a:blip r:embed="rId4"/>
          <a:stretch>
            <a:fillRect/>
          </a:stretch>
        </p:blipFill>
        <p:spPr>
          <a:xfrm>
            <a:off x="4571187" y="2331532"/>
            <a:ext cx="4300688" cy="1504531"/>
          </a:xfrm>
          <a:prstGeom prst="rect">
            <a:avLst/>
          </a:prstGeom>
        </p:spPr>
      </p:pic>
      <p:pic>
        <p:nvPicPr>
          <p:cNvPr id="8" name="图片 7"/>
          <p:cNvPicPr>
            <a:picLocks noChangeAspect="1"/>
          </p:cNvPicPr>
          <p:nvPr/>
        </p:nvPicPr>
        <p:blipFill>
          <a:blip r:embed="rId5"/>
          <a:stretch>
            <a:fillRect/>
          </a:stretch>
        </p:blipFill>
        <p:spPr>
          <a:xfrm>
            <a:off x="1704160" y="3891626"/>
            <a:ext cx="1666875" cy="523875"/>
          </a:xfrm>
          <a:prstGeom prst="rect">
            <a:avLst/>
          </a:prstGeom>
        </p:spPr>
      </p:pic>
    </p:spTree>
    <p:extLst>
      <p:ext uri="{BB962C8B-B14F-4D97-AF65-F5344CB8AC3E}">
        <p14:creationId xmlns:p14="http://schemas.microsoft.com/office/powerpoint/2010/main" val="2542917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a:xfrm>
            <a:off x="566061" y="1206500"/>
            <a:ext cx="8010253" cy="5494338"/>
          </a:xfrm>
        </p:spPr>
        <p:txBody>
          <a:bodyPr>
            <a:normAutofit fontScale="25000" lnSpcReduction="20000"/>
          </a:bodyPr>
          <a:lstStyle/>
          <a:p>
            <a:r>
              <a:rPr lang="zh-CN" altLang="en-US" sz="8000" b="1" dirty="0" smtClean="0">
                <a:solidFill>
                  <a:schemeClr val="tx1">
                    <a:lumMod val="50000"/>
                  </a:schemeClr>
                </a:solidFill>
              </a:rPr>
              <a:t>小波分析理论发展历史</a:t>
            </a:r>
            <a:endParaRPr lang="en-US" altLang="zh-CN" sz="8000" b="1" dirty="0" smtClean="0">
              <a:solidFill>
                <a:schemeClr val="tx1">
                  <a:lumMod val="50000"/>
                </a:schemeClr>
              </a:solidFill>
            </a:endParaRPr>
          </a:p>
          <a:p>
            <a:pPr>
              <a:buFont typeface="Wingdings" panose="05000000000000000000" pitchFamily="2" charset="2"/>
              <a:buChar char="l"/>
            </a:pPr>
            <a:r>
              <a:rPr lang="en-US" altLang="zh-CN" sz="7200" dirty="0" smtClean="0">
                <a:solidFill>
                  <a:schemeClr val="tx1">
                    <a:lumMod val="50000"/>
                  </a:schemeClr>
                </a:solidFill>
              </a:rPr>
              <a:t>    </a:t>
            </a:r>
            <a:r>
              <a:rPr lang="zh-CN" altLang="en-US" sz="7200" b="1" dirty="0" smtClean="0">
                <a:solidFill>
                  <a:schemeClr val="tx1">
                    <a:lumMod val="50000"/>
                  </a:schemeClr>
                </a:solidFill>
              </a:rPr>
              <a:t>短时傅里叶变换（</a:t>
            </a:r>
            <a:r>
              <a:rPr lang="en-US" altLang="zh-CN" sz="7200" b="1" dirty="0" smtClean="0">
                <a:solidFill>
                  <a:schemeClr val="tx1">
                    <a:lumMod val="50000"/>
                  </a:schemeClr>
                </a:solidFill>
              </a:rPr>
              <a:t>STFT</a:t>
            </a:r>
            <a:r>
              <a:rPr lang="zh-CN" altLang="en-US" sz="7200" b="1" dirty="0" smtClean="0">
                <a:solidFill>
                  <a:schemeClr val="tx1">
                    <a:lumMod val="50000"/>
                  </a:schemeClr>
                </a:solidFill>
              </a:rPr>
              <a:t>）</a:t>
            </a:r>
            <a:endParaRPr lang="en-US" altLang="zh-CN" sz="7200" b="1" dirty="0" smtClean="0">
              <a:solidFill>
                <a:schemeClr val="tx1">
                  <a:lumMod val="50000"/>
                </a:schemeClr>
              </a:solidFill>
            </a:endParaRPr>
          </a:p>
          <a:p>
            <a:pPr marL="0" indent="0">
              <a:lnSpc>
                <a:spcPct val="120000"/>
              </a:lnSpc>
              <a:buNone/>
            </a:pPr>
            <a:r>
              <a:rPr lang="zh-CN" altLang="en-US" sz="7200" dirty="0" smtClean="0">
                <a:solidFill>
                  <a:schemeClr val="tx1">
                    <a:lumMod val="50000"/>
                  </a:schemeClr>
                </a:solidFill>
              </a:rPr>
              <a:t>        加窗，把</a:t>
            </a:r>
            <a:r>
              <a:rPr lang="zh-CN" altLang="en-US" sz="7200" dirty="0">
                <a:solidFill>
                  <a:schemeClr val="tx1">
                    <a:lumMod val="50000"/>
                  </a:schemeClr>
                </a:solidFill>
              </a:rPr>
              <a:t>整个时域过程分解成无数个等长的小过程，每个小过程近似平稳，再进行傅里叶变换，即可得知不同时间点上的频率。</a:t>
            </a:r>
            <a:endParaRPr lang="en-US" altLang="zh-CN" sz="7200" dirty="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r>
              <a:rPr lang="zh-CN" altLang="en-US" sz="7200" dirty="0">
                <a:solidFill>
                  <a:schemeClr val="tx1">
                    <a:lumMod val="50000"/>
                  </a:schemeClr>
                </a:solidFill>
              </a:rPr>
              <a:t>缺陷：如何确定窗函数，窗太窄，窗内信号太短，导致频率分析不够精准，频率分辨率差；窗太宽，时域分辨率低。窄窗口时间分辨率高、频率分辨率低，宽窗口时间分辨率低、频率分辨率高。对于时变的非稳态信号，高频适合小窗口，低频适合大窗口。然而</a:t>
            </a:r>
            <a:r>
              <a:rPr lang="en-US" altLang="zh-CN" sz="7200" dirty="0">
                <a:solidFill>
                  <a:schemeClr val="tx1">
                    <a:lumMod val="50000"/>
                  </a:schemeClr>
                </a:solidFill>
              </a:rPr>
              <a:t>STFT</a:t>
            </a:r>
            <a:r>
              <a:rPr lang="zh-CN" altLang="en-US" sz="7200" dirty="0">
                <a:solidFill>
                  <a:schemeClr val="tx1">
                    <a:lumMod val="50000"/>
                  </a:schemeClr>
                </a:solidFill>
              </a:rPr>
              <a:t>的窗口是固定的，在一次</a:t>
            </a:r>
            <a:r>
              <a:rPr lang="en-US" altLang="zh-CN" sz="7200" dirty="0">
                <a:solidFill>
                  <a:schemeClr val="tx1">
                    <a:lumMod val="50000"/>
                  </a:schemeClr>
                </a:solidFill>
              </a:rPr>
              <a:t>STFT</a:t>
            </a:r>
            <a:r>
              <a:rPr lang="zh-CN" altLang="en-US" sz="7200" dirty="0">
                <a:solidFill>
                  <a:schemeClr val="tx1">
                    <a:lumMod val="50000"/>
                  </a:schemeClr>
                </a:solidFill>
              </a:rPr>
              <a:t>中宽度不会变化，所以</a:t>
            </a:r>
            <a:r>
              <a:rPr lang="en-US" altLang="zh-CN" sz="7200" dirty="0">
                <a:solidFill>
                  <a:schemeClr val="tx1">
                    <a:lumMod val="50000"/>
                  </a:schemeClr>
                </a:solidFill>
              </a:rPr>
              <a:t>STFT</a:t>
            </a:r>
            <a:r>
              <a:rPr lang="zh-CN" altLang="en-US" sz="7200" dirty="0">
                <a:solidFill>
                  <a:schemeClr val="tx1">
                    <a:lumMod val="50000"/>
                  </a:schemeClr>
                </a:solidFill>
              </a:rPr>
              <a:t>还是无法满足非稳态信号变化的频率的需求</a:t>
            </a:r>
            <a:r>
              <a:rPr lang="zh-CN" altLang="en-US" sz="7200" dirty="0" smtClean="0">
                <a:solidFill>
                  <a:schemeClr val="tx1">
                    <a:lumMod val="50000"/>
                  </a:schemeClr>
                </a:solidFill>
              </a:rPr>
              <a:t>。</a:t>
            </a:r>
            <a:endParaRPr lang="en-US" altLang="zh-CN" sz="7200" dirty="0" smtClean="0">
              <a:solidFill>
                <a:schemeClr val="tx1">
                  <a:lumMod val="50000"/>
                </a:schemeClr>
              </a:solidFill>
            </a:endParaRPr>
          </a:p>
          <a:p>
            <a:pPr marL="0" indent="0">
              <a:buNone/>
            </a:pP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pic>
        <p:nvPicPr>
          <p:cNvPr id="4" name="图片 3"/>
          <p:cNvPicPr>
            <a:picLocks noChangeAspect="1"/>
          </p:cNvPicPr>
          <p:nvPr/>
        </p:nvPicPr>
        <p:blipFill>
          <a:blip r:embed="rId3"/>
          <a:stretch>
            <a:fillRect/>
          </a:stretch>
        </p:blipFill>
        <p:spPr>
          <a:xfrm>
            <a:off x="1934438" y="2745787"/>
            <a:ext cx="5273497" cy="1347333"/>
          </a:xfrm>
          <a:prstGeom prst="rect">
            <a:avLst/>
          </a:prstGeom>
        </p:spPr>
      </p:pic>
      <p:pic>
        <p:nvPicPr>
          <p:cNvPr id="2" name="图片 1"/>
          <p:cNvPicPr>
            <a:picLocks noChangeAspect="1"/>
          </p:cNvPicPr>
          <p:nvPr/>
        </p:nvPicPr>
        <p:blipFill>
          <a:blip r:embed="rId4"/>
          <a:stretch>
            <a:fillRect/>
          </a:stretch>
        </p:blipFill>
        <p:spPr>
          <a:xfrm>
            <a:off x="1935251" y="2817477"/>
            <a:ext cx="5273497" cy="1359526"/>
          </a:xfrm>
          <a:prstGeom prst="rect">
            <a:avLst/>
          </a:prstGeom>
        </p:spPr>
      </p:pic>
    </p:spTree>
    <p:extLst>
      <p:ext uri="{BB962C8B-B14F-4D97-AF65-F5344CB8AC3E}">
        <p14:creationId xmlns:p14="http://schemas.microsoft.com/office/powerpoint/2010/main" val="2475617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p:txBody>
          <a:bodyPr>
            <a:normAutofit fontScale="25000" lnSpcReduction="20000"/>
          </a:bodyPr>
          <a:lstStyle/>
          <a:p>
            <a:r>
              <a:rPr lang="zh-CN" altLang="en-US" sz="8000" b="1" dirty="0" smtClean="0">
                <a:solidFill>
                  <a:schemeClr val="tx1">
                    <a:lumMod val="50000"/>
                  </a:schemeClr>
                </a:solidFill>
              </a:rPr>
              <a:t>小波分析理论发展历史</a:t>
            </a:r>
            <a:endParaRPr lang="en-US" altLang="zh-CN" sz="8000" b="1" dirty="0" smtClean="0">
              <a:solidFill>
                <a:schemeClr val="tx1">
                  <a:lumMod val="50000"/>
                </a:schemeClr>
              </a:solidFill>
            </a:endParaRPr>
          </a:p>
          <a:p>
            <a:pPr>
              <a:buFont typeface="Wingdings" panose="05000000000000000000" pitchFamily="2" charset="2"/>
              <a:buChar char="l"/>
            </a:pPr>
            <a:r>
              <a:rPr lang="en-US" altLang="zh-CN" sz="7200" dirty="0" smtClean="0">
                <a:solidFill>
                  <a:schemeClr val="tx1">
                    <a:lumMod val="50000"/>
                  </a:schemeClr>
                </a:solidFill>
              </a:rPr>
              <a:t>    </a:t>
            </a:r>
            <a:r>
              <a:rPr lang="zh-CN" altLang="en-US" sz="7200" b="1" dirty="0" smtClean="0">
                <a:solidFill>
                  <a:schemeClr val="tx1">
                    <a:lumMod val="50000"/>
                  </a:schemeClr>
                </a:solidFill>
              </a:rPr>
              <a:t>小波</a:t>
            </a:r>
            <a:r>
              <a:rPr lang="zh-CN" altLang="en-US" sz="7200" b="1" dirty="0">
                <a:solidFill>
                  <a:schemeClr val="tx1">
                    <a:lumMod val="50000"/>
                  </a:schemeClr>
                </a:solidFill>
              </a:rPr>
              <a:t>变换</a:t>
            </a:r>
            <a:endParaRPr lang="en-US" altLang="zh-CN" sz="7200" b="1" dirty="0" smtClean="0">
              <a:solidFill>
                <a:schemeClr val="tx1">
                  <a:lumMod val="50000"/>
                </a:schemeClr>
              </a:solidFill>
            </a:endParaRPr>
          </a:p>
          <a:p>
            <a:pPr marL="0" indent="0">
              <a:buNone/>
            </a:pPr>
            <a:r>
              <a:rPr lang="zh-CN" altLang="en-US" sz="7200" dirty="0" smtClean="0">
                <a:solidFill>
                  <a:schemeClr val="tx1">
                    <a:lumMod val="50000"/>
                  </a:schemeClr>
                </a:solidFill>
              </a:rPr>
              <a:t>        将</a:t>
            </a:r>
            <a:r>
              <a:rPr lang="zh-CN" altLang="en-US" sz="7200" dirty="0">
                <a:solidFill>
                  <a:schemeClr val="tx1">
                    <a:lumMod val="50000"/>
                  </a:schemeClr>
                </a:solidFill>
              </a:rPr>
              <a:t>一个原始时间域上的信号通过正交分解为移位过和压缩过的母小波的组合</a:t>
            </a: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7200" dirty="0">
                <a:solidFill>
                  <a:schemeClr val="tx1">
                    <a:lumMod val="50000"/>
                  </a:schemeClr>
                </a:solidFill>
              </a:rPr>
              <a:t>        </a:t>
            </a:r>
            <a:r>
              <a:rPr lang="zh-CN" altLang="en-US" sz="7200" dirty="0">
                <a:solidFill>
                  <a:schemeClr val="tx1">
                    <a:lumMod val="50000"/>
                  </a:schemeClr>
                </a:solidFill>
              </a:rPr>
              <a:t>公式：</a:t>
            </a:r>
            <a:endParaRPr lang="en-US" altLang="zh-CN" sz="72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r>
              <a:rPr lang="zh-CN" altLang="en-US" sz="7200" dirty="0" smtClean="0">
                <a:solidFill>
                  <a:schemeClr val="tx1">
                    <a:lumMod val="50000"/>
                  </a:schemeClr>
                </a:solidFill>
              </a:rPr>
              <a:t>小波变换</a:t>
            </a:r>
            <a:r>
              <a:rPr lang="zh-CN" altLang="en-US" sz="7200" dirty="0">
                <a:solidFill>
                  <a:schemeClr val="tx1">
                    <a:lumMod val="50000"/>
                  </a:schemeClr>
                </a:solidFill>
              </a:rPr>
              <a:t>有两个变量：尺度</a:t>
            </a:r>
            <a:r>
              <a:rPr lang="en-US" altLang="zh-CN" sz="7200" dirty="0">
                <a:solidFill>
                  <a:schemeClr val="tx1">
                    <a:lumMod val="50000"/>
                  </a:schemeClr>
                </a:solidFill>
              </a:rPr>
              <a:t>a</a:t>
            </a:r>
            <a:r>
              <a:rPr lang="zh-CN" altLang="en-US" sz="7200" dirty="0">
                <a:solidFill>
                  <a:schemeClr val="tx1">
                    <a:lumMod val="50000"/>
                  </a:schemeClr>
                </a:solidFill>
              </a:rPr>
              <a:t>（</a:t>
            </a:r>
            <a:r>
              <a:rPr lang="en-US" altLang="zh-CN" sz="7200" dirty="0">
                <a:solidFill>
                  <a:schemeClr val="tx1">
                    <a:lumMod val="50000"/>
                  </a:schemeClr>
                </a:solidFill>
              </a:rPr>
              <a:t>scale</a:t>
            </a:r>
            <a:r>
              <a:rPr lang="zh-CN" altLang="en-US" sz="7200" dirty="0">
                <a:solidFill>
                  <a:schemeClr val="tx1">
                    <a:lumMod val="50000"/>
                  </a:schemeClr>
                </a:solidFill>
              </a:rPr>
              <a:t>）和平移量 </a:t>
            </a:r>
            <a:r>
              <a:rPr lang="en-US" altLang="zh-CN" sz="7200" dirty="0">
                <a:solidFill>
                  <a:schemeClr val="tx1">
                    <a:lumMod val="50000"/>
                  </a:schemeClr>
                </a:solidFill>
              </a:rPr>
              <a:t>τ</a:t>
            </a:r>
            <a:r>
              <a:rPr lang="zh-CN" altLang="en-US" sz="7200" dirty="0">
                <a:solidFill>
                  <a:schemeClr val="tx1">
                    <a:lumMod val="50000"/>
                  </a:schemeClr>
                </a:solidFill>
              </a:rPr>
              <a:t>（</a:t>
            </a:r>
            <a:r>
              <a:rPr lang="en-US" altLang="zh-CN" sz="7200" dirty="0">
                <a:solidFill>
                  <a:schemeClr val="tx1">
                    <a:lumMod val="50000"/>
                  </a:schemeClr>
                </a:solidFill>
              </a:rPr>
              <a:t>translation</a:t>
            </a:r>
            <a:r>
              <a:rPr lang="zh-CN" altLang="en-US" sz="7200" dirty="0">
                <a:solidFill>
                  <a:schemeClr val="tx1">
                    <a:lumMod val="50000"/>
                  </a:schemeClr>
                </a:solidFill>
              </a:rPr>
              <a:t>）。尺度</a:t>
            </a:r>
            <a:r>
              <a:rPr lang="en-US" altLang="zh-CN" sz="7200" dirty="0">
                <a:solidFill>
                  <a:schemeClr val="tx1">
                    <a:lumMod val="50000"/>
                  </a:schemeClr>
                </a:solidFill>
              </a:rPr>
              <a:t>a</a:t>
            </a:r>
            <a:r>
              <a:rPr lang="zh-CN" altLang="en-US" sz="7200" dirty="0">
                <a:solidFill>
                  <a:schemeClr val="tx1">
                    <a:lumMod val="50000"/>
                  </a:schemeClr>
                </a:solidFill>
              </a:rPr>
              <a:t>控制小波函数的伸缩，平移量 </a:t>
            </a:r>
            <a:r>
              <a:rPr lang="en-US" altLang="zh-CN" sz="7200" dirty="0">
                <a:solidFill>
                  <a:schemeClr val="tx1">
                    <a:lumMod val="50000"/>
                  </a:schemeClr>
                </a:solidFill>
              </a:rPr>
              <a:t>τ</a:t>
            </a:r>
            <a:r>
              <a:rPr lang="zh-CN" altLang="en-US" sz="7200" dirty="0">
                <a:solidFill>
                  <a:schemeClr val="tx1">
                    <a:lumMod val="50000"/>
                  </a:schemeClr>
                </a:solidFill>
              </a:rPr>
              <a:t>控制小波函数的平移。尺度就对应于频率（反比），平移量 </a:t>
            </a:r>
            <a:r>
              <a:rPr lang="en-US" altLang="zh-CN" sz="7200" dirty="0">
                <a:solidFill>
                  <a:schemeClr val="tx1">
                    <a:lumMod val="50000"/>
                  </a:schemeClr>
                </a:solidFill>
              </a:rPr>
              <a:t>τ</a:t>
            </a:r>
            <a:r>
              <a:rPr lang="zh-CN" altLang="en-US" sz="7200" dirty="0">
                <a:solidFill>
                  <a:schemeClr val="tx1">
                    <a:lumMod val="50000"/>
                  </a:schemeClr>
                </a:solidFill>
              </a:rPr>
              <a:t>就对应于时间。这个变换的结果就是得到许多小波</a:t>
            </a:r>
            <a:r>
              <a:rPr lang="zh-CN" altLang="en-US" sz="7200" dirty="0" smtClean="0">
                <a:solidFill>
                  <a:schemeClr val="tx1">
                    <a:lumMod val="50000"/>
                  </a:schemeClr>
                </a:solidFill>
              </a:rPr>
              <a:t>系数，是这</a:t>
            </a:r>
            <a:r>
              <a:rPr lang="zh-CN" altLang="en-US" sz="7200" dirty="0">
                <a:solidFill>
                  <a:schemeClr val="tx1">
                    <a:lumMod val="50000"/>
                  </a:schemeClr>
                </a:solidFill>
              </a:rPr>
              <a:t>些小波关于范围和位置的函数</a:t>
            </a:r>
            <a:r>
              <a:rPr lang="zh-CN" altLang="en-US" sz="7200" dirty="0" smtClean="0">
                <a:solidFill>
                  <a:schemeClr val="tx1">
                    <a:lumMod val="50000"/>
                  </a:schemeClr>
                </a:solidFill>
              </a:rPr>
              <a:t>。</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pic>
        <p:nvPicPr>
          <p:cNvPr id="3" name="图片 2"/>
          <p:cNvPicPr>
            <a:picLocks noChangeAspect="1"/>
          </p:cNvPicPr>
          <p:nvPr/>
        </p:nvPicPr>
        <p:blipFill>
          <a:blip r:embed="rId3"/>
          <a:stretch>
            <a:fillRect/>
          </a:stretch>
        </p:blipFill>
        <p:spPr>
          <a:xfrm>
            <a:off x="1932203" y="2302317"/>
            <a:ext cx="5279594" cy="1396105"/>
          </a:xfrm>
          <a:prstGeom prst="rect">
            <a:avLst/>
          </a:prstGeom>
        </p:spPr>
      </p:pic>
      <p:pic>
        <p:nvPicPr>
          <p:cNvPr id="9" name="图片 8"/>
          <p:cNvPicPr>
            <a:picLocks noChangeAspect="1"/>
          </p:cNvPicPr>
          <p:nvPr/>
        </p:nvPicPr>
        <p:blipFill>
          <a:blip r:embed="rId4"/>
          <a:stretch>
            <a:fillRect/>
          </a:stretch>
        </p:blipFill>
        <p:spPr>
          <a:xfrm>
            <a:off x="1932203" y="4089389"/>
            <a:ext cx="3314700" cy="704850"/>
          </a:xfrm>
          <a:prstGeom prst="rect">
            <a:avLst/>
          </a:prstGeom>
        </p:spPr>
      </p:pic>
    </p:spTree>
    <p:extLst>
      <p:ext uri="{BB962C8B-B14F-4D97-AF65-F5344CB8AC3E}">
        <p14:creationId xmlns:p14="http://schemas.microsoft.com/office/powerpoint/2010/main" val="257218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p:txBody>
          <a:bodyPr>
            <a:normAutofit fontScale="25000" lnSpcReduction="20000"/>
          </a:bodyPr>
          <a:lstStyle/>
          <a:p>
            <a:r>
              <a:rPr lang="zh-CN" altLang="en-US" sz="8000" b="1" dirty="0" smtClean="0">
                <a:solidFill>
                  <a:schemeClr val="tx1">
                    <a:lumMod val="50000"/>
                  </a:schemeClr>
                </a:solidFill>
              </a:rPr>
              <a:t>连续小波变换</a:t>
            </a:r>
            <a:endParaRPr lang="en-US" altLang="zh-CN" sz="8000" b="1" dirty="0" smtClean="0">
              <a:solidFill>
                <a:schemeClr val="tx1">
                  <a:lumMod val="50000"/>
                </a:schemeClr>
              </a:solidFill>
            </a:endParaRPr>
          </a:p>
          <a:p>
            <a:pPr>
              <a:buClr>
                <a:srgbClr val="0070C0"/>
              </a:buClr>
              <a:buFont typeface="Wingdings" panose="05000000000000000000" pitchFamily="2" charset="2"/>
              <a:buChar char="l"/>
            </a:pPr>
            <a:r>
              <a:rPr lang="zh-CN" altLang="en-US" sz="7200" dirty="0" smtClean="0">
                <a:solidFill>
                  <a:schemeClr val="tx1">
                    <a:lumMod val="50000"/>
                  </a:schemeClr>
                </a:solidFill>
              </a:rPr>
              <a:t>选取一个小波基函数，固定一个尺度因子，把它和信号的初始段做比较。</a:t>
            </a:r>
            <a:endParaRPr lang="en-US" altLang="zh-CN" sz="7200" dirty="0">
              <a:solidFill>
                <a:schemeClr val="tx1">
                  <a:lumMod val="50000"/>
                </a:schemeClr>
              </a:solidFill>
            </a:endParaRPr>
          </a:p>
          <a:p>
            <a:pPr>
              <a:buClr>
                <a:srgbClr val="0070C0"/>
              </a:buClr>
              <a:buFont typeface="Wingdings" panose="05000000000000000000" pitchFamily="2" charset="2"/>
              <a:buChar char="l"/>
            </a:pPr>
            <a:r>
              <a:rPr lang="zh-CN" altLang="en-US" sz="7200" dirty="0" smtClean="0">
                <a:solidFill>
                  <a:schemeClr val="tx1">
                    <a:lumMod val="50000"/>
                  </a:schemeClr>
                </a:solidFill>
              </a:rPr>
              <a:t>计算小波和这个区域内信号的相似度，即小波系数。</a:t>
            </a:r>
            <a:endParaRPr lang="en-US" altLang="zh-CN" sz="7200" dirty="0" smtClean="0">
              <a:solidFill>
                <a:schemeClr val="tx1">
                  <a:lumMod val="50000"/>
                </a:schemeClr>
              </a:solidFill>
            </a:endParaRPr>
          </a:p>
          <a:p>
            <a:pPr>
              <a:lnSpc>
                <a:spcPct val="120000"/>
              </a:lnSpc>
              <a:buClr>
                <a:srgbClr val="0070C0"/>
              </a:buClr>
              <a:buFont typeface="Wingdings" panose="05000000000000000000" pitchFamily="2" charset="2"/>
              <a:buChar char="l"/>
            </a:pPr>
            <a:r>
              <a:rPr lang="zh-CN" altLang="en-US" sz="7200" dirty="0" smtClean="0">
                <a:solidFill>
                  <a:schemeClr val="tx1">
                    <a:lumMod val="50000"/>
                  </a:schemeClr>
                </a:solidFill>
              </a:rPr>
              <a:t>改变平移因子，是小波延时间轴位移，重复</a:t>
            </a:r>
            <a:r>
              <a:rPr lang="en-US" altLang="zh-CN" sz="7200" dirty="0" smtClean="0">
                <a:solidFill>
                  <a:schemeClr val="tx1">
                    <a:lumMod val="50000"/>
                  </a:schemeClr>
                </a:solidFill>
              </a:rPr>
              <a:t>1</a:t>
            </a:r>
            <a:r>
              <a:rPr lang="zh-CN" altLang="en-US" sz="7200" dirty="0" smtClean="0">
                <a:solidFill>
                  <a:schemeClr val="tx1">
                    <a:lumMod val="50000"/>
                  </a:schemeClr>
                </a:solidFill>
              </a:rPr>
              <a:t>，</a:t>
            </a:r>
            <a:r>
              <a:rPr lang="en-US" altLang="zh-CN" sz="7200" dirty="0" smtClean="0">
                <a:solidFill>
                  <a:schemeClr val="tx1">
                    <a:lumMod val="50000"/>
                  </a:schemeClr>
                </a:solidFill>
              </a:rPr>
              <a:t>2</a:t>
            </a:r>
            <a:r>
              <a:rPr lang="zh-CN" altLang="en-US" sz="7200" dirty="0" smtClean="0">
                <a:solidFill>
                  <a:schemeClr val="tx1">
                    <a:lumMod val="50000"/>
                  </a:schemeClr>
                </a:solidFill>
              </a:rPr>
              <a:t>，计算整个信号与小波的相似度。</a:t>
            </a:r>
            <a:endParaRPr lang="en-US" altLang="zh-CN" sz="7200" dirty="0" smtClean="0">
              <a:solidFill>
                <a:schemeClr val="tx1">
                  <a:lumMod val="50000"/>
                </a:schemeClr>
              </a:solidFill>
            </a:endParaRPr>
          </a:p>
          <a:p>
            <a:pPr>
              <a:buClr>
                <a:srgbClr val="0070C0"/>
              </a:buClr>
              <a:buFont typeface="Wingdings" panose="05000000000000000000" pitchFamily="2" charset="2"/>
              <a:buChar char="l"/>
            </a:pPr>
            <a:r>
              <a:rPr lang="zh-CN" altLang="en-US" sz="7200" dirty="0" smtClean="0">
                <a:solidFill>
                  <a:schemeClr val="tx1">
                    <a:lumMod val="50000"/>
                  </a:schemeClr>
                </a:solidFill>
              </a:rPr>
              <a:t>改变平移因子，缩小或伸展整个小波，重复</a:t>
            </a:r>
            <a:r>
              <a:rPr lang="en-US" altLang="zh-CN" sz="7200" dirty="0" smtClean="0">
                <a:solidFill>
                  <a:schemeClr val="tx1">
                    <a:lumMod val="50000"/>
                  </a:schemeClr>
                </a:solidFill>
              </a:rPr>
              <a:t>1</a:t>
            </a:r>
            <a:r>
              <a:rPr lang="zh-CN" altLang="en-US" sz="7200" dirty="0" smtClean="0">
                <a:solidFill>
                  <a:schemeClr val="tx1">
                    <a:lumMod val="50000"/>
                  </a:schemeClr>
                </a:solidFill>
              </a:rPr>
              <a:t>，</a:t>
            </a:r>
            <a:r>
              <a:rPr lang="en-US" altLang="zh-CN" sz="7200" dirty="0" smtClean="0">
                <a:solidFill>
                  <a:schemeClr val="tx1">
                    <a:lumMod val="50000"/>
                  </a:schemeClr>
                </a:solidFill>
              </a:rPr>
              <a:t>2</a:t>
            </a:r>
            <a:r>
              <a:rPr lang="zh-CN" altLang="en-US" sz="7200" dirty="0" smtClean="0">
                <a:solidFill>
                  <a:schemeClr val="tx1">
                    <a:lumMod val="50000"/>
                  </a:schemeClr>
                </a:solidFill>
              </a:rPr>
              <a:t>，</a:t>
            </a:r>
            <a:r>
              <a:rPr lang="en-US" altLang="zh-CN" sz="7200" dirty="0" smtClean="0">
                <a:solidFill>
                  <a:schemeClr val="tx1">
                    <a:lumMod val="50000"/>
                  </a:schemeClr>
                </a:solidFill>
              </a:rPr>
              <a:t>3.</a:t>
            </a:r>
          </a:p>
          <a:p>
            <a:pPr>
              <a:buClr>
                <a:srgbClr val="0070C0"/>
              </a:buClr>
              <a:buFont typeface="Wingdings" panose="05000000000000000000" pitchFamily="2" charset="2"/>
              <a:buChar char="l"/>
            </a:pPr>
            <a:r>
              <a:rPr lang="zh-CN" altLang="en-US" sz="7200" dirty="0" smtClean="0">
                <a:solidFill>
                  <a:schemeClr val="tx1">
                    <a:lumMod val="50000"/>
                  </a:schemeClr>
                </a:solidFill>
              </a:rPr>
              <a:t>重复整个操作直到</a:t>
            </a:r>
            <a:r>
              <a:rPr lang="en-US" altLang="zh-CN" sz="7200" dirty="0" smtClean="0">
                <a:solidFill>
                  <a:schemeClr val="tx1">
                    <a:lumMod val="50000"/>
                  </a:schemeClr>
                </a:solidFill>
              </a:rPr>
              <a:t>1</a:t>
            </a:r>
            <a:r>
              <a:rPr lang="zh-CN" altLang="en-US" sz="7200" dirty="0" smtClean="0">
                <a:solidFill>
                  <a:schemeClr val="tx1">
                    <a:lumMod val="50000"/>
                  </a:schemeClr>
                </a:solidFill>
              </a:rPr>
              <a:t>，</a:t>
            </a:r>
            <a:r>
              <a:rPr lang="en-US" altLang="zh-CN" sz="7200" dirty="0" smtClean="0">
                <a:solidFill>
                  <a:schemeClr val="tx1">
                    <a:lumMod val="50000"/>
                  </a:schemeClr>
                </a:solidFill>
              </a:rPr>
              <a:t>2</a:t>
            </a:r>
            <a:r>
              <a:rPr lang="zh-CN" altLang="en-US" sz="7200" dirty="0" smtClean="0">
                <a:solidFill>
                  <a:schemeClr val="tx1">
                    <a:lumMod val="50000"/>
                  </a:schemeClr>
                </a:solidFill>
              </a:rPr>
              <a:t>，</a:t>
            </a:r>
            <a:r>
              <a:rPr lang="en-US" altLang="zh-CN" sz="7200" dirty="0" smtClean="0">
                <a:solidFill>
                  <a:schemeClr val="tx1">
                    <a:lumMod val="50000"/>
                  </a:schemeClr>
                </a:solidFill>
              </a:rPr>
              <a:t>3</a:t>
            </a:r>
            <a:r>
              <a:rPr lang="zh-CN" altLang="en-US" sz="7200" dirty="0" smtClean="0">
                <a:solidFill>
                  <a:schemeClr val="tx1">
                    <a:lumMod val="50000"/>
                  </a:schemeClr>
                </a:solidFill>
              </a:rPr>
              <a:t>，</a:t>
            </a:r>
            <a:r>
              <a:rPr lang="en-US" altLang="zh-CN" sz="7200" dirty="0" smtClean="0">
                <a:solidFill>
                  <a:schemeClr val="tx1">
                    <a:lumMod val="50000"/>
                  </a:schemeClr>
                </a:solidFill>
              </a:rPr>
              <a:t>4</a:t>
            </a:r>
            <a:r>
              <a:rPr lang="zh-CN" altLang="en-US" sz="7200" dirty="0" smtClean="0">
                <a:solidFill>
                  <a:schemeClr val="tx1">
                    <a:lumMod val="50000"/>
                  </a:schemeClr>
                </a:solidFill>
              </a:rPr>
              <a:t>全部做完</a:t>
            </a:r>
            <a:endParaRPr lang="en-US" altLang="zh-CN" sz="7200" dirty="0" smtClean="0">
              <a:solidFill>
                <a:schemeClr val="tx1">
                  <a:lumMod val="50000"/>
                </a:schemeClr>
              </a:solidFill>
            </a:endParaRPr>
          </a:p>
          <a:p>
            <a:pPr>
              <a:buClr>
                <a:srgbClr val="0070C0"/>
              </a:buClr>
              <a:buFont typeface="Wingdings" panose="05000000000000000000" pitchFamily="2" charset="2"/>
              <a:buChar char="l"/>
            </a:pPr>
            <a:endParaRPr lang="en-US" altLang="zh-CN" sz="5500" dirty="0">
              <a:solidFill>
                <a:schemeClr val="tx1">
                  <a:lumMod val="50000"/>
                </a:schemeClr>
              </a:solidFill>
            </a:endParaRPr>
          </a:p>
          <a:p>
            <a:pPr>
              <a:buClr>
                <a:srgbClr val="0070C0"/>
              </a:buClr>
              <a:buFont typeface="Wingdings" panose="05000000000000000000" pitchFamily="2" charset="2"/>
              <a:buChar char="l"/>
            </a:pPr>
            <a:endParaRPr lang="en-US" altLang="zh-CN" sz="5500" dirty="0" smtClean="0">
              <a:solidFill>
                <a:schemeClr val="tx1">
                  <a:lumMod val="50000"/>
                </a:schemeClr>
              </a:solidFill>
            </a:endParaRPr>
          </a:p>
          <a:p>
            <a:pPr>
              <a:buClr>
                <a:srgbClr val="0070C0"/>
              </a:buClr>
              <a:buFont typeface="Wingdings" panose="05000000000000000000" pitchFamily="2" charset="2"/>
              <a:buChar char="l"/>
            </a:pPr>
            <a:endParaRPr lang="en-US" altLang="zh-CN" sz="5500" dirty="0">
              <a:solidFill>
                <a:schemeClr val="tx1">
                  <a:lumMod val="50000"/>
                </a:schemeClr>
              </a:solidFill>
            </a:endParaRPr>
          </a:p>
          <a:p>
            <a:pPr>
              <a:buClr>
                <a:srgbClr val="0070C0"/>
              </a:buClr>
              <a:buFont typeface="Wingdings" panose="05000000000000000000" pitchFamily="2" charset="2"/>
              <a:buChar char="l"/>
            </a:pPr>
            <a:endParaRPr lang="en-US" altLang="zh-CN" sz="5500" dirty="0" smtClean="0">
              <a:solidFill>
                <a:schemeClr val="tx1">
                  <a:lumMod val="50000"/>
                </a:schemeClr>
              </a:solidFill>
            </a:endParaRPr>
          </a:p>
          <a:p>
            <a:pPr>
              <a:buClr>
                <a:srgbClr val="0070C0"/>
              </a:buClr>
              <a:buFont typeface="Wingdings" panose="05000000000000000000" pitchFamily="2" charset="2"/>
              <a:buChar char="l"/>
            </a:pPr>
            <a:endParaRPr lang="en-US" altLang="zh-CN" sz="5500" dirty="0">
              <a:solidFill>
                <a:schemeClr val="tx1">
                  <a:lumMod val="50000"/>
                </a:schemeClr>
              </a:solidFill>
            </a:endParaRPr>
          </a:p>
          <a:p>
            <a:pPr>
              <a:buClr>
                <a:srgbClr val="0070C0"/>
              </a:buClr>
              <a:buFont typeface="Wingdings" panose="05000000000000000000" pitchFamily="2" charset="2"/>
              <a:buChar char="l"/>
            </a:pPr>
            <a:endParaRPr lang="en-US" altLang="zh-CN" sz="5500" dirty="0" smtClean="0">
              <a:solidFill>
                <a:schemeClr val="tx1">
                  <a:lumMod val="50000"/>
                </a:schemeClr>
              </a:solidFill>
            </a:endParaRPr>
          </a:p>
          <a:p>
            <a:pPr marL="0" indent="0">
              <a:buClr>
                <a:srgbClr val="0070C0"/>
              </a:buClr>
              <a:buNone/>
            </a:pPr>
            <a:endParaRPr lang="en-US" altLang="zh-CN" sz="5500" dirty="0" smtClean="0">
              <a:solidFill>
                <a:schemeClr val="tx1">
                  <a:lumMod val="50000"/>
                </a:schemeClr>
              </a:solidFill>
            </a:endParaRPr>
          </a:p>
          <a:p>
            <a:pPr marL="0" indent="0">
              <a:lnSpc>
                <a:spcPct val="120000"/>
              </a:lnSpc>
              <a:buNone/>
            </a:pPr>
            <a:r>
              <a:rPr lang="zh-CN" altLang="en-US" sz="7200" dirty="0" smtClean="0">
                <a:solidFill>
                  <a:schemeClr val="tx1">
                    <a:lumMod val="50000"/>
                  </a:schemeClr>
                </a:solidFill>
              </a:rPr>
              <a:t>通过平移使得小波能够延信号的时间轴实现遍历分析，通过收缩和伸展小波，使得每次遍历分析实现对不同频率信号的逼近。</a:t>
            </a:r>
            <a:endParaRPr lang="en-US" altLang="zh-CN" sz="7200" dirty="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pic>
        <p:nvPicPr>
          <p:cNvPr id="2" name="图片 1"/>
          <p:cNvPicPr>
            <a:picLocks noChangeAspect="1"/>
          </p:cNvPicPr>
          <p:nvPr/>
        </p:nvPicPr>
        <p:blipFill>
          <a:blip r:embed="rId3"/>
          <a:stretch>
            <a:fillRect/>
          </a:stretch>
        </p:blipFill>
        <p:spPr>
          <a:xfrm>
            <a:off x="185739" y="3495675"/>
            <a:ext cx="3143250" cy="1571625"/>
          </a:xfrm>
          <a:prstGeom prst="rect">
            <a:avLst/>
          </a:prstGeom>
        </p:spPr>
      </p:pic>
      <p:pic>
        <p:nvPicPr>
          <p:cNvPr id="4" name="图片 3"/>
          <p:cNvPicPr>
            <a:picLocks noChangeAspect="1"/>
          </p:cNvPicPr>
          <p:nvPr/>
        </p:nvPicPr>
        <p:blipFill>
          <a:blip r:embed="rId4"/>
          <a:stretch>
            <a:fillRect/>
          </a:stretch>
        </p:blipFill>
        <p:spPr>
          <a:xfrm>
            <a:off x="3471859" y="3495675"/>
            <a:ext cx="2828925" cy="1571625"/>
          </a:xfrm>
          <a:prstGeom prst="rect">
            <a:avLst/>
          </a:prstGeom>
        </p:spPr>
      </p:pic>
      <p:pic>
        <p:nvPicPr>
          <p:cNvPr id="8" name="图片 7"/>
          <p:cNvPicPr>
            <a:picLocks noChangeAspect="1"/>
          </p:cNvPicPr>
          <p:nvPr/>
        </p:nvPicPr>
        <p:blipFill>
          <a:blip r:embed="rId5"/>
          <a:stretch>
            <a:fillRect/>
          </a:stretch>
        </p:blipFill>
        <p:spPr>
          <a:xfrm>
            <a:off x="6443660" y="3495676"/>
            <a:ext cx="2614612" cy="1571624"/>
          </a:xfrm>
          <a:prstGeom prst="rect">
            <a:avLst/>
          </a:prstGeom>
        </p:spPr>
      </p:pic>
    </p:spTree>
    <p:extLst>
      <p:ext uri="{BB962C8B-B14F-4D97-AF65-F5344CB8AC3E}">
        <p14:creationId xmlns:p14="http://schemas.microsoft.com/office/powerpoint/2010/main" val="1009813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a:xfrm>
            <a:off x="566061" y="1206500"/>
            <a:ext cx="8010253" cy="567709"/>
          </a:xfrm>
        </p:spPr>
        <p:txBody>
          <a:bodyPr>
            <a:normAutofit fontScale="40000" lnSpcReduction="20000"/>
          </a:bodyPr>
          <a:lstStyle/>
          <a:p>
            <a:r>
              <a:rPr lang="zh-CN" altLang="en-US" sz="6200" b="1" dirty="0" smtClean="0">
                <a:solidFill>
                  <a:schemeClr val="tx1">
                    <a:lumMod val="50000"/>
                  </a:schemeClr>
                </a:solidFill>
              </a:rPr>
              <a:t>多分辨分析</a:t>
            </a:r>
            <a:r>
              <a:rPr lang="zh-CN" altLang="en-US" sz="6200" dirty="0" smtClean="0">
                <a:solidFill>
                  <a:schemeClr val="tx1">
                    <a:lumMod val="50000"/>
                  </a:schemeClr>
                </a:solidFill>
              </a:rPr>
              <a:t>        </a:t>
            </a:r>
            <a:endParaRPr lang="en-US" altLang="zh-CN" sz="6200" dirty="0" smtClean="0"/>
          </a:p>
          <a:p>
            <a:pPr marL="0" indent="0">
              <a:buNone/>
            </a:pPr>
            <a:r>
              <a:rPr lang="en-US" altLang="zh-CN" dirty="0"/>
              <a:t> </a:t>
            </a:r>
            <a:r>
              <a:rPr lang="en-US" altLang="zh-CN" dirty="0" smtClean="0"/>
              <a:t>   </a:t>
            </a:r>
            <a:endParaRPr lang="zh-CN" altLang="en-US" dirty="0"/>
          </a:p>
        </p:txBody>
      </p:sp>
      <p:pic>
        <p:nvPicPr>
          <p:cNvPr id="3" name="图片 2"/>
          <p:cNvPicPr>
            <a:picLocks noChangeAspect="1"/>
          </p:cNvPicPr>
          <p:nvPr/>
        </p:nvPicPr>
        <p:blipFill>
          <a:blip r:embed="rId3"/>
          <a:stretch>
            <a:fillRect/>
          </a:stretch>
        </p:blipFill>
        <p:spPr>
          <a:xfrm>
            <a:off x="1258644" y="1600356"/>
            <a:ext cx="3054049" cy="3067176"/>
          </a:xfrm>
          <a:prstGeom prst="rect">
            <a:avLst/>
          </a:prstGeom>
        </p:spPr>
      </p:pic>
      <p:sp>
        <p:nvSpPr>
          <p:cNvPr id="4" name="矩形 3"/>
          <p:cNvSpPr/>
          <p:nvPr/>
        </p:nvSpPr>
        <p:spPr>
          <a:xfrm>
            <a:off x="955341" y="4731222"/>
            <a:ext cx="8079475" cy="923330"/>
          </a:xfrm>
          <a:prstGeom prst="rect">
            <a:avLst/>
          </a:prstGeom>
        </p:spPr>
        <p:txBody>
          <a:bodyPr wrap="square">
            <a:spAutoFit/>
          </a:bodyPr>
          <a:lstStyle/>
          <a:p>
            <a:r>
              <a:rPr lang="zh-CN" altLang="en-US" b="0" i="0" dirty="0" smtClean="0">
                <a:solidFill>
                  <a:srgbClr val="333333"/>
                </a:solidFill>
                <a:effectLst/>
                <a:latin typeface="Arial" panose="020B0604020202020204" pitchFamily="34" charset="0"/>
              </a:rPr>
              <a:t>如果物体尺寸有大有小，或者对比度有强有弱的情况同时发生，那么以若干个分辨率对它们进行研究将具有优势。</a:t>
            </a:r>
            <a:r>
              <a:rPr lang="zh-CN" altLang="en-US" dirty="0" smtClean="0">
                <a:solidFill>
                  <a:srgbClr val="333333"/>
                </a:solidFill>
                <a:latin typeface="Arial" panose="020B0604020202020204" pitchFamily="34" charset="0"/>
              </a:rPr>
              <a:t>某种</a:t>
            </a:r>
            <a:r>
              <a:rPr lang="zh-CN" altLang="en-US" dirty="0">
                <a:solidFill>
                  <a:srgbClr val="333333"/>
                </a:solidFill>
                <a:latin typeface="Arial" panose="020B0604020202020204" pitchFamily="34" charset="0"/>
              </a:rPr>
              <a:t>分辨率下无法发现的特性在另一个分辨率下将很容易被发现。</a:t>
            </a:r>
          </a:p>
        </p:txBody>
      </p:sp>
      <p:pic>
        <p:nvPicPr>
          <p:cNvPr id="10" name="图片 9"/>
          <p:cNvPicPr>
            <a:picLocks noChangeAspect="1"/>
          </p:cNvPicPr>
          <p:nvPr/>
        </p:nvPicPr>
        <p:blipFill>
          <a:blip r:embed="rId4"/>
          <a:stretch>
            <a:fillRect/>
          </a:stretch>
        </p:blipFill>
        <p:spPr>
          <a:xfrm>
            <a:off x="5199801" y="1600357"/>
            <a:ext cx="3125343" cy="3067175"/>
          </a:xfrm>
          <a:prstGeom prst="rect">
            <a:avLst/>
          </a:prstGeom>
        </p:spPr>
      </p:pic>
    </p:spTree>
    <p:extLst>
      <p:ext uri="{BB962C8B-B14F-4D97-AF65-F5344CB8AC3E}">
        <p14:creationId xmlns:p14="http://schemas.microsoft.com/office/powerpoint/2010/main" val="338095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小波分析理论</a:t>
            </a:r>
            <a:endParaRPr lang="zh-CN" altLang="en-US" dirty="0"/>
          </a:p>
        </p:txBody>
      </p:sp>
      <p:sp>
        <p:nvSpPr>
          <p:cNvPr id="6" name="内容占位符 5"/>
          <p:cNvSpPr>
            <a:spLocks noGrp="1"/>
          </p:cNvSpPr>
          <p:nvPr>
            <p:ph idx="1"/>
          </p:nvPr>
        </p:nvSpPr>
        <p:spPr/>
        <p:txBody>
          <a:bodyPr>
            <a:normAutofit fontScale="25000" lnSpcReduction="20000"/>
          </a:bodyPr>
          <a:lstStyle/>
          <a:p>
            <a:r>
              <a:rPr lang="zh-CN" altLang="en-US" sz="8000" b="1" dirty="0" smtClean="0">
                <a:solidFill>
                  <a:schemeClr val="tx1">
                    <a:lumMod val="50000"/>
                  </a:schemeClr>
                </a:solidFill>
              </a:rPr>
              <a:t>多分辨分析</a:t>
            </a:r>
            <a:r>
              <a:rPr lang="zh-CN" altLang="en-US" sz="8000" dirty="0" smtClean="0">
                <a:solidFill>
                  <a:schemeClr val="tx1">
                    <a:lumMod val="50000"/>
                  </a:schemeClr>
                </a:solidFill>
              </a:rPr>
              <a:t>        </a:t>
            </a:r>
            <a:endParaRPr lang="en-US" altLang="zh-CN" sz="8000" dirty="0">
              <a:solidFill>
                <a:schemeClr val="tx1">
                  <a:lumMod val="50000"/>
                </a:schemeClr>
              </a:solidFill>
            </a:endParaRPr>
          </a:p>
          <a:p>
            <a:pPr marL="0" indent="0">
              <a:lnSpc>
                <a:spcPct val="120000"/>
              </a:lnSpc>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lnSpc>
                <a:spcPct val="120000"/>
              </a:lnSpc>
              <a:buNone/>
            </a:pPr>
            <a:endParaRPr lang="en-US" altLang="zh-CN" sz="5500" dirty="0">
              <a:solidFill>
                <a:schemeClr val="tx1">
                  <a:lumMod val="50000"/>
                </a:schemeClr>
              </a:solidFill>
            </a:endParaRPr>
          </a:p>
          <a:p>
            <a:pPr marL="0" indent="0">
              <a:lnSpc>
                <a:spcPct val="120000"/>
              </a:lnSpc>
              <a:buNone/>
            </a:pPr>
            <a:endParaRPr lang="en-US" altLang="zh-CN" sz="5500" dirty="0" smtClean="0">
              <a:solidFill>
                <a:schemeClr val="tx1">
                  <a:lumMod val="50000"/>
                </a:schemeClr>
              </a:solidFill>
            </a:endParaRPr>
          </a:p>
          <a:p>
            <a:pPr marL="0" indent="0">
              <a:lnSpc>
                <a:spcPct val="120000"/>
              </a:lnSpc>
              <a:buNone/>
            </a:pPr>
            <a:endParaRPr lang="en-US" altLang="zh-CN" sz="5500" dirty="0">
              <a:solidFill>
                <a:schemeClr val="tx1">
                  <a:lumMod val="50000"/>
                </a:schemeClr>
              </a:solidFill>
            </a:endParaRPr>
          </a:p>
          <a:p>
            <a:pPr marL="0" indent="0">
              <a:lnSpc>
                <a:spcPct val="120000"/>
              </a:lnSpc>
              <a:buNone/>
            </a:pPr>
            <a:endParaRPr lang="en-US" altLang="zh-CN" sz="5500" dirty="0" smtClean="0">
              <a:solidFill>
                <a:schemeClr val="tx1">
                  <a:lumMod val="50000"/>
                </a:schemeClr>
              </a:solidFill>
            </a:endParaRPr>
          </a:p>
          <a:p>
            <a:pPr marL="0" indent="0">
              <a:lnSpc>
                <a:spcPct val="120000"/>
              </a:lnSpc>
              <a:buNone/>
            </a:pPr>
            <a:endParaRPr lang="en-US" altLang="zh-CN" sz="5500" dirty="0">
              <a:solidFill>
                <a:schemeClr val="tx1">
                  <a:lumMod val="50000"/>
                </a:schemeClr>
              </a:solidFill>
            </a:endParaRPr>
          </a:p>
          <a:p>
            <a:pPr marL="0" indent="0">
              <a:lnSpc>
                <a:spcPct val="120000"/>
              </a:lnSpc>
              <a:buNone/>
            </a:pPr>
            <a:endParaRPr lang="en-US" altLang="zh-CN" sz="5500" dirty="0" smtClean="0">
              <a:solidFill>
                <a:schemeClr val="tx1">
                  <a:lumMod val="50000"/>
                </a:schemeClr>
              </a:solidFill>
            </a:endParaRPr>
          </a:p>
          <a:p>
            <a:pPr marL="0" indent="0">
              <a:lnSpc>
                <a:spcPct val="120000"/>
              </a:lnSpc>
              <a:buNone/>
            </a:pPr>
            <a:endParaRPr lang="en-US" altLang="zh-CN" sz="5500" dirty="0">
              <a:solidFill>
                <a:schemeClr val="tx1">
                  <a:lumMod val="50000"/>
                </a:schemeClr>
              </a:solidFill>
            </a:endParaRPr>
          </a:p>
          <a:p>
            <a:pPr marL="0" indent="0">
              <a:lnSpc>
                <a:spcPct val="120000"/>
              </a:lnSpc>
              <a:buNone/>
            </a:pPr>
            <a:endParaRPr lang="en-US" altLang="zh-CN" sz="7200" dirty="0" smtClean="0">
              <a:solidFill>
                <a:schemeClr val="tx1">
                  <a:lumMod val="50000"/>
                </a:schemeClr>
              </a:solidFill>
            </a:endParaRPr>
          </a:p>
          <a:p>
            <a:pPr marL="0" indent="0">
              <a:lnSpc>
                <a:spcPct val="120000"/>
              </a:lnSpc>
              <a:buNone/>
            </a:pPr>
            <a:r>
              <a:rPr lang="zh-CN" altLang="en-US" sz="7200" dirty="0" smtClean="0">
                <a:solidFill>
                  <a:schemeClr val="tx1">
                    <a:lumMod val="50000"/>
                  </a:schemeClr>
                </a:solidFill>
              </a:rPr>
              <a:t>多分辨分析将信号分解为低频和高频部分，对低频部分进行进一步分解，而高频部分则不予考虑。随着多分辨分析对低频空间的进一步分解，频率的分辨率变得越来越高。</a:t>
            </a:r>
            <a:endParaRPr lang="en-US" altLang="zh-CN" sz="5500" dirty="0" smtClean="0">
              <a:solidFill>
                <a:schemeClr val="tx1">
                  <a:lumMod val="50000"/>
                </a:schemeClr>
              </a:solidFill>
            </a:endParaRPr>
          </a:p>
          <a:p>
            <a:pPr marL="0" indent="0">
              <a:buNone/>
            </a:pPr>
            <a:r>
              <a:rPr lang="zh-CN" altLang="en-US" sz="5500" dirty="0" smtClean="0">
                <a:solidFill>
                  <a:schemeClr val="tx1">
                    <a:lumMod val="50000"/>
                  </a:schemeClr>
                </a:solidFill>
              </a:rPr>
              <a:t>       </a:t>
            </a:r>
            <a:endParaRPr lang="en-US" altLang="zh-CN" sz="5500" dirty="0" smtClean="0">
              <a:solidFill>
                <a:schemeClr val="tx1">
                  <a:lumMod val="50000"/>
                </a:schemeClr>
              </a:solidFill>
            </a:endParaRPr>
          </a:p>
          <a:p>
            <a:pPr marL="0" indent="0">
              <a:buNone/>
            </a:pPr>
            <a:endParaRPr lang="en-US" altLang="zh-CN" sz="5500" dirty="0" smtClean="0">
              <a:solidFill>
                <a:schemeClr val="tx1">
                  <a:lumMod val="50000"/>
                </a:schemeClr>
              </a:solidFill>
            </a:endParaRPr>
          </a:p>
          <a:p>
            <a:pPr marL="0" indent="0">
              <a:buNone/>
            </a:pPr>
            <a:endParaRPr lang="en-US" altLang="zh-CN" sz="5500" dirty="0">
              <a:solidFill>
                <a:schemeClr val="tx1">
                  <a:lumMod val="50000"/>
                </a:schemeClr>
              </a:solidFill>
            </a:endParaRPr>
          </a:p>
          <a:p>
            <a:pPr marL="0" indent="0">
              <a:lnSpc>
                <a:spcPct val="120000"/>
              </a:lnSpc>
              <a:buNone/>
            </a:pPr>
            <a:r>
              <a:rPr lang="en-US" altLang="zh-CN" sz="5500" dirty="0" smtClean="0">
                <a:solidFill>
                  <a:schemeClr val="tx1">
                    <a:lumMod val="50000"/>
                  </a:schemeClr>
                </a:solidFill>
              </a:rPr>
              <a:t>        </a:t>
            </a: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pic>
        <p:nvPicPr>
          <p:cNvPr id="9" name="图片 8"/>
          <p:cNvPicPr>
            <a:picLocks noChangeAspect="1"/>
          </p:cNvPicPr>
          <p:nvPr/>
        </p:nvPicPr>
        <p:blipFill>
          <a:blip r:embed="rId3"/>
          <a:stretch>
            <a:fillRect/>
          </a:stretch>
        </p:blipFill>
        <p:spPr>
          <a:xfrm>
            <a:off x="1582856" y="1727931"/>
            <a:ext cx="5718056" cy="2758941"/>
          </a:xfrm>
          <a:prstGeom prst="rect">
            <a:avLst/>
          </a:prstGeom>
        </p:spPr>
      </p:pic>
    </p:spTree>
    <p:extLst>
      <p:ext uri="{BB962C8B-B14F-4D97-AF65-F5344CB8AC3E}">
        <p14:creationId xmlns:p14="http://schemas.microsoft.com/office/powerpoint/2010/main" val="79696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Lst>
</file>

<file path=ppt/theme/theme1.xml><?xml version="1.0" encoding="utf-8"?>
<a:theme xmlns:a="http://schemas.openxmlformats.org/drawingml/2006/main" name="A000120141119A01PPBG">
  <a:themeElements>
    <a:clrScheme name="自定义 344">
      <a:dk1>
        <a:srgbClr val="5F5F5F"/>
      </a:dk1>
      <a:lt1>
        <a:srgbClr val="FFFFFF"/>
      </a:lt1>
      <a:dk2>
        <a:srgbClr val="5F5F5F"/>
      </a:dk2>
      <a:lt2>
        <a:srgbClr val="FFFFFF"/>
      </a:lt2>
      <a:accent1>
        <a:srgbClr val="D02942"/>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A000120150209A01PPBG</Template>
  <TotalTime>2153</TotalTime>
  <Words>4173</Words>
  <Application>Microsoft Office PowerPoint</Application>
  <PresentationFormat>全屏显示(4:3)</PresentationFormat>
  <Paragraphs>427</Paragraphs>
  <Slides>38</Slides>
  <Notes>25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9" baseType="lpstr">
      <vt:lpstr>华文中宋</vt:lpstr>
      <vt:lpstr>经典趣体简</vt:lpstr>
      <vt:lpstr>宋体</vt:lpstr>
      <vt:lpstr>微软雅黑</vt:lpstr>
      <vt:lpstr>幼圆</vt:lpstr>
      <vt:lpstr>Arial</vt:lpstr>
      <vt:lpstr>Calibri</vt:lpstr>
      <vt:lpstr>Times New Roman</vt:lpstr>
      <vt:lpstr>Wingdings</vt:lpstr>
      <vt:lpstr>A000120141119A01PPBG</vt:lpstr>
      <vt:lpstr>Visio</vt:lpstr>
      <vt:lpstr>小波分析在金融时序序列中的应用</vt:lpstr>
      <vt:lpstr>PowerPoint 演示文稿</vt:lpstr>
      <vt:lpstr>小波分析理论</vt:lpstr>
      <vt:lpstr>小波分析理论</vt:lpstr>
      <vt:lpstr>小波分析理论</vt:lpstr>
      <vt:lpstr>小波分析理论</vt:lpstr>
      <vt:lpstr>小波分析理论</vt:lpstr>
      <vt:lpstr>小波分析理论</vt:lpstr>
      <vt:lpstr>小波分析理论</vt:lpstr>
      <vt:lpstr>小波分析理论</vt:lpstr>
      <vt:lpstr>小波分析理论</vt:lpstr>
      <vt:lpstr>小波分析理论</vt:lpstr>
      <vt:lpstr>小波分析理论</vt:lpstr>
      <vt:lpstr>小波分析理论</vt:lpstr>
      <vt:lpstr>小波分析理论</vt:lpstr>
      <vt:lpstr>小波分析理论</vt:lpstr>
      <vt:lpstr>小波分析理论</vt:lpstr>
      <vt:lpstr>PowerPoint 演示文稿</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小波分析在金融时序序列中的应用</vt:lpstr>
      <vt:lpstr>小波变换在微博话题热度预测中的应用</vt:lpstr>
      <vt:lpstr>小波变换在微博话题热度预测中的应用</vt:lpstr>
      <vt:lpstr>小波变换在微博话题热度预测中的应用</vt:lpstr>
      <vt:lpstr>小波变换在微博话题热度预测中的应用</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小波分析在金融时序序列中的应用</dc:title>
  <dc:creator>dell</dc:creator>
  <cp:lastModifiedBy>dell</cp:lastModifiedBy>
  <cp:revision>81</cp:revision>
  <dcterms:created xsi:type="dcterms:W3CDTF">2016-02-29T01:48:50Z</dcterms:created>
  <dcterms:modified xsi:type="dcterms:W3CDTF">2016-03-03T09:07:34Z</dcterms:modified>
</cp:coreProperties>
</file>