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6" r:id="rId3"/>
    <p:sldId id="288" r:id="rId4"/>
    <p:sldId id="261" r:id="rId5"/>
    <p:sldId id="267" r:id="rId6"/>
    <p:sldId id="286" r:id="rId7"/>
    <p:sldId id="287" r:id="rId8"/>
    <p:sldId id="268" r:id="rId9"/>
    <p:sldId id="269" r:id="rId10"/>
    <p:sldId id="270" r:id="rId11"/>
    <p:sldId id="271" r:id="rId12"/>
    <p:sldId id="290" r:id="rId13"/>
    <p:sldId id="262" r:id="rId14"/>
    <p:sldId id="272" r:id="rId15"/>
    <p:sldId id="273" r:id="rId16"/>
    <p:sldId id="280" r:id="rId17"/>
    <p:sldId id="274" r:id="rId18"/>
    <p:sldId id="275" r:id="rId19"/>
    <p:sldId id="277" r:id="rId20"/>
    <p:sldId id="276" r:id="rId21"/>
    <p:sldId id="278" r:id="rId22"/>
    <p:sldId id="279" r:id="rId23"/>
    <p:sldId id="282" r:id="rId24"/>
    <p:sldId id="291" r:id="rId25"/>
    <p:sldId id="263" r:id="rId26"/>
    <p:sldId id="281" r:id="rId27"/>
    <p:sldId id="292" r:id="rId28"/>
    <p:sldId id="264" r:id="rId29"/>
    <p:sldId id="283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1" autoAdjust="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272E-BC25-4220-BB97-6571BFBF14B8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DE083-8C29-46D9-9080-0AE185449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7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8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9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8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2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4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4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E083-8C29-46D9-9080-0AE1854492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9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260249"/>
            <a:ext cx="7001691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56754" y="14240"/>
            <a:ext cx="7886700" cy="107679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804366" y="6439990"/>
            <a:ext cx="33963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4"/>
          <p:cNvSpPr txBox="1">
            <a:spLocks/>
          </p:cNvSpPr>
          <p:nvPr userDrawn="1"/>
        </p:nvSpPr>
        <p:spPr>
          <a:xfrm>
            <a:off x="7086600" y="6439990"/>
            <a:ext cx="2057400" cy="32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833154-1095-415A-BB9D-7CA591CAA9A0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74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260249"/>
            <a:ext cx="7001691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56754" y="14240"/>
            <a:ext cx="7886700" cy="107679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804366" y="6439990"/>
            <a:ext cx="33963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4"/>
          <p:cNvSpPr txBox="1">
            <a:spLocks/>
          </p:cNvSpPr>
          <p:nvPr userDrawn="1"/>
        </p:nvSpPr>
        <p:spPr>
          <a:xfrm>
            <a:off x="7086600" y="6439990"/>
            <a:ext cx="2057400" cy="32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833154-1095-415A-BB9D-7CA591CAA9A0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23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260249"/>
            <a:ext cx="7001691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56754" y="14240"/>
            <a:ext cx="7886700" cy="107679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804366" y="6439990"/>
            <a:ext cx="33963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4"/>
          <p:cNvSpPr txBox="1">
            <a:spLocks/>
          </p:cNvSpPr>
          <p:nvPr userDrawn="1"/>
        </p:nvSpPr>
        <p:spPr>
          <a:xfrm>
            <a:off x="7086600" y="6439990"/>
            <a:ext cx="2057400" cy="32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833154-1095-415A-BB9D-7CA591CAA9A0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92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260249"/>
            <a:ext cx="7001691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56754" y="14240"/>
            <a:ext cx="7886700" cy="107679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804366" y="6439990"/>
            <a:ext cx="33963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4"/>
          <p:cNvSpPr txBox="1">
            <a:spLocks/>
          </p:cNvSpPr>
          <p:nvPr userDrawn="1"/>
        </p:nvSpPr>
        <p:spPr>
          <a:xfrm>
            <a:off x="7086600" y="6439990"/>
            <a:ext cx="2057400" cy="32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833154-1095-415A-BB9D-7CA591CAA9A0}" type="slidenum"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09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3154-1095-415A-BB9D-7CA591CA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66-84C5-4E21-8219-FBDBAB86239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3154-1095-415A-BB9D-7CA591CA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3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66-84C5-4E21-8219-FBDBAB86239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3154-1095-415A-BB9D-7CA591CA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1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1D386-1733-4ECF-BE74-DA5949B91019}" type="datetimeFigureOut">
              <a:rPr lang="zh-CN" altLang="en-US"/>
              <a:pPr>
                <a:defRPr/>
              </a:pPr>
              <a:t>2016/5/5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8BBD-713A-4A04-95AE-430033EA6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3066-84C5-4E21-8219-FBDBAB862391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3154-1095-415A-BB9D-7CA591CA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5" r:id="rId3"/>
    <p:sldLayoutId id="2147483674" r:id="rId4"/>
    <p:sldLayoutId id="2147483672" r:id="rId5"/>
    <p:sldLayoutId id="2147483662" r:id="rId6"/>
    <p:sldLayoutId id="2147483663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0" y="579483"/>
            <a:ext cx="7866479" cy="397844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矩形 11"/>
          <p:cNvSpPr/>
          <p:nvPr/>
        </p:nvSpPr>
        <p:spPr>
          <a:xfrm>
            <a:off x="0" y="4853354"/>
            <a:ext cx="9144000" cy="137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美丽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2016.05.05</a:t>
            </a:r>
          </a:p>
        </p:txBody>
      </p:sp>
    </p:spTree>
    <p:extLst>
      <p:ext uri="{BB962C8B-B14F-4D97-AF65-F5344CB8AC3E}">
        <p14:creationId xmlns:p14="http://schemas.microsoft.com/office/powerpoint/2010/main" val="84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结构风险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6" y="1695404"/>
            <a:ext cx="6867525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26" y="3793973"/>
            <a:ext cx="2943225" cy="2743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6349" y="1053079"/>
            <a:ext cx="701977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分别用线性回归、二次函数、六次函数来拟合样本。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6551" y="3793973"/>
            <a:ext cx="4921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维的增加，经验风险减小，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置信范围增大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六次函数经验风险误差为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，但是在进行拟合预测时，效果较差，产生了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问题。因此需要选择一个折衷的组合，使得结构风险最小化，例如上图的二次函数可能为最佳选择。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1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泛化能力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1265" y="1543348"/>
            <a:ext cx="806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机器学习的目的是学到隐含在数据背后的规律，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泛化能力则是要求对具有同一规律的的学习集以外的数据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经过训练的网络也能给出合适的输出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754" y="1081683"/>
            <a:ext cx="70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机器学习算法对新鲜样本的适应能力。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9" y="2918992"/>
            <a:ext cx="7656435" cy="21450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1264" y="5212672"/>
            <a:ext cx="80678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过拟合伴随着泛化能力（推广能力）差的出现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有些模型训练效果很好，但是测试效果较差，就是由于泛化能力差而导致的；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可以解释一味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误差最小并不能得到最好的泛化能力。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1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982663" y="2681288"/>
            <a:ext cx="1895475" cy="163512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>
            <a:off x="763588" y="2422525"/>
            <a:ext cx="2333625" cy="2012950"/>
          </a:xfrm>
          <a:prstGeom prst="triangle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1930400" y="0"/>
            <a:ext cx="0" cy="242252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1930400" y="4448175"/>
            <a:ext cx="0" cy="2413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261022" y="3575710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支持向量机原理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H="1">
            <a:off x="3884784" y="3388385"/>
            <a:ext cx="498475" cy="6492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686347" y="3099460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/>
              <a:t>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1265" y="1062898"/>
            <a:ext cx="8095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Vapnik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等人提出的一类新型的机器学习算法；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基于统计学习理论的一种机器学习方法，通过寻求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结构风险最小化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来提高学习泛化能力；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监督式学习方法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，广泛应用于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统计分类以及回归分析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在统计样本较少的情况下，也能获得良好的统计规律；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能够较好的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解决小样本、非线性、高维数和局部极小点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等实际问题。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支持向量机的分类和回归的本质相同，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不同在于输出的取值范围不同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，分类问题，输出只有两个值，而回归可以是任意实数。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6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265" y="1062898"/>
            <a:ext cx="8095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变换将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输入空间变换到一个高维的特征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空间，然后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特征空间中求取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最优线性分类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边界，即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分类平面与最近点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之间的距离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；并且这种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非线性变换是通过定义合适的核函数来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实现，然后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问题转化为一个二次规划问题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2" y="2972371"/>
            <a:ext cx="6220458" cy="35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265" y="1062898"/>
            <a:ext cx="80959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给定一些数据点，它们分别属于两个不同的类，现在要找到一个线性分类器把这些数据分成两类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表示数据点，用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表示类别（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，分别代表两个不同的类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），令分类函数为：                                     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可以理解为平面的法向量，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是截距。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3" y="2368179"/>
            <a:ext cx="2453053" cy="3902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2" y="3713773"/>
            <a:ext cx="4009325" cy="251977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5503734" y="3713249"/>
            <a:ext cx="2894678" cy="22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如左图，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如果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f(x)=0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那么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是位于超平面上的点。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可以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要求对于所有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满足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f(x)&lt;0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的点，其对应的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等于 -1 ，而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f(x)&gt;0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则对应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y=1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 的数据点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265" y="1062898"/>
            <a:ext cx="80959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一个线性分类器的学习目标便是要在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维的数据空间中找到一个超平面（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 plane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），这个超平面的方程可以表示为（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代表转置）：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93194" y="1546325"/>
                <a:ext cx="16502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94" y="1546325"/>
                <a:ext cx="165026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4" y="2858201"/>
            <a:ext cx="2586853" cy="23043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1265" y="5437789"/>
            <a:ext cx="80959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超平面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是最适合分开两类数据的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直线，而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最适合的标准是这条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直线离直线两边的数据的间隔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需要寻找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最大间隔的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超平面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，也就是确定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分类函数中参数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07" y="2482242"/>
            <a:ext cx="4444535" cy="268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最大间隔法（函数间隔）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1265" y="1062898"/>
            <a:ext cx="8095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定义间隔函数：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定义超平面关于训练数据集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为超平面关于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中的所有样本点的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函数间隔最小值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05" y="1103793"/>
            <a:ext cx="3930330" cy="4519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315" y="2404472"/>
            <a:ext cx="3847155" cy="8255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1265" y="3308628"/>
            <a:ext cx="80959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在选择分类超平面时，只有函数间隔还远远不够，因为如果成比例的改变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，如将他们改变为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，虽然此时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超平面没有改变，但函数间隔的值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却变成了原来的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因此需要对法向量加些约束条件，从而获得直观上的点到超平面的距离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几何间隔。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7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1265" y="1062898"/>
                <a:ext cx="80959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假设一个点，投影到超平面上的对应点为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为垂直于超平面的一个向量，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到超平面的距离，如下图所示：</a:t>
                </a:r>
                <a:endParaRPr lang="en-US" altLang="zh-CN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5" y="1062898"/>
                <a:ext cx="8095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02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最大间隔法（几何间隔）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79" y="2277170"/>
            <a:ext cx="2338571" cy="233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00104" y="2336124"/>
                <a:ext cx="4572000" cy="17162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二阶范数（类似于模表示的长度的概念），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可以理解为是单位向量。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04" y="2336124"/>
                <a:ext cx="4572000" cy="1716239"/>
              </a:xfrm>
              <a:prstGeom prst="rect">
                <a:avLst/>
              </a:prstGeom>
              <a:blipFill rotWithShape="0">
                <a:blip r:embed="rId4"/>
                <a:stretch>
                  <a:fillRect l="-1200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71266" y="5006977"/>
                <a:ext cx="8095958" cy="1847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可得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是带符号的，我们需要的是绝对值，故几何间隔为：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li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∼</m:t>
                        </m:r>
                      </m:lim>
                    </m:limUp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𝑦𝑓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分母为间隔函数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6" y="5006977"/>
                <a:ext cx="8095958" cy="1847429"/>
              </a:xfrm>
              <a:prstGeom prst="rect">
                <a:avLst/>
              </a:prstGeom>
              <a:blipFill rotWithShape="0">
                <a:blip r:embed="rId5"/>
                <a:stretch>
                  <a:fillRect l="-602" t="-8581" r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1265" y="1062898"/>
            <a:ext cx="80959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于是，最大间隔分类器的目标函数可以定义为求几何间隔的最大值：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令ｙｆ（ｘ）＝１，不影响目标函数的求解，则上述目标函数化成：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最大间隔法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10321" y="1419475"/>
                <a:ext cx="1834399" cy="71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max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</m:e>
                      <m:lim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∼</m:t>
                        </m:r>
                      </m:lim>
                    </m:limUp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21" y="1419475"/>
                <a:ext cx="1834399" cy="719428"/>
              </a:xfrm>
              <a:prstGeom prst="rect">
                <a:avLst/>
              </a:prstGeom>
              <a:blipFill rotWithShape="0">
                <a:blip r:embed="rId2"/>
                <a:stretch>
                  <a:fillRect l="-5316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5" y="2175522"/>
            <a:ext cx="6952076" cy="8037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1" y="3839172"/>
            <a:ext cx="7150351" cy="1007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19244" y="1392977"/>
                <a:ext cx="1367810" cy="741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li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∼</m:t>
                          </m:r>
                        </m:lim>
                      </m:limUp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𝑦𝑓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44" y="1392977"/>
                <a:ext cx="1367810" cy="7414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982663" y="2681288"/>
            <a:ext cx="1895475" cy="163512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>
            <a:off x="763588" y="2422525"/>
            <a:ext cx="2333625" cy="2012950"/>
          </a:xfrm>
          <a:prstGeom prst="triangle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1930400" y="0"/>
            <a:ext cx="0" cy="242252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1930400" y="4448175"/>
            <a:ext cx="0" cy="2413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373563" y="1789113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统计学习理论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H="1">
            <a:off x="3997325" y="1601788"/>
            <a:ext cx="498475" cy="6492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798888" y="1312863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4373563" y="2887663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支持向量机原理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 flipH="1">
            <a:off x="3997325" y="2698750"/>
            <a:ext cx="498475" cy="6508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3798888" y="2409825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2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4373563" y="3986213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支持向量机与神经网络的比较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H="1">
            <a:off x="3997325" y="3797300"/>
            <a:ext cx="498475" cy="6508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3798888" y="3508375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4373563" y="5084763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支持向量机的应用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6"/>
            </p:custDataLst>
          </p:nvPr>
        </p:nvCxnSpPr>
        <p:spPr>
          <a:xfrm flipH="1">
            <a:off x="3997325" y="4895850"/>
            <a:ext cx="498475" cy="6492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798888" y="4606925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5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最大间隔法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1" y="1491175"/>
            <a:ext cx="6452164" cy="46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最大间隔法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7" y="1795021"/>
            <a:ext cx="7508014" cy="936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1265" y="1062898"/>
                <a:ext cx="8095959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最大值相当于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的最小值，所以上述目标函数等价于：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5" y="1062898"/>
                <a:ext cx="8095959" cy="732123"/>
              </a:xfrm>
              <a:prstGeom prst="rect">
                <a:avLst/>
              </a:prstGeom>
              <a:blipFill rotWithShape="0">
                <a:blip r:embed="rId3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71264" y="2841103"/>
            <a:ext cx="8095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目标函数是二次的，约束条件是线性的，所以这是一个凸二次规划问题，且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求得的解是全局最优解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。可通过拉格朗日对偶性变换到对偶变量的优化问题，即通过求解与原问题等价的对偶问题得到原始问题的最优解。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也就是我们需要求解最优的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，但无法直接求得。因此通过求对偶问题的对偶变量从而得到原问题的最优解。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8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最大间隔法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15" y="1159381"/>
            <a:ext cx="6901656" cy="860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30" y="2316868"/>
            <a:ext cx="6296626" cy="941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140524"/>
            <a:ext cx="3278653" cy="6963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0944" y="3307637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747" y="4073108"/>
            <a:ext cx="1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目标函数变为：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30" y="3885841"/>
            <a:ext cx="6302326" cy="8743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1319" y="2563375"/>
            <a:ext cx="22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引入拉格朗日函数：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5" y="4789824"/>
            <a:ext cx="5117567" cy="99667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8747" y="5017990"/>
            <a:ext cx="1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对偶问题为：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8746" y="5984455"/>
            <a:ext cx="7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利用偏导数，先求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的极小，再求对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的极大；更容易求解。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123" y="1449285"/>
            <a:ext cx="22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求解目标函数：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3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线性不可分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1265" y="1062898"/>
            <a:ext cx="809595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支持向量机可解决线性可分的问题，更善于解决线性不可分的问题。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91" y="1934974"/>
            <a:ext cx="5969054" cy="33603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1265" y="2322491"/>
            <a:ext cx="2326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线性不可分的寻优：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实现从低维到高维的映射：核函数；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求最大间隔：线性分类器的方法；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对离群点设置松弛变量等。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982663" y="2681288"/>
            <a:ext cx="1895475" cy="163512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>
            <a:off x="763588" y="2422525"/>
            <a:ext cx="2333625" cy="2012950"/>
          </a:xfrm>
          <a:prstGeom prst="triangle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1930400" y="0"/>
            <a:ext cx="0" cy="242252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1930400" y="4448175"/>
            <a:ext cx="0" cy="2413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261022" y="3575710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支持向量机与神经网络的比较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H="1">
            <a:off x="3884784" y="3388385"/>
            <a:ext cx="498475" cy="6492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686347" y="3099460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3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支持向量机与神经网络的比较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09" y="2973220"/>
            <a:ext cx="4859464" cy="26754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265" y="1062898"/>
            <a:ext cx="80959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人工神经网络：按一定规则将神经元连接成神经网络，并使网络中各种神经元的连接权按照一定规则变化，使得输出结果和真实结果的误差，即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经验风险达到极小值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265" y="2532586"/>
            <a:ext cx="2791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人工神经网络的特性：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神经元是多输入、单输出的元件；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非线性输入输出；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具有可塑性，连接权可调整；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输出是各个综合输入综合作用的结果。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1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支持向量机与神经网络的比较</a:t>
            </a:r>
            <a:endParaRPr lang="zh-CN" altLang="en-US" dirty="0"/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1404890" y="1121099"/>
            <a:ext cx="709612" cy="619598"/>
          </a:xfrm>
          <a:custGeom>
            <a:avLst/>
            <a:gdLst>
              <a:gd name="connsiteX0" fmla="*/ 0 w 717819"/>
              <a:gd name="connsiteY0" fmla="*/ 0 h 779310"/>
              <a:gd name="connsiteX1" fmla="*/ 717819 w 717819"/>
              <a:gd name="connsiteY1" fmla="*/ 0 h 779310"/>
              <a:gd name="connsiteX2" fmla="*/ 1786 w 717819"/>
              <a:gd name="connsiteY2" fmla="*/ 779310 h 779310"/>
              <a:gd name="connsiteX3" fmla="*/ 0 w 717819"/>
              <a:gd name="connsiteY3" fmla="*/ 779310 h 77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819" h="779310">
                <a:moveTo>
                  <a:pt x="0" y="0"/>
                </a:moveTo>
                <a:lnTo>
                  <a:pt x="717819" y="0"/>
                </a:lnTo>
                <a:lnTo>
                  <a:pt x="1786" y="779310"/>
                </a:lnTo>
                <a:lnTo>
                  <a:pt x="0" y="7793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1357265" y="1241944"/>
            <a:ext cx="2787650" cy="641628"/>
          </a:xfrm>
          <a:custGeom>
            <a:avLst/>
            <a:gdLst>
              <a:gd name="connsiteX0" fmla="*/ 2148718 w 2191263"/>
              <a:gd name="connsiteY0" fmla="*/ 0 h 626989"/>
              <a:gd name="connsiteX1" fmla="*/ 2191263 w 2191263"/>
              <a:gd name="connsiteY1" fmla="*/ 0 h 626989"/>
              <a:gd name="connsiteX2" fmla="*/ 2191263 w 2191263"/>
              <a:gd name="connsiteY2" fmla="*/ 626989 h 626989"/>
              <a:gd name="connsiteX3" fmla="*/ 2148718 w 2191263"/>
              <a:gd name="connsiteY3" fmla="*/ 626989 h 626989"/>
              <a:gd name="connsiteX4" fmla="*/ 565885 w 2191263"/>
              <a:gd name="connsiteY4" fmla="*/ 0 h 626989"/>
              <a:gd name="connsiteX5" fmla="*/ 2110617 w 2191263"/>
              <a:gd name="connsiteY5" fmla="*/ 0 h 626989"/>
              <a:gd name="connsiteX6" fmla="*/ 2110617 w 2191263"/>
              <a:gd name="connsiteY6" fmla="*/ 626989 h 626989"/>
              <a:gd name="connsiteX7" fmla="*/ 0 w 2191263"/>
              <a:gd name="connsiteY7" fmla="*/ 626989 h 626989"/>
              <a:gd name="connsiteX8" fmla="*/ 0 w 2191263"/>
              <a:gd name="connsiteY8" fmla="*/ 615893 h 62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263" h="626989">
                <a:moveTo>
                  <a:pt x="2148718" y="0"/>
                </a:moveTo>
                <a:lnTo>
                  <a:pt x="2191263" y="0"/>
                </a:lnTo>
                <a:lnTo>
                  <a:pt x="2191263" y="626989"/>
                </a:lnTo>
                <a:lnTo>
                  <a:pt x="2148718" y="626989"/>
                </a:lnTo>
                <a:close/>
                <a:moveTo>
                  <a:pt x="565885" y="0"/>
                </a:moveTo>
                <a:lnTo>
                  <a:pt x="2110617" y="0"/>
                </a:lnTo>
                <a:lnTo>
                  <a:pt x="2110617" y="626989"/>
                </a:lnTo>
                <a:lnTo>
                  <a:pt x="0" y="626989"/>
                </a:lnTo>
                <a:lnTo>
                  <a:pt x="0" y="615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968827" y="1121099"/>
            <a:ext cx="709613" cy="619598"/>
          </a:xfrm>
          <a:custGeom>
            <a:avLst/>
            <a:gdLst>
              <a:gd name="connsiteX0" fmla="*/ 0 w 717819"/>
              <a:gd name="connsiteY0" fmla="*/ 0 h 779310"/>
              <a:gd name="connsiteX1" fmla="*/ 717819 w 717819"/>
              <a:gd name="connsiteY1" fmla="*/ 0 h 779310"/>
              <a:gd name="connsiteX2" fmla="*/ 1786 w 717819"/>
              <a:gd name="connsiteY2" fmla="*/ 779310 h 779310"/>
              <a:gd name="connsiteX3" fmla="*/ 0 w 717819"/>
              <a:gd name="connsiteY3" fmla="*/ 779310 h 77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819" h="779310">
                <a:moveTo>
                  <a:pt x="0" y="0"/>
                </a:moveTo>
                <a:lnTo>
                  <a:pt x="717819" y="0"/>
                </a:lnTo>
                <a:lnTo>
                  <a:pt x="1786" y="779310"/>
                </a:lnTo>
                <a:lnTo>
                  <a:pt x="0" y="7793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4921202" y="1241944"/>
            <a:ext cx="2789238" cy="641628"/>
          </a:xfrm>
          <a:custGeom>
            <a:avLst/>
            <a:gdLst>
              <a:gd name="connsiteX0" fmla="*/ 2148718 w 2191263"/>
              <a:gd name="connsiteY0" fmla="*/ 0 h 626989"/>
              <a:gd name="connsiteX1" fmla="*/ 2191263 w 2191263"/>
              <a:gd name="connsiteY1" fmla="*/ 0 h 626989"/>
              <a:gd name="connsiteX2" fmla="*/ 2191263 w 2191263"/>
              <a:gd name="connsiteY2" fmla="*/ 626989 h 626989"/>
              <a:gd name="connsiteX3" fmla="*/ 2148718 w 2191263"/>
              <a:gd name="connsiteY3" fmla="*/ 626989 h 626989"/>
              <a:gd name="connsiteX4" fmla="*/ 565885 w 2191263"/>
              <a:gd name="connsiteY4" fmla="*/ 0 h 626989"/>
              <a:gd name="connsiteX5" fmla="*/ 2110617 w 2191263"/>
              <a:gd name="connsiteY5" fmla="*/ 0 h 626989"/>
              <a:gd name="connsiteX6" fmla="*/ 2110617 w 2191263"/>
              <a:gd name="connsiteY6" fmla="*/ 626989 h 626989"/>
              <a:gd name="connsiteX7" fmla="*/ 0 w 2191263"/>
              <a:gd name="connsiteY7" fmla="*/ 626989 h 626989"/>
              <a:gd name="connsiteX8" fmla="*/ 0 w 2191263"/>
              <a:gd name="connsiteY8" fmla="*/ 615893 h 62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263" h="626989">
                <a:moveTo>
                  <a:pt x="2148718" y="0"/>
                </a:moveTo>
                <a:lnTo>
                  <a:pt x="2191263" y="0"/>
                </a:lnTo>
                <a:lnTo>
                  <a:pt x="2191263" y="626989"/>
                </a:lnTo>
                <a:lnTo>
                  <a:pt x="2148718" y="626989"/>
                </a:lnTo>
                <a:close/>
                <a:moveTo>
                  <a:pt x="565885" y="0"/>
                </a:moveTo>
                <a:lnTo>
                  <a:pt x="2110617" y="0"/>
                </a:lnTo>
                <a:lnTo>
                  <a:pt x="2110617" y="626989"/>
                </a:lnTo>
                <a:lnTo>
                  <a:pt x="0" y="626989"/>
                </a:lnTo>
                <a:lnTo>
                  <a:pt x="0" y="615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ext_1"/>
          <p:cNvSpPr/>
          <p:nvPr>
            <p:custDataLst>
              <p:tags r:id="rId5"/>
            </p:custDataLst>
          </p:nvPr>
        </p:nvSpPr>
        <p:spPr>
          <a:xfrm>
            <a:off x="1220785" y="2033461"/>
            <a:ext cx="3050962" cy="3628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易形成过拟合问题，追求经验风险最小化；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逐步训练，调整连接权，以期获得经验风险的极小值，寻优结果是局部最优解；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拟合问题造成推广能力较差，过分依赖学习样本；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尚无理论能够定量的分析神经网络训练过程的收敛速度。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Text_2"/>
          <p:cNvSpPr/>
          <p:nvPr>
            <p:custDataLst>
              <p:tags r:id="rId6"/>
            </p:custDataLst>
          </p:nvPr>
        </p:nvSpPr>
        <p:spPr>
          <a:xfrm>
            <a:off x="4760910" y="2033461"/>
            <a:ext cx="3052699" cy="32200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不存在过拟合问题，追求结构风险最小化；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最大间隔法，寻优的结果是全局最优解；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推广能力（泛化能力）优于人工神经网络；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有严格的理论和数学基础（运筹学、拉格朗日等）。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8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982663" y="2681288"/>
            <a:ext cx="1895475" cy="163512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>
            <a:off x="763588" y="2422525"/>
            <a:ext cx="2333625" cy="2012950"/>
          </a:xfrm>
          <a:prstGeom prst="triangle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1930400" y="0"/>
            <a:ext cx="0" cy="242252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1930400" y="4448175"/>
            <a:ext cx="0" cy="2413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261022" y="3575710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支持向量机的应用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H="1">
            <a:off x="3884784" y="3388385"/>
            <a:ext cx="498475" cy="6492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686347" y="3099460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4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6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支持向量机的应用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265" y="1008306"/>
            <a:ext cx="80959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人脸检测、验证和识别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手写体识别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时间序列的预测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91" y="1480847"/>
            <a:ext cx="6485009" cy="50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支持向量机的应用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金融时间序列的预测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6" y="1330656"/>
            <a:ext cx="5111371" cy="28776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17" y="4447949"/>
            <a:ext cx="5746381" cy="19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>
            <a:off x="982663" y="2681288"/>
            <a:ext cx="1895475" cy="163512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>
            <a:off x="763588" y="2422525"/>
            <a:ext cx="2333625" cy="2012950"/>
          </a:xfrm>
          <a:prstGeom prst="triangle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>
            <a:off x="1930400" y="0"/>
            <a:ext cx="0" cy="242252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 flipH="1">
            <a:off x="1930400" y="4448175"/>
            <a:ext cx="0" cy="2413000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261022" y="3575710"/>
            <a:ext cx="4567237" cy="4000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统计学习理论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flipH="1">
            <a:off x="3884784" y="3388385"/>
            <a:ext cx="498475" cy="6492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686347" y="3099460"/>
            <a:ext cx="385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1</a:t>
            </a:r>
            <a:endParaRPr lang="zh-CN" altLang="en-US" sz="4000" dirty="0">
              <a:solidFill>
                <a:srgbClr val="00B0F0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0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642416"/>
            <a:ext cx="9144000" cy="137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1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853" y="1091034"/>
            <a:ext cx="81282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：研究怎么收集、组织、分析和解释数据中的数字化信息从而反映总体的数据的学科，其关注的是模型的建立、参数的估计以及模型的可解释性。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：科学、严谨、准确；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：开发一些计算机可以自动“学习”的技术和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，其强调的是算法的结果的准确度。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：简单粗暴、缺乏科学严谨性；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：从数据中挖掘到感兴趣的信息。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在社会调查、工程试验等领域，由于能获得的数据量太小， 所以必须严谨的对待传统统计模型，以期从有限的数据中获得更多的信息；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在淘宝用户兴趣预测、人脸识别等领域，拥有大量的数据，且数据维度高，传统方式建模难度太大，机器学习的优势得以体现。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2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79828" y="1053079"/>
            <a:ext cx="8159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1946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年发展起来的一个研究领域，是人工智能的主要分支之一。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H.Simon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对学习的阐述是：如果一个系统能够通过执行某种过程而改进它的性能，这就是学习。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基于数据的机器学习研究的是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从观测数据样本出发寻找规律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利用这些规律对未来数据或者无法观测的数据进行预测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类机器学习的实现方法一般分为三种：传统的统计估计方法、人工神经网络和统计学习理论。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下图为简单的学习系统模型：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75" y="4713121"/>
            <a:ext cx="7132320" cy="15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3055303" y="2218617"/>
            <a:ext cx="1254125" cy="1100137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SubTitle_1"/>
          <p:cNvSpPr/>
          <p:nvPr>
            <p:custDataLst>
              <p:tags r:id="rId2"/>
            </p:custDataLst>
          </p:nvPr>
        </p:nvSpPr>
        <p:spPr>
          <a:xfrm>
            <a:off x="3205975" y="2350744"/>
            <a:ext cx="953579" cy="836541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>
            <a:off x="4629150" y="2861554"/>
            <a:ext cx="1254125" cy="1100138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SubTitle_2"/>
          <p:cNvSpPr/>
          <p:nvPr>
            <p:custDataLst>
              <p:tags r:id="rId4"/>
            </p:custDataLst>
          </p:nvPr>
        </p:nvSpPr>
        <p:spPr>
          <a:xfrm>
            <a:off x="4778829" y="2993097"/>
            <a:ext cx="953579" cy="836541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3"/>
          <p:cNvSpPr/>
          <p:nvPr>
            <p:custDataLst>
              <p:tags r:id="rId5"/>
            </p:custDataLst>
          </p:nvPr>
        </p:nvSpPr>
        <p:spPr>
          <a:xfrm>
            <a:off x="3055303" y="3896799"/>
            <a:ext cx="1254125" cy="1101725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>
              <a:solidFill>
                <a:srgbClr val="E879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3"/>
          <p:cNvSpPr/>
          <p:nvPr>
            <p:custDataLst>
              <p:tags r:id="rId6"/>
            </p:custDataLst>
          </p:nvPr>
        </p:nvSpPr>
        <p:spPr>
          <a:xfrm>
            <a:off x="3205975" y="4029345"/>
            <a:ext cx="953579" cy="836541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4"/>
          <p:cNvSpPr/>
          <p:nvPr>
            <p:custDataLst>
              <p:tags r:id="rId7"/>
            </p:custDataLst>
          </p:nvPr>
        </p:nvSpPr>
        <p:spPr>
          <a:xfrm>
            <a:off x="4629150" y="4539737"/>
            <a:ext cx="1254125" cy="1100137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SubTitle_4"/>
          <p:cNvSpPr/>
          <p:nvPr>
            <p:custDataLst>
              <p:tags r:id="rId8"/>
            </p:custDataLst>
          </p:nvPr>
        </p:nvSpPr>
        <p:spPr>
          <a:xfrm>
            <a:off x="4778828" y="4671697"/>
            <a:ext cx="953579" cy="836541"/>
          </a:xfrm>
          <a:custGeom>
            <a:avLst/>
            <a:gdLst>
              <a:gd name="connsiteX0" fmla="*/ 463709 w 1872000"/>
              <a:gd name="connsiteY0" fmla="*/ 0 h 1642242"/>
              <a:gd name="connsiteX1" fmla="*/ 1408291 w 1872000"/>
              <a:gd name="connsiteY1" fmla="*/ 0 h 1642242"/>
              <a:gd name="connsiteX2" fmla="*/ 1459327 w 1872000"/>
              <a:gd name="connsiteY2" fmla="*/ 31542 h 1642242"/>
              <a:gd name="connsiteX3" fmla="*/ 1518577 w 1872000"/>
              <a:gd name="connsiteY3" fmla="*/ 81274 h 1642242"/>
              <a:gd name="connsiteX4" fmla="*/ 1870181 w 1872000"/>
              <a:gd name="connsiteY4" fmla="*/ 784484 h 1642242"/>
              <a:gd name="connsiteX5" fmla="*/ 1872000 w 1872000"/>
              <a:gd name="connsiteY5" fmla="*/ 821121 h 1642242"/>
              <a:gd name="connsiteX6" fmla="*/ 1870181 w 1872000"/>
              <a:gd name="connsiteY6" fmla="*/ 857758 h 1642242"/>
              <a:gd name="connsiteX7" fmla="*/ 1518577 w 1872000"/>
              <a:gd name="connsiteY7" fmla="*/ 1560969 h 1642242"/>
              <a:gd name="connsiteX8" fmla="*/ 1459327 w 1872000"/>
              <a:gd name="connsiteY8" fmla="*/ 1610700 h 1642242"/>
              <a:gd name="connsiteX9" fmla="*/ 1408291 w 1872000"/>
              <a:gd name="connsiteY9" fmla="*/ 1642242 h 1642242"/>
              <a:gd name="connsiteX10" fmla="*/ 463709 w 1872000"/>
              <a:gd name="connsiteY10" fmla="*/ 1642242 h 1642242"/>
              <a:gd name="connsiteX11" fmla="*/ 412673 w 1872000"/>
              <a:gd name="connsiteY11" fmla="*/ 1610700 h 1642242"/>
              <a:gd name="connsiteX12" fmla="*/ 353425 w 1872000"/>
              <a:gd name="connsiteY12" fmla="*/ 1560970 h 1642242"/>
              <a:gd name="connsiteX13" fmla="*/ 1819 w 1872000"/>
              <a:gd name="connsiteY13" fmla="*/ 857758 h 1642242"/>
              <a:gd name="connsiteX14" fmla="*/ 0 w 1872000"/>
              <a:gd name="connsiteY14" fmla="*/ 821121 h 1642242"/>
              <a:gd name="connsiteX15" fmla="*/ 1819 w 1872000"/>
              <a:gd name="connsiteY15" fmla="*/ 784484 h 1642242"/>
              <a:gd name="connsiteX16" fmla="*/ 353425 w 1872000"/>
              <a:gd name="connsiteY16" fmla="*/ 81272 h 1642242"/>
              <a:gd name="connsiteX17" fmla="*/ 412673 w 1872000"/>
              <a:gd name="connsiteY17" fmla="*/ 31542 h 16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2000" h="1642242">
                <a:moveTo>
                  <a:pt x="463709" y="0"/>
                </a:moveTo>
                <a:lnTo>
                  <a:pt x="1408291" y="0"/>
                </a:lnTo>
                <a:lnTo>
                  <a:pt x="1459327" y="31542"/>
                </a:lnTo>
                <a:lnTo>
                  <a:pt x="1518577" y="81274"/>
                </a:lnTo>
                <a:lnTo>
                  <a:pt x="1870181" y="784484"/>
                </a:lnTo>
                <a:lnTo>
                  <a:pt x="1872000" y="821121"/>
                </a:lnTo>
                <a:lnTo>
                  <a:pt x="1870181" y="857758"/>
                </a:lnTo>
                <a:lnTo>
                  <a:pt x="1518577" y="1560969"/>
                </a:lnTo>
                <a:lnTo>
                  <a:pt x="1459327" y="1610700"/>
                </a:lnTo>
                <a:lnTo>
                  <a:pt x="1408291" y="1642242"/>
                </a:lnTo>
                <a:lnTo>
                  <a:pt x="463709" y="1642242"/>
                </a:lnTo>
                <a:lnTo>
                  <a:pt x="412673" y="1610700"/>
                </a:lnTo>
                <a:lnTo>
                  <a:pt x="353425" y="1560970"/>
                </a:lnTo>
                <a:lnTo>
                  <a:pt x="1819" y="857758"/>
                </a:lnTo>
                <a:lnTo>
                  <a:pt x="0" y="821121"/>
                </a:lnTo>
                <a:lnTo>
                  <a:pt x="1819" y="784484"/>
                </a:lnTo>
                <a:lnTo>
                  <a:pt x="353425" y="81272"/>
                </a:lnTo>
                <a:lnTo>
                  <a:pt x="412673" y="315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Text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59475" y="2856792"/>
            <a:ext cx="25114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所给的学习样本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不带有类别信息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，计算机自主学习分类。如聚类、关联规则挖掘等。</a:t>
            </a:r>
            <a:endParaRPr lang="da-DK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59475" y="4555612"/>
            <a:ext cx="25114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智能系统从环境到行为映射的学习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以使奖励信号函数值最大化。</a:t>
            </a:r>
            <a:endParaRPr lang="da-DK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4178" y="2209092"/>
            <a:ext cx="25114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利用一组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已知类别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的样本调整分类器的参数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使其达到所要求性能的过程，也称为教师学习。可分为分类和回归问题。</a:t>
            </a:r>
            <a:endParaRPr lang="da-DK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4178" y="3907912"/>
            <a:ext cx="25114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对少量的标注样本和大量的未标注样本进行训练和分类</a:t>
            </a:r>
            <a:endParaRPr lang="da-DK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754" y="1081683"/>
            <a:ext cx="70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根据所处理的数据种类的不同，可以划分为：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概念与发展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0505" y="1091034"/>
            <a:ext cx="79341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学习理论：研究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小样本统计估计和预测的理论，它的核心思想是通过控制学习机器的容量实现对推广能力的控制。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其不仅考虑对渐进性能的要求，还追求在有限信息的条件下得到最优结果。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Vapnik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等人在六七十年代展开研究，在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年代中期得到发展和成熟。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年代末期，提出了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维理论基础；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年代初期，形成结构风险最小化原则；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年，结构风险最小化原理得以提出，成为了支持向量机算法的基石。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6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——VC</a:t>
            </a:r>
            <a:r>
              <a:rPr lang="zh-CN" altLang="en-US" dirty="0" smtClean="0"/>
              <a:t>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54" y="1081683"/>
            <a:ext cx="70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维越大，学习能力越强，学习也越复杂。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0311" y="1600245"/>
            <a:ext cx="8058778" cy="20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da-DK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a-DK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指示函数集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个样本能够被函数集中的函数按所有可能的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次方种形式分开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，则称函数集能够把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个样本打散；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函数集的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维就是它能打散的最大样本数目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。若对任意数目的样本都有函数能将它们打散，则函数集的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无穷大。是目前为止对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函数集学习性能的最好描述指标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线性分类器的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（集合大小为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）为例：左下图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2^3=8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种标记方式都能被打散。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1" y="4184039"/>
            <a:ext cx="5648325" cy="2428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32" y="4755538"/>
            <a:ext cx="1676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统计学习理论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结构风险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54" y="1081683"/>
            <a:ext cx="70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结构风险是经验风险与置信风险的和。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H_Text_1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80311" y="1600245"/>
                <a:ext cx="8058778" cy="387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da-DK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经验风险：使用分类器在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样本数据上的分类的结果与真实结果之间的差值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来表示，记为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置信风险：多大程度上可以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信任分类器在未知文本上分类的结果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，与两个值有关，样本数量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VC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，记为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。样本数量越大，学习结果越可能正确；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VC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维越大，推广能力（泛化能力）越差，置信风险越大。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由于置信风险无法精确计算，所以给出一个估计的上界，得到泛化误差界（推广的界）：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真实风险（期望风险），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统计学习的目标从经验风险最小化变成了结构风险最小化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MH_Text_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80311" y="1600245"/>
                <a:ext cx="8058778" cy="3872087"/>
              </a:xfrm>
              <a:prstGeom prst="rect">
                <a:avLst/>
              </a:prstGeom>
              <a:blipFill rotWithShape="0">
                <a:blip r:embed="rId3"/>
                <a:stretch>
                  <a:fillRect l="-681" r="-3404" b="-26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9003" y="4990459"/>
                <a:ext cx="3034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03" y="4990459"/>
                <a:ext cx="3034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1667" r="-16700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2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Other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SubTitle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Text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Text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Text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62346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4204848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4204848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4204848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4204848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4204848"/>
  <p:tag name="MH_LIBRARY" val="GRAPHIC"/>
  <p:tag name="MH_TYPE" val="Text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4204848"/>
  <p:tag name="MH_LIBRARY" val="GRAPHIC"/>
  <p:tag name="MH_TYPE" val="Text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Isosceles Triangle 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Straight Connector 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3120625"/>
  <p:tag name="MH_LIBRARY" val="GRAPHIC"/>
  <p:tag name="MH_ORDER" val="TextBox 15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2320</Words>
  <Application>Microsoft Office PowerPoint</Application>
  <PresentationFormat>全屏显示(4:3)</PresentationFormat>
  <Paragraphs>187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华康俪金黑W8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统计学习理论</vt:lpstr>
      <vt:lpstr>统计学习理论——机器学习</vt:lpstr>
      <vt:lpstr>统计学习理论——机器学习</vt:lpstr>
      <vt:lpstr>统计学习理论——概念与发展</vt:lpstr>
      <vt:lpstr>统计学习理论——VC维</vt:lpstr>
      <vt:lpstr>统计学习理论——结构风险</vt:lpstr>
      <vt:lpstr>统计学习理论——结构风险</vt:lpstr>
      <vt:lpstr>统计学习理论——泛化能力</vt:lpstr>
      <vt:lpstr>PowerPoint 演示文稿</vt:lpstr>
      <vt:lpstr>支持向量机原理——概念</vt:lpstr>
      <vt:lpstr>支持向量机原理——基本思想</vt:lpstr>
      <vt:lpstr>支持向量机原理——线性分类器</vt:lpstr>
      <vt:lpstr>支持向量机原理——线性分类器</vt:lpstr>
      <vt:lpstr>支持向量机原理—最大间隔法（函数间隔）</vt:lpstr>
      <vt:lpstr>支持向量机原理—最大间隔法（几何间隔）</vt:lpstr>
      <vt:lpstr>支持向量机原理——最大间隔法</vt:lpstr>
      <vt:lpstr>支持向量机原理——最大间隔法</vt:lpstr>
      <vt:lpstr>支持向量机原理——最大间隔法</vt:lpstr>
      <vt:lpstr>支持向量机原理——最大间隔法</vt:lpstr>
      <vt:lpstr>支持向量机原理——线性不可分</vt:lpstr>
      <vt:lpstr>PowerPoint 演示文稿</vt:lpstr>
      <vt:lpstr>支持向量机与神经网络的比较</vt:lpstr>
      <vt:lpstr>支持向量机与神经网络的比较</vt:lpstr>
      <vt:lpstr>PowerPoint 演示文稿</vt:lpstr>
      <vt:lpstr>支持向量机的应用</vt:lpstr>
      <vt:lpstr>支持向量机的应用—金融时间序列的预测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195</cp:revision>
  <dcterms:created xsi:type="dcterms:W3CDTF">2016-05-03T03:30:20Z</dcterms:created>
  <dcterms:modified xsi:type="dcterms:W3CDTF">2016-05-05T09:28:13Z</dcterms:modified>
</cp:coreProperties>
</file>