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96" r:id="rId3"/>
    <p:sldId id="297" r:id="rId4"/>
    <p:sldId id="258" r:id="rId5"/>
    <p:sldId id="259" r:id="rId6"/>
    <p:sldId id="260" r:id="rId7"/>
    <p:sldId id="298" r:id="rId8"/>
    <p:sldId id="261" r:id="rId9"/>
    <p:sldId id="264" r:id="rId10"/>
    <p:sldId id="263" r:id="rId11"/>
    <p:sldId id="306" r:id="rId12"/>
    <p:sldId id="300" r:id="rId13"/>
    <p:sldId id="304" r:id="rId14"/>
    <p:sldId id="305" r:id="rId15"/>
    <p:sldId id="289" r:id="rId16"/>
    <p:sldId id="301" r:id="rId17"/>
    <p:sldId id="299" r:id="rId18"/>
    <p:sldId id="269" r:id="rId19"/>
    <p:sldId id="308" r:id="rId20"/>
    <p:sldId id="291" r:id="rId21"/>
    <p:sldId id="292" r:id="rId22"/>
    <p:sldId id="293" r:id="rId23"/>
    <p:sldId id="294" r:id="rId24"/>
    <p:sldId id="295"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7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424" autoAdjust="0"/>
  </p:normalViewPr>
  <p:slideViewPr>
    <p:cSldViewPr snapToGrid="0">
      <p:cViewPr varScale="1">
        <p:scale>
          <a:sx n="112" d="100"/>
          <a:sy n="112" d="100"/>
        </p:scale>
        <p:origin x="2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FAC9E6-E512-444B-B628-945F662AF835}" type="datetimeFigureOut">
              <a:rPr lang="zh-CN" altLang="en-US" smtClean="0"/>
              <a:t>2016/5/5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4E1D9F-42A7-495C-87D1-8C218C475C56}" type="slidenum">
              <a:rPr lang="zh-CN" altLang="en-US" smtClean="0"/>
              <a:t>‹#›</a:t>
            </a:fld>
            <a:endParaRPr lang="zh-CN" altLang="en-US"/>
          </a:p>
        </p:txBody>
      </p:sp>
    </p:spTree>
    <p:extLst>
      <p:ext uri="{BB962C8B-B14F-4D97-AF65-F5344CB8AC3E}">
        <p14:creationId xmlns:p14="http://schemas.microsoft.com/office/powerpoint/2010/main" val="2710212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模板来自于 </a:t>
            </a:r>
            <a:r>
              <a:rPr lang="en-US" altLang="zh-CN" smtClean="0"/>
              <a:t>http://meihua.docer.com/</a:t>
            </a:r>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itchFamily="2" charset="-122"/>
              </a:defRPr>
            </a:lvl1pPr>
            <a:lvl2pPr marL="742950" indent="-285750">
              <a:defRPr>
                <a:solidFill>
                  <a:schemeClr val="tx1"/>
                </a:solidFill>
                <a:latin typeface="Arial Narrow" pitchFamily="34" charset="0"/>
                <a:ea typeface="宋体" pitchFamily="2" charset="-122"/>
              </a:defRPr>
            </a:lvl2pPr>
            <a:lvl3pPr marL="1143000" indent="-228600">
              <a:defRPr>
                <a:solidFill>
                  <a:schemeClr val="tx1"/>
                </a:solidFill>
                <a:latin typeface="Arial Narrow" pitchFamily="34" charset="0"/>
                <a:ea typeface="宋体" pitchFamily="2" charset="-122"/>
              </a:defRPr>
            </a:lvl3pPr>
            <a:lvl4pPr marL="1600200" indent="-228600">
              <a:defRPr>
                <a:solidFill>
                  <a:schemeClr val="tx1"/>
                </a:solidFill>
                <a:latin typeface="Arial Narrow" pitchFamily="34" charset="0"/>
                <a:ea typeface="宋体" pitchFamily="2" charset="-122"/>
              </a:defRPr>
            </a:lvl4pPr>
            <a:lvl5pPr marL="2057400" indent="-228600">
              <a:defRPr>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itchFamily="2" charset="-122"/>
              </a:defRPr>
            </a:lvl9pPr>
          </a:lstStyle>
          <a:p>
            <a:fld id="{566A2341-E2A5-469C-B286-E40ECDF98751}" type="slidenum">
              <a:rPr lang="zh-CN" altLang="en-US" smtClean="0">
                <a:latin typeface="Calibri" pitchFamily="34" charset="0"/>
              </a:rPr>
              <a:t>2</a:t>
            </a:fld>
            <a:endParaRPr lang="zh-CN" altLang="en-US" smtClean="0">
              <a:latin typeface="Calibri" pitchFamily="34" charset="0"/>
            </a:endParaRPr>
          </a:p>
        </p:txBody>
      </p:sp>
    </p:spTree>
    <p:extLst>
      <p:ext uri="{BB962C8B-B14F-4D97-AF65-F5344CB8AC3E}">
        <p14:creationId xmlns:p14="http://schemas.microsoft.com/office/powerpoint/2010/main" val="1514770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网盘的设计逻辑和使用方式并不适合移动端。网盘按文件夹分类管理文档，而手机上则有通讯录、照片、应用等多类型信息，无法按文件夹的逻辑分类管理。一个很好的例子是</a:t>
            </a:r>
            <a:r>
              <a:rPr lang="en-US" altLang="zh-CN" sz="1200" b="0" i="0" kern="1200" dirty="0" smtClean="0">
                <a:solidFill>
                  <a:schemeClr val="tx1"/>
                </a:solidFill>
                <a:effectLst/>
                <a:latin typeface="+mn-lt"/>
                <a:ea typeface="+mn-ea"/>
                <a:cs typeface="+mn-cs"/>
              </a:rPr>
              <a:t>iCloud</a:t>
            </a:r>
            <a:r>
              <a:rPr lang="zh-CN" altLang="en-US" sz="1200" b="0" i="0" kern="1200" dirty="0" smtClean="0">
                <a:solidFill>
                  <a:schemeClr val="tx1"/>
                </a:solidFill>
                <a:effectLst/>
                <a:latin typeface="+mn-lt"/>
                <a:ea typeface="+mn-ea"/>
                <a:cs typeface="+mn-cs"/>
              </a:rPr>
              <a:t>，相信不少苹果用户都会有同感</a:t>
            </a:r>
            <a:r>
              <a:rPr lang="en-US" altLang="zh-CN" sz="1200" b="0" i="0" kern="1200" dirty="0" smtClean="0">
                <a:solidFill>
                  <a:schemeClr val="tx1"/>
                </a:solidFill>
                <a:effectLst/>
                <a:latin typeface="+mn-lt"/>
                <a:ea typeface="+mn-ea"/>
                <a:cs typeface="+mn-cs"/>
              </a:rPr>
              <a:t>iCloud</a:t>
            </a:r>
            <a:r>
              <a:rPr lang="zh-CN" altLang="en-US" sz="1200" b="0" i="0" kern="1200" dirty="0" smtClean="0">
                <a:solidFill>
                  <a:schemeClr val="tx1"/>
                </a:solidFill>
                <a:effectLst/>
                <a:latin typeface="+mn-lt"/>
                <a:ea typeface="+mn-ea"/>
                <a:cs typeface="+mn-cs"/>
              </a:rPr>
              <a:t>空间不够用。正因为</a:t>
            </a:r>
            <a:r>
              <a:rPr lang="en-US" altLang="zh-CN" sz="1200" b="0" i="0" kern="1200" dirty="0" smtClean="0">
                <a:solidFill>
                  <a:schemeClr val="tx1"/>
                </a:solidFill>
                <a:effectLst/>
                <a:latin typeface="+mn-lt"/>
                <a:ea typeface="+mn-ea"/>
                <a:cs typeface="+mn-cs"/>
              </a:rPr>
              <a:t>iCloud</a:t>
            </a:r>
            <a:r>
              <a:rPr lang="zh-CN" altLang="en-US" sz="1200" b="0" i="0" kern="1200" dirty="0" smtClean="0">
                <a:solidFill>
                  <a:schemeClr val="tx1"/>
                </a:solidFill>
                <a:effectLst/>
                <a:latin typeface="+mn-lt"/>
                <a:ea typeface="+mn-ea"/>
                <a:cs typeface="+mn-cs"/>
              </a:rPr>
              <a:t>在手机信息云存储上的不可替代性，才能保证用户黏性，并通过售卖空间获利。</a:t>
            </a:r>
          </a:p>
          <a:p>
            <a:r>
              <a:rPr lang="zh-CN" altLang="en-US" sz="1200" b="0" i="0" kern="1200" dirty="0" smtClean="0">
                <a:solidFill>
                  <a:schemeClr val="tx1"/>
                </a:solidFill>
                <a:effectLst/>
                <a:latin typeface="+mn-lt"/>
                <a:ea typeface="+mn-ea"/>
                <a:cs typeface="+mn-cs"/>
              </a:rPr>
              <a:t>目前，在</a:t>
            </a:r>
            <a:r>
              <a:rPr lang="en-US" altLang="zh-CN" sz="1200" b="0" i="0" kern="1200" dirty="0" smtClean="0">
                <a:solidFill>
                  <a:schemeClr val="tx1"/>
                </a:solidFill>
                <a:effectLst/>
                <a:latin typeface="+mn-lt"/>
                <a:ea typeface="+mn-ea"/>
                <a:cs typeface="+mn-cs"/>
              </a:rPr>
              <a:t>PC</a:t>
            </a:r>
            <a:r>
              <a:rPr lang="zh-CN" altLang="en-US" sz="1200" b="0" i="0" kern="1200" dirty="0" smtClean="0">
                <a:solidFill>
                  <a:schemeClr val="tx1"/>
                </a:solidFill>
                <a:effectLst/>
                <a:latin typeface="+mn-lt"/>
                <a:ea typeface="+mn-ea"/>
                <a:cs typeface="+mn-cs"/>
              </a:rPr>
              <a:t>端产品同质化的环境下，还没有一款产品能够在移动端明显占优，这与移动互联网的整个发展趋势是不符的。笔者用过有道云笔记，觉得这就是一个非常符合移动互联网环节的产品。比如手机上有录音笔记、原笔迹手写，克服了手机输入的繁琐；还有相簿笔记、照片中转站等功能，可以方便地把手机拍摄的照片同步到电脑上。这些功能的设计逻辑以移动端使用习惯为核心，是笔者认为做得最好的一个云产品。</a:t>
            </a:r>
          </a:p>
          <a:p>
            <a:endParaRPr lang="zh-CN" altLang="en-US" dirty="0"/>
          </a:p>
        </p:txBody>
      </p:sp>
      <p:sp>
        <p:nvSpPr>
          <p:cNvPr id="4" name="灯片编号占位符 3"/>
          <p:cNvSpPr>
            <a:spLocks noGrp="1"/>
          </p:cNvSpPr>
          <p:nvPr>
            <p:ph type="sldNum" sz="quarter" idx="10"/>
          </p:nvPr>
        </p:nvSpPr>
        <p:spPr/>
        <p:txBody>
          <a:bodyPr/>
          <a:lstStyle/>
          <a:p>
            <a:fld id="{ED4E1D9F-42A7-495C-87D1-8C218C475C56}" type="slidenum">
              <a:rPr lang="zh-CN" altLang="en-US" smtClean="0"/>
              <a:t>23</a:t>
            </a:fld>
            <a:endParaRPr lang="zh-CN" altLang="en-US"/>
          </a:p>
        </p:txBody>
      </p:sp>
    </p:spTree>
    <p:extLst>
      <p:ext uri="{BB962C8B-B14F-4D97-AF65-F5344CB8AC3E}">
        <p14:creationId xmlns:p14="http://schemas.microsoft.com/office/powerpoint/2010/main" val="1652890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solidFill>
                  <a:schemeClr val="tx1">
                    <a:lumMod val="75000"/>
                    <a:lumOff val="25000"/>
                  </a:schemeClr>
                </a:solidFill>
                <a:latin typeface="+mn-ea"/>
              </a:rPr>
              <a:t>分享型在线文件存储起步最早，</a:t>
            </a:r>
            <a:r>
              <a:rPr lang="en-US" altLang="zh-CN" sz="1200" dirty="0" smtClean="0">
                <a:solidFill>
                  <a:schemeClr val="tx1">
                    <a:lumMod val="75000"/>
                    <a:lumOff val="25000"/>
                  </a:schemeClr>
                </a:solidFill>
                <a:latin typeface="+mn-ea"/>
              </a:rPr>
              <a:t>2002</a:t>
            </a:r>
            <a:r>
              <a:rPr lang="zh-CN" altLang="en-US" sz="1200" dirty="0" smtClean="0">
                <a:solidFill>
                  <a:schemeClr val="tx1">
                    <a:lumMod val="75000"/>
                    <a:lumOff val="25000"/>
                  </a:schemeClr>
                </a:solidFill>
                <a:latin typeface="+mn-ea"/>
              </a:rPr>
              <a:t>年左右就开始出现。如</a:t>
            </a:r>
            <a:r>
              <a:rPr lang="en-US" altLang="zh-CN" sz="1200" dirty="0" err="1" smtClean="0">
                <a:solidFill>
                  <a:schemeClr val="tx1">
                    <a:lumMod val="75000"/>
                    <a:lumOff val="25000"/>
                  </a:schemeClr>
                </a:solidFill>
                <a:latin typeface="+mn-ea"/>
              </a:rPr>
              <a:t>RapidShare</a:t>
            </a:r>
            <a:r>
              <a:rPr lang="zh-CN" altLang="en-US" sz="1200" dirty="0" smtClean="0">
                <a:solidFill>
                  <a:schemeClr val="tx1">
                    <a:lumMod val="75000"/>
                    <a:lumOff val="25000"/>
                  </a:schemeClr>
                </a:solidFill>
                <a:latin typeface="+mn-ea"/>
              </a:rPr>
              <a:t>、</a:t>
            </a:r>
            <a:r>
              <a:rPr lang="en-US" altLang="zh-CN" sz="1200" dirty="0" err="1" smtClean="0">
                <a:solidFill>
                  <a:schemeClr val="tx1">
                    <a:lumMod val="75000"/>
                    <a:lumOff val="25000"/>
                  </a:schemeClr>
                </a:solidFill>
                <a:latin typeface="+mn-ea"/>
              </a:rPr>
              <a:t>Megaupload</a:t>
            </a:r>
            <a:r>
              <a:rPr lang="zh-CN" altLang="en-US" sz="1200" dirty="0" smtClean="0">
                <a:solidFill>
                  <a:schemeClr val="tx1">
                    <a:lumMod val="75000"/>
                    <a:lumOff val="25000"/>
                  </a:schemeClr>
                </a:solidFill>
                <a:latin typeface="+mn-ea"/>
              </a:rPr>
              <a:t>等，但由于分享内容大多为盗版内容，且服务商为了更高的广告收入普遍对热门分享资源进行激励，有推动盗版传播的问题。</a:t>
            </a:r>
            <a:r>
              <a:rPr lang="en-US" altLang="zh-CN" sz="1200" dirty="0" smtClean="0">
                <a:solidFill>
                  <a:schemeClr val="tx1">
                    <a:lumMod val="75000"/>
                    <a:lumOff val="25000"/>
                  </a:schemeClr>
                </a:solidFill>
                <a:latin typeface="+mn-ea"/>
              </a:rPr>
              <a:t>2010</a:t>
            </a:r>
            <a:r>
              <a:rPr lang="zh-CN" altLang="en-US" sz="1200" dirty="0" smtClean="0">
                <a:solidFill>
                  <a:schemeClr val="tx1">
                    <a:lumMod val="75000"/>
                    <a:lumOff val="25000"/>
                  </a:schemeClr>
                </a:solidFill>
                <a:latin typeface="+mn-ea"/>
              </a:rPr>
              <a:t>年后，由于版权风险问题日益凸显，分享型在线文件存储迅速衰落。</a:t>
            </a:r>
            <a:endParaRPr lang="en-US" altLang="zh-CN" sz="1200" dirty="0" smtClean="0">
              <a:solidFill>
                <a:schemeClr val="tx1">
                  <a:lumMod val="75000"/>
                  <a:lumOff val="25000"/>
                </a:schemeClr>
              </a:solidFill>
              <a:latin typeface="+mn-ea"/>
            </a:endParaRPr>
          </a:p>
        </p:txBody>
      </p:sp>
      <p:sp>
        <p:nvSpPr>
          <p:cNvPr id="4" name="灯片编号占位符 3"/>
          <p:cNvSpPr>
            <a:spLocks noGrp="1"/>
          </p:cNvSpPr>
          <p:nvPr>
            <p:ph type="sldNum" sz="quarter" idx="10"/>
          </p:nvPr>
        </p:nvSpPr>
        <p:spPr/>
        <p:txBody>
          <a:bodyPr/>
          <a:lstStyle/>
          <a:p>
            <a:fld id="{ED4E1D9F-42A7-495C-87D1-8C218C475C56}" type="slidenum">
              <a:rPr lang="zh-CN" altLang="en-US" smtClean="0"/>
              <a:t>5</a:t>
            </a:fld>
            <a:endParaRPr lang="zh-CN" altLang="en-US"/>
          </a:p>
        </p:txBody>
      </p:sp>
    </p:spTree>
    <p:extLst>
      <p:ext uri="{BB962C8B-B14F-4D97-AF65-F5344CB8AC3E}">
        <p14:creationId xmlns:p14="http://schemas.microsoft.com/office/powerpoint/2010/main" val="2278279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dirty="0" smtClean="0">
              <a:solidFill>
                <a:schemeClr val="tx1">
                  <a:lumMod val="75000"/>
                  <a:lumOff val="25000"/>
                </a:schemeClr>
              </a:solidFill>
              <a:latin typeface="+mn-ea"/>
            </a:endParaRPr>
          </a:p>
          <a:p>
            <a:endParaRPr lang="zh-CN" altLang="en-US" dirty="0"/>
          </a:p>
        </p:txBody>
      </p:sp>
      <p:sp>
        <p:nvSpPr>
          <p:cNvPr id="4" name="灯片编号占位符 3"/>
          <p:cNvSpPr>
            <a:spLocks noGrp="1"/>
          </p:cNvSpPr>
          <p:nvPr>
            <p:ph type="sldNum" sz="quarter" idx="10"/>
          </p:nvPr>
        </p:nvSpPr>
        <p:spPr/>
        <p:txBody>
          <a:bodyPr/>
          <a:lstStyle/>
          <a:p>
            <a:fld id="{ED4E1D9F-42A7-495C-87D1-8C218C475C56}" type="slidenum">
              <a:rPr lang="zh-CN" altLang="en-US" smtClean="0"/>
              <a:t>9</a:t>
            </a:fld>
            <a:endParaRPr lang="zh-CN" altLang="en-US"/>
          </a:p>
        </p:txBody>
      </p:sp>
    </p:spTree>
    <p:extLst>
      <p:ext uri="{BB962C8B-B14F-4D97-AF65-F5344CB8AC3E}">
        <p14:creationId xmlns:p14="http://schemas.microsoft.com/office/powerpoint/2010/main" val="1931280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D4E1D9F-42A7-495C-87D1-8C218C475C56}" type="slidenum">
              <a:rPr lang="zh-CN" altLang="en-US" smtClean="0"/>
              <a:t>10</a:t>
            </a:fld>
            <a:endParaRPr lang="zh-CN" altLang="en-US"/>
          </a:p>
        </p:txBody>
      </p:sp>
    </p:spTree>
    <p:extLst>
      <p:ext uri="{BB962C8B-B14F-4D97-AF65-F5344CB8AC3E}">
        <p14:creationId xmlns:p14="http://schemas.microsoft.com/office/powerpoint/2010/main" val="1960392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D4E1D9F-42A7-495C-87D1-8C218C475C56}" type="slidenum">
              <a:rPr lang="zh-CN" altLang="en-US" smtClean="0"/>
              <a:t>11</a:t>
            </a:fld>
            <a:endParaRPr lang="zh-CN" altLang="en-US"/>
          </a:p>
        </p:txBody>
      </p:sp>
    </p:spTree>
    <p:extLst>
      <p:ext uri="{BB962C8B-B14F-4D97-AF65-F5344CB8AC3E}">
        <p14:creationId xmlns:p14="http://schemas.microsoft.com/office/powerpoint/2010/main" val="1204930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完善的产品体系，强大的多级团队及权限管理完善，多平台同步，支持多语言，稳定的跨国传输</a:t>
            </a:r>
            <a:endParaRPr lang="zh-CN" altLang="en-US" dirty="0"/>
          </a:p>
        </p:txBody>
      </p:sp>
      <p:sp>
        <p:nvSpPr>
          <p:cNvPr id="4" name="灯片编号占位符 3"/>
          <p:cNvSpPr>
            <a:spLocks noGrp="1"/>
          </p:cNvSpPr>
          <p:nvPr>
            <p:ph type="sldNum" sz="quarter" idx="10"/>
          </p:nvPr>
        </p:nvSpPr>
        <p:spPr/>
        <p:txBody>
          <a:bodyPr/>
          <a:lstStyle/>
          <a:p>
            <a:fld id="{ED4E1D9F-42A7-495C-87D1-8C218C475C56}" type="slidenum">
              <a:rPr lang="zh-CN" altLang="en-US" smtClean="0"/>
              <a:t>12</a:t>
            </a:fld>
            <a:endParaRPr lang="zh-CN" altLang="en-US"/>
          </a:p>
        </p:txBody>
      </p:sp>
    </p:spTree>
    <p:extLst>
      <p:ext uri="{BB962C8B-B14F-4D97-AF65-F5344CB8AC3E}">
        <p14:creationId xmlns:p14="http://schemas.microsoft.com/office/powerpoint/2010/main" val="3084219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D4E1D9F-42A7-495C-87D1-8C218C475C56}" type="slidenum">
              <a:rPr lang="zh-CN" altLang="en-US" smtClean="0"/>
              <a:t>13</a:t>
            </a:fld>
            <a:endParaRPr lang="zh-CN" altLang="en-US"/>
          </a:p>
        </p:txBody>
      </p:sp>
    </p:spTree>
    <p:extLst>
      <p:ext uri="{BB962C8B-B14F-4D97-AF65-F5344CB8AC3E}">
        <p14:creationId xmlns:p14="http://schemas.microsoft.com/office/powerpoint/2010/main" val="2623708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D4E1D9F-42A7-495C-87D1-8C218C475C56}" type="slidenum">
              <a:rPr lang="zh-CN" altLang="en-US" smtClean="0"/>
              <a:t>14</a:t>
            </a:fld>
            <a:endParaRPr lang="zh-CN" altLang="en-US"/>
          </a:p>
        </p:txBody>
      </p:sp>
    </p:spTree>
    <p:extLst>
      <p:ext uri="{BB962C8B-B14F-4D97-AF65-F5344CB8AC3E}">
        <p14:creationId xmlns:p14="http://schemas.microsoft.com/office/powerpoint/2010/main" val="3865074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卖客户端是卖给广告主</a:t>
            </a:r>
            <a:endParaRPr lang="zh-CN" altLang="en-US" dirty="0"/>
          </a:p>
        </p:txBody>
      </p:sp>
      <p:sp>
        <p:nvSpPr>
          <p:cNvPr id="4" name="灯片编号占位符 3"/>
          <p:cNvSpPr>
            <a:spLocks noGrp="1"/>
          </p:cNvSpPr>
          <p:nvPr>
            <p:ph type="sldNum" sz="quarter" idx="10"/>
          </p:nvPr>
        </p:nvSpPr>
        <p:spPr/>
        <p:txBody>
          <a:bodyPr/>
          <a:lstStyle/>
          <a:p>
            <a:fld id="{ED4E1D9F-42A7-495C-87D1-8C218C475C56}" type="slidenum">
              <a:rPr lang="zh-CN" altLang="en-US" smtClean="0"/>
              <a:t>20</a:t>
            </a:fld>
            <a:endParaRPr lang="zh-CN" altLang="en-US"/>
          </a:p>
        </p:txBody>
      </p:sp>
    </p:spTree>
    <p:extLst>
      <p:ext uri="{BB962C8B-B14F-4D97-AF65-F5344CB8AC3E}">
        <p14:creationId xmlns:p14="http://schemas.microsoft.com/office/powerpoint/2010/main" val="1846914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F6CFC91-C0B5-4664-B859-BFF6661E4288}" type="datetimeFigureOut">
              <a:rPr lang="zh-CN" altLang="en-US" smtClean="0"/>
              <a:t>2016/5/5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9602FC-DB24-4578-AA48-050295A929C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F6CFC91-C0B5-4664-B859-BFF6661E4288}" type="datetimeFigureOut">
              <a:rPr lang="zh-CN" altLang="en-US" smtClean="0"/>
              <a:t>2016/5/5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9602FC-DB24-4578-AA48-050295A929C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F6CFC91-C0B5-4664-B859-BFF6661E4288}" type="datetimeFigureOut">
              <a:rPr lang="zh-CN" altLang="en-US" smtClean="0"/>
              <a:t>2016/5/5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9602FC-DB24-4578-AA48-050295A929C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F6CFC91-C0B5-4664-B859-BFF6661E4288}" type="datetimeFigureOut">
              <a:rPr lang="zh-CN" altLang="en-US" smtClean="0"/>
              <a:t>2016/5/5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9602FC-DB24-4578-AA48-050295A929C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F6CFC91-C0B5-4664-B859-BFF6661E4288}" type="datetimeFigureOut">
              <a:rPr lang="zh-CN" altLang="en-US" smtClean="0"/>
              <a:t>2016/5/5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9602FC-DB24-4578-AA48-050295A929C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F6CFC91-C0B5-4664-B859-BFF6661E4288}" type="datetimeFigureOut">
              <a:rPr lang="zh-CN" altLang="en-US" smtClean="0"/>
              <a:t>2016/5/5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9602FC-DB24-4578-AA48-050295A929C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F6CFC91-C0B5-4664-B859-BFF6661E4288}" type="datetimeFigureOut">
              <a:rPr lang="zh-CN" altLang="en-US" smtClean="0"/>
              <a:t>2016/5/5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09602FC-DB24-4578-AA48-050295A929C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F6CFC91-C0B5-4664-B859-BFF6661E4288}" type="datetimeFigureOut">
              <a:rPr lang="zh-CN" altLang="en-US" smtClean="0"/>
              <a:t>2016/5/5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09602FC-DB24-4578-AA48-050295A929C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F6CFC91-C0B5-4664-B859-BFF6661E4288}" type="datetimeFigureOut">
              <a:rPr lang="zh-CN" altLang="en-US" smtClean="0"/>
              <a:t>2016/5/5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09602FC-DB24-4578-AA48-050295A929C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F6CFC91-C0B5-4664-B859-BFF6661E4288}" type="datetimeFigureOut">
              <a:rPr lang="zh-CN" altLang="en-US" smtClean="0"/>
              <a:t>2016/5/5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9602FC-DB24-4578-AA48-050295A929C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F6CFC91-C0B5-4664-B859-BFF6661E4288}" type="datetimeFigureOut">
              <a:rPr lang="zh-CN" altLang="en-US" smtClean="0"/>
              <a:t>2016/5/5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9602FC-DB24-4578-AA48-050295A929C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6CFC91-C0B5-4664-B859-BFF6661E4288}" type="datetimeFigureOut">
              <a:rPr lang="zh-CN" altLang="en-US" smtClean="0"/>
              <a:t>2016/5/5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9602FC-DB24-4578-AA48-050295A929C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35.jpe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baike.baidu.com/view/200122.htm"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1544"/>
            <a:ext cx="12192000" cy="6869544"/>
          </a:xfrm>
          <a:prstGeom prst="rect">
            <a:avLst/>
          </a:prstGeom>
        </p:spPr>
      </p:pic>
      <p:sp>
        <p:nvSpPr>
          <p:cNvPr id="5" name="文本框 4"/>
          <p:cNvSpPr txBox="1"/>
          <p:nvPr/>
        </p:nvSpPr>
        <p:spPr>
          <a:xfrm>
            <a:off x="1521125" y="1206548"/>
            <a:ext cx="8717451" cy="923330"/>
          </a:xfrm>
          <a:prstGeom prst="rect">
            <a:avLst/>
          </a:prstGeom>
          <a:noFill/>
        </p:spPr>
        <p:txBody>
          <a:bodyPr wrap="none" rtlCol="0">
            <a:spAutoFit/>
          </a:bodyPr>
          <a:lstStyle/>
          <a:p>
            <a:pPr algn="ctr"/>
            <a:r>
              <a:rPr lang="zh-CN" altLang="en-US" sz="5400" dirty="0" smtClean="0">
                <a:latin typeface="微软雅黑" pitchFamily="34" charset="-122"/>
                <a:ea typeface="微软雅黑" pitchFamily="34" charset="-122"/>
              </a:rPr>
              <a:t>网盘</a:t>
            </a:r>
            <a:r>
              <a:rPr lang="en-US" altLang="zh-CN" sz="5400" dirty="0" smtClean="0">
                <a:latin typeface="微软雅黑" pitchFamily="34" charset="-122"/>
                <a:ea typeface="微软雅黑" pitchFamily="34" charset="-122"/>
              </a:rPr>
              <a:t>1T</a:t>
            </a:r>
            <a:r>
              <a:rPr lang="zh-CN" altLang="en-US" sz="5400" dirty="0" smtClean="0">
                <a:latin typeface="微软雅黑" pitchFamily="34" charset="-122"/>
                <a:ea typeface="微软雅黑" pitchFamily="34" charset="-122"/>
              </a:rPr>
              <a:t>时代</a:t>
            </a:r>
            <a:r>
              <a:rPr lang="en-US" altLang="zh-CN" sz="5400" dirty="0" smtClean="0">
                <a:latin typeface="微软雅黑" pitchFamily="34" charset="-122"/>
                <a:ea typeface="微软雅黑" pitchFamily="34" charset="-122"/>
              </a:rPr>
              <a:t>——</a:t>
            </a:r>
            <a:r>
              <a:rPr lang="zh-CN" altLang="en-US" sz="5400" dirty="0">
                <a:latin typeface="微软雅黑" pitchFamily="34" charset="-122"/>
                <a:ea typeface="微软雅黑" pitchFamily="34" charset="-122"/>
              </a:rPr>
              <a:t>盘点与分析</a:t>
            </a:r>
          </a:p>
        </p:txBody>
      </p:sp>
      <p:sp>
        <p:nvSpPr>
          <p:cNvPr id="6" name="文本框 5"/>
          <p:cNvSpPr txBox="1"/>
          <p:nvPr/>
        </p:nvSpPr>
        <p:spPr>
          <a:xfrm>
            <a:off x="8859328" y="5759478"/>
            <a:ext cx="3185487" cy="923330"/>
          </a:xfrm>
          <a:prstGeom prst="rect">
            <a:avLst/>
          </a:prstGeom>
          <a:noFill/>
        </p:spPr>
        <p:txBody>
          <a:bodyPr wrap="none" rtlCol="0">
            <a:spAutoFit/>
          </a:bodyPr>
          <a:lstStyle/>
          <a:p>
            <a:r>
              <a:rPr lang="zh-CN" altLang="en-US" dirty="0" smtClean="0">
                <a:solidFill>
                  <a:schemeClr val="bg1"/>
                </a:solidFill>
              </a:rPr>
              <a:t>电子商务与智能服务研究中心</a:t>
            </a:r>
            <a:endParaRPr lang="en-US" altLang="zh-CN" dirty="0" smtClean="0">
              <a:solidFill>
                <a:schemeClr val="bg1"/>
              </a:solidFill>
            </a:endParaRPr>
          </a:p>
          <a:p>
            <a:pPr algn="ctr"/>
            <a:r>
              <a:rPr lang="zh-CN" altLang="en-US" dirty="0">
                <a:solidFill>
                  <a:schemeClr val="bg1"/>
                </a:solidFill>
              </a:rPr>
              <a:t>夏</a:t>
            </a:r>
            <a:r>
              <a:rPr lang="zh-CN" altLang="en-US" dirty="0" smtClean="0">
                <a:solidFill>
                  <a:schemeClr val="bg1"/>
                </a:solidFill>
              </a:rPr>
              <a:t>琪</a:t>
            </a:r>
            <a:endParaRPr lang="en-US" altLang="zh-CN" dirty="0" smtClean="0">
              <a:solidFill>
                <a:schemeClr val="bg1"/>
              </a:solidFill>
            </a:endParaRPr>
          </a:p>
          <a:p>
            <a:pPr algn="ctr"/>
            <a:r>
              <a:rPr lang="en-US" altLang="zh-CN" dirty="0" smtClean="0">
                <a:solidFill>
                  <a:schemeClr val="bg1"/>
                </a:solidFill>
              </a:rPr>
              <a:t>2016.5.5</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剪去单角的矩形 7"/>
          <p:cNvSpPr/>
          <p:nvPr/>
        </p:nvSpPr>
        <p:spPr>
          <a:xfrm>
            <a:off x="0" y="0"/>
            <a:ext cx="5520906" cy="552091"/>
          </a:xfrm>
          <a:prstGeom prst="snip1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smtClean="0">
                <a:latin typeface="微软雅黑" pitchFamily="34" charset="-122"/>
                <a:ea typeface="微软雅黑" pitchFamily="34" charset="-122"/>
              </a:rPr>
              <a:t>2.3</a:t>
            </a:r>
            <a:r>
              <a:rPr lang="zh-CN" altLang="en-US" sz="2800" dirty="0" smtClean="0">
                <a:latin typeface="微软雅黑" pitchFamily="34" charset="-122"/>
                <a:ea typeface="微软雅黑" pitchFamily="34" charset="-122"/>
              </a:rPr>
              <a:t>典型企业</a:t>
            </a:r>
            <a:r>
              <a:rPr lang="en-US" altLang="zh-CN" sz="2800" dirty="0" smtClean="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联想（企业概况）</a:t>
            </a:r>
            <a:endParaRPr lang="zh-CN" altLang="en-US" sz="2800" dirty="0">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261857" y="827540"/>
            <a:ext cx="1152686" cy="1105054"/>
          </a:xfrm>
          <a:prstGeom prst="rect">
            <a:avLst/>
          </a:prstGeom>
        </p:spPr>
      </p:pic>
      <p:sp>
        <p:nvSpPr>
          <p:cNvPr id="4" name="文本框 3"/>
          <p:cNvSpPr txBox="1"/>
          <p:nvPr/>
        </p:nvSpPr>
        <p:spPr>
          <a:xfrm>
            <a:off x="1539592" y="1055289"/>
            <a:ext cx="7244291" cy="646331"/>
          </a:xfrm>
          <a:prstGeom prst="rect">
            <a:avLst/>
          </a:prstGeom>
          <a:noFill/>
        </p:spPr>
        <p:txBody>
          <a:bodyPr wrap="none" rtlCol="0">
            <a:spAutoFit/>
          </a:bodyPr>
          <a:lstStyle/>
          <a:p>
            <a:pPr marL="285750" indent="-285750">
              <a:buFont typeface="Wingdings" pitchFamily="2" charset="2"/>
              <a:buChar char="Ø"/>
            </a:pPr>
            <a:r>
              <a:rPr lang="zh-CN" altLang="en-US" dirty="0" smtClean="0">
                <a:latin typeface="微软雅黑" pitchFamily="34" charset="-122"/>
                <a:ea typeface="微软雅黑" pitchFamily="34" charset="-122"/>
              </a:rPr>
              <a:t>联想企业网盘是联想集团从</a:t>
            </a:r>
            <a:r>
              <a:rPr lang="en-US" altLang="zh-CN" dirty="0" smtClean="0">
                <a:latin typeface="微软雅黑" pitchFamily="34" charset="-122"/>
                <a:ea typeface="微软雅黑" pitchFamily="34" charset="-122"/>
              </a:rPr>
              <a:t>2007</a:t>
            </a:r>
            <a:r>
              <a:rPr lang="zh-CN" altLang="en-US" dirty="0" smtClean="0">
                <a:latin typeface="微软雅黑" pitchFamily="34" charset="-122"/>
                <a:ea typeface="微软雅黑" pitchFamily="34" charset="-122"/>
              </a:rPr>
              <a:t>年开始运营的一款企业级网盘产品</a:t>
            </a:r>
            <a:endParaRPr lang="en-US" altLang="zh-CN" dirty="0" smtClean="0">
              <a:latin typeface="微软雅黑" pitchFamily="34" charset="-122"/>
              <a:ea typeface="微软雅黑" pitchFamily="34" charset="-122"/>
            </a:endParaRPr>
          </a:p>
          <a:p>
            <a:pPr marL="285750" indent="-285750">
              <a:buFont typeface="Wingdings" pitchFamily="2" charset="2"/>
              <a:buChar char="Ø"/>
            </a:pPr>
            <a:r>
              <a:rPr lang="zh-CN" altLang="en-US" dirty="0" smtClean="0">
                <a:latin typeface="微软雅黑" pitchFamily="34" charset="-122"/>
                <a:ea typeface="微软雅黑" pitchFamily="34" charset="-122"/>
              </a:rPr>
              <a:t>国内最早投身研发，运营时间最长，市场份额最高，接近</a:t>
            </a:r>
            <a:r>
              <a:rPr lang="en-US" altLang="zh-CN" dirty="0" smtClean="0">
                <a:latin typeface="微软雅黑" pitchFamily="34" charset="-122"/>
                <a:ea typeface="微软雅黑" pitchFamily="34" charset="-122"/>
              </a:rPr>
              <a:t>30%</a:t>
            </a:r>
            <a:endParaRPr lang="en-US" altLang="zh-CN" dirty="0">
              <a:latin typeface="微软雅黑" pitchFamily="34" charset="-122"/>
              <a:ea typeface="微软雅黑" pitchFamily="34" charset="-122"/>
            </a:endParaRPr>
          </a:p>
        </p:txBody>
      </p:sp>
      <p:sp>
        <p:nvSpPr>
          <p:cNvPr id="3" name="燕尾形 2"/>
          <p:cNvSpPr/>
          <p:nvPr/>
        </p:nvSpPr>
        <p:spPr>
          <a:xfrm>
            <a:off x="3573194" y="2602521"/>
            <a:ext cx="2433711" cy="576775"/>
          </a:xfrm>
          <a:prstGeom prst="chevron">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微软雅黑" pitchFamily="34" charset="-122"/>
                <a:ea typeface="微软雅黑" pitchFamily="34" charset="-122"/>
              </a:rPr>
              <a:t>2007</a:t>
            </a:r>
            <a:r>
              <a:rPr lang="zh-CN" altLang="en-US" dirty="0" smtClean="0">
                <a:solidFill>
                  <a:schemeClr val="tx1"/>
                </a:solidFill>
                <a:latin typeface="微软雅黑" pitchFamily="34" charset="-122"/>
                <a:ea typeface="微软雅黑" pitchFamily="34" charset="-122"/>
              </a:rPr>
              <a:t>年</a:t>
            </a:r>
            <a:r>
              <a:rPr lang="en-US" altLang="zh-CN" dirty="0" smtClean="0">
                <a:solidFill>
                  <a:schemeClr val="tx1"/>
                </a:solidFill>
                <a:latin typeface="微软雅黑" pitchFamily="34" charset="-122"/>
                <a:ea typeface="微软雅黑" pitchFamily="34" charset="-122"/>
              </a:rPr>
              <a:t>12</a:t>
            </a:r>
            <a:r>
              <a:rPr lang="zh-CN" altLang="en-US" dirty="0" smtClean="0">
                <a:solidFill>
                  <a:schemeClr val="tx1"/>
                </a:solidFill>
                <a:latin typeface="微软雅黑" pitchFamily="34" charset="-122"/>
                <a:ea typeface="微软雅黑" pitchFamily="34" charset="-122"/>
              </a:rPr>
              <a:t>月</a:t>
            </a:r>
            <a:endParaRPr lang="zh-CN" altLang="en-US" dirty="0">
              <a:solidFill>
                <a:schemeClr val="tx1"/>
              </a:solidFill>
              <a:latin typeface="微软雅黑" pitchFamily="34" charset="-122"/>
              <a:ea typeface="微软雅黑" pitchFamily="34" charset="-122"/>
            </a:endParaRPr>
          </a:p>
        </p:txBody>
      </p:sp>
      <p:sp>
        <p:nvSpPr>
          <p:cNvPr id="6" name="燕尾形 5"/>
          <p:cNvSpPr/>
          <p:nvPr/>
        </p:nvSpPr>
        <p:spPr>
          <a:xfrm>
            <a:off x="6006905" y="2602520"/>
            <a:ext cx="2433711" cy="576775"/>
          </a:xfrm>
          <a:prstGeom prst="chevron">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微软雅黑" pitchFamily="34" charset="-122"/>
                <a:ea typeface="微软雅黑" pitchFamily="34" charset="-122"/>
              </a:rPr>
              <a:t>2009</a:t>
            </a:r>
            <a:r>
              <a:rPr lang="zh-CN" altLang="en-US" dirty="0" smtClean="0">
                <a:solidFill>
                  <a:schemeClr val="tx1"/>
                </a:solidFill>
                <a:latin typeface="微软雅黑" pitchFamily="34" charset="-122"/>
                <a:ea typeface="微软雅黑" pitchFamily="34" charset="-122"/>
              </a:rPr>
              <a:t>年</a:t>
            </a:r>
            <a:endParaRPr lang="zh-CN" altLang="en-US" dirty="0">
              <a:solidFill>
                <a:schemeClr val="tx1"/>
              </a:solidFill>
              <a:latin typeface="微软雅黑" pitchFamily="34" charset="-122"/>
              <a:ea typeface="微软雅黑" pitchFamily="34" charset="-122"/>
            </a:endParaRPr>
          </a:p>
        </p:txBody>
      </p:sp>
      <p:sp>
        <p:nvSpPr>
          <p:cNvPr id="7" name="燕尾形 6"/>
          <p:cNvSpPr/>
          <p:nvPr/>
        </p:nvSpPr>
        <p:spPr>
          <a:xfrm>
            <a:off x="8440616" y="2602519"/>
            <a:ext cx="2433711" cy="576775"/>
          </a:xfrm>
          <a:prstGeom prst="chevron">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微软雅黑" pitchFamily="34" charset="-122"/>
                <a:ea typeface="微软雅黑" pitchFamily="34" charset="-122"/>
              </a:rPr>
              <a:t>2014</a:t>
            </a:r>
            <a:r>
              <a:rPr lang="zh-CN" altLang="en-US" dirty="0" smtClean="0">
                <a:solidFill>
                  <a:schemeClr val="tx1"/>
                </a:solidFill>
                <a:latin typeface="微软雅黑" pitchFamily="34" charset="-122"/>
                <a:ea typeface="微软雅黑" pitchFamily="34" charset="-122"/>
              </a:rPr>
              <a:t>年</a:t>
            </a:r>
            <a:endParaRPr lang="zh-CN" altLang="en-US" dirty="0">
              <a:solidFill>
                <a:schemeClr val="tx1"/>
              </a:solidFill>
              <a:latin typeface="微软雅黑" pitchFamily="34" charset="-122"/>
              <a:ea typeface="微软雅黑" pitchFamily="34" charset="-122"/>
            </a:endParaRPr>
          </a:p>
        </p:txBody>
      </p:sp>
      <p:sp>
        <p:nvSpPr>
          <p:cNvPr id="5" name="五边形 4"/>
          <p:cNvSpPr/>
          <p:nvPr/>
        </p:nvSpPr>
        <p:spPr>
          <a:xfrm>
            <a:off x="1139483" y="2602518"/>
            <a:ext cx="2433711" cy="576775"/>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微软雅黑" pitchFamily="34" charset="-122"/>
                <a:ea typeface="微软雅黑" pitchFamily="34" charset="-122"/>
              </a:rPr>
              <a:t>2007</a:t>
            </a:r>
            <a:r>
              <a:rPr lang="zh-CN" altLang="en-US" dirty="0" smtClean="0">
                <a:solidFill>
                  <a:schemeClr val="tx1"/>
                </a:solidFill>
                <a:latin typeface="微软雅黑" pitchFamily="34" charset="-122"/>
                <a:ea typeface="微软雅黑" pitchFamily="34" charset="-122"/>
              </a:rPr>
              <a:t>年</a:t>
            </a:r>
            <a:endParaRPr lang="zh-CN" altLang="en-US" dirty="0">
              <a:solidFill>
                <a:schemeClr val="tx1"/>
              </a:solidFill>
              <a:latin typeface="微软雅黑" pitchFamily="34" charset="-122"/>
              <a:ea typeface="微软雅黑" pitchFamily="34" charset="-122"/>
            </a:endParaRPr>
          </a:p>
        </p:txBody>
      </p:sp>
      <p:sp>
        <p:nvSpPr>
          <p:cNvPr id="9" name="文本框 8"/>
          <p:cNvSpPr txBox="1"/>
          <p:nvPr/>
        </p:nvSpPr>
        <p:spPr>
          <a:xfrm>
            <a:off x="1139483" y="3523950"/>
            <a:ext cx="800219" cy="461665"/>
          </a:xfrm>
          <a:prstGeom prst="rect">
            <a:avLst/>
          </a:prstGeom>
          <a:noFill/>
        </p:spPr>
        <p:txBody>
          <a:bodyPr wrap="none" rtlCol="0">
            <a:spAutoFit/>
          </a:bodyPr>
          <a:lstStyle/>
          <a:p>
            <a:r>
              <a:rPr lang="zh-CN" altLang="en-US" sz="2400" dirty="0" smtClean="0">
                <a:latin typeface="微软雅黑" pitchFamily="34" charset="-122"/>
                <a:ea typeface="微软雅黑" pitchFamily="34" charset="-122"/>
              </a:rPr>
              <a:t>萌芽</a:t>
            </a:r>
            <a:endParaRPr lang="zh-CN" altLang="en-US" sz="2400" dirty="0">
              <a:latin typeface="微软雅黑" pitchFamily="34" charset="-122"/>
              <a:ea typeface="微软雅黑" pitchFamily="34" charset="-122"/>
            </a:endParaRPr>
          </a:p>
        </p:txBody>
      </p:sp>
      <p:sp>
        <p:nvSpPr>
          <p:cNvPr id="10" name="文本框 9"/>
          <p:cNvSpPr txBox="1"/>
          <p:nvPr/>
        </p:nvSpPr>
        <p:spPr>
          <a:xfrm>
            <a:off x="1139483" y="3985615"/>
            <a:ext cx="2262158" cy="646331"/>
          </a:xfrm>
          <a:prstGeom prst="rect">
            <a:avLst/>
          </a:prstGeom>
          <a:noFill/>
        </p:spPr>
        <p:txBody>
          <a:bodyPr wrap="none" rtlCol="0">
            <a:spAutoFit/>
          </a:bodyPr>
          <a:lstStyle/>
          <a:p>
            <a:r>
              <a:rPr lang="zh-CN" altLang="en-US" dirty="0" smtClean="0">
                <a:latin typeface="微软雅黑" pitchFamily="34" charset="-122"/>
                <a:ea typeface="微软雅黑" pitchFamily="34" charset="-122"/>
              </a:rPr>
              <a:t>联想开始在公司内部</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研发企业网盘产品</a:t>
            </a:r>
            <a:endParaRPr lang="zh-CN" altLang="en-US" dirty="0">
              <a:latin typeface="微软雅黑" pitchFamily="34" charset="-122"/>
              <a:ea typeface="微软雅黑" pitchFamily="34" charset="-122"/>
            </a:endParaRPr>
          </a:p>
        </p:txBody>
      </p:sp>
      <p:sp>
        <p:nvSpPr>
          <p:cNvPr id="11" name="文本框 10"/>
          <p:cNvSpPr txBox="1"/>
          <p:nvPr/>
        </p:nvSpPr>
        <p:spPr>
          <a:xfrm>
            <a:off x="3573194" y="3523950"/>
            <a:ext cx="800219" cy="461665"/>
          </a:xfrm>
          <a:prstGeom prst="rect">
            <a:avLst/>
          </a:prstGeom>
          <a:noFill/>
        </p:spPr>
        <p:txBody>
          <a:bodyPr wrap="none" rtlCol="0">
            <a:spAutoFit/>
          </a:bodyPr>
          <a:lstStyle/>
          <a:p>
            <a:r>
              <a:rPr lang="zh-CN" altLang="en-US" sz="2400" dirty="0">
                <a:latin typeface="微软雅黑" pitchFamily="34" charset="-122"/>
                <a:ea typeface="微软雅黑" pitchFamily="34" charset="-122"/>
              </a:rPr>
              <a:t>上线</a:t>
            </a:r>
          </a:p>
        </p:txBody>
      </p:sp>
      <p:sp>
        <p:nvSpPr>
          <p:cNvPr id="12" name="文本框 11"/>
          <p:cNvSpPr txBox="1"/>
          <p:nvPr/>
        </p:nvSpPr>
        <p:spPr>
          <a:xfrm>
            <a:off x="3573194" y="3985615"/>
            <a:ext cx="2262158" cy="923330"/>
          </a:xfrm>
          <a:prstGeom prst="rect">
            <a:avLst/>
          </a:prstGeom>
          <a:noFill/>
        </p:spPr>
        <p:txBody>
          <a:bodyPr wrap="none" rtlCol="0">
            <a:spAutoFit/>
          </a:bodyPr>
          <a:lstStyle/>
          <a:p>
            <a:r>
              <a:rPr lang="en-US" altLang="zh-CN" dirty="0" smtClean="0">
                <a:latin typeface="微软雅黑" pitchFamily="34" charset="-122"/>
                <a:ea typeface="微软雅黑" pitchFamily="34" charset="-122"/>
              </a:rPr>
              <a:t>15</a:t>
            </a:r>
            <a:r>
              <a:rPr lang="zh-CN" altLang="en-US" dirty="0" smtClean="0">
                <a:latin typeface="微软雅黑" pitchFamily="34" charset="-122"/>
                <a:ea typeface="微软雅黑" pitchFamily="34" charset="-122"/>
              </a:rPr>
              <a:t>日，联想网盘</a:t>
            </a:r>
            <a:r>
              <a:rPr lang="en-US" altLang="zh-CN" dirty="0" smtClean="0">
                <a:latin typeface="微软雅黑" pitchFamily="34" charset="-122"/>
                <a:ea typeface="微软雅黑" pitchFamily="34" charset="-122"/>
              </a:rPr>
              <a:t>1.0</a:t>
            </a:r>
          </a:p>
          <a:p>
            <a:r>
              <a:rPr lang="zh-CN" altLang="en-US" dirty="0" smtClean="0">
                <a:latin typeface="微软雅黑" pitchFamily="34" charset="-122"/>
                <a:ea typeface="微软雅黑" pitchFamily="34" charset="-122"/>
              </a:rPr>
              <a:t>正式上线，面向企业</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和个人</a:t>
            </a:r>
            <a:endParaRPr lang="zh-CN" altLang="en-US" dirty="0">
              <a:latin typeface="微软雅黑" pitchFamily="34" charset="-122"/>
              <a:ea typeface="微软雅黑" pitchFamily="34" charset="-122"/>
            </a:endParaRPr>
          </a:p>
        </p:txBody>
      </p:sp>
      <p:sp>
        <p:nvSpPr>
          <p:cNvPr id="13" name="文本框 12"/>
          <p:cNvSpPr txBox="1"/>
          <p:nvPr/>
        </p:nvSpPr>
        <p:spPr>
          <a:xfrm>
            <a:off x="6006905" y="3523950"/>
            <a:ext cx="800219" cy="461665"/>
          </a:xfrm>
          <a:prstGeom prst="rect">
            <a:avLst/>
          </a:prstGeom>
          <a:noFill/>
        </p:spPr>
        <p:txBody>
          <a:bodyPr wrap="none" rtlCol="0">
            <a:spAutoFit/>
          </a:bodyPr>
          <a:lstStyle/>
          <a:p>
            <a:r>
              <a:rPr lang="zh-CN" altLang="en-US" sz="2400" dirty="0">
                <a:latin typeface="微软雅黑" pitchFamily="34" charset="-122"/>
                <a:ea typeface="微软雅黑" pitchFamily="34" charset="-122"/>
              </a:rPr>
              <a:t>聚焦</a:t>
            </a:r>
          </a:p>
        </p:txBody>
      </p:sp>
      <p:sp>
        <p:nvSpPr>
          <p:cNvPr id="14" name="文本框 13"/>
          <p:cNvSpPr txBox="1"/>
          <p:nvPr/>
        </p:nvSpPr>
        <p:spPr>
          <a:xfrm>
            <a:off x="6006905" y="3985615"/>
            <a:ext cx="2356735" cy="1200329"/>
          </a:xfrm>
          <a:prstGeom prst="rect">
            <a:avLst/>
          </a:prstGeom>
          <a:noFill/>
        </p:spPr>
        <p:txBody>
          <a:bodyPr wrap="none" rtlCol="0">
            <a:spAutoFit/>
          </a:bodyPr>
          <a:lstStyle/>
          <a:p>
            <a:r>
              <a:rPr lang="zh-CN" altLang="en-US" dirty="0" smtClean="0">
                <a:latin typeface="微软雅黑" pitchFamily="34" charset="-122"/>
                <a:ea typeface="微软雅黑" pitchFamily="34" charset="-122"/>
              </a:rPr>
              <a:t>联想网盘正式改名为</a:t>
            </a:r>
            <a:endParaRPr lang="en-US" altLang="zh-CN" dirty="0" smtClean="0">
              <a:latin typeface="微软雅黑" pitchFamily="34" charset="-122"/>
              <a:ea typeface="微软雅黑" pitchFamily="34" charset="-122"/>
            </a:endParaRPr>
          </a:p>
          <a:p>
            <a:r>
              <a:rPr lang="zh-CN" altLang="en-US" dirty="0">
                <a:latin typeface="微软雅黑" pitchFamily="34" charset="-122"/>
                <a:ea typeface="微软雅黑" pitchFamily="34" charset="-122"/>
              </a:rPr>
              <a:t>联想</a:t>
            </a:r>
            <a:r>
              <a:rPr lang="zh-CN" altLang="en-US" dirty="0" smtClean="0">
                <a:latin typeface="微软雅黑" pitchFamily="34" charset="-122"/>
                <a:ea typeface="微软雅黑" pitchFamily="34" charset="-122"/>
              </a:rPr>
              <a:t>企业网盘</a:t>
            </a:r>
            <a:r>
              <a:rPr lang="en-US" altLang="zh-CN" dirty="0" smtClean="0">
                <a:latin typeface="微软雅黑" pitchFamily="34" charset="-122"/>
                <a:ea typeface="微软雅黑" pitchFamily="34" charset="-122"/>
              </a:rPr>
              <a:t>1.0</a:t>
            </a:r>
            <a:r>
              <a:rPr lang="zh-CN" altLang="en-US" dirty="0" smtClean="0">
                <a:latin typeface="微软雅黑" pitchFamily="34" charset="-122"/>
                <a:ea typeface="微软雅黑" pitchFamily="34" charset="-122"/>
              </a:rPr>
              <a:t>，联</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想网盘仅面向企业开</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放，锁定企业级市场</a:t>
            </a:r>
            <a:endParaRPr lang="zh-CN" altLang="en-US" dirty="0">
              <a:latin typeface="微软雅黑" pitchFamily="34" charset="-122"/>
              <a:ea typeface="微软雅黑" pitchFamily="34" charset="-122"/>
            </a:endParaRPr>
          </a:p>
        </p:txBody>
      </p:sp>
      <p:sp>
        <p:nvSpPr>
          <p:cNvPr id="15" name="文本框 14"/>
          <p:cNvSpPr txBox="1"/>
          <p:nvPr/>
        </p:nvSpPr>
        <p:spPr>
          <a:xfrm>
            <a:off x="8440616" y="3523950"/>
            <a:ext cx="800219" cy="461665"/>
          </a:xfrm>
          <a:prstGeom prst="rect">
            <a:avLst/>
          </a:prstGeom>
          <a:noFill/>
        </p:spPr>
        <p:txBody>
          <a:bodyPr wrap="none" rtlCol="0">
            <a:spAutoFit/>
          </a:bodyPr>
          <a:lstStyle/>
          <a:p>
            <a:r>
              <a:rPr lang="zh-CN" altLang="en-US" sz="2400" dirty="0">
                <a:latin typeface="微软雅黑" pitchFamily="34" charset="-122"/>
                <a:ea typeface="微软雅黑" pitchFamily="34" charset="-122"/>
              </a:rPr>
              <a:t>成长</a:t>
            </a:r>
          </a:p>
        </p:txBody>
      </p:sp>
      <p:sp>
        <p:nvSpPr>
          <p:cNvPr id="16" name="文本框 15"/>
          <p:cNvSpPr txBox="1"/>
          <p:nvPr/>
        </p:nvSpPr>
        <p:spPr>
          <a:xfrm>
            <a:off x="8440616" y="3985615"/>
            <a:ext cx="2531462" cy="1200329"/>
          </a:xfrm>
          <a:prstGeom prst="rect">
            <a:avLst/>
          </a:prstGeom>
          <a:noFill/>
        </p:spPr>
        <p:txBody>
          <a:bodyPr wrap="none" rtlCol="0">
            <a:spAutoFit/>
          </a:bodyPr>
          <a:lstStyle/>
          <a:p>
            <a:r>
              <a:rPr lang="zh-CN" altLang="en-US" dirty="0" smtClean="0">
                <a:latin typeface="微软雅黑" pitchFamily="34" charset="-122"/>
                <a:ea typeface="微软雅黑" pitchFamily="34" charset="-122"/>
              </a:rPr>
              <a:t>联想企业网盘进入快速</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成长期，客户数量迅速</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增加，团队规模也从</a:t>
            </a:r>
            <a:r>
              <a:rPr lang="en-US" altLang="zh-CN" dirty="0" smtClean="0">
                <a:latin typeface="微软雅黑" pitchFamily="34" charset="-122"/>
                <a:ea typeface="微软雅黑" pitchFamily="34" charset="-122"/>
              </a:rPr>
              <a:t>30</a:t>
            </a:r>
          </a:p>
          <a:p>
            <a:r>
              <a:rPr lang="zh-CN" altLang="en-US" dirty="0" smtClean="0">
                <a:latin typeface="微软雅黑" pitchFamily="34" charset="-122"/>
                <a:ea typeface="微软雅黑" pitchFamily="34" charset="-122"/>
              </a:rPr>
              <a:t>多人扩张到</a:t>
            </a:r>
            <a:r>
              <a:rPr lang="en-US" altLang="zh-CN" dirty="0" smtClean="0">
                <a:latin typeface="微软雅黑" pitchFamily="34" charset="-122"/>
                <a:ea typeface="微软雅黑" pitchFamily="34" charset="-122"/>
              </a:rPr>
              <a:t>200</a:t>
            </a:r>
            <a:r>
              <a:rPr lang="zh-CN" altLang="en-US" dirty="0" smtClean="0">
                <a:latin typeface="微软雅黑" pitchFamily="34" charset="-122"/>
                <a:ea typeface="微软雅黑" pitchFamily="34" charset="-122"/>
              </a:rPr>
              <a:t>多人</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剪去单角的矩形 7"/>
          <p:cNvSpPr/>
          <p:nvPr/>
        </p:nvSpPr>
        <p:spPr>
          <a:xfrm>
            <a:off x="0" y="0"/>
            <a:ext cx="5520906" cy="552091"/>
          </a:xfrm>
          <a:prstGeom prst="snip1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smtClean="0">
                <a:latin typeface="微软雅黑" pitchFamily="34" charset="-122"/>
                <a:ea typeface="微软雅黑" pitchFamily="34" charset="-122"/>
              </a:rPr>
              <a:t>2.3</a:t>
            </a:r>
            <a:r>
              <a:rPr lang="zh-CN" altLang="en-US" sz="2800" dirty="0" smtClean="0">
                <a:latin typeface="微软雅黑" pitchFamily="34" charset="-122"/>
                <a:ea typeface="微软雅黑" pitchFamily="34" charset="-122"/>
              </a:rPr>
              <a:t>典型企业</a:t>
            </a:r>
            <a:r>
              <a:rPr lang="en-US" altLang="zh-CN" sz="2800" dirty="0" smtClean="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联想（企业概况）</a:t>
            </a:r>
            <a:endParaRPr lang="zh-CN" altLang="en-US" sz="2800" dirty="0">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261857" y="827540"/>
            <a:ext cx="1152686" cy="1105054"/>
          </a:xfrm>
          <a:prstGeom prst="rect">
            <a:avLst/>
          </a:prstGeom>
        </p:spPr>
      </p:pic>
      <p:sp>
        <p:nvSpPr>
          <p:cNvPr id="17" name="文本框 16"/>
          <p:cNvSpPr txBox="1"/>
          <p:nvPr/>
        </p:nvSpPr>
        <p:spPr>
          <a:xfrm>
            <a:off x="1498820" y="1168664"/>
            <a:ext cx="8779968" cy="646331"/>
          </a:xfrm>
          <a:prstGeom prst="rect">
            <a:avLst/>
          </a:prstGeom>
          <a:noFill/>
        </p:spPr>
        <p:txBody>
          <a:bodyPr wrap="none" rtlCol="0">
            <a:spAutoFit/>
          </a:bodyPr>
          <a:lstStyle/>
          <a:p>
            <a:pPr marL="285750" indent="-285750">
              <a:buFont typeface="Wingdings" pitchFamily="2" charset="2"/>
              <a:buChar char="Ø"/>
            </a:pPr>
            <a:r>
              <a:rPr lang="zh-CN" altLang="en-US" b="1" dirty="0" smtClean="0">
                <a:latin typeface="微软雅黑" pitchFamily="34" charset="-122"/>
                <a:ea typeface="微软雅黑" pitchFamily="34" charset="-122"/>
              </a:rPr>
              <a:t>特点</a:t>
            </a:r>
            <a:r>
              <a:rPr lang="zh-CN" altLang="en-US" dirty="0" smtClean="0">
                <a:latin typeface="微软雅黑" pitchFamily="34" charset="-122"/>
                <a:ea typeface="微软雅黑" pitchFamily="34" charset="-122"/>
              </a:rPr>
              <a:t>：大客户比例高（占比超过</a:t>
            </a:r>
            <a:r>
              <a:rPr lang="en-US" altLang="zh-CN" dirty="0" smtClean="0">
                <a:latin typeface="微软雅黑" pitchFamily="34" charset="-122"/>
                <a:ea typeface="微软雅黑" pitchFamily="34" charset="-122"/>
              </a:rPr>
              <a:t>30%</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传统企业多（在设备制造、广告出版、汽车、地产、能源比例之和超</a:t>
            </a:r>
            <a:r>
              <a:rPr lang="en-US" altLang="zh-CN" dirty="0" smtClean="0">
                <a:latin typeface="微软雅黑" pitchFamily="34" charset="-122"/>
                <a:ea typeface="微软雅黑" pitchFamily="34" charset="-122"/>
              </a:rPr>
              <a:t>50%</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p:txBody>
      </p:sp>
      <p:pic>
        <p:nvPicPr>
          <p:cNvPr id="18" name="图片 17"/>
          <p:cNvPicPr>
            <a:picLocks noChangeAspect="1"/>
          </p:cNvPicPr>
          <p:nvPr/>
        </p:nvPicPr>
        <p:blipFill>
          <a:blip r:embed="rId4"/>
          <a:stretch>
            <a:fillRect/>
          </a:stretch>
        </p:blipFill>
        <p:spPr>
          <a:xfrm>
            <a:off x="1896753" y="1932594"/>
            <a:ext cx="7594381" cy="4785077"/>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剪去单角的矩形 7"/>
          <p:cNvSpPr/>
          <p:nvPr/>
        </p:nvSpPr>
        <p:spPr>
          <a:xfrm>
            <a:off x="0" y="0"/>
            <a:ext cx="5520906" cy="552091"/>
          </a:xfrm>
          <a:prstGeom prst="snip1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smtClean="0">
                <a:latin typeface="微软雅黑" pitchFamily="34" charset="-122"/>
                <a:ea typeface="微软雅黑" pitchFamily="34" charset="-122"/>
              </a:rPr>
              <a:t>2.3</a:t>
            </a:r>
            <a:r>
              <a:rPr lang="zh-CN" altLang="en-US" sz="2800" dirty="0" smtClean="0">
                <a:latin typeface="微软雅黑" pitchFamily="34" charset="-122"/>
                <a:ea typeface="微软雅黑" pitchFamily="34" charset="-122"/>
              </a:rPr>
              <a:t>典型企业</a:t>
            </a:r>
            <a:r>
              <a:rPr lang="en-US" altLang="zh-CN" sz="2800" dirty="0" smtClean="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联想（企业优势）</a:t>
            </a:r>
            <a:endParaRPr lang="zh-CN" altLang="en-US" sz="2800" dirty="0">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261857" y="827540"/>
            <a:ext cx="1152686" cy="1105054"/>
          </a:xfrm>
          <a:prstGeom prst="rect">
            <a:avLst/>
          </a:prstGeom>
        </p:spPr>
      </p:pic>
      <p:sp>
        <p:nvSpPr>
          <p:cNvPr id="18" name="MH_Other_1"/>
          <p:cNvSpPr/>
          <p:nvPr/>
        </p:nvSpPr>
        <p:spPr>
          <a:xfrm>
            <a:off x="1930403" y="2303979"/>
            <a:ext cx="1565804" cy="1827751"/>
          </a:xfrm>
          <a:prstGeom prst="rect">
            <a:avLst/>
          </a:prstGeom>
          <a:solidFill>
            <a:schemeClr val="accent1"/>
          </a:solidFill>
          <a:ln w="25400" cap="flat" cmpd="sng" algn="ctr">
            <a:solidFill>
              <a:srgbClr val="FAFAFA"/>
            </a:solidFill>
            <a:prstDash val="solid"/>
          </a:ln>
          <a:effectLst>
            <a:outerShdw blurRad="50800" dist="38100" algn="l" rotWithShape="0">
              <a:prstClr val="black">
                <a:alpha val="40000"/>
              </a:prstClr>
            </a:outerShdw>
          </a:effectLst>
        </p:spPr>
        <p:txBody>
          <a:bodyPr tIns="46800" bIns="216000" anchor="ctr"/>
          <a:lstStyle/>
          <a:p>
            <a:pPr algn="ctr">
              <a:defRPr/>
            </a:pPr>
            <a:r>
              <a:rPr lang="en-US" sz="3600" b="1" kern="0" dirty="0">
                <a:ln w="18415" cmpd="sng">
                  <a:noFill/>
                  <a:prstDash val="solid"/>
                </a:ln>
                <a:solidFill>
                  <a:srgbClr val="FAFAFA"/>
                </a:solidFill>
                <a:latin typeface="Arial Rounded MT Bold" pitchFamily="34" charset="0"/>
                <a:ea typeface="微软雅黑" pitchFamily="34" charset="-122"/>
                <a:cs typeface="Times New Roman" pitchFamily="18" charset="0"/>
              </a:rPr>
              <a:t>01</a:t>
            </a:r>
          </a:p>
        </p:txBody>
      </p:sp>
      <p:sp>
        <p:nvSpPr>
          <p:cNvPr id="19" name="MH_Text_1"/>
          <p:cNvSpPr/>
          <p:nvPr/>
        </p:nvSpPr>
        <p:spPr>
          <a:xfrm>
            <a:off x="1930401" y="1591733"/>
            <a:ext cx="1565805" cy="4284134"/>
          </a:xfrm>
          <a:custGeom>
            <a:avLst/>
            <a:gdLst/>
            <a:ahLst/>
            <a:cxnLst/>
            <a:rect l="l" t="t" r="r" b="b"/>
            <a:pathLst>
              <a:path w="1944216" h="4536504">
                <a:moveTo>
                  <a:pt x="1944216" y="1887118"/>
                </a:moveTo>
                <a:lnTo>
                  <a:pt x="1944216" y="4536504"/>
                </a:lnTo>
                <a:lnTo>
                  <a:pt x="0" y="4536504"/>
                </a:lnTo>
                <a:lnTo>
                  <a:pt x="0" y="2127281"/>
                </a:lnTo>
                <a:close/>
                <a:moveTo>
                  <a:pt x="0" y="0"/>
                </a:moveTo>
                <a:lnTo>
                  <a:pt x="1944216" y="0"/>
                </a:lnTo>
                <a:lnTo>
                  <a:pt x="1944216" y="1322678"/>
                </a:lnTo>
                <a:lnTo>
                  <a:pt x="0" y="989389"/>
                </a:lnTo>
                <a:close/>
              </a:path>
            </a:pathLst>
          </a:custGeom>
          <a:solidFill>
            <a:srgbClr val="FAFAFA"/>
          </a:solidFill>
          <a:ln w="25400" cap="flat" cmpd="sng" algn="ctr">
            <a:solidFill>
              <a:sysClr val="window" lastClr="FFFFFF"/>
            </a:solidFill>
            <a:prstDash val="solid"/>
          </a:ln>
          <a:effectLst>
            <a:outerShdw blurRad="50800" dist="38100" dir="2700000" algn="tl" rotWithShape="0">
              <a:prstClr val="black">
                <a:alpha val="40000"/>
              </a:prstClr>
            </a:outerShdw>
          </a:effectLst>
        </p:spPr>
        <p:txBody>
          <a:bodyPr tIns="2016000" bIns="0" anchor="ctr">
            <a:normAutofit/>
          </a:bodyPr>
          <a:lstStyle/>
          <a:p>
            <a:pPr algn="ctr">
              <a:lnSpc>
                <a:spcPct val="130000"/>
              </a:lnSpc>
              <a:defRPr/>
            </a:pPr>
            <a:r>
              <a:rPr lang="zh-CN" altLang="en-US" sz="1400" kern="0" dirty="0" smtClean="0">
                <a:solidFill>
                  <a:srgbClr val="2E2E2E"/>
                </a:solidFill>
                <a:latin typeface="微软雅黑" pitchFamily="34" charset="-122"/>
                <a:ea typeface="微软雅黑" pitchFamily="34" charset="-122"/>
                <a:cs typeface="Arial" pitchFamily="34" charset="0"/>
              </a:rPr>
              <a:t>联想集团是国际</a:t>
            </a:r>
            <a:r>
              <a:rPr lang="en-US" altLang="zh-CN" sz="1400" kern="0" dirty="0" smtClean="0">
                <a:solidFill>
                  <a:srgbClr val="2E2E2E"/>
                </a:solidFill>
                <a:latin typeface="微软雅黑" pitchFamily="34" charset="-122"/>
                <a:ea typeface="微软雅黑" pitchFamily="34" charset="-122"/>
                <a:cs typeface="Arial" pitchFamily="34" charset="0"/>
              </a:rPr>
              <a:t>IT</a:t>
            </a:r>
            <a:r>
              <a:rPr lang="zh-CN" altLang="en-US" sz="1400" kern="0" dirty="0" smtClean="0">
                <a:solidFill>
                  <a:srgbClr val="2E2E2E"/>
                </a:solidFill>
                <a:latin typeface="微软雅黑" pitchFamily="34" charset="-122"/>
                <a:ea typeface="微软雅黑" pitchFamily="34" charset="-122"/>
                <a:cs typeface="Arial" pitchFamily="34" charset="0"/>
              </a:rPr>
              <a:t>巨头，因此在</a:t>
            </a:r>
            <a:r>
              <a:rPr lang="zh-CN" altLang="en-US" sz="1400" kern="0" dirty="0" smtClean="0">
                <a:solidFill>
                  <a:srgbClr val="FF0000"/>
                </a:solidFill>
                <a:latin typeface="微软雅黑" pitchFamily="34" charset="-122"/>
                <a:ea typeface="微软雅黑" pitchFamily="34" charset="-122"/>
                <a:cs typeface="Arial" pitchFamily="34" charset="0"/>
              </a:rPr>
              <a:t>品牌形象和品牌认知度</a:t>
            </a:r>
            <a:r>
              <a:rPr lang="zh-CN" altLang="en-US" sz="1400" kern="0" dirty="0" smtClean="0">
                <a:solidFill>
                  <a:srgbClr val="2E2E2E"/>
                </a:solidFill>
                <a:latin typeface="微软雅黑" pitchFamily="34" charset="-122"/>
                <a:ea typeface="微软雅黑" pitchFamily="34" charset="-122"/>
                <a:cs typeface="Arial" pitchFamily="34" charset="0"/>
              </a:rPr>
              <a:t>方面具有一定的优势</a:t>
            </a:r>
            <a:endParaRPr lang="zh-CN" altLang="en-US" sz="1400" kern="0" dirty="0">
              <a:solidFill>
                <a:srgbClr val="2E2E2E"/>
              </a:solidFill>
              <a:latin typeface="微软雅黑" pitchFamily="34" charset="-122"/>
              <a:ea typeface="微软雅黑" pitchFamily="34" charset="-122"/>
              <a:cs typeface="Arial" pitchFamily="34" charset="0"/>
            </a:endParaRPr>
          </a:p>
        </p:txBody>
      </p:sp>
      <p:sp>
        <p:nvSpPr>
          <p:cNvPr id="20" name="MH_SubTitle_1"/>
          <p:cNvSpPr txBox="1">
            <a:spLocks noChangeArrowheads="1"/>
          </p:cNvSpPr>
          <p:nvPr/>
        </p:nvSpPr>
        <p:spPr bwMode="auto">
          <a:xfrm flipH="1">
            <a:off x="2064073" y="1890390"/>
            <a:ext cx="12128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Font typeface="Arial" pitchFamily="34"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pitchFamily="34"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pitchFamily="34"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pitchFamily="34"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pitchFamily="34"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Narrow" pitchFamily="34" charset="0"/>
                <a:ea typeface="微软雅黑" pitchFamily="34" charset="-122"/>
              </a:defRPr>
            </a:lvl9pPr>
          </a:lstStyle>
          <a:p>
            <a:pPr algn="ctr" eaLnBrk="1" hangingPunct="1">
              <a:lnSpc>
                <a:spcPct val="80000"/>
              </a:lnSpc>
              <a:spcBef>
                <a:spcPct val="0"/>
              </a:spcBef>
              <a:buFontTx/>
              <a:buNone/>
              <a:defRPr/>
            </a:pPr>
            <a:r>
              <a:rPr lang="zh-CN" altLang="en-US" sz="1800" dirty="0" smtClean="0">
                <a:solidFill>
                  <a:schemeClr val="accent1"/>
                </a:solidFill>
                <a:latin typeface="微软雅黑" pitchFamily="34" charset="-122"/>
                <a:cs typeface="Times New Roman" pitchFamily="18" charset="0"/>
              </a:rPr>
              <a:t>知名品牌有优势</a:t>
            </a:r>
            <a:endParaRPr lang="zh-CN" altLang="en-US" sz="1800" dirty="0">
              <a:solidFill>
                <a:schemeClr val="accent1"/>
              </a:solidFill>
              <a:latin typeface="微软雅黑" pitchFamily="34" charset="-122"/>
              <a:cs typeface="Times New Roman" pitchFamily="18" charset="0"/>
            </a:endParaRPr>
          </a:p>
        </p:txBody>
      </p:sp>
      <p:sp>
        <p:nvSpPr>
          <p:cNvPr id="33" name="MH_Other_1"/>
          <p:cNvSpPr/>
          <p:nvPr/>
        </p:nvSpPr>
        <p:spPr>
          <a:xfrm>
            <a:off x="3716869" y="2303979"/>
            <a:ext cx="1565804" cy="1827751"/>
          </a:xfrm>
          <a:prstGeom prst="rect">
            <a:avLst/>
          </a:prstGeom>
          <a:solidFill>
            <a:schemeClr val="accent1"/>
          </a:solidFill>
          <a:ln w="25400" cap="flat" cmpd="sng" algn="ctr">
            <a:solidFill>
              <a:srgbClr val="FAFAFA"/>
            </a:solidFill>
            <a:prstDash val="solid"/>
          </a:ln>
          <a:effectLst>
            <a:outerShdw blurRad="50800" dist="38100" algn="l" rotWithShape="0">
              <a:prstClr val="black">
                <a:alpha val="40000"/>
              </a:prstClr>
            </a:outerShdw>
          </a:effectLst>
        </p:spPr>
        <p:txBody>
          <a:bodyPr tIns="46800" bIns="216000" anchor="ctr"/>
          <a:lstStyle/>
          <a:p>
            <a:pPr algn="ctr">
              <a:defRPr/>
            </a:pPr>
            <a:r>
              <a:rPr lang="en-US" sz="3600" b="1" kern="0" dirty="0" smtClean="0">
                <a:ln w="18415" cmpd="sng">
                  <a:noFill/>
                  <a:prstDash val="solid"/>
                </a:ln>
                <a:solidFill>
                  <a:srgbClr val="FAFAFA"/>
                </a:solidFill>
                <a:latin typeface="Arial Rounded MT Bold" pitchFamily="34" charset="0"/>
                <a:ea typeface="微软雅黑" pitchFamily="34" charset="-122"/>
                <a:cs typeface="Times New Roman" pitchFamily="18" charset="0"/>
              </a:rPr>
              <a:t>02</a:t>
            </a:r>
            <a:endParaRPr lang="en-US" sz="3600" b="1" kern="0" dirty="0">
              <a:ln w="18415" cmpd="sng">
                <a:noFill/>
                <a:prstDash val="solid"/>
              </a:ln>
              <a:solidFill>
                <a:srgbClr val="FAFAFA"/>
              </a:solidFill>
              <a:latin typeface="Arial Rounded MT Bold" pitchFamily="34" charset="0"/>
              <a:ea typeface="微软雅黑" pitchFamily="34" charset="-122"/>
              <a:cs typeface="Times New Roman" pitchFamily="18" charset="0"/>
            </a:endParaRPr>
          </a:p>
        </p:txBody>
      </p:sp>
      <p:sp>
        <p:nvSpPr>
          <p:cNvPr id="34" name="MH_Text_1"/>
          <p:cNvSpPr/>
          <p:nvPr/>
        </p:nvSpPr>
        <p:spPr>
          <a:xfrm>
            <a:off x="3716867" y="1591733"/>
            <a:ext cx="1565805" cy="4284134"/>
          </a:xfrm>
          <a:custGeom>
            <a:avLst/>
            <a:gdLst/>
            <a:ahLst/>
            <a:cxnLst/>
            <a:rect l="l" t="t" r="r" b="b"/>
            <a:pathLst>
              <a:path w="1944216" h="4536504">
                <a:moveTo>
                  <a:pt x="1944216" y="1887118"/>
                </a:moveTo>
                <a:lnTo>
                  <a:pt x="1944216" y="4536504"/>
                </a:lnTo>
                <a:lnTo>
                  <a:pt x="0" y="4536504"/>
                </a:lnTo>
                <a:lnTo>
                  <a:pt x="0" y="2127281"/>
                </a:lnTo>
                <a:close/>
                <a:moveTo>
                  <a:pt x="0" y="0"/>
                </a:moveTo>
                <a:lnTo>
                  <a:pt x="1944216" y="0"/>
                </a:lnTo>
                <a:lnTo>
                  <a:pt x="1944216" y="1322678"/>
                </a:lnTo>
                <a:lnTo>
                  <a:pt x="0" y="989389"/>
                </a:lnTo>
                <a:close/>
              </a:path>
            </a:pathLst>
          </a:custGeom>
          <a:solidFill>
            <a:srgbClr val="FAFAFA"/>
          </a:solidFill>
          <a:ln w="25400" cap="flat" cmpd="sng" algn="ctr">
            <a:solidFill>
              <a:sysClr val="window" lastClr="FFFFFF"/>
            </a:solidFill>
            <a:prstDash val="solid"/>
          </a:ln>
          <a:effectLst>
            <a:outerShdw blurRad="50800" dist="38100" dir="2700000" algn="tl" rotWithShape="0">
              <a:prstClr val="black">
                <a:alpha val="40000"/>
              </a:prstClr>
            </a:outerShdw>
          </a:effectLst>
        </p:spPr>
        <p:txBody>
          <a:bodyPr tIns="2016000" bIns="0" anchor="ctr">
            <a:normAutofit fontScale="92500" lnSpcReduction="10000"/>
          </a:bodyPr>
          <a:lstStyle/>
          <a:p>
            <a:pPr algn="ctr">
              <a:lnSpc>
                <a:spcPct val="130000"/>
              </a:lnSpc>
              <a:defRPr/>
            </a:pPr>
            <a:r>
              <a:rPr lang="zh-CN" altLang="en-US" sz="1400" kern="0" dirty="0" smtClean="0">
                <a:solidFill>
                  <a:srgbClr val="2E2E2E"/>
                </a:solidFill>
                <a:latin typeface="微软雅黑" pitchFamily="34" charset="-122"/>
                <a:ea typeface="微软雅黑" pitchFamily="34" charset="-122"/>
                <a:cs typeface="Arial" pitchFamily="34" charset="0"/>
              </a:rPr>
              <a:t>联想有数十年</a:t>
            </a:r>
            <a:r>
              <a:rPr lang="en-US" altLang="zh-CN" sz="1400" kern="0" dirty="0" smtClean="0">
                <a:solidFill>
                  <a:srgbClr val="2E2E2E"/>
                </a:solidFill>
                <a:latin typeface="微软雅黑" pitchFamily="34" charset="-122"/>
                <a:ea typeface="微软雅黑" pitchFamily="34" charset="-122"/>
                <a:cs typeface="Arial" pitchFamily="34" charset="0"/>
              </a:rPr>
              <a:t>IT</a:t>
            </a:r>
            <a:r>
              <a:rPr lang="zh-CN" altLang="en-US" sz="1400" kern="0" dirty="0" smtClean="0">
                <a:solidFill>
                  <a:srgbClr val="2E2E2E"/>
                </a:solidFill>
                <a:latin typeface="微软雅黑" pitchFamily="34" charset="-122"/>
                <a:ea typeface="微软雅黑" pitchFamily="34" charset="-122"/>
                <a:cs typeface="Arial" pitchFamily="34" charset="0"/>
              </a:rPr>
              <a:t>研发和运维经验，联想企业网盘是国内最早的同类产品，也是国内</a:t>
            </a:r>
            <a:r>
              <a:rPr lang="zh-CN" altLang="en-US" sz="1400" kern="0" dirty="0" smtClean="0">
                <a:solidFill>
                  <a:srgbClr val="FF0000"/>
                </a:solidFill>
                <a:latin typeface="微软雅黑" pitchFamily="34" charset="-122"/>
                <a:ea typeface="微软雅黑" pitchFamily="34" charset="-122"/>
                <a:cs typeface="Arial" pitchFamily="34" charset="0"/>
              </a:rPr>
              <a:t>唯一通过可信云服务认证</a:t>
            </a:r>
            <a:r>
              <a:rPr lang="zh-CN" altLang="en-US" sz="1400" kern="0" dirty="0" smtClean="0">
                <a:solidFill>
                  <a:srgbClr val="2E2E2E"/>
                </a:solidFill>
                <a:latin typeface="微软雅黑" pitchFamily="34" charset="-122"/>
                <a:ea typeface="微软雅黑" pitchFamily="34" charset="-122"/>
                <a:cs typeface="Arial" pitchFamily="34" charset="0"/>
              </a:rPr>
              <a:t>的同类厂商，长期积累的经验为产品研发带来优势</a:t>
            </a:r>
            <a:endParaRPr lang="zh-CN" altLang="en-US" sz="1400" kern="0" dirty="0">
              <a:solidFill>
                <a:srgbClr val="2E2E2E"/>
              </a:solidFill>
              <a:latin typeface="微软雅黑" pitchFamily="34" charset="-122"/>
              <a:ea typeface="微软雅黑" pitchFamily="34" charset="-122"/>
              <a:cs typeface="Arial" pitchFamily="34" charset="0"/>
            </a:endParaRPr>
          </a:p>
        </p:txBody>
      </p:sp>
      <p:sp>
        <p:nvSpPr>
          <p:cNvPr id="35" name="MH_SubTitle_1"/>
          <p:cNvSpPr txBox="1">
            <a:spLocks noChangeArrowheads="1"/>
          </p:cNvSpPr>
          <p:nvPr/>
        </p:nvSpPr>
        <p:spPr bwMode="auto">
          <a:xfrm flipH="1">
            <a:off x="3850539" y="1890390"/>
            <a:ext cx="12128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Font typeface="Arial" pitchFamily="34"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pitchFamily="34"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pitchFamily="34"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pitchFamily="34"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pitchFamily="34"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Narrow" pitchFamily="34" charset="0"/>
                <a:ea typeface="微软雅黑" pitchFamily="34" charset="-122"/>
              </a:defRPr>
            </a:lvl9pPr>
          </a:lstStyle>
          <a:p>
            <a:pPr algn="ctr" eaLnBrk="1" hangingPunct="1">
              <a:lnSpc>
                <a:spcPct val="80000"/>
              </a:lnSpc>
              <a:spcBef>
                <a:spcPct val="0"/>
              </a:spcBef>
              <a:buFontTx/>
              <a:buNone/>
              <a:defRPr/>
            </a:pPr>
            <a:r>
              <a:rPr lang="zh-CN" altLang="en-US" sz="1800" dirty="0" smtClean="0">
                <a:solidFill>
                  <a:schemeClr val="accent1"/>
                </a:solidFill>
                <a:latin typeface="微软雅黑" pitchFamily="34" charset="-122"/>
                <a:cs typeface="Times New Roman" pitchFamily="18" charset="0"/>
              </a:rPr>
              <a:t>技术长期积累</a:t>
            </a:r>
            <a:endParaRPr lang="zh-CN" altLang="en-US" sz="1800" dirty="0">
              <a:solidFill>
                <a:schemeClr val="accent1"/>
              </a:solidFill>
              <a:latin typeface="微软雅黑" pitchFamily="34" charset="-122"/>
              <a:cs typeface="Times New Roman" pitchFamily="18" charset="0"/>
            </a:endParaRPr>
          </a:p>
        </p:txBody>
      </p:sp>
      <p:sp>
        <p:nvSpPr>
          <p:cNvPr id="36" name="MH_Other_1"/>
          <p:cNvSpPr/>
          <p:nvPr/>
        </p:nvSpPr>
        <p:spPr>
          <a:xfrm>
            <a:off x="5503334" y="2303979"/>
            <a:ext cx="1565804" cy="1827751"/>
          </a:xfrm>
          <a:prstGeom prst="rect">
            <a:avLst/>
          </a:prstGeom>
          <a:solidFill>
            <a:schemeClr val="accent1"/>
          </a:solidFill>
          <a:ln w="25400" cap="flat" cmpd="sng" algn="ctr">
            <a:solidFill>
              <a:srgbClr val="FAFAFA"/>
            </a:solidFill>
            <a:prstDash val="solid"/>
          </a:ln>
          <a:effectLst>
            <a:outerShdw blurRad="50800" dist="38100" algn="l" rotWithShape="0">
              <a:prstClr val="black">
                <a:alpha val="40000"/>
              </a:prstClr>
            </a:outerShdw>
          </a:effectLst>
        </p:spPr>
        <p:txBody>
          <a:bodyPr tIns="46800" bIns="216000" anchor="ctr"/>
          <a:lstStyle/>
          <a:p>
            <a:pPr algn="ctr">
              <a:defRPr/>
            </a:pPr>
            <a:r>
              <a:rPr lang="en-US" sz="3600" b="1" kern="0" dirty="0" smtClean="0">
                <a:ln w="18415" cmpd="sng">
                  <a:noFill/>
                  <a:prstDash val="solid"/>
                </a:ln>
                <a:solidFill>
                  <a:srgbClr val="FAFAFA"/>
                </a:solidFill>
                <a:latin typeface="Arial Rounded MT Bold" pitchFamily="34" charset="0"/>
                <a:ea typeface="微软雅黑" pitchFamily="34" charset="-122"/>
                <a:cs typeface="Times New Roman" pitchFamily="18" charset="0"/>
              </a:rPr>
              <a:t>03</a:t>
            </a:r>
            <a:endParaRPr lang="en-US" sz="3600" b="1" kern="0" dirty="0">
              <a:ln w="18415" cmpd="sng">
                <a:noFill/>
                <a:prstDash val="solid"/>
              </a:ln>
              <a:solidFill>
                <a:srgbClr val="FAFAFA"/>
              </a:solidFill>
              <a:latin typeface="Arial Rounded MT Bold" pitchFamily="34" charset="0"/>
              <a:ea typeface="微软雅黑" pitchFamily="34" charset="-122"/>
              <a:cs typeface="Times New Roman" pitchFamily="18" charset="0"/>
            </a:endParaRPr>
          </a:p>
        </p:txBody>
      </p:sp>
      <p:sp>
        <p:nvSpPr>
          <p:cNvPr id="37" name="MH_Text_1"/>
          <p:cNvSpPr/>
          <p:nvPr/>
        </p:nvSpPr>
        <p:spPr>
          <a:xfrm>
            <a:off x="5503332" y="1591733"/>
            <a:ext cx="1565805" cy="4284134"/>
          </a:xfrm>
          <a:custGeom>
            <a:avLst/>
            <a:gdLst/>
            <a:ahLst/>
            <a:cxnLst/>
            <a:rect l="l" t="t" r="r" b="b"/>
            <a:pathLst>
              <a:path w="1944216" h="4536504">
                <a:moveTo>
                  <a:pt x="1944216" y="1887118"/>
                </a:moveTo>
                <a:lnTo>
                  <a:pt x="1944216" y="4536504"/>
                </a:lnTo>
                <a:lnTo>
                  <a:pt x="0" y="4536504"/>
                </a:lnTo>
                <a:lnTo>
                  <a:pt x="0" y="2127281"/>
                </a:lnTo>
                <a:close/>
                <a:moveTo>
                  <a:pt x="0" y="0"/>
                </a:moveTo>
                <a:lnTo>
                  <a:pt x="1944216" y="0"/>
                </a:lnTo>
                <a:lnTo>
                  <a:pt x="1944216" y="1322678"/>
                </a:lnTo>
                <a:lnTo>
                  <a:pt x="0" y="989389"/>
                </a:lnTo>
                <a:close/>
              </a:path>
            </a:pathLst>
          </a:custGeom>
          <a:solidFill>
            <a:srgbClr val="FAFAFA"/>
          </a:solidFill>
          <a:ln w="25400" cap="flat" cmpd="sng" algn="ctr">
            <a:solidFill>
              <a:sysClr val="window" lastClr="FFFFFF"/>
            </a:solidFill>
            <a:prstDash val="solid"/>
          </a:ln>
          <a:effectLst>
            <a:outerShdw blurRad="50800" dist="38100" dir="2700000" algn="tl" rotWithShape="0">
              <a:prstClr val="black">
                <a:alpha val="40000"/>
              </a:prstClr>
            </a:outerShdw>
          </a:effectLst>
        </p:spPr>
        <p:txBody>
          <a:bodyPr tIns="2016000" bIns="0" anchor="ctr">
            <a:normAutofit/>
          </a:bodyPr>
          <a:lstStyle/>
          <a:p>
            <a:pPr algn="ctr">
              <a:lnSpc>
                <a:spcPct val="130000"/>
              </a:lnSpc>
              <a:defRPr/>
            </a:pPr>
            <a:r>
              <a:rPr lang="zh-CN" altLang="en-US" sz="1400" kern="0" dirty="0" smtClean="0">
                <a:solidFill>
                  <a:srgbClr val="2E2E2E"/>
                </a:solidFill>
                <a:latin typeface="微软雅黑" pitchFamily="34" charset="-122"/>
                <a:ea typeface="微软雅黑" pitchFamily="34" charset="-122"/>
                <a:cs typeface="Arial" pitchFamily="34" charset="0"/>
              </a:rPr>
              <a:t>联想的网盘产品从</a:t>
            </a:r>
            <a:r>
              <a:rPr lang="en-US" altLang="zh-CN" sz="1400" kern="0" dirty="0" smtClean="0">
                <a:solidFill>
                  <a:srgbClr val="2E2E2E"/>
                </a:solidFill>
                <a:latin typeface="微软雅黑" pitchFamily="34" charset="-122"/>
                <a:ea typeface="微软雅黑" pitchFamily="34" charset="-122"/>
                <a:cs typeface="Arial" pitchFamily="34" charset="0"/>
              </a:rPr>
              <a:t>2007</a:t>
            </a:r>
            <a:r>
              <a:rPr lang="zh-CN" altLang="en-US" sz="1400" kern="0" dirty="0" smtClean="0">
                <a:solidFill>
                  <a:srgbClr val="2E2E2E"/>
                </a:solidFill>
                <a:latin typeface="微软雅黑" pitchFamily="34" charset="-122"/>
                <a:ea typeface="微软雅黑" pitchFamily="34" charset="-122"/>
                <a:cs typeface="Arial" pitchFamily="34" charset="0"/>
              </a:rPr>
              <a:t>年开始运营，建立了</a:t>
            </a:r>
            <a:r>
              <a:rPr lang="zh-CN" altLang="en-US" sz="1400" kern="0" dirty="0" smtClean="0">
                <a:solidFill>
                  <a:srgbClr val="FF0000"/>
                </a:solidFill>
                <a:latin typeface="微软雅黑" pitchFamily="34" charset="-122"/>
                <a:ea typeface="微软雅黑" pitchFamily="34" charset="-122"/>
                <a:cs typeface="Arial" pitchFamily="34" charset="0"/>
              </a:rPr>
              <a:t>完善的服务体系</a:t>
            </a:r>
            <a:r>
              <a:rPr lang="zh-CN" altLang="en-US" sz="1400" kern="0" dirty="0" smtClean="0">
                <a:solidFill>
                  <a:srgbClr val="2E2E2E"/>
                </a:solidFill>
                <a:latin typeface="微软雅黑" pitchFamily="34" charset="-122"/>
                <a:ea typeface="微软雅黑" pitchFamily="34" charset="-122"/>
                <a:cs typeface="Arial" pitchFamily="34" charset="0"/>
              </a:rPr>
              <a:t>，是国内同类产品</a:t>
            </a:r>
            <a:r>
              <a:rPr lang="zh-CN" altLang="en-US" sz="1400" kern="0" dirty="0" smtClean="0">
                <a:latin typeface="微软雅黑" pitchFamily="34" charset="-122"/>
                <a:ea typeface="微软雅黑" pitchFamily="34" charset="-122"/>
                <a:cs typeface="Arial" pitchFamily="34" charset="0"/>
              </a:rPr>
              <a:t>运营时间最长、经验最丰富</a:t>
            </a:r>
            <a:r>
              <a:rPr lang="zh-CN" altLang="en-US" sz="1400" kern="0" dirty="0" smtClean="0">
                <a:solidFill>
                  <a:srgbClr val="2E2E2E"/>
                </a:solidFill>
                <a:latin typeface="微软雅黑" pitchFamily="34" charset="-122"/>
                <a:ea typeface="微软雅黑" pitchFamily="34" charset="-122"/>
                <a:cs typeface="Arial" pitchFamily="34" charset="0"/>
              </a:rPr>
              <a:t>的公司</a:t>
            </a:r>
            <a:endParaRPr lang="zh-CN" altLang="en-US" sz="1400" kern="0" dirty="0">
              <a:solidFill>
                <a:srgbClr val="2E2E2E"/>
              </a:solidFill>
              <a:latin typeface="微软雅黑" pitchFamily="34" charset="-122"/>
              <a:ea typeface="微软雅黑" pitchFamily="34" charset="-122"/>
              <a:cs typeface="Arial" pitchFamily="34" charset="0"/>
            </a:endParaRPr>
          </a:p>
        </p:txBody>
      </p:sp>
      <p:sp>
        <p:nvSpPr>
          <p:cNvPr id="38" name="MH_SubTitle_1"/>
          <p:cNvSpPr txBox="1">
            <a:spLocks noChangeArrowheads="1"/>
          </p:cNvSpPr>
          <p:nvPr/>
        </p:nvSpPr>
        <p:spPr bwMode="auto">
          <a:xfrm flipH="1">
            <a:off x="5637004" y="1876322"/>
            <a:ext cx="12128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Font typeface="Arial" pitchFamily="34"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pitchFamily="34"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pitchFamily="34"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pitchFamily="34"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pitchFamily="34"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Narrow" pitchFamily="34" charset="0"/>
                <a:ea typeface="微软雅黑" pitchFamily="34" charset="-122"/>
              </a:defRPr>
            </a:lvl9pPr>
          </a:lstStyle>
          <a:p>
            <a:pPr algn="ctr" eaLnBrk="1" hangingPunct="1">
              <a:lnSpc>
                <a:spcPct val="80000"/>
              </a:lnSpc>
              <a:spcBef>
                <a:spcPct val="0"/>
              </a:spcBef>
              <a:buFontTx/>
              <a:buNone/>
              <a:defRPr/>
            </a:pPr>
            <a:r>
              <a:rPr lang="zh-CN" altLang="en-US" sz="1800" dirty="0" smtClean="0">
                <a:solidFill>
                  <a:schemeClr val="accent1"/>
                </a:solidFill>
                <a:latin typeface="微软雅黑" pitchFamily="34" charset="-122"/>
                <a:cs typeface="Times New Roman" pitchFamily="18" charset="0"/>
              </a:rPr>
              <a:t>长期稳定运营、服务经验</a:t>
            </a:r>
            <a:endParaRPr lang="zh-CN" altLang="en-US" sz="1800" dirty="0">
              <a:solidFill>
                <a:schemeClr val="accent1"/>
              </a:solidFill>
              <a:latin typeface="微软雅黑" pitchFamily="34" charset="-122"/>
              <a:cs typeface="Times New Roman" pitchFamily="18" charset="0"/>
            </a:endParaRPr>
          </a:p>
        </p:txBody>
      </p:sp>
      <p:sp>
        <p:nvSpPr>
          <p:cNvPr id="39" name="MH_Other_1"/>
          <p:cNvSpPr/>
          <p:nvPr/>
        </p:nvSpPr>
        <p:spPr>
          <a:xfrm>
            <a:off x="7289798" y="2303979"/>
            <a:ext cx="1565804" cy="1827751"/>
          </a:xfrm>
          <a:prstGeom prst="rect">
            <a:avLst/>
          </a:prstGeom>
          <a:solidFill>
            <a:schemeClr val="accent1"/>
          </a:solidFill>
          <a:ln w="25400" cap="flat" cmpd="sng" algn="ctr">
            <a:solidFill>
              <a:srgbClr val="FAFAFA"/>
            </a:solidFill>
            <a:prstDash val="solid"/>
          </a:ln>
          <a:effectLst>
            <a:outerShdw blurRad="50800" dist="38100" algn="l" rotWithShape="0">
              <a:prstClr val="black">
                <a:alpha val="40000"/>
              </a:prstClr>
            </a:outerShdw>
          </a:effectLst>
        </p:spPr>
        <p:txBody>
          <a:bodyPr tIns="46800" bIns="216000" anchor="ctr"/>
          <a:lstStyle/>
          <a:p>
            <a:pPr algn="ctr">
              <a:defRPr/>
            </a:pPr>
            <a:r>
              <a:rPr lang="en-US" sz="3600" b="1" kern="0" dirty="0" smtClean="0">
                <a:ln w="18415" cmpd="sng">
                  <a:noFill/>
                  <a:prstDash val="solid"/>
                </a:ln>
                <a:solidFill>
                  <a:srgbClr val="FAFAFA"/>
                </a:solidFill>
                <a:latin typeface="Arial Rounded MT Bold" pitchFamily="34" charset="0"/>
                <a:ea typeface="微软雅黑" pitchFamily="34" charset="-122"/>
                <a:cs typeface="Times New Roman" pitchFamily="18" charset="0"/>
              </a:rPr>
              <a:t>04</a:t>
            </a:r>
            <a:endParaRPr lang="en-US" sz="3600" b="1" kern="0" dirty="0">
              <a:ln w="18415" cmpd="sng">
                <a:noFill/>
                <a:prstDash val="solid"/>
              </a:ln>
              <a:solidFill>
                <a:srgbClr val="FAFAFA"/>
              </a:solidFill>
              <a:latin typeface="Arial Rounded MT Bold" pitchFamily="34" charset="0"/>
              <a:ea typeface="微软雅黑" pitchFamily="34" charset="-122"/>
              <a:cs typeface="Times New Roman" pitchFamily="18" charset="0"/>
            </a:endParaRPr>
          </a:p>
        </p:txBody>
      </p:sp>
      <p:sp>
        <p:nvSpPr>
          <p:cNvPr id="40" name="MH_Text_1"/>
          <p:cNvSpPr/>
          <p:nvPr/>
        </p:nvSpPr>
        <p:spPr>
          <a:xfrm>
            <a:off x="7289796" y="1591733"/>
            <a:ext cx="1565805" cy="4284134"/>
          </a:xfrm>
          <a:custGeom>
            <a:avLst/>
            <a:gdLst/>
            <a:ahLst/>
            <a:cxnLst/>
            <a:rect l="l" t="t" r="r" b="b"/>
            <a:pathLst>
              <a:path w="1944216" h="4536504">
                <a:moveTo>
                  <a:pt x="1944216" y="1887118"/>
                </a:moveTo>
                <a:lnTo>
                  <a:pt x="1944216" y="4536504"/>
                </a:lnTo>
                <a:lnTo>
                  <a:pt x="0" y="4536504"/>
                </a:lnTo>
                <a:lnTo>
                  <a:pt x="0" y="2127281"/>
                </a:lnTo>
                <a:close/>
                <a:moveTo>
                  <a:pt x="0" y="0"/>
                </a:moveTo>
                <a:lnTo>
                  <a:pt x="1944216" y="0"/>
                </a:lnTo>
                <a:lnTo>
                  <a:pt x="1944216" y="1322678"/>
                </a:lnTo>
                <a:lnTo>
                  <a:pt x="0" y="989389"/>
                </a:lnTo>
                <a:close/>
              </a:path>
            </a:pathLst>
          </a:custGeom>
          <a:solidFill>
            <a:srgbClr val="FAFAFA"/>
          </a:solidFill>
          <a:ln w="25400" cap="flat" cmpd="sng" algn="ctr">
            <a:solidFill>
              <a:sysClr val="window" lastClr="FFFFFF"/>
            </a:solidFill>
            <a:prstDash val="solid"/>
          </a:ln>
          <a:effectLst>
            <a:outerShdw blurRad="50800" dist="38100" dir="2700000" algn="tl" rotWithShape="0">
              <a:prstClr val="black">
                <a:alpha val="40000"/>
              </a:prstClr>
            </a:outerShdw>
          </a:effectLst>
        </p:spPr>
        <p:txBody>
          <a:bodyPr tIns="2016000" bIns="0" anchor="ctr">
            <a:normAutofit/>
          </a:bodyPr>
          <a:lstStyle/>
          <a:p>
            <a:pPr algn="ctr">
              <a:lnSpc>
                <a:spcPct val="130000"/>
              </a:lnSpc>
              <a:defRPr/>
            </a:pPr>
            <a:r>
              <a:rPr lang="zh-CN" altLang="en-US" sz="1400" kern="0" dirty="0" smtClean="0">
                <a:solidFill>
                  <a:srgbClr val="2E2E2E"/>
                </a:solidFill>
                <a:latin typeface="微软雅黑" pitchFamily="34" charset="-122"/>
                <a:ea typeface="微软雅黑" pitchFamily="34" charset="-122"/>
                <a:cs typeface="Arial" pitchFamily="34" charset="0"/>
              </a:rPr>
              <a:t>联想长期服务于企业级市场，自身拥有</a:t>
            </a:r>
            <a:r>
              <a:rPr lang="zh-CN" altLang="en-US" sz="1400" kern="0" dirty="0" smtClean="0">
                <a:solidFill>
                  <a:srgbClr val="FF0000"/>
                </a:solidFill>
                <a:latin typeface="微软雅黑" pitchFamily="34" charset="-122"/>
                <a:ea typeface="微软雅黑" pitchFamily="34" charset="-122"/>
                <a:cs typeface="Arial" pitchFamily="34" charset="0"/>
              </a:rPr>
              <a:t>完善的销售体系</a:t>
            </a:r>
            <a:r>
              <a:rPr lang="zh-CN" altLang="en-US" sz="1400" kern="0" dirty="0" smtClean="0">
                <a:solidFill>
                  <a:srgbClr val="2E2E2E"/>
                </a:solidFill>
                <a:latin typeface="微软雅黑" pitchFamily="34" charset="-122"/>
                <a:ea typeface="微软雅黑" pitchFamily="34" charset="-122"/>
                <a:cs typeface="Arial" pitchFamily="34" charset="0"/>
              </a:rPr>
              <a:t>，在销售企业网盘的过程中能够利用</a:t>
            </a:r>
            <a:r>
              <a:rPr lang="zh-CN" altLang="en-US" sz="1400" kern="0" dirty="0" smtClean="0">
                <a:solidFill>
                  <a:srgbClr val="FF0000"/>
                </a:solidFill>
                <a:latin typeface="微软雅黑" pitchFamily="34" charset="-122"/>
                <a:ea typeface="微软雅黑" pitchFamily="34" charset="-122"/>
                <a:cs typeface="Arial" pitchFamily="34" charset="0"/>
              </a:rPr>
              <a:t>集团渠道</a:t>
            </a:r>
            <a:r>
              <a:rPr lang="zh-CN" altLang="en-US" sz="1400" kern="0" dirty="0" smtClean="0">
                <a:solidFill>
                  <a:srgbClr val="2E2E2E"/>
                </a:solidFill>
                <a:latin typeface="微软雅黑" pitchFamily="34" charset="-122"/>
                <a:ea typeface="微软雅黑" pitchFamily="34" charset="-122"/>
                <a:cs typeface="Arial" pitchFamily="34" charset="0"/>
              </a:rPr>
              <a:t>打开市场</a:t>
            </a:r>
            <a:endParaRPr lang="zh-CN" altLang="en-US" sz="1400" kern="0" dirty="0">
              <a:solidFill>
                <a:srgbClr val="2E2E2E"/>
              </a:solidFill>
              <a:latin typeface="微软雅黑" pitchFamily="34" charset="-122"/>
              <a:ea typeface="微软雅黑" pitchFamily="34" charset="-122"/>
              <a:cs typeface="Arial" pitchFamily="34" charset="0"/>
            </a:endParaRPr>
          </a:p>
        </p:txBody>
      </p:sp>
      <p:sp>
        <p:nvSpPr>
          <p:cNvPr id="41" name="MH_SubTitle_1"/>
          <p:cNvSpPr txBox="1">
            <a:spLocks noChangeArrowheads="1"/>
          </p:cNvSpPr>
          <p:nvPr/>
        </p:nvSpPr>
        <p:spPr bwMode="auto">
          <a:xfrm flipH="1">
            <a:off x="7423468" y="1890390"/>
            <a:ext cx="12128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Font typeface="Arial" pitchFamily="34"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pitchFamily="34"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pitchFamily="34"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pitchFamily="34"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pitchFamily="34"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Narrow" pitchFamily="34" charset="0"/>
                <a:ea typeface="微软雅黑" pitchFamily="34" charset="-122"/>
              </a:defRPr>
            </a:lvl9pPr>
          </a:lstStyle>
          <a:p>
            <a:pPr algn="ctr" eaLnBrk="1" hangingPunct="1">
              <a:lnSpc>
                <a:spcPct val="80000"/>
              </a:lnSpc>
              <a:spcBef>
                <a:spcPct val="0"/>
              </a:spcBef>
              <a:buFontTx/>
              <a:buNone/>
              <a:defRPr/>
            </a:pPr>
            <a:r>
              <a:rPr lang="zh-CN" altLang="en-US" sz="1800" dirty="0" smtClean="0">
                <a:solidFill>
                  <a:schemeClr val="accent1"/>
                </a:solidFill>
                <a:latin typeface="微软雅黑" pitchFamily="34" charset="-122"/>
                <a:cs typeface="Times New Roman" pitchFamily="18" charset="0"/>
              </a:rPr>
              <a:t>成熟的渠道体系</a:t>
            </a:r>
            <a:endParaRPr lang="zh-CN" altLang="en-US" sz="1800" dirty="0">
              <a:solidFill>
                <a:schemeClr val="accent1"/>
              </a:solidFill>
              <a:latin typeface="微软雅黑" pitchFamily="34" charset="-122"/>
              <a:cs typeface="Times New Roman" pitchFamily="18" charset="0"/>
            </a:endParaRPr>
          </a:p>
        </p:txBody>
      </p:sp>
      <p:sp>
        <p:nvSpPr>
          <p:cNvPr id="42" name="MH_Other_1"/>
          <p:cNvSpPr/>
          <p:nvPr/>
        </p:nvSpPr>
        <p:spPr>
          <a:xfrm>
            <a:off x="9076261" y="2303979"/>
            <a:ext cx="1565804" cy="1827751"/>
          </a:xfrm>
          <a:prstGeom prst="rect">
            <a:avLst/>
          </a:prstGeom>
          <a:solidFill>
            <a:schemeClr val="accent1"/>
          </a:solidFill>
          <a:ln w="25400" cap="flat" cmpd="sng" algn="ctr">
            <a:solidFill>
              <a:srgbClr val="FAFAFA"/>
            </a:solidFill>
            <a:prstDash val="solid"/>
          </a:ln>
          <a:effectLst>
            <a:outerShdw blurRad="50800" dist="38100" algn="l" rotWithShape="0">
              <a:prstClr val="black">
                <a:alpha val="40000"/>
              </a:prstClr>
            </a:outerShdw>
          </a:effectLst>
        </p:spPr>
        <p:txBody>
          <a:bodyPr tIns="46800" bIns="216000" anchor="ctr"/>
          <a:lstStyle/>
          <a:p>
            <a:pPr algn="ctr">
              <a:defRPr/>
            </a:pPr>
            <a:r>
              <a:rPr lang="en-US" sz="3600" b="1" kern="0" dirty="0" smtClean="0">
                <a:ln w="18415" cmpd="sng">
                  <a:noFill/>
                  <a:prstDash val="solid"/>
                </a:ln>
                <a:solidFill>
                  <a:srgbClr val="FAFAFA"/>
                </a:solidFill>
                <a:latin typeface="Arial Rounded MT Bold" pitchFamily="34" charset="0"/>
                <a:ea typeface="微软雅黑" pitchFamily="34" charset="-122"/>
                <a:cs typeface="Times New Roman" pitchFamily="18" charset="0"/>
              </a:rPr>
              <a:t>05</a:t>
            </a:r>
            <a:endParaRPr lang="en-US" sz="3600" b="1" kern="0" dirty="0">
              <a:ln w="18415" cmpd="sng">
                <a:noFill/>
                <a:prstDash val="solid"/>
              </a:ln>
              <a:solidFill>
                <a:srgbClr val="FAFAFA"/>
              </a:solidFill>
              <a:latin typeface="Arial Rounded MT Bold" pitchFamily="34" charset="0"/>
              <a:ea typeface="微软雅黑" pitchFamily="34" charset="-122"/>
              <a:cs typeface="Times New Roman" pitchFamily="18" charset="0"/>
            </a:endParaRPr>
          </a:p>
        </p:txBody>
      </p:sp>
      <p:sp>
        <p:nvSpPr>
          <p:cNvPr id="43" name="MH_Text_1"/>
          <p:cNvSpPr/>
          <p:nvPr/>
        </p:nvSpPr>
        <p:spPr>
          <a:xfrm>
            <a:off x="9076259" y="1591733"/>
            <a:ext cx="1565805" cy="4284134"/>
          </a:xfrm>
          <a:custGeom>
            <a:avLst/>
            <a:gdLst/>
            <a:ahLst/>
            <a:cxnLst/>
            <a:rect l="l" t="t" r="r" b="b"/>
            <a:pathLst>
              <a:path w="1944216" h="4536504">
                <a:moveTo>
                  <a:pt x="1944216" y="1887118"/>
                </a:moveTo>
                <a:lnTo>
                  <a:pt x="1944216" y="4536504"/>
                </a:lnTo>
                <a:lnTo>
                  <a:pt x="0" y="4536504"/>
                </a:lnTo>
                <a:lnTo>
                  <a:pt x="0" y="2127281"/>
                </a:lnTo>
                <a:close/>
                <a:moveTo>
                  <a:pt x="0" y="0"/>
                </a:moveTo>
                <a:lnTo>
                  <a:pt x="1944216" y="0"/>
                </a:lnTo>
                <a:lnTo>
                  <a:pt x="1944216" y="1322678"/>
                </a:lnTo>
                <a:lnTo>
                  <a:pt x="0" y="989389"/>
                </a:lnTo>
                <a:close/>
              </a:path>
            </a:pathLst>
          </a:custGeom>
          <a:solidFill>
            <a:srgbClr val="FAFAFA"/>
          </a:solidFill>
          <a:ln w="25400" cap="flat" cmpd="sng" algn="ctr">
            <a:solidFill>
              <a:sysClr val="window" lastClr="FFFFFF"/>
            </a:solidFill>
            <a:prstDash val="solid"/>
          </a:ln>
          <a:effectLst>
            <a:outerShdw blurRad="50800" dist="38100" dir="2700000" algn="tl" rotWithShape="0">
              <a:prstClr val="black">
                <a:alpha val="40000"/>
              </a:prstClr>
            </a:outerShdw>
          </a:effectLst>
        </p:spPr>
        <p:txBody>
          <a:bodyPr tIns="2016000" bIns="0" anchor="ctr">
            <a:normAutofit/>
          </a:bodyPr>
          <a:lstStyle/>
          <a:p>
            <a:pPr algn="ctr">
              <a:lnSpc>
                <a:spcPct val="130000"/>
              </a:lnSpc>
              <a:defRPr/>
            </a:pPr>
            <a:r>
              <a:rPr lang="zh-CN" altLang="en-US" sz="1400" kern="0" dirty="0" smtClean="0">
                <a:latin typeface="微软雅黑" pitchFamily="34" charset="-122"/>
                <a:ea typeface="微软雅黑" pitchFamily="34" charset="-122"/>
                <a:cs typeface="Arial" pitchFamily="34" charset="0"/>
              </a:rPr>
              <a:t>联想作为国际知名的</a:t>
            </a:r>
            <a:r>
              <a:rPr lang="zh-CN" altLang="en-US" sz="1400" kern="0" dirty="0" smtClean="0">
                <a:solidFill>
                  <a:srgbClr val="FF0000"/>
                </a:solidFill>
                <a:latin typeface="微软雅黑" pitchFamily="34" charset="-122"/>
                <a:ea typeface="微软雅黑" pitchFamily="34" charset="-122"/>
                <a:cs typeface="Arial" pitchFamily="34" charset="0"/>
              </a:rPr>
              <a:t>服务器厂商</a:t>
            </a:r>
            <a:r>
              <a:rPr lang="zh-CN" altLang="en-US" sz="1400" kern="0" dirty="0" smtClean="0">
                <a:latin typeface="微软雅黑" pitchFamily="34" charset="-122"/>
                <a:ea typeface="微软雅黑" pitchFamily="34" charset="-122"/>
                <a:cs typeface="Arial" pitchFamily="34" charset="0"/>
              </a:rPr>
              <a:t>，在技术和成本方面有天然的优势，同时也为产品的稳定运营提供保障</a:t>
            </a:r>
            <a:endParaRPr lang="zh-CN" altLang="en-US" sz="1400" kern="0" dirty="0">
              <a:latin typeface="微软雅黑" pitchFamily="34" charset="-122"/>
              <a:ea typeface="微软雅黑" pitchFamily="34" charset="-122"/>
              <a:cs typeface="Arial" pitchFamily="34" charset="0"/>
            </a:endParaRPr>
          </a:p>
        </p:txBody>
      </p:sp>
      <p:sp>
        <p:nvSpPr>
          <p:cNvPr id="44" name="MH_SubTitle_1"/>
          <p:cNvSpPr txBox="1">
            <a:spLocks noChangeArrowheads="1"/>
          </p:cNvSpPr>
          <p:nvPr/>
        </p:nvSpPr>
        <p:spPr bwMode="auto">
          <a:xfrm flipH="1">
            <a:off x="9209931" y="1890390"/>
            <a:ext cx="12128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Font typeface="Arial" pitchFamily="34"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pitchFamily="34"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pitchFamily="34"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pitchFamily="34"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pitchFamily="34"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Narrow" pitchFamily="34" charset="0"/>
                <a:ea typeface="微软雅黑" pitchFamily="34" charset="-122"/>
              </a:defRPr>
            </a:lvl9pPr>
          </a:lstStyle>
          <a:p>
            <a:pPr algn="ctr" eaLnBrk="1" hangingPunct="1">
              <a:lnSpc>
                <a:spcPct val="80000"/>
              </a:lnSpc>
              <a:spcBef>
                <a:spcPct val="0"/>
              </a:spcBef>
              <a:buFontTx/>
              <a:buNone/>
              <a:defRPr/>
            </a:pPr>
            <a:r>
              <a:rPr lang="zh-CN" altLang="en-US" sz="1800" dirty="0" smtClean="0">
                <a:solidFill>
                  <a:schemeClr val="accent1"/>
                </a:solidFill>
                <a:latin typeface="微软雅黑" pitchFamily="34" charset="-122"/>
                <a:cs typeface="Times New Roman" pitchFamily="18" charset="0"/>
              </a:rPr>
              <a:t>服务器有集团支持和保障</a:t>
            </a:r>
            <a:endParaRPr lang="zh-CN" altLang="en-US" sz="1800" dirty="0">
              <a:solidFill>
                <a:schemeClr val="accent1"/>
              </a:solidFill>
              <a:latin typeface="微软雅黑" pitchFamily="34" charset="-122"/>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剪去单角的矩形 7"/>
          <p:cNvSpPr/>
          <p:nvPr/>
        </p:nvSpPr>
        <p:spPr>
          <a:xfrm>
            <a:off x="0" y="0"/>
            <a:ext cx="5520906" cy="552091"/>
          </a:xfrm>
          <a:prstGeom prst="snip1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smtClean="0">
                <a:latin typeface="微软雅黑" pitchFamily="34" charset="-122"/>
                <a:ea typeface="微软雅黑" pitchFamily="34" charset="-122"/>
              </a:rPr>
              <a:t>2.3</a:t>
            </a:r>
            <a:r>
              <a:rPr lang="zh-CN" altLang="en-US" sz="2800" dirty="0" smtClean="0">
                <a:latin typeface="微软雅黑" pitchFamily="34" charset="-122"/>
                <a:ea typeface="微软雅黑" pitchFamily="34" charset="-122"/>
              </a:rPr>
              <a:t>典型企业</a:t>
            </a:r>
            <a:r>
              <a:rPr lang="en-US" altLang="zh-CN" sz="2800" dirty="0" smtClean="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联想（版本）</a:t>
            </a:r>
            <a:endParaRPr lang="zh-CN" altLang="en-US" sz="2800" dirty="0">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261857" y="827540"/>
            <a:ext cx="1152686" cy="1105054"/>
          </a:xfrm>
          <a:prstGeom prst="rect">
            <a:avLst/>
          </a:prstGeom>
        </p:spPr>
      </p:pic>
      <p:pic>
        <p:nvPicPr>
          <p:cNvPr id="3" name="图片 2"/>
          <p:cNvPicPr>
            <a:picLocks noChangeAspect="1"/>
          </p:cNvPicPr>
          <p:nvPr/>
        </p:nvPicPr>
        <p:blipFill>
          <a:blip r:embed="rId4"/>
          <a:stretch>
            <a:fillRect/>
          </a:stretch>
        </p:blipFill>
        <p:spPr>
          <a:xfrm>
            <a:off x="1414543" y="1113439"/>
            <a:ext cx="9751240" cy="546419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剪去单角的矩形 7"/>
          <p:cNvSpPr/>
          <p:nvPr/>
        </p:nvSpPr>
        <p:spPr>
          <a:xfrm>
            <a:off x="0" y="0"/>
            <a:ext cx="5520906" cy="552091"/>
          </a:xfrm>
          <a:prstGeom prst="snip1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smtClean="0">
                <a:latin typeface="微软雅黑" pitchFamily="34" charset="-122"/>
                <a:ea typeface="微软雅黑" pitchFamily="34" charset="-122"/>
              </a:rPr>
              <a:t>2.3</a:t>
            </a:r>
            <a:r>
              <a:rPr lang="zh-CN" altLang="en-US" sz="2800" dirty="0" smtClean="0">
                <a:latin typeface="微软雅黑" pitchFamily="34" charset="-122"/>
                <a:ea typeface="微软雅黑" pitchFamily="34" charset="-122"/>
              </a:rPr>
              <a:t>典型企业</a:t>
            </a:r>
            <a:r>
              <a:rPr lang="en-US" altLang="zh-CN" sz="2800" dirty="0" smtClean="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联想（版本）</a:t>
            </a:r>
            <a:endParaRPr lang="zh-CN" altLang="en-US" sz="2800" dirty="0">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261857" y="827540"/>
            <a:ext cx="1152686" cy="1105054"/>
          </a:xfrm>
          <a:prstGeom prst="rect">
            <a:avLst/>
          </a:prstGeom>
        </p:spPr>
      </p:pic>
      <p:pic>
        <p:nvPicPr>
          <p:cNvPr id="4" name="图片 3"/>
          <p:cNvPicPr>
            <a:picLocks noChangeAspect="1"/>
          </p:cNvPicPr>
          <p:nvPr/>
        </p:nvPicPr>
        <p:blipFill>
          <a:blip r:embed="rId4"/>
          <a:stretch>
            <a:fillRect/>
          </a:stretch>
        </p:blipFill>
        <p:spPr>
          <a:xfrm>
            <a:off x="714053" y="2300600"/>
            <a:ext cx="11020747" cy="2787449"/>
          </a:xfrm>
          <a:prstGeom prst="rect">
            <a:avLst/>
          </a:prstGeom>
        </p:spPr>
      </p:pic>
      <p:sp>
        <p:nvSpPr>
          <p:cNvPr id="6" name="文本框 5"/>
          <p:cNvSpPr txBox="1"/>
          <p:nvPr/>
        </p:nvSpPr>
        <p:spPr>
          <a:xfrm>
            <a:off x="1666592" y="1103180"/>
            <a:ext cx="6474849" cy="646331"/>
          </a:xfrm>
          <a:prstGeom prst="rect">
            <a:avLst/>
          </a:prstGeom>
          <a:noFill/>
        </p:spPr>
        <p:txBody>
          <a:bodyPr wrap="none" rtlCol="0">
            <a:spAutoFit/>
          </a:bodyPr>
          <a:lstStyle/>
          <a:p>
            <a:pPr marL="285750" indent="-285750">
              <a:buFont typeface="Wingdings" pitchFamily="2" charset="2"/>
              <a:buChar char="Ø"/>
            </a:pPr>
            <a:r>
              <a:rPr lang="zh-CN" altLang="en-US" dirty="0" smtClean="0">
                <a:latin typeface="微软雅黑" pitchFamily="34" charset="-122"/>
                <a:ea typeface="微软雅黑" pitchFamily="34" charset="-122"/>
              </a:rPr>
              <a:t>联想企业网盘细分为团队协作版、企业管理版、集团旗舰版</a:t>
            </a:r>
            <a:endParaRPr lang="en-US" altLang="zh-CN" dirty="0" smtClean="0">
              <a:latin typeface="微软雅黑" pitchFamily="34" charset="-122"/>
              <a:ea typeface="微软雅黑" pitchFamily="34" charset="-122"/>
            </a:endParaRPr>
          </a:p>
          <a:p>
            <a:pPr marL="285750" indent="-285750">
              <a:buFont typeface="Wingdings" pitchFamily="2" charset="2"/>
              <a:buChar char="Ø"/>
            </a:pPr>
            <a:r>
              <a:rPr lang="zh-CN" altLang="en-US" dirty="0" smtClean="0">
                <a:latin typeface="微软雅黑" pitchFamily="34" charset="-122"/>
                <a:ea typeface="微软雅黑" pitchFamily="34" charset="-122"/>
              </a:rPr>
              <a:t>用户数能够覆盖几人的项目团队到千人以上集团客户</a:t>
            </a:r>
            <a:endParaRPr lang="en-US" altLang="zh-CN"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剪去单角的矩形 7"/>
          <p:cNvSpPr/>
          <p:nvPr/>
        </p:nvSpPr>
        <p:spPr>
          <a:xfrm>
            <a:off x="0" y="0"/>
            <a:ext cx="5520906" cy="552091"/>
          </a:xfrm>
          <a:prstGeom prst="snip1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smtClean="0">
                <a:latin typeface="微软雅黑" pitchFamily="34" charset="-122"/>
                <a:ea typeface="微软雅黑" pitchFamily="34" charset="-122"/>
              </a:rPr>
              <a:t>2.4</a:t>
            </a:r>
            <a:r>
              <a:rPr lang="zh-CN" altLang="en-US" sz="2800" dirty="0" smtClean="0">
                <a:latin typeface="微软雅黑" pitchFamily="34" charset="-122"/>
                <a:ea typeface="微软雅黑" pitchFamily="34" charset="-122"/>
              </a:rPr>
              <a:t>企业网盘困境与趋势</a:t>
            </a:r>
            <a:endParaRPr lang="zh-CN" altLang="en-US" sz="2800" dirty="0">
              <a:latin typeface="微软雅黑" pitchFamily="34" charset="-122"/>
              <a:ea typeface="微软雅黑" pitchFamily="34" charset="-122"/>
            </a:endParaRPr>
          </a:p>
        </p:txBody>
      </p:sp>
      <p:sp>
        <p:nvSpPr>
          <p:cNvPr id="3" name="文本框 2"/>
          <p:cNvSpPr txBox="1"/>
          <p:nvPr/>
        </p:nvSpPr>
        <p:spPr>
          <a:xfrm>
            <a:off x="2497667" y="1374710"/>
            <a:ext cx="9014006" cy="369332"/>
          </a:xfrm>
          <a:prstGeom prst="rect">
            <a:avLst/>
          </a:prstGeom>
          <a:noFill/>
        </p:spPr>
        <p:txBody>
          <a:bodyPr wrap="none" rtlCol="0">
            <a:spAutoFit/>
          </a:bodyPr>
          <a:lstStyle/>
          <a:p>
            <a:pPr marL="285750" indent="-285750">
              <a:buFont typeface="Wingdings" pitchFamily="2" charset="2"/>
              <a:buChar char="Ø"/>
            </a:pPr>
            <a:r>
              <a:rPr lang="zh-CN" altLang="en-US" dirty="0" smtClean="0">
                <a:latin typeface="微软雅黑" pitchFamily="34" charset="-122"/>
                <a:ea typeface="微软雅黑" pitchFamily="34" charset="-122"/>
              </a:rPr>
              <a:t>国内带宽环境待优化和社会对企业网盘的认知度不足是制约企业网盘发展的主要因素</a:t>
            </a:r>
            <a:endParaRPr lang="en-US" altLang="zh-CN" dirty="0" smtClean="0">
              <a:latin typeface="微软雅黑" pitchFamily="34" charset="-122"/>
              <a:ea typeface="微软雅黑" pitchFamily="34" charset="-122"/>
            </a:endParaRPr>
          </a:p>
        </p:txBody>
      </p:sp>
      <p:pic>
        <p:nvPicPr>
          <p:cNvPr id="2" name="图片 1"/>
          <p:cNvPicPr>
            <a:picLocks noChangeAspect="1"/>
          </p:cNvPicPr>
          <p:nvPr/>
        </p:nvPicPr>
        <p:blipFill>
          <a:blip r:embed="rId2"/>
          <a:stretch>
            <a:fillRect/>
          </a:stretch>
        </p:blipFill>
        <p:spPr>
          <a:xfrm>
            <a:off x="127000" y="783722"/>
            <a:ext cx="2370667" cy="1181976"/>
          </a:xfrm>
          <a:prstGeom prst="rect">
            <a:avLst/>
          </a:prstGeom>
        </p:spPr>
      </p:pic>
      <p:sp>
        <p:nvSpPr>
          <p:cNvPr id="5" name="MH_Other_1"/>
          <p:cNvSpPr/>
          <p:nvPr/>
        </p:nvSpPr>
        <p:spPr>
          <a:xfrm>
            <a:off x="2161113" y="2056344"/>
            <a:ext cx="719138" cy="720725"/>
          </a:xfrm>
          <a:prstGeom prst="roundRect">
            <a:avLst/>
          </a:prstGeom>
          <a:noFill/>
          <a:ln w="76200" cap="flat" cmpd="sng" algn="ctr">
            <a:solidFill>
              <a:schemeClr val="accent1">
                <a:lumMod val="40000"/>
                <a:lumOff val="60000"/>
              </a:schemeClr>
            </a:solidFill>
            <a:prstDash val="solid"/>
          </a:ln>
          <a:effectLst/>
        </p:spPr>
        <p:txBody>
          <a:bodyPr anchor="ctr"/>
          <a:lstStyle/>
          <a:p>
            <a:pPr algn="ctr">
              <a:defRPr/>
            </a:pPr>
            <a:endParaRPr lang="en-US" kern="0" dirty="0">
              <a:solidFill>
                <a:sysClr val="window" lastClr="FFFFFF"/>
              </a:solidFill>
            </a:endParaRPr>
          </a:p>
        </p:txBody>
      </p:sp>
      <p:sp>
        <p:nvSpPr>
          <p:cNvPr id="6" name="MH_Other_2"/>
          <p:cNvSpPr/>
          <p:nvPr/>
        </p:nvSpPr>
        <p:spPr>
          <a:xfrm>
            <a:off x="2656413" y="2473857"/>
            <a:ext cx="827088" cy="828675"/>
          </a:xfrm>
          <a:prstGeom prst="roundRect">
            <a:avLst/>
          </a:prstGeom>
          <a:noFill/>
          <a:ln w="76200" cap="flat" cmpd="sng" algn="ctr">
            <a:solidFill>
              <a:schemeClr val="accent1">
                <a:lumMod val="40000"/>
                <a:lumOff val="60000"/>
              </a:schemeClr>
            </a:solidFill>
            <a:prstDash val="solid"/>
          </a:ln>
          <a:effectLst/>
        </p:spPr>
        <p:txBody>
          <a:bodyPr anchor="ctr"/>
          <a:lstStyle/>
          <a:p>
            <a:pPr algn="ctr">
              <a:defRPr/>
            </a:pPr>
            <a:endParaRPr lang="en-US" kern="0" dirty="0">
              <a:solidFill>
                <a:sysClr val="window" lastClr="FFFFFF"/>
              </a:solidFill>
            </a:endParaRPr>
          </a:p>
        </p:txBody>
      </p:sp>
      <p:sp>
        <p:nvSpPr>
          <p:cNvPr id="7" name="MH_Other_3"/>
          <p:cNvSpPr/>
          <p:nvPr/>
        </p:nvSpPr>
        <p:spPr>
          <a:xfrm>
            <a:off x="3308877" y="2618319"/>
            <a:ext cx="828675" cy="828675"/>
          </a:xfrm>
          <a:prstGeom prst="roundRect">
            <a:avLst/>
          </a:prstGeom>
          <a:noFill/>
          <a:ln w="76200" cap="flat" cmpd="sng" algn="ctr">
            <a:solidFill>
              <a:schemeClr val="accent1">
                <a:lumMod val="40000"/>
                <a:lumOff val="60000"/>
              </a:schemeClr>
            </a:solidFill>
            <a:prstDash val="solid"/>
          </a:ln>
          <a:effectLst/>
        </p:spPr>
        <p:txBody>
          <a:bodyPr anchor="ctr"/>
          <a:lstStyle/>
          <a:p>
            <a:pPr algn="ctr">
              <a:defRPr/>
            </a:pPr>
            <a:endParaRPr lang="en-US" kern="0" dirty="0">
              <a:solidFill>
                <a:sysClr val="window" lastClr="FFFFFF"/>
              </a:solidFill>
            </a:endParaRPr>
          </a:p>
        </p:txBody>
      </p:sp>
      <p:sp>
        <p:nvSpPr>
          <p:cNvPr id="9" name="MH_Other_4"/>
          <p:cNvSpPr/>
          <p:nvPr/>
        </p:nvSpPr>
        <p:spPr>
          <a:xfrm>
            <a:off x="2291289" y="3151718"/>
            <a:ext cx="720725" cy="719138"/>
          </a:xfrm>
          <a:prstGeom prst="roundRect">
            <a:avLst/>
          </a:prstGeom>
          <a:noFill/>
          <a:ln w="76200" cap="flat" cmpd="sng" algn="ctr">
            <a:solidFill>
              <a:schemeClr val="accent1">
                <a:lumMod val="40000"/>
                <a:lumOff val="60000"/>
              </a:schemeClr>
            </a:solidFill>
            <a:prstDash val="solid"/>
          </a:ln>
          <a:effectLst/>
        </p:spPr>
        <p:txBody>
          <a:bodyPr anchor="ctr"/>
          <a:lstStyle/>
          <a:p>
            <a:pPr algn="ctr">
              <a:defRPr/>
            </a:pPr>
            <a:endParaRPr lang="en-US" kern="0" dirty="0">
              <a:solidFill>
                <a:sysClr val="window" lastClr="FFFFFF"/>
              </a:solidFill>
            </a:endParaRPr>
          </a:p>
        </p:txBody>
      </p:sp>
      <p:sp>
        <p:nvSpPr>
          <p:cNvPr id="10" name="MH_SubTitle_1"/>
          <p:cNvSpPr/>
          <p:nvPr/>
        </p:nvSpPr>
        <p:spPr>
          <a:xfrm>
            <a:off x="2953276" y="3043768"/>
            <a:ext cx="1511300" cy="1512888"/>
          </a:xfrm>
          <a:prstGeom prst="roundRect">
            <a:avLst/>
          </a:prstGeom>
          <a:solidFill>
            <a:schemeClr val="accent1"/>
          </a:solidFill>
          <a:ln w="25400" cap="flat" cmpd="sng" algn="ctr">
            <a:solidFill>
              <a:srgbClr val="FFFFFF"/>
            </a:solidFill>
            <a:prstDash val="solid"/>
          </a:ln>
          <a:effectLst/>
        </p:spPr>
        <p:txBody>
          <a:bodyPr anchor="ctr">
            <a:normAutofit fontScale="92500"/>
          </a:bodyPr>
          <a:lstStyle/>
          <a:p>
            <a:pPr algn="ctr">
              <a:lnSpc>
                <a:spcPct val="130000"/>
              </a:lnSpc>
              <a:defRPr/>
            </a:pPr>
            <a:r>
              <a:rPr lang="zh-CN" altLang="en-US" sz="2400" kern="0" dirty="0" smtClean="0">
                <a:solidFill>
                  <a:srgbClr val="FFFFFF"/>
                </a:solidFill>
                <a:latin typeface="微软雅黑" pitchFamily="34" charset="-122"/>
                <a:ea typeface="微软雅黑" pitchFamily="34" charset="-122"/>
              </a:rPr>
              <a:t>带宽环境仍待优化</a:t>
            </a:r>
            <a:endParaRPr lang="en-US" altLang="zh-CN" sz="2400" kern="0" dirty="0">
              <a:solidFill>
                <a:srgbClr val="FFFFFF"/>
              </a:solidFill>
              <a:latin typeface="微软雅黑" pitchFamily="34" charset="-122"/>
              <a:ea typeface="微软雅黑" pitchFamily="34" charset="-122"/>
            </a:endParaRPr>
          </a:p>
        </p:txBody>
      </p:sp>
      <p:sp>
        <p:nvSpPr>
          <p:cNvPr id="11" name="MH_Text_1"/>
          <p:cNvSpPr txBox="1"/>
          <p:nvPr/>
        </p:nvSpPr>
        <p:spPr>
          <a:xfrm>
            <a:off x="5053014" y="2618319"/>
            <a:ext cx="5415493" cy="1452563"/>
          </a:xfrm>
          <a:prstGeom prst="rect">
            <a:avLst/>
          </a:prstGeom>
          <a:noFill/>
          <a:effectLst/>
        </p:spPr>
        <p:txBody>
          <a:bodyPr>
            <a:noAutofit/>
          </a:bodyPr>
          <a:lstStyle/>
          <a:p>
            <a:pPr algn="just">
              <a:lnSpc>
                <a:spcPct val="130000"/>
              </a:lnSpc>
              <a:defRPr/>
            </a:pPr>
            <a:r>
              <a:rPr lang="zh-CN" altLang="en-US" sz="1600" kern="0" dirty="0" smtClean="0">
                <a:latin typeface="微软雅黑" pitchFamily="34" charset="-122"/>
                <a:ea typeface="微软雅黑" pitchFamily="34" charset="-122"/>
              </a:rPr>
              <a:t>因为企业网盘将文件存储在云端，文件的上传和下载过程依赖网络传输，所以网络的传输速度对用户体验影响很大。目前国内带宽环境较差，过慢的网速制约企业网盘的发展速度。随着国务院推动带宽升级改造，带宽环境有望改善。</a:t>
            </a:r>
            <a:endParaRPr lang="en-US" altLang="zh-CN" sz="1600" kern="0" dirty="0">
              <a:latin typeface="微软雅黑" pitchFamily="34" charset="-122"/>
              <a:ea typeface="微软雅黑" pitchFamily="34" charset="-122"/>
            </a:endParaRPr>
          </a:p>
        </p:txBody>
      </p:sp>
      <p:sp>
        <p:nvSpPr>
          <p:cNvPr id="12" name="MH_Other_5"/>
          <p:cNvSpPr/>
          <p:nvPr/>
        </p:nvSpPr>
        <p:spPr>
          <a:xfrm flipH="1">
            <a:off x="9786410" y="4240212"/>
            <a:ext cx="720725" cy="719137"/>
          </a:xfrm>
          <a:prstGeom prst="roundRect">
            <a:avLst/>
          </a:prstGeom>
          <a:noFill/>
          <a:ln w="76200" cap="flat" cmpd="sng" algn="ctr">
            <a:solidFill>
              <a:schemeClr val="accent1">
                <a:lumMod val="40000"/>
                <a:lumOff val="60000"/>
              </a:schemeClr>
            </a:solidFill>
            <a:prstDash val="solid"/>
          </a:ln>
          <a:effectLst/>
        </p:spPr>
        <p:txBody>
          <a:bodyPr anchor="ctr"/>
          <a:lstStyle/>
          <a:p>
            <a:pPr algn="ctr">
              <a:defRPr/>
            </a:pPr>
            <a:endParaRPr lang="en-US" kern="0" dirty="0">
              <a:solidFill>
                <a:sysClr val="window" lastClr="FFFFFF"/>
              </a:solidFill>
            </a:endParaRPr>
          </a:p>
        </p:txBody>
      </p:sp>
      <p:sp>
        <p:nvSpPr>
          <p:cNvPr id="13" name="MH_Other_6"/>
          <p:cNvSpPr/>
          <p:nvPr/>
        </p:nvSpPr>
        <p:spPr>
          <a:xfrm flipH="1">
            <a:off x="9183160" y="4656137"/>
            <a:ext cx="828675" cy="828675"/>
          </a:xfrm>
          <a:prstGeom prst="roundRect">
            <a:avLst/>
          </a:prstGeom>
          <a:noFill/>
          <a:ln w="76200" cap="flat" cmpd="sng" algn="ctr">
            <a:solidFill>
              <a:schemeClr val="accent1">
                <a:lumMod val="40000"/>
                <a:lumOff val="60000"/>
              </a:schemeClr>
            </a:solidFill>
            <a:prstDash val="solid"/>
          </a:ln>
          <a:effectLst/>
        </p:spPr>
        <p:txBody>
          <a:bodyPr anchor="ctr"/>
          <a:lstStyle/>
          <a:p>
            <a:pPr algn="ctr">
              <a:defRPr/>
            </a:pPr>
            <a:endParaRPr lang="en-US" kern="0" dirty="0">
              <a:solidFill>
                <a:sysClr val="window" lastClr="FFFFFF"/>
              </a:solidFill>
            </a:endParaRPr>
          </a:p>
        </p:txBody>
      </p:sp>
      <p:sp>
        <p:nvSpPr>
          <p:cNvPr id="14" name="MH_Other_7"/>
          <p:cNvSpPr/>
          <p:nvPr/>
        </p:nvSpPr>
        <p:spPr>
          <a:xfrm flipH="1">
            <a:off x="8530698" y="4802187"/>
            <a:ext cx="827087" cy="827087"/>
          </a:xfrm>
          <a:prstGeom prst="roundRect">
            <a:avLst/>
          </a:prstGeom>
          <a:noFill/>
          <a:ln w="76200" cap="flat" cmpd="sng" algn="ctr">
            <a:solidFill>
              <a:schemeClr val="accent1">
                <a:lumMod val="40000"/>
                <a:lumOff val="60000"/>
              </a:schemeClr>
            </a:solidFill>
            <a:prstDash val="solid"/>
          </a:ln>
          <a:effectLst/>
        </p:spPr>
        <p:txBody>
          <a:bodyPr anchor="ctr"/>
          <a:lstStyle/>
          <a:p>
            <a:pPr algn="ctr">
              <a:defRPr/>
            </a:pPr>
            <a:endParaRPr lang="en-US" kern="0" dirty="0">
              <a:solidFill>
                <a:sysClr val="window" lastClr="FFFFFF"/>
              </a:solidFill>
            </a:endParaRPr>
          </a:p>
        </p:txBody>
      </p:sp>
      <p:sp>
        <p:nvSpPr>
          <p:cNvPr id="15" name="MH_Other_8"/>
          <p:cNvSpPr/>
          <p:nvPr/>
        </p:nvSpPr>
        <p:spPr>
          <a:xfrm flipH="1">
            <a:off x="9656235" y="5333999"/>
            <a:ext cx="720725" cy="720725"/>
          </a:xfrm>
          <a:prstGeom prst="roundRect">
            <a:avLst/>
          </a:prstGeom>
          <a:noFill/>
          <a:ln w="76200" cap="flat" cmpd="sng" algn="ctr">
            <a:solidFill>
              <a:schemeClr val="accent1">
                <a:lumMod val="40000"/>
                <a:lumOff val="60000"/>
              </a:schemeClr>
            </a:solidFill>
            <a:prstDash val="solid"/>
          </a:ln>
          <a:effectLst/>
        </p:spPr>
        <p:txBody>
          <a:bodyPr anchor="ctr"/>
          <a:lstStyle/>
          <a:p>
            <a:pPr algn="ctr">
              <a:defRPr/>
            </a:pPr>
            <a:endParaRPr lang="en-US" kern="0" dirty="0">
              <a:solidFill>
                <a:sysClr val="window" lastClr="FFFFFF"/>
              </a:solidFill>
            </a:endParaRPr>
          </a:p>
        </p:txBody>
      </p:sp>
      <p:sp>
        <p:nvSpPr>
          <p:cNvPr id="16" name="MH_SubTitle_2"/>
          <p:cNvSpPr/>
          <p:nvPr/>
        </p:nvSpPr>
        <p:spPr>
          <a:xfrm flipH="1">
            <a:off x="8219547" y="5233987"/>
            <a:ext cx="1511300" cy="1512887"/>
          </a:xfrm>
          <a:prstGeom prst="roundRect">
            <a:avLst/>
          </a:prstGeom>
          <a:solidFill>
            <a:schemeClr val="accent1"/>
          </a:solidFill>
          <a:ln w="25400" cap="flat" cmpd="sng" algn="ctr">
            <a:solidFill>
              <a:srgbClr val="FFFFFF"/>
            </a:solidFill>
            <a:prstDash val="solid"/>
          </a:ln>
          <a:effectLst/>
        </p:spPr>
        <p:txBody>
          <a:bodyPr anchor="ctr">
            <a:normAutofit fontScale="92500"/>
          </a:bodyPr>
          <a:lstStyle/>
          <a:p>
            <a:pPr algn="ctr">
              <a:lnSpc>
                <a:spcPct val="130000"/>
              </a:lnSpc>
              <a:defRPr/>
            </a:pPr>
            <a:r>
              <a:rPr lang="zh-CN" altLang="en-US" sz="2400" kern="0" dirty="0" smtClean="0">
                <a:solidFill>
                  <a:srgbClr val="FFFFFF"/>
                </a:solidFill>
                <a:latin typeface="微软雅黑" panose="020B0503020204020204" pitchFamily="34" charset="-122"/>
                <a:ea typeface="微软雅黑" panose="020B0503020204020204" pitchFamily="34" charset="-122"/>
              </a:rPr>
              <a:t>社会认知度不足</a:t>
            </a:r>
            <a:endParaRPr lang="en-US" altLang="zh-CN" sz="2400" kern="0" dirty="0">
              <a:solidFill>
                <a:srgbClr val="FFFFFF"/>
              </a:solidFill>
              <a:latin typeface="微软雅黑" panose="020B0503020204020204" pitchFamily="34" charset="-122"/>
              <a:ea typeface="微软雅黑" panose="020B0503020204020204" pitchFamily="34" charset="-122"/>
            </a:endParaRPr>
          </a:p>
        </p:txBody>
      </p:sp>
      <p:sp>
        <p:nvSpPr>
          <p:cNvPr id="17" name="MH_Text_1"/>
          <p:cNvSpPr txBox="1"/>
          <p:nvPr/>
        </p:nvSpPr>
        <p:spPr>
          <a:xfrm>
            <a:off x="2161113" y="4993218"/>
            <a:ext cx="5415493" cy="1452563"/>
          </a:xfrm>
          <a:prstGeom prst="rect">
            <a:avLst/>
          </a:prstGeom>
          <a:noFill/>
          <a:effectLst/>
        </p:spPr>
        <p:txBody>
          <a:bodyPr>
            <a:noAutofit/>
          </a:bodyPr>
          <a:lstStyle/>
          <a:p>
            <a:pPr algn="just">
              <a:lnSpc>
                <a:spcPct val="130000"/>
              </a:lnSpc>
              <a:defRPr/>
            </a:pPr>
            <a:r>
              <a:rPr lang="zh-CN" altLang="en-US" sz="1600" kern="0" dirty="0" smtClean="0">
                <a:latin typeface="微软雅黑" pitchFamily="34" charset="-122"/>
                <a:ea typeface="微软雅黑" pitchFamily="34" charset="-122"/>
              </a:rPr>
              <a:t>目前国内社会对包括企业网盘在内的云计算整体认知度不足，对云计算的安全性理解仍有偏差。目前企业文件的存储和共享更多使用传统的</a:t>
            </a:r>
            <a:r>
              <a:rPr lang="en-US" altLang="zh-CN" sz="1600" kern="0" dirty="0" smtClean="0">
                <a:latin typeface="微软雅黑" pitchFamily="34" charset="-122"/>
                <a:ea typeface="微软雅黑" pitchFamily="34" charset="-122"/>
              </a:rPr>
              <a:t>U</a:t>
            </a:r>
            <a:r>
              <a:rPr lang="zh-CN" altLang="en-US" sz="1600" kern="0" dirty="0" smtClean="0">
                <a:latin typeface="微软雅黑" pitchFamily="34" charset="-122"/>
                <a:ea typeface="微软雅黑" pitchFamily="34" charset="-122"/>
              </a:rPr>
              <a:t>盘和邮箱等方式，对企业网盘的认知还需要教育市场。</a:t>
            </a:r>
            <a:endParaRPr lang="en-US" altLang="zh-CN" sz="1600" kern="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剪去单角的矩形 7"/>
          <p:cNvSpPr/>
          <p:nvPr/>
        </p:nvSpPr>
        <p:spPr>
          <a:xfrm>
            <a:off x="0" y="0"/>
            <a:ext cx="5520906" cy="552091"/>
          </a:xfrm>
          <a:prstGeom prst="snip1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smtClean="0">
                <a:latin typeface="微软雅黑" pitchFamily="34" charset="-122"/>
                <a:ea typeface="微软雅黑" pitchFamily="34" charset="-122"/>
              </a:rPr>
              <a:t>2.4</a:t>
            </a:r>
            <a:r>
              <a:rPr lang="zh-CN" altLang="en-US" sz="2800" dirty="0" smtClean="0">
                <a:latin typeface="微软雅黑" pitchFamily="34" charset="-122"/>
                <a:ea typeface="微软雅黑" pitchFamily="34" charset="-122"/>
              </a:rPr>
              <a:t>企业网盘困境与趋势</a:t>
            </a:r>
            <a:endParaRPr lang="zh-CN" altLang="en-US" sz="2800" dirty="0">
              <a:latin typeface="微软雅黑" pitchFamily="34" charset="-122"/>
              <a:ea typeface="微软雅黑" pitchFamily="34" charset="-122"/>
            </a:endParaRPr>
          </a:p>
        </p:txBody>
      </p:sp>
      <p:sp>
        <p:nvSpPr>
          <p:cNvPr id="5" name="文本框 4"/>
          <p:cNvSpPr txBox="1"/>
          <p:nvPr/>
        </p:nvSpPr>
        <p:spPr>
          <a:xfrm>
            <a:off x="829732" y="1097765"/>
            <a:ext cx="9998250" cy="369332"/>
          </a:xfrm>
          <a:prstGeom prst="rect">
            <a:avLst/>
          </a:prstGeom>
          <a:noFill/>
        </p:spPr>
        <p:txBody>
          <a:bodyPr wrap="none" rtlCol="0">
            <a:spAutoFit/>
          </a:bodyPr>
          <a:lstStyle/>
          <a:p>
            <a:pPr marL="285750" indent="-285750">
              <a:buFont typeface="Wingdings" pitchFamily="2" charset="2"/>
              <a:buChar char="Ø"/>
            </a:pPr>
            <a:r>
              <a:rPr lang="zh-CN" altLang="en-US" dirty="0" smtClean="0">
                <a:latin typeface="微软雅黑" pitchFamily="34" charset="-122"/>
                <a:ea typeface="微软雅黑" pitchFamily="34" charset="-122"/>
              </a:rPr>
              <a:t>目前企业网盘行业出现向移动端和协同办公方向发展的趋势，将来也有可能向</a:t>
            </a:r>
            <a:r>
              <a:rPr lang="en-US" altLang="zh-CN" dirty="0" err="1" smtClean="0">
                <a:latin typeface="微软雅黑" pitchFamily="34" charset="-122"/>
                <a:ea typeface="微软雅黑" pitchFamily="34" charset="-122"/>
              </a:rPr>
              <a:t>PaaS</a:t>
            </a:r>
            <a:r>
              <a:rPr lang="zh-CN" altLang="en-US" dirty="0" smtClean="0">
                <a:latin typeface="微软雅黑" pitchFamily="34" charset="-122"/>
                <a:ea typeface="微软雅黑" pitchFamily="34" charset="-122"/>
              </a:rPr>
              <a:t>方面发展</a:t>
            </a:r>
            <a:endParaRPr lang="en-US" altLang="zh-CN" dirty="0" smtClean="0">
              <a:latin typeface="微软雅黑" pitchFamily="34" charset="-122"/>
              <a:ea typeface="微软雅黑" pitchFamily="34" charset="-122"/>
            </a:endParaRPr>
          </a:p>
        </p:txBody>
      </p:sp>
      <p:sp>
        <p:nvSpPr>
          <p:cNvPr id="4" name="圆角矩形 3"/>
          <p:cNvSpPr/>
          <p:nvPr/>
        </p:nvSpPr>
        <p:spPr>
          <a:xfrm>
            <a:off x="1346842" y="2036942"/>
            <a:ext cx="2345268" cy="55163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移动端产品更受重视</a:t>
            </a:r>
            <a:endParaRPr lang="zh-CN" altLang="en-US" dirty="0">
              <a:latin typeface="微软雅黑" pitchFamily="34" charset="-122"/>
              <a:ea typeface="微软雅黑" pitchFamily="34" charset="-122"/>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6842" y="2650708"/>
            <a:ext cx="2345268" cy="1438585"/>
          </a:xfrm>
          <a:prstGeom prst="rect">
            <a:avLst/>
          </a:prstGeom>
        </p:spPr>
      </p:pic>
      <p:sp>
        <p:nvSpPr>
          <p:cNvPr id="9" name="文本框 8"/>
          <p:cNvSpPr txBox="1"/>
          <p:nvPr/>
        </p:nvSpPr>
        <p:spPr>
          <a:xfrm>
            <a:off x="4180008" y="2446670"/>
            <a:ext cx="6647974" cy="923330"/>
          </a:xfrm>
          <a:prstGeom prst="rect">
            <a:avLst/>
          </a:prstGeom>
          <a:noFill/>
        </p:spPr>
        <p:txBody>
          <a:bodyPr wrap="none" rtlCol="0">
            <a:spAutoFit/>
          </a:bodyPr>
          <a:lstStyle/>
          <a:p>
            <a:r>
              <a:rPr lang="zh-CN" altLang="en-US" dirty="0" smtClean="0">
                <a:latin typeface="微软雅黑" pitchFamily="34" charset="-122"/>
                <a:ea typeface="微软雅黑" pitchFamily="34" charset="-122"/>
              </a:rPr>
              <a:t>数据显示，中国</a:t>
            </a:r>
            <a:r>
              <a:rPr lang="en-US" altLang="zh-CN" dirty="0" smtClean="0">
                <a:latin typeface="微软雅黑" pitchFamily="34" charset="-122"/>
                <a:ea typeface="微软雅黑" pitchFamily="34" charset="-122"/>
              </a:rPr>
              <a:t>82%</a:t>
            </a:r>
            <a:r>
              <a:rPr lang="zh-CN" altLang="en-US" dirty="0" smtClean="0">
                <a:latin typeface="微软雅黑" pitchFamily="34" charset="-122"/>
                <a:ea typeface="微软雅黑" pitchFamily="34" charset="-122"/>
              </a:rPr>
              <a:t>员工使用智能手机办公，</a:t>
            </a:r>
            <a:r>
              <a:rPr lang="en-US" altLang="zh-CN" dirty="0" smtClean="0">
                <a:latin typeface="微软雅黑" pitchFamily="34" charset="-122"/>
                <a:ea typeface="微软雅黑" pitchFamily="34" charset="-122"/>
              </a:rPr>
              <a:t>35%</a:t>
            </a:r>
            <a:r>
              <a:rPr lang="zh-CN" altLang="en-US" dirty="0" smtClean="0">
                <a:latin typeface="微软雅黑" pitchFamily="34" charset="-122"/>
                <a:ea typeface="微软雅黑" pitchFamily="34" charset="-122"/>
              </a:rPr>
              <a:t>使用平板电脑</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办公，随着越来越多用户在</a:t>
            </a:r>
            <a:r>
              <a:rPr lang="zh-CN" altLang="en-US" dirty="0" smtClean="0">
                <a:solidFill>
                  <a:srgbClr val="FF0000"/>
                </a:solidFill>
                <a:latin typeface="微软雅黑" pitchFamily="34" charset="-122"/>
                <a:ea typeface="微软雅黑" pitchFamily="34" charset="-122"/>
              </a:rPr>
              <a:t>移动场景下办公</a:t>
            </a:r>
            <a:r>
              <a:rPr lang="zh-CN" altLang="en-US" dirty="0" smtClean="0">
                <a:latin typeface="微软雅黑" pitchFamily="34" charset="-122"/>
                <a:ea typeface="微软雅黑" pitchFamily="34" charset="-122"/>
              </a:rPr>
              <a:t>，移动环境下网盘的</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价值更加凸显，同时也意味着网</a:t>
            </a:r>
            <a:r>
              <a:rPr lang="zh-CN" altLang="en-US" dirty="0">
                <a:latin typeface="微软雅黑" pitchFamily="34" charset="-122"/>
                <a:ea typeface="微软雅黑" pitchFamily="34" charset="-122"/>
              </a:rPr>
              <a:t>盘</a:t>
            </a:r>
            <a:r>
              <a:rPr lang="zh-CN" altLang="en-US" dirty="0" smtClean="0">
                <a:latin typeface="微软雅黑" pitchFamily="34" charset="-122"/>
                <a:ea typeface="微软雅黑" pitchFamily="34" charset="-122"/>
              </a:rPr>
              <a:t>产品需要更加适应移动场景</a:t>
            </a:r>
            <a:endParaRPr lang="zh-CN" altLang="en-US" dirty="0">
              <a:latin typeface="微软雅黑" pitchFamily="34" charset="-122"/>
              <a:ea typeface="微软雅黑" pitchFamily="34" charset="-122"/>
            </a:endParaRPr>
          </a:p>
        </p:txBody>
      </p:sp>
      <p:sp>
        <p:nvSpPr>
          <p:cNvPr id="10" name="圆角矩形 9"/>
          <p:cNvSpPr/>
          <p:nvPr/>
        </p:nvSpPr>
        <p:spPr>
          <a:xfrm>
            <a:off x="8563632" y="4340034"/>
            <a:ext cx="2125471" cy="62939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向协同办公发展</a:t>
            </a:r>
            <a:endParaRPr lang="zh-CN" altLang="en-US" dirty="0">
              <a:latin typeface="微软雅黑" pitchFamily="34" charset="-122"/>
              <a:ea typeface="微软雅黑" pitchFamily="34" charset="-122"/>
            </a:endParaRPr>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6219" y="5045630"/>
            <a:ext cx="2082884" cy="1380368"/>
          </a:xfrm>
          <a:prstGeom prst="rect">
            <a:avLst/>
          </a:prstGeom>
        </p:spPr>
      </p:pic>
      <p:sp>
        <p:nvSpPr>
          <p:cNvPr id="12" name="文本框 11"/>
          <p:cNvSpPr txBox="1"/>
          <p:nvPr/>
        </p:nvSpPr>
        <p:spPr>
          <a:xfrm>
            <a:off x="1451411" y="4978671"/>
            <a:ext cx="6417141" cy="923330"/>
          </a:xfrm>
          <a:prstGeom prst="rect">
            <a:avLst/>
          </a:prstGeom>
          <a:noFill/>
        </p:spPr>
        <p:txBody>
          <a:bodyPr wrap="none" rtlCol="0">
            <a:spAutoFit/>
          </a:bodyPr>
          <a:lstStyle/>
          <a:p>
            <a:r>
              <a:rPr lang="zh-CN" altLang="en-US" dirty="0" smtClean="0">
                <a:latin typeface="微软雅黑" pitchFamily="34" charset="-122"/>
                <a:ea typeface="微软雅黑" pitchFamily="34" charset="-122"/>
              </a:rPr>
              <a:t>因为网盘具有文件阅览，协同修改等功能，与协调办公软件和</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企业邮箱功能有交集。并且目前已有企业将企业网盘运用在项</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目管理之中，因此企业网盘也有可能往协同办公方向发展。</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文本框 2"/>
          <p:cNvSpPr txBox="1">
            <a:spLocks noChangeArrowheads="1"/>
          </p:cNvSpPr>
          <p:nvPr/>
        </p:nvSpPr>
        <p:spPr bwMode="auto">
          <a:xfrm>
            <a:off x="1568450" y="1816101"/>
            <a:ext cx="4205288"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9900" b="1" dirty="0" smtClean="0">
                <a:solidFill>
                  <a:schemeClr val="accent1"/>
                </a:solidFill>
                <a:latin typeface="Arial Black" pitchFamily="34" charset="0"/>
                <a:ea typeface="微软雅黑" pitchFamily="34" charset="-122"/>
                <a:cs typeface="Times New Roman" pitchFamily="18" charset="0"/>
              </a:rPr>
              <a:t>03</a:t>
            </a:r>
            <a:endParaRPr lang="zh-CN" altLang="en-US" sz="19900" b="1" dirty="0">
              <a:solidFill>
                <a:schemeClr val="accent1"/>
              </a:solidFill>
              <a:latin typeface="Arial Black" pitchFamily="34" charset="0"/>
              <a:ea typeface="微软雅黑" pitchFamily="34" charset="-122"/>
              <a:cs typeface="Times New Roman" pitchFamily="18" charset="0"/>
            </a:endParaRPr>
          </a:p>
        </p:txBody>
      </p:sp>
      <p:cxnSp>
        <p:nvCxnSpPr>
          <p:cNvPr id="7" name="直接连接符 6"/>
          <p:cNvCxnSpPr/>
          <p:nvPr/>
        </p:nvCxnSpPr>
        <p:spPr>
          <a:xfrm>
            <a:off x="5494338" y="3394075"/>
            <a:ext cx="4608512"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52" name="文本框 11"/>
          <p:cNvSpPr txBox="1">
            <a:spLocks noChangeArrowheads="1"/>
          </p:cNvSpPr>
          <p:nvPr/>
        </p:nvSpPr>
        <p:spPr bwMode="auto">
          <a:xfrm>
            <a:off x="1524000" y="3070226"/>
            <a:ext cx="3887788" cy="646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accent1"/>
                </a:solidFill>
                <a:latin typeface="Times New Roman" pitchFamily="18" charset="0"/>
                <a:cs typeface="Times New Roman" pitchFamily="18" charset="0"/>
              </a:rPr>
              <a:t>      PART </a:t>
            </a:r>
            <a:r>
              <a:rPr lang="en-US" altLang="zh-CN" sz="3600" b="1" dirty="0" smtClean="0">
                <a:solidFill>
                  <a:schemeClr val="accent1"/>
                </a:solidFill>
                <a:latin typeface="Times New Roman" pitchFamily="18" charset="0"/>
                <a:cs typeface="Times New Roman" pitchFamily="18" charset="0"/>
              </a:rPr>
              <a:t>THREE</a:t>
            </a:r>
            <a:endParaRPr lang="zh-CN" altLang="en-US" sz="3600" b="1" dirty="0">
              <a:solidFill>
                <a:schemeClr val="accent1"/>
              </a:solidFill>
              <a:latin typeface="Times New Roman" pitchFamily="18" charset="0"/>
              <a:cs typeface="Times New Roman" pitchFamily="18" charset="0"/>
            </a:endParaRPr>
          </a:p>
        </p:txBody>
      </p:sp>
      <p:sp>
        <p:nvSpPr>
          <p:cNvPr id="9" name="文本框 8"/>
          <p:cNvSpPr txBox="1">
            <a:spLocks noChangeArrowheads="1"/>
          </p:cNvSpPr>
          <p:nvPr/>
        </p:nvSpPr>
        <p:spPr bwMode="auto">
          <a:xfrm>
            <a:off x="5440364" y="2674939"/>
            <a:ext cx="4662487"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r>
              <a:rPr lang="zh-CN" altLang="en-US" sz="3600" dirty="0">
                <a:solidFill>
                  <a:schemeClr val="accent1">
                    <a:lumMod val="75000"/>
                  </a:schemeClr>
                </a:solidFill>
                <a:latin typeface="微软雅黑" pitchFamily="34" charset="-122"/>
                <a:ea typeface="微软雅黑" pitchFamily="34" charset="-122"/>
              </a:rPr>
              <a:t>个人网盘</a:t>
            </a:r>
            <a:endParaRPr lang="en-US" altLang="zh-CN" sz="3600" dirty="0">
              <a:solidFill>
                <a:schemeClr val="accent1">
                  <a:lumMod val="75000"/>
                </a:schemeClr>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剪去单角的矩形 7"/>
          <p:cNvSpPr/>
          <p:nvPr/>
        </p:nvSpPr>
        <p:spPr>
          <a:xfrm>
            <a:off x="0" y="0"/>
            <a:ext cx="5520906" cy="552091"/>
          </a:xfrm>
          <a:prstGeom prst="snip1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smtClean="0">
                <a:latin typeface="微软雅黑" pitchFamily="34" charset="-122"/>
                <a:ea typeface="微软雅黑" pitchFamily="34" charset="-122"/>
              </a:rPr>
              <a:t>3.1</a:t>
            </a:r>
            <a:r>
              <a:rPr lang="zh-CN" altLang="en-US" sz="2800" dirty="0" smtClean="0">
                <a:latin typeface="微软雅黑" pitchFamily="34" charset="-122"/>
                <a:ea typeface="微软雅黑" pitchFamily="34" charset="-122"/>
              </a:rPr>
              <a:t>产品特点</a:t>
            </a:r>
            <a:endParaRPr lang="zh-CN" altLang="en-US" sz="2800" dirty="0">
              <a:latin typeface="微软雅黑" pitchFamily="34" charset="-122"/>
              <a:ea typeface="微软雅黑" pitchFamily="34" charset="-122"/>
            </a:endParaRPr>
          </a:p>
        </p:txBody>
      </p:sp>
      <p:sp>
        <p:nvSpPr>
          <p:cNvPr id="2" name="文本框 1"/>
          <p:cNvSpPr txBox="1"/>
          <p:nvPr/>
        </p:nvSpPr>
        <p:spPr>
          <a:xfrm>
            <a:off x="389466" y="973666"/>
            <a:ext cx="877163"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上传：</a:t>
            </a:r>
            <a:endParaRPr lang="zh-CN" altLang="en-US" dirty="0">
              <a:latin typeface="微软雅黑" pitchFamily="34" charset="-122"/>
              <a:ea typeface="微软雅黑" pitchFamily="34" charset="-122"/>
            </a:endParaRPr>
          </a:p>
        </p:txBody>
      </p:sp>
      <p:pic>
        <p:nvPicPr>
          <p:cNvPr id="3" name="图片 2"/>
          <p:cNvPicPr>
            <a:picLocks noChangeAspect="1"/>
          </p:cNvPicPr>
          <p:nvPr/>
        </p:nvPicPr>
        <p:blipFill>
          <a:blip r:embed="rId2"/>
          <a:stretch>
            <a:fillRect/>
          </a:stretch>
        </p:blipFill>
        <p:spPr>
          <a:xfrm>
            <a:off x="1160202" y="800877"/>
            <a:ext cx="3648865" cy="3938161"/>
          </a:xfrm>
          <a:prstGeom prst="rect">
            <a:avLst/>
          </a:prstGeom>
        </p:spPr>
      </p:pic>
      <p:pic>
        <p:nvPicPr>
          <p:cNvPr id="4" name="图片 3"/>
          <p:cNvPicPr>
            <a:picLocks noChangeAspect="1"/>
          </p:cNvPicPr>
          <p:nvPr/>
        </p:nvPicPr>
        <p:blipFill>
          <a:blip r:embed="rId3"/>
          <a:stretch>
            <a:fillRect/>
          </a:stretch>
        </p:blipFill>
        <p:spPr>
          <a:xfrm>
            <a:off x="709616" y="4911827"/>
            <a:ext cx="4430389" cy="1361762"/>
          </a:xfrm>
          <a:prstGeom prst="rect">
            <a:avLst/>
          </a:prstGeom>
        </p:spPr>
      </p:pic>
      <p:sp>
        <p:nvSpPr>
          <p:cNvPr id="10" name="文本框 9"/>
          <p:cNvSpPr txBox="1"/>
          <p:nvPr/>
        </p:nvSpPr>
        <p:spPr>
          <a:xfrm>
            <a:off x="5486420" y="973666"/>
            <a:ext cx="1338828" cy="369332"/>
          </a:xfrm>
          <a:prstGeom prst="rect">
            <a:avLst/>
          </a:prstGeom>
          <a:noFill/>
        </p:spPr>
        <p:txBody>
          <a:bodyPr wrap="none" rtlCol="0">
            <a:spAutoFit/>
          </a:bodyPr>
          <a:lstStyle/>
          <a:p>
            <a:r>
              <a:rPr lang="zh-CN" altLang="en-US" dirty="0">
                <a:latin typeface="微软雅黑" pitchFamily="34" charset="-122"/>
                <a:ea typeface="微软雅黑" pitchFamily="34" charset="-122"/>
              </a:rPr>
              <a:t>数据共享</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pic>
        <p:nvPicPr>
          <p:cNvPr id="11" name="图片 10"/>
          <p:cNvPicPr>
            <a:picLocks noChangeAspect="1"/>
          </p:cNvPicPr>
          <p:nvPr/>
        </p:nvPicPr>
        <p:blipFill>
          <a:blip r:embed="rId4"/>
          <a:stretch>
            <a:fillRect/>
          </a:stretch>
        </p:blipFill>
        <p:spPr>
          <a:xfrm>
            <a:off x="6655490" y="973666"/>
            <a:ext cx="4467849" cy="3124636"/>
          </a:xfrm>
          <a:prstGeom prst="rect">
            <a:avLst/>
          </a:prstGeom>
        </p:spPr>
      </p:pic>
      <p:pic>
        <p:nvPicPr>
          <p:cNvPr id="12" name="图片 11"/>
          <p:cNvPicPr>
            <a:picLocks noChangeAspect="1"/>
          </p:cNvPicPr>
          <p:nvPr/>
        </p:nvPicPr>
        <p:blipFill>
          <a:blip r:embed="rId5"/>
          <a:stretch>
            <a:fillRect/>
          </a:stretch>
        </p:blipFill>
        <p:spPr>
          <a:xfrm>
            <a:off x="7199085" y="4739038"/>
            <a:ext cx="3621819" cy="1356962"/>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剪去单角的矩形 7"/>
          <p:cNvSpPr/>
          <p:nvPr/>
        </p:nvSpPr>
        <p:spPr>
          <a:xfrm>
            <a:off x="0" y="0"/>
            <a:ext cx="5520906" cy="552091"/>
          </a:xfrm>
          <a:prstGeom prst="snip1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smtClean="0">
                <a:latin typeface="微软雅黑" pitchFamily="34" charset="-122"/>
                <a:ea typeface="微软雅黑" pitchFamily="34" charset="-122"/>
              </a:rPr>
              <a:t>3.1</a:t>
            </a:r>
            <a:r>
              <a:rPr lang="zh-CN" altLang="en-US" sz="2800" dirty="0" smtClean="0">
                <a:latin typeface="微软雅黑" pitchFamily="34" charset="-122"/>
                <a:ea typeface="微软雅黑" pitchFamily="34" charset="-122"/>
              </a:rPr>
              <a:t>产品特点</a:t>
            </a:r>
            <a:endParaRPr lang="zh-CN" altLang="en-US" sz="2800" dirty="0">
              <a:latin typeface="微软雅黑" pitchFamily="34" charset="-122"/>
              <a:ea typeface="微软雅黑" pitchFamily="34" charset="-122"/>
            </a:endParaRPr>
          </a:p>
        </p:txBody>
      </p:sp>
      <p:sp>
        <p:nvSpPr>
          <p:cNvPr id="6" name="文本框 5"/>
          <p:cNvSpPr txBox="1"/>
          <p:nvPr/>
        </p:nvSpPr>
        <p:spPr>
          <a:xfrm>
            <a:off x="767490" y="1058333"/>
            <a:ext cx="1338828"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在线体验：</a:t>
            </a:r>
            <a:endParaRPr lang="zh-CN" altLang="en-US" dirty="0">
              <a:latin typeface="微软雅黑" pitchFamily="34" charset="-122"/>
              <a:ea typeface="微软雅黑" pitchFamily="34" charset="-122"/>
            </a:endParaRPr>
          </a:p>
        </p:txBody>
      </p:sp>
      <p:pic>
        <p:nvPicPr>
          <p:cNvPr id="5" name="图片 4"/>
          <p:cNvPicPr>
            <a:picLocks noChangeAspect="1"/>
          </p:cNvPicPr>
          <p:nvPr/>
        </p:nvPicPr>
        <p:blipFill>
          <a:blip r:embed="rId2"/>
          <a:stretch>
            <a:fillRect/>
          </a:stretch>
        </p:blipFill>
        <p:spPr>
          <a:xfrm>
            <a:off x="2288898" y="1058333"/>
            <a:ext cx="3754590" cy="3623734"/>
          </a:xfrm>
          <a:prstGeom prst="rect">
            <a:avLst/>
          </a:prstGeom>
        </p:spPr>
      </p:pic>
      <p:pic>
        <p:nvPicPr>
          <p:cNvPr id="7" name="图片 6"/>
          <p:cNvPicPr>
            <a:picLocks noChangeAspect="1"/>
          </p:cNvPicPr>
          <p:nvPr/>
        </p:nvPicPr>
        <p:blipFill>
          <a:blip r:embed="rId3"/>
          <a:stretch>
            <a:fillRect/>
          </a:stretch>
        </p:blipFill>
        <p:spPr>
          <a:xfrm>
            <a:off x="6733314" y="814558"/>
            <a:ext cx="3354193" cy="5555381"/>
          </a:xfrm>
          <a:prstGeom prst="rect">
            <a:avLst/>
          </a:prstGeom>
        </p:spPr>
      </p:pic>
      <p:pic>
        <p:nvPicPr>
          <p:cNvPr id="9" name="图片 8"/>
          <p:cNvPicPr>
            <a:picLocks noChangeAspect="1"/>
          </p:cNvPicPr>
          <p:nvPr/>
        </p:nvPicPr>
        <p:blipFill>
          <a:blip r:embed="rId4"/>
          <a:stretch>
            <a:fillRect/>
          </a:stretch>
        </p:blipFill>
        <p:spPr>
          <a:xfrm>
            <a:off x="1436904" y="4898009"/>
            <a:ext cx="5291666" cy="1238669"/>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5826126" y="1839913"/>
            <a:ext cx="3795713" cy="760412"/>
          </a:xfrm>
          <a:custGeom>
            <a:avLst/>
            <a:gdLst>
              <a:gd name="connsiteX0" fmla="*/ 9022 w 3795457"/>
              <a:gd name="connsiteY0" fmla="*/ 0 h 760707"/>
              <a:gd name="connsiteX1" fmla="*/ 3720345 w 3795457"/>
              <a:gd name="connsiteY1" fmla="*/ 0 h 760707"/>
              <a:gd name="connsiteX2" fmla="*/ 3795457 w 3795457"/>
              <a:gd name="connsiteY2" fmla="*/ 75112 h 760707"/>
              <a:gd name="connsiteX3" fmla="*/ 3795457 w 3795457"/>
              <a:gd name="connsiteY3" fmla="*/ 685595 h 760707"/>
              <a:gd name="connsiteX4" fmla="*/ 3720345 w 3795457"/>
              <a:gd name="connsiteY4" fmla="*/ 760707 h 760707"/>
              <a:gd name="connsiteX5" fmla="*/ 0 w 3795457"/>
              <a:gd name="connsiteY5" fmla="*/ 760707 h 760707"/>
              <a:gd name="connsiteX6" fmla="*/ 28134 w 3795457"/>
              <a:gd name="connsiteY6" fmla="*/ 733946 h 760707"/>
              <a:gd name="connsiteX7" fmla="*/ 45701 w 3795457"/>
              <a:gd name="connsiteY7" fmla="*/ 31524 h 760707"/>
              <a:gd name="connsiteX8" fmla="*/ 45701 w 3795457"/>
              <a:gd name="connsiteY8" fmla="*/ 31523 h 760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5457" h="760707">
                <a:moveTo>
                  <a:pt x="9022" y="0"/>
                </a:moveTo>
                <a:lnTo>
                  <a:pt x="3720345" y="0"/>
                </a:lnTo>
                <a:cubicBezTo>
                  <a:pt x="3761828" y="0"/>
                  <a:pt x="3795457" y="33629"/>
                  <a:pt x="3795457" y="75112"/>
                </a:cubicBezTo>
                <a:lnTo>
                  <a:pt x="3795457" y="685595"/>
                </a:lnTo>
                <a:cubicBezTo>
                  <a:pt x="3795457" y="727078"/>
                  <a:pt x="3761828" y="760707"/>
                  <a:pt x="3720345" y="760707"/>
                </a:cubicBezTo>
                <a:lnTo>
                  <a:pt x="0" y="760707"/>
                </a:lnTo>
                <a:lnTo>
                  <a:pt x="28134" y="733946"/>
                </a:lnTo>
                <a:cubicBezTo>
                  <a:pt x="226953" y="544829"/>
                  <a:pt x="234818" y="230344"/>
                  <a:pt x="45701" y="31524"/>
                </a:cubicBezTo>
                <a:lnTo>
                  <a:pt x="45701" y="31523"/>
                </a:lnTo>
                <a:close/>
              </a:path>
            </a:pathLst>
          </a:custGeom>
          <a:solidFill>
            <a:srgbClr val="FFFFFF"/>
          </a:solidFill>
          <a:ln w="25400" cap="flat" cmpd="sng" algn="ctr">
            <a:solidFill>
              <a:schemeClr val="accent1"/>
            </a:solidFill>
            <a:prstDash val="solid"/>
          </a:ln>
          <a:effectLst/>
        </p:spPr>
        <p:txBody>
          <a:bodyPr lIns="468000" tIns="0" rIns="0" bIns="0" anchor="ctr">
            <a:normAutofit/>
          </a:bodyPr>
          <a:lstStyle/>
          <a:p>
            <a:pPr>
              <a:lnSpc>
                <a:spcPct val="130000"/>
              </a:lnSpc>
              <a:defRPr/>
            </a:pPr>
            <a:r>
              <a:rPr lang="zh-CN" altLang="en-US" sz="2400" kern="0" dirty="0" smtClean="0">
                <a:solidFill>
                  <a:schemeClr val="accent1">
                    <a:lumMod val="50000"/>
                  </a:schemeClr>
                </a:solidFill>
                <a:latin typeface="微软雅黑" pitchFamily="34" charset="-122"/>
                <a:ea typeface="微软雅黑" pitchFamily="34" charset="-122"/>
              </a:rPr>
              <a:t>网盘概况</a:t>
            </a:r>
            <a:endParaRPr lang="zh-CN" altLang="en-US" sz="2400" kern="0" dirty="0">
              <a:solidFill>
                <a:schemeClr val="accent1">
                  <a:lumMod val="50000"/>
                </a:schemeClr>
              </a:solidFill>
              <a:latin typeface="微软雅黑" pitchFamily="34" charset="-122"/>
              <a:ea typeface="微软雅黑" pitchFamily="34" charset="-122"/>
            </a:endParaRPr>
          </a:p>
        </p:txBody>
      </p:sp>
      <p:sp>
        <p:nvSpPr>
          <p:cNvPr id="13" name="任意多边形 12"/>
          <p:cNvSpPr/>
          <p:nvPr/>
        </p:nvSpPr>
        <p:spPr>
          <a:xfrm>
            <a:off x="5826126" y="3113088"/>
            <a:ext cx="3795713" cy="760412"/>
          </a:xfrm>
          <a:custGeom>
            <a:avLst/>
            <a:gdLst>
              <a:gd name="connsiteX0" fmla="*/ 9022 w 3795457"/>
              <a:gd name="connsiteY0" fmla="*/ 0 h 760707"/>
              <a:gd name="connsiteX1" fmla="*/ 3720345 w 3795457"/>
              <a:gd name="connsiteY1" fmla="*/ 0 h 760707"/>
              <a:gd name="connsiteX2" fmla="*/ 3795457 w 3795457"/>
              <a:gd name="connsiteY2" fmla="*/ 75112 h 760707"/>
              <a:gd name="connsiteX3" fmla="*/ 3795457 w 3795457"/>
              <a:gd name="connsiteY3" fmla="*/ 685595 h 760707"/>
              <a:gd name="connsiteX4" fmla="*/ 3720345 w 3795457"/>
              <a:gd name="connsiteY4" fmla="*/ 760707 h 760707"/>
              <a:gd name="connsiteX5" fmla="*/ 0 w 3795457"/>
              <a:gd name="connsiteY5" fmla="*/ 760707 h 760707"/>
              <a:gd name="connsiteX6" fmla="*/ 28134 w 3795457"/>
              <a:gd name="connsiteY6" fmla="*/ 733946 h 760707"/>
              <a:gd name="connsiteX7" fmla="*/ 45701 w 3795457"/>
              <a:gd name="connsiteY7" fmla="*/ 31524 h 760707"/>
              <a:gd name="connsiteX8" fmla="*/ 45701 w 3795457"/>
              <a:gd name="connsiteY8" fmla="*/ 31523 h 760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5457" h="760707">
                <a:moveTo>
                  <a:pt x="9022" y="0"/>
                </a:moveTo>
                <a:lnTo>
                  <a:pt x="3720345" y="0"/>
                </a:lnTo>
                <a:cubicBezTo>
                  <a:pt x="3761828" y="0"/>
                  <a:pt x="3795457" y="33629"/>
                  <a:pt x="3795457" y="75112"/>
                </a:cubicBezTo>
                <a:lnTo>
                  <a:pt x="3795457" y="685595"/>
                </a:lnTo>
                <a:cubicBezTo>
                  <a:pt x="3795457" y="727078"/>
                  <a:pt x="3761828" y="760707"/>
                  <a:pt x="3720345" y="760707"/>
                </a:cubicBezTo>
                <a:lnTo>
                  <a:pt x="0" y="760707"/>
                </a:lnTo>
                <a:lnTo>
                  <a:pt x="28134" y="733946"/>
                </a:lnTo>
                <a:cubicBezTo>
                  <a:pt x="226953" y="544829"/>
                  <a:pt x="234818" y="230344"/>
                  <a:pt x="45701" y="31524"/>
                </a:cubicBezTo>
                <a:lnTo>
                  <a:pt x="45701" y="31523"/>
                </a:lnTo>
                <a:close/>
              </a:path>
            </a:pathLst>
          </a:custGeom>
          <a:solidFill>
            <a:srgbClr val="FFFFFF"/>
          </a:solidFill>
          <a:ln w="25400" cap="flat" cmpd="sng" algn="ctr">
            <a:solidFill>
              <a:schemeClr val="accent1"/>
            </a:solidFill>
            <a:prstDash val="solid"/>
          </a:ln>
          <a:effectLst/>
        </p:spPr>
        <p:txBody>
          <a:bodyPr lIns="468000" tIns="0" rIns="0" bIns="0" anchor="ctr">
            <a:normAutofit/>
          </a:bodyPr>
          <a:lstStyle/>
          <a:p>
            <a:pPr>
              <a:lnSpc>
                <a:spcPct val="130000"/>
              </a:lnSpc>
              <a:defRPr/>
            </a:pPr>
            <a:r>
              <a:rPr lang="zh-CN" altLang="en-US" sz="2400" kern="0" dirty="0" smtClean="0">
                <a:solidFill>
                  <a:schemeClr val="accent1">
                    <a:lumMod val="50000"/>
                  </a:schemeClr>
                </a:solidFill>
                <a:latin typeface="微软雅黑" pitchFamily="34" charset="-122"/>
                <a:ea typeface="微软雅黑" pitchFamily="34" charset="-122"/>
              </a:rPr>
              <a:t>企业网盘</a:t>
            </a:r>
            <a:endParaRPr lang="zh-CN" altLang="en-US" sz="2400" kern="0" dirty="0">
              <a:solidFill>
                <a:schemeClr val="accent1">
                  <a:lumMod val="50000"/>
                </a:schemeClr>
              </a:solidFill>
              <a:latin typeface="微软雅黑" pitchFamily="34" charset="-122"/>
              <a:ea typeface="微软雅黑" pitchFamily="34" charset="-122"/>
            </a:endParaRPr>
          </a:p>
        </p:txBody>
      </p:sp>
      <p:sp>
        <p:nvSpPr>
          <p:cNvPr id="14" name="任意多边形 13"/>
          <p:cNvSpPr/>
          <p:nvPr/>
        </p:nvSpPr>
        <p:spPr>
          <a:xfrm>
            <a:off x="5826126" y="4386263"/>
            <a:ext cx="3795713" cy="760412"/>
          </a:xfrm>
          <a:custGeom>
            <a:avLst/>
            <a:gdLst>
              <a:gd name="connsiteX0" fmla="*/ 9022 w 3795457"/>
              <a:gd name="connsiteY0" fmla="*/ 0 h 760707"/>
              <a:gd name="connsiteX1" fmla="*/ 3720345 w 3795457"/>
              <a:gd name="connsiteY1" fmla="*/ 0 h 760707"/>
              <a:gd name="connsiteX2" fmla="*/ 3795457 w 3795457"/>
              <a:gd name="connsiteY2" fmla="*/ 75112 h 760707"/>
              <a:gd name="connsiteX3" fmla="*/ 3795457 w 3795457"/>
              <a:gd name="connsiteY3" fmla="*/ 685595 h 760707"/>
              <a:gd name="connsiteX4" fmla="*/ 3720345 w 3795457"/>
              <a:gd name="connsiteY4" fmla="*/ 760707 h 760707"/>
              <a:gd name="connsiteX5" fmla="*/ 0 w 3795457"/>
              <a:gd name="connsiteY5" fmla="*/ 760707 h 760707"/>
              <a:gd name="connsiteX6" fmla="*/ 28134 w 3795457"/>
              <a:gd name="connsiteY6" fmla="*/ 733947 h 760707"/>
              <a:gd name="connsiteX7" fmla="*/ 45701 w 3795457"/>
              <a:gd name="connsiteY7" fmla="*/ 31524 h 760707"/>
              <a:gd name="connsiteX8" fmla="*/ 45701 w 3795457"/>
              <a:gd name="connsiteY8" fmla="*/ 31523 h 760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5457" h="760707">
                <a:moveTo>
                  <a:pt x="9022" y="0"/>
                </a:moveTo>
                <a:lnTo>
                  <a:pt x="3720345" y="0"/>
                </a:lnTo>
                <a:cubicBezTo>
                  <a:pt x="3761828" y="0"/>
                  <a:pt x="3795457" y="33629"/>
                  <a:pt x="3795457" y="75112"/>
                </a:cubicBezTo>
                <a:lnTo>
                  <a:pt x="3795457" y="685595"/>
                </a:lnTo>
                <a:cubicBezTo>
                  <a:pt x="3795457" y="727078"/>
                  <a:pt x="3761828" y="760707"/>
                  <a:pt x="3720345" y="760707"/>
                </a:cubicBezTo>
                <a:lnTo>
                  <a:pt x="0" y="760707"/>
                </a:lnTo>
                <a:lnTo>
                  <a:pt x="28134" y="733947"/>
                </a:lnTo>
                <a:cubicBezTo>
                  <a:pt x="226953" y="544829"/>
                  <a:pt x="234818" y="230344"/>
                  <a:pt x="45701" y="31524"/>
                </a:cubicBezTo>
                <a:lnTo>
                  <a:pt x="45701" y="31523"/>
                </a:lnTo>
                <a:close/>
              </a:path>
            </a:pathLst>
          </a:custGeom>
          <a:solidFill>
            <a:srgbClr val="FFFFFF"/>
          </a:solidFill>
          <a:ln w="25400" cap="flat" cmpd="sng" algn="ctr">
            <a:solidFill>
              <a:schemeClr val="accent1"/>
            </a:solidFill>
            <a:prstDash val="solid"/>
          </a:ln>
          <a:effectLst/>
        </p:spPr>
        <p:txBody>
          <a:bodyPr lIns="468000" tIns="0" rIns="0" bIns="0" anchor="ctr">
            <a:normAutofit/>
          </a:bodyPr>
          <a:lstStyle/>
          <a:p>
            <a:pPr>
              <a:lnSpc>
                <a:spcPct val="130000"/>
              </a:lnSpc>
              <a:defRPr/>
            </a:pPr>
            <a:r>
              <a:rPr lang="zh-CN" altLang="en-US" sz="2400" kern="0" dirty="0" smtClean="0">
                <a:solidFill>
                  <a:schemeClr val="accent1">
                    <a:lumMod val="50000"/>
                  </a:schemeClr>
                </a:solidFill>
                <a:latin typeface="微软雅黑" pitchFamily="34" charset="-122"/>
                <a:ea typeface="微软雅黑" pitchFamily="34" charset="-122"/>
              </a:rPr>
              <a:t>个人网盘</a:t>
            </a:r>
            <a:endParaRPr lang="zh-CN" altLang="en-US" sz="2400" kern="0" dirty="0">
              <a:solidFill>
                <a:schemeClr val="accent1">
                  <a:lumMod val="50000"/>
                </a:schemeClr>
              </a:solidFill>
              <a:latin typeface="微软雅黑" pitchFamily="34" charset="-122"/>
              <a:ea typeface="微软雅黑" pitchFamily="34" charset="-122"/>
            </a:endParaRPr>
          </a:p>
        </p:txBody>
      </p:sp>
      <p:sp>
        <p:nvSpPr>
          <p:cNvPr id="28" name="任意多边形 27"/>
          <p:cNvSpPr/>
          <p:nvPr/>
        </p:nvSpPr>
        <p:spPr>
          <a:xfrm>
            <a:off x="5041901" y="1717676"/>
            <a:ext cx="993775" cy="1198563"/>
          </a:xfrm>
          <a:custGeom>
            <a:avLst/>
            <a:gdLst>
              <a:gd name="connsiteX0" fmla="*/ 496843 w 993687"/>
              <a:gd name="connsiteY0" fmla="*/ 100503 h 1199267"/>
              <a:gd name="connsiteX1" fmla="*/ 100503 w 993687"/>
              <a:gd name="connsiteY1" fmla="*/ 496844 h 1199267"/>
              <a:gd name="connsiteX2" fmla="*/ 496843 w 993687"/>
              <a:gd name="connsiteY2" fmla="*/ 893185 h 1199267"/>
              <a:gd name="connsiteX3" fmla="*/ 893185 w 993687"/>
              <a:gd name="connsiteY3" fmla="*/ 496845 h 1199267"/>
              <a:gd name="connsiteX4" fmla="*/ 496843 w 993687"/>
              <a:gd name="connsiteY4" fmla="*/ 100503 h 1199267"/>
              <a:gd name="connsiteX5" fmla="*/ 509266 w 993687"/>
              <a:gd name="connsiteY5" fmla="*/ 156 h 1199267"/>
              <a:gd name="connsiteX6" fmla="*/ 856839 w 993687"/>
              <a:gd name="connsiteY6" fmla="*/ 154416 h 1199267"/>
              <a:gd name="connsiteX7" fmla="*/ 856838 w 993687"/>
              <a:gd name="connsiteY7" fmla="*/ 154417 h 1199267"/>
              <a:gd name="connsiteX8" fmla="*/ 839271 w 993687"/>
              <a:gd name="connsiteY8" fmla="*/ 856840 h 1199267"/>
              <a:gd name="connsiteX9" fmla="*/ 479277 w 993687"/>
              <a:gd name="connsiteY9" fmla="*/ 1199267 h 1199267"/>
              <a:gd name="connsiteX10" fmla="*/ 136849 w 993687"/>
              <a:gd name="connsiteY10" fmla="*/ 839272 h 1199267"/>
              <a:gd name="connsiteX11" fmla="*/ 154416 w 993687"/>
              <a:gd name="connsiteY11" fmla="*/ 136849 h 1199267"/>
              <a:gd name="connsiteX12" fmla="*/ 509266 w 993687"/>
              <a:gd name="connsiteY12" fmla="*/ 156 h 1199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3687" h="1199267">
                <a:moveTo>
                  <a:pt x="496843" y="100503"/>
                </a:moveTo>
                <a:cubicBezTo>
                  <a:pt x="277951" y="100504"/>
                  <a:pt x="100502" y="277952"/>
                  <a:pt x="100503" y="496844"/>
                </a:cubicBezTo>
                <a:cubicBezTo>
                  <a:pt x="100502" y="715738"/>
                  <a:pt x="277950" y="893186"/>
                  <a:pt x="496843" y="893185"/>
                </a:cubicBezTo>
                <a:cubicBezTo>
                  <a:pt x="715737" y="893185"/>
                  <a:pt x="893185" y="715737"/>
                  <a:pt x="893185" y="496845"/>
                </a:cubicBezTo>
                <a:cubicBezTo>
                  <a:pt x="893185" y="277951"/>
                  <a:pt x="715737" y="100503"/>
                  <a:pt x="496843" y="100503"/>
                </a:cubicBezTo>
                <a:close/>
                <a:moveTo>
                  <a:pt x="509266" y="156"/>
                </a:moveTo>
                <a:cubicBezTo>
                  <a:pt x="636380" y="3335"/>
                  <a:pt x="762280" y="55006"/>
                  <a:pt x="856839" y="154416"/>
                </a:cubicBezTo>
                <a:lnTo>
                  <a:pt x="856838" y="154417"/>
                </a:lnTo>
                <a:cubicBezTo>
                  <a:pt x="1045956" y="353237"/>
                  <a:pt x="1038091" y="667722"/>
                  <a:pt x="839271" y="856840"/>
                </a:cubicBezTo>
                <a:lnTo>
                  <a:pt x="479277" y="1199267"/>
                </a:lnTo>
                <a:lnTo>
                  <a:pt x="136849" y="839272"/>
                </a:lnTo>
                <a:cubicBezTo>
                  <a:pt x="-52268" y="640452"/>
                  <a:pt x="-44403" y="325967"/>
                  <a:pt x="154416" y="136849"/>
                </a:cubicBezTo>
                <a:cubicBezTo>
                  <a:pt x="253826" y="42291"/>
                  <a:pt x="382152" y="-3023"/>
                  <a:pt x="509266" y="15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252000" rIns="108000" bIns="468000" anchor="ctr"/>
          <a:lstStyle/>
          <a:p>
            <a:pPr algn="ctr">
              <a:lnSpc>
                <a:spcPct val="120000"/>
              </a:lnSpc>
              <a:defRPr/>
            </a:pPr>
            <a:r>
              <a:rPr lang="en-US" altLang="zh-CN" sz="3600" dirty="0">
                <a:solidFill>
                  <a:schemeClr val="accent1"/>
                </a:solidFill>
                <a:latin typeface="Adobe Garamond Pro Bold" panose="02020702060506020403" pitchFamily="18" charset="0"/>
              </a:rPr>
              <a:t>1</a:t>
            </a:r>
            <a:endParaRPr lang="zh-CN" altLang="en-US" sz="3600" dirty="0">
              <a:solidFill>
                <a:schemeClr val="accent1"/>
              </a:solidFill>
              <a:latin typeface="Adobe Garamond Pro Bold" panose="02020702060506020403" pitchFamily="18" charset="0"/>
            </a:endParaRPr>
          </a:p>
        </p:txBody>
      </p:sp>
      <p:sp>
        <p:nvSpPr>
          <p:cNvPr id="29" name="任意多边形 28"/>
          <p:cNvSpPr/>
          <p:nvPr/>
        </p:nvSpPr>
        <p:spPr>
          <a:xfrm>
            <a:off x="5041901" y="2994025"/>
            <a:ext cx="993775" cy="1200150"/>
          </a:xfrm>
          <a:custGeom>
            <a:avLst/>
            <a:gdLst>
              <a:gd name="connsiteX0" fmla="*/ 496843 w 993687"/>
              <a:gd name="connsiteY0" fmla="*/ 100503 h 1199267"/>
              <a:gd name="connsiteX1" fmla="*/ 100503 w 993687"/>
              <a:gd name="connsiteY1" fmla="*/ 496844 h 1199267"/>
              <a:gd name="connsiteX2" fmla="*/ 496843 w 993687"/>
              <a:gd name="connsiteY2" fmla="*/ 893185 h 1199267"/>
              <a:gd name="connsiteX3" fmla="*/ 893185 w 993687"/>
              <a:gd name="connsiteY3" fmla="*/ 496845 h 1199267"/>
              <a:gd name="connsiteX4" fmla="*/ 496843 w 993687"/>
              <a:gd name="connsiteY4" fmla="*/ 100503 h 1199267"/>
              <a:gd name="connsiteX5" fmla="*/ 509266 w 993687"/>
              <a:gd name="connsiteY5" fmla="*/ 156 h 1199267"/>
              <a:gd name="connsiteX6" fmla="*/ 856839 w 993687"/>
              <a:gd name="connsiteY6" fmla="*/ 154416 h 1199267"/>
              <a:gd name="connsiteX7" fmla="*/ 856838 w 993687"/>
              <a:gd name="connsiteY7" fmla="*/ 154417 h 1199267"/>
              <a:gd name="connsiteX8" fmla="*/ 839271 w 993687"/>
              <a:gd name="connsiteY8" fmla="*/ 856840 h 1199267"/>
              <a:gd name="connsiteX9" fmla="*/ 479277 w 993687"/>
              <a:gd name="connsiteY9" fmla="*/ 1199267 h 1199267"/>
              <a:gd name="connsiteX10" fmla="*/ 136849 w 993687"/>
              <a:gd name="connsiteY10" fmla="*/ 839272 h 1199267"/>
              <a:gd name="connsiteX11" fmla="*/ 154416 w 993687"/>
              <a:gd name="connsiteY11" fmla="*/ 136849 h 1199267"/>
              <a:gd name="connsiteX12" fmla="*/ 509266 w 993687"/>
              <a:gd name="connsiteY12" fmla="*/ 156 h 1199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3687" h="1199267">
                <a:moveTo>
                  <a:pt x="496843" y="100503"/>
                </a:moveTo>
                <a:cubicBezTo>
                  <a:pt x="277951" y="100504"/>
                  <a:pt x="100502" y="277952"/>
                  <a:pt x="100503" y="496844"/>
                </a:cubicBezTo>
                <a:cubicBezTo>
                  <a:pt x="100502" y="715738"/>
                  <a:pt x="277950" y="893186"/>
                  <a:pt x="496843" y="893185"/>
                </a:cubicBezTo>
                <a:cubicBezTo>
                  <a:pt x="715737" y="893185"/>
                  <a:pt x="893185" y="715737"/>
                  <a:pt x="893185" y="496845"/>
                </a:cubicBezTo>
                <a:cubicBezTo>
                  <a:pt x="893185" y="277951"/>
                  <a:pt x="715737" y="100503"/>
                  <a:pt x="496843" y="100503"/>
                </a:cubicBezTo>
                <a:close/>
                <a:moveTo>
                  <a:pt x="509266" y="156"/>
                </a:moveTo>
                <a:cubicBezTo>
                  <a:pt x="636380" y="3335"/>
                  <a:pt x="762280" y="55006"/>
                  <a:pt x="856839" y="154416"/>
                </a:cubicBezTo>
                <a:lnTo>
                  <a:pt x="856838" y="154417"/>
                </a:lnTo>
                <a:cubicBezTo>
                  <a:pt x="1045956" y="353237"/>
                  <a:pt x="1038091" y="667722"/>
                  <a:pt x="839271" y="856840"/>
                </a:cubicBezTo>
                <a:lnTo>
                  <a:pt x="479277" y="1199267"/>
                </a:lnTo>
                <a:lnTo>
                  <a:pt x="136849" y="839272"/>
                </a:lnTo>
                <a:cubicBezTo>
                  <a:pt x="-52268" y="640452"/>
                  <a:pt x="-44403" y="325967"/>
                  <a:pt x="154416" y="136849"/>
                </a:cubicBezTo>
                <a:cubicBezTo>
                  <a:pt x="253826" y="42291"/>
                  <a:pt x="382152" y="-3023"/>
                  <a:pt x="509266" y="15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180000" anchor="ctr">
            <a:normAutofit/>
          </a:bodyPr>
          <a:lstStyle/>
          <a:p>
            <a:pPr algn="ctr">
              <a:lnSpc>
                <a:spcPct val="120000"/>
              </a:lnSpc>
              <a:defRPr/>
            </a:pPr>
            <a:r>
              <a:rPr lang="en-US" altLang="zh-CN" sz="3600" dirty="0">
                <a:solidFill>
                  <a:schemeClr val="accent1"/>
                </a:solidFill>
                <a:latin typeface="Adobe Garamond Pro Bold" panose="02020702060506020403" pitchFamily="18" charset="0"/>
              </a:rPr>
              <a:t>2</a:t>
            </a:r>
            <a:endParaRPr lang="zh-CN" altLang="en-US" sz="3600" dirty="0">
              <a:solidFill>
                <a:schemeClr val="accent1"/>
              </a:solidFill>
              <a:latin typeface="Adobe Garamond Pro Bold" panose="02020702060506020403" pitchFamily="18" charset="0"/>
            </a:endParaRPr>
          </a:p>
        </p:txBody>
      </p:sp>
      <p:sp>
        <p:nvSpPr>
          <p:cNvPr id="30" name="任意多边形 29"/>
          <p:cNvSpPr/>
          <p:nvPr/>
        </p:nvSpPr>
        <p:spPr>
          <a:xfrm>
            <a:off x="5041901" y="4270375"/>
            <a:ext cx="993775" cy="1200150"/>
          </a:xfrm>
          <a:custGeom>
            <a:avLst/>
            <a:gdLst>
              <a:gd name="connsiteX0" fmla="*/ 496843 w 993687"/>
              <a:gd name="connsiteY0" fmla="*/ 100503 h 1199267"/>
              <a:gd name="connsiteX1" fmla="*/ 100503 w 993687"/>
              <a:gd name="connsiteY1" fmla="*/ 496844 h 1199267"/>
              <a:gd name="connsiteX2" fmla="*/ 496843 w 993687"/>
              <a:gd name="connsiteY2" fmla="*/ 893185 h 1199267"/>
              <a:gd name="connsiteX3" fmla="*/ 893185 w 993687"/>
              <a:gd name="connsiteY3" fmla="*/ 496845 h 1199267"/>
              <a:gd name="connsiteX4" fmla="*/ 496843 w 993687"/>
              <a:gd name="connsiteY4" fmla="*/ 100503 h 1199267"/>
              <a:gd name="connsiteX5" fmla="*/ 509266 w 993687"/>
              <a:gd name="connsiteY5" fmla="*/ 156 h 1199267"/>
              <a:gd name="connsiteX6" fmla="*/ 856839 w 993687"/>
              <a:gd name="connsiteY6" fmla="*/ 154416 h 1199267"/>
              <a:gd name="connsiteX7" fmla="*/ 856838 w 993687"/>
              <a:gd name="connsiteY7" fmla="*/ 154417 h 1199267"/>
              <a:gd name="connsiteX8" fmla="*/ 839271 w 993687"/>
              <a:gd name="connsiteY8" fmla="*/ 856840 h 1199267"/>
              <a:gd name="connsiteX9" fmla="*/ 479277 w 993687"/>
              <a:gd name="connsiteY9" fmla="*/ 1199267 h 1199267"/>
              <a:gd name="connsiteX10" fmla="*/ 136849 w 993687"/>
              <a:gd name="connsiteY10" fmla="*/ 839272 h 1199267"/>
              <a:gd name="connsiteX11" fmla="*/ 154416 w 993687"/>
              <a:gd name="connsiteY11" fmla="*/ 136849 h 1199267"/>
              <a:gd name="connsiteX12" fmla="*/ 509266 w 993687"/>
              <a:gd name="connsiteY12" fmla="*/ 156 h 1199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3687" h="1199267">
                <a:moveTo>
                  <a:pt x="496843" y="100503"/>
                </a:moveTo>
                <a:cubicBezTo>
                  <a:pt x="277951" y="100504"/>
                  <a:pt x="100502" y="277952"/>
                  <a:pt x="100503" y="496844"/>
                </a:cubicBezTo>
                <a:cubicBezTo>
                  <a:pt x="100502" y="715738"/>
                  <a:pt x="277950" y="893186"/>
                  <a:pt x="496843" y="893185"/>
                </a:cubicBezTo>
                <a:cubicBezTo>
                  <a:pt x="715737" y="893185"/>
                  <a:pt x="893185" y="715737"/>
                  <a:pt x="893185" y="496845"/>
                </a:cubicBezTo>
                <a:cubicBezTo>
                  <a:pt x="893185" y="277951"/>
                  <a:pt x="715737" y="100503"/>
                  <a:pt x="496843" y="100503"/>
                </a:cubicBezTo>
                <a:close/>
                <a:moveTo>
                  <a:pt x="509266" y="156"/>
                </a:moveTo>
                <a:cubicBezTo>
                  <a:pt x="636380" y="3335"/>
                  <a:pt x="762280" y="55006"/>
                  <a:pt x="856839" y="154416"/>
                </a:cubicBezTo>
                <a:lnTo>
                  <a:pt x="856838" y="154417"/>
                </a:lnTo>
                <a:cubicBezTo>
                  <a:pt x="1045956" y="353237"/>
                  <a:pt x="1038091" y="667722"/>
                  <a:pt x="839271" y="856840"/>
                </a:cubicBezTo>
                <a:lnTo>
                  <a:pt x="479277" y="1199267"/>
                </a:lnTo>
                <a:lnTo>
                  <a:pt x="136849" y="839272"/>
                </a:lnTo>
                <a:cubicBezTo>
                  <a:pt x="-52268" y="640452"/>
                  <a:pt x="-44403" y="325967"/>
                  <a:pt x="154416" y="136849"/>
                </a:cubicBezTo>
                <a:cubicBezTo>
                  <a:pt x="253826" y="42291"/>
                  <a:pt x="382152" y="-3023"/>
                  <a:pt x="509266" y="15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180000" anchor="ctr">
            <a:normAutofit/>
          </a:bodyPr>
          <a:lstStyle/>
          <a:p>
            <a:pPr algn="ctr">
              <a:lnSpc>
                <a:spcPct val="120000"/>
              </a:lnSpc>
              <a:defRPr/>
            </a:pPr>
            <a:r>
              <a:rPr lang="en-US" altLang="zh-CN" sz="3600" dirty="0">
                <a:solidFill>
                  <a:schemeClr val="accent1"/>
                </a:solidFill>
                <a:latin typeface="Adobe Garamond Pro Bold" panose="02020702060506020403" pitchFamily="18" charset="0"/>
              </a:rPr>
              <a:t>3</a:t>
            </a:r>
            <a:endParaRPr lang="zh-CN" altLang="en-US" sz="3600" dirty="0">
              <a:solidFill>
                <a:schemeClr val="accent1"/>
              </a:solidFill>
              <a:latin typeface="Adobe Garamond Pro Bold" panose="02020702060506020403" pitchFamily="18" charset="0"/>
            </a:endParaRPr>
          </a:p>
        </p:txBody>
      </p:sp>
      <p:sp>
        <p:nvSpPr>
          <p:cNvPr id="3080" name="文本框 8"/>
          <p:cNvSpPr txBox="1">
            <a:spLocks noChangeArrowheads="1"/>
          </p:cNvSpPr>
          <p:nvPr/>
        </p:nvSpPr>
        <p:spPr bwMode="auto">
          <a:xfrm>
            <a:off x="3111382" y="1808163"/>
            <a:ext cx="800219"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a:solidFill>
                  <a:schemeClr val="tx1"/>
                </a:solidFill>
                <a:latin typeface="Arial Narrow" pitchFamily="34" charset="0"/>
                <a:ea typeface="宋体" pitchFamily="2" charset="-122"/>
              </a:defRPr>
            </a:lvl1pPr>
            <a:lvl2pPr marL="742950" indent="-285750">
              <a:defRPr>
                <a:solidFill>
                  <a:schemeClr val="tx1"/>
                </a:solidFill>
                <a:latin typeface="Arial Narrow" pitchFamily="34" charset="0"/>
                <a:ea typeface="宋体" pitchFamily="2" charset="-122"/>
              </a:defRPr>
            </a:lvl2pPr>
            <a:lvl3pPr marL="1143000" indent="-228600">
              <a:defRPr>
                <a:solidFill>
                  <a:schemeClr val="tx1"/>
                </a:solidFill>
                <a:latin typeface="Arial Narrow" pitchFamily="34" charset="0"/>
                <a:ea typeface="宋体" pitchFamily="2" charset="-122"/>
              </a:defRPr>
            </a:lvl3pPr>
            <a:lvl4pPr marL="1600200" indent="-228600">
              <a:defRPr>
                <a:solidFill>
                  <a:schemeClr val="tx1"/>
                </a:solidFill>
                <a:latin typeface="Arial Narrow" pitchFamily="34" charset="0"/>
                <a:ea typeface="宋体" pitchFamily="2" charset="-122"/>
              </a:defRPr>
            </a:lvl4pPr>
            <a:lvl5pPr marL="2057400" indent="-228600">
              <a:defRPr>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itchFamily="2" charset="-122"/>
              </a:defRPr>
            </a:lvl9pPr>
          </a:lstStyle>
          <a:p>
            <a:pPr>
              <a:defRPr/>
            </a:pPr>
            <a:r>
              <a:rPr lang="en-US" altLang="zh-CN" sz="4000">
                <a:solidFill>
                  <a:schemeClr val="accent1">
                    <a:lumMod val="20000"/>
                    <a:lumOff val="80000"/>
                  </a:schemeClr>
                </a:solidFill>
                <a:latin typeface="微软雅黑" pitchFamily="34" charset="-122"/>
                <a:ea typeface="微软雅黑" pitchFamily="34" charset="-122"/>
              </a:rPr>
              <a:t>Contents</a:t>
            </a:r>
          </a:p>
        </p:txBody>
      </p:sp>
      <p:sp>
        <p:nvSpPr>
          <p:cNvPr id="3081" name="文本框 9"/>
          <p:cNvSpPr txBox="1">
            <a:spLocks noChangeArrowheads="1"/>
          </p:cNvSpPr>
          <p:nvPr/>
        </p:nvSpPr>
        <p:spPr bwMode="auto">
          <a:xfrm>
            <a:off x="2662238" y="1597026"/>
            <a:ext cx="800100"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a:lnSpc>
                <a:spcPct val="90000"/>
              </a:lnSpc>
              <a:spcBef>
                <a:spcPts val="750"/>
              </a:spcBef>
              <a:buFont typeface="Arial" pitchFamily="34" charset="0"/>
              <a:buChar char="•"/>
              <a:defRPr sz="2100">
                <a:solidFill>
                  <a:schemeClr val="tx1"/>
                </a:solidFill>
                <a:latin typeface="Calibri" pitchFamily="34" charset="0"/>
                <a:ea typeface="宋体" pitchFamily="2" charset="-122"/>
              </a:defRPr>
            </a:lvl1pPr>
            <a:lvl2pPr marL="742950" indent="-285750">
              <a:lnSpc>
                <a:spcPct val="90000"/>
              </a:lnSpc>
              <a:spcBef>
                <a:spcPts val="375"/>
              </a:spcBef>
              <a:buFont typeface="Arial" pitchFamily="34" charset="0"/>
              <a:buChar char="•"/>
              <a:defRPr>
                <a:solidFill>
                  <a:schemeClr val="tx1"/>
                </a:solidFill>
                <a:latin typeface="Calibri" pitchFamily="34" charset="0"/>
                <a:ea typeface="宋体" pitchFamily="2" charset="-122"/>
              </a:defRPr>
            </a:lvl2pPr>
            <a:lvl3pPr marL="1143000" indent="-228600">
              <a:lnSpc>
                <a:spcPct val="90000"/>
              </a:lnSpc>
              <a:spcBef>
                <a:spcPts val="375"/>
              </a:spcBef>
              <a:buFont typeface="Arial" pitchFamily="34" charset="0"/>
              <a:buChar char="•"/>
              <a:defRPr sz="1500">
                <a:solidFill>
                  <a:schemeClr val="tx1"/>
                </a:solidFill>
                <a:latin typeface="Calibri" pitchFamily="34" charset="0"/>
                <a:ea typeface="宋体" pitchFamily="2" charset="-122"/>
              </a:defRPr>
            </a:lvl3pPr>
            <a:lvl4pPr marL="16002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4pPr>
            <a:lvl5pPr marL="20574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5pPr>
            <a:lvl6pPr marL="25146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6pPr>
            <a:lvl7pPr marL="29718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7pPr>
            <a:lvl8pPr marL="34290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8pPr>
            <a:lvl9pPr marL="38862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9pPr>
          </a:lstStyle>
          <a:p>
            <a:pPr>
              <a:lnSpc>
                <a:spcPct val="100000"/>
              </a:lnSpc>
              <a:spcBef>
                <a:spcPct val="0"/>
              </a:spcBef>
              <a:buFontTx/>
              <a:buNone/>
            </a:pPr>
            <a:r>
              <a:rPr lang="zh-CN" altLang="en-US" sz="4000">
                <a:solidFill>
                  <a:schemeClr val="accent1"/>
                </a:solidFill>
                <a:latin typeface="微软雅黑" pitchFamily="34" charset="-122"/>
                <a:ea typeface="微软雅黑" pitchFamily="34" charset="-122"/>
              </a:rPr>
              <a:t>目 录</a:t>
            </a:r>
            <a:endParaRPr lang="en-US" altLang="zh-CN" sz="400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剪去单角的矩形 7"/>
          <p:cNvSpPr/>
          <p:nvPr/>
        </p:nvSpPr>
        <p:spPr>
          <a:xfrm>
            <a:off x="0" y="0"/>
            <a:ext cx="5520906" cy="552091"/>
          </a:xfrm>
          <a:prstGeom prst="snip1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smtClean="0">
                <a:latin typeface="微软雅黑" pitchFamily="34" charset="-122"/>
                <a:ea typeface="微软雅黑" pitchFamily="34" charset="-122"/>
              </a:rPr>
              <a:t>3.2</a:t>
            </a:r>
            <a:r>
              <a:rPr lang="zh-CN" altLang="en-US" sz="2800" dirty="0" smtClean="0">
                <a:latin typeface="微软雅黑" pitchFamily="34" charset="-122"/>
                <a:ea typeface="微软雅黑" pitchFamily="34" charset="-122"/>
              </a:rPr>
              <a:t>盈利模式</a:t>
            </a:r>
            <a:endParaRPr lang="zh-CN" altLang="en-US" sz="2800" dirty="0">
              <a:latin typeface="微软雅黑" pitchFamily="34" charset="-122"/>
              <a:ea typeface="微软雅黑" pitchFamily="34" charset="-122"/>
            </a:endParaRPr>
          </a:p>
        </p:txBody>
      </p:sp>
      <p:sp>
        <p:nvSpPr>
          <p:cNvPr id="3" name="MH_Desc_1"/>
          <p:cNvSpPr/>
          <p:nvPr/>
        </p:nvSpPr>
        <p:spPr>
          <a:xfrm>
            <a:off x="2549526" y="3604420"/>
            <a:ext cx="7007225" cy="1079500"/>
          </a:xfrm>
          <a:prstGeom prst="rect">
            <a:avLst/>
          </a:prstGeom>
        </p:spPr>
        <p:txBody>
          <a:bodyPr>
            <a:normAutofit/>
          </a:bodyPr>
          <a:lstStyle/>
          <a:p>
            <a:pPr algn="ctr">
              <a:lnSpc>
                <a:spcPct val="120000"/>
              </a:lnSpc>
              <a:defRPr/>
            </a:pPr>
            <a:r>
              <a:rPr lang="zh-CN" altLang="en-US" dirty="0" smtClean="0">
                <a:solidFill>
                  <a:schemeClr val="tx1">
                    <a:lumMod val="65000"/>
                    <a:lumOff val="35000"/>
                  </a:schemeClr>
                </a:solidFill>
                <a:latin typeface="微软雅黑" pitchFamily="34" charset="-122"/>
                <a:ea typeface="微软雅黑" pitchFamily="34" charset="-122"/>
              </a:rPr>
              <a:t>个人网</a:t>
            </a:r>
            <a:r>
              <a:rPr lang="zh-CN" altLang="en-US" dirty="0">
                <a:solidFill>
                  <a:schemeClr val="tx1">
                    <a:lumMod val="65000"/>
                    <a:lumOff val="35000"/>
                  </a:schemeClr>
                </a:solidFill>
                <a:latin typeface="微软雅黑" pitchFamily="34" charset="-122"/>
                <a:ea typeface="微软雅黑" pitchFamily="34" charset="-122"/>
              </a:rPr>
              <a:t>盘大多现在都还无法盈利，基本上都是</a:t>
            </a:r>
            <a:r>
              <a:rPr lang="zh-CN" altLang="en-US" dirty="0" smtClean="0">
                <a:solidFill>
                  <a:schemeClr val="tx1">
                    <a:lumMod val="65000"/>
                    <a:lumOff val="35000"/>
                  </a:schemeClr>
                </a:solidFill>
                <a:latin typeface="微软雅黑" pitchFamily="34" charset="-122"/>
                <a:ea typeface="微软雅黑" pitchFamily="34" charset="-122"/>
              </a:rPr>
              <a:t>亏本。</a:t>
            </a:r>
            <a:endParaRPr lang="en-US" altLang="zh-CN" dirty="0" smtClean="0">
              <a:solidFill>
                <a:schemeClr val="tx1">
                  <a:lumMod val="65000"/>
                  <a:lumOff val="35000"/>
                </a:schemeClr>
              </a:solidFill>
              <a:latin typeface="微软雅黑" pitchFamily="34" charset="-122"/>
              <a:ea typeface="微软雅黑" pitchFamily="34" charset="-122"/>
            </a:endParaRPr>
          </a:p>
          <a:p>
            <a:pPr algn="ctr">
              <a:lnSpc>
                <a:spcPct val="120000"/>
              </a:lnSpc>
              <a:defRPr/>
            </a:pPr>
            <a:r>
              <a:rPr lang="zh-CN" altLang="en-US" dirty="0" smtClean="0">
                <a:solidFill>
                  <a:schemeClr val="tx1">
                    <a:lumMod val="65000"/>
                    <a:lumOff val="35000"/>
                  </a:schemeClr>
                </a:solidFill>
                <a:latin typeface="微软雅黑" pitchFamily="34" charset="-122"/>
                <a:ea typeface="微软雅黑" pitchFamily="34" charset="-122"/>
              </a:rPr>
              <a:t>其实</a:t>
            </a:r>
            <a:r>
              <a:rPr lang="zh-CN" altLang="en-US" dirty="0">
                <a:solidFill>
                  <a:schemeClr val="tx1">
                    <a:lumMod val="65000"/>
                    <a:lumOff val="35000"/>
                  </a:schemeClr>
                </a:solidFill>
                <a:latin typeface="微软雅黑" pitchFamily="34" charset="-122"/>
                <a:ea typeface="微软雅黑" pitchFamily="34" charset="-122"/>
              </a:rPr>
              <a:t>现在是在圈地，积累人气，人气够了，然后再盈利。</a:t>
            </a:r>
            <a:endParaRPr lang="en-US" altLang="zh-CN" dirty="0">
              <a:solidFill>
                <a:schemeClr val="tx1">
                  <a:lumMod val="65000"/>
                  <a:lumOff val="35000"/>
                </a:schemeClr>
              </a:solidFill>
              <a:latin typeface="微软雅黑" pitchFamily="34" charset="-122"/>
              <a:ea typeface="微软雅黑" pitchFamily="34" charset="-122"/>
            </a:endParaRPr>
          </a:p>
        </p:txBody>
      </p:sp>
      <p:sp>
        <p:nvSpPr>
          <p:cNvPr id="4" name="MH_Other_1"/>
          <p:cNvSpPr/>
          <p:nvPr/>
        </p:nvSpPr>
        <p:spPr>
          <a:xfrm>
            <a:off x="2592388" y="1485901"/>
            <a:ext cx="2006600" cy="1381125"/>
          </a:xfrm>
          <a:custGeom>
            <a:avLst/>
            <a:gdLst>
              <a:gd name="connsiteX0" fmla="*/ 3278124 w 3278123"/>
              <a:gd name="connsiteY0" fmla="*/ 1921331 h 1969007"/>
              <a:gd name="connsiteX1" fmla="*/ 3223006 w 3278123"/>
              <a:gd name="connsiteY1" fmla="*/ 1969007 h 1969007"/>
              <a:gd name="connsiteX2" fmla="*/ 55118 w 3278123"/>
              <a:gd name="connsiteY2" fmla="*/ 1969007 h 1969007"/>
              <a:gd name="connsiteX3" fmla="*/ 0 w 3278123"/>
              <a:gd name="connsiteY3" fmla="*/ 1921331 h 1969007"/>
              <a:gd name="connsiteX4" fmla="*/ 0 w 3278123"/>
              <a:gd name="connsiteY4" fmla="*/ 47625 h 1969007"/>
              <a:gd name="connsiteX5" fmla="*/ 55118 w 3278123"/>
              <a:gd name="connsiteY5" fmla="*/ 0 h 1969007"/>
              <a:gd name="connsiteX6" fmla="*/ 3223006 w 3278123"/>
              <a:gd name="connsiteY6" fmla="*/ 0 h 1969007"/>
              <a:gd name="connsiteX7" fmla="*/ 3278124 w 3278123"/>
              <a:gd name="connsiteY7" fmla="*/ 47625 h 1969007"/>
              <a:gd name="connsiteX8" fmla="*/ 3278124 w 3278123"/>
              <a:gd name="connsiteY8" fmla="*/ 1921331 h 196900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3278123" h="1969007">
                <a:moveTo>
                  <a:pt x="3278123" y="1921331"/>
                </a:moveTo>
                <a:cubicBezTo>
                  <a:pt x="3278124" y="1947671"/>
                  <a:pt x="3253358" y="1969007"/>
                  <a:pt x="3223006" y="1969007"/>
                </a:cubicBezTo>
                <a:lnTo>
                  <a:pt x="55118" y="1969007"/>
                </a:lnTo>
                <a:cubicBezTo>
                  <a:pt x="24739" y="1969007"/>
                  <a:pt x="0" y="1947671"/>
                  <a:pt x="0" y="1921331"/>
                </a:cubicBezTo>
                <a:lnTo>
                  <a:pt x="0" y="47625"/>
                </a:lnTo>
                <a:cubicBezTo>
                  <a:pt x="0" y="21335"/>
                  <a:pt x="24739" y="0"/>
                  <a:pt x="55118" y="0"/>
                </a:cubicBezTo>
                <a:lnTo>
                  <a:pt x="3223006" y="0"/>
                </a:lnTo>
                <a:cubicBezTo>
                  <a:pt x="3253358" y="0"/>
                  <a:pt x="3278124" y="21335"/>
                  <a:pt x="3278124" y="47625"/>
                </a:cubicBezTo>
                <a:lnTo>
                  <a:pt x="3278124" y="1921331"/>
                </a:lnTo>
              </a:path>
            </a:pathLst>
          </a:custGeom>
          <a:solidFill>
            <a:schemeClr val="accent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MH_Other_2"/>
          <p:cNvSpPr/>
          <p:nvPr/>
        </p:nvSpPr>
        <p:spPr>
          <a:xfrm>
            <a:off x="3275013" y="2870200"/>
            <a:ext cx="641350" cy="261938"/>
          </a:xfrm>
          <a:custGeom>
            <a:avLst/>
            <a:gdLst>
              <a:gd name="connsiteX0" fmla="*/ 933485 w 1048535"/>
              <a:gd name="connsiteY0" fmla="*/ 275729 h 373379"/>
              <a:gd name="connsiteX1" fmla="*/ 880907 w 1048535"/>
              <a:gd name="connsiteY1" fmla="*/ 0 h 373379"/>
              <a:gd name="connsiteX2" fmla="*/ 173390 w 1048535"/>
              <a:gd name="connsiteY2" fmla="*/ 0 h 373379"/>
              <a:gd name="connsiteX3" fmla="*/ 118907 w 1048535"/>
              <a:gd name="connsiteY3" fmla="*/ 275729 h 373379"/>
              <a:gd name="connsiteX4" fmla="*/ 32420 w 1048535"/>
              <a:gd name="connsiteY4" fmla="*/ 373379 h 373379"/>
              <a:gd name="connsiteX5" fmla="*/ 1017305 w 1048535"/>
              <a:gd name="connsiteY5" fmla="*/ 373379 h 373379"/>
              <a:gd name="connsiteX6" fmla="*/ 933485 w 1048535"/>
              <a:gd name="connsiteY6" fmla="*/ 275729 h 37337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048535" h="373379">
                <a:moveTo>
                  <a:pt x="933485" y="275729"/>
                </a:moveTo>
                <a:cubicBezTo>
                  <a:pt x="904021" y="249415"/>
                  <a:pt x="888273" y="100063"/>
                  <a:pt x="880907" y="0"/>
                </a:cubicBezTo>
                <a:lnTo>
                  <a:pt x="173390" y="0"/>
                </a:lnTo>
                <a:cubicBezTo>
                  <a:pt x="165770" y="100063"/>
                  <a:pt x="149514" y="249415"/>
                  <a:pt x="118907" y="275729"/>
                </a:cubicBezTo>
                <a:cubicBezTo>
                  <a:pt x="72298" y="315937"/>
                  <a:pt x="-60924" y="356146"/>
                  <a:pt x="32420" y="373379"/>
                </a:cubicBezTo>
                <a:lnTo>
                  <a:pt x="1017305" y="373379"/>
                </a:lnTo>
                <a:cubicBezTo>
                  <a:pt x="1107348" y="356146"/>
                  <a:pt x="978570" y="315937"/>
                  <a:pt x="933485" y="275729"/>
                </a:cubicBezTo>
              </a:path>
            </a:pathLst>
          </a:custGeom>
          <a:solidFill>
            <a:schemeClr val="accent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MH_Other_3"/>
          <p:cNvSpPr/>
          <p:nvPr/>
        </p:nvSpPr>
        <p:spPr>
          <a:xfrm>
            <a:off x="3552826" y="2735263"/>
            <a:ext cx="66675" cy="76200"/>
          </a:xfrm>
          <a:custGeom>
            <a:avLst/>
            <a:gdLst>
              <a:gd name="connsiteX0" fmla="*/ 138683 w 138684"/>
              <a:gd name="connsiteY0" fmla="*/ 60198 h 120396"/>
              <a:gd name="connsiteX1" fmla="*/ 69342 w 138684"/>
              <a:gd name="connsiteY1" fmla="*/ 120396 h 120396"/>
              <a:gd name="connsiteX2" fmla="*/ 0 w 138684"/>
              <a:gd name="connsiteY2" fmla="*/ 60198 h 120396"/>
              <a:gd name="connsiteX3" fmla="*/ 69342 w 138684"/>
              <a:gd name="connsiteY3" fmla="*/ 0 h 120396"/>
              <a:gd name="connsiteX4" fmla="*/ 138683 w 138684"/>
              <a:gd name="connsiteY4" fmla="*/ 60198 h 1203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8684" h="120396">
                <a:moveTo>
                  <a:pt x="138683" y="60198"/>
                </a:moveTo>
                <a:cubicBezTo>
                  <a:pt x="138683" y="93446"/>
                  <a:pt x="107696" y="120396"/>
                  <a:pt x="69342" y="120396"/>
                </a:cubicBezTo>
                <a:cubicBezTo>
                  <a:pt x="30988" y="120396"/>
                  <a:pt x="0" y="93446"/>
                  <a:pt x="0" y="60198"/>
                </a:cubicBezTo>
                <a:cubicBezTo>
                  <a:pt x="0" y="26949"/>
                  <a:pt x="30988" y="0"/>
                  <a:pt x="69342" y="0"/>
                </a:cubicBezTo>
                <a:cubicBezTo>
                  <a:pt x="107696" y="0"/>
                  <a:pt x="138683" y="26949"/>
                  <a:pt x="138683" y="60198"/>
                </a:cubicBez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MH_SubTitle_1"/>
          <p:cNvSpPr/>
          <p:nvPr/>
        </p:nvSpPr>
        <p:spPr>
          <a:xfrm>
            <a:off x="2662239" y="1582739"/>
            <a:ext cx="1862137" cy="1100137"/>
          </a:xfrm>
          <a:custGeom>
            <a:avLst/>
            <a:gdLst>
              <a:gd name="connsiteX0" fmla="*/ 0 w 3040379"/>
              <a:gd name="connsiteY0" fmla="*/ 1566671 h 1566671"/>
              <a:gd name="connsiteX1" fmla="*/ 3040380 w 3040379"/>
              <a:gd name="connsiteY1" fmla="*/ 1566671 h 1566671"/>
              <a:gd name="connsiteX2" fmla="*/ 3040380 w 3040379"/>
              <a:gd name="connsiteY2" fmla="*/ 0 h 1566671"/>
              <a:gd name="connsiteX3" fmla="*/ 0 w 3040379"/>
              <a:gd name="connsiteY3" fmla="*/ 0 h 1566671"/>
              <a:gd name="connsiteX4" fmla="*/ 0 w 3040379"/>
              <a:gd name="connsiteY4" fmla="*/ 1566671 h 156667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040379" h="1566671">
                <a:moveTo>
                  <a:pt x="0" y="1566671"/>
                </a:moveTo>
                <a:lnTo>
                  <a:pt x="3040380" y="1566671"/>
                </a:lnTo>
                <a:lnTo>
                  <a:pt x="3040380" y="0"/>
                </a:lnTo>
                <a:lnTo>
                  <a:pt x="0" y="0"/>
                </a:lnTo>
                <a:lnTo>
                  <a:pt x="0" y="1566671"/>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080808"/>
                </a:solidFill>
                <a:latin typeface="微软雅黑" pitchFamily="34" charset="-122"/>
                <a:ea typeface="微软雅黑" pitchFamily="34" charset="-122"/>
              </a:rPr>
              <a:t>卖</a:t>
            </a:r>
            <a:r>
              <a:rPr lang="zh-CN" altLang="en-US" sz="2400" dirty="0" smtClean="0">
                <a:solidFill>
                  <a:srgbClr val="080808"/>
                </a:solidFill>
                <a:latin typeface="微软雅黑" pitchFamily="34" charset="-122"/>
                <a:ea typeface="微软雅黑" pitchFamily="34" charset="-122"/>
              </a:rPr>
              <a:t>网盘容量</a:t>
            </a:r>
            <a:endParaRPr lang="zh-CN" altLang="en-US" sz="2400" dirty="0">
              <a:solidFill>
                <a:srgbClr val="080808"/>
              </a:solidFill>
              <a:latin typeface="微软雅黑" pitchFamily="34" charset="-122"/>
              <a:ea typeface="微软雅黑" pitchFamily="34" charset="-122"/>
            </a:endParaRPr>
          </a:p>
        </p:txBody>
      </p:sp>
      <p:sp>
        <p:nvSpPr>
          <p:cNvPr id="9" name="MH_Other_4"/>
          <p:cNvSpPr/>
          <p:nvPr/>
        </p:nvSpPr>
        <p:spPr>
          <a:xfrm>
            <a:off x="5092700" y="1485901"/>
            <a:ext cx="2006600" cy="1381125"/>
          </a:xfrm>
          <a:custGeom>
            <a:avLst/>
            <a:gdLst>
              <a:gd name="connsiteX0" fmla="*/ 3278124 w 3278123"/>
              <a:gd name="connsiteY0" fmla="*/ 1921331 h 1969007"/>
              <a:gd name="connsiteX1" fmla="*/ 3223006 w 3278123"/>
              <a:gd name="connsiteY1" fmla="*/ 1969007 h 1969007"/>
              <a:gd name="connsiteX2" fmla="*/ 55118 w 3278123"/>
              <a:gd name="connsiteY2" fmla="*/ 1969007 h 1969007"/>
              <a:gd name="connsiteX3" fmla="*/ 0 w 3278123"/>
              <a:gd name="connsiteY3" fmla="*/ 1921331 h 1969007"/>
              <a:gd name="connsiteX4" fmla="*/ 0 w 3278123"/>
              <a:gd name="connsiteY4" fmla="*/ 47625 h 1969007"/>
              <a:gd name="connsiteX5" fmla="*/ 55118 w 3278123"/>
              <a:gd name="connsiteY5" fmla="*/ 0 h 1969007"/>
              <a:gd name="connsiteX6" fmla="*/ 3223006 w 3278123"/>
              <a:gd name="connsiteY6" fmla="*/ 0 h 1969007"/>
              <a:gd name="connsiteX7" fmla="*/ 3278124 w 3278123"/>
              <a:gd name="connsiteY7" fmla="*/ 47625 h 1969007"/>
              <a:gd name="connsiteX8" fmla="*/ 3278124 w 3278123"/>
              <a:gd name="connsiteY8" fmla="*/ 1921331 h 196900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3278123" h="1969007">
                <a:moveTo>
                  <a:pt x="3278123" y="1921331"/>
                </a:moveTo>
                <a:cubicBezTo>
                  <a:pt x="3278124" y="1947671"/>
                  <a:pt x="3253358" y="1969007"/>
                  <a:pt x="3223006" y="1969007"/>
                </a:cubicBezTo>
                <a:lnTo>
                  <a:pt x="55118" y="1969007"/>
                </a:lnTo>
                <a:cubicBezTo>
                  <a:pt x="24739" y="1969007"/>
                  <a:pt x="0" y="1947671"/>
                  <a:pt x="0" y="1921331"/>
                </a:cubicBezTo>
                <a:lnTo>
                  <a:pt x="0" y="47625"/>
                </a:lnTo>
                <a:cubicBezTo>
                  <a:pt x="0" y="21335"/>
                  <a:pt x="24739" y="0"/>
                  <a:pt x="55118" y="0"/>
                </a:cubicBezTo>
                <a:lnTo>
                  <a:pt x="3223006" y="0"/>
                </a:lnTo>
                <a:cubicBezTo>
                  <a:pt x="3253358" y="0"/>
                  <a:pt x="3278124" y="21335"/>
                  <a:pt x="3278124" y="47625"/>
                </a:cubicBezTo>
                <a:lnTo>
                  <a:pt x="3278124" y="1921331"/>
                </a:lnTo>
              </a:path>
            </a:pathLst>
          </a:custGeom>
          <a:solidFill>
            <a:schemeClr val="accent2"/>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MH_Other_5"/>
          <p:cNvSpPr/>
          <p:nvPr/>
        </p:nvSpPr>
        <p:spPr>
          <a:xfrm>
            <a:off x="5775325" y="2870200"/>
            <a:ext cx="641350" cy="261938"/>
          </a:xfrm>
          <a:custGeom>
            <a:avLst/>
            <a:gdLst>
              <a:gd name="connsiteX0" fmla="*/ 933485 w 1048535"/>
              <a:gd name="connsiteY0" fmla="*/ 275729 h 373379"/>
              <a:gd name="connsiteX1" fmla="*/ 880907 w 1048535"/>
              <a:gd name="connsiteY1" fmla="*/ 0 h 373379"/>
              <a:gd name="connsiteX2" fmla="*/ 173390 w 1048535"/>
              <a:gd name="connsiteY2" fmla="*/ 0 h 373379"/>
              <a:gd name="connsiteX3" fmla="*/ 118907 w 1048535"/>
              <a:gd name="connsiteY3" fmla="*/ 275729 h 373379"/>
              <a:gd name="connsiteX4" fmla="*/ 32420 w 1048535"/>
              <a:gd name="connsiteY4" fmla="*/ 373379 h 373379"/>
              <a:gd name="connsiteX5" fmla="*/ 1017305 w 1048535"/>
              <a:gd name="connsiteY5" fmla="*/ 373379 h 373379"/>
              <a:gd name="connsiteX6" fmla="*/ 933485 w 1048535"/>
              <a:gd name="connsiteY6" fmla="*/ 275729 h 37337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048535" h="373379">
                <a:moveTo>
                  <a:pt x="933485" y="275729"/>
                </a:moveTo>
                <a:cubicBezTo>
                  <a:pt x="904021" y="249415"/>
                  <a:pt x="888273" y="100063"/>
                  <a:pt x="880907" y="0"/>
                </a:cubicBezTo>
                <a:lnTo>
                  <a:pt x="173390" y="0"/>
                </a:lnTo>
                <a:cubicBezTo>
                  <a:pt x="165770" y="100063"/>
                  <a:pt x="149514" y="249415"/>
                  <a:pt x="118907" y="275729"/>
                </a:cubicBezTo>
                <a:cubicBezTo>
                  <a:pt x="72298" y="315937"/>
                  <a:pt x="-60924" y="356146"/>
                  <a:pt x="32420" y="373379"/>
                </a:cubicBezTo>
                <a:lnTo>
                  <a:pt x="1017305" y="373379"/>
                </a:lnTo>
                <a:cubicBezTo>
                  <a:pt x="1107348" y="356146"/>
                  <a:pt x="978570" y="315937"/>
                  <a:pt x="933485" y="275729"/>
                </a:cubicBezTo>
              </a:path>
            </a:pathLst>
          </a:custGeom>
          <a:solidFill>
            <a:schemeClr val="accent2"/>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MH_Other_6"/>
          <p:cNvSpPr/>
          <p:nvPr/>
        </p:nvSpPr>
        <p:spPr>
          <a:xfrm>
            <a:off x="6053139" y="2735263"/>
            <a:ext cx="66675" cy="76200"/>
          </a:xfrm>
          <a:custGeom>
            <a:avLst/>
            <a:gdLst>
              <a:gd name="connsiteX0" fmla="*/ 138683 w 138684"/>
              <a:gd name="connsiteY0" fmla="*/ 60198 h 120396"/>
              <a:gd name="connsiteX1" fmla="*/ 69342 w 138684"/>
              <a:gd name="connsiteY1" fmla="*/ 120396 h 120396"/>
              <a:gd name="connsiteX2" fmla="*/ 0 w 138684"/>
              <a:gd name="connsiteY2" fmla="*/ 60198 h 120396"/>
              <a:gd name="connsiteX3" fmla="*/ 69342 w 138684"/>
              <a:gd name="connsiteY3" fmla="*/ 0 h 120396"/>
              <a:gd name="connsiteX4" fmla="*/ 138683 w 138684"/>
              <a:gd name="connsiteY4" fmla="*/ 60198 h 1203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8684" h="120396">
                <a:moveTo>
                  <a:pt x="138683" y="60198"/>
                </a:moveTo>
                <a:cubicBezTo>
                  <a:pt x="138683" y="93446"/>
                  <a:pt x="107696" y="120396"/>
                  <a:pt x="69342" y="120396"/>
                </a:cubicBezTo>
                <a:cubicBezTo>
                  <a:pt x="30988" y="120396"/>
                  <a:pt x="0" y="93446"/>
                  <a:pt x="0" y="60198"/>
                </a:cubicBezTo>
                <a:cubicBezTo>
                  <a:pt x="0" y="26949"/>
                  <a:pt x="30988" y="0"/>
                  <a:pt x="69342" y="0"/>
                </a:cubicBezTo>
                <a:cubicBezTo>
                  <a:pt x="107696" y="0"/>
                  <a:pt x="138683" y="26949"/>
                  <a:pt x="138683" y="60198"/>
                </a:cubicBez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SubTitle_2"/>
          <p:cNvSpPr/>
          <p:nvPr/>
        </p:nvSpPr>
        <p:spPr>
          <a:xfrm>
            <a:off x="5162550" y="1582739"/>
            <a:ext cx="1862138" cy="1100137"/>
          </a:xfrm>
          <a:custGeom>
            <a:avLst/>
            <a:gdLst>
              <a:gd name="connsiteX0" fmla="*/ 0 w 3040379"/>
              <a:gd name="connsiteY0" fmla="*/ 1566671 h 1566671"/>
              <a:gd name="connsiteX1" fmla="*/ 3040380 w 3040379"/>
              <a:gd name="connsiteY1" fmla="*/ 1566671 h 1566671"/>
              <a:gd name="connsiteX2" fmla="*/ 3040380 w 3040379"/>
              <a:gd name="connsiteY2" fmla="*/ 0 h 1566671"/>
              <a:gd name="connsiteX3" fmla="*/ 0 w 3040379"/>
              <a:gd name="connsiteY3" fmla="*/ 0 h 1566671"/>
              <a:gd name="connsiteX4" fmla="*/ 0 w 3040379"/>
              <a:gd name="connsiteY4" fmla="*/ 1566671 h 156667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040379" h="1566671">
                <a:moveTo>
                  <a:pt x="0" y="1566671"/>
                </a:moveTo>
                <a:lnTo>
                  <a:pt x="3040380" y="1566671"/>
                </a:lnTo>
                <a:lnTo>
                  <a:pt x="3040380" y="0"/>
                </a:lnTo>
                <a:lnTo>
                  <a:pt x="0" y="0"/>
                </a:lnTo>
                <a:lnTo>
                  <a:pt x="0" y="1566671"/>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080808"/>
                </a:solidFill>
                <a:latin typeface="微软雅黑" pitchFamily="34" charset="-122"/>
                <a:ea typeface="微软雅黑" pitchFamily="34" charset="-122"/>
              </a:rPr>
              <a:t>卖</a:t>
            </a:r>
            <a:r>
              <a:rPr lang="zh-CN" altLang="en-US" sz="2400" dirty="0" smtClean="0">
                <a:solidFill>
                  <a:srgbClr val="080808"/>
                </a:solidFill>
                <a:latin typeface="微软雅黑" pitchFamily="34" charset="-122"/>
                <a:ea typeface="微软雅黑" pitchFamily="34" charset="-122"/>
              </a:rPr>
              <a:t>速度</a:t>
            </a:r>
            <a:endParaRPr lang="zh-CN" altLang="en-US" sz="2400" dirty="0">
              <a:solidFill>
                <a:srgbClr val="080808"/>
              </a:solidFill>
              <a:latin typeface="微软雅黑" pitchFamily="34" charset="-122"/>
              <a:ea typeface="微软雅黑" pitchFamily="34" charset="-122"/>
            </a:endParaRPr>
          </a:p>
        </p:txBody>
      </p:sp>
      <p:sp>
        <p:nvSpPr>
          <p:cNvPr id="13" name="MH_Other_7"/>
          <p:cNvSpPr/>
          <p:nvPr/>
        </p:nvSpPr>
        <p:spPr>
          <a:xfrm>
            <a:off x="7593013" y="1485901"/>
            <a:ext cx="2006600" cy="1381125"/>
          </a:xfrm>
          <a:custGeom>
            <a:avLst/>
            <a:gdLst>
              <a:gd name="connsiteX0" fmla="*/ 3278124 w 3278123"/>
              <a:gd name="connsiteY0" fmla="*/ 1921331 h 1969007"/>
              <a:gd name="connsiteX1" fmla="*/ 3223006 w 3278123"/>
              <a:gd name="connsiteY1" fmla="*/ 1969007 h 1969007"/>
              <a:gd name="connsiteX2" fmla="*/ 55118 w 3278123"/>
              <a:gd name="connsiteY2" fmla="*/ 1969007 h 1969007"/>
              <a:gd name="connsiteX3" fmla="*/ 0 w 3278123"/>
              <a:gd name="connsiteY3" fmla="*/ 1921331 h 1969007"/>
              <a:gd name="connsiteX4" fmla="*/ 0 w 3278123"/>
              <a:gd name="connsiteY4" fmla="*/ 47625 h 1969007"/>
              <a:gd name="connsiteX5" fmla="*/ 55118 w 3278123"/>
              <a:gd name="connsiteY5" fmla="*/ 0 h 1969007"/>
              <a:gd name="connsiteX6" fmla="*/ 3223006 w 3278123"/>
              <a:gd name="connsiteY6" fmla="*/ 0 h 1969007"/>
              <a:gd name="connsiteX7" fmla="*/ 3278124 w 3278123"/>
              <a:gd name="connsiteY7" fmla="*/ 47625 h 1969007"/>
              <a:gd name="connsiteX8" fmla="*/ 3278124 w 3278123"/>
              <a:gd name="connsiteY8" fmla="*/ 1921331 h 196900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3278123" h="1969007">
                <a:moveTo>
                  <a:pt x="3278123" y="1921331"/>
                </a:moveTo>
                <a:cubicBezTo>
                  <a:pt x="3278124" y="1947671"/>
                  <a:pt x="3253358" y="1969007"/>
                  <a:pt x="3223006" y="1969007"/>
                </a:cubicBezTo>
                <a:lnTo>
                  <a:pt x="55118" y="1969007"/>
                </a:lnTo>
                <a:cubicBezTo>
                  <a:pt x="24739" y="1969007"/>
                  <a:pt x="0" y="1947671"/>
                  <a:pt x="0" y="1921331"/>
                </a:cubicBezTo>
                <a:lnTo>
                  <a:pt x="0" y="47625"/>
                </a:lnTo>
                <a:cubicBezTo>
                  <a:pt x="0" y="21335"/>
                  <a:pt x="24739" y="0"/>
                  <a:pt x="55118" y="0"/>
                </a:cubicBezTo>
                <a:lnTo>
                  <a:pt x="3223006" y="0"/>
                </a:lnTo>
                <a:cubicBezTo>
                  <a:pt x="3253358" y="0"/>
                  <a:pt x="3278124" y="21335"/>
                  <a:pt x="3278124" y="47625"/>
                </a:cubicBezTo>
                <a:lnTo>
                  <a:pt x="3278124" y="1921331"/>
                </a:lnTo>
              </a:path>
            </a:pathLst>
          </a:custGeom>
          <a:solidFill>
            <a:schemeClr val="accent3"/>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MH_Other_8"/>
          <p:cNvSpPr/>
          <p:nvPr/>
        </p:nvSpPr>
        <p:spPr>
          <a:xfrm>
            <a:off x="8275638" y="2870200"/>
            <a:ext cx="641350" cy="261938"/>
          </a:xfrm>
          <a:custGeom>
            <a:avLst/>
            <a:gdLst>
              <a:gd name="connsiteX0" fmla="*/ 933485 w 1048535"/>
              <a:gd name="connsiteY0" fmla="*/ 275729 h 373379"/>
              <a:gd name="connsiteX1" fmla="*/ 880907 w 1048535"/>
              <a:gd name="connsiteY1" fmla="*/ 0 h 373379"/>
              <a:gd name="connsiteX2" fmla="*/ 173390 w 1048535"/>
              <a:gd name="connsiteY2" fmla="*/ 0 h 373379"/>
              <a:gd name="connsiteX3" fmla="*/ 118907 w 1048535"/>
              <a:gd name="connsiteY3" fmla="*/ 275729 h 373379"/>
              <a:gd name="connsiteX4" fmla="*/ 32420 w 1048535"/>
              <a:gd name="connsiteY4" fmla="*/ 373379 h 373379"/>
              <a:gd name="connsiteX5" fmla="*/ 1017305 w 1048535"/>
              <a:gd name="connsiteY5" fmla="*/ 373379 h 373379"/>
              <a:gd name="connsiteX6" fmla="*/ 933485 w 1048535"/>
              <a:gd name="connsiteY6" fmla="*/ 275729 h 37337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048535" h="373379">
                <a:moveTo>
                  <a:pt x="933485" y="275729"/>
                </a:moveTo>
                <a:cubicBezTo>
                  <a:pt x="904021" y="249415"/>
                  <a:pt x="888273" y="100063"/>
                  <a:pt x="880907" y="0"/>
                </a:cubicBezTo>
                <a:lnTo>
                  <a:pt x="173390" y="0"/>
                </a:lnTo>
                <a:cubicBezTo>
                  <a:pt x="165770" y="100063"/>
                  <a:pt x="149514" y="249415"/>
                  <a:pt x="118907" y="275729"/>
                </a:cubicBezTo>
                <a:cubicBezTo>
                  <a:pt x="72298" y="315937"/>
                  <a:pt x="-60924" y="356146"/>
                  <a:pt x="32420" y="373379"/>
                </a:cubicBezTo>
                <a:lnTo>
                  <a:pt x="1017305" y="373379"/>
                </a:lnTo>
                <a:cubicBezTo>
                  <a:pt x="1107348" y="356146"/>
                  <a:pt x="978570" y="315937"/>
                  <a:pt x="933485" y="275729"/>
                </a:cubicBezTo>
              </a:path>
            </a:pathLst>
          </a:custGeom>
          <a:solidFill>
            <a:schemeClr val="accent3"/>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MH_Other_9"/>
          <p:cNvSpPr/>
          <p:nvPr/>
        </p:nvSpPr>
        <p:spPr>
          <a:xfrm>
            <a:off x="8553451" y="2735263"/>
            <a:ext cx="66675" cy="76200"/>
          </a:xfrm>
          <a:custGeom>
            <a:avLst/>
            <a:gdLst>
              <a:gd name="connsiteX0" fmla="*/ 138683 w 138684"/>
              <a:gd name="connsiteY0" fmla="*/ 60198 h 120396"/>
              <a:gd name="connsiteX1" fmla="*/ 69342 w 138684"/>
              <a:gd name="connsiteY1" fmla="*/ 120396 h 120396"/>
              <a:gd name="connsiteX2" fmla="*/ 0 w 138684"/>
              <a:gd name="connsiteY2" fmla="*/ 60198 h 120396"/>
              <a:gd name="connsiteX3" fmla="*/ 69342 w 138684"/>
              <a:gd name="connsiteY3" fmla="*/ 0 h 120396"/>
              <a:gd name="connsiteX4" fmla="*/ 138683 w 138684"/>
              <a:gd name="connsiteY4" fmla="*/ 60198 h 1203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8684" h="120396">
                <a:moveTo>
                  <a:pt x="138683" y="60198"/>
                </a:moveTo>
                <a:cubicBezTo>
                  <a:pt x="138683" y="93446"/>
                  <a:pt x="107696" y="120396"/>
                  <a:pt x="69342" y="120396"/>
                </a:cubicBezTo>
                <a:cubicBezTo>
                  <a:pt x="30988" y="120396"/>
                  <a:pt x="0" y="93446"/>
                  <a:pt x="0" y="60198"/>
                </a:cubicBezTo>
                <a:cubicBezTo>
                  <a:pt x="0" y="26949"/>
                  <a:pt x="30988" y="0"/>
                  <a:pt x="69342" y="0"/>
                </a:cubicBezTo>
                <a:cubicBezTo>
                  <a:pt x="107696" y="0"/>
                  <a:pt x="138683" y="26949"/>
                  <a:pt x="138683" y="60198"/>
                </a:cubicBez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SubTitle_3"/>
          <p:cNvSpPr/>
          <p:nvPr/>
        </p:nvSpPr>
        <p:spPr>
          <a:xfrm>
            <a:off x="7662864" y="1582739"/>
            <a:ext cx="1862137" cy="1100137"/>
          </a:xfrm>
          <a:custGeom>
            <a:avLst/>
            <a:gdLst>
              <a:gd name="connsiteX0" fmla="*/ 0 w 3040379"/>
              <a:gd name="connsiteY0" fmla="*/ 1566671 h 1566671"/>
              <a:gd name="connsiteX1" fmla="*/ 3040380 w 3040379"/>
              <a:gd name="connsiteY1" fmla="*/ 1566671 h 1566671"/>
              <a:gd name="connsiteX2" fmla="*/ 3040380 w 3040379"/>
              <a:gd name="connsiteY2" fmla="*/ 0 h 1566671"/>
              <a:gd name="connsiteX3" fmla="*/ 0 w 3040379"/>
              <a:gd name="connsiteY3" fmla="*/ 0 h 1566671"/>
              <a:gd name="connsiteX4" fmla="*/ 0 w 3040379"/>
              <a:gd name="connsiteY4" fmla="*/ 1566671 h 156667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040379" h="1566671">
                <a:moveTo>
                  <a:pt x="0" y="1566671"/>
                </a:moveTo>
                <a:lnTo>
                  <a:pt x="3040380" y="1566671"/>
                </a:lnTo>
                <a:lnTo>
                  <a:pt x="3040380" y="0"/>
                </a:lnTo>
                <a:lnTo>
                  <a:pt x="0" y="0"/>
                </a:lnTo>
                <a:lnTo>
                  <a:pt x="0" y="1566671"/>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080808"/>
                </a:solidFill>
                <a:latin typeface="微软雅黑" pitchFamily="34" charset="-122"/>
                <a:ea typeface="微软雅黑" pitchFamily="34" charset="-122"/>
              </a:rPr>
              <a:t>卖</a:t>
            </a:r>
            <a:r>
              <a:rPr lang="zh-CN" altLang="en-US" sz="2400" dirty="0" smtClean="0">
                <a:solidFill>
                  <a:srgbClr val="080808"/>
                </a:solidFill>
                <a:latin typeface="微软雅黑" pitchFamily="34" charset="-122"/>
                <a:ea typeface="微软雅黑" pitchFamily="34" charset="-122"/>
              </a:rPr>
              <a:t>功能</a:t>
            </a:r>
            <a:endParaRPr lang="zh-CN" altLang="en-US" sz="2400" dirty="0">
              <a:solidFill>
                <a:srgbClr val="080808"/>
              </a:solidFill>
              <a:latin typeface="微软雅黑" pitchFamily="34" charset="-122"/>
              <a:ea typeface="微软雅黑" pitchFamily="34" charset="-122"/>
            </a:endParaRPr>
          </a:p>
        </p:txBody>
      </p:sp>
      <p:sp>
        <p:nvSpPr>
          <p:cNvPr id="17" name="MH_Other_10"/>
          <p:cNvSpPr/>
          <p:nvPr/>
        </p:nvSpPr>
        <p:spPr>
          <a:xfrm>
            <a:off x="3841750" y="4562476"/>
            <a:ext cx="2008188" cy="1382713"/>
          </a:xfrm>
          <a:custGeom>
            <a:avLst/>
            <a:gdLst>
              <a:gd name="connsiteX0" fmla="*/ 3278124 w 3278123"/>
              <a:gd name="connsiteY0" fmla="*/ 1921331 h 1969007"/>
              <a:gd name="connsiteX1" fmla="*/ 3223006 w 3278123"/>
              <a:gd name="connsiteY1" fmla="*/ 1969007 h 1969007"/>
              <a:gd name="connsiteX2" fmla="*/ 55118 w 3278123"/>
              <a:gd name="connsiteY2" fmla="*/ 1969007 h 1969007"/>
              <a:gd name="connsiteX3" fmla="*/ 0 w 3278123"/>
              <a:gd name="connsiteY3" fmla="*/ 1921331 h 1969007"/>
              <a:gd name="connsiteX4" fmla="*/ 0 w 3278123"/>
              <a:gd name="connsiteY4" fmla="*/ 47625 h 1969007"/>
              <a:gd name="connsiteX5" fmla="*/ 55118 w 3278123"/>
              <a:gd name="connsiteY5" fmla="*/ 0 h 1969007"/>
              <a:gd name="connsiteX6" fmla="*/ 3223006 w 3278123"/>
              <a:gd name="connsiteY6" fmla="*/ 0 h 1969007"/>
              <a:gd name="connsiteX7" fmla="*/ 3278124 w 3278123"/>
              <a:gd name="connsiteY7" fmla="*/ 47625 h 1969007"/>
              <a:gd name="connsiteX8" fmla="*/ 3278124 w 3278123"/>
              <a:gd name="connsiteY8" fmla="*/ 1921331 h 196900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3278123" h="1969007">
                <a:moveTo>
                  <a:pt x="3278123" y="1921331"/>
                </a:moveTo>
                <a:cubicBezTo>
                  <a:pt x="3278124" y="1947671"/>
                  <a:pt x="3253358" y="1969007"/>
                  <a:pt x="3223006" y="1969007"/>
                </a:cubicBezTo>
                <a:lnTo>
                  <a:pt x="55118" y="1969007"/>
                </a:lnTo>
                <a:cubicBezTo>
                  <a:pt x="24739" y="1969007"/>
                  <a:pt x="0" y="1947671"/>
                  <a:pt x="0" y="1921331"/>
                </a:cubicBezTo>
                <a:lnTo>
                  <a:pt x="0" y="47625"/>
                </a:lnTo>
                <a:cubicBezTo>
                  <a:pt x="0" y="21335"/>
                  <a:pt x="24739" y="0"/>
                  <a:pt x="55118" y="0"/>
                </a:cubicBezTo>
                <a:lnTo>
                  <a:pt x="3223006" y="0"/>
                </a:lnTo>
                <a:cubicBezTo>
                  <a:pt x="3253358" y="0"/>
                  <a:pt x="3278124" y="21335"/>
                  <a:pt x="3278124" y="47625"/>
                </a:cubicBezTo>
                <a:lnTo>
                  <a:pt x="3278124" y="1921331"/>
                </a:lnTo>
              </a:path>
            </a:pathLst>
          </a:custGeom>
          <a:solidFill>
            <a:schemeClr val="accent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MH_Other_11"/>
          <p:cNvSpPr/>
          <p:nvPr/>
        </p:nvSpPr>
        <p:spPr>
          <a:xfrm>
            <a:off x="4524375" y="5940425"/>
            <a:ext cx="642938" cy="261938"/>
          </a:xfrm>
          <a:custGeom>
            <a:avLst/>
            <a:gdLst>
              <a:gd name="connsiteX0" fmla="*/ 933485 w 1048535"/>
              <a:gd name="connsiteY0" fmla="*/ 275729 h 373379"/>
              <a:gd name="connsiteX1" fmla="*/ 880907 w 1048535"/>
              <a:gd name="connsiteY1" fmla="*/ 0 h 373379"/>
              <a:gd name="connsiteX2" fmla="*/ 173390 w 1048535"/>
              <a:gd name="connsiteY2" fmla="*/ 0 h 373379"/>
              <a:gd name="connsiteX3" fmla="*/ 118907 w 1048535"/>
              <a:gd name="connsiteY3" fmla="*/ 275729 h 373379"/>
              <a:gd name="connsiteX4" fmla="*/ 32420 w 1048535"/>
              <a:gd name="connsiteY4" fmla="*/ 373379 h 373379"/>
              <a:gd name="connsiteX5" fmla="*/ 1017305 w 1048535"/>
              <a:gd name="connsiteY5" fmla="*/ 373379 h 373379"/>
              <a:gd name="connsiteX6" fmla="*/ 933485 w 1048535"/>
              <a:gd name="connsiteY6" fmla="*/ 275729 h 37337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048535" h="373379">
                <a:moveTo>
                  <a:pt x="933485" y="275729"/>
                </a:moveTo>
                <a:cubicBezTo>
                  <a:pt x="904021" y="249415"/>
                  <a:pt x="888273" y="100063"/>
                  <a:pt x="880907" y="0"/>
                </a:cubicBezTo>
                <a:lnTo>
                  <a:pt x="173390" y="0"/>
                </a:lnTo>
                <a:cubicBezTo>
                  <a:pt x="165770" y="100063"/>
                  <a:pt x="149514" y="249415"/>
                  <a:pt x="118907" y="275729"/>
                </a:cubicBezTo>
                <a:cubicBezTo>
                  <a:pt x="72298" y="315937"/>
                  <a:pt x="-60924" y="356146"/>
                  <a:pt x="32420" y="373379"/>
                </a:cubicBezTo>
                <a:lnTo>
                  <a:pt x="1017305" y="373379"/>
                </a:lnTo>
                <a:cubicBezTo>
                  <a:pt x="1107348" y="356146"/>
                  <a:pt x="978570" y="315937"/>
                  <a:pt x="933485" y="275729"/>
                </a:cubicBezTo>
              </a:path>
            </a:pathLst>
          </a:custGeom>
          <a:solidFill>
            <a:schemeClr val="accent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MH_Other_12"/>
          <p:cNvSpPr/>
          <p:nvPr/>
        </p:nvSpPr>
        <p:spPr>
          <a:xfrm>
            <a:off x="4803775" y="5813426"/>
            <a:ext cx="65088" cy="74613"/>
          </a:xfrm>
          <a:custGeom>
            <a:avLst/>
            <a:gdLst>
              <a:gd name="connsiteX0" fmla="*/ 138683 w 138684"/>
              <a:gd name="connsiteY0" fmla="*/ 60198 h 120396"/>
              <a:gd name="connsiteX1" fmla="*/ 69342 w 138684"/>
              <a:gd name="connsiteY1" fmla="*/ 120396 h 120396"/>
              <a:gd name="connsiteX2" fmla="*/ 0 w 138684"/>
              <a:gd name="connsiteY2" fmla="*/ 60198 h 120396"/>
              <a:gd name="connsiteX3" fmla="*/ 69342 w 138684"/>
              <a:gd name="connsiteY3" fmla="*/ 0 h 120396"/>
              <a:gd name="connsiteX4" fmla="*/ 138683 w 138684"/>
              <a:gd name="connsiteY4" fmla="*/ 60198 h 1203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8684" h="120396">
                <a:moveTo>
                  <a:pt x="138683" y="60198"/>
                </a:moveTo>
                <a:cubicBezTo>
                  <a:pt x="138683" y="93446"/>
                  <a:pt x="107696" y="120396"/>
                  <a:pt x="69342" y="120396"/>
                </a:cubicBezTo>
                <a:cubicBezTo>
                  <a:pt x="30988" y="120396"/>
                  <a:pt x="0" y="93446"/>
                  <a:pt x="0" y="60198"/>
                </a:cubicBezTo>
                <a:cubicBezTo>
                  <a:pt x="0" y="26949"/>
                  <a:pt x="30988" y="0"/>
                  <a:pt x="69342" y="0"/>
                </a:cubicBezTo>
                <a:cubicBezTo>
                  <a:pt x="107696" y="0"/>
                  <a:pt x="138683" y="26949"/>
                  <a:pt x="138683" y="60198"/>
                </a:cubicBez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MH_SubTitle_4"/>
          <p:cNvSpPr/>
          <p:nvPr/>
        </p:nvSpPr>
        <p:spPr>
          <a:xfrm>
            <a:off x="3913188" y="4659314"/>
            <a:ext cx="1860550" cy="1100137"/>
          </a:xfrm>
          <a:custGeom>
            <a:avLst/>
            <a:gdLst>
              <a:gd name="connsiteX0" fmla="*/ 0 w 3040379"/>
              <a:gd name="connsiteY0" fmla="*/ 1566671 h 1566671"/>
              <a:gd name="connsiteX1" fmla="*/ 3040380 w 3040379"/>
              <a:gd name="connsiteY1" fmla="*/ 1566671 h 1566671"/>
              <a:gd name="connsiteX2" fmla="*/ 3040380 w 3040379"/>
              <a:gd name="connsiteY2" fmla="*/ 0 h 1566671"/>
              <a:gd name="connsiteX3" fmla="*/ 0 w 3040379"/>
              <a:gd name="connsiteY3" fmla="*/ 0 h 1566671"/>
              <a:gd name="connsiteX4" fmla="*/ 0 w 3040379"/>
              <a:gd name="connsiteY4" fmla="*/ 1566671 h 156667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040379" h="1566671">
                <a:moveTo>
                  <a:pt x="0" y="1566671"/>
                </a:moveTo>
                <a:lnTo>
                  <a:pt x="3040380" y="1566671"/>
                </a:lnTo>
                <a:lnTo>
                  <a:pt x="3040380" y="0"/>
                </a:lnTo>
                <a:lnTo>
                  <a:pt x="0" y="0"/>
                </a:lnTo>
                <a:lnTo>
                  <a:pt x="0" y="1566671"/>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smtClean="0">
                <a:solidFill>
                  <a:srgbClr val="080808"/>
                </a:solidFill>
                <a:latin typeface="微软雅黑" pitchFamily="34" charset="-122"/>
                <a:ea typeface="微软雅黑" pitchFamily="34" charset="-122"/>
              </a:rPr>
              <a:t>卖客户端</a:t>
            </a:r>
            <a:endParaRPr lang="zh-CN" altLang="en-US" sz="2400" dirty="0">
              <a:solidFill>
                <a:srgbClr val="080808"/>
              </a:solidFill>
              <a:latin typeface="微软雅黑" pitchFamily="34" charset="-122"/>
              <a:ea typeface="微软雅黑" pitchFamily="34" charset="-122"/>
            </a:endParaRPr>
          </a:p>
        </p:txBody>
      </p:sp>
      <p:sp>
        <p:nvSpPr>
          <p:cNvPr id="21" name="MH_Other_13"/>
          <p:cNvSpPr/>
          <p:nvPr/>
        </p:nvSpPr>
        <p:spPr>
          <a:xfrm>
            <a:off x="6342064" y="4560889"/>
            <a:ext cx="2008187" cy="1381125"/>
          </a:xfrm>
          <a:custGeom>
            <a:avLst/>
            <a:gdLst>
              <a:gd name="connsiteX0" fmla="*/ 3278124 w 3278123"/>
              <a:gd name="connsiteY0" fmla="*/ 1921331 h 1969007"/>
              <a:gd name="connsiteX1" fmla="*/ 3223006 w 3278123"/>
              <a:gd name="connsiteY1" fmla="*/ 1969007 h 1969007"/>
              <a:gd name="connsiteX2" fmla="*/ 55118 w 3278123"/>
              <a:gd name="connsiteY2" fmla="*/ 1969007 h 1969007"/>
              <a:gd name="connsiteX3" fmla="*/ 0 w 3278123"/>
              <a:gd name="connsiteY3" fmla="*/ 1921331 h 1969007"/>
              <a:gd name="connsiteX4" fmla="*/ 0 w 3278123"/>
              <a:gd name="connsiteY4" fmla="*/ 47625 h 1969007"/>
              <a:gd name="connsiteX5" fmla="*/ 55118 w 3278123"/>
              <a:gd name="connsiteY5" fmla="*/ 0 h 1969007"/>
              <a:gd name="connsiteX6" fmla="*/ 3223006 w 3278123"/>
              <a:gd name="connsiteY6" fmla="*/ 0 h 1969007"/>
              <a:gd name="connsiteX7" fmla="*/ 3278124 w 3278123"/>
              <a:gd name="connsiteY7" fmla="*/ 47625 h 1969007"/>
              <a:gd name="connsiteX8" fmla="*/ 3278124 w 3278123"/>
              <a:gd name="connsiteY8" fmla="*/ 1921331 h 196900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3278123" h="1969007">
                <a:moveTo>
                  <a:pt x="3278123" y="1921331"/>
                </a:moveTo>
                <a:cubicBezTo>
                  <a:pt x="3278124" y="1947671"/>
                  <a:pt x="3253358" y="1969007"/>
                  <a:pt x="3223006" y="1969007"/>
                </a:cubicBezTo>
                <a:lnTo>
                  <a:pt x="55118" y="1969007"/>
                </a:lnTo>
                <a:cubicBezTo>
                  <a:pt x="24739" y="1969007"/>
                  <a:pt x="0" y="1947671"/>
                  <a:pt x="0" y="1921331"/>
                </a:cubicBezTo>
                <a:lnTo>
                  <a:pt x="0" y="47625"/>
                </a:lnTo>
                <a:cubicBezTo>
                  <a:pt x="0" y="21335"/>
                  <a:pt x="24739" y="0"/>
                  <a:pt x="55118" y="0"/>
                </a:cubicBezTo>
                <a:lnTo>
                  <a:pt x="3223006" y="0"/>
                </a:lnTo>
                <a:cubicBezTo>
                  <a:pt x="3253358" y="0"/>
                  <a:pt x="3278124" y="21335"/>
                  <a:pt x="3278124" y="47625"/>
                </a:cubicBezTo>
                <a:lnTo>
                  <a:pt x="3278124" y="1921331"/>
                </a:lnTo>
              </a:path>
            </a:pathLst>
          </a:custGeom>
          <a:solidFill>
            <a:schemeClr val="accent5"/>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MH_Other_14"/>
          <p:cNvSpPr/>
          <p:nvPr/>
        </p:nvSpPr>
        <p:spPr>
          <a:xfrm>
            <a:off x="7024689" y="5938839"/>
            <a:ext cx="642937" cy="261937"/>
          </a:xfrm>
          <a:custGeom>
            <a:avLst/>
            <a:gdLst>
              <a:gd name="connsiteX0" fmla="*/ 933485 w 1048535"/>
              <a:gd name="connsiteY0" fmla="*/ 275729 h 373379"/>
              <a:gd name="connsiteX1" fmla="*/ 880907 w 1048535"/>
              <a:gd name="connsiteY1" fmla="*/ 0 h 373379"/>
              <a:gd name="connsiteX2" fmla="*/ 173390 w 1048535"/>
              <a:gd name="connsiteY2" fmla="*/ 0 h 373379"/>
              <a:gd name="connsiteX3" fmla="*/ 118907 w 1048535"/>
              <a:gd name="connsiteY3" fmla="*/ 275729 h 373379"/>
              <a:gd name="connsiteX4" fmla="*/ 32420 w 1048535"/>
              <a:gd name="connsiteY4" fmla="*/ 373379 h 373379"/>
              <a:gd name="connsiteX5" fmla="*/ 1017305 w 1048535"/>
              <a:gd name="connsiteY5" fmla="*/ 373379 h 373379"/>
              <a:gd name="connsiteX6" fmla="*/ 933485 w 1048535"/>
              <a:gd name="connsiteY6" fmla="*/ 275729 h 37337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048535" h="373379">
                <a:moveTo>
                  <a:pt x="933485" y="275729"/>
                </a:moveTo>
                <a:cubicBezTo>
                  <a:pt x="904021" y="249415"/>
                  <a:pt x="888273" y="100063"/>
                  <a:pt x="880907" y="0"/>
                </a:cubicBezTo>
                <a:lnTo>
                  <a:pt x="173390" y="0"/>
                </a:lnTo>
                <a:cubicBezTo>
                  <a:pt x="165770" y="100063"/>
                  <a:pt x="149514" y="249415"/>
                  <a:pt x="118907" y="275729"/>
                </a:cubicBezTo>
                <a:cubicBezTo>
                  <a:pt x="72298" y="315937"/>
                  <a:pt x="-60924" y="356146"/>
                  <a:pt x="32420" y="373379"/>
                </a:cubicBezTo>
                <a:lnTo>
                  <a:pt x="1017305" y="373379"/>
                </a:lnTo>
                <a:cubicBezTo>
                  <a:pt x="1107348" y="356146"/>
                  <a:pt x="978570" y="315937"/>
                  <a:pt x="933485" y="275729"/>
                </a:cubicBezTo>
              </a:path>
            </a:pathLst>
          </a:custGeom>
          <a:solidFill>
            <a:schemeClr val="accent5"/>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MH_Other_15"/>
          <p:cNvSpPr/>
          <p:nvPr/>
        </p:nvSpPr>
        <p:spPr>
          <a:xfrm>
            <a:off x="7304089" y="5810250"/>
            <a:ext cx="65087" cy="76200"/>
          </a:xfrm>
          <a:custGeom>
            <a:avLst/>
            <a:gdLst>
              <a:gd name="connsiteX0" fmla="*/ 138683 w 138684"/>
              <a:gd name="connsiteY0" fmla="*/ 60198 h 120396"/>
              <a:gd name="connsiteX1" fmla="*/ 69342 w 138684"/>
              <a:gd name="connsiteY1" fmla="*/ 120396 h 120396"/>
              <a:gd name="connsiteX2" fmla="*/ 0 w 138684"/>
              <a:gd name="connsiteY2" fmla="*/ 60198 h 120396"/>
              <a:gd name="connsiteX3" fmla="*/ 69342 w 138684"/>
              <a:gd name="connsiteY3" fmla="*/ 0 h 120396"/>
              <a:gd name="connsiteX4" fmla="*/ 138683 w 138684"/>
              <a:gd name="connsiteY4" fmla="*/ 60198 h 1203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8684" h="120396">
                <a:moveTo>
                  <a:pt x="138683" y="60198"/>
                </a:moveTo>
                <a:cubicBezTo>
                  <a:pt x="138683" y="93446"/>
                  <a:pt x="107696" y="120396"/>
                  <a:pt x="69342" y="120396"/>
                </a:cubicBezTo>
                <a:cubicBezTo>
                  <a:pt x="30988" y="120396"/>
                  <a:pt x="0" y="93446"/>
                  <a:pt x="0" y="60198"/>
                </a:cubicBezTo>
                <a:cubicBezTo>
                  <a:pt x="0" y="26949"/>
                  <a:pt x="30988" y="0"/>
                  <a:pt x="69342" y="0"/>
                </a:cubicBezTo>
                <a:cubicBezTo>
                  <a:pt x="107696" y="0"/>
                  <a:pt x="138683" y="26949"/>
                  <a:pt x="138683" y="60198"/>
                </a:cubicBez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MH_SubTitle_5"/>
          <p:cNvSpPr/>
          <p:nvPr/>
        </p:nvSpPr>
        <p:spPr>
          <a:xfrm>
            <a:off x="6413500" y="4657725"/>
            <a:ext cx="1860550" cy="1100138"/>
          </a:xfrm>
          <a:custGeom>
            <a:avLst/>
            <a:gdLst>
              <a:gd name="connsiteX0" fmla="*/ 0 w 3040379"/>
              <a:gd name="connsiteY0" fmla="*/ 1566671 h 1566671"/>
              <a:gd name="connsiteX1" fmla="*/ 3040380 w 3040379"/>
              <a:gd name="connsiteY1" fmla="*/ 1566671 h 1566671"/>
              <a:gd name="connsiteX2" fmla="*/ 3040380 w 3040379"/>
              <a:gd name="connsiteY2" fmla="*/ 0 h 1566671"/>
              <a:gd name="connsiteX3" fmla="*/ 0 w 3040379"/>
              <a:gd name="connsiteY3" fmla="*/ 0 h 1566671"/>
              <a:gd name="connsiteX4" fmla="*/ 0 w 3040379"/>
              <a:gd name="connsiteY4" fmla="*/ 1566671 h 156667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040379" h="1566671">
                <a:moveTo>
                  <a:pt x="0" y="1566671"/>
                </a:moveTo>
                <a:lnTo>
                  <a:pt x="3040380" y="1566671"/>
                </a:lnTo>
                <a:lnTo>
                  <a:pt x="3040380" y="0"/>
                </a:lnTo>
                <a:lnTo>
                  <a:pt x="0" y="0"/>
                </a:lnTo>
                <a:lnTo>
                  <a:pt x="0" y="1566671"/>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smtClean="0">
                <a:solidFill>
                  <a:srgbClr val="080808"/>
                </a:solidFill>
                <a:latin typeface="微软雅黑" pitchFamily="34" charset="-122"/>
                <a:ea typeface="微软雅黑" pitchFamily="34" charset="-122"/>
              </a:rPr>
              <a:t>增值服务</a:t>
            </a:r>
            <a:endParaRPr lang="zh-CN" altLang="en-US" sz="2400" dirty="0">
              <a:solidFill>
                <a:srgbClr val="080808"/>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剪去单角的矩形 7"/>
          <p:cNvSpPr/>
          <p:nvPr/>
        </p:nvSpPr>
        <p:spPr>
          <a:xfrm>
            <a:off x="0" y="0"/>
            <a:ext cx="5520906" cy="552091"/>
          </a:xfrm>
          <a:prstGeom prst="snip1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smtClean="0">
                <a:latin typeface="微软雅黑" pitchFamily="34" charset="-122"/>
                <a:ea typeface="微软雅黑" pitchFamily="34" charset="-122"/>
              </a:rPr>
              <a:t>3.3</a:t>
            </a:r>
            <a:r>
              <a:rPr lang="zh-CN" altLang="en-US" sz="2800" dirty="0">
                <a:latin typeface="微软雅黑" pitchFamily="34" charset="-122"/>
                <a:ea typeface="微软雅黑" pitchFamily="34" charset="-122"/>
              </a:rPr>
              <a:t>典型企业</a:t>
            </a:r>
            <a:r>
              <a:rPr lang="zh-CN" altLang="en-US" sz="2800" dirty="0" smtClean="0">
                <a:latin typeface="微软雅黑" pitchFamily="34" charset="-122"/>
                <a:ea typeface="微软雅黑" pitchFamily="34" charset="-122"/>
              </a:rPr>
              <a:t>分析</a:t>
            </a:r>
            <a:r>
              <a:rPr lang="en-US" altLang="zh-CN" sz="2800" dirty="0" smtClean="0">
                <a:latin typeface="微软雅黑" pitchFamily="34" charset="-122"/>
                <a:ea typeface="微软雅黑" pitchFamily="34" charset="-122"/>
              </a:rPr>
              <a:t>——115</a:t>
            </a:r>
            <a:r>
              <a:rPr lang="zh-CN" altLang="en-US" sz="2800" dirty="0" smtClean="0">
                <a:latin typeface="微软雅黑" pitchFamily="34" charset="-122"/>
                <a:ea typeface="微软雅黑" pitchFamily="34" charset="-122"/>
              </a:rPr>
              <a:t>网盘</a:t>
            </a:r>
            <a:endParaRPr lang="zh-CN" altLang="en-US" sz="2800" dirty="0">
              <a:latin typeface="微软雅黑" pitchFamily="34" charset="-122"/>
              <a:ea typeface="微软雅黑"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053" y="795867"/>
            <a:ext cx="1591414" cy="1591414"/>
          </a:xfrm>
          <a:prstGeom prst="rect">
            <a:avLst/>
          </a:prstGeom>
        </p:spPr>
      </p:pic>
      <p:sp>
        <p:nvSpPr>
          <p:cNvPr id="7" name="文本框 6"/>
          <p:cNvSpPr txBox="1"/>
          <p:nvPr/>
        </p:nvSpPr>
        <p:spPr>
          <a:xfrm>
            <a:off x="2336801" y="1137644"/>
            <a:ext cx="8109912" cy="923330"/>
          </a:xfrm>
          <a:prstGeom prst="rect">
            <a:avLst/>
          </a:prstGeom>
          <a:noFill/>
        </p:spPr>
        <p:txBody>
          <a:bodyPr wrap="none" rtlCol="0">
            <a:spAutoFit/>
          </a:bodyPr>
          <a:lstStyle/>
          <a:p>
            <a:pPr marL="285750" indent="-285750">
              <a:buFont typeface="Wingdings" pitchFamily="2" charset="2"/>
              <a:buChar char="Ø"/>
            </a:pPr>
            <a:r>
              <a:rPr lang="en-US" altLang="zh-CN" dirty="0">
                <a:latin typeface="微软雅黑" pitchFamily="34" charset="-122"/>
                <a:ea typeface="微软雅黑" pitchFamily="34" charset="-122"/>
              </a:rPr>
              <a:t>115</a:t>
            </a:r>
            <a:r>
              <a:rPr lang="zh-CN" altLang="en-US" dirty="0">
                <a:latin typeface="微软雅黑" pitchFamily="34" charset="-122"/>
                <a:ea typeface="微软雅黑" pitchFamily="34" charset="-122"/>
              </a:rPr>
              <a:t>网盘是广东一一五科技有限公司于</a:t>
            </a:r>
            <a:r>
              <a:rPr lang="en-US" altLang="zh-CN" dirty="0">
                <a:latin typeface="微软雅黑" pitchFamily="34" charset="-122"/>
                <a:ea typeface="微软雅黑" pitchFamily="34" charset="-122"/>
              </a:rPr>
              <a:t>2009</a:t>
            </a:r>
            <a:r>
              <a:rPr lang="zh-CN" altLang="en-US" dirty="0">
                <a:latin typeface="微软雅黑" pitchFamily="34" charset="-122"/>
                <a:ea typeface="微软雅黑" pitchFamily="34" charset="-122"/>
              </a:rPr>
              <a:t>年推出的网络数据在线存储</a:t>
            </a:r>
            <a:r>
              <a:rPr lang="zh-CN" altLang="en-US" dirty="0" smtClean="0">
                <a:latin typeface="微软雅黑" pitchFamily="34" charset="-122"/>
                <a:ea typeface="微软雅黑" pitchFamily="34" charset="-122"/>
              </a:rPr>
              <a:t>服务</a:t>
            </a:r>
            <a:endParaRPr lang="en-US" altLang="zh-CN" dirty="0" smtClean="0">
              <a:latin typeface="微软雅黑" pitchFamily="34" charset="-122"/>
              <a:ea typeface="微软雅黑" pitchFamily="34" charset="-122"/>
            </a:endParaRPr>
          </a:p>
          <a:p>
            <a:pPr marL="285750" indent="-285750">
              <a:buFont typeface="Wingdings" pitchFamily="2" charset="2"/>
              <a:buChar char="Ø"/>
            </a:pPr>
            <a:r>
              <a:rPr lang="zh-CN" altLang="en-US" dirty="0" smtClean="0">
                <a:latin typeface="微软雅黑" pitchFamily="34" charset="-122"/>
                <a:ea typeface="微软雅黑" pitchFamily="34" charset="-122"/>
              </a:rPr>
              <a:t>用户</a:t>
            </a:r>
            <a:r>
              <a:rPr lang="zh-CN" altLang="en-US" dirty="0">
                <a:latin typeface="微软雅黑" pitchFamily="34" charset="-122"/>
                <a:ea typeface="微软雅黑" pitchFamily="34" charset="-122"/>
              </a:rPr>
              <a:t>主要来自中国大陆，香港和台湾</a:t>
            </a:r>
            <a:r>
              <a:rPr lang="zh-CN" altLang="en-US" dirty="0" smtClean="0">
                <a:latin typeface="微软雅黑" pitchFamily="34" charset="-122"/>
                <a:ea typeface="微软雅黑" pitchFamily="34" charset="-122"/>
              </a:rPr>
              <a:t>地区</a:t>
            </a:r>
            <a:endParaRPr lang="en-US" altLang="zh-CN" dirty="0" smtClean="0">
              <a:latin typeface="微软雅黑" pitchFamily="34" charset="-122"/>
              <a:ea typeface="微软雅黑" pitchFamily="34" charset="-122"/>
            </a:endParaRPr>
          </a:p>
          <a:p>
            <a:pPr marL="285750" indent="-285750">
              <a:buFont typeface="Wingdings" pitchFamily="2" charset="2"/>
              <a:buChar char="Ø"/>
            </a:pPr>
            <a:r>
              <a:rPr lang="zh-CN" altLang="en-US" dirty="0" smtClean="0">
                <a:latin typeface="微软雅黑" pitchFamily="34" charset="-122"/>
                <a:ea typeface="微软雅黑" pitchFamily="34" charset="-122"/>
              </a:rPr>
              <a:t>下载</a:t>
            </a:r>
            <a:r>
              <a:rPr lang="zh-CN" altLang="en-US" dirty="0">
                <a:latin typeface="微软雅黑" pitchFamily="34" charset="-122"/>
                <a:ea typeface="微软雅黑" pitchFamily="34" charset="-122"/>
              </a:rPr>
              <a:t>及上传方式分为</a:t>
            </a:r>
            <a:r>
              <a:rPr lang="en-US" altLang="zh-CN" dirty="0">
                <a:latin typeface="微软雅黑" pitchFamily="34" charset="-122"/>
                <a:ea typeface="微软雅黑" pitchFamily="34" charset="-122"/>
              </a:rPr>
              <a:t>http</a:t>
            </a:r>
            <a:r>
              <a:rPr lang="zh-CN" altLang="en-US" dirty="0">
                <a:latin typeface="微软雅黑" pitchFamily="34" charset="-122"/>
                <a:ea typeface="微软雅黑" pitchFamily="34" charset="-122"/>
              </a:rPr>
              <a:t>协议和使用云备份进行操作</a:t>
            </a:r>
            <a:endParaRPr lang="en-US" altLang="zh-CN" dirty="0" smtClean="0">
              <a:latin typeface="微软雅黑" pitchFamily="34" charset="-122"/>
              <a:ea typeface="微软雅黑" pitchFamily="34" charset="-122"/>
            </a:endParaRPr>
          </a:p>
        </p:txBody>
      </p:sp>
      <p:sp>
        <p:nvSpPr>
          <p:cNvPr id="6" name="文本框 5"/>
          <p:cNvSpPr txBox="1"/>
          <p:nvPr/>
        </p:nvSpPr>
        <p:spPr>
          <a:xfrm>
            <a:off x="355674" y="3146425"/>
            <a:ext cx="4583430" cy="1207770"/>
          </a:xfrm>
          <a:prstGeom prst="rect">
            <a:avLst/>
          </a:prstGeom>
          <a:noFill/>
        </p:spPr>
        <p:txBody>
          <a:bodyPr wrap="none" rtlCol="0">
            <a:spAutoFit/>
          </a:bodyPr>
          <a:lstStyle/>
          <a:p>
            <a:pPr marL="285750" indent="-285750">
              <a:buFont typeface="Wingdings" pitchFamily="2" charset="2"/>
              <a:buChar char="Ø"/>
            </a:pPr>
            <a:r>
              <a:rPr lang="zh-CN" altLang="en-US" dirty="0" smtClean="0">
                <a:latin typeface="微软雅黑" pitchFamily="34" charset="-122"/>
                <a:ea typeface="微软雅黑" pitchFamily="34" charset="-122"/>
              </a:rPr>
              <a:t>页面清爽干净无广告</a:t>
            </a:r>
          </a:p>
          <a:p>
            <a:pPr marL="285750" indent="-285750">
              <a:buFont typeface="Wingdings" pitchFamily="2" charset="2"/>
              <a:buChar char="Ø"/>
            </a:pPr>
            <a:r>
              <a:rPr lang="zh-CN" altLang="en-US" dirty="0" smtClean="0">
                <a:latin typeface="微软雅黑" pitchFamily="34" charset="-122"/>
                <a:ea typeface="微软雅黑" pitchFamily="34" charset="-122"/>
              </a:rPr>
              <a:t>离线下载功能强大，速度快</a:t>
            </a:r>
          </a:p>
          <a:p>
            <a:pPr marL="285750" indent="-285750">
              <a:buFont typeface="Wingdings" pitchFamily="2" charset="2"/>
              <a:buChar char="Ø"/>
            </a:pPr>
            <a:r>
              <a:rPr lang="zh-CN" altLang="en-US" dirty="0" smtClean="0">
                <a:latin typeface="微软雅黑" pitchFamily="34" charset="-122"/>
                <a:ea typeface="微软雅黑" pitchFamily="34" charset="-122"/>
              </a:rPr>
              <a:t>重复性资源检测机制，上传快</a:t>
            </a:r>
          </a:p>
          <a:p>
            <a:pPr marL="285750" indent="-285750">
              <a:buFont typeface="Wingdings" pitchFamily="2" charset="2"/>
              <a:buChar char="Ø"/>
            </a:pPr>
            <a:r>
              <a:rPr lang="zh-CN" altLang="en-US" dirty="0" smtClean="0">
                <a:latin typeface="微软雅黑" pitchFamily="34" charset="-122"/>
                <a:ea typeface="微软雅黑" pitchFamily="34" charset="-122"/>
              </a:rPr>
              <a:t>圈子资源多而精，加强了用户之间的联系</a:t>
            </a:r>
          </a:p>
        </p:txBody>
      </p:sp>
      <p:sp>
        <p:nvSpPr>
          <p:cNvPr id="2" name="文本框 1"/>
          <p:cNvSpPr txBox="1"/>
          <p:nvPr/>
        </p:nvSpPr>
        <p:spPr>
          <a:xfrm>
            <a:off x="361315" y="5058410"/>
            <a:ext cx="9810115" cy="2030730"/>
          </a:xfrm>
          <a:prstGeom prst="rect">
            <a:avLst/>
          </a:prstGeom>
          <a:noFill/>
        </p:spPr>
        <p:txBody>
          <a:bodyPr wrap="square" rtlCol="0">
            <a:spAutoFit/>
          </a:bodyPr>
          <a:lstStyle/>
          <a:p>
            <a:pPr marL="285750" indent="-285750">
              <a:buFont typeface="Wingdings" pitchFamily="2" charset="2"/>
              <a:buChar char="Ø"/>
            </a:pPr>
            <a:r>
              <a:rPr lang="zh-CN" altLang="en-US" dirty="0" smtClean="0">
                <a:latin typeface="微软雅黑" pitchFamily="34" charset="-122"/>
                <a:ea typeface="微软雅黑" pitchFamily="34" charset="-122"/>
              </a:rPr>
              <a:t>推广活动：邀请好友刷容量</a:t>
            </a:r>
          </a:p>
          <a:p>
            <a:pPr marL="285750" indent="-285750">
              <a:buFont typeface="Wingdings" pitchFamily="2" charset="2"/>
              <a:buChar char="Ø"/>
            </a:pPr>
            <a:r>
              <a:rPr lang="zh-CN" altLang="en-US" dirty="0" smtClean="0">
                <a:latin typeface="微软雅黑" pitchFamily="34" charset="-122"/>
                <a:ea typeface="微软雅黑" pitchFamily="34" charset="-122"/>
              </a:rPr>
              <a:t>推广活动：摇一摇</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签到</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在线送容量</a:t>
            </a:r>
          </a:p>
          <a:p>
            <a:pPr marL="285750" indent="-285750">
              <a:buFont typeface="Wingdings" pitchFamily="2" charset="2"/>
              <a:buChar char="Ø"/>
            </a:pPr>
            <a:r>
              <a:rPr lang="zh-CN" altLang="en-US" dirty="0" smtClean="0">
                <a:latin typeface="微软雅黑" pitchFamily="34" charset="-122"/>
                <a:ea typeface="微软雅黑" pitchFamily="34" charset="-122"/>
              </a:rPr>
              <a:t>产品迭代：没有更新公告频繁更换界面，引发抱怨</a:t>
            </a:r>
          </a:p>
          <a:p>
            <a:pPr marL="285750" indent="-285750">
              <a:buFont typeface="Wingdings" pitchFamily="2" charset="2"/>
              <a:buChar char="Ø"/>
            </a:pPr>
            <a:r>
              <a:rPr lang="zh-CN" altLang="en-US" dirty="0" smtClean="0">
                <a:latin typeface="微软雅黑" pitchFamily="34" charset="-122"/>
                <a:ea typeface="微软雅黑" pitchFamily="34" charset="-122"/>
              </a:rPr>
              <a:t>功能缺失：最初的在线预览功能（视频、文档）改为只能预览一定时间</a:t>
            </a:r>
          </a:p>
          <a:p>
            <a:pPr marL="285750" indent="-285750">
              <a:buFont typeface="Wingdings" pitchFamily="2" charset="2"/>
              <a:buChar char="Ø"/>
            </a:pPr>
            <a:r>
              <a:rPr lang="zh-CN" altLang="en-US" dirty="0" smtClean="0">
                <a:latin typeface="微软雅黑" pitchFamily="34" charset="-122"/>
                <a:ea typeface="微软雅黑" pitchFamily="34" charset="-122"/>
              </a:rPr>
              <a:t>功能缺失：取消外链分享功能，只能在</a:t>
            </a:r>
            <a:r>
              <a:rPr lang="en-US" altLang="zh-CN" dirty="0" smtClean="0">
                <a:latin typeface="微软雅黑" pitchFamily="34" charset="-122"/>
                <a:ea typeface="微软雅黑" pitchFamily="34" charset="-122"/>
              </a:rPr>
              <a:t>115</a:t>
            </a:r>
            <a:r>
              <a:rPr lang="zh-CN" altLang="en-US" dirty="0" smtClean="0">
                <a:latin typeface="微软雅黑" pitchFamily="34" charset="-122"/>
                <a:ea typeface="微软雅黑" pitchFamily="34" charset="-122"/>
              </a:rPr>
              <a:t>内部分享；礼包分享需开通</a:t>
            </a:r>
            <a:r>
              <a:rPr lang="en-US" altLang="zh-CN" dirty="0" smtClean="0">
                <a:latin typeface="微软雅黑" pitchFamily="34" charset="-122"/>
                <a:ea typeface="微软雅黑" pitchFamily="34" charset="-122"/>
              </a:rPr>
              <a:t>vip</a:t>
            </a:r>
            <a:r>
              <a:rPr lang="zh-CN" altLang="en-US" dirty="0" smtClean="0">
                <a:latin typeface="微软雅黑" pitchFamily="34" charset="-122"/>
                <a:ea typeface="微软雅黑" pitchFamily="34" charset="-122"/>
              </a:rPr>
              <a:t>，需绑定手机号。</a:t>
            </a:r>
          </a:p>
          <a:p>
            <a:pPr marL="285750" indent="-285750">
              <a:buFont typeface="Wingdings" pitchFamily="2" charset="2"/>
              <a:buChar char="Ø"/>
            </a:pPr>
            <a:r>
              <a:rPr lang="zh-CN" altLang="en-US" dirty="0" smtClean="0">
                <a:latin typeface="微软雅黑" pitchFamily="34" charset="-122"/>
                <a:ea typeface="微软雅黑" pitchFamily="34" charset="-122"/>
              </a:rPr>
              <a:t>体验下降：登录需通过</a:t>
            </a:r>
            <a:r>
              <a:rPr lang="en-US" altLang="zh-CN" dirty="0" smtClean="0">
                <a:latin typeface="微软雅黑" pitchFamily="34" charset="-122"/>
                <a:ea typeface="微软雅黑" pitchFamily="34" charset="-122"/>
              </a:rPr>
              <a:t>115</a:t>
            </a:r>
            <a:r>
              <a:rPr lang="zh-CN" altLang="en-US" dirty="0" smtClean="0">
                <a:latin typeface="微软雅黑" pitchFamily="34" charset="-122"/>
                <a:ea typeface="微软雅黑" pitchFamily="34" charset="-122"/>
              </a:rPr>
              <a:t>浏览器，或用</a:t>
            </a:r>
            <a:r>
              <a:rPr lang="en-US" altLang="zh-CN" dirty="0" smtClean="0">
                <a:latin typeface="微软雅黑" pitchFamily="34" charset="-122"/>
                <a:ea typeface="微软雅黑" pitchFamily="34" charset="-122"/>
              </a:rPr>
              <a:t>115</a:t>
            </a:r>
            <a:r>
              <a:rPr lang="zh-CN" altLang="en-US" dirty="0" smtClean="0">
                <a:latin typeface="微软雅黑" pitchFamily="34" charset="-122"/>
                <a:ea typeface="微软雅黑" pitchFamily="34" charset="-122"/>
              </a:rPr>
              <a:t>手机客户端扫一扫</a:t>
            </a:r>
            <a:r>
              <a:rPr lang="zh-CN" altLang="en-US" dirty="0" smtClean="0">
                <a:latin typeface="微软雅黑" pitchFamily="34" charset="-122"/>
                <a:ea typeface="微软雅黑" pitchFamily="34" charset="-122"/>
                <a:sym typeface="+mn-ea"/>
              </a:rPr>
              <a:t>（强制推广）</a:t>
            </a:r>
            <a:endParaRPr lang="zh-CN" altLang="en-US" dirty="0" smtClean="0">
              <a:latin typeface="微软雅黑" pitchFamily="34" charset="-122"/>
              <a:ea typeface="微软雅黑" pitchFamily="34" charset="-122"/>
            </a:endParaRPr>
          </a:p>
          <a:p>
            <a:pPr marL="285750" indent="-285750">
              <a:buFont typeface="Wingdings" pitchFamily="2" charset="2"/>
              <a:buChar char="Ø"/>
            </a:pPr>
            <a:endParaRPr lang="zh-CN" altLang="en-US" dirty="0" smtClean="0">
              <a:latin typeface="微软雅黑" pitchFamily="34" charset="-122"/>
              <a:ea typeface="微软雅黑" pitchFamily="34" charset="-122"/>
            </a:endParaRPr>
          </a:p>
        </p:txBody>
      </p:sp>
      <p:sp>
        <p:nvSpPr>
          <p:cNvPr id="10" name="流程图: 可选过程 9"/>
          <p:cNvSpPr/>
          <p:nvPr/>
        </p:nvSpPr>
        <p:spPr>
          <a:xfrm>
            <a:off x="6321425" y="2639060"/>
            <a:ext cx="4866640" cy="2509520"/>
          </a:xfrm>
          <a:prstGeom prst="flowChartAlternateProcess">
            <a:avLst/>
          </a:prstGeom>
          <a:solidFill>
            <a:schemeClr val="bg1"/>
          </a:solidFill>
          <a:ln w="12700" cmpd="sng">
            <a:solidFill>
              <a:schemeClr val="accent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370320" y="2910205"/>
            <a:ext cx="4815840" cy="2014220"/>
          </a:xfrm>
          <a:prstGeom prst="rect">
            <a:avLst/>
          </a:prstGeom>
          <a:noFill/>
        </p:spPr>
        <p:txBody>
          <a:bodyPr wrap="square" rtlCol="0">
            <a:spAutoFit/>
          </a:bodyPr>
          <a:lstStyle/>
          <a:p>
            <a:r>
              <a:rPr lang="zh-CN" altLang="en-US" dirty="0"/>
              <a:t>点评：</a:t>
            </a:r>
            <a:r>
              <a:rPr lang="en-US" altLang="zh-CN" dirty="0"/>
              <a:t>115</a:t>
            </a:r>
            <a:r>
              <a:rPr lang="zh-CN" altLang="en-US" dirty="0"/>
              <a:t>是一家主营网盘的企业，与百度网盘相比，用户数量上必然不足，而且它必须依靠网盘实现盈利。所以</a:t>
            </a:r>
            <a:r>
              <a:rPr lang="en-US" altLang="zh-CN" dirty="0"/>
              <a:t>115</a:t>
            </a:r>
            <a:r>
              <a:rPr lang="zh-CN" altLang="en-US" dirty="0"/>
              <a:t>一系列看似降低用户体验的举措实质上目的有两点：一是降低自身涉嫌侵权、盗版、涉黄的嫌疑，明哲保身；二是放弃部分活跃用户，提高付费用户比率，实现盈利，同时业务向企业端转型。</a:t>
            </a:r>
            <a:endParaRPr lang="en-US" altLang="zh-CN" dirty="0"/>
          </a:p>
        </p:txBody>
      </p:sp>
      <p:sp>
        <p:nvSpPr>
          <p:cNvPr id="12" name="圆角矩形 11"/>
          <p:cNvSpPr/>
          <p:nvPr/>
        </p:nvSpPr>
        <p:spPr>
          <a:xfrm>
            <a:off x="1117760" y="2604820"/>
            <a:ext cx="1799166" cy="46836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优势</a:t>
            </a:r>
            <a:endParaRPr lang="zh-CN" altLang="en-US" dirty="0">
              <a:latin typeface="微软雅黑" pitchFamily="34" charset="-122"/>
              <a:ea typeface="微软雅黑" pitchFamily="34" charset="-122"/>
            </a:endParaRPr>
          </a:p>
        </p:txBody>
      </p:sp>
      <p:sp>
        <p:nvSpPr>
          <p:cNvPr id="14" name="圆角矩形 13"/>
          <p:cNvSpPr/>
          <p:nvPr/>
        </p:nvSpPr>
        <p:spPr>
          <a:xfrm>
            <a:off x="1117760" y="4488180"/>
            <a:ext cx="1799166" cy="46836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生存之道</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剪去单角的矩形 7"/>
          <p:cNvSpPr/>
          <p:nvPr/>
        </p:nvSpPr>
        <p:spPr>
          <a:xfrm>
            <a:off x="0" y="0"/>
            <a:ext cx="5520906" cy="552091"/>
          </a:xfrm>
          <a:prstGeom prst="snip1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smtClean="0">
                <a:latin typeface="微软雅黑" pitchFamily="34" charset="-122"/>
                <a:ea typeface="微软雅黑" pitchFamily="34" charset="-122"/>
              </a:rPr>
              <a:t>3.3</a:t>
            </a:r>
            <a:r>
              <a:rPr lang="zh-CN" altLang="en-US" sz="2800" dirty="0">
                <a:latin typeface="微软雅黑" pitchFamily="34" charset="-122"/>
                <a:ea typeface="微软雅黑" pitchFamily="34" charset="-122"/>
              </a:rPr>
              <a:t>典型企业</a:t>
            </a:r>
            <a:r>
              <a:rPr lang="zh-CN" altLang="en-US" sz="2800" dirty="0" smtClean="0">
                <a:latin typeface="微软雅黑" pitchFamily="34" charset="-122"/>
                <a:ea typeface="微软雅黑" pitchFamily="34" charset="-122"/>
              </a:rPr>
              <a:t>分析</a:t>
            </a:r>
            <a:r>
              <a:rPr lang="en-US" altLang="zh-CN" sz="2800" dirty="0" smtClean="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百度云</a:t>
            </a:r>
            <a:endParaRPr lang="zh-CN" altLang="en-US" sz="2800" dirty="0">
              <a:latin typeface="微软雅黑" pitchFamily="34" charset="-122"/>
              <a:ea typeface="微软雅黑" pitchFamily="34" charset="-122"/>
            </a:endParaRPr>
          </a:p>
        </p:txBody>
      </p:sp>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6527" t="14722" r="7639" b="13610"/>
          <a:stretch>
            <a:fillRect/>
          </a:stretch>
        </p:blipFill>
        <p:spPr>
          <a:xfrm>
            <a:off x="287866" y="787400"/>
            <a:ext cx="1693433" cy="1413934"/>
          </a:xfrm>
          <a:prstGeom prst="rect">
            <a:avLst/>
          </a:prstGeom>
        </p:spPr>
      </p:pic>
      <p:sp>
        <p:nvSpPr>
          <p:cNvPr id="4" name="文本框 3"/>
          <p:cNvSpPr txBox="1"/>
          <p:nvPr/>
        </p:nvSpPr>
        <p:spPr>
          <a:xfrm>
            <a:off x="2336801" y="1137644"/>
            <a:ext cx="8090676" cy="923330"/>
          </a:xfrm>
          <a:prstGeom prst="rect">
            <a:avLst/>
          </a:prstGeom>
          <a:noFill/>
        </p:spPr>
        <p:txBody>
          <a:bodyPr wrap="none" rtlCol="0">
            <a:spAutoFit/>
          </a:bodyPr>
          <a:lstStyle/>
          <a:p>
            <a:pPr marL="285750" indent="-285750">
              <a:buFont typeface="Wingdings" pitchFamily="2" charset="2"/>
              <a:buChar char="Ø"/>
            </a:pPr>
            <a:r>
              <a:rPr lang="zh-CN" altLang="en-US" dirty="0">
                <a:latin typeface="微软雅黑" pitchFamily="34" charset="-122"/>
                <a:ea typeface="微软雅黑" pitchFamily="34" charset="-122"/>
              </a:rPr>
              <a:t>百度</a:t>
            </a:r>
            <a:r>
              <a:rPr lang="zh-CN" altLang="en-US" dirty="0" smtClean="0">
                <a:latin typeface="微软雅黑" pitchFamily="34" charset="-122"/>
                <a:ea typeface="微软雅黑" pitchFamily="34" charset="-122"/>
              </a:rPr>
              <a:t>云是</a:t>
            </a:r>
            <a:r>
              <a:rPr lang="zh-CN" altLang="en-US" dirty="0">
                <a:latin typeface="微软雅黑" pitchFamily="34" charset="-122"/>
                <a:ea typeface="微软雅黑" pitchFamily="34" charset="-122"/>
              </a:rPr>
              <a:t>百度推出的一项云存储服务，首次注册即有机会获得</a:t>
            </a:r>
            <a:r>
              <a:rPr lang="en-US" altLang="zh-CN" dirty="0">
                <a:latin typeface="微软雅黑" pitchFamily="34" charset="-122"/>
                <a:ea typeface="微软雅黑" pitchFamily="34" charset="-122"/>
              </a:rPr>
              <a:t>2T</a:t>
            </a:r>
            <a:r>
              <a:rPr lang="zh-CN" altLang="en-US" dirty="0">
                <a:latin typeface="微软雅黑" pitchFamily="34" charset="-122"/>
                <a:ea typeface="微软雅黑" pitchFamily="34" charset="-122"/>
              </a:rPr>
              <a:t>的</a:t>
            </a:r>
            <a:r>
              <a:rPr lang="zh-CN" altLang="en-US" dirty="0" smtClean="0">
                <a:latin typeface="微软雅黑" pitchFamily="34" charset="-122"/>
                <a:ea typeface="微软雅黑" pitchFamily="34" charset="-122"/>
              </a:rPr>
              <a:t>空间</a:t>
            </a:r>
            <a:endParaRPr lang="en-US" altLang="zh-CN" dirty="0" smtClean="0">
              <a:latin typeface="微软雅黑" pitchFamily="34" charset="-122"/>
              <a:ea typeface="微软雅黑" pitchFamily="34" charset="-122"/>
            </a:endParaRPr>
          </a:p>
          <a:p>
            <a:pPr marL="285750" indent="-285750">
              <a:buFont typeface="Wingdings" pitchFamily="2" charset="2"/>
              <a:buChar char="Ø"/>
            </a:pPr>
            <a:r>
              <a:rPr lang="zh-CN" altLang="en-US" dirty="0" smtClean="0">
                <a:latin typeface="微软雅黑" pitchFamily="34" charset="-122"/>
                <a:ea typeface="微软雅黑" pitchFamily="34" charset="-122"/>
              </a:rPr>
              <a:t>已</a:t>
            </a:r>
            <a:r>
              <a:rPr lang="zh-CN" altLang="en-US" dirty="0">
                <a:latin typeface="微软雅黑" pitchFamily="34" charset="-122"/>
                <a:ea typeface="微软雅黑" pitchFamily="34" charset="-122"/>
              </a:rPr>
              <a:t>覆盖主流</a:t>
            </a:r>
            <a:r>
              <a:rPr lang="en-US" altLang="zh-CN" dirty="0">
                <a:latin typeface="微软雅黑" pitchFamily="34" charset="-122"/>
                <a:ea typeface="微软雅黑" pitchFamily="34" charset="-122"/>
              </a:rPr>
              <a:t>PC</a:t>
            </a:r>
            <a:r>
              <a:rPr lang="zh-CN" altLang="en-US" dirty="0">
                <a:latin typeface="微软雅黑" pitchFamily="34" charset="-122"/>
                <a:ea typeface="微软雅黑" pitchFamily="34" charset="-122"/>
              </a:rPr>
              <a:t>和手机</a:t>
            </a:r>
            <a:r>
              <a:rPr lang="zh-CN" altLang="en-US" dirty="0" smtClean="0">
                <a:latin typeface="微软雅黑" pitchFamily="34" charset="-122"/>
                <a:ea typeface="微软雅黑" pitchFamily="34" charset="-122"/>
              </a:rPr>
              <a:t>操作系统</a:t>
            </a:r>
            <a:endParaRPr lang="en-US" altLang="zh-CN" dirty="0">
              <a:latin typeface="微软雅黑" pitchFamily="34" charset="-122"/>
              <a:ea typeface="微软雅黑" pitchFamily="34" charset="-122"/>
            </a:endParaRPr>
          </a:p>
          <a:p>
            <a:pPr marL="285750" indent="-285750">
              <a:buFont typeface="Wingdings" pitchFamily="2" charset="2"/>
              <a:buChar char="Ø"/>
            </a:pPr>
            <a:r>
              <a:rPr lang="zh-CN" altLang="en-US" dirty="0" smtClean="0">
                <a:latin typeface="微软雅黑" pitchFamily="34" charset="-122"/>
                <a:ea typeface="微软雅黑" pitchFamily="34" charset="-122"/>
              </a:rPr>
              <a:t>用户可轻松</a:t>
            </a:r>
            <a:r>
              <a:rPr lang="zh-CN" altLang="en-US" dirty="0">
                <a:latin typeface="微软雅黑" pitchFamily="34" charset="-122"/>
                <a:ea typeface="微软雅黑" pitchFamily="34" charset="-122"/>
              </a:rPr>
              <a:t>将自己的文件上传到网盘上，并可跨终端随时随地查看和</a:t>
            </a:r>
            <a:r>
              <a:rPr lang="zh-CN" altLang="en-US" dirty="0" smtClean="0">
                <a:latin typeface="微软雅黑" pitchFamily="34" charset="-122"/>
                <a:ea typeface="微软雅黑" pitchFamily="34" charset="-122"/>
              </a:rPr>
              <a:t>分享</a:t>
            </a:r>
            <a:endParaRPr lang="en-US" altLang="zh-CN" dirty="0" smtClean="0">
              <a:latin typeface="微软雅黑" pitchFamily="34" charset="-122"/>
              <a:ea typeface="微软雅黑" pitchFamily="34" charset="-122"/>
            </a:endParaRPr>
          </a:p>
        </p:txBody>
      </p:sp>
      <p:sp>
        <p:nvSpPr>
          <p:cNvPr id="5" name="文本框 4"/>
          <p:cNvSpPr txBox="1"/>
          <p:nvPr/>
        </p:nvSpPr>
        <p:spPr>
          <a:xfrm>
            <a:off x="215339" y="2534524"/>
            <a:ext cx="11368818" cy="369332"/>
          </a:xfrm>
          <a:prstGeom prst="rect">
            <a:avLst/>
          </a:prstGeom>
          <a:noFill/>
        </p:spPr>
        <p:txBody>
          <a:bodyPr wrap="none" rtlCol="0">
            <a:spAutoFit/>
          </a:bodyPr>
          <a:lstStyle/>
          <a:p>
            <a:pPr marL="285750" indent="-285750">
              <a:buFont typeface="Wingdings" pitchFamily="2" charset="2"/>
              <a:buChar char="Ø"/>
            </a:pPr>
            <a:r>
              <a:rPr lang="zh-CN" altLang="en-US" dirty="0" smtClean="0">
                <a:latin typeface="微软雅黑" pitchFamily="34" charset="-122"/>
                <a:ea typeface="微软雅黑" pitchFamily="34" charset="-122"/>
              </a:rPr>
              <a:t>凭借</a:t>
            </a:r>
            <a:r>
              <a:rPr lang="zh-CN" altLang="en-US" dirty="0">
                <a:latin typeface="微软雅黑" pitchFamily="34" charset="-122"/>
                <a:ea typeface="微软雅黑" pitchFamily="34" charset="-122"/>
              </a:rPr>
              <a:t>强大的百度搜索引擎和掌握的庞大用户量，在国内网盘市场拥有最多的用户</a:t>
            </a:r>
            <a:r>
              <a:rPr lang="zh-CN" altLang="en-US" dirty="0" smtClean="0">
                <a:latin typeface="微软雅黑" pitchFamily="34" charset="-122"/>
                <a:ea typeface="微软雅黑" pitchFamily="34" charset="-122"/>
              </a:rPr>
              <a:t>量</a:t>
            </a:r>
            <a:r>
              <a:rPr lang="zh-CN" altLang="en-US" dirty="0">
                <a:latin typeface="微软雅黑" pitchFamily="34" charset="-122"/>
                <a:ea typeface="微软雅黑" pitchFamily="34" charset="-122"/>
              </a:rPr>
              <a:t>，</a:t>
            </a:r>
            <a:r>
              <a:rPr lang="zh-CN" altLang="en-US" dirty="0" smtClean="0">
                <a:latin typeface="微软雅黑" pitchFamily="34" charset="-122"/>
                <a:ea typeface="微软雅黑" pitchFamily="34" charset="-122"/>
              </a:rPr>
              <a:t>网</a:t>
            </a:r>
            <a:r>
              <a:rPr lang="zh-CN" altLang="en-US" dirty="0">
                <a:latin typeface="微软雅黑" pitchFamily="34" charset="-122"/>
                <a:ea typeface="微软雅黑" pitchFamily="34" charset="-122"/>
              </a:rPr>
              <a:t>盘容量达到</a:t>
            </a:r>
            <a:r>
              <a:rPr lang="en-US" altLang="zh-CN" dirty="0">
                <a:latin typeface="微软雅黑" pitchFamily="34" charset="-122"/>
                <a:ea typeface="微软雅黑" pitchFamily="34" charset="-122"/>
              </a:rPr>
              <a:t>TB</a:t>
            </a:r>
            <a:r>
              <a:rPr lang="zh-CN" altLang="en-US" dirty="0" smtClean="0">
                <a:latin typeface="微软雅黑" pitchFamily="34" charset="-122"/>
                <a:ea typeface="微软雅黑" pitchFamily="34" charset="-122"/>
              </a:rPr>
              <a:t>级别</a:t>
            </a:r>
            <a:endParaRPr lang="en-US" altLang="zh-CN" dirty="0" smtClean="0">
              <a:latin typeface="微软雅黑" pitchFamily="34" charset="-122"/>
              <a:ea typeface="微软雅黑" pitchFamily="34" charset="-122"/>
            </a:endParaRPr>
          </a:p>
        </p:txBody>
      </p:sp>
      <p:sp>
        <p:nvSpPr>
          <p:cNvPr id="6" name="文本框 5"/>
          <p:cNvSpPr txBox="1"/>
          <p:nvPr/>
        </p:nvSpPr>
        <p:spPr>
          <a:xfrm>
            <a:off x="4580467" y="3097273"/>
            <a:ext cx="5551520" cy="2031325"/>
          </a:xfrm>
          <a:prstGeom prst="rect">
            <a:avLst/>
          </a:prstGeom>
          <a:noFill/>
        </p:spPr>
        <p:txBody>
          <a:bodyPr wrap="none" rtlCol="0">
            <a:spAutoFit/>
          </a:bodyPr>
          <a:lstStyle/>
          <a:p>
            <a:pPr marL="285750" indent="-285750">
              <a:buFont typeface="Wingdings" pitchFamily="2" charset="2"/>
              <a:buChar char="Ø"/>
            </a:pPr>
            <a:r>
              <a:rPr lang="zh-CN" altLang="en-US" dirty="0" smtClean="0">
                <a:latin typeface="微软雅黑" pitchFamily="34" charset="-122"/>
                <a:ea typeface="微软雅黑" pitchFamily="34" charset="-122"/>
              </a:rPr>
              <a:t>体量</a:t>
            </a:r>
            <a:r>
              <a:rPr lang="zh-CN" altLang="en-US" dirty="0">
                <a:latin typeface="微软雅黑" pitchFamily="34" charset="-122"/>
                <a:ea typeface="微软雅黑" pitchFamily="34" charset="-122"/>
              </a:rPr>
              <a:t>大，资源丰富，适合有较多存储需求的</a:t>
            </a:r>
            <a:r>
              <a:rPr lang="zh-CN" altLang="en-US" dirty="0" smtClean="0">
                <a:latin typeface="微软雅黑" pitchFamily="34" charset="-122"/>
                <a:ea typeface="微软雅黑" pitchFamily="34" charset="-122"/>
              </a:rPr>
              <a:t>客户</a:t>
            </a:r>
            <a:endParaRPr lang="en-US" altLang="zh-CN" dirty="0" smtClean="0">
              <a:latin typeface="微软雅黑" pitchFamily="34" charset="-122"/>
              <a:ea typeface="微软雅黑" pitchFamily="34" charset="-122"/>
            </a:endParaRPr>
          </a:p>
          <a:p>
            <a:pPr marL="285750" indent="-285750">
              <a:buFont typeface="Wingdings" pitchFamily="2" charset="2"/>
              <a:buChar char="Ø"/>
            </a:pPr>
            <a:r>
              <a:rPr lang="zh-CN" altLang="en-US" dirty="0" smtClean="0">
                <a:latin typeface="微软雅黑" pitchFamily="34" charset="-122"/>
                <a:ea typeface="微软雅黑" pitchFamily="34" charset="-122"/>
              </a:rPr>
              <a:t>支持</a:t>
            </a:r>
            <a:r>
              <a:rPr lang="zh-CN" altLang="en-US" dirty="0">
                <a:latin typeface="微软雅黑" pitchFamily="34" charset="-122"/>
                <a:ea typeface="微软雅黑" pitchFamily="34" charset="-122"/>
              </a:rPr>
              <a:t>视频在线播放</a:t>
            </a:r>
            <a:r>
              <a:rPr lang="zh-CN" altLang="en-US" dirty="0" smtClean="0">
                <a:latin typeface="微软雅黑" pitchFamily="34" charset="-122"/>
                <a:ea typeface="微软雅黑" pitchFamily="34" charset="-122"/>
              </a:rPr>
              <a:t>模式，不用下载，不用开会员</a:t>
            </a:r>
            <a:endParaRPr lang="en-US" altLang="zh-CN" dirty="0" smtClean="0">
              <a:latin typeface="微软雅黑" pitchFamily="34" charset="-122"/>
              <a:ea typeface="微软雅黑" pitchFamily="34" charset="-122"/>
            </a:endParaRPr>
          </a:p>
          <a:p>
            <a:pPr marL="285750" indent="-285750">
              <a:buFont typeface="Wingdings" pitchFamily="2" charset="2"/>
              <a:buChar char="Ø"/>
            </a:pPr>
            <a:r>
              <a:rPr lang="zh-CN" altLang="en-US" dirty="0" smtClean="0">
                <a:latin typeface="微软雅黑" pitchFamily="34" charset="-122"/>
                <a:ea typeface="微软雅黑" pitchFamily="34" charset="-122"/>
              </a:rPr>
              <a:t>大公司可靠，不用考虑倒闭问题</a:t>
            </a:r>
            <a:endParaRPr lang="en-US" altLang="zh-CN" dirty="0" smtClean="0">
              <a:latin typeface="微软雅黑" pitchFamily="34" charset="-122"/>
              <a:ea typeface="微软雅黑" pitchFamily="34" charset="-122"/>
            </a:endParaRPr>
          </a:p>
          <a:p>
            <a:pPr marL="285750" indent="-285750">
              <a:buFont typeface="Wingdings" pitchFamily="2" charset="2"/>
              <a:buChar char="Ø"/>
            </a:pPr>
            <a:r>
              <a:rPr lang="zh-CN" altLang="en-US" dirty="0">
                <a:latin typeface="微软雅黑" pitchFamily="34" charset="-122"/>
                <a:ea typeface="微软雅黑" pitchFamily="34" charset="-122"/>
              </a:rPr>
              <a:t>资源</a:t>
            </a:r>
            <a:r>
              <a:rPr lang="zh-CN" altLang="en-US" dirty="0" smtClean="0">
                <a:latin typeface="微软雅黑" pitchFamily="34" charset="-122"/>
                <a:ea typeface="微软雅黑" pitchFamily="34" charset="-122"/>
              </a:rPr>
              <a:t>能公开搜索的多，转存方便，优势就是做搜索</a:t>
            </a:r>
            <a:endParaRPr lang="en-US" altLang="zh-CN" dirty="0" smtClean="0">
              <a:latin typeface="微软雅黑" pitchFamily="34" charset="-122"/>
              <a:ea typeface="微软雅黑" pitchFamily="34" charset="-122"/>
            </a:endParaRPr>
          </a:p>
          <a:p>
            <a:pPr marL="285750" indent="-285750">
              <a:buFont typeface="Wingdings" pitchFamily="2" charset="2"/>
              <a:buChar char="Ø"/>
            </a:pPr>
            <a:r>
              <a:rPr lang="zh-CN" altLang="en-US" dirty="0">
                <a:latin typeface="微软雅黑" pitchFamily="34" charset="-122"/>
                <a:ea typeface="微软雅黑" pitchFamily="34" charset="-122"/>
              </a:rPr>
              <a:t>无</a:t>
            </a:r>
            <a:r>
              <a:rPr lang="zh-CN" altLang="en-US" dirty="0" smtClean="0">
                <a:latin typeface="微软雅黑" pitchFamily="34" charset="-122"/>
                <a:ea typeface="微软雅黑" pitchFamily="34" charset="-122"/>
              </a:rPr>
              <a:t>广告，上传下载速度都很快</a:t>
            </a:r>
            <a:endParaRPr lang="en-US" altLang="zh-CN" dirty="0" smtClean="0">
              <a:latin typeface="微软雅黑" pitchFamily="34" charset="-122"/>
              <a:ea typeface="微软雅黑" pitchFamily="34" charset="-122"/>
            </a:endParaRPr>
          </a:p>
          <a:p>
            <a:pPr marL="285750" indent="-285750">
              <a:buFont typeface="Wingdings" pitchFamily="2" charset="2"/>
              <a:buChar char="Ø"/>
            </a:pPr>
            <a:r>
              <a:rPr lang="zh-CN" altLang="en-US" dirty="0" smtClean="0">
                <a:latin typeface="微软雅黑" pitchFamily="34" charset="-122"/>
                <a:ea typeface="微软雅黑" pitchFamily="34" charset="-122"/>
              </a:rPr>
              <a:t>资源多，可秒传</a:t>
            </a:r>
            <a:endParaRPr lang="en-US" altLang="zh-CN" dirty="0" smtClean="0">
              <a:latin typeface="微软雅黑" pitchFamily="34" charset="-122"/>
              <a:ea typeface="微软雅黑" pitchFamily="34" charset="-122"/>
            </a:endParaRPr>
          </a:p>
          <a:p>
            <a:pPr marL="285750" indent="-285750">
              <a:buFont typeface="Wingdings" pitchFamily="2" charset="2"/>
              <a:buChar char="Ø"/>
            </a:pPr>
            <a:r>
              <a:rPr lang="zh-CN" altLang="en-US" dirty="0">
                <a:latin typeface="微软雅黑" pitchFamily="34" charset="-122"/>
                <a:ea typeface="微软雅黑" pitchFamily="34" charset="-122"/>
              </a:rPr>
              <a:t>离线</a:t>
            </a:r>
            <a:r>
              <a:rPr lang="zh-CN" altLang="en-US" dirty="0" smtClean="0">
                <a:latin typeface="微软雅黑" pitchFamily="34" charset="-122"/>
                <a:ea typeface="微软雅黑" pitchFamily="34" charset="-122"/>
              </a:rPr>
              <a:t>下载</a:t>
            </a:r>
            <a:endParaRPr lang="en-US" altLang="zh-CN" dirty="0" smtClean="0">
              <a:latin typeface="微软雅黑" pitchFamily="34" charset="-122"/>
              <a:ea typeface="微软雅黑" pitchFamily="34" charset="-122"/>
            </a:endParaRPr>
          </a:p>
        </p:txBody>
      </p:sp>
      <p:sp>
        <p:nvSpPr>
          <p:cNvPr id="7" name="文本框 6"/>
          <p:cNvSpPr txBox="1"/>
          <p:nvPr/>
        </p:nvSpPr>
        <p:spPr>
          <a:xfrm>
            <a:off x="1422448" y="5431135"/>
            <a:ext cx="7398179" cy="923330"/>
          </a:xfrm>
          <a:prstGeom prst="rect">
            <a:avLst/>
          </a:prstGeom>
          <a:noFill/>
        </p:spPr>
        <p:txBody>
          <a:bodyPr wrap="none" rtlCol="0">
            <a:spAutoFit/>
          </a:bodyPr>
          <a:lstStyle/>
          <a:p>
            <a:pPr marL="285750" indent="-285750">
              <a:buFont typeface="Wingdings" pitchFamily="2" charset="2"/>
              <a:buChar char="Ø"/>
            </a:pPr>
            <a:r>
              <a:rPr lang="zh-CN" altLang="en-US" dirty="0" smtClean="0">
                <a:latin typeface="微软雅黑" pitchFamily="34" charset="-122"/>
                <a:ea typeface="微软雅黑" pitchFamily="34" charset="-122"/>
              </a:rPr>
              <a:t>百度网盘的存在是为了百度更好的赚钱，吸引用户，提高用户粘性</a:t>
            </a:r>
            <a:endParaRPr lang="en-US" altLang="zh-CN" dirty="0" smtClean="0">
              <a:latin typeface="微软雅黑" pitchFamily="34" charset="-122"/>
              <a:ea typeface="微软雅黑" pitchFamily="34" charset="-122"/>
            </a:endParaRPr>
          </a:p>
          <a:p>
            <a:pPr marL="285750" indent="-285750">
              <a:buFont typeface="Wingdings" pitchFamily="2" charset="2"/>
              <a:buChar char="Ø"/>
            </a:pPr>
            <a:r>
              <a:rPr lang="zh-CN" altLang="en-US" dirty="0" smtClean="0">
                <a:latin typeface="微软雅黑" pitchFamily="34" charset="-122"/>
                <a:ea typeface="微软雅黑" pitchFamily="34" charset="-122"/>
              </a:rPr>
              <a:t>全方面的为用户提供服务，抢占市场和用户，百度生态圈的基础之一</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9586" y="5128598"/>
            <a:ext cx="2060013" cy="1857389"/>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93381" y="3056129"/>
            <a:ext cx="2548419" cy="2107593"/>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剪去单角的矩形 7"/>
          <p:cNvSpPr/>
          <p:nvPr/>
        </p:nvSpPr>
        <p:spPr>
          <a:xfrm>
            <a:off x="0" y="0"/>
            <a:ext cx="5520906" cy="552091"/>
          </a:xfrm>
          <a:prstGeom prst="snip1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smtClean="0">
                <a:latin typeface="微软雅黑" pitchFamily="34" charset="-122"/>
                <a:ea typeface="微软雅黑" pitchFamily="34" charset="-122"/>
              </a:rPr>
              <a:t>3.4</a:t>
            </a:r>
            <a:r>
              <a:rPr lang="zh-CN" altLang="en-US" sz="2800" dirty="0" smtClean="0">
                <a:latin typeface="微软雅黑" pitchFamily="34" charset="-122"/>
                <a:ea typeface="微软雅黑" pitchFamily="34" charset="-122"/>
              </a:rPr>
              <a:t>个人网盘困境与趋势</a:t>
            </a:r>
            <a:endParaRPr lang="zh-CN" altLang="en-US" sz="2800" dirty="0">
              <a:latin typeface="微软雅黑" pitchFamily="34" charset="-122"/>
              <a:ea typeface="微软雅黑" pitchFamily="34" charset="-122"/>
            </a:endParaRPr>
          </a:p>
        </p:txBody>
      </p:sp>
      <p:pic>
        <p:nvPicPr>
          <p:cNvPr id="2" name="图片 1"/>
          <p:cNvPicPr>
            <a:picLocks noChangeAspect="1"/>
          </p:cNvPicPr>
          <p:nvPr/>
        </p:nvPicPr>
        <p:blipFill>
          <a:blip r:embed="rId4"/>
          <a:stretch>
            <a:fillRect/>
          </a:stretch>
        </p:blipFill>
        <p:spPr>
          <a:xfrm>
            <a:off x="9030326" y="1111011"/>
            <a:ext cx="3088971" cy="1841942"/>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583" y="1025441"/>
            <a:ext cx="3095697" cy="2029379"/>
          </a:xfrm>
          <a:prstGeom prst="rect">
            <a:avLst/>
          </a:prstGeom>
        </p:spPr>
      </p:pic>
      <p:sp>
        <p:nvSpPr>
          <p:cNvPr id="4" name="文本框 3"/>
          <p:cNvSpPr txBox="1"/>
          <p:nvPr/>
        </p:nvSpPr>
        <p:spPr>
          <a:xfrm>
            <a:off x="4561301" y="1257580"/>
            <a:ext cx="1107996" cy="461665"/>
          </a:xfrm>
          <a:prstGeom prst="rect">
            <a:avLst/>
          </a:prstGeom>
          <a:noFill/>
        </p:spPr>
        <p:txBody>
          <a:bodyPr wrap="none" rtlCol="0">
            <a:spAutoFit/>
          </a:bodyPr>
          <a:lstStyle/>
          <a:p>
            <a:r>
              <a:rPr lang="zh-CN" altLang="en-US" sz="2400" dirty="0" smtClean="0">
                <a:latin typeface="微软雅黑" pitchFamily="34" charset="-122"/>
                <a:ea typeface="微软雅黑" pitchFamily="34" charset="-122"/>
              </a:rPr>
              <a:t>竞争力</a:t>
            </a:r>
            <a:endParaRPr lang="zh-CN" altLang="en-US" sz="2400" dirty="0">
              <a:latin typeface="微软雅黑" pitchFamily="34" charset="-122"/>
              <a:ea typeface="微软雅黑" pitchFamily="34" charset="-122"/>
            </a:endParaRPr>
          </a:p>
        </p:txBody>
      </p:sp>
      <p:graphicFrame>
        <p:nvGraphicFramePr>
          <p:cNvPr id="5" name="对象 4"/>
          <p:cNvGraphicFramePr>
            <a:graphicFrameLocks noChangeAspect="1"/>
          </p:cNvGraphicFramePr>
          <p:nvPr/>
        </p:nvGraphicFramePr>
        <p:xfrm>
          <a:off x="5669297" y="1267141"/>
          <a:ext cx="452104" cy="452104"/>
        </p:xfrm>
        <a:graphic>
          <a:graphicData uri="http://schemas.openxmlformats.org/presentationml/2006/ole">
            <mc:AlternateContent xmlns:mc="http://schemas.openxmlformats.org/markup-compatibility/2006">
              <mc:Choice xmlns:v="urn:schemas-microsoft-com:vml" Requires="v">
                <p:oleObj spid="_x0000_s2057" name="Equation" r:id="rId6" imgW="3352800" imgH="3352800" progId="Equation.DSMT4">
                  <p:embed/>
                </p:oleObj>
              </mc:Choice>
              <mc:Fallback>
                <p:oleObj name="Equation" r:id="rId6" imgW="3352800" imgH="3352800" progId="Equation.DSMT4">
                  <p:embed/>
                  <p:pic>
                    <p:nvPicPr>
                      <p:cNvPr id="0" name="图片 2051"/>
                      <p:cNvPicPr/>
                      <p:nvPr/>
                    </p:nvPicPr>
                    <p:blipFill>
                      <a:blip r:embed="rId7"/>
                      <a:stretch>
                        <a:fillRect/>
                      </a:stretch>
                    </p:blipFill>
                    <p:spPr>
                      <a:xfrm>
                        <a:off x="5669297" y="1267141"/>
                        <a:ext cx="452104" cy="452104"/>
                      </a:xfrm>
                      <a:prstGeom prst="rect">
                        <a:avLst/>
                      </a:prstGeom>
                    </p:spPr>
                  </p:pic>
                </p:oleObj>
              </mc:Fallback>
            </mc:AlternateContent>
          </a:graphicData>
        </a:graphic>
      </p:graphicFrame>
      <p:sp>
        <p:nvSpPr>
          <p:cNvPr id="7" name="文本框 6"/>
          <p:cNvSpPr txBox="1"/>
          <p:nvPr/>
        </p:nvSpPr>
        <p:spPr>
          <a:xfrm>
            <a:off x="6241660" y="1267141"/>
            <a:ext cx="1415772" cy="461665"/>
          </a:xfrm>
          <a:prstGeom prst="rect">
            <a:avLst/>
          </a:prstGeom>
          <a:noFill/>
        </p:spPr>
        <p:txBody>
          <a:bodyPr wrap="none" rtlCol="0">
            <a:spAutoFit/>
          </a:bodyPr>
          <a:lstStyle/>
          <a:p>
            <a:r>
              <a:rPr lang="zh-CN" altLang="en-US" sz="2400" dirty="0" smtClean="0">
                <a:latin typeface="微软雅黑" pitchFamily="34" charset="-122"/>
                <a:ea typeface="微软雅黑" pitchFamily="34" charset="-122"/>
              </a:rPr>
              <a:t>空间容量</a:t>
            </a:r>
            <a:endParaRPr lang="zh-CN" altLang="en-US" sz="2400" dirty="0">
              <a:latin typeface="微软雅黑" pitchFamily="34" charset="-122"/>
              <a:ea typeface="微软雅黑" pitchFamily="34" charset="-122"/>
            </a:endParaRPr>
          </a:p>
        </p:txBody>
      </p:sp>
      <p:sp>
        <p:nvSpPr>
          <p:cNvPr id="9" name="文本框 8"/>
          <p:cNvSpPr txBox="1"/>
          <p:nvPr/>
        </p:nvSpPr>
        <p:spPr>
          <a:xfrm>
            <a:off x="3832548" y="1912401"/>
            <a:ext cx="4801314" cy="461665"/>
          </a:xfrm>
          <a:prstGeom prst="rect">
            <a:avLst/>
          </a:prstGeom>
          <a:noFill/>
        </p:spPr>
        <p:txBody>
          <a:bodyPr wrap="none" rtlCol="0">
            <a:spAutoFit/>
          </a:bodyPr>
          <a:lstStyle/>
          <a:p>
            <a:r>
              <a:rPr lang="zh-CN" altLang="en-US" sz="2400" dirty="0" smtClean="0">
                <a:solidFill>
                  <a:srgbClr val="FF0000"/>
                </a:solidFill>
                <a:latin typeface="微软雅黑" pitchFamily="34" charset="-122"/>
                <a:ea typeface="微软雅黑" pitchFamily="34" charset="-122"/>
              </a:rPr>
              <a:t>产品的差异化</a:t>
            </a:r>
            <a:r>
              <a:rPr lang="zh-CN" altLang="en-US" sz="2400" dirty="0" smtClean="0">
                <a:latin typeface="微软雅黑" pitchFamily="34" charset="-122"/>
                <a:ea typeface="微软雅黑" pitchFamily="34" charset="-122"/>
              </a:rPr>
              <a:t>才是留住用户的关键</a:t>
            </a:r>
            <a:endParaRPr lang="zh-CN" altLang="en-US" sz="2400" dirty="0">
              <a:latin typeface="微软雅黑" pitchFamily="34" charset="-122"/>
              <a:ea typeface="微软雅黑" pitchFamily="34" charset="-122"/>
            </a:endParaRPr>
          </a:p>
        </p:txBody>
      </p:sp>
      <p:sp>
        <p:nvSpPr>
          <p:cNvPr id="10" name="文本框 9"/>
          <p:cNvSpPr txBox="1"/>
          <p:nvPr/>
        </p:nvSpPr>
        <p:spPr>
          <a:xfrm>
            <a:off x="3986436" y="2567222"/>
            <a:ext cx="4493538" cy="830997"/>
          </a:xfrm>
          <a:prstGeom prst="rect">
            <a:avLst/>
          </a:prstGeom>
          <a:noFill/>
        </p:spPr>
        <p:txBody>
          <a:bodyPr wrap="none" rtlCol="0">
            <a:spAutoFit/>
          </a:bodyPr>
          <a:lstStyle/>
          <a:p>
            <a:r>
              <a:rPr lang="zh-CN" altLang="en-US" sz="2400" dirty="0" smtClean="0">
                <a:latin typeface="微软雅黑" pitchFamily="34" charset="-122"/>
                <a:ea typeface="微软雅黑" pitchFamily="34" charset="-122"/>
              </a:rPr>
              <a:t>做移动互联网原生的云存储</a:t>
            </a:r>
            <a:r>
              <a:rPr lang="zh-CN" altLang="en-US" sz="2400" dirty="0" smtClean="0">
                <a:latin typeface="微软雅黑" pitchFamily="34" charset="-122"/>
                <a:ea typeface="微软雅黑" pitchFamily="34" charset="-122"/>
              </a:rPr>
              <a:t>产品</a:t>
            </a:r>
            <a:endParaRPr lang="en-US" altLang="zh-CN" sz="2400" dirty="0" smtClean="0">
              <a:latin typeface="微软雅黑" pitchFamily="34" charset="-122"/>
              <a:ea typeface="微软雅黑" pitchFamily="34" charset="-122"/>
            </a:endParaRPr>
          </a:p>
          <a:p>
            <a:pPr algn="ct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iCloud</a:t>
            </a:r>
            <a:r>
              <a:rPr lang="zh-CN" altLang="en-US"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p:txBody>
      </p:sp>
      <p:sp>
        <p:nvSpPr>
          <p:cNvPr id="6" name="文本框 5"/>
          <p:cNvSpPr txBox="1"/>
          <p:nvPr/>
        </p:nvSpPr>
        <p:spPr>
          <a:xfrm>
            <a:off x="2008736" y="3819315"/>
            <a:ext cx="8225329"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2016</a:t>
            </a:r>
            <a:r>
              <a:rPr lang="zh-CN" altLang="en-US" dirty="0" smtClean="0">
                <a:latin typeface="微软雅黑" pitchFamily="34" charset="-122"/>
                <a:ea typeface="微软雅黑" pitchFamily="34" charset="-122"/>
              </a:rPr>
              <a:t>年</a:t>
            </a:r>
            <a:r>
              <a:rPr lang="en-US" altLang="zh-CN" dirty="0" smtClean="0">
                <a:latin typeface="微软雅黑" pitchFamily="34" charset="-122"/>
                <a:ea typeface="微软雅黑" pitchFamily="34" charset="-122"/>
              </a:rPr>
              <a:t>4</a:t>
            </a:r>
            <a:r>
              <a:rPr lang="zh-CN" altLang="en-US" dirty="0" smtClean="0">
                <a:latin typeface="微软雅黑" pitchFamily="34" charset="-122"/>
                <a:ea typeface="微软雅黑" pitchFamily="34" charset="-122"/>
              </a:rPr>
              <a:t>月，</a:t>
            </a:r>
            <a:r>
              <a:rPr lang="en-US" altLang="zh-CN" dirty="0" smtClean="0">
                <a:latin typeface="微软雅黑" pitchFamily="34" charset="-122"/>
                <a:ea typeface="微软雅黑" pitchFamily="34" charset="-122"/>
              </a:rPr>
              <a:t>115</a:t>
            </a:r>
            <a:r>
              <a:rPr lang="zh-CN" altLang="en-US" dirty="0" smtClean="0">
                <a:latin typeface="微软雅黑" pitchFamily="34" charset="-122"/>
                <a:ea typeface="微软雅黑" pitchFamily="34" charset="-122"/>
              </a:rPr>
              <a:t>网盘整改，</a:t>
            </a:r>
            <a:r>
              <a:rPr lang="en-US" altLang="zh-CN" dirty="0" smtClean="0">
                <a:latin typeface="微软雅黑" pitchFamily="34" charset="-122"/>
                <a:ea typeface="微软雅黑" pitchFamily="34" charset="-122"/>
              </a:rPr>
              <a:t>UC</a:t>
            </a:r>
            <a:r>
              <a:rPr lang="zh-CN" altLang="en-US" dirty="0" smtClean="0">
                <a:latin typeface="微软雅黑" pitchFamily="34" charset="-122"/>
                <a:ea typeface="微软雅黑" pitchFamily="34" charset="-122"/>
              </a:rPr>
              <a:t>网盘、新浪微盘、迅雷快盘、</a:t>
            </a:r>
            <a:r>
              <a:rPr lang="en-US" altLang="zh-CN" dirty="0" smtClean="0">
                <a:latin typeface="微软雅黑" pitchFamily="34" charset="-122"/>
                <a:ea typeface="微软雅黑" pitchFamily="34" charset="-122"/>
              </a:rPr>
              <a:t>119</a:t>
            </a:r>
            <a:r>
              <a:rPr lang="zh-CN" altLang="en-US" dirty="0" smtClean="0">
                <a:latin typeface="微软雅黑" pitchFamily="34" charset="-122"/>
                <a:ea typeface="微软雅黑" pitchFamily="34" charset="-122"/>
              </a:rPr>
              <a:t>网盘相继关闭</a:t>
            </a:r>
            <a:endParaRPr lang="zh-CN" altLang="en-US" dirty="0">
              <a:latin typeface="微软雅黑" pitchFamily="34" charset="-122"/>
              <a:ea typeface="微软雅黑" pitchFamily="34" charset="-122"/>
            </a:endParaRPr>
          </a:p>
        </p:txBody>
      </p:sp>
      <p:sp>
        <p:nvSpPr>
          <p:cNvPr id="11" name="上箭头 10"/>
          <p:cNvSpPr/>
          <p:nvPr/>
        </p:nvSpPr>
        <p:spPr>
          <a:xfrm rot="10800000">
            <a:off x="5548855" y="4451574"/>
            <a:ext cx="448574" cy="603622"/>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610108" y="5318124"/>
            <a:ext cx="4570482" cy="646331"/>
          </a:xfrm>
          <a:prstGeom prst="rect">
            <a:avLst/>
          </a:prstGeom>
          <a:noFill/>
        </p:spPr>
        <p:txBody>
          <a:bodyPr wrap="none" rtlCol="0">
            <a:spAutoFit/>
          </a:bodyPr>
          <a:lstStyle/>
          <a:p>
            <a:r>
              <a:rPr lang="zh-CN" altLang="en-US" dirty="0" smtClean="0">
                <a:latin typeface="微软雅黑" pitchFamily="34" charset="-122"/>
                <a:ea typeface="微软雅黑" pitchFamily="34" charset="-122"/>
              </a:rPr>
              <a:t>成本太高，未找到合适盈利模式，长期亏损</a:t>
            </a:r>
            <a:endParaRPr lang="en-US" altLang="zh-CN" dirty="0" smtClean="0">
              <a:latin typeface="微软雅黑" pitchFamily="34" charset="-122"/>
              <a:ea typeface="微软雅黑" pitchFamily="34" charset="-122"/>
            </a:endParaRPr>
          </a:p>
          <a:p>
            <a:pPr algn="ctr"/>
            <a:r>
              <a:rPr lang="zh-CN" altLang="en-US" dirty="0">
                <a:latin typeface="微软雅黑" pitchFamily="34" charset="-122"/>
                <a:ea typeface="微软雅黑" pitchFamily="34" charset="-122"/>
              </a:rPr>
              <a:t>涉黄涉</a:t>
            </a:r>
            <a:r>
              <a:rPr lang="zh-CN" altLang="en-US" dirty="0" smtClean="0">
                <a:latin typeface="微软雅黑" pitchFamily="34" charset="-122"/>
                <a:ea typeface="微软雅黑" pitchFamily="34" charset="-122"/>
              </a:rPr>
              <a:t>黑、盗版问题</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524000" y="2775858"/>
            <a:ext cx="9144000" cy="42091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524000" y="2873829"/>
            <a:ext cx="9144000" cy="6821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ctr"/>
          <a:lstStyle/>
          <a:p>
            <a:pPr algn="ctr"/>
            <a:r>
              <a:rPr lang="en-US" altLang="zh-CN" sz="4800" b="1" dirty="0">
                <a:solidFill>
                  <a:srgbClr val="FFFFFF"/>
                </a:solidFill>
                <a:effectLst>
                  <a:reflection blurRad="6350" stA="55000" endA="300" endPos="45500" dir="5400000" sy="-100000" algn="bl" rotWithShape="0"/>
                </a:effectLst>
                <a:latin typeface="Castellar" pitchFamily="18" charset="0"/>
                <a:ea typeface="HanWangWCL10" panose="02020500000000000000" pitchFamily="18" charset="-120"/>
              </a:rPr>
              <a:t>Thank you</a:t>
            </a:r>
            <a:endParaRPr lang="zh-CN" altLang="en-US" sz="4800" b="1" dirty="0">
              <a:solidFill>
                <a:srgbClr val="FFFFFF"/>
              </a:solidFill>
              <a:effectLst>
                <a:reflection blurRad="6350" stA="55000" endA="300" endPos="45500" dir="5400000" sy="-100000" algn="bl" rotWithShape="0"/>
              </a:effectLst>
              <a:latin typeface="Castellar" pitchFamily="18" charset="0"/>
              <a:ea typeface="HanWangWCL10" panose="02020500000000000000" pitchFamily="18" charset="-12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文本框 2"/>
          <p:cNvSpPr txBox="1">
            <a:spLocks noChangeArrowheads="1"/>
          </p:cNvSpPr>
          <p:nvPr/>
        </p:nvSpPr>
        <p:spPr bwMode="auto">
          <a:xfrm>
            <a:off x="1568450" y="1816101"/>
            <a:ext cx="4205288"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9900" b="1">
                <a:solidFill>
                  <a:schemeClr val="accent1"/>
                </a:solidFill>
                <a:latin typeface="Arial Black" pitchFamily="34" charset="0"/>
                <a:ea typeface="微软雅黑" pitchFamily="34" charset="-122"/>
                <a:cs typeface="Times New Roman" pitchFamily="18" charset="0"/>
              </a:rPr>
              <a:t>01</a:t>
            </a:r>
            <a:endParaRPr lang="zh-CN" altLang="en-US" sz="19900" b="1">
              <a:solidFill>
                <a:schemeClr val="accent1"/>
              </a:solidFill>
              <a:latin typeface="Arial Black" pitchFamily="34" charset="0"/>
              <a:ea typeface="微软雅黑" pitchFamily="34" charset="-122"/>
              <a:cs typeface="Times New Roman" pitchFamily="18" charset="0"/>
            </a:endParaRPr>
          </a:p>
        </p:txBody>
      </p:sp>
      <p:cxnSp>
        <p:nvCxnSpPr>
          <p:cNvPr id="7" name="直接连接符 6"/>
          <p:cNvCxnSpPr/>
          <p:nvPr/>
        </p:nvCxnSpPr>
        <p:spPr>
          <a:xfrm>
            <a:off x="5494338" y="3394075"/>
            <a:ext cx="4608512"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52" name="文本框 11"/>
          <p:cNvSpPr txBox="1">
            <a:spLocks noChangeArrowheads="1"/>
          </p:cNvSpPr>
          <p:nvPr/>
        </p:nvSpPr>
        <p:spPr bwMode="auto">
          <a:xfrm>
            <a:off x="1524000" y="3070226"/>
            <a:ext cx="3887788" cy="646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a:solidFill>
                  <a:schemeClr val="accent1"/>
                </a:solidFill>
                <a:latin typeface="Times New Roman" pitchFamily="18" charset="0"/>
                <a:cs typeface="Times New Roman" pitchFamily="18" charset="0"/>
              </a:rPr>
              <a:t>      PART ONE</a:t>
            </a:r>
            <a:endParaRPr lang="zh-CN" altLang="en-US" sz="3600" b="1">
              <a:solidFill>
                <a:schemeClr val="accent1"/>
              </a:solidFill>
              <a:latin typeface="Times New Roman" pitchFamily="18" charset="0"/>
              <a:cs typeface="Times New Roman" pitchFamily="18" charset="0"/>
            </a:endParaRPr>
          </a:p>
        </p:txBody>
      </p:sp>
      <p:sp>
        <p:nvSpPr>
          <p:cNvPr id="9" name="文本框 8"/>
          <p:cNvSpPr txBox="1">
            <a:spLocks noChangeArrowheads="1"/>
          </p:cNvSpPr>
          <p:nvPr/>
        </p:nvSpPr>
        <p:spPr bwMode="auto">
          <a:xfrm>
            <a:off x="5440364" y="2674939"/>
            <a:ext cx="4662487"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r>
              <a:rPr lang="zh-CN" altLang="en-US" sz="3600" dirty="0" smtClean="0">
                <a:solidFill>
                  <a:schemeClr val="accent1">
                    <a:lumMod val="75000"/>
                  </a:schemeClr>
                </a:solidFill>
                <a:latin typeface="微软雅黑" pitchFamily="34" charset="-122"/>
                <a:ea typeface="微软雅黑" pitchFamily="34" charset="-122"/>
              </a:rPr>
              <a:t>网盘概况</a:t>
            </a:r>
            <a:endParaRPr lang="en-US" altLang="zh-CN" sz="3600" dirty="0">
              <a:solidFill>
                <a:schemeClr val="accent1">
                  <a:lumMod val="75000"/>
                </a:schemeClr>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剪去单角的矩形 7"/>
          <p:cNvSpPr/>
          <p:nvPr/>
        </p:nvSpPr>
        <p:spPr>
          <a:xfrm>
            <a:off x="0" y="0"/>
            <a:ext cx="5520906" cy="552091"/>
          </a:xfrm>
          <a:prstGeom prst="snip1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smtClean="0">
                <a:latin typeface="微软雅黑" pitchFamily="34" charset="-122"/>
                <a:ea typeface="微软雅黑" pitchFamily="34" charset="-122"/>
              </a:rPr>
              <a:t>1.1</a:t>
            </a:r>
            <a:r>
              <a:rPr lang="zh-CN" altLang="en-US" sz="2800" dirty="0" smtClean="0">
                <a:latin typeface="微软雅黑" pitchFamily="34" charset="-122"/>
                <a:ea typeface="微软雅黑" pitchFamily="34" charset="-122"/>
              </a:rPr>
              <a:t>网盘是什么？</a:t>
            </a:r>
            <a:endParaRPr lang="zh-CN" altLang="en-US" sz="2800" dirty="0">
              <a:latin typeface="微软雅黑" pitchFamily="34" charset="-122"/>
              <a:ea typeface="微软雅黑" pitchFamily="34" charset="-122"/>
            </a:endParaRPr>
          </a:p>
        </p:txBody>
      </p:sp>
      <p:sp>
        <p:nvSpPr>
          <p:cNvPr id="9" name="文本框 8"/>
          <p:cNvSpPr txBox="1"/>
          <p:nvPr/>
        </p:nvSpPr>
        <p:spPr>
          <a:xfrm>
            <a:off x="4972300" y="1570168"/>
            <a:ext cx="6878806" cy="923330"/>
          </a:xfrm>
          <a:prstGeom prst="rect">
            <a:avLst/>
          </a:prstGeom>
          <a:noFill/>
        </p:spPr>
        <p:txBody>
          <a:bodyPr wrap="none" rtlCol="0">
            <a:spAutoFit/>
          </a:bodyPr>
          <a:lstStyle/>
          <a:p>
            <a:pPr algn="ctr"/>
            <a:r>
              <a:rPr lang="zh-CN" altLang="en-US" dirty="0" smtClean="0">
                <a:latin typeface="微软雅黑" pitchFamily="34" charset="-122"/>
                <a:ea typeface="微软雅黑" pitchFamily="34" charset="-122"/>
              </a:rPr>
              <a:t>网盘是由网盘服务商推出的</a:t>
            </a:r>
            <a:r>
              <a:rPr lang="zh-CN" altLang="en-US" dirty="0" smtClean="0">
                <a:latin typeface="微软雅黑" pitchFamily="34" charset="-122"/>
                <a:ea typeface="微软雅黑" pitchFamily="34" charset="-122"/>
                <a:hlinkClick r:id="rId2"/>
              </a:rPr>
              <a:t>在线存储</a:t>
            </a:r>
            <a:r>
              <a:rPr lang="zh-CN" altLang="en-US" dirty="0" smtClean="0">
                <a:latin typeface="微软雅黑" pitchFamily="34" charset="-122"/>
                <a:ea typeface="微软雅黑" pitchFamily="34" charset="-122"/>
              </a:rPr>
              <a:t>服务，</a:t>
            </a:r>
            <a:endParaRPr lang="en-US" altLang="zh-CN" dirty="0" smtClean="0">
              <a:latin typeface="微软雅黑" pitchFamily="34" charset="-122"/>
              <a:ea typeface="微软雅黑" pitchFamily="34" charset="-122"/>
            </a:endParaRPr>
          </a:p>
          <a:p>
            <a:pPr algn="ctr"/>
            <a:r>
              <a:rPr lang="zh-CN" altLang="en-US" dirty="0" smtClean="0">
                <a:latin typeface="微软雅黑" pitchFamily="34" charset="-122"/>
                <a:ea typeface="微软雅黑" pitchFamily="34" charset="-122"/>
              </a:rPr>
              <a:t>向用户提供文件的存储、访问、备份、共享等文件管理等功能，</a:t>
            </a:r>
            <a:endParaRPr lang="en-US" altLang="zh-CN" dirty="0" smtClean="0">
              <a:latin typeface="微软雅黑" pitchFamily="34" charset="-122"/>
              <a:ea typeface="微软雅黑" pitchFamily="34" charset="-122"/>
            </a:endParaRPr>
          </a:p>
          <a:p>
            <a:pPr algn="ctr"/>
            <a:r>
              <a:rPr lang="zh-CN" altLang="en-US" dirty="0">
                <a:latin typeface="微软雅黑" pitchFamily="34" charset="-122"/>
                <a:ea typeface="微软雅黑" pitchFamily="34" charset="-122"/>
              </a:rPr>
              <a:t>其</a:t>
            </a:r>
            <a:r>
              <a:rPr lang="zh-CN" altLang="en-US" dirty="0" smtClean="0">
                <a:latin typeface="微软雅黑" pitchFamily="34" charset="-122"/>
                <a:ea typeface="微软雅黑" pitchFamily="34" charset="-122"/>
              </a:rPr>
              <a:t>实质是服务商将其后台海量存储能力和网络能力分给用户使用。</a:t>
            </a:r>
            <a:endParaRPr lang="zh-CN" altLang="en-US" dirty="0">
              <a:latin typeface="微软雅黑" pitchFamily="34" charset="-122"/>
              <a:ea typeface="微软雅黑" pitchFamily="34" charset="-122"/>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469" y="942243"/>
            <a:ext cx="3699608" cy="2774706"/>
          </a:xfrm>
          <a:prstGeom prst="rect">
            <a:avLst/>
          </a:prstGeom>
        </p:spPr>
      </p:pic>
      <p:sp>
        <p:nvSpPr>
          <p:cNvPr id="11" name="文本框 10"/>
          <p:cNvSpPr txBox="1"/>
          <p:nvPr/>
        </p:nvSpPr>
        <p:spPr>
          <a:xfrm>
            <a:off x="7004649" y="2622429"/>
            <a:ext cx="3057247" cy="523220"/>
          </a:xfrm>
          <a:prstGeom prst="rect">
            <a:avLst/>
          </a:prstGeom>
          <a:noFill/>
        </p:spPr>
        <p:txBody>
          <a:bodyPr wrap="none" rtlCol="0">
            <a:spAutoFit/>
          </a:bodyPr>
          <a:lstStyle/>
          <a:p>
            <a:r>
              <a:rPr lang="zh-CN" altLang="en-US" sz="2800" i="1" dirty="0" smtClean="0">
                <a:solidFill>
                  <a:srgbClr val="FF0000"/>
                </a:solidFill>
                <a:latin typeface="微软雅黑" pitchFamily="34" charset="-122"/>
                <a:ea typeface="微软雅黑" pitchFamily="34" charset="-122"/>
              </a:rPr>
              <a:t>在线文件存储市场</a:t>
            </a:r>
            <a:endParaRPr lang="zh-CN" altLang="en-US" sz="2800" i="1" dirty="0">
              <a:solidFill>
                <a:srgbClr val="FF0000"/>
              </a:solidFill>
              <a:latin typeface="微软雅黑" pitchFamily="34" charset="-122"/>
              <a:ea typeface="微软雅黑" pitchFamily="34" charset="-122"/>
            </a:endParaRPr>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16373" y="4183812"/>
            <a:ext cx="2353574" cy="2353574"/>
          </a:xfrm>
          <a:prstGeom prst="rect">
            <a:avLst/>
          </a:prstGeom>
        </p:spPr>
      </p:pic>
      <p:sp>
        <p:nvSpPr>
          <p:cNvPr id="13" name="文本框 12"/>
          <p:cNvSpPr txBox="1"/>
          <p:nvPr/>
        </p:nvSpPr>
        <p:spPr>
          <a:xfrm>
            <a:off x="1097710" y="4639486"/>
            <a:ext cx="7629012" cy="1200329"/>
          </a:xfrm>
          <a:prstGeom prst="rect">
            <a:avLst/>
          </a:prstGeom>
          <a:noFill/>
        </p:spPr>
        <p:txBody>
          <a:bodyPr wrap="none" rtlCol="0">
            <a:spAutoFit/>
          </a:bodyPr>
          <a:lstStyle/>
          <a:p>
            <a:r>
              <a:rPr lang="zh-CN" altLang="en-US" dirty="0" smtClean="0">
                <a:latin typeface="微软雅黑" pitchFamily="34" charset="-122"/>
                <a:ea typeface="微软雅黑" pitchFamily="34" charset="-122"/>
              </a:rPr>
              <a:t>       与</a:t>
            </a:r>
            <a:r>
              <a:rPr lang="zh-CN" altLang="en-US" dirty="0" smtClean="0">
                <a:solidFill>
                  <a:srgbClr val="FF0000"/>
                </a:solidFill>
                <a:latin typeface="微软雅黑" pitchFamily="34" charset="-122"/>
                <a:ea typeface="微软雅黑" pitchFamily="34" charset="-122"/>
              </a:rPr>
              <a:t>云盘</a:t>
            </a:r>
            <a:r>
              <a:rPr lang="zh-CN" altLang="en-US" dirty="0" smtClean="0">
                <a:latin typeface="微软雅黑" pitchFamily="34" charset="-122"/>
                <a:ea typeface="微软雅黑" pitchFamily="34" charset="-122"/>
              </a:rPr>
              <a:t>的区别：云盘在上传完以后会检测文件的</a:t>
            </a:r>
            <a:r>
              <a:rPr lang="en-US" altLang="zh-CN" dirty="0" smtClean="0">
                <a:latin typeface="微软雅黑" pitchFamily="34" charset="-122"/>
                <a:ea typeface="微软雅黑" pitchFamily="34" charset="-122"/>
              </a:rPr>
              <a:t>md5</a:t>
            </a:r>
            <a:r>
              <a:rPr lang="zh-CN" altLang="en-US" dirty="0" smtClean="0">
                <a:latin typeface="微软雅黑" pitchFamily="34" charset="-122"/>
                <a:ea typeface="微软雅黑" pitchFamily="34" charset="-122"/>
              </a:rPr>
              <a:t>（或类似操作，</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确保文件的在整个云盘资源里的唯一性），确保同一个文件，云盘只保留</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一份（即存在云端）；而网盘，甲存了</a:t>
            </a:r>
            <a:r>
              <a:rPr lang="en-US" altLang="zh-CN" dirty="0" smtClean="0">
                <a:latin typeface="微软雅黑" pitchFamily="34" charset="-122"/>
                <a:ea typeface="微软雅黑" pitchFamily="34" charset="-122"/>
              </a:rPr>
              <a:t>a</a:t>
            </a:r>
            <a:r>
              <a:rPr lang="zh-CN" altLang="en-US" dirty="0" smtClean="0">
                <a:latin typeface="微软雅黑" pitchFamily="34" charset="-122"/>
                <a:ea typeface="微软雅黑" pitchFamily="34" charset="-122"/>
              </a:rPr>
              <a:t>文件，乙也存了</a:t>
            </a:r>
            <a:r>
              <a:rPr lang="en-US" altLang="zh-CN" dirty="0" smtClean="0">
                <a:latin typeface="微软雅黑" pitchFamily="34" charset="-122"/>
                <a:ea typeface="微软雅黑" pitchFamily="34" charset="-122"/>
              </a:rPr>
              <a:t>a</a:t>
            </a:r>
            <a:r>
              <a:rPr lang="zh-CN" altLang="en-US" dirty="0" smtClean="0">
                <a:latin typeface="微软雅黑" pitchFamily="34" charset="-122"/>
                <a:ea typeface="微软雅黑" pitchFamily="34" charset="-122"/>
              </a:rPr>
              <a:t>文件，网盘里就</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有两份</a:t>
            </a:r>
            <a:r>
              <a:rPr lang="en-US" altLang="zh-CN" dirty="0" smtClean="0">
                <a:latin typeface="微软雅黑" pitchFamily="34" charset="-122"/>
                <a:ea typeface="微软雅黑" pitchFamily="34" charset="-122"/>
              </a:rPr>
              <a:t>a</a:t>
            </a:r>
            <a:r>
              <a:rPr lang="zh-CN" altLang="en-US" dirty="0" smtClean="0">
                <a:latin typeface="微软雅黑" pitchFamily="34" charset="-122"/>
                <a:ea typeface="微软雅黑" pitchFamily="34" charset="-122"/>
              </a:rPr>
              <a:t>文件了。</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剪去单角的矩形 7"/>
          <p:cNvSpPr/>
          <p:nvPr/>
        </p:nvSpPr>
        <p:spPr>
          <a:xfrm>
            <a:off x="0" y="0"/>
            <a:ext cx="5520906" cy="552091"/>
          </a:xfrm>
          <a:prstGeom prst="snip1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smtClean="0">
                <a:latin typeface="微软雅黑" pitchFamily="34" charset="-122"/>
                <a:ea typeface="微软雅黑" pitchFamily="34" charset="-122"/>
              </a:rPr>
              <a:t>1.2</a:t>
            </a:r>
            <a:r>
              <a:rPr lang="zh-CN" altLang="en-US" sz="2800" dirty="0" smtClean="0">
                <a:latin typeface="微软雅黑" pitchFamily="34" charset="-122"/>
                <a:ea typeface="微软雅黑" pitchFamily="34" charset="-122"/>
              </a:rPr>
              <a:t>网盘的</a:t>
            </a:r>
            <a:r>
              <a:rPr lang="zh-CN" altLang="en-US" sz="2800" dirty="0">
                <a:latin typeface="微软雅黑" pitchFamily="34" charset="-122"/>
                <a:ea typeface="微软雅黑" pitchFamily="34" charset="-122"/>
              </a:rPr>
              <a:t>分类</a:t>
            </a:r>
          </a:p>
        </p:txBody>
      </p:sp>
      <p:sp>
        <p:nvSpPr>
          <p:cNvPr id="2" name="文本框 1"/>
          <p:cNvSpPr txBox="1"/>
          <p:nvPr/>
        </p:nvSpPr>
        <p:spPr>
          <a:xfrm>
            <a:off x="1035169" y="923026"/>
            <a:ext cx="8190063" cy="369332"/>
          </a:xfrm>
          <a:prstGeom prst="rect">
            <a:avLst/>
          </a:prstGeom>
          <a:noFill/>
        </p:spPr>
        <p:txBody>
          <a:bodyPr wrap="none" rtlCol="0">
            <a:spAutoFit/>
          </a:bodyPr>
          <a:lstStyle/>
          <a:p>
            <a:pPr marL="285750" indent="-285750">
              <a:buFont typeface="Wingdings" pitchFamily="2" charset="2"/>
              <a:buChar char="Ø"/>
            </a:pPr>
            <a:r>
              <a:rPr lang="zh-CN" altLang="en-US" dirty="0" smtClean="0">
                <a:latin typeface="微软雅黑" pitchFamily="34" charset="-122"/>
                <a:ea typeface="微软雅黑" pitchFamily="34" charset="-122"/>
              </a:rPr>
              <a:t>网盘通过功能主要分为分享型、备份型、协作型三种（备份分享型</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协作型）</a:t>
            </a:r>
            <a:endParaRPr lang="en-US" altLang="zh-CN" dirty="0" smtClean="0">
              <a:latin typeface="微软雅黑" pitchFamily="34" charset="-122"/>
              <a:ea typeface="微软雅黑" pitchFamily="34" charset="-122"/>
            </a:endParaRPr>
          </a:p>
        </p:txBody>
      </p:sp>
      <p:sp>
        <p:nvSpPr>
          <p:cNvPr id="3" name="矩形 2"/>
          <p:cNvSpPr/>
          <p:nvPr/>
        </p:nvSpPr>
        <p:spPr>
          <a:xfrm>
            <a:off x="1594395" y="1786601"/>
            <a:ext cx="1233578" cy="370936"/>
          </a:xfrm>
          <a:prstGeom prst="rect">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分享型</a:t>
            </a:r>
            <a:endParaRPr lang="zh-CN" altLang="en-US" dirty="0">
              <a:latin typeface="微软雅黑" pitchFamily="34" charset="-122"/>
              <a:ea typeface="微软雅黑" pitchFamily="34" charset="-122"/>
            </a:endParaRPr>
          </a:p>
        </p:txBody>
      </p:sp>
      <p:sp>
        <p:nvSpPr>
          <p:cNvPr id="5" name="矩形 4"/>
          <p:cNvSpPr/>
          <p:nvPr/>
        </p:nvSpPr>
        <p:spPr>
          <a:xfrm>
            <a:off x="5477776" y="1786601"/>
            <a:ext cx="1233578" cy="370936"/>
          </a:xfrm>
          <a:prstGeom prst="rect">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itchFamily="34" charset="-122"/>
                <a:ea typeface="微软雅黑" pitchFamily="34" charset="-122"/>
              </a:rPr>
              <a:t>备份</a:t>
            </a:r>
            <a:r>
              <a:rPr lang="zh-CN" altLang="en-US" dirty="0" smtClean="0">
                <a:latin typeface="微软雅黑" pitchFamily="34" charset="-122"/>
                <a:ea typeface="微软雅黑" pitchFamily="34" charset="-122"/>
              </a:rPr>
              <a:t>型</a:t>
            </a:r>
            <a:endParaRPr lang="zh-CN" altLang="en-US" dirty="0">
              <a:latin typeface="微软雅黑" pitchFamily="34" charset="-122"/>
              <a:ea typeface="微软雅黑" pitchFamily="34" charset="-122"/>
            </a:endParaRPr>
          </a:p>
        </p:txBody>
      </p:sp>
      <p:sp>
        <p:nvSpPr>
          <p:cNvPr id="6" name="矩形 5"/>
          <p:cNvSpPr/>
          <p:nvPr/>
        </p:nvSpPr>
        <p:spPr>
          <a:xfrm>
            <a:off x="9361157" y="1786601"/>
            <a:ext cx="1233578" cy="370936"/>
          </a:xfrm>
          <a:prstGeom prst="rect">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协作型</a:t>
            </a:r>
            <a:endParaRPr lang="zh-CN" altLang="en-US" dirty="0">
              <a:latin typeface="微软雅黑" pitchFamily="34" charset="-122"/>
              <a:ea typeface="微软雅黑" pitchFamily="34" charset="-122"/>
            </a:endParaRPr>
          </a:p>
        </p:txBody>
      </p:sp>
      <p:sp>
        <p:nvSpPr>
          <p:cNvPr id="4" name="文本框 3"/>
          <p:cNvSpPr txBox="1"/>
          <p:nvPr/>
        </p:nvSpPr>
        <p:spPr>
          <a:xfrm>
            <a:off x="849272" y="2489961"/>
            <a:ext cx="2723823" cy="923330"/>
          </a:xfrm>
          <a:prstGeom prst="rect">
            <a:avLst/>
          </a:prstGeom>
          <a:noFill/>
        </p:spPr>
        <p:txBody>
          <a:bodyPr wrap="none" rtlCol="0">
            <a:spAutoFit/>
          </a:bodyPr>
          <a:lstStyle/>
          <a:p>
            <a:r>
              <a:rPr lang="zh-CN" altLang="en-US" dirty="0" smtClean="0">
                <a:latin typeface="微软雅黑" pitchFamily="34" charset="-122"/>
                <a:ea typeface="微软雅黑" pitchFamily="34" charset="-122"/>
              </a:rPr>
              <a:t>起步最早，主要用于</a:t>
            </a:r>
            <a:r>
              <a:rPr lang="zh-CN" altLang="en-US" dirty="0" smtClean="0">
                <a:solidFill>
                  <a:srgbClr val="FF0000"/>
                </a:solidFill>
                <a:latin typeface="微软雅黑" pitchFamily="34" charset="-122"/>
                <a:ea typeface="微软雅黑" pitchFamily="34" charset="-122"/>
              </a:rPr>
              <a:t>个人</a:t>
            </a:r>
            <a:endParaRPr lang="en-US" altLang="zh-CN" dirty="0" smtClean="0">
              <a:solidFill>
                <a:srgbClr val="FF0000"/>
              </a:solidFill>
              <a:latin typeface="微软雅黑" pitchFamily="34" charset="-122"/>
              <a:ea typeface="微软雅黑" pitchFamily="34" charset="-122"/>
            </a:endParaRPr>
          </a:p>
          <a:p>
            <a:r>
              <a:rPr lang="zh-CN" altLang="en-US" dirty="0" smtClean="0">
                <a:solidFill>
                  <a:srgbClr val="FF0000"/>
                </a:solidFill>
                <a:latin typeface="微软雅黑" pitchFamily="34" charset="-122"/>
                <a:ea typeface="微软雅黑" pitchFamily="34" charset="-122"/>
              </a:rPr>
              <a:t>上传分享文件</a:t>
            </a:r>
            <a:r>
              <a:rPr lang="zh-CN" altLang="en-US" dirty="0" smtClean="0">
                <a:latin typeface="微软雅黑" pitchFamily="34" charset="-122"/>
                <a:ea typeface="微软雅黑" pitchFamily="34" charset="-122"/>
              </a:rPr>
              <a:t>，由于涉及</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版权问题而迅速衰落</a:t>
            </a:r>
            <a:endParaRPr lang="zh-CN" altLang="en-US" dirty="0">
              <a:latin typeface="微软雅黑" pitchFamily="34" charset="-122"/>
              <a:ea typeface="微软雅黑" pitchFamily="34" charset="-122"/>
            </a:endParaRPr>
          </a:p>
        </p:txBody>
      </p:sp>
      <p:sp>
        <p:nvSpPr>
          <p:cNvPr id="9" name="文本框 8"/>
          <p:cNvSpPr txBox="1"/>
          <p:nvPr/>
        </p:nvSpPr>
        <p:spPr>
          <a:xfrm>
            <a:off x="4732653" y="2489961"/>
            <a:ext cx="2723823" cy="1200329"/>
          </a:xfrm>
          <a:prstGeom prst="rect">
            <a:avLst/>
          </a:prstGeom>
          <a:noFill/>
        </p:spPr>
        <p:txBody>
          <a:bodyPr wrap="none" rtlCol="0">
            <a:spAutoFit/>
          </a:bodyPr>
          <a:lstStyle/>
          <a:p>
            <a:r>
              <a:rPr lang="zh-CN" altLang="en-US" dirty="0" smtClean="0">
                <a:latin typeface="微软雅黑" pitchFamily="34" charset="-122"/>
                <a:ea typeface="微软雅黑" pitchFamily="34" charset="-122"/>
              </a:rPr>
              <a:t>随着用户网络存储的需求</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愈发旺盛，主要用于</a:t>
            </a:r>
            <a:r>
              <a:rPr lang="zh-CN" altLang="en-US" dirty="0" smtClean="0">
                <a:solidFill>
                  <a:srgbClr val="FF0000"/>
                </a:solidFill>
                <a:latin typeface="微软雅黑" pitchFamily="34" charset="-122"/>
                <a:ea typeface="微软雅黑" pitchFamily="34" charset="-122"/>
              </a:rPr>
              <a:t>个人</a:t>
            </a:r>
            <a:endParaRPr lang="en-US" altLang="zh-CN" dirty="0" smtClean="0">
              <a:solidFill>
                <a:srgbClr val="FF0000"/>
              </a:solidFill>
              <a:latin typeface="微软雅黑" pitchFamily="34" charset="-122"/>
              <a:ea typeface="微软雅黑" pitchFamily="34" charset="-122"/>
            </a:endParaRPr>
          </a:p>
          <a:p>
            <a:r>
              <a:rPr lang="zh-CN" altLang="en-US" dirty="0" smtClean="0">
                <a:solidFill>
                  <a:srgbClr val="FF0000"/>
                </a:solidFill>
                <a:latin typeface="微软雅黑" pitchFamily="34" charset="-122"/>
                <a:ea typeface="微软雅黑" pitchFamily="34" charset="-122"/>
              </a:rPr>
              <a:t>娱乐或工作文件存储</a:t>
            </a:r>
            <a:r>
              <a:rPr lang="zh-CN" altLang="en-US" dirty="0" smtClean="0">
                <a:latin typeface="微软雅黑" pitchFamily="34" charset="-122"/>
                <a:ea typeface="微软雅黑" pitchFamily="34" charset="-122"/>
              </a:rPr>
              <a:t>的备</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份型网盘则迅速发展</a:t>
            </a:r>
            <a:endParaRPr lang="zh-CN" altLang="en-US" dirty="0">
              <a:latin typeface="微软雅黑" pitchFamily="34" charset="-122"/>
              <a:ea typeface="微软雅黑" pitchFamily="34" charset="-122"/>
            </a:endParaRPr>
          </a:p>
        </p:txBody>
      </p:sp>
      <p:sp>
        <p:nvSpPr>
          <p:cNvPr id="10" name="文本框 9"/>
          <p:cNvSpPr txBox="1"/>
          <p:nvPr/>
        </p:nvSpPr>
        <p:spPr>
          <a:xfrm>
            <a:off x="8616034" y="2489960"/>
            <a:ext cx="2723823" cy="1200329"/>
          </a:xfrm>
          <a:prstGeom prst="rect">
            <a:avLst/>
          </a:prstGeom>
          <a:noFill/>
        </p:spPr>
        <p:txBody>
          <a:bodyPr wrap="none" rtlCol="0">
            <a:spAutoFit/>
          </a:bodyPr>
          <a:lstStyle/>
          <a:p>
            <a:r>
              <a:rPr lang="zh-CN" altLang="en-US" dirty="0" smtClean="0">
                <a:latin typeface="微软雅黑" pitchFamily="34" charset="-122"/>
                <a:ea typeface="微软雅黑" pitchFamily="34" charset="-122"/>
              </a:rPr>
              <a:t>备份型网盘出现之后，</a:t>
            </a:r>
            <a:r>
              <a:rPr lang="zh-CN" altLang="en-US" dirty="0" smtClean="0">
                <a:solidFill>
                  <a:srgbClr val="FF0000"/>
                </a:solidFill>
                <a:latin typeface="微软雅黑" pitchFamily="34" charset="-122"/>
                <a:ea typeface="微软雅黑" pitchFamily="34" charset="-122"/>
              </a:rPr>
              <a:t>主</a:t>
            </a:r>
            <a:endParaRPr lang="en-US" altLang="zh-CN" dirty="0" smtClean="0">
              <a:solidFill>
                <a:srgbClr val="FF0000"/>
              </a:solidFill>
              <a:latin typeface="微软雅黑" pitchFamily="34" charset="-122"/>
              <a:ea typeface="微软雅黑" pitchFamily="34" charset="-122"/>
            </a:endParaRPr>
          </a:p>
          <a:p>
            <a:r>
              <a:rPr lang="zh-CN" altLang="en-US" dirty="0" smtClean="0">
                <a:solidFill>
                  <a:srgbClr val="FF0000"/>
                </a:solidFill>
                <a:latin typeface="微软雅黑" pitchFamily="34" charset="-122"/>
                <a:ea typeface="微软雅黑" pitchFamily="34" charset="-122"/>
              </a:rPr>
              <a:t>要用于针对团队或企业文</a:t>
            </a:r>
            <a:endParaRPr lang="en-US" altLang="zh-CN" dirty="0" smtClean="0">
              <a:solidFill>
                <a:srgbClr val="FF0000"/>
              </a:solidFill>
              <a:latin typeface="微软雅黑" pitchFamily="34" charset="-122"/>
              <a:ea typeface="微软雅黑" pitchFamily="34" charset="-122"/>
            </a:endParaRPr>
          </a:p>
          <a:p>
            <a:r>
              <a:rPr lang="zh-CN" altLang="en-US" dirty="0" smtClean="0">
                <a:solidFill>
                  <a:srgbClr val="FF0000"/>
                </a:solidFill>
                <a:latin typeface="微软雅黑" pitchFamily="34" charset="-122"/>
                <a:ea typeface="微软雅黑" pitchFamily="34" charset="-122"/>
              </a:rPr>
              <a:t>件存储、协同办公</a:t>
            </a:r>
            <a:r>
              <a:rPr lang="zh-CN" altLang="en-US" dirty="0" smtClean="0">
                <a:latin typeface="微软雅黑" pitchFamily="34" charset="-122"/>
                <a:ea typeface="微软雅黑" pitchFamily="34" charset="-122"/>
              </a:rPr>
              <a:t>的协作</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型网盘也开始起步</a:t>
            </a:r>
            <a:endParaRPr lang="zh-CN" altLang="en-US" dirty="0">
              <a:latin typeface="微软雅黑" pitchFamily="34" charset="-122"/>
              <a:ea typeface="微软雅黑" pitchFamily="34" charset="-122"/>
            </a:endParaRPr>
          </a:p>
        </p:txBody>
      </p:sp>
      <p:sp>
        <p:nvSpPr>
          <p:cNvPr id="18" name="文本框 17"/>
          <p:cNvSpPr txBox="1"/>
          <p:nvPr/>
        </p:nvSpPr>
        <p:spPr>
          <a:xfrm>
            <a:off x="1035168" y="5893255"/>
            <a:ext cx="5782352" cy="369332"/>
          </a:xfrm>
          <a:prstGeom prst="rect">
            <a:avLst/>
          </a:prstGeom>
          <a:noFill/>
        </p:spPr>
        <p:txBody>
          <a:bodyPr wrap="none" rtlCol="0">
            <a:spAutoFit/>
          </a:bodyPr>
          <a:lstStyle/>
          <a:p>
            <a:pPr marL="285750" indent="-285750">
              <a:buFont typeface="Wingdings" pitchFamily="2" charset="2"/>
              <a:buChar char="Ø"/>
            </a:pPr>
            <a:r>
              <a:rPr lang="zh-CN" altLang="en-US" dirty="0" smtClean="0">
                <a:latin typeface="微软雅黑" pitchFamily="34" charset="-122"/>
                <a:ea typeface="微软雅黑" pitchFamily="34" charset="-122"/>
              </a:rPr>
              <a:t>网盘通过用户定位主要分为个人网盘、企业网盘两种</a:t>
            </a:r>
            <a:endParaRPr lang="en-US" altLang="zh-CN" dirty="0" smtClean="0">
              <a:latin typeface="微软雅黑" pitchFamily="34" charset="-122"/>
              <a:ea typeface="微软雅黑" pitchFamily="34" charset="-122"/>
            </a:endParaRPr>
          </a:p>
        </p:txBody>
      </p:sp>
      <p:pic>
        <p:nvPicPr>
          <p:cNvPr id="19" name="Picture 2"/>
          <p:cNvPicPr>
            <a:picLocks noChangeAspect="1" noChangeArrowheads="1"/>
          </p:cNvPicPr>
          <p:nvPr/>
        </p:nvPicPr>
        <p:blipFill>
          <a:blip r:embed="rId3">
            <a:clrChange>
              <a:clrFrom>
                <a:srgbClr val="FCFEFC"/>
              </a:clrFrom>
              <a:clrTo>
                <a:srgbClr val="FCFEFC">
                  <a:alpha val="0"/>
                </a:srgbClr>
              </a:clrTo>
            </a:clrChange>
            <a:extLst>
              <a:ext uri="{28A0092B-C50C-407E-A947-70E740481C1C}">
                <a14:useLocalDpi xmlns:a14="http://schemas.microsoft.com/office/drawing/2010/main" val="0"/>
              </a:ext>
            </a:extLst>
          </a:blip>
          <a:srcRect/>
          <a:stretch>
            <a:fillRect/>
          </a:stretch>
        </p:blipFill>
        <p:spPr bwMode="auto">
          <a:xfrm>
            <a:off x="1381099" y="3892960"/>
            <a:ext cx="184785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5990" y="4792813"/>
            <a:ext cx="1438068" cy="432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6" descr="http://www.wpbar.cn/wp-content/uploads/2013/06/new-skydrive-logo.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7802" b="33177"/>
          <a:stretch>
            <a:fillRect/>
          </a:stretch>
        </p:blipFill>
        <p:spPr bwMode="auto">
          <a:xfrm>
            <a:off x="5392900" y="3912225"/>
            <a:ext cx="1323720" cy="333159"/>
          </a:xfrm>
          <a:prstGeom prst="rect">
            <a:avLst/>
          </a:prstGeom>
          <a:noFill/>
          <a:extLst>
            <a:ext uri="{909E8E84-426E-40DD-AFC4-6F175D3DCCD1}">
              <a14:hiddenFill xmlns:a14="http://schemas.microsoft.com/office/drawing/2010/main">
                <a:solidFill>
                  <a:srgbClr val="FFFFFF"/>
                </a:solidFill>
              </a14:hiddenFill>
            </a:ext>
          </a:extLst>
        </p:spPr>
      </p:pic>
      <p:pic>
        <p:nvPicPr>
          <p:cNvPr id="22" name="图片 21"/>
          <p:cNvPicPr>
            <a:picLocks noChangeAspect="1"/>
          </p:cNvPicPr>
          <p:nvPr/>
        </p:nvPicPr>
        <p:blipFill>
          <a:blip r:embed="rId6"/>
          <a:stretch>
            <a:fillRect/>
          </a:stretch>
        </p:blipFill>
        <p:spPr>
          <a:xfrm>
            <a:off x="5361394" y="4559661"/>
            <a:ext cx="1609950" cy="1019317"/>
          </a:xfrm>
          <a:prstGeom prst="rect">
            <a:avLst/>
          </a:prstGeom>
        </p:spPr>
      </p:pic>
      <p:pic>
        <p:nvPicPr>
          <p:cNvPr id="2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65949" y="3956397"/>
            <a:ext cx="623991" cy="3804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图片 23"/>
          <p:cNvPicPr>
            <a:picLocks noChangeAspect="1"/>
          </p:cNvPicPr>
          <p:nvPr/>
        </p:nvPicPr>
        <p:blipFill>
          <a:blip r:embed="rId8"/>
          <a:stretch>
            <a:fillRect/>
          </a:stretch>
        </p:blipFill>
        <p:spPr>
          <a:xfrm>
            <a:off x="9361157" y="4602987"/>
            <a:ext cx="1286054" cy="1076475"/>
          </a:xfrm>
          <a:prstGeom prst="rect">
            <a:avLst/>
          </a:prstGeom>
        </p:spPr>
      </p:pic>
      <p:sp>
        <p:nvSpPr>
          <p:cNvPr id="25" name="文本框 24"/>
          <p:cNvSpPr txBox="1"/>
          <p:nvPr/>
        </p:nvSpPr>
        <p:spPr>
          <a:xfrm>
            <a:off x="1035168" y="6356016"/>
            <a:ext cx="9937336" cy="369332"/>
          </a:xfrm>
          <a:prstGeom prst="rect">
            <a:avLst/>
          </a:prstGeom>
          <a:noFill/>
        </p:spPr>
        <p:txBody>
          <a:bodyPr wrap="none" rtlCol="0">
            <a:spAutoFit/>
          </a:bodyPr>
          <a:lstStyle/>
          <a:p>
            <a:pPr marL="285750" indent="-285750">
              <a:buFont typeface="Wingdings" pitchFamily="2" charset="2"/>
              <a:buChar char="Ø"/>
            </a:pPr>
            <a:r>
              <a:rPr lang="zh-CN" altLang="en-US" dirty="0">
                <a:latin typeface="微软雅黑" pitchFamily="34" charset="-122"/>
                <a:ea typeface="微软雅黑" pitchFamily="34" charset="-122"/>
              </a:rPr>
              <a:t>四类场景</a:t>
            </a:r>
            <a:r>
              <a:rPr lang="zh-CN" altLang="en-US" dirty="0" smtClean="0">
                <a:latin typeface="微软雅黑" pitchFamily="34" charset="-122"/>
                <a:ea typeface="微软雅黑" pitchFamily="34" charset="-122"/>
              </a:rPr>
              <a:t>需求：</a:t>
            </a:r>
            <a:r>
              <a:rPr lang="zh-CN" altLang="en-US" dirty="0">
                <a:latin typeface="微软雅黑" pitchFamily="34" charset="-122"/>
                <a:ea typeface="微软雅黑" pitchFamily="34" charset="-122"/>
              </a:rPr>
              <a:t>文件分享需求、文件备份同步需求、应用数据备份需求、团队文件协同需求</a:t>
            </a:r>
            <a:endParaRPr lang="en-US" altLang="zh-CN"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剪去单角的矩形 7"/>
          <p:cNvSpPr/>
          <p:nvPr/>
        </p:nvSpPr>
        <p:spPr>
          <a:xfrm>
            <a:off x="0" y="0"/>
            <a:ext cx="5520906" cy="552091"/>
          </a:xfrm>
          <a:prstGeom prst="snip1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smtClean="0">
                <a:latin typeface="微软雅黑" pitchFamily="34" charset="-122"/>
                <a:ea typeface="微软雅黑" pitchFamily="34" charset="-122"/>
              </a:rPr>
              <a:t>1.3</a:t>
            </a:r>
            <a:r>
              <a:rPr lang="zh-CN" altLang="en-US" sz="2800" dirty="0" smtClean="0">
                <a:latin typeface="微软雅黑" pitchFamily="34" charset="-122"/>
                <a:ea typeface="微软雅黑" pitchFamily="34" charset="-122"/>
              </a:rPr>
              <a:t>个人网盘</a:t>
            </a:r>
            <a:r>
              <a:rPr lang="en-US" altLang="zh-CN" sz="2800" dirty="0" smtClean="0">
                <a:latin typeface="微软雅黑" pitchFamily="34" charset="-122"/>
                <a:ea typeface="微软雅黑" pitchFamily="34" charset="-122"/>
              </a:rPr>
              <a:t>VS</a:t>
            </a:r>
            <a:r>
              <a:rPr lang="zh-CN" altLang="en-US" sz="2800" dirty="0" smtClean="0">
                <a:latin typeface="微软雅黑" pitchFamily="34" charset="-122"/>
                <a:ea typeface="微软雅黑" pitchFamily="34" charset="-122"/>
              </a:rPr>
              <a:t>企业网盘</a:t>
            </a:r>
            <a:endParaRPr lang="zh-CN" altLang="en-US" sz="2800" dirty="0">
              <a:latin typeface="微软雅黑" pitchFamily="34" charset="-122"/>
              <a:ea typeface="微软雅黑" pitchFamily="34" charset="-122"/>
            </a:endParaRPr>
          </a:p>
        </p:txBody>
      </p:sp>
      <p:graphicFrame>
        <p:nvGraphicFramePr>
          <p:cNvPr id="2" name="表格 1"/>
          <p:cNvGraphicFramePr>
            <a:graphicFrameLocks noGrp="1"/>
          </p:cNvGraphicFramePr>
          <p:nvPr/>
        </p:nvGraphicFramePr>
        <p:xfrm>
          <a:off x="1976590" y="1139374"/>
          <a:ext cx="8127999" cy="495300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pPr algn="ctr"/>
                      <a:r>
                        <a:rPr lang="zh-CN" altLang="en-US" dirty="0" smtClean="0">
                          <a:latin typeface="微软雅黑" pitchFamily="34" charset="-122"/>
                          <a:ea typeface="微软雅黑" pitchFamily="34" charset="-122"/>
                        </a:rPr>
                        <a:t>对比项</a:t>
                      </a:r>
                      <a:endParaRPr lang="zh-CN" altLang="en-US" dirty="0">
                        <a:latin typeface="微软雅黑" pitchFamily="34" charset="-122"/>
                        <a:ea typeface="微软雅黑" pitchFamily="34" charset="-122"/>
                      </a:endParaRPr>
                    </a:p>
                  </a:txBody>
                  <a:tcPr anchor="ctr"/>
                </a:tc>
                <a:tc>
                  <a:txBody>
                    <a:bodyPr/>
                    <a:lstStyle/>
                    <a:p>
                      <a:pPr algn="ctr"/>
                      <a:r>
                        <a:rPr lang="zh-CN" altLang="en-US" dirty="0" smtClean="0">
                          <a:latin typeface="微软雅黑" pitchFamily="34" charset="-122"/>
                          <a:ea typeface="微软雅黑" pitchFamily="34" charset="-122"/>
                        </a:rPr>
                        <a:t>个人网盘</a:t>
                      </a:r>
                      <a:endParaRPr lang="zh-CN" altLang="en-US" dirty="0">
                        <a:latin typeface="微软雅黑" pitchFamily="34" charset="-122"/>
                        <a:ea typeface="微软雅黑" pitchFamily="34" charset="-122"/>
                      </a:endParaRPr>
                    </a:p>
                  </a:txBody>
                  <a:tcPr anchor="ctr"/>
                </a:tc>
                <a:tc>
                  <a:txBody>
                    <a:bodyPr/>
                    <a:lstStyle/>
                    <a:p>
                      <a:pPr algn="ctr"/>
                      <a:r>
                        <a:rPr lang="zh-CN" altLang="en-US" dirty="0" smtClean="0">
                          <a:latin typeface="微软雅黑" pitchFamily="34" charset="-122"/>
                          <a:ea typeface="微软雅黑" pitchFamily="34" charset="-122"/>
                        </a:rPr>
                        <a:t>企业网盘</a:t>
                      </a:r>
                      <a:endParaRPr lang="zh-CN" altLang="en-US" dirty="0">
                        <a:latin typeface="微软雅黑" pitchFamily="34" charset="-122"/>
                        <a:ea typeface="微软雅黑" pitchFamily="34" charset="-122"/>
                      </a:endParaRPr>
                    </a:p>
                  </a:txBody>
                  <a:tcPr anchor="ctr"/>
                </a:tc>
              </a:tr>
              <a:tr h="370840">
                <a:tc>
                  <a:txBody>
                    <a:bodyPr/>
                    <a:lstStyle/>
                    <a:p>
                      <a:pPr algn="ctr"/>
                      <a:r>
                        <a:rPr lang="zh-CN" altLang="en-US" dirty="0" smtClean="0">
                          <a:latin typeface="微软雅黑" pitchFamily="34" charset="-122"/>
                          <a:ea typeface="微软雅黑" pitchFamily="34" charset="-122"/>
                        </a:rPr>
                        <a:t>主要功能</a:t>
                      </a:r>
                      <a:endParaRPr lang="zh-CN" altLang="en-US" dirty="0">
                        <a:latin typeface="微软雅黑" pitchFamily="34" charset="-122"/>
                        <a:ea typeface="微软雅黑" pitchFamily="34" charset="-122"/>
                      </a:endParaRPr>
                    </a:p>
                  </a:txBody>
                  <a:tcPr anchor="ctr"/>
                </a:tc>
                <a:tc>
                  <a:txBody>
                    <a:bodyPr/>
                    <a:lstStyle/>
                    <a:p>
                      <a:pPr algn="ctr"/>
                      <a:r>
                        <a:rPr lang="zh-CN" altLang="en-US" dirty="0" smtClean="0">
                          <a:latin typeface="微软雅黑" pitchFamily="34" charset="-122"/>
                          <a:ea typeface="微软雅黑" pitchFamily="34" charset="-122"/>
                        </a:rPr>
                        <a:t>文件存储、分享</a:t>
                      </a:r>
                      <a:endParaRPr lang="zh-CN" altLang="en-US" dirty="0">
                        <a:latin typeface="微软雅黑" pitchFamily="34" charset="-122"/>
                        <a:ea typeface="微软雅黑" pitchFamily="34" charset="-122"/>
                      </a:endParaRPr>
                    </a:p>
                  </a:txBody>
                  <a:tcPr anchor="ctr"/>
                </a:tc>
                <a:tc>
                  <a:txBody>
                    <a:bodyPr/>
                    <a:lstStyle/>
                    <a:p>
                      <a:pPr algn="ctr"/>
                      <a:r>
                        <a:rPr lang="zh-CN" altLang="en-US" dirty="0" smtClean="0">
                          <a:latin typeface="微软雅黑" pitchFamily="34" charset="-122"/>
                          <a:ea typeface="微软雅黑" pitchFamily="34" charset="-122"/>
                        </a:rPr>
                        <a:t>文件存储、分享、协同办公、企业级权限等</a:t>
                      </a:r>
                      <a:endParaRPr lang="zh-CN" altLang="en-US" dirty="0">
                        <a:latin typeface="微软雅黑" pitchFamily="34" charset="-122"/>
                        <a:ea typeface="微软雅黑" pitchFamily="34" charset="-122"/>
                      </a:endParaRPr>
                    </a:p>
                  </a:txBody>
                  <a:tcPr anchor="ctr"/>
                </a:tc>
              </a:tr>
              <a:tr h="370840">
                <a:tc>
                  <a:txBody>
                    <a:bodyPr/>
                    <a:lstStyle/>
                    <a:p>
                      <a:pPr algn="ctr"/>
                      <a:r>
                        <a:rPr lang="zh-CN" altLang="en-US" dirty="0" smtClean="0">
                          <a:latin typeface="微软雅黑" pitchFamily="34" charset="-122"/>
                          <a:ea typeface="微软雅黑" pitchFamily="34" charset="-122"/>
                        </a:rPr>
                        <a:t>盈利模式</a:t>
                      </a:r>
                      <a:endParaRPr lang="en-US" altLang="zh-CN" dirty="0" smtClean="0">
                        <a:latin typeface="微软雅黑" pitchFamily="34" charset="-122"/>
                        <a:ea typeface="微软雅黑" pitchFamily="34" charset="-122"/>
                      </a:endParaRPr>
                    </a:p>
                  </a:txBody>
                  <a:tcPr anchor="ctr"/>
                </a:tc>
                <a:tc>
                  <a:txBody>
                    <a:bodyPr/>
                    <a:lstStyle/>
                    <a:p>
                      <a:pPr algn="ctr"/>
                      <a:r>
                        <a:rPr lang="zh-CN" altLang="en-US" dirty="0" smtClean="0">
                          <a:latin typeface="微软雅黑" pitchFamily="34" charset="-122"/>
                          <a:ea typeface="微软雅黑" pitchFamily="34" charset="-122"/>
                        </a:rPr>
                        <a:t>广告收费为主，大力发展增值服务</a:t>
                      </a:r>
                      <a:endParaRPr lang="zh-CN" altLang="en-US" dirty="0">
                        <a:latin typeface="微软雅黑" pitchFamily="34" charset="-122"/>
                        <a:ea typeface="微软雅黑" pitchFamily="34" charset="-122"/>
                      </a:endParaRPr>
                    </a:p>
                  </a:txBody>
                  <a:tcPr anchor="ctr"/>
                </a:tc>
                <a:tc>
                  <a:txBody>
                    <a:bodyPr/>
                    <a:lstStyle/>
                    <a:p>
                      <a:pPr algn="ctr"/>
                      <a:r>
                        <a:rPr lang="zh-CN" altLang="en-US" dirty="0" smtClean="0">
                          <a:latin typeface="微软雅黑" pitchFamily="34" charset="-122"/>
                          <a:ea typeface="微软雅黑" pitchFamily="34" charset="-122"/>
                        </a:rPr>
                        <a:t>用户付费为主，增值服务为辅</a:t>
                      </a:r>
                      <a:endParaRPr lang="zh-CN" altLang="en-US" dirty="0">
                        <a:latin typeface="微软雅黑" pitchFamily="34" charset="-122"/>
                        <a:ea typeface="微软雅黑" pitchFamily="34" charset="-122"/>
                      </a:endParaRPr>
                    </a:p>
                  </a:txBody>
                  <a:tcPr anchor="ctr"/>
                </a:tc>
              </a:tr>
              <a:tr h="370840">
                <a:tc>
                  <a:txBody>
                    <a:bodyPr/>
                    <a:lstStyle/>
                    <a:p>
                      <a:pPr algn="ctr"/>
                      <a:r>
                        <a:rPr lang="zh-CN" altLang="en-US" dirty="0" smtClean="0">
                          <a:latin typeface="微软雅黑" pitchFamily="34" charset="-122"/>
                          <a:ea typeface="微软雅黑" pitchFamily="34" charset="-122"/>
                        </a:rPr>
                        <a:t>用户付费意愿</a:t>
                      </a:r>
                      <a:endParaRPr lang="zh-CN" altLang="en-US" dirty="0">
                        <a:latin typeface="微软雅黑" pitchFamily="34" charset="-122"/>
                        <a:ea typeface="微软雅黑" pitchFamily="34" charset="-122"/>
                      </a:endParaRPr>
                    </a:p>
                  </a:txBody>
                  <a:tcPr anchor="ctr"/>
                </a:tc>
                <a:tc>
                  <a:txBody>
                    <a:bodyPr/>
                    <a:lstStyle/>
                    <a:p>
                      <a:pPr algn="ctr"/>
                      <a:r>
                        <a:rPr lang="zh-CN" altLang="en-US" dirty="0" smtClean="0">
                          <a:latin typeface="微软雅黑" pitchFamily="34" charset="-122"/>
                          <a:ea typeface="微软雅黑" pitchFamily="34" charset="-122"/>
                        </a:rPr>
                        <a:t>目前较弱</a:t>
                      </a:r>
                      <a:endParaRPr lang="zh-CN" altLang="en-US" dirty="0">
                        <a:latin typeface="微软雅黑" pitchFamily="34" charset="-122"/>
                        <a:ea typeface="微软雅黑" pitchFamily="34" charset="-122"/>
                      </a:endParaRPr>
                    </a:p>
                  </a:txBody>
                  <a:tcPr anchor="ctr"/>
                </a:tc>
                <a:tc>
                  <a:txBody>
                    <a:bodyPr/>
                    <a:lstStyle/>
                    <a:p>
                      <a:pPr algn="ctr"/>
                      <a:r>
                        <a:rPr lang="zh-CN" altLang="en-US" dirty="0" smtClean="0">
                          <a:latin typeface="微软雅黑" pitchFamily="34" charset="-122"/>
                          <a:ea typeface="微软雅黑" pitchFamily="34" charset="-122"/>
                        </a:rPr>
                        <a:t>较强</a:t>
                      </a:r>
                      <a:endParaRPr lang="zh-CN" altLang="en-US" dirty="0">
                        <a:latin typeface="微软雅黑" pitchFamily="34" charset="-122"/>
                        <a:ea typeface="微软雅黑" pitchFamily="34" charset="-122"/>
                      </a:endParaRPr>
                    </a:p>
                  </a:txBody>
                  <a:tcPr anchor="ctr"/>
                </a:tc>
              </a:tr>
              <a:tr h="370840">
                <a:tc>
                  <a:txBody>
                    <a:bodyPr/>
                    <a:lstStyle/>
                    <a:p>
                      <a:pPr algn="ctr"/>
                      <a:r>
                        <a:rPr lang="zh-CN" altLang="en-US" dirty="0" smtClean="0">
                          <a:latin typeface="微软雅黑" pitchFamily="34" charset="-122"/>
                          <a:ea typeface="微软雅黑" pitchFamily="34" charset="-122"/>
                        </a:rPr>
                        <a:t>运营成本</a:t>
                      </a:r>
                      <a:endParaRPr lang="zh-CN" altLang="en-US" dirty="0">
                        <a:latin typeface="微软雅黑" pitchFamily="34" charset="-122"/>
                        <a:ea typeface="微软雅黑" pitchFamily="34" charset="-122"/>
                      </a:endParaRPr>
                    </a:p>
                  </a:txBody>
                  <a:tcPr anchor="ctr"/>
                </a:tc>
                <a:tc>
                  <a:txBody>
                    <a:bodyPr/>
                    <a:lstStyle/>
                    <a:p>
                      <a:pPr algn="ctr"/>
                      <a:r>
                        <a:rPr lang="zh-CN" altLang="en-US" dirty="0" smtClean="0">
                          <a:latin typeface="微软雅黑" pitchFamily="34" charset="-122"/>
                          <a:ea typeface="微软雅黑" pitchFamily="34" charset="-122"/>
                        </a:rPr>
                        <a:t>由于相对开放，资源浪费较多</a:t>
                      </a:r>
                      <a:endParaRPr lang="zh-CN" altLang="en-US" dirty="0">
                        <a:latin typeface="微软雅黑" pitchFamily="34" charset="-122"/>
                        <a:ea typeface="微软雅黑" pitchFamily="34" charset="-122"/>
                      </a:endParaRPr>
                    </a:p>
                  </a:txBody>
                  <a:tcPr anchor="ctr"/>
                </a:tc>
                <a:tc>
                  <a:txBody>
                    <a:bodyPr/>
                    <a:lstStyle/>
                    <a:p>
                      <a:pPr algn="ctr"/>
                      <a:r>
                        <a:rPr lang="zh-CN" altLang="en-US" dirty="0" smtClean="0">
                          <a:latin typeface="微软雅黑" pitchFamily="34" charset="-122"/>
                          <a:ea typeface="微软雅黑" pitchFamily="34" charset="-122"/>
                        </a:rPr>
                        <a:t>随用户增加而增加</a:t>
                      </a:r>
                      <a:endParaRPr lang="zh-CN" altLang="en-US" dirty="0">
                        <a:latin typeface="微软雅黑" pitchFamily="34" charset="-122"/>
                        <a:ea typeface="微软雅黑" pitchFamily="34" charset="-122"/>
                      </a:endParaRPr>
                    </a:p>
                  </a:txBody>
                  <a:tcPr anchor="ctr"/>
                </a:tc>
              </a:tr>
              <a:tr h="370840">
                <a:tc>
                  <a:txBody>
                    <a:bodyPr/>
                    <a:lstStyle/>
                    <a:p>
                      <a:pPr algn="ctr"/>
                      <a:r>
                        <a:rPr lang="zh-CN" altLang="en-US" dirty="0" smtClean="0">
                          <a:latin typeface="微软雅黑" pitchFamily="34" charset="-122"/>
                          <a:ea typeface="微软雅黑" pitchFamily="34" charset="-122"/>
                        </a:rPr>
                        <a:t>推广模式</a:t>
                      </a:r>
                      <a:endParaRPr lang="zh-CN" altLang="en-US" dirty="0">
                        <a:latin typeface="微软雅黑" pitchFamily="34" charset="-122"/>
                        <a:ea typeface="微软雅黑" pitchFamily="34" charset="-122"/>
                      </a:endParaRPr>
                    </a:p>
                  </a:txBody>
                  <a:tcPr anchor="ctr"/>
                </a:tc>
                <a:tc>
                  <a:txBody>
                    <a:bodyPr/>
                    <a:lstStyle/>
                    <a:p>
                      <a:pPr algn="ctr"/>
                      <a:r>
                        <a:rPr lang="zh-CN" altLang="en-US" dirty="0" smtClean="0">
                          <a:latin typeface="微软雅黑" pitchFamily="34" charset="-122"/>
                          <a:ea typeface="微软雅黑" pitchFamily="34" charset="-122"/>
                        </a:rPr>
                        <a:t>在线推广</a:t>
                      </a:r>
                      <a:endParaRPr lang="zh-CN" altLang="en-US" dirty="0">
                        <a:latin typeface="微软雅黑" pitchFamily="34" charset="-122"/>
                        <a:ea typeface="微软雅黑" pitchFamily="34" charset="-122"/>
                      </a:endParaRPr>
                    </a:p>
                  </a:txBody>
                  <a:tcPr anchor="ctr"/>
                </a:tc>
                <a:tc>
                  <a:txBody>
                    <a:bodyPr/>
                    <a:lstStyle/>
                    <a:p>
                      <a:pPr algn="ctr"/>
                      <a:r>
                        <a:rPr lang="zh-CN" altLang="en-US" dirty="0" smtClean="0">
                          <a:latin typeface="微软雅黑" pitchFamily="34" charset="-122"/>
                          <a:ea typeface="微软雅黑" pitchFamily="34" charset="-122"/>
                        </a:rPr>
                        <a:t>代理</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直销模式</a:t>
                      </a:r>
                      <a:endParaRPr lang="zh-CN" altLang="en-US" dirty="0">
                        <a:latin typeface="微软雅黑" pitchFamily="34" charset="-122"/>
                        <a:ea typeface="微软雅黑" pitchFamily="34" charset="-122"/>
                      </a:endParaRPr>
                    </a:p>
                  </a:txBody>
                  <a:tcPr anchor="ctr"/>
                </a:tc>
              </a:tr>
              <a:tr h="370840">
                <a:tc>
                  <a:txBody>
                    <a:bodyPr/>
                    <a:lstStyle/>
                    <a:p>
                      <a:pPr algn="ctr"/>
                      <a:r>
                        <a:rPr lang="zh-CN" altLang="en-US" dirty="0" smtClean="0">
                          <a:latin typeface="微软雅黑" pitchFamily="34" charset="-122"/>
                          <a:ea typeface="微软雅黑" pitchFamily="34" charset="-122"/>
                        </a:rPr>
                        <a:t>优点</a:t>
                      </a:r>
                      <a:endParaRPr lang="zh-CN" altLang="en-US" dirty="0">
                        <a:latin typeface="微软雅黑" pitchFamily="34" charset="-122"/>
                        <a:ea typeface="微软雅黑" pitchFamily="34" charset="-122"/>
                      </a:endParaRPr>
                    </a:p>
                  </a:txBody>
                  <a:tcPr anchor="ctr"/>
                </a:tc>
                <a:tc>
                  <a:txBody>
                    <a:bodyPr/>
                    <a:lstStyle/>
                    <a:p>
                      <a:pPr algn="ctr"/>
                      <a:r>
                        <a:rPr lang="zh-CN" altLang="en-US" dirty="0" smtClean="0">
                          <a:latin typeface="微软雅黑" pitchFamily="34" charset="-122"/>
                          <a:ea typeface="微软雅黑" pitchFamily="34" charset="-122"/>
                        </a:rPr>
                        <a:t>用户基数大，能快速积累用户</a:t>
                      </a:r>
                      <a:endParaRPr lang="zh-CN" altLang="en-US" dirty="0">
                        <a:latin typeface="微软雅黑" pitchFamily="34" charset="-122"/>
                        <a:ea typeface="微软雅黑" pitchFamily="34" charset="-122"/>
                      </a:endParaRPr>
                    </a:p>
                  </a:txBody>
                  <a:tcPr anchor="ctr"/>
                </a:tc>
                <a:tc>
                  <a:txBody>
                    <a:bodyPr/>
                    <a:lstStyle/>
                    <a:p>
                      <a:pPr algn="ctr"/>
                      <a:r>
                        <a:rPr lang="zh-CN" altLang="en-US" dirty="0" smtClean="0">
                          <a:latin typeface="微软雅黑" pitchFamily="34" charset="-122"/>
                          <a:ea typeface="微软雅黑" pitchFamily="34" charset="-122"/>
                        </a:rPr>
                        <a:t>服务质量好，用户付费意愿高</a:t>
                      </a:r>
                      <a:endParaRPr lang="zh-CN" altLang="en-US" dirty="0">
                        <a:latin typeface="微软雅黑" pitchFamily="34" charset="-122"/>
                        <a:ea typeface="微软雅黑" pitchFamily="34" charset="-122"/>
                      </a:endParaRPr>
                    </a:p>
                  </a:txBody>
                  <a:tcPr anchor="ctr"/>
                </a:tc>
              </a:tr>
              <a:tr h="370840">
                <a:tc>
                  <a:txBody>
                    <a:bodyPr/>
                    <a:lstStyle/>
                    <a:p>
                      <a:pPr algn="ctr"/>
                      <a:r>
                        <a:rPr lang="zh-CN" altLang="en-US" dirty="0" smtClean="0">
                          <a:latin typeface="微软雅黑" pitchFamily="34" charset="-122"/>
                          <a:ea typeface="微软雅黑" pitchFamily="34" charset="-122"/>
                        </a:rPr>
                        <a:t>缺点</a:t>
                      </a:r>
                      <a:endParaRPr lang="zh-CN" altLang="en-US" dirty="0">
                        <a:latin typeface="微软雅黑" pitchFamily="34" charset="-122"/>
                        <a:ea typeface="微软雅黑" pitchFamily="34" charset="-122"/>
                      </a:endParaRPr>
                    </a:p>
                  </a:txBody>
                  <a:tcPr anchor="ctr"/>
                </a:tc>
                <a:tc>
                  <a:txBody>
                    <a:bodyPr/>
                    <a:lstStyle/>
                    <a:p>
                      <a:pPr algn="ctr"/>
                      <a:r>
                        <a:rPr lang="zh-CN" altLang="en-US" dirty="0" smtClean="0">
                          <a:latin typeface="微软雅黑" pitchFamily="34" charset="-122"/>
                          <a:ea typeface="微软雅黑" pitchFamily="34" charset="-122"/>
                        </a:rPr>
                        <a:t>用户付费意愿差，盈利模式不清</a:t>
                      </a:r>
                      <a:endParaRPr lang="zh-CN" altLang="en-US" dirty="0">
                        <a:latin typeface="微软雅黑" pitchFamily="34" charset="-122"/>
                        <a:ea typeface="微软雅黑" pitchFamily="34" charset="-122"/>
                      </a:endParaRPr>
                    </a:p>
                  </a:txBody>
                  <a:tcPr anchor="ctr"/>
                </a:tc>
                <a:tc>
                  <a:txBody>
                    <a:bodyPr/>
                    <a:lstStyle/>
                    <a:p>
                      <a:pPr algn="ctr"/>
                      <a:r>
                        <a:rPr lang="zh-CN" altLang="en-US" dirty="0" smtClean="0">
                          <a:latin typeface="微软雅黑" pitchFamily="34" charset="-122"/>
                          <a:ea typeface="微软雅黑" pitchFamily="34" charset="-122"/>
                        </a:rPr>
                        <a:t>企业用户对服务要求更高。产品的推广难度也较高</a:t>
                      </a:r>
                      <a:endParaRPr lang="en-US" altLang="zh-CN" dirty="0" smtClean="0">
                        <a:latin typeface="微软雅黑" pitchFamily="34" charset="-122"/>
                        <a:ea typeface="微软雅黑" pitchFamily="34" charset="-122"/>
                      </a:endParaRPr>
                    </a:p>
                  </a:txBody>
                  <a:tcPr anchor="ctr"/>
                </a:tc>
              </a:tr>
              <a:tr h="370840">
                <a:tc>
                  <a:txBody>
                    <a:bodyPr/>
                    <a:lstStyle/>
                    <a:p>
                      <a:pPr algn="ctr"/>
                      <a:r>
                        <a:rPr lang="zh-CN" altLang="en-US" dirty="0" smtClean="0">
                          <a:latin typeface="微软雅黑" pitchFamily="34" charset="-122"/>
                          <a:ea typeface="微软雅黑" pitchFamily="34" charset="-122"/>
                        </a:rPr>
                        <a:t>代表产品</a:t>
                      </a:r>
                      <a:endParaRPr lang="zh-CN" altLang="en-US" dirty="0">
                        <a:latin typeface="微软雅黑" pitchFamily="34" charset="-122"/>
                        <a:ea typeface="微软雅黑" pitchFamily="34" charset="-122"/>
                      </a:endParaRPr>
                    </a:p>
                  </a:txBody>
                  <a:tcPr anchor="ctr"/>
                </a:tc>
                <a:tc>
                  <a:txBody>
                    <a:bodyPr/>
                    <a:lstStyle/>
                    <a:p>
                      <a:pPr algn="ctr"/>
                      <a:r>
                        <a:rPr lang="zh-CN" altLang="en-US" dirty="0" smtClean="0">
                          <a:latin typeface="微软雅黑" pitchFamily="34" charset="-122"/>
                          <a:ea typeface="微软雅黑" pitchFamily="34" charset="-122"/>
                        </a:rPr>
                        <a:t>百度云、</a:t>
                      </a:r>
                      <a:r>
                        <a:rPr lang="en-US" altLang="zh-CN" dirty="0" smtClean="0">
                          <a:latin typeface="微软雅黑" pitchFamily="34" charset="-122"/>
                          <a:ea typeface="微软雅黑" pitchFamily="34" charset="-122"/>
                        </a:rPr>
                        <a:t>115</a:t>
                      </a:r>
                      <a:r>
                        <a:rPr lang="zh-CN" altLang="en-US" dirty="0" smtClean="0">
                          <a:latin typeface="微软雅黑" pitchFamily="34" charset="-122"/>
                          <a:ea typeface="微软雅黑" pitchFamily="34" charset="-122"/>
                        </a:rPr>
                        <a:t>网盘、</a:t>
                      </a:r>
                      <a:r>
                        <a:rPr lang="en-US" altLang="zh-CN" dirty="0" smtClean="0">
                          <a:latin typeface="微软雅黑" pitchFamily="34" charset="-122"/>
                          <a:ea typeface="微软雅黑" pitchFamily="34" charset="-122"/>
                        </a:rPr>
                        <a:t>360</a:t>
                      </a:r>
                      <a:r>
                        <a:rPr lang="zh-CN" altLang="en-US" dirty="0" smtClean="0">
                          <a:latin typeface="微软雅黑" pitchFamily="34" charset="-122"/>
                          <a:ea typeface="微软雅黑" pitchFamily="34" charset="-122"/>
                        </a:rPr>
                        <a:t>云盘、华为网盘等</a:t>
                      </a:r>
                      <a:endParaRPr lang="zh-CN" altLang="en-US" dirty="0">
                        <a:latin typeface="微软雅黑" pitchFamily="34" charset="-122"/>
                        <a:ea typeface="微软雅黑" pitchFamily="34" charset="-122"/>
                      </a:endParaRPr>
                    </a:p>
                  </a:txBody>
                  <a:tcPr anchor="ctr"/>
                </a:tc>
                <a:tc>
                  <a:txBody>
                    <a:bodyPr/>
                    <a:lstStyle/>
                    <a:p>
                      <a:pPr algn="ctr"/>
                      <a:r>
                        <a:rPr lang="zh-CN" altLang="en-US" dirty="0" smtClean="0">
                          <a:latin typeface="微软雅黑" pitchFamily="34" charset="-122"/>
                          <a:ea typeface="微软雅黑" pitchFamily="34" charset="-122"/>
                        </a:rPr>
                        <a:t>联想企业网盘、搜狐企业网盘、金山企业云等</a:t>
                      </a:r>
                      <a:endParaRPr lang="en-US" altLang="zh-CN" dirty="0" smtClean="0">
                        <a:latin typeface="微软雅黑" pitchFamily="34" charset="-122"/>
                        <a:ea typeface="微软雅黑" pitchFamily="34" charset="-122"/>
                      </a:endParaRPr>
                    </a:p>
                  </a:txBody>
                  <a:tcPr anchor="ctr"/>
                </a:tc>
              </a:tr>
            </a:tbl>
          </a:graphicData>
        </a:graphic>
      </p:graphicFrame>
      <p:pic>
        <p:nvPicPr>
          <p:cNvPr id="4" name="图片 3"/>
          <p:cNvPicPr>
            <a:picLocks noChangeAspect="1"/>
          </p:cNvPicPr>
          <p:nvPr/>
        </p:nvPicPr>
        <p:blipFill>
          <a:blip r:embed="rId2"/>
          <a:stretch>
            <a:fillRect/>
          </a:stretch>
        </p:blipFill>
        <p:spPr>
          <a:xfrm>
            <a:off x="10646075" y="276045"/>
            <a:ext cx="1286054" cy="1076475"/>
          </a:xfrm>
          <a:prstGeom prst="rect">
            <a:avLst/>
          </a:prstGeom>
        </p:spPr>
      </p:pic>
      <p:pic>
        <p:nvPicPr>
          <p:cNvPr id="5" name="图片 4"/>
          <p:cNvPicPr>
            <a:picLocks noChangeAspect="1"/>
          </p:cNvPicPr>
          <p:nvPr/>
        </p:nvPicPr>
        <p:blipFill>
          <a:blip r:embed="rId3"/>
          <a:stretch>
            <a:fillRect/>
          </a:stretch>
        </p:blipFill>
        <p:spPr>
          <a:xfrm>
            <a:off x="88287" y="6210210"/>
            <a:ext cx="1905266" cy="647790"/>
          </a:xfrm>
          <a:prstGeom prst="rect">
            <a:avLst/>
          </a:prstGeom>
        </p:spPr>
      </p:pic>
      <p:pic>
        <p:nvPicPr>
          <p:cNvPr id="6" name="图片 5"/>
          <p:cNvPicPr>
            <a:picLocks noChangeAspect="1"/>
          </p:cNvPicPr>
          <p:nvPr/>
        </p:nvPicPr>
        <p:blipFill>
          <a:blip r:embed="rId4"/>
          <a:stretch>
            <a:fillRect/>
          </a:stretch>
        </p:blipFill>
        <p:spPr>
          <a:xfrm>
            <a:off x="10707996" y="3009579"/>
            <a:ext cx="1162212" cy="752580"/>
          </a:xfrm>
          <a:prstGeom prst="rect">
            <a:avLst/>
          </a:prstGeom>
        </p:spPr>
      </p:pic>
      <p:pic>
        <p:nvPicPr>
          <p:cNvPr id="7" name="图片 6"/>
          <p:cNvPicPr>
            <a:picLocks noChangeAspect="1"/>
          </p:cNvPicPr>
          <p:nvPr/>
        </p:nvPicPr>
        <p:blipFill>
          <a:blip r:embed="rId5"/>
          <a:stretch>
            <a:fillRect/>
          </a:stretch>
        </p:blipFill>
        <p:spPr>
          <a:xfrm>
            <a:off x="10329269" y="5933946"/>
            <a:ext cx="2057687" cy="924054"/>
          </a:xfrm>
          <a:prstGeom prst="rect">
            <a:avLst/>
          </a:prstGeom>
        </p:spPr>
      </p:pic>
      <p:pic>
        <p:nvPicPr>
          <p:cNvPr id="9" name="图片 8"/>
          <p:cNvPicPr>
            <a:picLocks noChangeAspect="1"/>
          </p:cNvPicPr>
          <p:nvPr/>
        </p:nvPicPr>
        <p:blipFill>
          <a:blip r:embed="rId6"/>
          <a:stretch>
            <a:fillRect/>
          </a:stretch>
        </p:blipFill>
        <p:spPr>
          <a:xfrm>
            <a:off x="235945" y="1080093"/>
            <a:ext cx="1609950" cy="1019317"/>
          </a:xfrm>
          <a:prstGeom prst="rect">
            <a:avLst/>
          </a:prstGeom>
        </p:spPr>
      </p:pic>
      <p:pic>
        <p:nvPicPr>
          <p:cNvPr id="10" name="图片 9"/>
          <p:cNvPicPr>
            <a:picLocks noChangeAspect="1"/>
          </p:cNvPicPr>
          <p:nvPr/>
        </p:nvPicPr>
        <p:blipFill>
          <a:blip r:embed="rId7"/>
          <a:stretch>
            <a:fillRect/>
          </a:stretch>
        </p:blipFill>
        <p:spPr>
          <a:xfrm>
            <a:off x="498708" y="3566073"/>
            <a:ext cx="1084423" cy="882422"/>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文本框 2"/>
          <p:cNvSpPr txBox="1">
            <a:spLocks noChangeArrowheads="1"/>
          </p:cNvSpPr>
          <p:nvPr/>
        </p:nvSpPr>
        <p:spPr bwMode="auto">
          <a:xfrm>
            <a:off x="1568450" y="1816101"/>
            <a:ext cx="4205288"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9900" b="1" dirty="0" smtClean="0">
                <a:solidFill>
                  <a:schemeClr val="accent1"/>
                </a:solidFill>
                <a:latin typeface="Arial Black" pitchFamily="34" charset="0"/>
                <a:ea typeface="微软雅黑" pitchFamily="34" charset="-122"/>
                <a:cs typeface="Times New Roman" pitchFamily="18" charset="0"/>
              </a:rPr>
              <a:t>02</a:t>
            </a:r>
            <a:endParaRPr lang="zh-CN" altLang="en-US" sz="19900" b="1" dirty="0">
              <a:solidFill>
                <a:schemeClr val="accent1"/>
              </a:solidFill>
              <a:latin typeface="Arial Black" pitchFamily="34" charset="0"/>
              <a:ea typeface="微软雅黑" pitchFamily="34" charset="-122"/>
              <a:cs typeface="Times New Roman" pitchFamily="18" charset="0"/>
            </a:endParaRPr>
          </a:p>
        </p:txBody>
      </p:sp>
      <p:cxnSp>
        <p:nvCxnSpPr>
          <p:cNvPr id="7" name="直接连接符 6"/>
          <p:cNvCxnSpPr/>
          <p:nvPr/>
        </p:nvCxnSpPr>
        <p:spPr>
          <a:xfrm>
            <a:off x="5494338" y="3394075"/>
            <a:ext cx="4608512"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52" name="文本框 11"/>
          <p:cNvSpPr txBox="1">
            <a:spLocks noChangeArrowheads="1"/>
          </p:cNvSpPr>
          <p:nvPr/>
        </p:nvSpPr>
        <p:spPr bwMode="auto">
          <a:xfrm>
            <a:off x="1524000" y="3070226"/>
            <a:ext cx="3887788" cy="646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accent1"/>
                </a:solidFill>
                <a:latin typeface="Times New Roman" pitchFamily="18" charset="0"/>
                <a:cs typeface="Times New Roman" pitchFamily="18" charset="0"/>
              </a:rPr>
              <a:t>      PART </a:t>
            </a:r>
            <a:r>
              <a:rPr lang="en-US" altLang="zh-CN" sz="3600" b="1" dirty="0" smtClean="0">
                <a:solidFill>
                  <a:schemeClr val="accent1"/>
                </a:solidFill>
                <a:latin typeface="Times New Roman" pitchFamily="18" charset="0"/>
                <a:cs typeface="Times New Roman" pitchFamily="18" charset="0"/>
              </a:rPr>
              <a:t>TWO</a:t>
            </a:r>
            <a:endParaRPr lang="zh-CN" altLang="en-US" sz="3600" b="1" dirty="0">
              <a:solidFill>
                <a:schemeClr val="accent1"/>
              </a:solidFill>
              <a:latin typeface="Times New Roman" pitchFamily="18" charset="0"/>
              <a:cs typeface="Times New Roman" pitchFamily="18" charset="0"/>
            </a:endParaRPr>
          </a:p>
        </p:txBody>
      </p:sp>
      <p:sp>
        <p:nvSpPr>
          <p:cNvPr id="9" name="文本框 8"/>
          <p:cNvSpPr txBox="1">
            <a:spLocks noChangeArrowheads="1"/>
          </p:cNvSpPr>
          <p:nvPr/>
        </p:nvSpPr>
        <p:spPr bwMode="auto">
          <a:xfrm>
            <a:off x="5440364" y="2674939"/>
            <a:ext cx="4662487"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r>
              <a:rPr lang="zh-CN" altLang="en-US" sz="3600" dirty="0">
                <a:solidFill>
                  <a:schemeClr val="accent1">
                    <a:lumMod val="75000"/>
                  </a:schemeClr>
                </a:solidFill>
                <a:latin typeface="微软雅黑" pitchFamily="34" charset="-122"/>
                <a:ea typeface="微软雅黑" pitchFamily="34" charset="-122"/>
              </a:rPr>
              <a:t>企业网盘</a:t>
            </a:r>
            <a:endParaRPr lang="en-US" altLang="zh-CN" sz="3600" dirty="0">
              <a:solidFill>
                <a:schemeClr val="accent1">
                  <a:lumMod val="75000"/>
                </a:schemeClr>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剪去单角的矩形 7"/>
          <p:cNvSpPr/>
          <p:nvPr/>
        </p:nvSpPr>
        <p:spPr>
          <a:xfrm>
            <a:off x="0" y="0"/>
            <a:ext cx="5520906" cy="552091"/>
          </a:xfrm>
          <a:prstGeom prst="snip1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smtClean="0">
                <a:latin typeface="微软雅黑" pitchFamily="34" charset="-122"/>
                <a:ea typeface="微软雅黑" pitchFamily="34" charset="-122"/>
              </a:rPr>
              <a:t>2.1</a:t>
            </a:r>
            <a:r>
              <a:rPr lang="zh-CN" altLang="en-US" sz="2800" dirty="0" smtClean="0">
                <a:latin typeface="微软雅黑" pitchFamily="34" charset="-122"/>
                <a:ea typeface="微软雅黑" pitchFamily="34" charset="-122"/>
              </a:rPr>
              <a:t>企业网盘产业链</a:t>
            </a:r>
            <a:endParaRPr lang="zh-CN" altLang="en-US" sz="2800" dirty="0">
              <a:latin typeface="微软雅黑" pitchFamily="34" charset="-122"/>
              <a:ea typeface="微软雅黑" pitchFamily="34" charset="-122"/>
            </a:endParaRPr>
          </a:p>
        </p:txBody>
      </p:sp>
      <p:pic>
        <p:nvPicPr>
          <p:cNvPr id="2" name="图片 1"/>
          <p:cNvPicPr>
            <a:picLocks noChangeAspect="1"/>
          </p:cNvPicPr>
          <p:nvPr/>
        </p:nvPicPr>
        <p:blipFill>
          <a:blip r:embed="rId2"/>
          <a:stretch>
            <a:fillRect/>
          </a:stretch>
        </p:blipFill>
        <p:spPr>
          <a:xfrm>
            <a:off x="291503" y="2569762"/>
            <a:ext cx="11574490" cy="2667372"/>
          </a:xfrm>
          <a:prstGeom prst="rect">
            <a:avLst/>
          </a:prstGeom>
        </p:spPr>
      </p:pic>
      <p:sp>
        <p:nvSpPr>
          <p:cNvPr id="4" name="文本框 3"/>
          <p:cNvSpPr txBox="1"/>
          <p:nvPr/>
        </p:nvSpPr>
        <p:spPr>
          <a:xfrm>
            <a:off x="948904" y="1108844"/>
            <a:ext cx="9642383" cy="369332"/>
          </a:xfrm>
          <a:prstGeom prst="rect">
            <a:avLst/>
          </a:prstGeom>
          <a:noFill/>
        </p:spPr>
        <p:txBody>
          <a:bodyPr wrap="none" rtlCol="0">
            <a:spAutoFit/>
          </a:bodyPr>
          <a:lstStyle/>
          <a:p>
            <a:pPr marL="285750" indent="-285750">
              <a:buFont typeface="Wingdings" pitchFamily="2" charset="2"/>
              <a:buChar char="Ø"/>
            </a:pPr>
            <a:r>
              <a:rPr lang="zh-CN" altLang="en-US" dirty="0" smtClean="0">
                <a:latin typeface="微软雅黑" pitchFamily="34" charset="-122"/>
                <a:ea typeface="微软雅黑" pitchFamily="34" charset="-122"/>
              </a:rPr>
              <a:t>企业网盘的上游主要有</a:t>
            </a:r>
            <a:r>
              <a:rPr lang="en-US" altLang="zh-CN" dirty="0" smtClean="0">
                <a:latin typeface="微软雅黑" pitchFamily="34" charset="-122"/>
                <a:ea typeface="微软雅黑" pitchFamily="34" charset="-122"/>
              </a:rPr>
              <a:t>IDC</a:t>
            </a:r>
            <a:r>
              <a:rPr lang="zh-CN" altLang="en-US" dirty="0" smtClean="0">
                <a:latin typeface="微软雅黑" pitchFamily="34" charset="-122"/>
                <a:ea typeface="微软雅黑" pitchFamily="34" charset="-122"/>
              </a:rPr>
              <a:t>服务商和电信运营商，下游的销售模式包括直销和代理销售两种</a:t>
            </a:r>
            <a:endParaRPr lang="en-US" altLang="zh-CN" dirty="0" smtClean="0">
              <a:latin typeface="微软雅黑" pitchFamily="34" charset="-122"/>
              <a:ea typeface="微软雅黑" pitchFamily="34" charset="-122"/>
            </a:endParaRPr>
          </a:p>
        </p:txBody>
      </p:sp>
      <p:sp>
        <p:nvSpPr>
          <p:cNvPr id="3" name="上箭头 2"/>
          <p:cNvSpPr/>
          <p:nvPr/>
        </p:nvSpPr>
        <p:spPr>
          <a:xfrm>
            <a:off x="1173192" y="2320501"/>
            <a:ext cx="448574" cy="483079"/>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上箭头 5"/>
          <p:cNvSpPr/>
          <p:nvPr/>
        </p:nvSpPr>
        <p:spPr>
          <a:xfrm rot="10800000">
            <a:off x="1173192" y="4866198"/>
            <a:ext cx="448574" cy="483079"/>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46364" y="1979752"/>
            <a:ext cx="1261884" cy="307777"/>
          </a:xfrm>
          <a:prstGeom prst="rect">
            <a:avLst/>
          </a:prstGeom>
          <a:noFill/>
        </p:spPr>
        <p:txBody>
          <a:bodyPr wrap="none" rtlCol="0">
            <a:spAutoFit/>
          </a:bodyPr>
          <a:lstStyle/>
          <a:p>
            <a:r>
              <a:rPr lang="zh-CN" altLang="en-US" sz="1400" dirty="0" smtClean="0">
                <a:latin typeface="微软雅黑" pitchFamily="34" charset="-122"/>
                <a:ea typeface="微软雅黑" pitchFamily="34" charset="-122"/>
              </a:rPr>
              <a:t>提供机房服务</a:t>
            </a:r>
            <a:endParaRPr lang="en-US" altLang="zh-CN" sz="1400" dirty="0" smtClean="0">
              <a:latin typeface="微软雅黑" pitchFamily="34" charset="-122"/>
              <a:ea typeface="微软雅黑" pitchFamily="34" charset="-122"/>
            </a:endParaRPr>
          </a:p>
        </p:txBody>
      </p:sp>
      <p:sp>
        <p:nvSpPr>
          <p:cNvPr id="9" name="文本框 8"/>
          <p:cNvSpPr txBox="1"/>
          <p:nvPr/>
        </p:nvSpPr>
        <p:spPr>
          <a:xfrm>
            <a:off x="666827" y="5478673"/>
            <a:ext cx="1620957" cy="307777"/>
          </a:xfrm>
          <a:prstGeom prst="rect">
            <a:avLst/>
          </a:prstGeom>
          <a:noFill/>
        </p:spPr>
        <p:txBody>
          <a:bodyPr wrap="none" rtlCol="0">
            <a:spAutoFit/>
          </a:bodyPr>
          <a:lstStyle/>
          <a:p>
            <a:r>
              <a:rPr lang="zh-CN" altLang="en-US" sz="1400" dirty="0" smtClean="0">
                <a:latin typeface="微软雅黑" pitchFamily="34" charset="-122"/>
                <a:ea typeface="微软雅黑" pitchFamily="34" charset="-122"/>
              </a:rPr>
              <a:t>提供网络带宽服务</a:t>
            </a:r>
            <a:endParaRPr lang="en-US" altLang="zh-CN" sz="1400" dirty="0" smtClean="0">
              <a:latin typeface="微软雅黑" pitchFamily="34" charset="-122"/>
              <a:ea typeface="微软雅黑" pitchFamily="34" charset="-122"/>
            </a:endParaRPr>
          </a:p>
        </p:txBody>
      </p:sp>
      <p:sp>
        <p:nvSpPr>
          <p:cNvPr id="10" name="上箭头 9"/>
          <p:cNvSpPr/>
          <p:nvPr/>
        </p:nvSpPr>
        <p:spPr>
          <a:xfrm rot="10800000">
            <a:off x="7519358" y="4874824"/>
            <a:ext cx="448574" cy="483079"/>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945563" y="5470947"/>
            <a:ext cx="1754006" cy="307777"/>
          </a:xfrm>
          <a:prstGeom prst="rect">
            <a:avLst/>
          </a:prstGeom>
          <a:noFill/>
        </p:spPr>
        <p:txBody>
          <a:bodyPr wrap="none" rtlCol="0">
            <a:spAutoFit/>
          </a:bodyPr>
          <a:lstStyle/>
          <a:p>
            <a:r>
              <a:rPr lang="zh-CN" altLang="en-US" sz="1400" dirty="0" smtClean="0">
                <a:latin typeface="微软雅黑" pitchFamily="34" charset="-122"/>
                <a:ea typeface="微软雅黑" pitchFamily="34" charset="-122"/>
              </a:rPr>
              <a:t>网络直销</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线下直销</a:t>
            </a:r>
            <a:endParaRPr lang="en-US" altLang="zh-CN" sz="1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剪去单角的矩形 7"/>
          <p:cNvSpPr/>
          <p:nvPr/>
        </p:nvSpPr>
        <p:spPr>
          <a:xfrm>
            <a:off x="0" y="0"/>
            <a:ext cx="5520906" cy="552091"/>
          </a:xfrm>
          <a:prstGeom prst="snip1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smtClean="0">
                <a:latin typeface="微软雅黑" pitchFamily="34" charset="-122"/>
                <a:ea typeface="微软雅黑" pitchFamily="34" charset="-122"/>
              </a:rPr>
              <a:t>2.2</a:t>
            </a:r>
            <a:r>
              <a:rPr lang="zh-CN" altLang="en-US" sz="2800" dirty="0" smtClean="0">
                <a:latin typeface="微软雅黑" pitchFamily="34" charset="-122"/>
                <a:ea typeface="微软雅黑" pitchFamily="34" charset="-122"/>
              </a:rPr>
              <a:t>中国备份分享型</a:t>
            </a:r>
            <a:r>
              <a:rPr lang="en-US" altLang="zh-CN" sz="2800" dirty="0" smtClean="0">
                <a:latin typeface="微软雅黑" pitchFamily="34" charset="-122"/>
                <a:ea typeface="微软雅黑" pitchFamily="34" charset="-122"/>
              </a:rPr>
              <a:t>VS</a:t>
            </a:r>
            <a:r>
              <a:rPr lang="zh-CN" altLang="en-US" sz="2800" dirty="0" smtClean="0">
                <a:latin typeface="微软雅黑" pitchFamily="34" charset="-122"/>
                <a:ea typeface="微软雅黑" pitchFamily="34" charset="-122"/>
              </a:rPr>
              <a:t>协作型</a:t>
            </a:r>
            <a:endParaRPr lang="zh-CN" altLang="en-US" sz="2800" dirty="0">
              <a:latin typeface="微软雅黑" pitchFamily="34" charset="-122"/>
              <a:ea typeface="微软雅黑" pitchFamily="34" charset="-122"/>
            </a:endParaRPr>
          </a:p>
        </p:txBody>
      </p:sp>
      <p:graphicFrame>
        <p:nvGraphicFramePr>
          <p:cNvPr id="2" name="表格 1"/>
          <p:cNvGraphicFramePr>
            <a:graphicFrameLocks noGrp="1"/>
          </p:cNvGraphicFramePr>
          <p:nvPr/>
        </p:nvGraphicFramePr>
        <p:xfrm>
          <a:off x="1043635" y="1131491"/>
          <a:ext cx="10027729" cy="5699760"/>
        </p:xfrm>
        <a:graphic>
          <a:graphicData uri="http://schemas.openxmlformats.org/drawingml/2006/table">
            <a:tbl>
              <a:tblPr firstRow="1" bandRow="1">
                <a:tableStyleId>{5C22544A-7EE6-4342-B048-85BDC9FD1C3A}</a:tableStyleId>
              </a:tblPr>
              <a:tblGrid>
                <a:gridCol w="1738862"/>
                <a:gridCol w="4402667"/>
                <a:gridCol w="3886200"/>
              </a:tblGrid>
              <a:tr h="370840">
                <a:tc>
                  <a:txBody>
                    <a:bodyPr/>
                    <a:lstStyle/>
                    <a:p>
                      <a:pPr algn="ctr"/>
                      <a:r>
                        <a:rPr lang="zh-CN" altLang="en-US" sz="1600" dirty="0" smtClean="0">
                          <a:latin typeface="微软雅黑" pitchFamily="34" charset="-122"/>
                          <a:ea typeface="微软雅黑" pitchFamily="34" charset="-122"/>
                        </a:rPr>
                        <a:t>对比项</a:t>
                      </a:r>
                      <a:endParaRPr lang="zh-CN" altLang="en-US" sz="1600" dirty="0">
                        <a:latin typeface="微软雅黑" pitchFamily="34" charset="-122"/>
                        <a:ea typeface="微软雅黑" pitchFamily="34" charset="-122"/>
                      </a:endParaRPr>
                    </a:p>
                  </a:txBody>
                  <a:tcPr anchor="ctr"/>
                </a:tc>
                <a:tc>
                  <a:txBody>
                    <a:bodyPr/>
                    <a:lstStyle/>
                    <a:p>
                      <a:pPr algn="ctr"/>
                      <a:r>
                        <a:rPr lang="zh-CN" altLang="en-US" sz="1600" dirty="0" smtClean="0">
                          <a:latin typeface="微软雅黑" pitchFamily="34" charset="-122"/>
                          <a:ea typeface="微软雅黑" pitchFamily="34" charset="-122"/>
                        </a:rPr>
                        <a:t>备份分享型</a:t>
                      </a:r>
                      <a:endParaRPr lang="zh-CN" altLang="en-US" sz="1600" dirty="0">
                        <a:latin typeface="微软雅黑" pitchFamily="34" charset="-122"/>
                        <a:ea typeface="微软雅黑" pitchFamily="34" charset="-122"/>
                      </a:endParaRPr>
                    </a:p>
                  </a:txBody>
                  <a:tcPr anchor="ctr"/>
                </a:tc>
                <a:tc>
                  <a:txBody>
                    <a:bodyPr/>
                    <a:lstStyle/>
                    <a:p>
                      <a:pPr algn="ctr"/>
                      <a:r>
                        <a:rPr lang="zh-CN" altLang="en-US" sz="1600" dirty="0" smtClean="0">
                          <a:latin typeface="微软雅黑" pitchFamily="34" charset="-122"/>
                          <a:ea typeface="微软雅黑" pitchFamily="34" charset="-122"/>
                        </a:rPr>
                        <a:t>协作型</a:t>
                      </a:r>
                      <a:endParaRPr lang="zh-CN" altLang="en-US" sz="1600" dirty="0">
                        <a:latin typeface="微软雅黑" pitchFamily="34" charset="-122"/>
                        <a:ea typeface="微软雅黑" pitchFamily="34" charset="-122"/>
                      </a:endParaRPr>
                    </a:p>
                  </a:txBody>
                  <a:tcPr anchor="ctr"/>
                </a:tc>
              </a:tr>
              <a:tr h="370840">
                <a:tc>
                  <a:txBody>
                    <a:bodyPr/>
                    <a:lstStyle/>
                    <a:p>
                      <a:pPr algn="ctr"/>
                      <a:r>
                        <a:rPr lang="zh-CN" altLang="en-US" sz="1600" dirty="0" smtClean="0">
                          <a:solidFill>
                            <a:schemeClr val="tx1"/>
                          </a:solidFill>
                          <a:latin typeface="微软雅黑" pitchFamily="34" charset="-122"/>
                          <a:ea typeface="微软雅黑" pitchFamily="34" charset="-122"/>
                        </a:rPr>
                        <a:t>使用场景</a:t>
                      </a:r>
                      <a:endParaRPr lang="zh-CN" altLang="en-US" sz="1600" dirty="0">
                        <a:solidFill>
                          <a:schemeClr val="tx1"/>
                        </a:solidFill>
                        <a:latin typeface="微软雅黑" pitchFamily="34" charset="-122"/>
                        <a:ea typeface="微软雅黑" pitchFamily="34" charset="-122"/>
                      </a:endParaRPr>
                    </a:p>
                  </a:txBody>
                  <a:tcPr anchor="ctr"/>
                </a:tc>
                <a:tc>
                  <a:txBody>
                    <a:bodyPr/>
                    <a:lstStyle/>
                    <a:p>
                      <a:pPr algn="ctr"/>
                      <a:r>
                        <a:rPr lang="zh-CN" altLang="en-US" sz="1600" dirty="0" smtClean="0">
                          <a:solidFill>
                            <a:schemeClr val="tx1"/>
                          </a:solidFill>
                          <a:latin typeface="微软雅黑" pitchFamily="34" charset="-122"/>
                          <a:ea typeface="微软雅黑" pitchFamily="34" charset="-122"/>
                        </a:rPr>
                        <a:t>个人娱乐和个人数据备份，如下载影音文件、小说及备份照片、视频等</a:t>
                      </a:r>
                      <a:endParaRPr lang="zh-CN" altLang="en-US" sz="1600" dirty="0">
                        <a:solidFill>
                          <a:schemeClr val="tx1"/>
                        </a:solidFill>
                        <a:latin typeface="微软雅黑" pitchFamily="34" charset="-122"/>
                        <a:ea typeface="微软雅黑" pitchFamily="34" charset="-122"/>
                      </a:endParaRPr>
                    </a:p>
                  </a:txBody>
                  <a:tcPr anchor="ctr"/>
                </a:tc>
                <a:tc>
                  <a:txBody>
                    <a:bodyPr/>
                    <a:lstStyle/>
                    <a:p>
                      <a:pPr algn="ctr"/>
                      <a:r>
                        <a:rPr lang="zh-CN" altLang="en-US" sz="1600" dirty="0" smtClean="0">
                          <a:solidFill>
                            <a:schemeClr val="tx1"/>
                          </a:solidFill>
                          <a:latin typeface="微软雅黑" pitchFamily="34" charset="-122"/>
                          <a:ea typeface="微软雅黑" pitchFamily="34" charset="-122"/>
                        </a:rPr>
                        <a:t>团队成员的文档分享和协作</a:t>
                      </a:r>
                      <a:endParaRPr lang="zh-CN" altLang="en-US" sz="1600" dirty="0">
                        <a:solidFill>
                          <a:schemeClr val="tx1"/>
                        </a:solidFill>
                        <a:latin typeface="微软雅黑" pitchFamily="34" charset="-122"/>
                        <a:ea typeface="微软雅黑" pitchFamily="34" charset="-122"/>
                      </a:endParaRPr>
                    </a:p>
                  </a:txBody>
                  <a:tcPr anchor="ctr"/>
                </a:tc>
              </a:tr>
              <a:tr h="370840">
                <a:tc>
                  <a:txBody>
                    <a:bodyPr/>
                    <a:lstStyle/>
                    <a:p>
                      <a:pPr algn="ctr"/>
                      <a:r>
                        <a:rPr lang="zh-CN" altLang="en-US" sz="1600" dirty="0" smtClean="0">
                          <a:solidFill>
                            <a:schemeClr val="tx1"/>
                          </a:solidFill>
                          <a:latin typeface="微软雅黑" pitchFamily="34" charset="-122"/>
                          <a:ea typeface="微软雅黑" pitchFamily="34" charset="-122"/>
                        </a:rPr>
                        <a:t>功能</a:t>
                      </a:r>
                      <a:endParaRPr lang="zh-CN" altLang="en-US" sz="1600" dirty="0">
                        <a:solidFill>
                          <a:schemeClr val="tx1"/>
                        </a:solidFill>
                        <a:latin typeface="微软雅黑" pitchFamily="34" charset="-122"/>
                        <a:ea typeface="微软雅黑" pitchFamily="34" charset="-122"/>
                      </a:endParaRPr>
                    </a:p>
                  </a:txBody>
                  <a:tcPr anchor="ctr"/>
                </a:tc>
                <a:tc>
                  <a:txBody>
                    <a:bodyPr/>
                    <a:lstStyle/>
                    <a:p>
                      <a:pPr algn="ctr"/>
                      <a:r>
                        <a:rPr lang="zh-CN" altLang="en-US" sz="1600" dirty="0" smtClean="0">
                          <a:solidFill>
                            <a:schemeClr val="tx1"/>
                          </a:solidFill>
                          <a:latin typeface="微软雅黑" pitchFamily="34" charset="-122"/>
                          <a:ea typeface="微软雅黑" pitchFamily="34" charset="-122"/>
                        </a:rPr>
                        <a:t>倾向于娱乐和分享，如大容量免费空间、文件离线下载、影音文件在线播放、在线相册等</a:t>
                      </a:r>
                      <a:endParaRPr lang="zh-CN" altLang="en-US" sz="1600" dirty="0">
                        <a:solidFill>
                          <a:schemeClr val="tx1"/>
                        </a:solidFill>
                        <a:latin typeface="微软雅黑" pitchFamily="34" charset="-122"/>
                        <a:ea typeface="微软雅黑" pitchFamily="34" charset="-122"/>
                      </a:endParaRPr>
                    </a:p>
                  </a:txBody>
                  <a:tcPr anchor="ctr"/>
                </a:tc>
                <a:tc>
                  <a:txBody>
                    <a:bodyPr/>
                    <a:lstStyle/>
                    <a:p>
                      <a:pPr algn="ctr"/>
                      <a:r>
                        <a:rPr lang="zh-CN" altLang="en-US" sz="1600" dirty="0" smtClean="0">
                          <a:solidFill>
                            <a:schemeClr val="tx1"/>
                          </a:solidFill>
                          <a:latin typeface="微软雅黑" pitchFamily="34" charset="-122"/>
                          <a:ea typeface="微软雅黑" pitchFamily="34" charset="-122"/>
                        </a:rPr>
                        <a:t>着重发展文件的在线编辑、历史版本找回、文件协同、动态通知等功能</a:t>
                      </a:r>
                      <a:endParaRPr lang="zh-CN" altLang="en-US" sz="1600" dirty="0">
                        <a:solidFill>
                          <a:schemeClr val="tx1"/>
                        </a:solidFill>
                        <a:latin typeface="微软雅黑" pitchFamily="34" charset="-122"/>
                        <a:ea typeface="微软雅黑" pitchFamily="34" charset="-122"/>
                      </a:endParaRPr>
                    </a:p>
                  </a:txBody>
                  <a:tcPr anchor="ctr"/>
                </a:tc>
              </a:tr>
              <a:tr h="370840">
                <a:tc>
                  <a:txBody>
                    <a:bodyPr/>
                    <a:lstStyle/>
                    <a:p>
                      <a:pPr algn="ctr"/>
                      <a:r>
                        <a:rPr lang="zh-CN" altLang="en-US" sz="1600" dirty="0" smtClean="0">
                          <a:solidFill>
                            <a:schemeClr val="tx1"/>
                          </a:solidFill>
                          <a:latin typeface="微软雅黑" pitchFamily="34" charset="-122"/>
                          <a:ea typeface="微软雅黑" pitchFamily="34" charset="-122"/>
                        </a:rPr>
                        <a:t>发展环境</a:t>
                      </a:r>
                      <a:endParaRPr lang="zh-CN" altLang="en-US" sz="1600" dirty="0">
                        <a:solidFill>
                          <a:schemeClr val="tx1"/>
                        </a:solidFill>
                        <a:latin typeface="微软雅黑" pitchFamily="34" charset="-122"/>
                        <a:ea typeface="微软雅黑" pitchFamily="34" charset="-122"/>
                      </a:endParaRPr>
                    </a:p>
                  </a:txBody>
                  <a:tcPr anchor="ctr"/>
                </a:tc>
                <a:tc>
                  <a:txBody>
                    <a:bodyPr/>
                    <a:lstStyle/>
                    <a:p>
                      <a:pPr algn="ctr"/>
                      <a:r>
                        <a:rPr lang="zh-CN" altLang="en-US" sz="1600" dirty="0" smtClean="0">
                          <a:solidFill>
                            <a:schemeClr val="tx1"/>
                          </a:solidFill>
                          <a:latin typeface="微软雅黑" pitchFamily="34" charset="-122"/>
                          <a:ea typeface="微软雅黑" pitchFamily="34" charset="-122"/>
                        </a:rPr>
                        <a:t>有较大版权和内容审查风险</a:t>
                      </a:r>
                      <a:endParaRPr lang="zh-CN" altLang="en-US" sz="1600" dirty="0">
                        <a:solidFill>
                          <a:schemeClr val="tx1"/>
                        </a:solidFill>
                        <a:latin typeface="微软雅黑" pitchFamily="34" charset="-122"/>
                        <a:ea typeface="微软雅黑" pitchFamily="34" charset="-122"/>
                      </a:endParaRPr>
                    </a:p>
                  </a:txBody>
                  <a:tcPr anchor="ctr"/>
                </a:tc>
                <a:tc>
                  <a:txBody>
                    <a:bodyPr/>
                    <a:lstStyle/>
                    <a:p>
                      <a:pPr algn="ctr"/>
                      <a:r>
                        <a:rPr lang="zh-CN" altLang="en-US" sz="1600" dirty="0" smtClean="0">
                          <a:solidFill>
                            <a:schemeClr val="tx1"/>
                          </a:solidFill>
                          <a:latin typeface="微软雅黑" pitchFamily="34" charset="-122"/>
                          <a:ea typeface="微软雅黑" pitchFamily="34" charset="-122"/>
                        </a:rPr>
                        <a:t>基本没有</a:t>
                      </a:r>
                      <a:endParaRPr lang="zh-CN" altLang="en-US" sz="1600" dirty="0">
                        <a:solidFill>
                          <a:schemeClr val="tx1"/>
                        </a:solidFill>
                        <a:latin typeface="微软雅黑" pitchFamily="34" charset="-122"/>
                        <a:ea typeface="微软雅黑" pitchFamily="34" charset="-122"/>
                      </a:endParaRPr>
                    </a:p>
                  </a:txBody>
                  <a:tcPr anchor="ctr"/>
                </a:tc>
              </a:tr>
              <a:tr h="370840">
                <a:tc>
                  <a:txBody>
                    <a:bodyPr/>
                    <a:lstStyle/>
                    <a:p>
                      <a:pPr algn="ctr"/>
                      <a:r>
                        <a:rPr lang="zh-CN" altLang="en-US" sz="1600" dirty="0" smtClean="0">
                          <a:solidFill>
                            <a:schemeClr val="tx1"/>
                          </a:solidFill>
                          <a:latin typeface="微软雅黑" pitchFamily="34" charset="-122"/>
                          <a:ea typeface="微软雅黑" pitchFamily="34" charset="-122"/>
                        </a:rPr>
                        <a:t>盈利模式</a:t>
                      </a:r>
                      <a:endParaRPr lang="zh-CN" altLang="en-US" sz="1600" dirty="0">
                        <a:solidFill>
                          <a:schemeClr val="tx1"/>
                        </a:solidFill>
                        <a:latin typeface="微软雅黑" pitchFamily="34" charset="-122"/>
                        <a:ea typeface="微软雅黑"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kern="1200" dirty="0" smtClean="0">
                          <a:solidFill>
                            <a:schemeClr val="tx1"/>
                          </a:solidFill>
                          <a:latin typeface="微软雅黑" pitchFamily="34" charset="-122"/>
                          <a:ea typeface="微软雅黑" pitchFamily="34" charset="-122"/>
                          <a:cs typeface="+mn-cs"/>
                        </a:rPr>
                        <a:t>广告模式为主，大力发展增值付费</a:t>
                      </a:r>
                      <a:endParaRPr lang="zh-CN" altLang="en-US" sz="1600" kern="1200" dirty="0">
                        <a:solidFill>
                          <a:schemeClr val="tx1"/>
                        </a:solidFill>
                        <a:latin typeface="微软雅黑" pitchFamily="34" charset="-122"/>
                        <a:ea typeface="微软雅黑"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kern="1200" dirty="0" smtClean="0">
                          <a:solidFill>
                            <a:schemeClr val="tx1"/>
                          </a:solidFill>
                          <a:latin typeface="微软雅黑" pitchFamily="34" charset="-122"/>
                          <a:ea typeface="微软雅黑" pitchFamily="34" charset="-122"/>
                          <a:cs typeface="+mn-cs"/>
                        </a:rPr>
                        <a:t>用户付费为主，增值服务为辅</a:t>
                      </a:r>
                      <a:endParaRPr lang="zh-CN" altLang="en-US" sz="1600" kern="1200" dirty="0">
                        <a:solidFill>
                          <a:schemeClr val="tx1"/>
                        </a:solidFill>
                        <a:latin typeface="微软雅黑" pitchFamily="34" charset="-122"/>
                        <a:ea typeface="微软雅黑" pitchFamily="34" charset="-122"/>
                        <a:cs typeface="+mn-cs"/>
                      </a:endParaRPr>
                    </a:p>
                  </a:txBody>
                  <a:tcPr anchor="ctr"/>
                </a:tc>
              </a:tr>
              <a:tr h="370840">
                <a:tc>
                  <a:txBody>
                    <a:bodyPr/>
                    <a:lstStyle/>
                    <a:p>
                      <a:pPr algn="ctr"/>
                      <a:r>
                        <a:rPr lang="zh-CN" altLang="en-US" sz="1600" dirty="0" smtClean="0">
                          <a:solidFill>
                            <a:schemeClr val="tx1"/>
                          </a:solidFill>
                          <a:latin typeface="微软雅黑" pitchFamily="34" charset="-122"/>
                          <a:ea typeface="微软雅黑" pitchFamily="34" charset="-122"/>
                        </a:rPr>
                        <a:t>用户付费意愿</a:t>
                      </a:r>
                      <a:endParaRPr lang="zh-CN" altLang="en-US" sz="1600" dirty="0">
                        <a:solidFill>
                          <a:schemeClr val="tx1"/>
                        </a:solidFill>
                        <a:latin typeface="微软雅黑" pitchFamily="34" charset="-122"/>
                        <a:ea typeface="微软雅黑" pitchFamily="34" charset="-122"/>
                      </a:endParaRPr>
                    </a:p>
                  </a:txBody>
                  <a:tcPr anchor="ctr"/>
                </a:tc>
                <a:tc>
                  <a:txBody>
                    <a:bodyPr/>
                    <a:lstStyle/>
                    <a:p>
                      <a:pPr algn="ctr"/>
                      <a:r>
                        <a:rPr lang="zh-CN" altLang="en-US" sz="1600" dirty="0" smtClean="0">
                          <a:solidFill>
                            <a:schemeClr val="tx1"/>
                          </a:solidFill>
                          <a:latin typeface="微软雅黑" pitchFamily="34" charset="-122"/>
                          <a:ea typeface="微软雅黑" pitchFamily="34" charset="-122"/>
                        </a:rPr>
                        <a:t>目前较弱</a:t>
                      </a:r>
                      <a:endParaRPr lang="zh-CN" altLang="en-US" sz="1600" dirty="0">
                        <a:solidFill>
                          <a:schemeClr val="tx1"/>
                        </a:solidFill>
                        <a:latin typeface="微软雅黑" pitchFamily="34" charset="-122"/>
                        <a:ea typeface="微软雅黑" pitchFamily="34" charset="-122"/>
                      </a:endParaRPr>
                    </a:p>
                  </a:txBody>
                  <a:tcPr anchor="ctr"/>
                </a:tc>
                <a:tc>
                  <a:txBody>
                    <a:bodyPr/>
                    <a:lstStyle/>
                    <a:p>
                      <a:pPr algn="ctr"/>
                      <a:r>
                        <a:rPr lang="zh-CN" altLang="en-US" sz="1600" dirty="0" smtClean="0">
                          <a:solidFill>
                            <a:schemeClr val="tx1"/>
                          </a:solidFill>
                          <a:latin typeface="微软雅黑" pitchFamily="34" charset="-122"/>
                          <a:ea typeface="微软雅黑" pitchFamily="34" charset="-122"/>
                        </a:rPr>
                        <a:t>较强</a:t>
                      </a:r>
                      <a:endParaRPr lang="zh-CN" altLang="en-US" sz="1600" dirty="0">
                        <a:solidFill>
                          <a:schemeClr val="tx1"/>
                        </a:solidFill>
                        <a:latin typeface="微软雅黑" pitchFamily="34" charset="-122"/>
                        <a:ea typeface="微软雅黑" pitchFamily="34" charset="-122"/>
                      </a:endParaRPr>
                    </a:p>
                  </a:txBody>
                  <a:tcPr anchor="ctr"/>
                </a:tc>
              </a:tr>
              <a:tr h="370840">
                <a:tc>
                  <a:txBody>
                    <a:bodyPr/>
                    <a:lstStyle/>
                    <a:p>
                      <a:pPr algn="ctr"/>
                      <a:r>
                        <a:rPr lang="zh-CN" altLang="en-US" sz="1600" dirty="0" smtClean="0">
                          <a:solidFill>
                            <a:schemeClr val="tx1"/>
                          </a:solidFill>
                          <a:latin typeface="微软雅黑" pitchFamily="34" charset="-122"/>
                          <a:ea typeface="微软雅黑" pitchFamily="34" charset="-122"/>
                        </a:rPr>
                        <a:t>估值</a:t>
                      </a:r>
                      <a:endParaRPr lang="zh-CN" altLang="en-US" sz="1600" dirty="0">
                        <a:solidFill>
                          <a:schemeClr val="tx1"/>
                        </a:solidFill>
                        <a:latin typeface="微软雅黑" pitchFamily="34" charset="-122"/>
                        <a:ea typeface="微软雅黑" pitchFamily="34" charset="-122"/>
                      </a:endParaRPr>
                    </a:p>
                  </a:txBody>
                  <a:tcPr anchor="ctr"/>
                </a:tc>
                <a:tc>
                  <a:txBody>
                    <a:bodyPr/>
                    <a:lstStyle/>
                    <a:p>
                      <a:pPr algn="ctr"/>
                      <a:r>
                        <a:rPr lang="zh-CN" altLang="en-US" sz="1600" dirty="0" smtClean="0">
                          <a:solidFill>
                            <a:schemeClr val="tx1"/>
                          </a:solidFill>
                          <a:latin typeface="微软雅黑" pitchFamily="34" charset="-122"/>
                          <a:ea typeface="微软雅黑" pitchFamily="34" charset="-122"/>
                        </a:rPr>
                        <a:t>受制于庞大的带宽成本、较低的广告转化率和较高的版权风险，估值水平较低</a:t>
                      </a:r>
                      <a:endParaRPr lang="zh-CN" altLang="en-US" sz="1600" dirty="0">
                        <a:solidFill>
                          <a:schemeClr val="tx1"/>
                        </a:solidFill>
                        <a:latin typeface="微软雅黑" pitchFamily="34" charset="-122"/>
                        <a:ea typeface="微软雅黑" pitchFamily="34" charset="-122"/>
                      </a:endParaRPr>
                    </a:p>
                  </a:txBody>
                  <a:tcPr anchor="ctr"/>
                </a:tc>
                <a:tc>
                  <a:txBody>
                    <a:bodyPr/>
                    <a:lstStyle/>
                    <a:p>
                      <a:pPr algn="ctr"/>
                      <a:r>
                        <a:rPr lang="zh-CN" altLang="en-US" sz="1600" dirty="0" smtClean="0">
                          <a:solidFill>
                            <a:schemeClr val="tx1"/>
                          </a:solidFill>
                          <a:latin typeface="微软雅黑" pitchFamily="34" charset="-122"/>
                          <a:ea typeface="微软雅黑" pitchFamily="34" charset="-122"/>
                        </a:rPr>
                        <a:t>做为生产力工具，用户付费意愿强，估值水平都较高</a:t>
                      </a:r>
                      <a:endParaRPr lang="zh-CN" altLang="en-US" sz="1600" dirty="0">
                        <a:solidFill>
                          <a:schemeClr val="tx1"/>
                        </a:solidFill>
                        <a:latin typeface="微软雅黑" pitchFamily="34" charset="-122"/>
                        <a:ea typeface="微软雅黑" pitchFamily="34" charset="-122"/>
                      </a:endParaRPr>
                    </a:p>
                  </a:txBody>
                  <a:tcPr anchor="ctr"/>
                </a:tc>
              </a:tr>
              <a:tr h="370840">
                <a:tc>
                  <a:txBody>
                    <a:bodyPr/>
                    <a:lstStyle/>
                    <a:p>
                      <a:pPr algn="ctr"/>
                      <a:r>
                        <a:rPr lang="zh-CN" altLang="en-US" sz="1600" dirty="0" smtClean="0">
                          <a:solidFill>
                            <a:schemeClr val="tx1"/>
                          </a:solidFill>
                          <a:latin typeface="微软雅黑" pitchFamily="34" charset="-122"/>
                          <a:ea typeface="微软雅黑" pitchFamily="34" charset="-122"/>
                        </a:rPr>
                        <a:t>运营成本</a:t>
                      </a:r>
                      <a:endParaRPr lang="zh-CN" altLang="en-US" sz="1600" dirty="0">
                        <a:solidFill>
                          <a:schemeClr val="tx1"/>
                        </a:solidFill>
                        <a:latin typeface="微软雅黑" pitchFamily="34" charset="-122"/>
                        <a:ea typeface="微软雅黑"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smtClean="0">
                          <a:solidFill>
                            <a:schemeClr val="tx1"/>
                          </a:solidFill>
                          <a:latin typeface="微软雅黑" pitchFamily="34" charset="-122"/>
                          <a:ea typeface="微软雅黑" pitchFamily="34" charset="-122"/>
                        </a:rPr>
                        <a:t>由于开放分享，一般较高</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smtClean="0">
                          <a:solidFill>
                            <a:schemeClr val="tx1"/>
                          </a:solidFill>
                          <a:latin typeface="微软雅黑" pitchFamily="34" charset="-122"/>
                          <a:ea typeface="微软雅黑" pitchFamily="34" charset="-122"/>
                        </a:rPr>
                        <a:t>随着用户规模增长而增长，相对较低</a:t>
                      </a:r>
                    </a:p>
                  </a:txBody>
                  <a:tcPr anchor="ctr"/>
                </a:tc>
              </a:tr>
              <a:tr h="370840">
                <a:tc>
                  <a:txBody>
                    <a:bodyPr/>
                    <a:lstStyle/>
                    <a:p>
                      <a:pPr algn="ctr"/>
                      <a:r>
                        <a:rPr lang="zh-CN" altLang="en-US" sz="1600" dirty="0" smtClean="0">
                          <a:solidFill>
                            <a:schemeClr val="tx1"/>
                          </a:solidFill>
                          <a:latin typeface="微软雅黑" pitchFamily="34" charset="-122"/>
                          <a:ea typeface="微软雅黑" pitchFamily="34" charset="-122"/>
                        </a:rPr>
                        <a:t>推广模式</a:t>
                      </a:r>
                      <a:endParaRPr lang="zh-CN" altLang="en-US" sz="1600" dirty="0">
                        <a:solidFill>
                          <a:schemeClr val="tx1"/>
                        </a:solidFill>
                        <a:latin typeface="微软雅黑" pitchFamily="34" charset="-122"/>
                        <a:ea typeface="微软雅黑"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smtClean="0">
                          <a:solidFill>
                            <a:schemeClr val="tx1"/>
                          </a:solidFill>
                          <a:latin typeface="微软雅黑" pitchFamily="34" charset="-122"/>
                          <a:ea typeface="微软雅黑" pitchFamily="34" charset="-122"/>
                        </a:rPr>
                        <a:t>在线推广</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smtClean="0">
                          <a:solidFill>
                            <a:schemeClr val="tx1"/>
                          </a:solidFill>
                          <a:latin typeface="微软雅黑" pitchFamily="34" charset="-122"/>
                          <a:ea typeface="微软雅黑" pitchFamily="34" charset="-122"/>
                        </a:rPr>
                        <a:t>线上直销推广</a:t>
                      </a:r>
                      <a:r>
                        <a:rPr lang="en-US" altLang="zh-CN" sz="1600" dirty="0" smtClean="0">
                          <a:solidFill>
                            <a:schemeClr val="tx1"/>
                          </a:solidFill>
                          <a:latin typeface="微软雅黑" pitchFamily="34" charset="-122"/>
                          <a:ea typeface="微软雅黑" pitchFamily="34" charset="-122"/>
                        </a:rPr>
                        <a:t>+</a:t>
                      </a:r>
                      <a:r>
                        <a:rPr lang="zh-CN" altLang="en-US" sz="1600" dirty="0" smtClean="0">
                          <a:solidFill>
                            <a:schemeClr val="tx1"/>
                          </a:solidFill>
                          <a:latin typeface="微软雅黑" pitchFamily="34" charset="-122"/>
                          <a:ea typeface="微软雅黑" pitchFamily="34" charset="-122"/>
                        </a:rPr>
                        <a:t>线下代理推广</a:t>
                      </a:r>
                    </a:p>
                  </a:txBody>
                  <a:tcPr anchor="ctr"/>
                </a:tc>
              </a:tr>
              <a:tr h="370840">
                <a:tc>
                  <a:txBody>
                    <a:bodyPr/>
                    <a:lstStyle/>
                    <a:p>
                      <a:pPr algn="ctr"/>
                      <a:r>
                        <a:rPr lang="zh-CN" altLang="en-US" sz="1600" dirty="0" smtClean="0">
                          <a:solidFill>
                            <a:schemeClr val="tx1"/>
                          </a:solidFill>
                          <a:latin typeface="微软雅黑" pitchFamily="34" charset="-122"/>
                          <a:ea typeface="微软雅黑" pitchFamily="34" charset="-122"/>
                        </a:rPr>
                        <a:t>优点</a:t>
                      </a:r>
                      <a:endParaRPr lang="zh-CN" altLang="en-US" sz="1600" dirty="0">
                        <a:solidFill>
                          <a:schemeClr val="tx1"/>
                        </a:solidFill>
                        <a:latin typeface="微软雅黑" pitchFamily="34" charset="-122"/>
                        <a:ea typeface="微软雅黑"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kern="1200" dirty="0" smtClean="0">
                          <a:solidFill>
                            <a:schemeClr val="tx1"/>
                          </a:solidFill>
                          <a:latin typeface="微软雅黑" pitchFamily="34" charset="-122"/>
                          <a:ea typeface="微软雅黑" pitchFamily="34" charset="-122"/>
                          <a:cs typeface="+mn-cs"/>
                        </a:rPr>
                        <a:t>用户基数大，能迅速积累较多的用户</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kern="1200" dirty="0" smtClean="0">
                          <a:solidFill>
                            <a:schemeClr val="tx1"/>
                          </a:solidFill>
                          <a:latin typeface="微软雅黑" pitchFamily="34" charset="-122"/>
                          <a:ea typeface="微软雅黑" pitchFamily="34" charset="-122"/>
                          <a:cs typeface="+mn-cs"/>
                        </a:rPr>
                        <a:t>服务质量好，用户付费意愿高，持续付费可能性高</a:t>
                      </a:r>
                    </a:p>
                  </a:txBody>
                  <a:tcPr anchor="ctr"/>
                </a:tc>
              </a:tr>
              <a:tr h="370840">
                <a:tc>
                  <a:txBody>
                    <a:bodyPr/>
                    <a:lstStyle/>
                    <a:p>
                      <a:pPr algn="ctr"/>
                      <a:r>
                        <a:rPr lang="zh-CN" altLang="en-US" sz="1600" dirty="0" smtClean="0">
                          <a:solidFill>
                            <a:schemeClr val="tx1"/>
                          </a:solidFill>
                          <a:latin typeface="微软雅黑" pitchFamily="34" charset="-122"/>
                          <a:ea typeface="微软雅黑" pitchFamily="34" charset="-122"/>
                        </a:rPr>
                        <a:t>缺点</a:t>
                      </a:r>
                      <a:endParaRPr lang="zh-CN" altLang="en-US" sz="1600" dirty="0">
                        <a:solidFill>
                          <a:schemeClr val="tx1"/>
                        </a:solidFill>
                        <a:latin typeface="微软雅黑" pitchFamily="34" charset="-122"/>
                        <a:ea typeface="微软雅黑"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kern="1200" dirty="0" smtClean="0">
                          <a:solidFill>
                            <a:schemeClr val="tx1"/>
                          </a:solidFill>
                          <a:latin typeface="微软雅黑" pitchFamily="34" charset="-122"/>
                          <a:ea typeface="微软雅黑" pitchFamily="34" charset="-122"/>
                          <a:cs typeface="+mn-cs"/>
                        </a:rPr>
                        <a:t>用户付费意愿差，广告收入较难覆盖成本，短时间内盈利困难</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kern="1200" dirty="0" smtClean="0">
                          <a:solidFill>
                            <a:schemeClr val="tx1"/>
                          </a:solidFill>
                          <a:latin typeface="微软雅黑" pitchFamily="34" charset="-122"/>
                          <a:ea typeface="微软雅黑" pitchFamily="34" charset="-122"/>
                          <a:cs typeface="+mn-cs"/>
                        </a:rPr>
                        <a:t>团队服务需要更高的服务专业度，同时团队用户推广难度高</a:t>
                      </a:r>
                    </a:p>
                  </a:txBody>
                  <a:tcPr anchor="ctr"/>
                </a:tc>
              </a:tr>
              <a:tr h="370840">
                <a:tc>
                  <a:txBody>
                    <a:bodyPr/>
                    <a:lstStyle/>
                    <a:p>
                      <a:pPr algn="ctr"/>
                      <a:r>
                        <a:rPr lang="zh-CN" altLang="en-US" sz="1600" dirty="0" smtClean="0">
                          <a:solidFill>
                            <a:schemeClr val="tx1"/>
                          </a:solidFill>
                          <a:latin typeface="微软雅黑" pitchFamily="34" charset="-122"/>
                          <a:ea typeface="微软雅黑" pitchFamily="34" charset="-122"/>
                        </a:rPr>
                        <a:t>代表产品</a:t>
                      </a:r>
                      <a:endParaRPr lang="zh-CN" altLang="en-US" sz="1600" dirty="0">
                        <a:solidFill>
                          <a:schemeClr val="tx1"/>
                        </a:solidFill>
                        <a:latin typeface="微软雅黑" pitchFamily="34" charset="-122"/>
                        <a:ea typeface="微软雅黑"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kern="1200" dirty="0" smtClean="0">
                          <a:solidFill>
                            <a:schemeClr val="tx1"/>
                          </a:solidFill>
                          <a:latin typeface="微软雅黑" pitchFamily="34" charset="-122"/>
                          <a:ea typeface="微软雅黑" pitchFamily="34" charset="-122"/>
                          <a:cs typeface="+mn-cs"/>
                        </a:rPr>
                        <a:t>百度网盘、</a:t>
                      </a:r>
                      <a:r>
                        <a:rPr lang="en-US" altLang="zh-CN" sz="1600" kern="1200" dirty="0" smtClean="0">
                          <a:solidFill>
                            <a:schemeClr val="tx1"/>
                          </a:solidFill>
                          <a:latin typeface="微软雅黑" pitchFamily="34" charset="-122"/>
                          <a:ea typeface="微软雅黑" pitchFamily="34" charset="-122"/>
                          <a:cs typeface="+mn-cs"/>
                        </a:rPr>
                        <a:t>115</a:t>
                      </a:r>
                      <a:r>
                        <a:rPr lang="zh-CN" altLang="en-US" sz="1600" kern="1200" dirty="0" smtClean="0">
                          <a:solidFill>
                            <a:schemeClr val="tx1"/>
                          </a:solidFill>
                          <a:latin typeface="微软雅黑" pitchFamily="34" charset="-122"/>
                          <a:ea typeface="微软雅黑" pitchFamily="34" charset="-122"/>
                          <a:cs typeface="+mn-cs"/>
                        </a:rPr>
                        <a:t>网盘、</a:t>
                      </a:r>
                      <a:r>
                        <a:rPr lang="en-US" altLang="zh-CN" sz="1600" kern="1200" dirty="0" smtClean="0">
                          <a:solidFill>
                            <a:schemeClr val="tx1"/>
                          </a:solidFill>
                          <a:latin typeface="微软雅黑" pitchFamily="34" charset="-122"/>
                          <a:ea typeface="微软雅黑" pitchFamily="34" charset="-122"/>
                          <a:cs typeface="+mn-cs"/>
                        </a:rPr>
                        <a:t>360</a:t>
                      </a:r>
                      <a:r>
                        <a:rPr lang="zh-CN" altLang="en-US" sz="1600" kern="1200" dirty="0" smtClean="0">
                          <a:solidFill>
                            <a:schemeClr val="tx1"/>
                          </a:solidFill>
                          <a:latin typeface="微软雅黑" pitchFamily="34" charset="-122"/>
                          <a:ea typeface="微软雅黑" pitchFamily="34" charset="-122"/>
                          <a:cs typeface="+mn-cs"/>
                        </a:rPr>
                        <a:t>云盘、微云网盘、华为网盘、金山快盘等</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kern="1200" dirty="0" smtClean="0">
                          <a:solidFill>
                            <a:schemeClr val="tx1"/>
                          </a:solidFill>
                          <a:latin typeface="微软雅黑" pitchFamily="34" charset="-122"/>
                          <a:ea typeface="微软雅黑" pitchFamily="34" charset="-122"/>
                          <a:cs typeface="+mn-cs"/>
                        </a:rPr>
                        <a:t>够快云库、搜狐企业网盘、金山快盘商务版、联想企业网盘等</a:t>
                      </a:r>
                    </a:p>
                  </a:txBody>
                  <a:tcPr anchor="ctr"/>
                </a:tc>
              </a:tr>
            </a:tbl>
          </a:graphicData>
        </a:graphic>
      </p:graphicFrame>
      <p:sp>
        <p:nvSpPr>
          <p:cNvPr id="4" name="文本框 3"/>
          <p:cNvSpPr txBox="1"/>
          <p:nvPr/>
        </p:nvSpPr>
        <p:spPr>
          <a:xfrm>
            <a:off x="1043635" y="762159"/>
            <a:ext cx="9014006" cy="369332"/>
          </a:xfrm>
          <a:prstGeom prst="rect">
            <a:avLst/>
          </a:prstGeom>
          <a:noFill/>
        </p:spPr>
        <p:txBody>
          <a:bodyPr wrap="none" rtlCol="0">
            <a:spAutoFit/>
          </a:bodyPr>
          <a:lstStyle/>
          <a:p>
            <a:pPr marL="285750" indent="-285750">
              <a:buFont typeface="Wingdings" pitchFamily="2" charset="2"/>
              <a:buChar char="Ø"/>
            </a:pPr>
            <a:r>
              <a:rPr lang="zh-CN" altLang="en-US" dirty="0" smtClean="0">
                <a:latin typeface="微软雅黑" pitchFamily="34" charset="-122"/>
                <a:ea typeface="微软雅黑" pitchFamily="34" charset="-122"/>
              </a:rPr>
              <a:t>中国备份分享型展开免费空间大战，而协作型针对团队场景打造独特</a:t>
            </a:r>
            <a:r>
              <a:rPr lang="zh-CN" altLang="en-US" dirty="0" smtClean="0">
                <a:latin typeface="微软雅黑" pitchFamily="34" charset="-122"/>
                <a:ea typeface="微软雅黑" pitchFamily="34" charset="-122"/>
              </a:rPr>
              <a:t>功能（定制化）</a:t>
            </a:r>
            <a:endParaRPr lang="en-US" altLang="zh-CN"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2509</Words>
  <Application>Microsoft Office PowerPoint</Application>
  <PresentationFormat>宽屏</PresentationFormat>
  <Paragraphs>252</Paragraphs>
  <Slides>24</Slides>
  <Notes>10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38" baseType="lpstr">
      <vt:lpstr>Adobe Garamond Pro Bold</vt:lpstr>
      <vt:lpstr>HanWangWCL10</vt:lpstr>
      <vt:lpstr>宋体</vt:lpstr>
      <vt:lpstr>微软雅黑</vt:lpstr>
      <vt:lpstr>Arial</vt:lpstr>
      <vt:lpstr>Arial Black</vt:lpstr>
      <vt:lpstr>Arial Rounded MT Bold</vt:lpstr>
      <vt:lpstr>Calibri</vt:lpstr>
      <vt:lpstr>Calibri Light</vt:lpstr>
      <vt:lpstr>Castellar</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Summer</dc:creator>
  <cp:lastModifiedBy>Summer</cp:lastModifiedBy>
  <cp:revision>49</cp:revision>
  <dcterms:created xsi:type="dcterms:W3CDTF">2016-05-02T07:46:00Z</dcterms:created>
  <dcterms:modified xsi:type="dcterms:W3CDTF">2016-05-05T10:19:49Z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