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3"/>
    <p:sldId id="290" r:id="rId4"/>
    <p:sldId id="272" r:id="rId5"/>
    <p:sldId id="311" r:id="rId6"/>
    <p:sldId id="312" r:id="rId7"/>
    <p:sldId id="313" r:id="rId8"/>
    <p:sldId id="333" r:id="rId9"/>
    <p:sldId id="334" r:id="rId10"/>
    <p:sldId id="335" r:id="rId11"/>
    <p:sldId id="336" r:id="rId12"/>
    <p:sldId id="339" r:id="rId13"/>
    <p:sldId id="337" r:id="rId14"/>
    <p:sldId id="338" r:id="rId15"/>
  </p:sldIdLst>
  <p:sldSz cx="12192000" cy="6858000"/>
  <p:notesSz cx="6858000" cy="9144000"/>
  <p:embeddedFontLst>
    <p:embeddedFont>
      <p:font typeface="Calibri" pitchFamily="34" charset="0"/>
      <p:regular r:id="rId19"/>
      <p:bold r:id="rId20"/>
    </p:embeddedFont>
    <p:embeddedFont>
      <p:font typeface="微软雅黑" charset="-122"/>
      <p:regular r:id="rId21"/>
      <p:bold r:id="rId22"/>
    </p:embeddedFont>
    <p:embeddedFont>
      <p:font typeface="造字工房尚黑（非商用）常规体" pitchFamily="2" charset="-122"/>
      <p:regular r:id="rId23"/>
    </p:embeddedFont>
    <p:embeddedFont>
      <p:font typeface="微软雅黑" pitchFamily="34" charset="-122"/>
      <p:bold r:id="rId24"/>
    </p:embeddedFont>
    <p:embeddedFont>
      <p:font typeface="Tahoma" charset="0"/>
      <p:regular r:id="rId2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FF9C"/>
    <a:srgbClr val="C8FE7B"/>
    <a:srgbClr val="9BB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396" y="90"/>
      </p:cViewPr>
      <p:guideLst>
        <p:guide orient="horz" pos="2085"/>
        <p:guide pos="3886"/>
        <p:guide pos="6565"/>
        <p:guide pos="3477"/>
        <p:guide orient="horz" pos="13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 cop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734050"/>
            <a:ext cx="21685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http://pic.iresearch.cn/news/201604/9c53f1c5-aa6f-427c-a9e0-da086081bd3b.jpg" TargetMode="External"/><Relationship Id="rId1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http://pic.iresearch.cn/news/201604/2165fe64-d600-4f6d-8acd-2a0e11d6bbf0.jpg" TargetMode="Externa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http://pic.iresearch.cn/news/201604/51ed800c-1e4e-4ed2-9170-6a6c98fbdad9.jpg" TargetMode="External"/><Relationship Id="rId7" Type="http://schemas.openxmlformats.org/officeDocument/2006/relationships/image" Target="../media/image16.jpeg"/><Relationship Id="rId6" Type="http://schemas.openxmlformats.org/officeDocument/2006/relationships/image" Target="http://pic.iresearch.cn/news/201604/64058bf3-7c53-451d-9df0-15db335307ce.jpg" TargetMode="External"/><Relationship Id="rId5" Type="http://schemas.openxmlformats.org/officeDocument/2006/relationships/image" Target="../media/image15.jpeg"/><Relationship Id="rId4" Type="http://schemas.openxmlformats.org/officeDocument/2006/relationships/image" Target="http://pic.iresearch.cn/news/201604/6031fe48-a483-4bec-baa0-a4836419563d.jpg" TargetMode="External"/><Relationship Id="rId3" Type="http://schemas.openxmlformats.org/officeDocument/2006/relationships/image" Target="../media/image14.jpeg"/><Relationship Id="rId2" Type="http://schemas.openxmlformats.org/officeDocument/2006/relationships/image" Target="http://pic.iresearch.cn/news/201604/f3ebbc07-e25e-4822-89c6-87a0ba7c64e9.jpg" TargetMode="External"/><Relationship Id="rId11" Type="http://schemas.openxmlformats.org/officeDocument/2006/relationships/slideLayout" Target="../slideLayouts/slideLayout12.xml"/><Relationship Id="rId10" Type="http://schemas.openxmlformats.org/officeDocument/2006/relationships/image" Target="http://pic.iresearch.cn/news/201604/5f1f91be-bc68-4526-b54f-7e92aa067d77.jpg" TargetMode="Externa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jpeg"/><Relationship Id="rId8" Type="http://schemas.openxmlformats.org/officeDocument/2006/relationships/image" Target="http://pic.iresearch.cn/news/201604/dcbd4a71-182b-48ae-9a95-5ceafeedd821.jpg" TargetMode="External"/><Relationship Id="rId7" Type="http://schemas.openxmlformats.org/officeDocument/2006/relationships/image" Target="../media/image21.jpeg"/><Relationship Id="rId6" Type="http://schemas.openxmlformats.org/officeDocument/2006/relationships/image" Target="http://pic.iresearch.cn/news/201604/47507522-366a-4637-84d6-804cba07665d.jpg" TargetMode="External"/><Relationship Id="rId5" Type="http://schemas.openxmlformats.org/officeDocument/2006/relationships/image" Target="../media/image20.jpeg"/><Relationship Id="rId4" Type="http://schemas.openxmlformats.org/officeDocument/2006/relationships/image" Target="http://pic.iresearch.cn/news/201604/c3654fa4-77c3-4333-80a2-46380ea1ebc6.jpg" TargetMode="External"/><Relationship Id="rId3" Type="http://schemas.openxmlformats.org/officeDocument/2006/relationships/image" Target="../media/image19.jpeg"/><Relationship Id="rId2" Type="http://schemas.openxmlformats.org/officeDocument/2006/relationships/image" Target="http://pic.iresearch.cn/news/201604/1733efef-0920-47f8-83b7-c35c18da1938.jpg" TargetMode="External"/><Relationship Id="rId15" Type="http://schemas.openxmlformats.org/officeDocument/2006/relationships/slideLayout" Target="../slideLayouts/slideLayout12.xml"/><Relationship Id="rId14" Type="http://schemas.openxmlformats.org/officeDocument/2006/relationships/image" Target="http://pic.iresearch.cn/news/201604/e3b6ca0b-38a9-4bcb-8080-c09945048764.jpg" TargetMode="External"/><Relationship Id="rId13" Type="http://schemas.openxmlformats.org/officeDocument/2006/relationships/image" Target="../media/image25.jpeg"/><Relationship Id="rId12" Type="http://schemas.openxmlformats.org/officeDocument/2006/relationships/image" Target="../media/image24.jpeg"/><Relationship Id="rId11" Type="http://schemas.openxmlformats.org/officeDocument/2006/relationships/image" Target="../media/image23.jpeg"/><Relationship Id="rId10" Type="http://schemas.openxmlformats.org/officeDocument/2006/relationships/image" Target="http://pic.iresearch.cn/news/201604/f265d986-3ced-4cac-b788-904b2282e613.jpg" TargetMode="External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http://img.sfw.cn/admin/w/news/uploadfile/20140701/2014070109343252/2014070101372054516.jpg" TargetMode="External"/><Relationship Id="rId3" Type="http://schemas.openxmlformats.org/officeDocument/2006/relationships/image" Target="../media/image31.jpeg"/><Relationship Id="rId2" Type="http://schemas.openxmlformats.org/officeDocument/2006/relationships/image" Target="http://img.sfw.cn/admin/w/news/uploadfile/20140701/2014070109343252/2014070101371931036.jpg" TargetMode="External"/><Relationship Id="rId1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406090825.546041233860321_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981075"/>
            <a:ext cx="3264535" cy="326453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/>
            <a:lightRig rig="threePt" dir="t"/>
          </a:scene3d>
        </p:spPr>
      </p:pic>
      <p:sp>
        <p:nvSpPr>
          <p:cNvPr id="4" name="文本框 3"/>
          <p:cNvSpPr txBox="1"/>
          <p:nvPr/>
        </p:nvSpPr>
        <p:spPr>
          <a:xfrm>
            <a:off x="3792220" y="2522855"/>
            <a:ext cx="705421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Line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（连我）模式简析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04380" y="4437380"/>
            <a:ext cx="33591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汇报人：王紫薇</a:t>
            </a:r>
            <a:endParaRPr 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3155" y="5013325"/>
            <a:ext cx="33591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2016/4/21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 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的商业化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8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2</a:t>
            </a:r>
            <a:endParaRPr lang="en-US" sz="28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950" y="1484630"/>
            <a:ext cx="25660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家族系列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APP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5440" y="2113915"/>
            <a:ext cx="825690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    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LINE开发了多款应用软件，涉及到生活的各方各面，包括摄影软件、手机安全软件、工具软件、英汉字典、视频软件等等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；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    细分受众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Line Kids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42" name="图片 43" descr="IMG_269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350" y="3717290"/>
            <a:ext cx="8291830" cy="268097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 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的商业化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8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2</a:t>
            </a:r>
            <a:endParaRPr lang="en-US" sz="28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950" y="1484630"/>
            <a:ext cx="25660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Line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游戏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5440" y="2185670"/>
            <a:ext cx="434086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latinLnBrk="0"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    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在LINE旗下诸多的应用软件中，游戏类APP最受粉丝追捧，且是LINE的主要营收来源之一。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0" algn="l" latinLnBrk="0">
              <a:lnSpc>
                <a:spcPct val="150000"/>
              </a:lnSpc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    LINE 2015年Q4财报显示，公司营收高达326亿日圆，全年总营收为1207亿日圆，同比2014年大涨40%之多，其中游戏及其相关业务占总营收的41%，单单Q4季度就发布了7款新作。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935" y="659130"/>
            <a:ext cx="3081020" cy="5480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13140" y="6068060"/>
            <a:ext cx="256603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Line play</a:t>
            </a:r>
            <a:endParaRPr lang="en-US" altLang="zh-CN" sz="1800" b="1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 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与微信对比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8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3</a:t>
            </a:r>
            <a:endParaRPr lang="en-US" sz="28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9350" y="1716405"/>
            <a:ext cx="1264920" cy="849630"/>
            <a:chOff x="2940" y="2929"/>
            <a:chExt cx="1992" cy="1338"/>
          </a:xfrm>
        </p:grpSpPr>
        <p:sp>
          <p:nvSpPr>
            <p:cNvPr id="2" name="椭圆 1"/>
            <p:cNvSpPr/>
            <p:nvPr/>
          </p:nvSpPr>
          <p:spPr>
            <a:xfrm>
              <a:off x="2940" y="2929"/>
              <a:ext cx="1992" cy="1339"/>
            </a:xfrm>
            <a:prstGeom prst="ellipse">
              <a:avLst/>
            </a:prstGeom>
            <a:solidFill>
              <a:srgbClr val="D1FF9C">
                <a:alpha val="5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48" y="3245"/>
              <a:ext cx="1492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用户</a:t>
              </a:r>
              <a:endParaRPr lang="zh-CN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57145" y="1647825"/>
            <a:ext cx="786574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2015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年底微信月活跃用户达到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6.5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亿，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大约在两亿左右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Line85%的用户都来自日本之外，尤其是泰国、台湾以及印度尼西亚等地，而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微信在很大程度上只是在中国活跃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21410" y="3013075"/>
            <a:ext cx="1325880" cy="850265"/>
            <a:chOff x="2898" y="2929"/>
            <a:chExt cx="2088" cy="1339"/>
          </a:xfrm>
        </p:grpSpPr>
        <p:sp>
          <p:nvSpPr>
            <p:cNvPr id="8" name="椭圆 7"/>
            <p:cNvSpPr/>
            <p:nvPr/>
          </p:nvSpPr>
          <p:spPr>
            <a:xfrm>
              <a:off x="2940" y="2929"/>
              <a:ext cx="1992" cy="1339"/>
            </a:xfrm>
            <a:prstGeom prst="ellipse">
              <a:avLst/>
            </a:prstGeom>
            <a:solidFill>
              <a:srgbClr val="D1FF9C">
                <a:alpha val="5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98" y="3245"/>
              <a:ext cx="2088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官方账号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/</a:t>
              </a:r>
              <a:r>
                <a:rPr lang="zh-CN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公众号</a:t>
              </a:r>
              <a:endParaRPr lang="zh-CN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567940" y="2710180"/>
            <a:ext cx="849947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Line的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官方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帐号主要是一些明星，他们经常用LINE和粉丝聊天，而当你关注的明星上线之后LINE还会给你通知;而不是像微信基本只是做一些公共平台的消息的通知和推广。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官方账号的收费很高，将个人用户和实力不足的企业拒之门外，同时也是一种盈利手段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27760" y="4309110"/>
            <a:ext cx="1325880" cy="850265"/>
            <a:chOff x="2898" y="2929"/>
            <a:chExt cx="2088" cy="1339"/>
          </a:xfrm>
        </p:grpSpPr>
        <p:sp>
          <p:nvSpPr>
            <p:cNvPr id="12" name="椭圆 11"/>
            <p:cNvSpPr/>
            <p:nvPr/>
          </p:nvSpPr>
          <p:spPr>
            <a:xfrm>
              <a:off x="2940" y="2929"/>
              <a:ext cx="1992" cy="1339"/>
            </a:xfrm>
            <a:prstGeom prst="ellipse">
              <a:avLst/>
            </a:prstGeom>
            <a:solidFill>
              <a:srgbClr val="D1FF9C">
                <a:alpha val="5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98" y="3358"/>
              <a:ext cx="2088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衍生产品</a:t>
              </a:r>
              <a:endParaRPr lang="zh-CN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639695" y="4508500"/>
            <a:ext cx="84994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Line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拥有自己的衍生品牌，跨越数个领域；而微信衍生产品鲜少可见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5" name="图片 14" descr="IMG_05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4335" y="621030"/>
            <a:ext cx="5135880" cy="268922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155700" y="5445125"/>
            <a:ext cx="1325880" cy="850265"/>
            <a:chOff x="2898" y="2929"/>
            <a:chExt cx="2088" cy="1339"/>
          </a:xfrm>
        </p:grpSpPr>
        <p:sp>
          <p:nvSpPr>
            <p:cNvPr id="18" name="椭圆 17"/>
            <p:cNvSpPr/>
            <p:nvPr/>
          </p:nvSpPr>
          <p:spPr>
            <a:xfrm>
              <a:off x="2940" y="2929"/>
              <a:ext cx="1992" cy="1339"/>
            </a:xfrm>
            <a:prstGeom prst="ellipse">
              <a:avLst/>
            </a:prstGeom>
            <a:solidFill>
              <a:srgbClr val="D1FF9C">
                <a:alpha val="5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98" y="3383"/>
              <a:ext cx="2088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产品定位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39695" y="5446395"/>
            <a:ext cx="849947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微信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：跨越年龄段的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大众通讯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工具，以易用性为主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设定更偏向于年轻阶层，从通讯工具这一单调的角色定位中跳脱出来，越来越像是一种年轻人的生活方式、沟通平台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小结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8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4</a:t>
            </a:r>
            <a:endParaRPr lang="en-US" sz="28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31950" y="1485900"/>
            <a:ext cx="8886190" cy="329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 latinLnBrk="0">
              <a:lnSpc>
                <a:spcPct val="150000"/>
              </a:lnSpc>
            </a:pPr>
            <a:r>
              <a:rPr lang="en-US" altLang="zh-CN" sz="2000" b="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Tahoma" charset="0"/>
              </a:rPr>
              <a:t>    LINE</a:t>
            </a:r>
            <a:r>
              <a:rPr lang="zh-CN" altLang="en-US" sz="2000" b="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Tahoma" charset="0"/>
              </a:rPr>
              <a:t>这个应用，特色鲜明，符合年轻人的生活习惯和喜好。</a:t>
            </a:r>
            <a:endParaRPr lang="zh-CN" altLang="en-US" sz="2000" b="0" u="none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Tahoma" charset="0"/>
            </a:endParaRPr>
          </a:p>
          <a:p>
            <a:pPr marL="0" indent="0" algn="l" latinLnBrk="0">
              <a:lnSpc>
                <a:spcPct val="150000"/>
              </a:lnSpc>
            </a:pPr>
            <a:r>
              <a:rPr lang="zh-CN" altLang="en-US" sz="2000" b="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Tahoma" charset="0"/>
              </a:rPr>
              <a:t>    现在LINE开始延伸自己的业务线，</a:t>
            </a:r>
            <a:r>
              <a:rPr lang="en-US" altLang="zh-CN" sz="2000" b="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Tahoma" charset="0"/>
              </a:rPr>
              <a:t>LINE</a:t>
            </a:r>
            <a:r>
              <a:rPr lang="zh-CN" altLang="en-US" sz="2000" b="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Tahoma" charset="0"/>
              </a:rPr>
              <a:t>百货店、商店导航业务、LINE 支付功能、LINE TAXI 打车叫车、LINE Wow(外卖)等与人们生活息息相关的业务逐渐诞生，与其周边的游戏、工具等形成了一个完整的产品群体，可以覆盖几乎全部的面，满足不同用户群体的需求。如果加上用户登录模块，并把所有的产品连接到同一个平台下，就可以拥有上述的全部产品服务，对于用户来说十分方便。</a:t>
            </a:r>
            <a:endParaRPr lang="zh-CN" altLang="en-US" sz="2000" b="0" u="none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>
            <a:spLocks noChangeArrowheads="1"/>
          </p:cNvSpPr>
          <p:nvPr/>
        </p:nvSpPr>
        <p:spPr bwMode="auto">
          <a:xfrm>
            <a:off x="623888" y="549275"/>
            <a:ext cx="1511300" cy="70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40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目录：</a:t>
            </a:r>
            <a:endParaRPr lang="en-US" sz="40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grpSp>
        <p:nvGrpSpPr>
          <p:cNvPr id="3076" name="组合 2"/>
          <p:cNvGrpSpPr/>
          <p:nvPr/>
        </p:nvGrpSpPr>
        <p:grpSpPr bwMode="auto">
          <a:xfrm rot="0">
            <a:off x="1573530" y="1476375"/>
            <a:ext cx="9045575" cy="876935"/>
            <a:chOff x="0" y="-66964"/>
            <a:chExt cx="9045060" cy="1620059"/>
          </a:xfrm>
        </p:grpSpPr>
        <p:sp>
          <p:nvSpPr>
            <p:cNvPr id="3080" name="矩形 786"/>
            <p:cNvSpPr>
              <a:spLocks noChangeArrowheads="1"/>
            </p:cNvSpPr>
            <p:nvPr/>
          </p:nvSpPr>
          <p:spPr bwMode="auto">
            <a:xfrm>
              <a:off x="0" y="0"/>
              <a:ext cx="9045060" cy="1553095"/>
            </a:xfrm>
            <a:prstGeom prst="rect">
              <a:avLst/>
            </a:prstGeom>
            <a:solidFill>
              <a:srgbClr val="5D5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81" name="文本框 787"/>
            <p:cNvSpPr>
              <a:spLocks noChangeArrowheads="1"/>
            </p:cNvSpPr>
            <p:nvPr/>
          </p:nvSpPr>
          <p:spPr bwMode="auto">
            <a:xfrm>
              <a:off x="152098" y="-66964"/>
              <a:ext cx="8740864" cy="135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1. Line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 rot="0">
            <a:off x="1557020" y="2679700"/>
            <a:ext cx="9045575" cy="876935"/>
            <a:chOff x="0" y="-66964"/>
            <a:chExt cx="9045060" cy="1620059"/>
          </a:xfrm>
        </p:grpSpPr>
        <p:sp>
          <p:nvSpPr>
            <p:cNvPr id="4" name="矩形 786"/>
            <p:cNvSpPr>
              <a:spLocks noChangeArrowheads="1"/>
            </p:cNvSpPr>
            <p:nvPr/>
          </p:nvSpPr>
          <p:spPr bwMode="auto">
            <a:xfrm>
              <a:off x="0" y="0"/>
              <a:ext cx="9045060" cy="1553095"/>
            </a:xfrm>
            <a:prstGeom prst="rect">
              <a:avLst/>
            </a:prstGeom>
            <a:solidFill>
              <a:srgbClr val="5D5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" name="文本框 787"/>
            <p:cNvSpPr>
              <a:spLocks noChangeArrowheads="1"/>
            </p:cNvSpPr>
            <p:nvPr/>
          </p:nvSpPr>
          <p:spPr bwMode="auto">
            <a:xfrm>
              <a:off x="152098" y="-66964"/>
              <a:ext cx="8740864" cy="135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2. Line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的商业化</a:t>
              </a:r>
              <a:endPara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 rot="0">
            <a:off x="1540510" y="3883025"/>
            <a:ext cx="9045575" cy="876935"/>
            <a:chOff x="0" y="-66964"/>
            <a:chExt cx="9045060" cy="1620059"/>
          </a:xfrm>
        </p:grpSpPr>
        <p:sp>
          <p:nvSpPr>
            <p:cNvPr id="7" name="矩形 786"/>
            <p:cNvSpPr>
              <a:spLocks noChangeArrowheads="1"/>
            </p:cNvSpPr>
            <p:nvPr/>
          </p:nvSpPr>
          <p:spPr bwMode="auto">
            <a:xfrm>
              <a:off x="0" y="0"/>
              <a:ext cx="9045060" cy="1553095"/>
            </a:xfrm>
            <a:prstGeom prst="rect">
              <a:avLst/>
            </a:prstGeom>
            <a:solidFill>
              <a:srgbClr val="5D5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787"/>
            <p:cNvSpPr>
              <a:spLocks noChangeArrowheads="1"/>
            </p:cNvSpPr>
            <p:nvPr/>
          </p:nvSpPr>
          <p:spPr bwMode="auto">
            <a:xfrm>
              <a:off x="152098" y="-66964"/>
              <a:ext cx="8740864" cy="135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3. Line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与微信的对比</a:t>
              </a:r>
              <a:endPara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 rot="0">
            <a:off x="1524000" y="5086350"/>
            <a:ext cx="9045575" cy="876935"/>
            <a:chOff x="0" y="-66964"/>
            <a:chExt cx="9045060" cy="1620059"/>
          </a:xfrm>
        </p:grpSpPr>
        <p:sp>
          <p:nvSpPr>
            <p:cNvPr id="10" name="矩形 786"/>
            <p:cNvSpPr>
              <a:spLocks noChangeArrowheads="1"/>
            </p:cNvSpPr>
            <p:nvPr/>
          </p:nvSpPr>
          <p:spPr bwMode="auto">
            <a:xfrm>
              <a:off x="0" y="0"/>
              <a:ext cx="9045060" cy="1553095"/>
            </a:xfrm>
            <a:prstGeom prst="rect">
              <a:avLst/>
            </a:prstGeom>
            <a:solidFill>
              <a:srgbClr val="5D5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文本框 787"/>
            <p:cNvSpPr>
              <a:spLocks noChangeArrowheads="1"/>
            </p:cNvSpPr>
            <p:nvPr/>
          </p:nvSpPr>
          <p:spPr bwMode="auto">
            <a:xfrm>
              <a:off x="152098" y="-66964"/>
              <a:ext cx="8740864" cy="135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小结</a:t>
              </a:r>
              <a:endPara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4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1</a:t>
            </a:r>
            <a:endParaRPr lang="en-US" sz="44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pic>
        <p:nvPicPr>
          <p:cNvPr id="3" name="图片 2" descr="1406090825.546041233860321_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3745" y="1772920"/>
            <a:ext cx="3264535" cy="326453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1631315" y="2205355"/>
            <a:ext cx="436626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11年6月正式推出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12年6月LINE用户达到4000万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12年9月达到6000万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12年10月7000万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14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年末用户数过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亿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... ...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315" y="1485265"/>
            <a:ext cx="2011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发展轨迹：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4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1</a:t>
            </a:r>
            <a:endParaRPr lang="en-US" sz="44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pic>
        <p:nvPicPr>
          <p:cNvPr id="3" name="图片 2" descr="1406090825.546041233860321_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4805" y="1772920"/>
            <a:ext cx="3264535" cy="326453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1090930" y="2205355"/>
            <a:ext cx="692086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latinLnBrk="0">
              <a:lnSpc>
                <a:spcPts val="2400"/>
              </a:lnSpc>
              <a:buFont typeface="Wingdings" charset="0"/>
              <a:buChar char="Ø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在开通数据流量或连接wifi条件下，可随时随地，免费通话。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0" indent="0" latinLnBrk="0">
              <a:lnSpc>
                <a:spcPts val="2400"/>
              </a:lnSpc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     只要是LINE的智能手机用户之间，就可以进行免费通话，使用高清音质的LINE，聊多久都免费。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latinLnBrk="0">
              <a:lnSpc>
                <a:spcPts val="24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 更能表达心情的贴图和表情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latinLnBrk="0">
              <a:lnSpc>
                <a:spcPts val="24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     使用自带的贴图，表情符号，可以发送更加可爱的消息。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latinLnBrk="0">
              <a:lnSpc>
                <a:spcPts val="24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 更换背景，让发送消息更有趣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latinLnBrk="0">
              <a:lnSpc>
                <a:spcPts val="24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     可以使用23种不同的背景，或者更换保存在手机中的图片作为背景。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latinLnBrk="0">
              <a:lnSpc>
                <a:spcPts val="24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 随时可以和朋友们免费互发消息。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latinLnBrk="0">
              <a:lnSpc>
                <a:spcPts val="24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     只要是LINE用户，就可以随时随地使用免费短信，还可以在群聊中发送图片，地图等。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315" y="1485265"/>
            <a:ext cx="2011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功能：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4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1</a:t>
            </a:r>
            <a:endParaRPr lang="en-US" sz="44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315" y="1485265"/>
            <a:ext cx="41630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特色：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Line Friends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天团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36" name="图片 30" descr="IMG_256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199515" y="2277110"/>
            <a:ext cx="5986780" cy="249110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" name="图片 4" descr="u=2439325108,2832226494&amp;fm=21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15" y="2205355"/>
            <a:ext cx="2030095" cy="3744595"/>
          </a:xfrm>
          <a:prstGeom prst="rect">
            <a:avLst/>
          </a:prstGeom>
        </p:spPr>
      </p:pic>
      <p:pic>
        <p:nvPicPr>
          <p:cNvPr id="6" name="图片 5" descr="u=4174144787,2995744547&amp;fm=21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3284855"/>
            <a:ext cx="2958465" cy="2793365"/>
          </a:xfrm>
          <a:prstGeom prst="rect">
            <a:avLst/>
          </a:prstGeom>
        </p:spPr>
      </p:pic>
      <p:pic>
        <p:nvPicPr>
          <p:cNvPr id="7" name="图片 6" descr="u=62137466,256212671&amp;fm=21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035" y="2132965"/>
            <a:ext cx="2875915" cy="2095500"/>
          </a:xfrm>
          <a:prstGeom prst="rect">
            <a:avLst/>
          </a:prstGeom>
        </p:spPr>
      </p:pic>
      <p:pic>
        <p:nvPicPr>
          <p:cNvPr id="8" name="图片 7" descr="u=4264070817,3296654092&amp;fm=21&amp;gp=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035" y="4364990"/>
            <a:ext cx="328549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 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的商业化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8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2</a:t>
            </a:r>
            <a:endParaRPr lang="en-US" sz="28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315" y="2205355"/>
            <a:ext cx="43662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latinLnBrk="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最直接：付费表情包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342900" indent="-342900" latinLnBrk="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衍生物商品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315" y="1485265"/>
            <a:ext cx="2011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商业化：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31" name="图片 30" descr="IMG_257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-96520" y="1124585"/>
            <a:ext cx="5715000" cy="3810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2" name="图片 31" descr="IMG_258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1991360" y="2997200"/>
            <a:ext cx="4759960" cy="383159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9" name="图片 33" descr="IMG_259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4151630" y="1124585"/>
            <a:ext cx="5645150" cy="36512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34" descr="IMG_260"/>
          <p:cNvPicPr>
            <a:picLocks noChangeAspect="1"/>
          </p:cNvPicPr>
          <p:nvPr/>
        </p:nvPicPr>
        <p:blipFill>
          <a:blip r:embed="rId7" r:link="rId8"/>
          <a:stretch>
            <a:fillRect/>
          </a:stretch>
        </p:blipFill>
        <p:spPr>
          <a:xfrm>
            <a:off x="6744335" y="2997200"/>
            <a:ext cx="4279900" cy="380174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0" name="图片 38" descr="IMG_264"/>
          <p:cNvPicPr>
            <a:picLocks noChangeAspect="1"/>
          </p:cNvPicPr>
          <p:nvPr/>
        </p:nvPicPr>
        <p:blipFill>
          <a:blip r:embed="rId9" r:link="rId10"/>
          <a:stretch>
            <a:fillRect/>
          </a:stretch>
        </p:blipFill>
        <p:spPr>
          <a:xfrm>
            <a:off x="6960235" y="1196975"/>
            <a:ext cx="5263515" cy="34651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 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的商业化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8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2</a:t>
            </a:r>
            <a:endParaRPr lang="en-US" sz="28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315" y="2205355"/>
            <a:ext cx="60756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latinLnBrk="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线下体验店：刷出虚拟人物的真实存在感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342900" indent="-342900" latinLnBrk="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跨界合作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315" y="1485265"/>
            <a:ext cx="2011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商业化：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37" name="图片 35" descr="IMG_261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6384290" y="2853055"/>
            <a:ext cx="5715000" cy="27622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8" name="图片 36" descr="IMG_262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951855" y="3140710"/>
            <a:ext cx="5715000" cy="3619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5" name="图片 37" descr="IMG_263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6384290" y="3429635"/>
            <a:ext cx="5715000" cy="37338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1" name="图片 39" descr="IMG_265"/>
          <p:cNvPicPr>
            <a:picLocks noChangeAspect="1"/>
          </p:cNvPicPr>
          <p:nvPr/>
        </p:nvPicPr>
        <p:blipFill>
          <a:blip r:embed="rId7" r:link="rId8"/>
          <a:stretch>
            <a:fillRect/>
          </a:stretch>
        </p:blipFill>
        <p:spPr>
          <a:xfrm>
            <a:off x="335280" y="3357245"/>
            <a:ext cx="3509010" cy="35090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9" name="图片 40" descr="IMG_266"/>
          <p:cNvPicPr>
            <a:picLocks noChangeAspect="1"/>
          </p:cNvPicPr>
          <p:nvPr/>
        </p:nvPicPr>
        <p:blipFill>
          <a:blip r:embed="rId9" r:link="rId10"/>
          <a:stretch>
            <a:fillRect/>
          </a:stretch>
        </p:blipFill>
        <p:spPr>
          <a:xfrm>
            <a:off x="2567940" y="3357245"/>
            <a:ext cx="3545840" cy="35458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" name="图片 2" descr="U10201P18DT2016032214060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1630" y="3285490"/>
            <a:ext cx="5513070" cy="3678555"/>
          </a:xfrm>
          <a:prstGeom prst="rect">
            <a:avLst/>
          </a:prstGeom>
        </p:spPr>
      </p:pic>
      <p:pic>
        <p:nvPicPr>
          <p:cNvPr id="7" name="图片 6" descr="u=646956223,2022785832&amp;fm=21&amp;gp=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0370" y="1341120"/>
            <a:ext cx="3945890" cy="2828290"/>
          </a:xfrm>
          <a:prstGeom prst="rect">
            <a:avLst/>
          </a:prstGeom>
        </p:spPr>
      </p:pic>
      <p:pic>
        <p:nvPicPr>
          <p:cNvPr id="34" name="图片 42" descr="IMG_268"/>
          <p:cNvPicPr>
            <a:picLocks noChangeAspect="1"/>
          </p:cNvPicPr>
          <p:nvPr/>
        </p:nvPicPr>
        <p:blipFill>
          <a:blip r:embed="rId13" r:link="rId14"/>
          <a:stretch>
            <a:fillRect/>
          </a:stretch>
        </p:blipFill>
        <p:spPr>
          <a:xfrm>
            <a:off x="8112125" y="3357245"/>
            <a:ext cx="3810000" cy="3810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 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的商业化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8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2</a:t>
            </a:r>
            <a:endParaRPr lang="en-US" sz="28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315" y="2205355"/>
            <a:ext cx="6075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latinLnBrk="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主题展会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315" y="1485265"/>
            <a:ext cx="2011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商业化：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6" name="图片 5" descr="b69ff914186ed0f6e4f31541335262cbe17c00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2925445"/>
            <a:ext cx="4759325" cy="3759835"/>
          </a:xfrm>
          <a:prstGeom prst="rect">
            <a:avLst/>
          </a:prstGeom>
        </p:spPr>
      </p:pic>
      <p:pic>
        <p:nvPicPr>
          <p:cNvPr id="8" name="图片 7" descr="cdc0cd4fe78dd0184e39312907b2411ce0b8e2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60" y="2780665"/>
            <a:ext cx="4799965" cy="3455670"/>
          </a:xfrm>
          <a:prstGeom prst="rect">
            <a:avLst/>
          </a:prstGeom>
        </p:spPr>
      </p:pic>
      <p:pic>
        <p:nvPicPr>
          <p:cNvPr id="5" name="图片 4" descr="26e5c659cbc093018dc6ece456bff52d734cd1b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05" y="3140710"/>
            <a:ext cx="5628640" cy="3409315"/>
          </a:xfrm>
          <a:prstGeom prst="rect">
            <a:avLst/>
          </a:prstGeom>
        </p:spPr>
      </p:pic>
      <p:pic>
        <p:nvPicPr>
          <p:cNvPr id="9" name="图片 8" descr="cm20140214___a6a6b17dc332ebfbbdc55b70068711f9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235" y="2637155"/>
            <a:ext cx="4942205" cy="3698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3"/>
          <p:cNvSpPr>
            <a:spLocks noChangeArrowheads="1"/>
          </p:cNvSpPr>
          <p:nvPr/>
        </p:nvSpPr>
        <p:spPr bwMode="auto">
          <a:xfrm>
            <a:off x="1631950" y="658813"/>
            <a:ext cx="43195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 </a:t>
            </a:r>
            <a:r>
              <a:rPr lang="zh-CN" altLang="en-US" sz="2800" b="1">
                <a:solidFill>
                  <a:srgbClr val="9BBC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的商业化</a:t>
            </a:r>
            <a:endParaRPr lang="zh-CN" altLang="en-US" sz="2800" b="1">
              <a:solidFill>
                <a:srgbClr val="9BBC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TextBox 3"/>
          <p:cNvSpPr>
            <a:spLocks noChangeArrowheads="1"/>
          </p:cNvSpPr>
          <p:nvPr/>
        </p:nvSpPr>
        <p:spPr bwMode="auto">
          <a:xfrm>
            <a:off x="623888" y="720725"/>
            <a:ext cx="1128712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sz="2800" b="1">
                <a:solidFill>
                  <a:srgbClr val="5D5E62"/>
                </a:solidFill>
                <a:latin typeface="造字工房尚黑（非商用）常规体" pitchFamily="2" charset="-122"/>
                <a:ea typeface="造字工房尚黑（非商用）常规体" pitchFamily="2" charset="-122"/>
                <a:sym typeface="造字工房尚黑（非商用）常规体" pitchFamily="2" charset="-122"/>
              </a:rPr>
              <a:t>2</a:t>
            </a:r>
            <a:endParaRPr lang="en-US" sz="2800" b="1">
              <a:solidFill>
                <a:srgbClr val="5D5E62"/>
              </a:solidFill>
              <a:latin typeface="造字工房尚黑（非商用）常规体" pitchFamily="2" charset="-122"/>
              <a:ea typeface="造字工房尚黑（非商用）常规体" pitchFamily="2" charset="-122"/>
              <a:sym typeface="造字工房尚黑（非商用）常规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950" y="1484630"/>
            <a:ext cx="9339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官方账号：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独家资讯，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fan talk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fans meeting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线上同步直播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13" name="图片 12" descr="IMG_262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63525" y="2277110"/>
            <a:ext cx="6000750" cy="40957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" name="图片 15" descr="IMG_264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6311583" y="2493010"/>
            <a:ext cx="5953125" cy="31623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宽屏</PresentationFormat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</vt:lpstr>
      <vt:lpstr>宋体 </vt:lpstr>
      <vt:lpstr>Calibri</vt:lpstr>
      <vt:lpstr>微软雅黑</vt:lpstr>
      <vt:lpstr>造字工房尚黑（非商用）常规体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Administrator</cp:lastModifiedBy>
  <cp:revision>11</cp:revision>
  <dcterms:created xsi:type="dcterms:W3CDTF">2016-04-19T05:51:00Z</dcterms:created>
  <dcterms:modified xsi:type="dcterms:W3CDTF">2016-04-21T08:57:36Z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A000120140912AFBKOFW.ppt</vt:lpwstr>
  </property>
  <property fmtid="{D5CDD505-2E9C-101B-9397-08002B2CF9AE}" pid="3" name="标题">
    <vt:lpwstr>巧用“拆分”_A000120140912AFBKOFW</vt:lpwstr>
  </property>
  <property fmtid="{D5CDD505-2E9C-101B-9397-08002B2CF9AE}" pid="4" name="关键字">
    <vt:lpwstr>PPT PowerPoint 范文 教育培训 教程 low poly 技巧 图片处理 图文  灰 灰色 宽屏</vt:lpwstr>
  </property>
  <property fmtid="{D5CDD505-2E9C-101B-9397-08002B2CF9AE}" pid="5" name="NXTAG2">
    <vt:lpwstr>0008005a240100000000010261100207f7000400038000</vt:lpwstr>
  </property>
  <property fmtid="{D5CDD505-2E9C-101B-9397-08002B2CF9AE}" pid="6" name="name">
    <vt:lpwstr>A000120140912AFBKOFW.pptx</vt:lpwstr>
  </property>
  <property fmtid="{D5CDD505-2E9C-101B-9397-08002B2CF9AE}" pid="7" name="fileid">
    <vt:lpwstr>524087</vt:lpwstr>
  </property>
  <property fmtid="{D5CDD505-2E9C-101B-9397-08002B2CF9AE}" pid="8" name="KSOProductBuildVer">
    <vt:lpwstr>2052-10.1.0.5603</vt:lpwstr>
  </property>
</Properties>
</file>