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0" r:id="rId2"/>
    <p:sldId id="261" r:id="rId3"/>
    <p:sldId id="262" r:id="rId4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 snapToGrid="0">
      <p:cViewPr varScale="1">
        <p:scale>
          <a:sx n="50" d="100"/>
          <a:sy n="50" d="100"/>
        </p:scale>
        <p:origin x="2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D82D0-BAB5-4022-A239-5507677B8A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F89F-EEC3-4820-90DD-40740C235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5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1F89F-EEC3-4820-90DD-40740C2350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0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1F89F-EEC3-4820-90DD-40740C2350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11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1F89F-EEC3-4820-90DD-40740C2350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1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7"/>
            <a:ext cx="9179799" cy="5013407"/>
          </a:xfrm>
        </p:spPr>
        <p:txBody>
          <a:bodyPr anchor="b"/>
          <a:lstStyle>
            <a:lvl1pPr algn="ctr">
              <a:defRPr sz="70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2" y="7563450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40053" indent="0" algn="ctr">
              <a:buNone/>
              <a:defRPr sz="2362"/>
            </a:lvl2pPr>
            <a:lvl3pPr marL="1080106" indent="0" algn="ctr">
              <a:buNone/>
              <a:defRPr sz="2126"/>
            </a:lvl3pPr>
            <a:lvl4pPr marL="1620159" indent="0" algn="ctr">
              <a:buNone/>
              <a:defRPr sz="1890"/>
            </a:lvl4pPr>
            <a:lvl5pPr marL="2160212" indent="0" algn="ctr">
              <a:buNone/>
              <a:defRPr sz="1890"/>
            </a:lvl5pPr>
            <a:lvl6pPr marL="2700265" indent="0" algn="ctr">
              <a:buNone/>
              <a:defRPr sz="1890"/>
            </a:lvl6pPr>
            <a:lvl7pPr marL="3240318" indent="0" algn="ctr">
              <a:buNone/>
              <a:defRPr sz="1890"/>
            </a:lvl7pPr>
            <a:lvl8pPr marL="3780370" indent="0" algn="ctr">
              <a:buNone/>
              <a:defRPr sz="1890"/>
            </a:lvl8pPr>
            <a:lvl9pPr marL="4320423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8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2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2" y="766682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82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7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6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400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801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2015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1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26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4031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3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2042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5" y="3833394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2" y="3833394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7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53" indent="0">
              <a:buNone/>
              <a:defRPr sz="2362" b="1"/>
            </a:lvl2pPr>
            <a:lvl3pPr marL="1080106" indent="0">
              <a:buNone/>
              <a:defRPr sz="2126" b="1"/>
            </a:lvl3pPr>
            <a:lvl4pPr marL="1620159" indent="0">
              <a:buNone/>
              <a:defRPr sz="1890" b="1"/>
            </a:lvl4pPr>
            <a:lvl5pPr marL="2160212" indent="0">
              <a:buNone/>
              <a:defRPr sz="1890" b="1"/>
            </a:lvl5pPr>
            <a:lvl6pPr marL="2700265" indent="0">
              <a:buNone/>
              <a:defRPr sz="1890" b="1"/>
            </a:lvl6pPr>
            <a:lvl7pPr marL="3240318" indent="0">
              <a:buNone/>
              <a:defRPr sz="1890" b="1"/>
            </a:lvl7pPr>
            <a:lvl8pPr marL="3780370" indent="0">
              <a:buNone/>
              <a:defRPr sz="1890" b="1"/>
            </a:lvl8pPr>
            <a:lvl9pPr marL="4320423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7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53" indent="0">
              <a:buNone/>
              <a:defRPr sz="2362" b="1"/>
            </a:lvl2pPr>
            <a:lvl3pPr marL="1080106" indent="0">
              <a:buNone/>
              <a:defRPr sz="2126" b="1"/>
            </a:lvl3pPr>
            <a:lvl4pPr marL="1620159" indent="0">
              <a:buNone/>
              <a:defRPr sz="1890" b="1"/>
            </a:lvl4pPr>
            <a:lvl5pPr marL="2160212" indent="0">
              <a:buNone/>
              <a:defRPr sz="1890" b="1"/>
            </a:lvl5pPr>
            <a:lvl6pPr marL="2700265" indent="0">
              <a:buNone/>
              <a:defRPr sz="1890" b="1"/>
            </a:lvl6pPr>
            <a:lvl7pPr marL="3240318" indent="0">
              <a:buNone/>
              <a:defRPr sz="1890" b="1"/>
            </a:lvl7pPr>
            <a:lvl8pPr marL="3780370" indent="0">
              <a:buNone/>
              <a:defRPr sz="1890" b="1"/>
            </a:lvl8pPr>
            <a:lvl9pPr marL="4320423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8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5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71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8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7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40053" indent="0">
              <a:buNone/>
              <a:defRPr sz="1654"/>
            </a:lvl2pPr>
            <a:lvl3pPr marL="1080106" indent="0">
              <a:buNone/>
              <a:defRPr sz="1417"/>
            </a:lvl3pPr>
            <a:lvl4pPr marL="1620159" indent="0">
              <a:buNone/>
              <a:defRPr sz="1181"/>
            </a:lvl4pPr>
            <a:lvl5pPr marL="2160212" indent="0">
              <a:buNone/>
              <a:defRPr sz="1181"/>
            </a:lvl5pPr>
            <a:lvl6pPr marL="2700265" indent="0">
              <a:buNone/>
              <a:defRPr sz="1181"/>
            </a:lvl6pPr>
            <a:lvl7pPr marL="3240318" indent="0">
              <a:buNone/>
              <a:defRPr sz="1181"/>
            </a:lvl7pPr>
            <a:lvl8pPr marL="3780370" indent="0">
              <a:buNone/>
              <a:defRPr sz="1181"/>
            </a:lvl8pPr>
            <a:lvl9pPr marL="4320423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71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40053" indent="0">
              <a:buNone/>
              <a:defRPr sz="3308"/>
            </a:lvl2pPr>
            <a:lvl3pPr marL="1080106" indent="0">
              <a:buNone/>
              <a:defRPr sz="2835"/>
            </a:lvl3pPr>
            <a:lvl4pPr marL="1620159" indent="0">
              <a:buNone/>
              <a:defRPr sz="2362"/>
            </a:lvl4pPr>
            <a:lvl5pPr marL="2160212" indent="0">
              <a:buNone/>
              <a:defRPr sz="2362"/>
            </a:lvl5pPr>
            <a:lvl6pPr marL="2700265" indent="0">
              <a:buNone/>
              <a:defRPr sz="2362"/>
            </a:lvl6pPr>
            <a:lvl7pPr marL="3240318" indent="0">
              <a:buNone/>
              <a:defRPr sz="2362"/>
            </a:lvl7pPr>
            <a:lvl8pPr marL="3780370" indent="0">
              <a:buNone/>
              <a:defRPr sz="2362"/>
            </a:lvl8pPr>
            <a:lvl9pPr marL="4320423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7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40053" indent="0">
              <a:buNone/>
              <a:defRPr sz="1654"/>
            </a:lvl2pPr>
            <a:lvl3pPr marL="1080106" indent="0">
              <a:buNone/>
              <a:defRPr sz="1417"/>
            </a:lvl3pPr>
            <a:lvl4pPr marL="1620159" indent="0">
              <a:buNone/>
              <a:defRPr sz="1181"/>
            </a:lvl4pPr>
            <a:lvl5pPr marL="2160212" indent="0">
              <a:buNone/>
              <a:defRPr sz="1181"/>
            </a:lvl5pPr>
            <a:lvl6pPr marL="2700265" indent="0">
              <a:buNone/>
              <a:defRPr sz="1181"/>
            </a:lvl6pPr>
            <a:lvl7pPr marL="3240318" indent="0">
              <a:buNone/>
              <a:defRPr sz="1181"/>
            </a:lvl7pPr>
            <a:lvl8pPr marL="3780370" indent="0">
              <a:buNone/>
              <a:defRPr sz="1181"/>
            </a:lvl8pPr>
            <a:lvl9pPr marL="4320423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4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5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59BE-FFDF-4CC9-9BD5-4C734EA0F683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5985-EB33-4233-8634-9AEA3A8D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80106" rtl="0" eaLnBrk="1" latinLnBrk="0" hangingPunct="1">
        <a:lnSpc>
          <a:spcPct val="90000"/>
        </a:lnSpc>
        <a:spcBef>
          <a:spcPct val="0"/>
        </a:spcBef>
        <a:buNone/>
        <a:defRPr sz="5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26" indent="-270026" algn="l" defTabSz="10801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8" kern="1200">
          <a:solidFill>
            <a:schemeClr val="tx1"/>
          </a:solidFill>
          <a:latin typeface="+mn-lt"/>
          <a:ea typeface="+mn-ea"/>
          <a:cs typeface="+mn-cs"/>
        </a:defRPr>
      </a:lvl1pPr>
      <a:lvl2pPr marL="810079" indent="-270026" algn="l" defTabSz="10801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133" indent="-270026" algn="l" defTabSz="10801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90185" indent="-270026" algn="l" defTabSz="10801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30238" indent="-270026" algn="l" defTabSz="10801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70292" indent="-270026" algn="l" defTabSz="10801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10344" indent="-270026" algn="l" defTabSz="10801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50397" indent="-270026" algn="l" defTabSz="10801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90451" indent="-270026" algn="l" defTabSz="10801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40053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80106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20159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60212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700265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40318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80370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20423" algn="l" defTabSz="10801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2D735689-0066-F13C-F310-D98705733132}"/>
              </a:ext>
            </a:extLst>
          </p:cNvPr>
          <p:cNvSpPr/>
          <p:nvPr/>
        </p:nvSpPr>
        <p:spPr>
          <a:xfrm>
            <a:off x="1274872" y="223284"/>
            <a:ext cx="3701166" cy="2998382"/>
          </a:xfrm>
          <a:prstGeom prst="flowChartProcess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857B7D-8CC4-D5C6-52A0-B4155F48D26C}"/>
              </a:ext>
            </a:extLst>
          </p:cNvPr>
          <p:cNvGrpSpPr/>
          <p:nvPr/>
        </p:nvGrpSpPr>
        <p:grpSpPr>
          <a:xfrm>
            <a:off x="3332191" y="935664"/>
            <a:ext cx="1450928" cy="363275"/>
            <a:chOff x="2129941" y="10080382"/>
            <a:chExt cx="1450928" cy="504000"/>
          </a:xfrm>
        </p:grpSpPr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6F055A83-12EC-4299-4995-E9C4607A4B37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单要素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流程图: 数据 23">
              <a:extLst>
                <a:ext uri="{FF2B5EF4-FFF2-40B4-BE49-F238E27FC236}">
                  <a16:creationId xmlns:a16="http://schemas.microsoft.com/office/drawing/2014/main" id="{7C1E294A-1FAA-89B4-DE94-3AA11B1F452B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ACE54EA-7BCF-4FCA-BE58-9EACB6C72144}"/>
              </a:ext>
            </a:extLst>
          </p:cNvPr>
          <p:cNvCxnSpPr>
            <a:cxnSpLocks/>
            <a:stCxn id="2" idx="3"/>
            <a:endCxn id="48" idx="1"/>
          </p:cNvCxnSpPr>
          <p:nvPr/>
        </p:nvCxnSpPr>
        <p:spPr>
          <a:xfrm>
            <a:off x="4976038" y="1722475"/>
            <a:ext cx="302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D3BB0C1C-F824-4A6D-BE17-C00D724D29C4}"/>
              </a:ext>
            </a:extLst>
          </p:cNvPr>
          <p:cNvSpPr/>
          <p:nvPr/>
        </p:nvSpPr>
        <p:spPr>
          <a:xfrm>
            <a:off x="455410" y="95692"/>
            <a:ext cx="8507838" cy="3562457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2AFAC29-92BE-D075-0576-8C36082EE015}"/>
              </a:ext>
            </a:extLst>
          </p:cNvPr>
          <p:cNvGrpSpPr/>
          <p:nvPr/>
        </p:nvGrpSpPr>
        <p:grpSpPr>
          <a:xfrm>
            <a:off x="1864127" y="935665"/>
            <a:ext cx="1450928" cy="363275"/>
            <a:chOff x="2129941" y="10080380"/>
            <a:chExt cx="1450928" cy="504000"/>
          </a:xfrm>
        </p:grpSpPr>
        <p:sp>
          <p:nvSpPr>
            <p:cNvPr id="3" name="流程图: 过程 2">
              <a:extLst>
                <a:ext uri="{FF2B5EF4-FFF2-40B4-BE49-F238E27FC236}">
                  <a16:creationId xmlns:a16="http://schemas.microsoft.com/office/drawing/2014/main" id="{49E0BA1B-957F-7A84-0912-77EB05C25349}"/>
                </a:ext>
              </a:extLst>
            </p:cNvPr>
            <p:cNvSpPr/>
            <p:nvPr/>
          </p:nvSpPr>
          <p:spPr>
            <a:xfrm>
              <a:off x="2129941" y="10080380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全要素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流程图: 数据 5">
              <a:extLst>
                <a:ext uri="{FF2B5EF4-FFF2-40B4-BE49-F238E27FC236}">
                  <a16:creationId xmlns:a16="http://schemas.microsoft.com/office/drawing/2014/main" id="{DD2F2D9C-3CAA-453E-DCF4-33739163945A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E4568-413F-29C7-FB23-B8A33F157FC4}"/>
              </a:ext>
            </a:extLst>
          </p:cNvPr>
          <p:cNvSpPr txBox="1"/>
          <p:nvPr/>
        </p:nvSpPr>
        <p:spPr>
          <a:xfrm>
            <a:off x="455409" y="794941"/>
            <a:ext cx="492443" cy="1983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遥感大模型构建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8C860F-77AD-389E-0A13-C11749233EBB}"/>
              </a:ext>
            </a:extLst>
          </p:cNvPr>
          <p:cNvSpPr txBox="1"/>
          <p:nvPr/>
        </p:nvSpPr>
        <p:spPr>
          <a:xfrm>
            <a:off x="1330755" y="534291"/>
            <a:ext cx="461665" cy="2426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遥感大模型数据收集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AB84C05-0055-62E7-70BB-A8A864198C80}"/>
              </a:ext>
            </a:extLst>
          </p:cNvPr>
          <p:cNvGrpSpPr/>
          <p:nvPr/>
        </p:nvGrpSpPr>
        <p:grpSpPr>
          <a:xfrm>
            <a:off x="3332191" y="1557755"/>
            <a:ext cx="1450928" cy="363275"/>
            <a:chOff x="2129941" y="10080382"/>
            <a:chExt cx="1450928" cy="504000"/>
          </a:xfrm>
        </p:grpSpPr>
        <p:sp>
          <p:nvSpPr>
            <p:cNvPr id="28" name="流程图: 过程 27">
              <a:extLst>
                <a:ext uri="{FF2B5EF4-FFF2-40B4-BE49-F238E27FC236}">
                  <a16:creationId xmlns:a16="http://schemas.microsoft.com/office/drawing/2014/main" id="{88C9B7A7-6167-7006-3F85-F9A93CEC82D8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立体观测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流程图: 数据 28">
              <a:extLst>
                <a:ext uri="{FF2B5EF4-FFF2-40B4-BE49-F238E27FC236}">
                  <a16:creationId xmlns:a16="http://schemas.microsoft.com/office/drawing/2014/main" id="{37B51737-A0F1-1F77-765A-600C31BED82A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92E4C59-A06D-D1A0-CB1A-55BFA0DA130A}"/>
              </a:ext>
            </a:extLst>
          </p:cNvPr>
          <p:cNvGrpSpPr/>
          <p:nvPr/>
        </p:nvGrpSpPr>
        <p:grpSpPr>
          <a:xfrm>
            <a:off x="1864127" y="1557756"/>
            <a:ext cx="1450928" cy="363275"/>
            <a:chOff x="2129941" y="10080380"/>
            <a:chExt cx="1450928" cy="504000"/>
          </a:xfrm>
        </p:grpSpPr>
        <p:sp>
          <p:nvSpPr>
            <p:cNvPr id="31" name="流程图: 过程 30">
              <a:extLst>
                <a:ext uri="{FF2B5EF4-FFF2-40B4-BE49-F238E27FC236}">
                  <a16:creationId xmlns:a16="http://schemas.microsoft.com/office/drawing/2014/main" id="{196C2E85-CECA-338B-ACEF-2838F6573D56}"/>
                </a:ext>
              </a:extLst>
            </p:cNvPr>
            <p:cNvSpPr/>
            <p:nvPr/>
          </p:nvSpPr>
          <p:spPr>
            <a:xfrm>
              <a:off x="2129941" y="10080380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变化检测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流程图: 数据 31">
              <a:extLst>
                <a:ext uri="{FF2B5EF4-FFF2-40B4-BE49-F238E27FC236}">
                  <a16:creationId xmlns:a16="http://schemas.microsoft.com/office/drawing/2014/main" id="{47251DDA-D0BC-27C5-39B7-9C75EBE5A064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E027A83-765C-7787-11D7-F5DD7CC19DB7}"/>
              </a:ext>
            </a:extLst>
          </p:cNvPr>
          <p:cNvGrpSpPr/>
          <p:nvPr/>
        </p:nvGrpSpPr>
        <p:grpSpPr>
          <a:xfrm>
            <a:off x="2341847" y="2211526"/>
            <a:ext cx="1450928" cy="363275"/>
            <a:chOff x="2129941" y="10080382"/>
            <a:chExt cx="1450928" cy="504000"/>
          </a:xfrm>
        </p:grpSpPr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FEC0E845-A33E-289F-9B19-0511769A6AC8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流程图: 数据 34">
              <a:extLst>
                <a:ext uri="{FF2B5EF4-FFF2-40B4-BE49-F238E27FC236}">
                  <a16:creationId xmlns:a16="http://schemas.microsoft.com/office/drawing/2014/main" id="{CE9C6CA0-FF6B-74AE-F12F-BA62CA706722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905E237-8B00-148D-84F4-224B4C3AC279}"/>
              </a:ext>
            </a:extLst>
          </p:cNvPr>
          <p:cNvSpPr/>
          <p:nvPr/>
        </p:nvSpPr>
        <p:spPr>
          <a:xfrm>
            <a:off x="5278577" y="569970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去噪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E0EE278-36AE-84BB-77D1-8544FBC7B27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V="1">
            <a:off x="5837245" y="1722474"/>
            <a:ext cx="3025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7F4204F-69FC-5A5F-01FE-36453F1D7525}"/>
              </a:ext>
            </a:extLst>
          </p:cNvPr>
          <p:cNvSpPr/>
          <p:nvPr/>
        </p:nvSpPr>
        <p:spPr>
          <a:xfrm>
            <a:off x="6139784" y="569969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标准化归一化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BFB2894-26EA-7905-AAC0-B2B8B5B8DF22}"/>
              </a:ext>
            </a:extLst>
          </p:cNvPr>
          <p:cNvCxnSpPr>
            <a:cxnSpLocks/>
            <a:stCxn id="52" idx="3"/>
            <a:endCxn id="73" idx="1"/>
          </p:cNvCxnSpPr>
          <p:nvPr/>
        </p:nvCxnSpPr>
        <p:spPr>
          <a:xfrm>
            <a:off x="6698452" y="1722474"/>
            <a:ext cx="302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77A932D-C0EB-41D6-4BD6-BB2C1F976C51}"/>
              </a:ext>
            </a:extLst>
          </p:cNvPr>
          <p:cNvSpPr/>
          <p:nvPr/>
        </p:nvSpPr>
        <p:spPr>
          <a:xfrm>
            <a:off x="7000991" y="569969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模型训练与推理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696653C-F138-7F65-83A6-C5D3554C926E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559659" y="1722474"/>
            <a:ext cx="302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56B5A68-1B61-0AA2-0D3C-B0A60C433A34}"/>
              </a:ext>
            </a:extLst>
          </p:cNvPr>
          <p:cNvSpPr/>
          <p:nvPr/>
        </p:nvSpPr>
        <p:spPr>
          <a:xfrm>
            <a:off x="7862198" y="569969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模型评价与优化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4A2F1E73-0B6A-83E3-8042-6EC2777EA94A}"/>
              </a:ext>
            </a:extLst>
          </p:cNvPr>
          <p:cNvCxnSpPr>
            <a:cxnSpLocks/>
            <a:stCxn id="95" idx="3"/>
            <a:endCxn id="123" idx="0"/>
          </p:cNvCxnSpPr>
          <p:nvPr/>
        </p:nvCxnSpPr>
        <p:spPr>
          <a:xfrm flipH="1">
            <a:off x="4707537" y="1722474"/>
            <a:ext cx="3713329" cy="2297324"/>
          </a:xfrm>
          <a:prstGeom prst="bentConnector4">
            <a:avLst>
              <a:gd name="adj1" fmla="val -6156"/>
              <a:gd name="adj2" fmla="val 848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C49ED96-93BA-B1C8-1493-460825503EB9}"/>
              </a:ext>
            </a:extLst>
          </p:cNvPr>
          <p:cNvSpPr txBox="1"/>
          <p:nvPr/>
        </p:nvSpPr>
        <p:spPr>
          <a:xfrm>
            <a:off x="6383064" y="3167473"/>
            <a:ext cx="142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微调、迁移</a:t>
            </a: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39EC3B47-76E6-DED7-0301-C5BC63A9DCF1}"/>
              </a:ext>
            </a:extLst>
          </p:cNvPr>
          <p:cNvSpPr/>
          <p:nvPr/>
        </p:nvSpPr>
        <p:spPr>
          <a:xfrm>
            <a:off x="453618" y="4019798"/>
            <a:ext cx="8507838" cy="3562457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D04904-08D1-51DB-D6FD-8834B7C6AC29}"/>
              </a:ext>
            </a:extLst>
          </p:cNvPr>
          <p:cNvSpPr txBox="1"/>
          <p:nvPr/>
        </p:nvSpPr>
        <p:spPr>
          <a:xfrm>
            <a:off x="455413" y="4809358"/>
            <a:ext cx="492443" cy="1983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专题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任务模型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96AAFF08-F4C5-CA11-1445-FCEFD6DA10D1}"/>
              </a:ext>
            </a:extLst>
          </p:cNvPr>
          <p:cNvSpPr/>
          <p:nvPr/>
        </p:nvSpPr>
        <p:spPr>
          <a:xfrm>
            <a:off x="1274872" y="4373478"/>
            <a:ext cx="3701166" cy="2998382"/>
          </a:xfrm>
          <a:prstGeom prst="flowChartProcess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159E9135-CF19-6372-D433-A7E8D72C2811}"/>
              </a:ext>
            </a:extLst>
          </p:cNvPr>
          <p:cNvSpPr txBox="1"/>
          <p:nvPr/>
        </p:nvSpPr>
        <p:spPr>
          <a:xfrm>
            <a:off x="1330755" y="4477014"/>
            <a:ext cx="461665" cy="2648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土地常态化监测数据收集</a:t>
            </a: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0B0787B-4750-E679-5A59-2ACD4944ECEA}"/>
              </a:ext>
            </a:extLst>
          </p:cNvPr>
          <p:cNvGrpSpPr/>
          <p:nvPr/>
        </p:nvGrpSpPr>
        <p:grpSpPr>
          <a:xfrm>
            <a:off x="2119440" y="4899670"/>
            <a:ext cx="2215976" cy="326111"/>
            <a:chOff x="2129941" y="10080382"/>
            <a:chExt cx="1450928" cy="504000"/>
          </a:xfrm>
        </p:grpSpPr>
        <p:sp>
          <p:nvSpPr>
            <p:cNvPr id="148" name="流程图: 过程 147">
              <a:extLst>
                <a:ext uri="{FF2B5EF4-FFF2-40B4-BE49-F238E27FC236}">
                  <a16:creationId xmlns:a16="http://schemas.microsoft.com/office/drawing/2014/main" id="{A0FEDBF4-C101-B113-D5DA-947A912336D0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高分遥感影像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流程图: 数据 148">
              <a:extLst>
                <a:ext uri="{FF2B5EF4-FFF2-40B4-BE49-F238E27FC236}">
                  <a16:creationId xmlns:a16="http://schemas.microsoft.com/office/drawing/2014/main" id="{5C5128E8-B9E6-AA7A-B2E9-A1B858DCD72C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C7BFFE9-6E78-B6D0-DBF1-5D3C4A82B276}"/>
              </a:ext>
            </a:extLst>
          </p:cNvPr>
          <p:cNvGrpSpPr/>
          <p:nvPr/>
        </p:nvGrpSpPr>
        <p:grpSpPr>
          <a:xfrm>
            <a:off x="2109701" y="5700656"/>
            <a:ext cx="2215976" cy="326111"/>
            <a:chOff x="2129941" y="10080382"/>
            <a:chExt cx="1450928" cy="504000"/>
          </a:xfrm>
        </p:grpSpPr>
        <p:sp>
          <p:nvSpPr>
            <p:cNvPr id="151" name="流程图: 过程 150">
              <a:extLst>
                <a:ext uri="{FF2B5EF4-FFF2-40B4-BE49-F238E27FC236}">
                  <a16:creationId xmlns:a16="http://schemas.microsoft.com/office/drawing/2014/main" id="{AF463CF5-B8E2-ECA4-241E-9FC1496E7DC8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现场拍摄照片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流程图: 数据 151">
              <a:extLst>
                <a:ext uri="{FF2B5EF4-FFF2-40B4-BE49-F238E27FC236}">
                  <a16:creationId xmlns:a16="http://schemas.microsoft.com/office/drawing/2014/main" id="{8C946DFC-1CD5-8A99-6076-93B37DBEC6DE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43803606-0739-B7AD-508A-C26D356F8D86}"/>
              </a:ext>
            </a:extLst>
          </p:cNvPr>
          <p:cNvGrpSpPr/>
          <p:nvPr/>
        </p:nvGrpSpPr>
        <p:grpSpPr>
          <a:xfrm>
            <a:off x="2136130" y="6501642"/>
            <a:ext cx="2215976" cy="326111"/>
            <a:chOff x="2129941" y="10080382"/>
            <a:chExt cx="1450928" cy="504000"/>
          </a:xfrm>
        </p:grpSpPr>
        <p:sp>
          <p:nvSpPr>
            <p:cNvPr id="154" name="流程图: 过程 153">
              <a:extLst>
                <a:ext uri="{FF2B5EF4-FFF2-40B4-BE49-F238E27FC236}">
                  <a16:creationId xmlns:a16="http://schemas.microsoft.com/office/drawing/2014/main" id="{5ABB7983-CE26-3037-90F0-A95FA152897F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流程图: 数据 154">
              <a:extLst>
                <a:ext uri="{FF2B5EF4-FFF2-40B4-BE49-F238E27FC236}">
                  <a16:creationId xmlns:a16="http://schemas.microsoft.com/office/drawing/2014/main" id="{8DC4886F-0621-5E4B-5EDA-265C3C82572C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413705E-05BD-94F5-84E5-B546C8F502B0}"/>
              </a:ext>
            </a:extLst>
          </p:cNvPr>
          <p:cNvCxnSpPr>
            <a:cxnSpLocks/>
            <a:stCxn id="142" idx="3"/>
            <a:endCxn id="157" idx="1"/>
          </p:cNvCxnSpPr>
          <p:nvPr/>
        </p:nvCxnSpPr>
        <p:spPr>
          <a:xfrm>
            <a:off x="4976038" y="5872669"/>
            <a:ext cx="343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FB3918C3-574C-7467-2B58-648C67D517C9}"/>
              </a:ext>
            </a:extLst>
          </p:cNvPr>
          <p:cNvSpPr/>
          <p:nvPr/>
        </p:nvSpPr>
        <p:spPr>
          <a:xfrm>
            <a:off x="5319748" y="4720164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DE11BD3-7C88-E7A9-7063-89640A0E20DB}"/>
              </a:ext>
            </a:extLst>
          </p:cNvPr>
          <p:cNvSpPr/>
          <p:nvPr/>
        </p:nvSpPr>
        <p:spPr>
          <a:xfrm>
            <a:off x="6215952" y="4711206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模型选择和设计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C69E409-92A7-8954-9429-F89B9181C3DE}"/>
              </a:ext>
            </a:extLst>
          </p:cNvPr>
          <p:cNvCxnSpPr>
            <a:cxnSpLocks/>
            <a:stCxn id="157" idx="3"/>
            <a:endCxn id="160" idx="1"/>
          </p:cNvCxnSpPr>
          <p:nvPr/>
        </p:nvCxnSpPr>
        <p:spPr>
          <a:xfrm flipV="1">
            <a:off x="5878416" y="5863711"/>
            <a:ext cx="337536" cy="8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EBFE257B-21C7-0A4F-32AE-AF6240677C32}"/>
              </a:ext>
            </a:extLst>
          </p:cNvPr>
          <p:cNvSpPr/>
          <p:nvPr/>
        </p:nvSpPr>
        <p:spPr>
          <a:xfrm>
            <a:off x="7112173" y="4720164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模型微调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ECC6B00F-40A4-330F-AA61-5DF44E98C68C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6774620" y="5863711"/>
            <a:ext cx="337553" cy="8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02980AF4-B407-845B-3A7F-59E1FD1DEC78}"/>
              </a:ext>
            </a:extLst>
          </p:cNvPr>
          <p:cNvCxnSpPr>
            <a:cxnSpLocks/>
            <a:stCxn id="166" idx="3"/>
            <a:endCxn id="178" idx="0"/>
          </p:cNvCxnSpPr>
          <p:nvPr/>
        </p:nvCxnSpPr>
        <p:spPr>
          <a:xfrm flipH="1">
            <a:off x="4707537" y="5872669"/>
            <a:ext cx="2963304" cy="2071235"/>
          </a:xfrm>
          <a:prstGeom prst="bentConnector4">
            <a:avLst>
              <a:gd name="adj1" fmla="val -7714"/>
              <a:gd name="adj2" fmla="val 8244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流程图: 过程 177">
            <a:extLst>
              <a:ext uri="{FF2B5EF4-FFF2-40B4-BE49-F238E27FC236}">
                <a16:creationId xmlns:a16="http://schemas.microsoft.com/office/drawing/2014/main" id="{6051EAEA-ECEC-0CAB-B6D5-EFB985EBB3D6}"/>
              </a:ext>
            </a:extLst>
          </p:cNvPr>
          <p:cNvSpPr/>
          <p:nvPr/>
        </p:nvSpPr>
        <p:spPr>
          <a:xfrm>
            <a:off x="453618" y="7943904"/>
            <a:ext cx="8507838" cy="3562457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06A11CF-47BB-D349-E20E-C157E6C60CFD}"/>
              </a:ext>
            </a:extLst>
          </p:cNvPr>
          <p:cNvSpPr txBox="1"/>
          <p:nvPr/>
        </p:nvSpPr>
        <p:spPr>
          <a:xfrm>
            <a:off x="6383063" y="7119048"/>
            <a:ext cx="142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部署、迁移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FA4F5C9-845A-A1C1-30D1-F0410441C823}"/>
              </a:ext>
            </a:extLst>
          </p:cNvPr>
          <p:cNvSpPr txBox="1"/>
          <p:nvPr/>
        </p:nvSpPr>
        <p:spPr>
          <a:xfrm>
            <a:off x="455421" y="8733464"/>
            <a:ext cx="492443" cy="1983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典型示范应用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" name="流程图: 过程 183">
            <a:extLst>
              <a:ext uri="{FF2B5EF4-FFF2-40B4-BE49-F238E27FC236}">
                <a16:creationId xmlns:a16="http://schemas.microsoft.com/office/drawing/2014/main" id="{81F8A895-8B68-6E87-290D-184269A872A4}"/>
              </a:ext>
            </a:extLst>
          </p:cNvPr>
          <p:cNvSpPr/>
          <p:nvPr/>
        </p:nvSpPr>
        <p:spPr>
          <a:xfrm>
            <a:off x="1274871" y="8209406"/>
            <a:ext cx="6678281" cy="2998382"/>
          </a:xfrm>
          <a:prstGeom prst="flowChartProcess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BE6ABDF-FD5A-D7DC-D526-0813625BAFBE}"/>
              </a:ext>
            </a:extLst>
          </p:cNvPr>
          <p:cNvSpPr/>
          <p:nvPr/>
        </p:nvSpPr>
        <p:spPr>
          <a:xfrm>
            <a:off x="1809110" y="9443095"/>
            <a:ext cx="1534009" cy="7072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示范应用</a:t>
            </a:r>
          </a:p>
        </p:txBody>
      </p: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01A47E72-17BF-AD6A-4627-D12EB13F8672}"/>
              </a:ext>
            </a:extLst>
          </p:cNvPr>
          <p:cNvCxnSpPr>
            <a:cxnSpLocks/>
            <a:stCxn id="185" idx="3"/>
            <a:endCxn id="221" idx="1"/>
          </p:cNvCxnSpPr>
          <p:nvPr/>
        </p:nvCxnSpPr>
        <p:spPr>
          <a:xfrm flipV="1">
            <a:off x="3343119" y="8931514"/>
            <a:ext cx="879599" cy="8651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58A8A07F-EEDA-F1A9-4BB9-3D8AB48027C6}"/>
              </a:ext>
            </a:extLst>
          </p:cNvPr>
          <p:cNvCxnSpPr>
            <a:cxnSpLocks/>
            <a:stCxn id="185" idx="3"/>
            <a:endCxn id="224" idx="1"/>
          </p:cNvCxnSpPr>
          <p:nvPr/>
        </p:nvCxnSpPr>
        <p:spPr>
          <a:xfrm>
            <a:off x="3343119" y="9796711"/>
            <a:ext cx="879598" cy="8426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DFEC7B6-7EFF-320F-45CA-B1C7CF70A931}"/>
              </a:ext>
            </a:extLst>
          </p:cNvPr>
          <p:cNvCxnSpPr>
            <a:cxnSpLocks/>
          </p:cNvCxnSpPr>
          <p:nvPr/>
        </p:nvCxnSpPr>
        <p:spPr>
          <a:xfrm>
            <a:off x="3753746" y="9793119"/>
            <a:ext cx="531801" cy="3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1E08C0B5-5D84-DED1-4A15-65D8AEF0BCB3}"/>
              </a:ext>
            </a:extLst>
          </p:cNvPr>
          <p:cNvSpPr/>
          <p:nvPr/>
        </p:nvSpPr>
        <p:spPr>
          <a:xfrm>
            <a:off x="4222718" y="8715114"/>
            <a:ext cx="2682090" cy="4327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识别虚假动工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68DF5AFB-9F9E-3430-ECD4-7915800F1B6D}"/>
              </a:ext>
            </a:extLst>
          </p:cNvPr>
          <p:cNvSpPr/>
          <p:nvPr/>
        </p:nvSpPr>
        <p:spPr>
          <a:xfrm>
            <a:off x="4222717" y="10422919"/>
            <a:ext cx="2682091" cy="4327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识别“用而未尽”土地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5A0210C4-5ED4-B535-E6C8-870600860412}"/>
              </a:ext>
            </a:extLst>
          </p:cNvPr>
          <p:cNvSpPr/>
          <p:nvPr/>
        </p:nvSpPr>
        <p:spPr>
          <a:xfrm>
            <a:off x="4222717" y="9569017"/>
            <a:ext cx="2682091" cy="4327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识别闲置土地</a:t>
            </a:r>
          </a:p>
        </p:txBody>
      </p:sp>
    </p:spTree>
    <p:extLst>
      <p:ext uri="{BB962C8B-B14F-4D97-AF65-F5344CB8AC3E}">
        <p14:creationId xmlns:p14="http://schemas.microsoft.com/office/powerpoint/2010/main" val="5704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2D735689-0066-F13C-F310-D98705733132}"/>
              </a:ext>
            </a:extLst>
          </p:cNvPr>
          <p:cNvSpPr/>
          <p:nvPr/>
        </p:nvSpPr>
        <p:spPr>
          <a:xfrm>
            <a:off x="1274872" y="223284"/>
            <a:ext cx="3701166" cy="2998382"/>
          </a:xfrm>
          <a:prstGeom prst="flowChartProcess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857B7D-8CC4-D5C6-52A0-B4155F48D26C}"/>
              </a:ext>
            </a:extLst>
          </p:cNvPr>
          <p:cNvGrpSpPr/>
          <p:nvPr/>
        </p:nvGrpSpPr>
        <p:grpSpPr>
          <a:xfrm>
            <a:off x="3332191" y="935664"/>
            <a:ext cx="1450928" cy="363275"/>
            <a:chOff x="2129941" y="10080382"/>
            <a:chExt cx="1450928" cy="504000"/>
          </a:xfrm>
        </p:grpSpPr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6F055A83-12EC-4299-4995-E9C4607A4B37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单要素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流程图: 数据 23">
              <a:extLst>
                <a:ext uri="{FF2B5EF4-FFF2-40B4-BE49-F238E27FC236}">
                  <a16:creationId xmlns:a16="http://schemas.microsoft.com/office/drawing/2014/main" id="{7C1E294A-1FAA-89B4-DE94-3AA11B1F452B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ACE54EA-7BCF-4FCA-BE58-9EACB6C72144}"/>
              </a:ext>
            </a:extLst>
          </p:cNvPr>
          <p:cNvCxnSpPr>
            <a:cxnSpLocks/>
            <a:stCxn id="2" idx="3"/>
            <a:endCxn id="48" idx="1"/>
          </p:cNvCxnSpPr>
          <p:nvPr/>
        </p:nvCxnSpPr>
        <p:spPr>
          <a:xfrm>
            <a:off x="4976038" y="1722475"/>
            <a:ext cx="302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D3BB0C1C-F824-4A6D-BE17-C00D724D29C4}"/>
              </a:ext>
            </a:extLst>
          </p:cNvPr>
          <p:cNvSpPr/>
          <p:nvPr/>
        </p:nvSpPr>
        <p:spPr>
          <a:xfrm>
            <a:off x="455410" y="95692"/>
            <a:ext cx="8507838" cy="3562457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2AFAC29-92BE-D075-0576-8C36082EE015}"/>
              </a:ext>
            </a:extLst>
          </p:cNvPr>
          <p:cNvGrpSpPr/>
          <p:nvPr/>
        </p:nvGrpSpPr>
        <p:grpSpPr>
          <a:xfrm>
            <a:off x="1864127" y="935665"/>
            <a:ext cx="1450928" cy="363275"/>
            <a:chOff x="2129941" y="10080380"/>
            <a:chExt cx="1450928" cy="504000"/>
          </a:xfrm>
        </p:grpSpPr>
        <p:sp>
          <p:nvSpPr>
            <p:cNvPr id="3" name="流程图: 过程 2">
              <a:extLst>
                <a:ext uri="{FF2B5EF4-FFF2-40B4-BE49-F238E27FC236}">
                  <a16:creationId xmlns:a16="http://schemas.microsoft.com/office/drawing/2014/main" id="{49E0BA1B-957F-7A84-0912-77EB05C25349}"/>
                </a:ext>
              </a:extLst>
            </p:cNvPr>
            <p:cNvSpPr/>
            <p:nvPr/>
          </p:nvSpPr>
          <p:spPr>
            <a:xfrm>
              <a:off x="2129941" y="10080380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全要素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流程图: 数据 5">
              <a:extLst>
                <a:ext uri="{FF2B5EF4-FFF2-40B4-BE49-F238E27FC236}">
                  <a16:creationId xmlns:a16="http://schemas.microsoft.com/office/drawing/2014/main" id="{DD2F2D9C-3CAA-453E-DCF4-33739163945A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E4568-413F-29C7-FB23-B8A33F157FC4}"/>
              </a:ext>
            </a:extLst>
          </p:cNvPr>
          <p:cNvSpPr txBox="1"/>
          <p:nvPr/>
        </p:nvSpPr>
        <p:spPr>
          <a:xfrm>
            <a:off x="455409" y="794941"/>
            <a:ext cx="492443" cy="1983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遥感大模型构建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8C860F-77AD-389E-0A13-C11749233EBB}"/>
              </a:ext>
            </a:extLst>
          </p:cNvPr>
          <p:cNvSpPr txBox="1"/>
          <p:nvPr/>
        </p:nvSpPr>
        <p:spPr>
          <a:xfrm>
            <a:off x="1330755" y="534291"/>
            <a:ext cx="461665" cy="2426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遥感大模型数据收集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AB84C05-0055-62E7-70BB-A8A864198C80}"/>
              </a:ext>
            </a:extLst>
          </p:cNvPr>
          <p:cNvGrpSpPr/>
          <p:nvPr/>
        </p:nvGrpSpPr>
        <p:grpSpPr>
          <a:xfrm>
            <a:off x="3332191" y="1557755"/>
            <a:ext cx="1450928" cy="363275"/>
            <a:chOff x="2129941" y="10080382"/>
            <a:chExt cx="1450928" cy="504000"/>
          </a:xfrm>
        </p:grpSpPr>
        <p:sp>
          <p:nvSpPr>
            <p:cNvPr id="28" name="流程图: 过程 27">
              <a:extLst>
                <a:ext uri="{FF2B5EF4-FFF2-40B4-BE49-F238E27FC236}">
                  <a16:creationId xmlns:a16="http://schemas.microsoft.com/office/drawing/2014/main" id="{88C9B7A7-6167-7006-3F85-F9A93CEC82D8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立体观测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流程图: 数据 28">
              <a:extLst>
                <a:ext uri="{FF2B5EF4-FFF2-40B4-BE49-F238E27FC236}">
                  <a16:creationId xmlns:a16="http://schemas.microsoft.com/office/drawing/2014/main" id="{37B51737-A0F1-1F77-765A-600C31BED82A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92E4C59-A06D-D1A0-CB1A-55BFA0DA130A}"/>
              </a:ext>
            </a:extLst>
          </p:cNvPr>
          <p:cNvGrpSpPr/>
          <p:nvPr/>
        </p:nvGrpSpPr>
        <p:grpSpPr>
          <a:xfrm>
            <a:off x="1864127" y="1557756"/>
            <a:ext cx="1450928" cy="363275"/>
            <a:chOff x="2129941" y="10080380"/>
            <a:chExt cx="1450928" cy="504000"/>
          </a:xfrm>
        </p:grpSpPr>
        <p:sp>
          <p:nvSpPr>
            <p:cNvPr id="31" name="流程图: 过程 30">
              <a:extLst>
                <a:ext uri="{FF2B5EF4-FFF2-40B4-BE49-F238E27FC236}">
                  <a16:creationId xmlns:a16="http://schemas.microsoft.com/office/drawing/2014/main" id="{196C2E85-CECA-338B-ACEF-2838F6573D56}"/>
                </a:ext>
              </a:extLst>
            </p:cNvPr>
            <p:cNvSpPr/>
            <p:nvPr/>
          </p:nvSpPr>
          <p:spPr>
            <a:xfrm>
              <a:off x="2129941" y="10080380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变化检测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流程图: 数据 31">
              <a:extLst>
                <a:ext uri="{FF2B5EF4-FFF2-40B4-BE49-F238E27FC236}">
                  <a16:creationId xmlns:a16="http://schemas.microsoft.com/office/drawing/2014/main" id="{47251DDA-D0BC-27C5-39B7-9C75EBE5A064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E027A83-765C-7787-11D7-F5DD7CC19DB7}"/>
              </a:ext>
            </a:extLst>
          </p:cNvPr>
          <p:cNvGrpSpPr/>
          <p:nvPr/>
        </p:nvGrpSpPr>
        <p:grpSpPr>
          <a:xfrm>
            <a:off x="2341847" y="2211526"/>
            <a:ext cx="1450928" cy="363275"/>
            <a:chOff x="2129941" y="10080382"/>
            <a:chExt cx="1450928" cy="504000"/>
          </a:xfrm>
        </p:grpSpPr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FEC0E845-A33E-289F-9B19-0511769A6AC8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辅助数据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流程图: 数据 34">
              <a:extLst>
                <a:ext uri="{FF2B5EF4-FFF2-40B4-BE49-F238E27FC236}">
                  <a16:creationId xmlns:a16="http://schemas.microsoft.com/office/drawing/2014/main" id="{CE9C6CA0-FF6B-74AE-F12F-BA62CA706722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905E237-8B00-148D-84F4-224B4C3AC279}"/>
              </a:ext>
            </a:extLst>
          </p:cNvPr>
          <p:cNvSpPr/>
          <p:nvPr/>
        </p:nvSpPr>
        <p:spPr>
          <a:xfrm>
            <a:off x="5278577" y="569970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清洗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去噪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E0EE278-36AE-84BB-77D1-8544FBC7B27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V="1">
            <a:off x="5837245" y="1722474"/>
            <a:ext cx="3025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7F4204F-69FC-5A5F-01FE-36453F1D7525}"/>
              </a:ext>
            </a:extLst>
          </p:cNvPr>
          <p:cNvSpPr/>
          <p:nvPr/>
        </p:nvSpPr>
        <p:spPr>
          <a:xfrm>
            <a:off x="6139784" y="569969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标准化归一化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BFB2894-26EA-7905-AAC0-B2B8B5B8DF22}"/>
              </a:ext>
            </a:extLst>
          </p:cNvPr>
          <p:cNvCxnSpPr>
            <a:cxnSpLocks/>
            <a:stCxn id="52" idx="3"/>
            <a:endCxn id="73" idx="1"/>
          </p:cNvCxnSpPr>
          <p:nvPr/>
        </p:nvCxnSpPr>
        <p:spPr>
          <a:xfrm>
            <a:off x="6698452" y="1722474"/>
            <a:ext cx="302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77A932D-C0EB-41D6-4BD6-BB2C1F976C51}"/>
              </a:ext>
            </a:extLst>
          </p:cNvPr>
          <p:cNvSpPr/>
          <p:nvPr/>
        </p:nvSpPr>
        <p:spPr>
          <a:xfrm>
            <a:off x="7000991" y="569969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模型训练与推理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696653C-F138-7F65-83A6-C5D3554C926E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559659" y="1722474"/>
            <a:ext cx="302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56B5A68-1B61-0AA2-0D3C-B0A60C433A34}"/>
              </a:ext>
            </a:extLst>
          </p:cNvPr>
          <p:cNvSpPr/>
          <p:nvPr/>
        </p:nvSpPr>
        <p:spPr>
          <a:xfrm>
            <a:off x="7862198" y="569969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模型评价与优化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4A2F1E73-0B6A-83E3-8042-6EC2777EA94A}"/>
              </a:ext>
            </a:extLst>
          </p:cNvPr>
          <p:cNvCxnSpPr>
            <a:cxnSpLocks/>
            <a:stCxn id="95" idx="3"/>
            <a:endCxn id="123" idx="0"/>
          </p:cNvCxnSpPr>
          <p:nvPr/>
        </p:nvCxnSpPr>
        <p:spPr>
          <a:xfrm flipH="1">
            <a:off x="4707537" y="1722474"/>
            <a:ext cx="3713329" cy="2297324"/>
          </a:xfrm>
          <a:prstGeom prst="bentConnector4">
            <a:avLst>
              <a:gd name="adj1" fmla="val -6156"/>
              <a:gd name="adj2" fmla="val 848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C49ED96-93BA-B1C8-1493-460825503EB9}"/>
              </a:ext>
            </a:extLst>
          </p:cNvPr>
          <p:cNvSpPr txBox="1"/>
          <p:nvPr/>
        </p:nvSpPr>
        <p:spPr>
          <a:xfrm>
            <a:off x="6383064" y="3167473"/>
            <a:ext cx="142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微调、迁移</a:t>
            </a: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39EC3B47-76E6-DED7-0301-C5BC63A9DCF1}"/>
              </a:ext>
            </a:extLst>
          </p:cNvPr>
          <p:cNvSpPr/>
          <p:nvPr/>
        </p:nvSpPr>
        <p:spPr>
          <a:xfrm>
            <a:off x="453618" y="4019798"/>
            <a:ext cx="8507838" cy="3562457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D04904-08D1-51DB-D6FD-8834B7C6AC29}"/>
              </a:ext>
            </a:extLst>
          </p:cNvPr>
          <p:cNvSpPr txBox="1"/>
          <p:nvPr/>
        </p:nvSpPr>
        <p:spPr>
          <a:xfrm>
            <a:off x="455409" y="4809358"/>
            <a:ext cx="492443" cy="1983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特定任务模型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96AAFF08-F4C5-CA11-1445-FCEFD6DA10D1}"/>
              </a:ext>
            </a:extLst>
          </p:cNvPr>
          <p:cNvSpPr/>
          <p:nvPr/>
        </p:nvSpPr>
        <p:spPr>
          <a:xfrm>
            <a:off x="1274872" y="4373478"/>
            <a:ext cx="3701166" cy="2998382"/>
          </a:xfrm>
          <a:prstGeom prst="flowChartProcess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159E9135-CF19-6372-D433-A7E8D72C2811}"/>
              </a:ext>
            </a:extLst>
          </p:cNvPr>
          <p:cNvSpPr txBox="1"/>
          <p:nvPr/>
        </p:nvSpPr>
        <p:spPr>
          <a:xfrm>
            <a:off x="1330755" y="4477014"/>
            <a:ext cx="461665" cy="2648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土地常态化监测数据收集</a:t>
            </a: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0B0787B-4750-E679-5A59-2ACD4944ECEA}"/>
              </a:ext>
            </a:extLst>
          </p:cNvPr>
          <p:cNvGrpSpPr/>
          <p:nvPr/>
        </p:nvGrpSpPr>
        <p:grpSpPr>
          <a:xfrm>
            <a:off x="2119440" y="4899670"/>
            <a:ext cx="2215976" cy="326111"/>
            <a:chOff x="2129941" y="10080382"/>
            <a:chExt cx="1450928" cy="504000"/>
          </a:xfrm>
        </p:grpSpPr>
        <p:sp>
          <p:nvSpPr>
            <p:cNvPr id="148" name="流程图: 过程 147">
              <a:extLst>
                <a:ext uri="{FF2B5EF4-FFF2-40B4-BE49-F238E27FC236}">
                  <a16:creationId xmlns:a16="http://schemas.microsoft.com/office/drawing/2014/main" id="{A0FEDBF4-C101-B113-D5DA-947A912336D0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高分遥感影像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流程图: 数据 148">
              <a:extLst>
                <a:ext uri="{FF2B5EF4-FFF2-40B4-BE49-F238E27FC236}">
                  <a16:creationId xmlns:a16="http://schemas.microsoft.com/office/drawing/2014/main" id="{5C5128E8-B9E6-AA7A-B2E9-A1B858DCD72C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C7BFFE9-6E78-B6D0-DBF1-5D3C4A82B276}"/>
              </a:ext>
            </a:extLst>
          </p:cNvPr>
          <p:cNvGrpSpPr/>
          <p:nvPr/>
        </p:nvGrpSpPr>
        <p:grpSpPr>
          <a:xfrm>
            <a:off x="2109701" y="5700656"/>
            <a:ext cx="2215976" cy="326111"/>
            <a:chOff x="2129941" y="10080382"/>
            <a:chExt cx="1450928" cy="504000"/>
          </a:xfrm>
        </p:grpSpPr>
        <p:sp>
          <p:nvSpPr>
            <p:cNvPr id="151" name="流程图: 过程 150">
              <a:extLst>
                <a:ext uri="{FF2B5EF4-FFF2-40B4-BE49-F238E27FC236}">
                  <a16:creationId xmlns:a16="http://schemas.microsoft.com/office/drawing/2014/main" id="{AF463CF5-B8E2-ECA4-241E-9FC1496E7DC8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现场拍摄照片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2" name="流程图: 数据 151">
              <a:extLst>
                <a:ext uri="{FF2B5EF4-FFF2-40B4-BE49-F238E27FC236}">
                  <a16:creationId xmlns:a16="http://schemas.microsoft.com/office/drawing/2014/main" id="{8C946DFC-1CD5-8A99-6076-93B37DBEC6DE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43803606-0739-B7AD-508A-C26D356F8D86}"/>
              </a:ext>
            </a:extLst>
          </p:cNvPr>
          <p:cNvGrpSpPr/>
          <p:nvPr/>
        </p:nvGrpSpPr>
        <p:grpSpPr>
          <a:xfrm>
            <a:off x="2136130" y="6501642"/>
            <a:ext cx="2215976" cy="326111"/>
            <a:chOff x="2129941" y="10080382"/>
            <a:chExt cx="1450928" cy="504000"/>
          </a:xfrm>
        </p:grpSpPr>
        <p:sp>
          <p:nvSpPr>
            <p:cNvPr id="154" name="流程图: 过程 153">
              <a:extLst>
                <a:ext uri="{FF2B5EF4-FFF2-40B4-BE49-F238E27FC236}">
                  <a16:creationId xmlns:a16="http://schemas.microsoft.com/office/drawing/2014/main" id="{5ABB7983-CE26-3037-90F0-A95FA152897F}"/>
                </a:ext>
              </a:extLst>
            </p:cNvPr>
            <p:cNvSpPr/>
            <p:nvPr/>
          </p:nvSpPr>
          <p:spPr>
            <a:xfrm>
              <a:off x="2129941" y="10080382"/>
              <a:ext cx="1438175" cy="504000"/>
            </a:xfrm>
            <a:prstGeom prst="flowChartProcess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辅助数据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5" name="流程图: 数据 154">
              <a:extLst>
                <a:ext uri="{FF2B5EF4-FFF2-40B4-BE49-F238E27FC236}">
                  <a16:creationId xmlns:a16="http://schemas.microsoft.com/office/drawing/2014/main" id="{8DC4886F-0621-5E4B-5EDA-265C3C82572C}"/>
                </a:ext>
              </a:extLst>
            </p:cNvPr>
            <p:cNvSpPr/>
            <p:nvPr/>
          </p:nvSpPr>
          <p:spPr>
            <a:xfrm>
              <a:off x="2140869" y="10080383"/>
              <a:ext cx="1440000" cy="503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413705E-05BD-94F5-84E5-B546C8F502B0}"/>
              </a:ext>
            </a:extLst>
          </p:cNvPr>
          <p:cNvCxnSpPr>
            <a:cxnSpLocks/>
            <a:stCxn id="142" idx="3"/>
            <a:endCxn id="157" idx="1"/>
          </p:cNvCxnSpPr>
          <p:nvPr/>
        </p:nvCxnSpPr>
        <p:spPr>
          <a:xfrm>
            <a:off x="4976038" y="5872669"/>
            <a:ext cx="343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FB3918C3-574C-7467-2B58-648C67D517C9}"/>
              </a:ext>
            </a:extLst>
          </p:cNvPr>
          <p:cNvSpPr/>
          <p:nvPr/>
        </p:nvSpPr>
        <p:spPr>
          <a:xfrm>
            <a:off x="5319748" y="4720164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数据预处理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DE11BD3-7C88-E7A9-7063-89640A0E20DB}"/>
              </a:ext>
            </a:extLst>
          </p:cNvPr>
          <p:cNvSpPr/>
          <p:nvPr/>
        </p:nvSpPr>
        <p:spPr>
          <a:xfrm>
            <a:off x="6215952" y="4711206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模型选择和设计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C69E409-92A7-8954-9429-F89B9181C3DE}"/>
              </a:ext>
            </a:extLst>
          </p:cNvPr>
          <p:cNvCxnSpPr>
            <a:cxnSpLocks/>
            <a:stCxn id="157" idx="3"/>
            <a:endCxn id="160" idx="1"/>
          </p:cNvCxnSpPr>
          <p:nvPr/>
        </p:nvCxnSpPr>
        <p:spPr>
          <a:xfrm flipV="1">
            <a:off x="5878416" y="5863711"/>
            <a:ext cx="337536" cy="8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EBFE257B-21C7-0A4F-32AE-AF6240677C32}"/>
              </a:ext>
            </a:extLst>
          </p:cNvPr>
          <p:cNvSpPr/>
          <p:nvPr/>
        </p:nvSpPr>
        <p:spPr>
          <a:xfrm>
            <a:off x="7112173" y="4720164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模型微调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ECC6B00F-40A4-330F-AA61-5DF44E98C68C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6774620" y="5863711"/>
            <a:ext cx="337553" cy="8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流程图: 过程 177">
            <a:extLst>
              <a:ext uri="{FF2B5EF4-FFF2-40B4-BE49-F238E27FC236}">
                <a16:creationId xmlns:a16="http://schemas.microsoft.com/office/drawing/2014/main" id="{6051EAEA-ECEC-0CAB-B6D5-EFB985EBB3D6}"/>
              </a:ext>
            </a:extLst>
          </p:cNvPr>
          <p:cNvSpPr/>
          <p:nvPr/>
        </p:nvSpPr>
        <p:spPr>
          <a:xfrm>
            <a:off x="1380809" y="8920860"/>
            <a:ext cx="8507838" cy="3562457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06A11CF-47BB-D349-E20E-C157E6C60CFD}"/>
              </a:ext>
            </a:extLst>
          </p:cNvPr>
          <p:cNvSpPr txBox="1"/>
          <p:nvPr/>
        </p:nvSpPr>
        <p:spPr>
          <a:xfrm>
            <a:off x="6383063" y="7119048"/>
            <a:ext cx="142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部署、迁移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FA4F5C9-845A-A1C1-30D1-F0410441C823}"/>
              </a:ext>
            </a:extLst>
          </p:cNvPr>
          <p:cNvSpPr txBox="1"/>
          <p:nvPr/>
        </p:nvSpPr>
        <p:spPr>
          <a:xfrm>
            <a:off x="1382612" y="9710420"/>
            <a:ext cx="492443" cy="1983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典型示范应用</a:t>
            </a:r>
          </a:p>
        </p:txBody>
      </p:sp>
      <p:sp>
        <p:nvSpPr>
          <p:cNvPr id="184" name="流程图: 过程 183">
            <a:extLst>
              <a:ext uri="{FF2B5EF4-FFF2-40B4-BE49-F238E27FC236}">
                <a16:creationId xmlns:a16="http://schemas.microsoft.com/office/drawing/2014/main" id="{81F8A895-8B68-6E87-290D-184269A872A4}"/>
              </a:ext>
            </a:extLst>
          </p:cNvPr>
          <p:cNvSpPr/>
          <p:nvPr/>
        </p:nvSpPr>
        <p:spPr>
          <a:xfrm>
            <a:off x="4315939" y="9182314"/>
            <a:ext cx="5405457" cy="2998382"/>
          </a:xfrm>
          <a:prstGeom prst="flowChartProcess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BE6ABDF-FD5A-D7DC-D526-0813625BAFBE}"/>
              </a:ext>
            </a:extLst>
          </p:cNvPr>
          <p:cNvSpPr/>
          <p:nvPr/>
        </p:nvSpPr>
        <p:spPr>
          <a:xfrm>
            <a:off x="4434865" y="10416003"/>
            <a:ext cx="1534009" cy="7072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示范应用</a:t>
            </a:r>
          </a:p>
        </p:txBody>
      </p: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01A47E72-17BF-AD6A-4627-D12EB13F8672}"/>
              </a:ext>
            </a:extLst>
          </p:cNvPr>
          <p:cNvCxnSpPr>
            <a:cxnSpLocks/>
            <a:stCxn id="185" idx="3"/>
            <a:endCxn id="221" idx="1"/>
          </p:cNvCxnSpPr>
          <p:nvPr/>
        </p:nvCxnSpPr>
        <p:spPr>
          <a:xfrm flipV="1">
            <a:off x="5968874" y="9904422"/>
            <a:ext cx="879599" cy="8651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58A8A07F-EEDA-F1A9-4BB9-3D8AB48027C6}"/>
              </a:ext>
            </a:extLst>
          </p:cNvPr>
          <p:cNvCxnSpPr>
            <a:cxnSpLocks/>
            <a:stCxn id="185" idx="3"/>
            <a:endCxn id="224" idx="1"/>
          </p:cNvCxnSpPr>
          <p:nvPr/>
        </p:nvCxnSpPr>
        <p:spPr>
          <a:xfrm>
            <a:off x="5968874" y="10769619"/>
            <a:ext cx="879598" cy="8426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DFEC7B6-7EFF-320F-45CA-B1C7CF70A931}"/>
              </a:ext>
            </a:extLst>
          </p:cNvPr>
          <p:cNvCxnSpPr>
            <a:cxnSpLocks/>
          </p:cNvCxnSpPr>
          <p:nvPr/>
        </p:nvCxnSpPr>
        <p:spPr>
          <a:xfrm>
            <a:off x="6379501" y="10766027"/>
            <a:ext cx="531801" cy="3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1E08C0B5-5D84-DED1-4A15-65D8AEF0BCB3}"/>
              </a:ext>
            </a:extLst>
          </p:cNvPr>
          <p:cNvSpPr/>
          <p:nvPr/>
        </p:nvSpPr>
        <p:spPr>
          <a:xfrm>
            <a:off x="6848473" y="9688022"/>
            <a:ext cx="2682090" cy="4327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识别虚假动工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68DF5AFB-9F9E-3430-ECD4-7915800F1B6D}"/>
              </a:ext>
            </a:extLst>
          </p:cNvPr>
          <p:cNvSpPr/>
          <p:nvPr/>
        </p:nvSpPr>
        <p:spPr>
          <a:xfrm>
            <a:off x="6848472" y="11395827"/>
            <a:ext cx="2682091" cy="4327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识别“用而未尽”土地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5A0210C4-5ED4-B535-E6C8-870600860412}"/>
              </a:ext>
            </a:extLst>
          </p:cNvPr>
          <p:cNvSpPr/>
          <p:nvPr/>
        </p:nvSpPr>
        <p:spPr>
          <a:xfrm>
            <a:off x="6848472" y="10541925"/>
            <a:ext cx="2682091" cy="4327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识别闲置土地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9AAA1-9635-024A-137C-270CE9B2404A}"/>
              </a:ext>
            </a:extLst>
          </p:cNvPr>
          <p:cNvSpPr/>
          <p:nvPr/>
        </p:nvSpPr>
        <p:spPr>
          <a:xfrm>
            <a:off x="1875055" y="9500025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遥感基础大模型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D2FC32-72FE-6433-6C67-F4BD97EBEFC5}"/>
              </a:ext>
            </a:extLst>
          </p:cNvPr>
          <p:cNvSpPr/>
          <p:nvPr/>
        </p:nvSpPr>
        <p:spPr>
          <a:xfrm>
            <a:off x="3311516" y="9500025"/>
            <a:ext cx="558668" cy="23050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特定任务模型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35FA14-457A-AF4B-66CE-8D2B019967F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33723" y="10652530"/>
            <a:ext cx="8777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BA2A7BA-A6E4-2A4B-55C7-33A86D19AE72}"/>
              </a:ext>
            </a:extLst>
          </p:cNvPr>
          <p:cNvSpPr txBox="1"/>
          <p:nvPr/>
        </p:nvSpPr>
        <p:spPr>
          <a:xfrm>
            <a:off x="2579827" y="10204392"/>
            <a:ext cx="5397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迁移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79CAF07-FEB8-B980-7C93-D3C1FE3DB79B}"/>
              </a:ext>
            </a:extLst>
          </p:cNvPr>
          <p:cNvCxnSpPr>
            <a:cxnSpLocks/>
          </p:cNvCxnSpPr>
          <p:nvPr/>
        </p:nvCxnSpPr>
        <p:spPr>
          <a:xfrm>
            <a:off x="3892617" y="10652529"/>
            <a:ext cx="423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D752DD6-BAE6-DA84-2119-769E0AA5CE84}"/>
              </a:ext>
            </a:extLst>
          </p:cNvPr>
          <p:cNvSpPr/>
          <p:nvPr/>
        </p:nvSpPr>
        <p:spPr>
          <a:xfrm>
            <a:off x="1600200" y="2297199"/>
            <a:ext cx="7073900" cy="1221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数据准备，获取初始遥感影像和标签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42CD6F-E4A4-4390-5080-3335A35AAD4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5137150" y="3518477"/>
            <a:ext cx="0" cy="1056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9B3EA0F-E3E8-F2E7-1067-85F548139663}"/>
              </a:ext>
            </a:extLst>
          </p:cNvPr>
          <p:cNvSpPr/>
          <p:nvPr/>
        </p:nvSpPr>
        <p:spPr>
          <a:xfrm>
            <a:off x="1600200" y="4575233"/>
            <a:ext cx="7073900" cy="1221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构建去噪扩散概率模型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B27C0A-9C65-B0EF-5C8B-53AB5E42FCF1}"/>
              </a:ext>
            </a:extLst>
          </p:cNvPr>
          <p:cNvSpPr/>
          <p:nvPr/>
        </p:nvSpPr>
        <p:spPr>
          <a:xfrm>
            <a:off x="1600200" y="6853266"/>
            <a:ext cx="7073900" cy="1221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训练阶段以初始遥感影像逐步添加高斯噪声，以标签为条件生成噪声图像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2B7A3B-900D-E29F-9514-DBD5A9741BED}"/>
              </a:ext>
            </a:extLst>
          </p:cNvPr>
          <p:cNvSpPr/>
          <p:nvPr/>
        </p:nvSpPr>
        <p:spPr>
          <a:xfrm>
            <a:off x="1600200" y="9131299"/>
            <a:ext cx="7073900" cy="1221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基于目标标签逆向推理采样，生成对应的遥感影像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6CE1B1-5259-1781-E140-CF89D5361A01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5137150" y="5796511"/>
            <a:ext cx="0" cy="1056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8E55950-1EEF-4D63-0889-AB56E3E11EC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137150" y="8074544"/>
            <a:ext cx="0" cy="1056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2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211</Words>
  <Application>Microsoft Office PowerPoint</Application>
  <PresentationFormat>自定义</PresentationFormat>
  <Paragraphs>66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 义兵</dc:creator>
  <cp:lastModifiedBy>义兵 熊</cp:lastModifiedBy>
  <cp:revision>15</cp:revision>
  <dcterms:created xsi:type="dcterms:W3CDTF">2022-03-27T14:03:23Z</dcterms:created>
  <dcterms:modified xsi:type="dcterms:W3CDTF">2024-08-21T09:28:59Z</dcterms:modified>
</cp:coreProperties>
</file>