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9" r:id="rId3"/>
    <p:sldId id="258" r:id="rId4"/>
    <p:sldId id="290" r:id="rId5"/>
    <p:sldId id="260" r:id="rId6"/>
    <p:sldId id="267" r:id="rId7"/>
    <p:sldId id="304" r:id="rId8"/>
    <p:sldId id="264" r:id="rId9"/>
    <p:sldId id="269" r:id="rId10"/>
    <p:sldId id="301" r:id="rId11"/>
    <p:sldId id="261" r:id="rId12"/>
    <p:sldId id="302" r:id="rId13"/>
    <p:sldId id="262" r:id="rId14"/>
    <p:sldId id="272" r:id="rId15"/>
    <p:sldId id="293" r:id="rId16"/>
    <p:sldId id="273" r:id="rId17"/>
    <p:sldId id="274" r:id="rId18"/>
    <p:sldId id="275" r:id="rId19"/>
    <p:sldId id="294" r:id="rId2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FFD4"/>
    <a:srgbClr val="CCECFF"/>
    <a:srgbClr val="D9F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484" autoAdjust="0"/>
  </p:normalViewPr>
  <p:slideViewPr>
    <p:cSldViewPr snapToGrid="0">
      <p:cViewPr varScale="1">
        <p:scale>
          <a:sx n="74" d="100"/>
          <a:sy n="74" d="100"/>
        </p:scale>
        <p:origin x="104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00b8309298cfb0fe" providerId="LiveId" clId="{998154A0-9E84-49A6-8438-A83D84DA21E0}"/>
    <pc:docChg chg="undo redo custSel addSld modSld sldOrd">
      <pc:chgData name="" userId="00b8309298cfb0fe" providerId="LiveId" clId="{998154A0-9E84-49A6-8438-A83D84DA21E0}" dt="2023-06-18T13:40:14.717" v="2089" actId="20577"/>
      <pc:docMkLst>
        <pc:docMk/>
      </pc:docMkLst>
      <pc:sldChg chg="modSp">
        <pc:chgData name="" userId="00b8309298cfb0fe" providerId="LiveId" clId="{998154A0-9E84-49A6-8438-A83D84DA21E0}" dt="2023-06-18T09:13:59.406" v="1245" actId="6549"/>
        <pc:sldMkLst>
          <pc:docMk/>
          <pc:sldMk cId="2207934867" sldId="259"/>
        </pc:sldMkLst>
        <pc:spChg chg="mod">
          <ac:chgData name="" userId="00b8309298cfb0fe" providerId="LiveId" clId="{998154A0-9E84-49A6-8438-A83D84DA21E0}" dt="2023-06-18T09:13:59.406" v="1245" actId="6549"/>
          <ac:spMkLst>
            <pc:docMk/>
            <pc:sldMk cId="2207934867" sldId="259"/>
            <ac:spMk id="2" creationId="{7709F051-0FC1-493B-9530-A77F44E84711}"/>
          </ac:spMkLst>
        </pc:spChg>
      </pc:sldChg>
      <pc:sldChg chg="modSp modNotesTx">
        <pc:chgData name="" userId="00b8309298cfb0fe" providerId="LiveId" clId="{998154A0-9E84-49A6-8438-A83D84DA21E0}" dt="2023-06-18T09:36:50.117" v="1757" actId="113"/>
        <pc:sldMkLst>
          <pc:docMk/>
          <pc:sldMk cId="200141943" sldId="260"/>
        </pc:sldMkLst>
        <pc:spChg chg="mod">
          <ac:chgData name="" userId="00b8309298cfb0fe" providerId="LiveId" clId="{998154A0-9E84-49A6-8438-A83D84DA21E0}" dt="2023-06-18T09:10:01.764" v="1115" actId="2711"/>
          <ac:spMkLst>
            <pc:docMk/>
            <pc:sldMk cId="200141943" sldId="260"/>
            <ac:spMk id="2" creationId="{541501A7-B538-4BBC-B574-43C724E6B5D1}"/>
          </ac:spMkLst>
        </pc:spChg>
        <pc:spChg chg="mod">
          <ac:chgData name="" userId="00b8309298cfb0fe" providerId="LiveId" clId="{998154A0-9E84-49A6-8438-A83D84DA21E0}" dt="2023-06-18T09:36:50.117" v="1757" actId="113"/>
          <ac:spMkLst>
            <pc:docMk/>
            <pc:sldMk cId="200141943" sldId="260"/>
            <ac:spMk id="3" creationId="{7268C8D2-F2F3-4C0F-B2F2-6C878C73FF6D}"/>
          </ac:spMkLst>
        </pc:spChg>
      </pc:sldChg>
      <pc:sldChg chg="modSp">
        <pc:chgData name="" userId="00b8309298cfb0fe" providerId="LiveId" clId="{998154A0-9E84-49A6-8438-A83D84DA21E0}" dt="2023-06-18T13:40:14.717" v="2089" actId="20577"/>
        <pc:sldMkLst>
          <pc:docMk/>
          <pc:sldMk cId="3261489845" sldId="261"/>
        </pc:sldMkLst>
        <pc:spChg chg="mod">
          <ac:chgData name="" userId="00b8309298cfb0fe" providerId="LiveId" clId="{998154A0-9E84-49A6-8438-A83D84DA21E0}" dt="2023-06-18T13:40:14.717" v="2089" actId="20577"/>
          <ac:spMkLst>
            <pc:docMk/>
            <pc:sldMk cId="3261489845" sldId="261"/>
            <ac:spMk id="2" creationId="{18894695-FD1E-45C9-9DF1-40094B7FB556}"/>
          </ac:spMkLst>
        </pc:spChg>
        <pc:spChg chg="mod">
          <ac:chgData name="" userId="00b8309298cfb0fe" providerId="LiveId" clId="{998154A0-9E84-49A6-8438-A83D84DA21E0}" dt="2023-06-18T13:25:02.985" v="1916"/>
          <ac:spMkLst>
            <pc:docMk/>
            <pc:sldMk cId="3261489845" sldId="261"/>
            <ac:spMk id="3" creationId="{7D1C08CE-DC7D-4D98-A1DC-CFD0EBF12101}"/>
          </ac:spMkLst>
        </pc:spChg>
      </pc:sldChg>
      <pc:sldChg chg="modSp">
        <pc:chgData name="" userId="00b8309298cfb0fe" providerId="LiveId" clId="{998154A0-9E84-49A6-8438-A83D84DA21E0}" dt="2023-06-18T13:28:19.940" v="1920"/>
        <pc:sldMkLst>
          <pc:docMk/>
          <pc:sldMk cId="3669925054" sldId="262"/>
        </pc:sldMkLst>
        <pc:spChg chg="mod">
          <ac:chgData name="" userId="00b8309298cfb0fe" providerId="LiveId" clId="{998154A0-9E84-49A6-8438-A83D84DA21E0}" dt="2023-06-18T13:28:19.940" v="1920"/>
          <ac:spMkLst>
            <pc:docMk/>
            <pc:sldMk cId="3669925054" sldId="262"/>
            <ac:spMk id="3" creationId="{7D1C08CE-DC7D-4D98-A1DC-CFD0EBF12101}"/>
          </ac:spMkLst>
        </pc:spChg>
      </pc:sldChg>
      <pc:sldChg chg="modSp">
        <pc:chgData name="" userId="00b8309298cfb0fe" providerId="LiveId" clId="{998154A0-9E84-49A6-8438-A83D84DA21E0}" dt="2023-06-18T13:28:29.276" v="1938" actId="20577"/>
        <pc:sldMkLst>
          <pc:docMk/>
          <pc:sldMk cId="3086341129" sldId="263"/>
        </pc:sldMkLst>
        <pc:spChg chg="mod">
          <ac:chgData name="" userId="00b8309298cfb0fe" providerId="LiveId" clId="{998154A0-9E84-49A6-8438-A83D84DA21E0}" dt="2023-06-18T13:28:29.276" v="1938" actId="20577"/>
          <ac:spMkLst>
            <pc:docMk/>
            <pc:sldMk cId="3086341129" sldId="263"/>
            <ac:spMk id="3" creationId="{7D1C08CE-DC7D-4D98-A1DC-CFD0EBF12101}"/>
          </ac:spMkLst>
        </pc:spChg>
      </pc:sldChg>
      <pc:sldChg chg="modSp">
        <pc:chgData name="" userId="00b8309298cfb0fe" providerId="LiveId" clId="{998154A0-9E84-49A6-8438-A83D84DA21E0}" dt="2023-06-18T09:17:59.741" v="1333" actId="20577"/>
        <pc:sldMkLst>
          <pc:docMk/>
          <pc:sldMk cId="3361531486" sldId="282"/>
        </pc:sldMkLst>
        <pc:spChg chg="mod">
          <ac:chgData name="" userId="00b8309298cfb0fe" providerId="LiveId" clId="{998154A0-9E84-49A6-8438-A83D84DA21E0}" dt="2023-06-18T09:17:59.741" v="1333" actId="20577"/>
          <ac:spMkLst>
            <pc:docMk/>
            <pc:sldMk cId="3361531486" sldId="282"/>
            <ac:spMk id="2" creationId="{18894695-FD1E-45C9-9DF1-40094B7FB556}"/>
          </ac:spMkLst>
        </pc:spChg>
      </pc:sldChg>
      <pc:sldChg chg="modSp">
        <pc:chgData name="" userId="00b8309298cfb0fe" providerId="LiveId" clId="{998154A0-9E84-49A6-8438-A83D84DA21E0}" dt="2023-06-18T09:18:13.312" v="1339" actId="20577"/>
        <pc:sldMkLst>
          <pc:docMk/>
          <pc:sldMk cId="2223185927" sldId="283"/>
        </pc:sldMkLst>
        <pc:spChg chg="mod">
          <ac:chgData name="" userId="00b8309298cfb0fe" providerId="LiveId" clId="{998154A0-9E84-49A6-8438-A83D84DA21E0}" dt="2023-06-18T09:18:13.312" v="1339" actId="20577"/>
          <ac:spMkLst>
            <pc:docMk/>
            <pc:sldMk cId="2223185927" sldId="283"/>
            <ac:spMk id="2" creationId="{18894695-FD1E-45C9-9DF1-40094B7FB556}"/>
          </ac:spMkLst>
        </pc:spChg>
      </pc:sldChg>
      <pc:sldChg chg="modSp">
        <pc:chgData name="" userId="00b8309298cfb0fe" providerId="LiveId" clId="{998154A0-9E84-49A6-8438-A83D84DA21E0}" dt="2023-06-18T09:18:53.339" v="1354" actId="20577"/>
        <pc:sldMkLst>
          <pc:docMk/>
          <pc:sldMk cId="862801976" sldId="285"/>
        </pc:sldMkLst>
        <pc:spChg chg="mod">
          <ac:chgData name="" userId="00b8309298cfb0fe" providerId="LiveId" clId="{998154A0-9E84-49A6-8438-A83D84DA21E0}" dt="2023-06-18T09:18:53.339" v="1354" actId="20577"/>
          <ac:spMkLst>
            <pc:docMk/>
            <pc:sldMk cId="862801976" sldId="285"/>
            <ac:spMk id="2" creationId="{18894695-FD1E-45C9-9DF1-40094B7FB556}"/>
          </ac:spMkLst>
        </pc:spChg>
      </pc:sldChg>
      <pc:sldChg chg="addSp delSp modSp add modNotesTx">
        <pc:chgData name="" userId="00b8309298cfb0fe" providerId="LiveId" clId="{998154A0-9E84-49A6-8438-A83D84DA21E0}" dt="2023-06-18T13:33:11.894" v="1960" actId="6549"/>
        <pc:sldMkLst>
          <pc:docMk/>
          <pc:sldMk cId="2392614334" sldId="288"/>
        </pc:sldMkLst>
        <pc:spChg chg="mod">
          <ac:chgData name="" userId="00b8309298cfb0fe" providerId="LiveId" clId="{998154A0-9E84-49A6-8438-A83D84DA21E0}" dt="2023-06-18T09:10:43.535" v="1150" actId="5793"/>
          <ac:spMkLst>
            <pc:docMk/>
            <pc:sldMk cId="2392614334" sldId="288"/>
            <ac:spMk id="2" creationId="{DDF7F3CC-3888-40D2-8D5F-ECEB451B790D}"/>
          </ac:spMkLst>
        </pc:spChg>
        <pc:spChg chg="add del">
          <ac:chgData name="" userId="00b8309298cfb0fe" providerId="LiveId" clId="{998154A0-9E84-49A6-8438-A83D84DA21E0}" dt="2023-06-18T08:04:02.096" v="271" actId="3680"/>
          <ac:spMkLst>
            <pc:docMk/>
            <pc:sldMk cId="2392614334" sldId="288"/>
            <ac:spMk id="3" creationId="{BF99FF9F-29FA-4966-B631-9F96D175E83A}"/>
          </ac:spMkLst>
        </pc:spChg>
        <pc:spChg chg="add del mod">
          <ac:chgData name="" userId="00b8309298cfb0fe" providerId="LiveId" clId="{998154A0-9E84-49A6-8438-A83D84DA21E0}" dt="2023-06-18T08:34:13.403" v="943" actId="478"/>
          <ac:spMkLst>
            <pc:docMk/>
            <pc:sldMk cId="2392614334" sldId="288"/>
            <ac:spMk id="7" creationId="{1F51E3EA-44DD-434F-96F9-339656869166}"/>
          </ac:spMkLst>
        </pc:spChg>
        <pc:spChg chg="add del mod">
          <ac:chgData name="" userId="00b8309298cfb0fe" providerId="LiveId" clId="{998154A0-9E84-49A6-8438-A83D84DA21E0}" dt="2023-06-18T09:43:25.246" v="1801"/>
          <ac:spMkLst>
            <pc:docMk/>
            <pc:sldMk cId="2392614334" sldId="288"/>
            <ac:spMk id="9" creationId="{23EF07C4-844F-4079-ADBB-88EFFD36DD87}"/>
          </ac:spMkLst>
        </pc:spChg>
        <pc:graphicFrameChg chg="del mod">
          <ac:chgData name="" userId="00b8309298cfb0fe" providerId="LiveId" clId="{998154A0-9E84-49A6-8438-A83D84DA21E0}" dt="2023-06-18T08:03:56.352" v="270" actId="3680"/>
          <ac:graphicFrameMkLst>
            <pc:docMk/>
            <pc:sldMk cId="2392614334" sldId="288"/>
            <ac:graphicFrameMk id="4" creationId="{6C95F350-D680-4994-9958-ABD37C4B01A5}"/>
          </ac:graphicFrameMkLst>
        </pc:graphicFrameChg>
        <pc:graphicFrameChg chg="add del mod modGraphic">
          <ac:chgData name="" userId="00b8309298cfb0fe" providerId="LiveId" clId="{998154A0-9E84-49A6-8438-A83D84DA21E0}" dt="2023-06-18T09:36:55.901" v="1758" actId="478"/>
          <ac:graphicFrameMkLst>
            <pc:docMk/>
            <pc:sldMk cId="2392614334" sldId="288"/>
            <ac:graphicFrameMk id="5" creationId="{FA7542B3-933B-4C2E-AE40-83CD9DC168EC}"/>
          </ac:graphicFrameMkLst>
        </pc:graphicFrameChg>
        <pc:graphicFrameChg chg="add mod modGraphic">
          <ac:chgData name="" userId="00b8309298cfb0fe" providerId="LiveId" clId="{998154A0-9E84-49A6-8438-A83D84DA21E0}" dt="2023-06-18T13:33:11.894" v="1960" actId="6549"/>
          <ac:graphicFrameMkLst>
            <pc:docMk/>
            <pc:sldMk cId="2392614334" sldId="288"/>
            <ac:graphicFrameMk id="10" creationId="{60AC3E53-BFA3-464E-8B97-D4FEA32088E5}"/>
          </ac:graphicFrameMkLst>
        </pc:graphicFrameChg>
      </pc:sldChg>
      <pc:sldChg chg="modSp add">
        <pc:chgData name="" userId="00b8309298cfb0fe" providerId="LiveId" clId="{998154A0-9E84-49A6-8438-A83D84DA21E0}" dt="2023-06-18T13:34:57.354" v="2023" actId="20577"/>
        <pc:sldMkLst>
          <pc:docMk/>
          <pc:sldMk cId="2555384072" sldId="289"/>
        </pc:sldMkLst>
        <pc:spChg chg="mod">
          <ac:chgData name="" userId="00b8309298cfb0fe" providerId="LiveId" clId="{998154A0-9E84-49A6-8438-A83D84DA21E0}" dt="2023-06-18T08:50:24.870" v="1067" actId="20577"/>
          <ac:spMkLst>
            <pc:docMk/>
            <pc:sldMk cId="2555384072" sldId="289"/>
            <ac:spMk id="2" creationId="{6BC67378-3015-4274-A4DA-688363B07FC2}"/>
          </ac:spMkLst>
        </pc:spChg>
        <pc:spChg chg="mod">
          <ac:chgData name="" userId="00b8309298cfb0fe" providerId="LiveId" clId="{998154A0-9E84-49A6-8438-A83D84DA21E0}" dt="2023-06-18T13:34:57.354" v="2023" actId="20577"/>
          <ac:spMkLst>
            <pc:docMk/>
            <pc:sldMk cId="2555384072" sldId="289"/>
            <ac:spMk id="3" creationId="{544A244D-4D0B-4F1A-9C73-BB1F8B7A16CD}"/>
          </ac:spMkLst>
        </pc:spChg>
        <pc:spChg chg="mod">
          <ac:chgData name="" userId="00b8309298cfb0fe" providerId="LiveId" clId="{998154A0-9E84-49A6-8438-A83D84DA21E0}" dt="2023-06-18T09:25:09.699" v="1507" actId="20577"/>
          <ac:spMkLst>
            <pc:docMk/>
            <pc:sldMk cId="2555384072" sldId="289"/>
            <ac:spMk id="4" creationId="{B3ACCF36-6921-4444-820B-8846E3E95D86}"/>
          </ac:spMkLst>
        </pc:spChg>
      </pc:sldChg>
      <pc:sldChg chg="modSp add ord">
        <pc:chgData name="" userId="00b8309298cfb0fe" providerId="LiveId" clId="{998154A0-9E84-49A6-8438-A83D84DA21E0}" dt="2023-06-18T09:11:35.350" v="1167"/>
        <pc:sldMkLst>
          <pc:docMk/>
          <pc:sldMk cId="818919402" sldId="290"/>
        </pc:sldMkLst>
        <pc:spChg chg="mod">
          <ac:chgData name="" userId="00b8309298cfb0fe" providerId="LiveId" clId="{998154A0-9E84-49A6-8438-A83D84DA21E0}" dt="2023-06-18T09:11:27.622" v="1166" actId="20577"/>
          <ac:spMkLst>
            <pc:docMk/>
            <pc:sldMk cId="818919402" sldId="290"/>
            <ac:spMk id="2" creationId="{B170340A-F720-43FA-A4EC-71129E4AA5C9}"/>
          </ac:spMkLst>
        </pc:spChg>
      </pc:sldChg>
      <pc:sldChg chg="modSp add">
        <pc:chgData name="" userId="00b8309298cfb0fe" providerId="LiveId" clId="{998154A0-9E84-49A6-8438-A83D84DA21E0}" dt="2023-06-18T13:38:57.662" v="2086" actId="20577"/>
        <pc:sldMkLst>
          <pc:docMk/>
          <pc:sldMk cId="1742839965" sldId="291"/>
        </pc:sldMkLst>
        <pc:spChg chg="mod">
          <ac:chgData name="" userId="00b8309298cfb0fe" providerId="LiveId" clId="{998154A0-9E84-49A6-8438-A83D84DA21E0}" dt="2023-06-18T13:34:45.244" v="2009" actId="5793"/>
          <ac:spMkLst>
            <pc:docMk/>
            <pc:sldMk cId="1742839965" sldId="291"/>
            <ac:spMk id="2" creationId="{44E1CEE6-4F15-450E-9824-A88F183BB7D0}"/>
          </ac:spMkLst>
        </pc:spChg>
        <pc:spChg chg="mod">
          <ac:chgData name="" userId="00b8309298cfb0fe" providerId="LiveId" clId="{998154A0-9E84-49A6-8438-A83D84DA21E0}" dt="2023-06-18T13:38:57.662" v="2086" actId="20577"/>
          <ac:spMkLst>
            <pc:docMk/>
            <pc:sldMk cId="1742839965" sldId="291"/>
            <ac:spMk id="3" creationId="{1DA3F0D1-27D0-454E-B01F-3DA8923DA0E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491538-2392-47EC-999E-194131046E78}" type="datetimeFigureOut">
              <a:rPr lang="zh-TW" altLang="en-US" smtClean="0"/>
              <a:t>2024/2/29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21B62A-A9C2-4D58-A259-091F2C0AD5BF}" type="slidenum">
              <a:rPr lang="zh-TW" altLang="en-US" smtClean="0"/>
              <a:t>‹#›</a:t>
            </a:fld>
            <a:endParaRPr lang="zh-TW" altLang="en-US"/>
          </a:p>
        </p:txBody>
      </p:sp>
    </p:spTree>
    <p:extLst>
      <p:ext uri="{BB962C8B-B14F-4D97-AF65-F5344CB8AC3E}">
        <p14:creationId xmlns:p14="http://schemas.microsoft.com/office/powerpoint/2010/main" val="818136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200" kern="1200">
                <a:solidFill>
                  <a:schemeClr val="tx1"/>
                </a:solidFill>
                <a:effectLst/>
                <a:latin typeface="+mn-lt"/>
                <a:ea typeface="+mn-ea"/>
                <a:cs typeface="+mn-cs"/>
              </a:rPr>
              <a:t>本研究將以七層樓鋼構架為實驗標的，分別進行實驗測試與數值模擬，並事先規劃樓層破壞形式，如單樓層破壞、雙樓層破壞和多樓層破壞等破壞形式，結合數值與實驗之分析結果，以驗證該方法可行性，最後以立體熵值圖以及評估程序，讓檢測人員與一般民眾，能透過該立體圖的變化，了解房屋結構之健康狀態。</a:t>
            </a:r>
          </a:p>
          <a:p>
            <a:endParaRPr lang="zh-TW" altLang="en-US"/>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a:t>
            </a:fld>
            <a:endParaRPr lang="zh-TW" altLang="en-US"/>
          </a:p>
        </p:txBody>
      </p:sp>
    </p:spTree>
    <p:extLst>
      <p:ext uri="{BB962C8B-B14F-4D97-AF65-F5344CB8AC3E}">
        <p14:creationId xmlns:p14="http://schemas.microsoft.com/office/powerpoint/2010/main" val="37633832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考慮到現有工作，特別是多尺度分析和</a:t>
            </a:r>
            <a:r>
              <a:rPr lang="en-US" altLang="zh-TW" dirty="0" err="1"/>
              <a:t>IncrEn</a:t>
            </a:r>
            <a:r>
              <a:rPr lang="zh-TW" altLang="en-US" dirty="0"/>
              <a:t>後，進一步推進了對</a:t>
            </a:r>
            <a:r>
              <a:rPr lang="en-US" altLang="zh-TW" dirty="0" err="1"/>
              <a:t>MSE</a:t>
            </a:r>
            <a:r>
              <a:rPr lang="zh-TW" altLang="en-US" dirty="0"/>
              <a:t>的研究並提出了</a:t>
            </a:r>
            <a:r>
              <a:rPr lang="en-US" altLang="zh-TW" dirty="0"/>
              <a:t>MIE</a:t>
            </a:r>
            <a:r>
              <a:rPr lang="zh-TW" altLang="en-US" dirty="0"/>
              <a:t>。</a:t>
            </a:r>
            <a:endParaRPr lang="en-US" altLang="zh-TW" dirty="0"/>
          </a:p>
          <a:p>
            <a:r>
              <a:rPr lang="zh-TW" altLang="en-US" dirty="0"/>
              <a:t>通過對模擬時間序列和真實世界時間序列的實驗，我們提出的新型熵度量展示了顯著的改進</a:t>
            </a:r>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16</a:t>
            </a:fld>
            <a:endParaRPr lang="zh-TW" altLang="en-US"/>
          </a:p>
        </p:txBody>
      </p:sp>
    </p:spTree>
    <p:extLst>
      <p:ext uri="{BB962C8B-B14F-4D97-AF65-F5344CB8AC3E}">
        <p14:creationId xmlns:p14="http://schemas.microsoft.com/office/powerpoint/2010/main" val="224899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17</a:t>
            </a:fld>
            <a:endParaRPr lang="zh-TW" altLang="en-US"/>
          </a:p>
        </p:txBody>
      </p:sp>
    </p:spTree>
    <p:extLst>
      <p:ext uri="{BB962C8B-B14F-4D97-AF65-F5344CB8AC3E}">
        <p14:creationId xmlns:p14="http://schemas.microsoft.com/office/powerpoint/2010/main" val="183757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18</a:t>
            </a:fld>
            <a:endParaRPr lang="zh-TW" altLang="en-US"/>
          </a:p>
        </p:txBody>
      </p:sp>
    </p:spTree>
    <p:extLst>
      <p:ext uri="{BB962C8B-B14F-4D97-AF65-F5344CB8AC3E}">
        <p14:creationId xmlns:p14="http://schemas.microsoft.com/office/powerpoint/2010/main" val="462673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2</a:t>
            </a:fld>
            <a:endParaRPr lang="zh-TW" altLang="en-US"/>
          </a:p>
        </p:txBody>
      </p:sp>
    </p:spTree>
    <p:extLst>
      <p:ext uri="{BB962C8B-B14F-4D97-AF65-F5344CB8AC3E}">
        <p14:creationId xmlns:p14="http://schemas.microsoft.com/office/powerpoint/2010/main" val="117889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從生理系統記錄下來的時間序列資料通常在長時間尺度上呈現固有的生理複雜性變異。多尺度分析被認為是表徵生理信號特徵的重要方法。</a:t>
            </a:r>
            <a:endParaRPr lang="en-US" altLang="zh-TW" dirty="0"/>
          </a:p>
          <a:p>
            <a:endParaRPr lang="en-US" altLang="zh-TW" dirty="0"/>
          </a:p>
          <a:p>
            <a:r>
              <a:rPr lang="zh-TW" altLang="en-US" dirty="0"/>
              <a:t>在這項研究中，我們</a:t>
            </a:r>
            <a:r>
              <a:rPr lang="zh-TW" altLang="en-US" b="1" dirty="0">
                <a:solidFill>
                  <a:srgbClr val="C00000"/>
                </a:solidFill>
              </a:rPr>
              <a:t>提出了一種新的多尺度分析方法，稱為多尺度增量熵（</a:t>
            </a:r>
            <a:r>
              <a:rPr lang="en-US" altLang="zh-TW" b="1" dirty="0">
                <a:solidFill>
                  <a:srgbClr val="C00000"/>
                </a:solidFill>
              </a:rPr>
              <a:t>MIE</a:t>
            </a:r>
            <a:r>
              <a:rPr lang="zh-TW" altLang="en-US" b="1" dirty="0">
                <a:solidFill>
                  <a:srgbClr val="C00000"/>
                </a:solidFill>
              </a:rPr>
              <a:t>），它結合了增量熵（</a:t>
            </a:r>
            <a:r>
              <a:rPr lang="en-US" altLang="zh-TW" b="1" dirty="0" err="1">
                <a:solidFill>
                  <a:srgbClr val="C00000"/>
                </a:solidFill>
              </a:rPr>
              <a:t>IncrEn</a:t>
            </a:r>
            <a:r>
              <a:rPr lang="zh-TW" altLang="en-US" b="1" dirty="0">
                <a:solidFill>
                  <a:srgbClr val="C00000"/>
                </a:solidFill>
              </a:rPr>
              <a:t>）和多尺度分析的特點。</a:t>
            </a:r>
            <a:endParaRPr lang="en-US" altLang="zh-TW" b="1" dirty="0">
              <a:solidFill>
                <a:srgbClr val="C00000"/>
              </a:solidFill>
            </a:endParaRPr>
          </a:p>
          <a:p>
            <a:r>
              <a:rPr lang="en-US" altLang="zh-TW" dirty="0"/>
              <a:t>MIE</a:t>
            </a:r>
            <a:r>
              <a:rPr lang="zh-TW" altLang="en-US" dirty="0"/>
              <a:t>繼承了</a:t>
            </a:r>
            <a:r>
              <a:rPr lang="en-US" altLang="zh-TW" dirty="0" err="1"/>
              <a:t>IncrEn</a:t>
            </a:r>
            <a:r>
              <a:rPr lang="zh-TW" altLang="en-US" dirty="0"/>
              <a:t>的特性，考慮了時間序列的波動方向和振幅。對於合成和真實信號的實驗表明，</a:t>
            </a:r>
            <a:r>
              <a:rPr lang="en-US" altLang="zh-TW" dirty="0"/>
              <a:t>MIE</a:t>
            </a:r>
            <a:r>
              <a:rPr lang="zh-TW" altLang="en-US" dirty="0"/>
              <a:t>作為一個複雜性指標表現更好。</a:t>
            </a:r>
            <a:endParaRPr lang="en-US" altLang="zh-TW" dirty="0"/>
          </a:p>
          <a:p>
            <a:endParaRPr lang="en-US" altLang="zh-TW" dirty="0"/>
          </a:p>
          <a:p>
            <a:r>
              <a:rPr lang="zh-TW" altLang="en-US" sz="1200" dirty="0"/>
              <a:t>為了克服</a:t>
            </a:r>
            <a:r>
              <a:rPr lang="en-US" altLang="zh-TW" sz="1200" dirty="0" err="1"/>
              <a:t>MSE</a:t>
            </a:r>
            <a:r>
              <a:rPr lang="zh-TW" altLang="en-US" sz="1200" dirty="0"/>
              <a:t>的不足，提出了一種新方法：</a:t>
            </a:r>
            <a:r>
              <a:rPr lang="zh-TW" altLang="en-US" sz="1200" dirty="0">
                <a:solidFill>
                  <a:srgbClr val="C00000"/>
                </a:solidFill>
              </a:rPr>
              <a:t>多尺度增量熵（</a:t>
            </a:r>
            <a:r>
              <a:rPr lang="en-US" altLang="zh-TW" sz="1200" dirty="0">
                <a:solidFill>
                  <a:srgbClr val="C00000"/>
                </a:solidFill>
              </a:rPr>
              <a:t>MIE</a:t>
            </a:r>
            <a:r>
              <a:rPr lang="zh-TW" altLang="en-US" sz="1200" dirty="0">
                <a:solidFill>
                  <a:srgbClr val="C00000"/>
                </a:solidFill>
              </a:rPr>
              <a:t>）。</a:t>
            </a:r>
            <a:endParaRPr lang="en-US" altLang="zh-TW" sz="1200" dirty="0">
              <a:solidFill>
                <a:srgbClr val="C00000"/>
              </a:solidFill>
            </a:endParaRPr>
          </a:p>
          <a:p>
            <a:endParaRPr lang="en-US" altLang="zh-TW" sz="1200" dirty="0"/>
          </a:p>
          <a:p>
            <a:r>
              <a:rPr lang="zh-TW" altLang="en-US" sz="1200" dirty="0"/>
              <a:t>對粗粒化時間序列的熵計算基於增量熵（</a:t>
            </a:r>
            <a:r>
              <a:rPr lang="en-US" altLang="zh-TW" sz="1200" dirty="0" err="1"/>
              <a:t>IncrEn</a:t>
            </a:r>
            <a:r>
              <a:rPr lang="zh-TW" altLang="en-US" sz="1200" dirty="0"/>
              <a:t>）。</a:t>
            </a:r>
            <a:endParaRPr lang="en-US" altLang="zh-TW" sz="1200" dirty="0"/>
          </a:p>
          <a:p>
            <a:endParaRPr lang="en-US" altLang="zh-TW" sz="1200" dirty="0"/>
          </a:p>
          <a:p>
            <a:r>
              <a:rPr lang="en-US" altLang="zh-TW" sz="1200" dirty="0" err="1"/>
              <a:t>IncrEn</a:t>
            </a:r>
            <a:r>
              <a:rPr lang="zh-TW" altLang="en-US" sz="1200" dirty="0"/>
              <a:t>不僅以符號序列的形式自然地編碼了時間序列的排名順序，還量化了相鄰元素之間的變化大小。相比於</a:t>
            </a:r>
            <a:r>
              <a:rPr lang="en-US" altLang="zh-TW" sz="1200" dirty="0" err="1"/>
              <a:t>SampEn</a:t>
            </a:r>
            <a:r>
              <a:rPr lang="zh-TW" altLang="en-US" sz="1200" dirty="0"/>
              <a:t>和</a:t>
            </a:r>
            <a:r>
              <a:rPr lang="en-US" altLang="zh-TW" sz="1200" dirty="0"/>
              <a:t>PE</a:t>
            </a:r>
            <a:r>
              <a:rPr lang="zh-TW" altLang="en-US" sz="1200" dirty="0"/>
              <a:t>，可以更好地描述生理時間序列中的結構信息。</a:t>
            </a:r>
            <a:endParaRPr lang="en-US" altLang="zh-TW" sz="1200" dirty="0"/>
          </a:p>
          <a:p>
            <a:endParaRPr lang="en-US" altLang="zh-TW" sz="1200" dirty="0"/>
          </a:p>
          <a:p>
            <a:r>
              <a:rPr lang="zh-TW" altLang="en-US" sz="1200" dirty="0"/>
              <a:t>因此</a:t>
            </a:r>
            <a:r>
              <a:rPr lang="en-US" altLang="zh-TW" sz="1200" dirty="0"/>
              <a:t>MIE</a:t>
            </a:r>
            <a:r>
              <a:rPr lang="zh-TW" altLang="en-US" sz="1200" dirty="0"/>
              <a:t>能更好地描述多個時間尺度上的生理複雜性。</a:t>
            </a:r>
            <a:endParaRPr lang="en-US" altLang="zh-TW" sz="1200" dirty="0"/>
          </a:p>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3</a:t>
            </a:fld>
            <a:endParaRPr lang="zh-TW" altLang="en-US"/>
          </a:p>
        </p:txBody>
      </p:sp>
    </p:spTree>
    <p:extLst>
      <p:ext uri="{BB962C8B-B14F-4D97-AF65-F5344CB8AC3E}">
        <p14:creationId xmlns:p14="http://schemas.microsoft.com/office/powerpoint/2010/main" val="642918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5</a:t>
            </a:fld>
            <a:endParaRPr lang="zh-TW" altLang="en-US"/>
          </a:p>
        </p:txBody>
      </p:sp>
    </p:spTree>
    <p:extLst>
      <p:ext uri="{BB962C8B-B14F-4D97-AF65-F5344CB8AC3E}">
        <p14:creationId xmlns:p14="http://schemas.microsoft.com/office/powerpoint/2010/main" val="2754052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因此便有（</a:t>
            </a:r>
            <a:r>
              <a:rPr lang="en-US" altLang="zh-TW" dirty="0"/>
              <a:t>2R+1</a:t>
            </a:r>
            <a:r>
              <a:rPr lang="zh-TW" altLang="en-US" dirty="0"/>
              <a:t>）</a:t>
            </a:r>
            <a:r>
              <a:rPr lang="en-US" altLang="zh-TW" dirty="0"/>
              <a:t>^m </a:t>
            </a:r>
            <a:r>
              <a:rPr lang="zh-TW" altLang="en-US" dirty="0"/>
              <a:t>種相異可能變化，以頻率 </a:t>
            </a:r>
            <a:r>
              <a:rPr lang="en-US" altLang="zh-TW" dirty="0"/>
              <a:t>P(</a:t>
            </a:r>
            <a:r>
              <a:rPr lang="zh-TW" altLang="en-US" dirty="0"/>
              <a:t>𝑊𝑛 </a:t>
            </a:r>
            <a:r>
              <a:rPr lang="en-US" altLang="zh-TW" dirty="0"/>
              <a:t>) = Q(</a:t>
            </a:r>
            <a:r>
              <a:rPr lang="zh-TW" altLang="en-US" dirty="0"/>
              <a:t>𝑊𝑛</a:t>
            </a:r>
            <a:r>
              <a:rPr lang="en-US" altLang="zh-TW" dirty="0"/>
              <a:t>) /N−m </a:t>
            </a:r>
            <a:r>
              <a:rPr lang="zh-TW" altLang="en-US" dirty="0"/>
              <a:t>來定義</a:t>
            </a:r>
            <a:endParaRPr lang="en-US" altLang="zh-TW" dirty="0"/>
          </a:p>
          <a:p>
            <a:r>
              <a:rPr lang="zh-TW" altLang="en-US" sz="1200" b="0" i="0" kern="1200" dirty="0">
                <a:solidFill>
                  <a:schemeClr val="tx1"/>
                </a:solidFill>
                <a:effectLst/>
                <a:latin typeface="+mn-lt"/>
                <a:ea typeface="+mn-ea"/>
                <a:cs typeface="+mn-cs"/>
              </a:rPr>
              <a:t>在</a:t>
            </a:r>
            <a:r>
              <a:rPr lang="en-US" altLang="zh-TW" sz="1200" b="0" i="0" kern="1200" dirty="0">
                <a:solidFill>
                  <a:schemeClr val="tx1"/>
                </a:solidFill>
                <a:effectLst/>
                <a:latin typeface="+mn-lt"/>
                <a:ea typeface="+mn-ea"/>
                <a:cs typeface="+mn-cs"/>
              </a:rPr>
              <a:t>MIE</a:t>
            </a:r>
            <a:r>
              <a:rPr lang="zh-TW" altLang="en-US" sz="1200" b="0" i="0" kern="1200" dirty="0">
                <a:solidFill>
                  <a:schemeClr val="tx1"/>
                </a:solidFill>
                <a:effectLst/>
                <a:latin typeface="+mn-lt"/>
                <a:ea typeface="+mn-ea"/>
                <a:cs typeface="+mn-cs"/>
              </a:rPr>
              <a:t>中，</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代表解析度參數（</a:t>
            </a:r>
            <a:r>
              <a:rPr lang="en-US" altLang="zh-TW" sz="1200" b="0" i="0" kern="1200" dirty="0">
                <a:solidFill>
                  <a:schemeClr val="tx1"/>
                </a:solidFill>
                <a:effectLst/>
                <a:latin typeface="+mn-lt"/>
                <a:ea typeface="+mn-ea"/>
                <a:cs typeface="+mn-cs"/>
              </a:rPr>
              <a:t>Resolution Parameter</a:t>
            </a:r>
            <a:r>
              <a:rPr lang="zh-TW" altLang="en-US" sz="1200" b="0" i="0" kern="1200" dirty="0">
                <a:solidFill>
                  <a:schemeClr val="tx1"/>
                </a:solidFill>
                <a:effectLst/>
                <a:latin typeface="+mn-lt"/>
                <a:ea typeface="+mn-ea"/>
                <a:cs typeface="+mn-cs"/>
              </a:rPr>
              <a:t>）。它描述了在粗粒化時間序列中相鄰元素之間變化的大小。</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的值越大，表示對於微小的變化也進行細緻的分析。</a:t>
            </a:r>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8</a:t>
            </a:fld>
            <a:endParaRPr lang="zh-TW" altLang="en-US"/>
          </a:p>
        </p:txBody>
      </p:sp>
    </p:spTree>
    <p:extLst>
      <p:ext uri="{BB962C8B-B14F-4D97-AF65-F5344CB8AC3E}">
        <p14:creationId xmlns:p14="http://schemas.microsoft.com/office/powerpoint/2010/main" val="4062271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kern="1200" dirty="0">
                <a:solidFill>
                  <a:schemeClr val="tx1"/>
                </a:solidFill>
                <a:effectLst/>
                <a:latin typeface="+mn-lt"/>
                <a:ea typeface="+mn-ea"/>
                <a:cs typeface="+mn-cs"/>
              </a:rPr>
              <a:t>模板向量匹配對</a:t>
            </a:r>
            <a:endParaRPr lang="en-US" altLang="zh-TW" b="1" kern="100" dirty="0">
              <a:cs typeface="Times New Roman" panose="02020603050405020304" pitchFamily="18" charset="0"/>
            </a:endParaRPr>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11</a:t>
            </a:fld>
            <a:endParaRPr lang="zh-TW" altLang="en-US"/>
          </a:p>
        </p:txBody>
      </p:sp>
    </p:spTree>
    <p:extLst>
      <p:ext uri="{BB962C8B-B14F-4D97-AF65-F5344CB8AC3E}">
        <p14:creationId xmlns:p14="http://schemas.microsoft.com/office/powerpoint/2010/main" val="4210705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13</a:t>
            </a:fld>
            <a:endParaRPr lang="zh-TW" altLang="en-US"/>
          </a:p>
        </p:txBody>
      </p:sp>
    </p:spTree>
    <p:extLst>
      <p:ext uri="{BB962C8B-B14F-4D97-AF65-F5344CB8AC3E}">
        <p14:creationId xmlns:p14="http://schemas.microsoft.com/office/powerpoint/2010/main" val="1781113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14</a:t>
            </a:fld>
            <a:endParaRPr lang="zh-TW" altLang="en-US"/>
          </a:p>
        </p:txBody>
      </p:sp>
    </p:spTree>
    <p:extLst>
      <p:ext uri="{BB962C8B-B14F-4D97-AF65-F5344CB8AC3E}">
        <p14:creationId xmlns:p14="http://schemas.microsoft.com/office/powerpoint/2010/main" val="154372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a:p>
            <a:endParaRPr lang="en-US" altLang="zh-TW" dirty="0"/>
          </a:p>
        </p:txBody>
      </p:sp>
      <p:sp>
        <p:nvSpPr>
          <p:cNvPr id="4" name="投影片編號版面配置區 3"/>
          <p:cNvSpPr>
            <a:spLocks noGrp="1"/>
          </p:cNvSpPr>
          <p:nvPr>
            <p:ph type="sldNum" sz="quarter" idx="5"/>
          </p:nvPr>
        </p:nvSpPr>
        <p:spPr/>
        <p:txBody>
          <a:bodyPr/>
          <a:lstStyle/>
          <a:p>
            <a:fld id="{5E21B62A-A9C2-4D58-A259-091F2C0AD5BF}" type="slidenum">
              <a:rPr lang="zh-TW" altLang="en-US" smtClean="0"/>
              <a:t>15</a:t>
            </a:fld>
            <a:endParaRPr lang="zh-TW" altLang="en-US"/>
          </a:p>
        </p:txBody>
      </p:sp>
    </p:spTree>
    <p:extLst>
      <p:ext uri="{BB962C8B-B14F-4D97-AF65-F5344CB8AC3E}">
        <p14:creationId xmlns:p14="http://schemas.microsoft.com/office/powerpoint/2010/main" val="3196604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11D1A2-49C7-4C43-B2F2-2F354BCF51A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ECD41968-898C-4E13-82B9-BF2A3F7D06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E89E22C6-F391-4CE2-A604-2B482AA2EC92}"/>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5" name="頁尾版面配置區 4">
            <a:extLst>
              <a:ext uri="{FF2B5EF4-FFF2-40B4-BE49-F238E27FC236}">
                <a16:creationId xmlns:a16="http://schemas.microsoft.com/office/drawing/2014/main" id="{5AD776C0-93B8-4BDE-B326-6A09EBD21F6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CBF750F-4680-47B9-BAA8-0EC909FFD57C}"/>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4212111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B8E8B68-28C2-462F-B6F5-81633D04A72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46E0EECC-620E-4326-B9AC-17B9A1E6231F}"/>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923700A-7717-4818-A63F-AB23FB436F63}"/>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5" name="頁尾版面配置區 4">
            <a:extLst>
              <a:ext uri="{FF2B5EF4-FFF2-40B4-BE49-F238E27FC236}">
                <a16:creationId xmlns:a16="http://schemas.microsoft.com/office/drawing/2014/main" id="{79FB38BA-421F-42B2-9F28-EAA991B6993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90FDB55-6571-4039-ACCD-2A8B8A2B91A2}"/>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97602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150965F-9CC3-4E74-BAA5-94D1F9A690E9}"/>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9DDA45DF-4C9A-4240-B2B1-8A9EB28E80DF}"/>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925D1D6-810C-4C94-97F6-6470574C7960}"/>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5" name="頁尾版面配置區 4">
            <a:extLst>
              <a:ext uri="{FF2B5EF4-FFF2-40B4-BE49-F238E27FC236}">
                <a16:creationId xmlns:a16="http://schemas.microsoft.com/office/drawing/2014/main" id="{00A8AF88-7FE6-49EB-9485-80A31F42071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BCC871D-592F-4452-89C3-B98AB097C851}"/>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25169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E2C0B5-87BD-4982-829E-0F067D146C50}"/>
              </a:ext>
            </a:extLst>
          </p:cNvPr>
          <p:cNvSpPr>
            <a:spLocks noGrp="1"/>
          </p:cNvSpPr>
          <p:nvPr>
            <p:ph type="title"/>
          </p:nvPr>
        </p:nvSpPr>
        <p:spPr>
          <a:xfrm>
            <a:off x="-95250" y="365126"/>
            <a:ext cx="11449050" cy="315911"/>
          </a:xfrm>
          <a:solidFill>
            <a:srgbClr val="CCECFF">
              <a:alpha val="50000"/>
            </a:srgbClr>
          </a:solidFill>
        </p:spPr>
        <p:txBody>
          <a:bodyPr>
            <a:noAutofit/>
          </a:bodyPr>
          <a:lstStyle>
            <a:lvl1pPr>
              <a:defRPr sz="3200"/>
            </a:lvl1pPr>
          </a:lstStyle>
          <a:p>
            <a:r>
              <a:rPr lang="zh-TW" altLang="en-US" dirty="0"/>
              <a:t>按一下以編輯母片標題樣式</a:t>
            </a:r>
          </a:p>
        </p:txBody>
      </p:sp>
      <p:sp>
        <p:nvSpPr>
          <p:cNvPr id="3" name="內容版面配置區 2">
            <a:extLst>
              <a:ext uri="{FF2B5EF4-FFF2-40B4-BE49-F238E27FC236}">
                <a16:creationId xmlns:a16="http://schemas.microsoft.com/office/drawing/2014/main" id="{580D3921-20D4-438F-8D41-331062EF5B9A}"/>
              </a:ext>
            </a:extLst>
          </p:cNvPr>
          <p:cNvSpPr>
            <a:spLocks noGrp="1"/>
          </p:cNvSpPr>
          <p:nvPr>
            <p:ph idx="1"/>
          </p:nvPr>
        </p:nvSpPr>
        <p:spPr>
          <a:xfrm>
            <a:off x="838200" y="1304925"/>
            <a:ext cx="10515600" cy="4872038"/>
          </a:xfrm>
        </p:spPr>
        <p:txBody>
          <a:bodyPr/>
          <a:lstStyle>
            <a:lvl1pPr>
              <a:lnSpc>
                <a:spcPct val="100000"/>
              </a:lnSpc>
              <a:defRPr>
                <a:latin typeface="微軟正黑體" panose="020B0604030504040204" pitchFamily="34" charset="-120"/>
                <a:ea typeface="微軟正黑體" panose="020B0604030504040204" pitchFamily="34" charset="-120"/>
              </a:defRPr>
            </a:lvl1pPr>
            <a:lvl2pPr>
              <a:lnSpc>
                <a:spcPct val="100000"/>
              </a:lnSpc>
              <a:defRPr>
                <a:latin typeface="微軟正黑體" panose="020B0604030504040204" pitchFamily="34" charset="-120"/>
                <a:ea typeface="微軟正黑體" panose="020B0604030504040204" pitchFamily="34" charset="-120"/>
              </a:defRPr>
            </a:lvl2pPr>
            <a:lvl3pPr>
              <a:lnSpc>
                <a:spcPct val="100000"/>
              </a:lnSpc>
              <a:defRPr sz="2400">
                <a:latin typeface="微軟正黑體" panose="020B0604030504040204" pitchFamily="34" charset="-120"/>
                <a:ea typeface="微軟正黑體" panose="020B0604030504040204" pitchFamily="34" charset="-120"/>
              </a:defRPr>
            </a:lvl3pPr>
            <a:lvl4pPr>
              <a:lnSpc>
                <a:spcPct val="100000"/>
              </a:lnSpc>
              <a:defRPr>
                <a:latin typeface="微軟正黑體" panose="020B0604030504040204" pitchFamily="34" charset="-120"/>
                <a:ea typeface="微軟正黑體" panose="020B0604030504040204" pitchFamily="34" charset="-120"/>
              </a:defRPr>
            </a:lvl4pPr>
            <a:lvl5pPr>
              <a:lnSpc>
                <a:spcPct val="100000"/>
              </a:lnSpc>
              <a:defRPr>
                <a:latin typeface="微軟正黑體" panose="020B0604030504040204" pitchFamily="34" charset="-120"/>
                <a:ea typeface="微軟正黑體" panose="020B0604030504040204" pitchFamily="34" charset="-120"/>
              </a:defRPr>
            </a:lvl5pPr>
          </a:lstStyle>
          <a:p>
            <a:pPr lvl="0"/>
            <a:r>
              <a:rPr lang="zh-TW" altLang="en-US" dirty="0"/>
              <a:t>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a:extLst>
              <a:ext uri="{FF2B5EF4-FFF2-40B4-BE49-F238E27FC236}">
                <a16:creationId xmlns:a16="http://schemas.microsoft.com/office/drawing/2014/main" id="{4C591CFF-2DF6-45F3-BE43-09E7934AB3AF}"/>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5" name="頁尾版面配置區 4">
            <a:extLst>
              <a:ext uri="{FF2B5EF4-FFF2-40B4-BE49-F238E27FC236}">
                <a16:creationId xmlns:a16="http://schemas.microsoft.com/office/drawing/2014/main" id="{9DA2A15C-E7B8-47B5-BD30-EB92960EB62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46A64A6-29FA-4B67-AEF5-2DF73536FD9C}"/>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73902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706F30C-6BB9-4203-B272-D5200EE17FB7}"/>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0A6814B0-030D-42B0-8FAB-B708CE2F77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926C1E2B-3FCD-4F13-9450-575A6FC53531}"/>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5" name="頁尾版面配置區 4">
            <a:extLst>
              <a:ext uri="{FF2B5EF4-FFF2-40B4-BE49-F238E27FC236}">
                <a16:creationId xmlns:a16="http://schemas.microsoft.com/office/drawing/2014/main" id="{A3BB4C51-5C57-42A8-A30B-A0132A2D162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1FD8756-9387-44FF-B983-F77E8F8CCE64}"/>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301204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A16D7B6-2197-4148-90CF-BAF0DC4DF32D}"/>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7B4D935-B6DC-46E9-91BF-38299995B057}"/>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EC6BA62-2FD9-4670-98EE-B076F8A2EF56}"/>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57FF95B9-EAF9-45E3-8972-60E1E2D210A5}"/>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6" name="頁尾版面配置區 5">
            <a:extLst>
              <a:ext uri="{FF2B5EF4-FFF2-40B4-BE49-F238E27FC236}">
                <a16:creationId xmlns:a16="http://schemas.microsoft.com/office/drawing/2014/main" id="{0893AA0C-C884-4462-A456-719FCB34B93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9511774-9A3B-4253-9F39-CC60A5F89B88}"/>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672294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85A01F-79ED-412D-ABCE-39A4D260376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8928461A-57BE-4242-9079-430451F11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6AA89924-56E1-496B-83FE-697E573749DF}"/>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D47E9AE4-D928-4EA0-B53D-0BACA50611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8AFBDCDF-FAD6-4F37-BD19-AEC9DB499A02}"/>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574B19E4-21ED-4371-94EA-3D5762254BEB}"/>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8" name="頁尾版面配置區 7">
            <a:extLst>
              <a:ext uri="{FF2B5EF4-FFF2-40B4-BE49-F238E27FC236}">
                <a16:creationId xmlns:a16="http://schemas.microsoft.com/office/drawing/2014/main" id="{718D9F3A-0268-4D82-ACDD-488AC67819F4}"/>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A600F02-10E9-4DD9-A16A-47A33EB75FCF}"/>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2277261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DC946-A355-4B59-960C-96BA7FC9E2C2}"/>
              </a:ext>
            </a:extLst>
          </p:cNvPr>
          <p:cNvSpPr>
            <a:spLocks noGrp="1"/>
          </p:cNvSpPr>
          <p:nvPr>
            <p:ph type="title" hasCustomPrompt="1"/>
          </p:nvPr>
        </p:nvSpPr>
        <p:spPr>
          <a:xfrm>
            <a:off x="0" y="365126"/>
            <a:ext cx="11353800" cy="654050"/>
          </a:xfrm>
          <a:solidFill>
            <a:srgbClr val="CCECFF">
              <a:alpha val="40000"/>
            </a:srgbClr>
          </a:solidFill>
        </p:spPr>
        <p:txBody>
          <a:bodyPr/>
          <a:lstStyle/>
          <a:p>
            <a:r>
              <a:rPr lang="en-US" altLang="zh-TW" dirty="0"/>
              <a:t>	</a:t>
            </a:r>
            <a:r>
              <a:rPr lang="zh-TW" altLang="en-US" dirty="0"/>
              <a:t>按一下以編輯母片標題樣式</a:t>
            </a:r>
          </a:p>
        </p:txBody>
      </p:sp>
      <p:sp>
        <p:nvSpPr>
          <p:cNvPr id="3" name="日期版面配置區 2">
            <a:extLst>
              <a:ext uri="{FF2B5EF4-FFF2-40B4-BE49-F238E27FC236}">
                <a16:creationId xmlns:a16="http://schemas.microsoft.com/office/drawing/2014/main" id="{D41911B9-FACF-41BD-A831-8F2CD2E556BF}"/>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4" name="頁尾版面配置區 3">
            <a:extLst>
              <a:ext uri="{FF2B5EF4-FFF2-40B4-BE49-F238E27FC236}">
                <a16:creationId xmlns:a16="http://schemas.microsoft.com/office/drawing/2014/main" id="{FA4D3F1D-9C71-4B20-9273-13BA678F216A}"/>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902D7572-ECDB-404A-8EDC-17DA2FFB7ADF}"/>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3206529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57F42E83-5C75-47C0-BBDB-966508D0A97C}"/>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3" name="頁尾版面配置區 2">
            <a:extLst>
              <a:ext uri="{FF2B5EF4-FFF2-40B4-BE49-F238E27FC236}">
                <a16:creationId xmlns:a16="http://schemas.microsoft.com/office/drawing/2014/main" id="{92807A52-45F5-47E7-8964-5D6EF247096C}"/>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C7880B2-C7B5-41A4-A6A4-9520748CFF3B}"/>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1335775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7795340-ABAE-470F-A4EF-3A23CF5F1AE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4A32B733-4C16-463C-88B3-5CD53B8B7D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7CECA80E-288C-442B-AC2C-FD411D1D87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D181370-39D7-43F0-98B3-A9D82501B420}"/>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6" name="頁尾版面配置區 5">
            <a:extLst>
              <a:ext uri="{FF2B5EF4-FFF2-40B4-BE49-F238E27FC236}">
                <a16:creationId xmlns:a16="http://schemas.microsoft.com/office/drawing/2014/main" id="{785C0D9A-32B8-4F50-80E6-BB40BA0F628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EC17B74B-42EE-4DEA-B822-162E55D43F7D}"/>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4064284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B212E8-C0E6-46BE-9300-AE184E458A1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8405D2F5-8183-431F-9C26-BD5B94F13E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01F3C6E-A50C-4837-BFE8-1B01CAB107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BAC470AF-D1B9-48D9-99F6-A46A0D675C92}"/>
              </a:ext>
            </a:extLst>
          </p:cNvPr>
          <p:cNvSpPr>
            <a:spLocks noGrp="1"/>
          </p:cNvSpPr>
          <p:nvPr>
            <p:ph type="dt" sz="half" idx="10"/>
          </p:nvPr>
        </p:nvSpPr>
        <p:spPr/>
        <p:txBody>
          <a:bodyPr/>
          <a:lstStyle/>
          <a:p>
            <a:fld id="{0251DCA7-C037-4AB5-89CA-1C82952111F9}" type="datetimeFigureOut">
              <a:rPr lang="zh-TW" altLang="en-US" smtClean="0"/>
              <a:t>2024/2/29</a:t>
            </a:fld>
            <a:endParaRPr lang="zh-TW" altLang="en-US"/>
          </a:p>
        </p:txBody>
      </p:sp>
      <p:sp>
        <p:nvSpPr>
          <p:cNvPr id="6" name="頁尾版面配置區 5">
            <a:extLst>
              <a:ext uri="{FF2B5EF4-FFF2-40B4-BE49-F238E27FC236}">
                <a16:creationId xmlns:a16="http://schemas.microsoft.com/office/drawing/2014/main" id="{A1B1E660-90D9-42C1-AE68-1A21A03014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9D3E248C-9CA4-48CC-A140-30D2FFCBFD85}"/>
              </a:ext>
            </a:extLst>
          </p:cNvPr>
          <p:cNvSpPr>
            <a:spLocks noGrp="1"/>
          </p:cNvSpPr>
          <p:nvPr>
            <p:ph type="sldNum" sz="quarter" idx="12"/>
          </p:nvPr>
        </p:nvSpPr>
        <p:spPr/>
        <p:txBody>
          <a:body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492837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207123F7-19DB-4191-BE1E-3FCCAAF315DB}"/>
              </a:ext>
            </a:extLst>
          </p:cNvPr>
          <p:cNvSpPr>
            <a:spLocks noGrp="1"/>
          </p:cNvSpPr>
          <p:nvPr>
            <p:ph type="title"/>
          </p:nvPr>
        </p:nvSpPr>
        <p:spPr>
          <a:xfrm>
            <a:off x="-95250" y="365126"/>
            <a:ext cx="11449050" cy="692150"/>
          </a:xfrm>
          <a:prstGeom prst="rect">
            <a:avLst/>
          </a:prstGeom>
          <a:solidFill>
            <a:srgbClr val="CCECFF">
              <a:alpha val="30000"/>
            </a:srgbClr>
          </a:solidFill>
        </p:spPr>
        <p:txBody>
          <a:bodyPr vert="horz" lIns="91440" tIns="45720" rIns="91440" bIns="45720" rtlCol="0" anchor="ctr">
            <a:normAutofit/>
          </a:bodyPr>
          <a:lstStyle/>
          <a:p>
            <a:r>
              <a:rPr lang="en-US" altLang="zh-TW" dirty="0"/>
              <a:t>	</a:t>
            </a:r>
            <a:r>
              <a:rPr lang="zh-TW" altLang="en-US" dirty="0"/>
              <a:t>按一下以編輯母片標題樣式</a:t>
            </a:r>
          </a:p>
        </p:txBody>
      </p:sp>
      <p:sp>
        <p:nvSpPr>
          <p:cNvPr id="3" name="文字版面配置區 2">
            <a:extLst>
              <a:ext uri="{FF2B5EF4-FFF2-40B4-BE49-F238E27FC236}">
                <a16:creationId xmlns:a16="http://schemas.microsoft.com/office/drawing/2014/main" id="{94F2E52E-B586-452E-A105-B454F7C794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C58943AD-91D5-4D16-A604-E1B4E97E0F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51DCA7-C037-4AB5-89CA-1C82952111F9}" type="datetimeFigureOut">
              <a:rPr lang="zh-TW" altLang="en-US" smtClean="0"/>
              <a:t>2024/2/29</a:t>
            </a:fld>
            <a:endParaRPr lang="zh-TW" altLang="en-US"/>
          </a:p>
        </p:txBody>
      </p:sp>
      <p:sp>
        <p:nvSpPr>
          <p:cNvPr id="5" name="頁尾版面配置區 4">
            <a:extLst>
              <a:ext uri="{FF2B5EF4-FFF2-40B4-BE49-F238E27FC236}">
                <a16:creationId xmlns:a16="http://schemas.microsoft.com/office/drawing/2014/main" id="{DACD2338-77F0-4AAD-9872-70B3F78F18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BFEDAFF2-7754-458F-8F1B-E2021FF4EF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739A6-3886-44F6-9720-87FD19E697E9}" type="slidenum">
              <a:rPr lang="zh-TW" altLang="en-US" smtClean="0"/>
              <a:t>‹#›</a:t>
            </a:fld>
            <a:endParaRPr lang="zh-TW" altLang="en-US"/>
          </a:p>
        </p:txBody>
      </p:sp>
    </p:spTree>
    <p:extLst>
      <p:ext uri="{BB962C8B-B14F-4D97-AF65-F5344CB8AC3E}">
        <p14:creationId xmlns:p14="http://schemas.microsoft.com/office/powerpoint/2010/main" val="3845584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60.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6.png"/><Relationship Id="rId4" Type="http://schemas.openxmlformats.org/officeDocument/2006/relationships/image" Target="../media/image9.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4.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31427E-1B1C-4973-B6E0-D069A3F5801D}"/>
              </a:ext>
            </a:extLst>
          </p:cNvPr>
          <p:cNvSpPr>
            <a:spLocks noGrp="1"/>
          </p:cNvSpPr>
          <p:nvPr>
            <p:ph type="ctrTitle"/>
          </p:nvPr>
        </p:nvSpPr>
        <p:spPr>
          <a:xfrm>
            <a:off x="1524000" y="1600200"/>
            <a:ext cx="9144000" cy="2387600"/>
          </a:xfrm>
          <a:noFill/>
        </p:spPr>
        <p:txBody>
          <a:bodyPr>
            <a:noAutofit/>
          </a:bodyPr>
          <a:lstStyle/>
          <a:p>
            <a:pPr algn="l">
              <a:lnSpc>
                <a:spcPct val="100000"/>
              </a:lnSpc>
            </a:pPr>
            <a:br>
              <a:rPr lang="zh-TW" altLang="en-US" sz="3200" dirty="0">
                <a:latin typeface="微軟正黑體" panose="020B0604030504040204" pitchFamily="34" charset="-120"/>
                <a:ea typeface="微軟正黑體" panose="020B0604030504040204" pitchFamily="34" charset="-120"/>
              </a:rPr>
            </a:br>
            <a:r>
              <a:rPr lang="en-US" altLang="zh-TW" sz="3200" dirty="0">
                <a:latin typeface="微軟正黑體" panose="020B0604030504040204" pitchFamily="34" charset="-120"/>
                <a:ea typeface="微軟正黑體" panose="020B0604030504040204" pitchFamily="34" charset="-120"/>
              </a:rPr>
              <a:t>Application of Multiscale Incremental Entropy</a:t>
            </a:r>
            <a:br>
              <a:rPr lang="en-US" altLang="zh-TW" sz="3200" dirty="0">
                <a:latin typeface="微軟正黑體" panose="020B0604030504040204" pitchFamily="34" charset="-120"/>
                <a:ea typeface="微軟正黑體" panose="020B0604030504040204" pitchFamily="34" charset="-120"/>
              </a:rPr>
            </a:br>
            <a:r>
              <a:rPr lang="en-US" altLang="zh-TW" sz="3200" dirty="0">
                <a:latin typeface="微軟正黑體" panose="020B0604030504040204" pitchFamily="34" charset="-120"/>
                <a:ea typeface="微軟正黑體" panose="020B0604030504040204" pitchFamily="34" charset="-120"/>
              </a:rPr>
              <a:t>for Structural Health Monitoring</a:t>
            </a:r>
            <a:endParaRPr lang="zh-TW" altLang="en-US" sz="3200" dirty="0">
              <a:latin typeface="微軟正黑體" panose="020B0604030504040204" pitchFamily="34" charset="-120"/>
              <a:ea typeface="微軟正黑體" panose="020B0604030504040204" pitchFamily="34" charset="-120"/>
            </a:endParaRPr>
          </a:p>
        </p:txBody>
      </p:sp>
      <p:sp>
        <p:nvSpPr>
          <p:cNvPr id="3" name="副標題 2">
            <a:extLst>
              <a:ext uri="{FF2B5EF4-FFF2-40B4-BE49-F238E27FC236}">
                <a16:creationId xmlns:a16="http://schemas.microsoft.com/office/drawing/2014/main" id="{BA0DD4F4-D387-49B2-BE27-9F6626C3891C}"/>
              </a:ext>
            </a:extLst>
          </p:cNvPr>
          <p:cNvSpPr>
            <a:spLocks noGrp="1"/>
          </p:cNvSpPr>
          <p:nvPr>
            <p:ph type="subTitle" idx="1"/>
          </p:nvPr>
        </p:nvSpPr>
        <p:spPr>
          <a:xfrm>
            <a:off x="1524000" y="4539916"/>
            <a:ext cx="9144000" cy="717884"/>
          </a:xfrm>
        </p:spPr>
        <p:txBody>
          <a:bodyPr>
            <a:noAutofit/>
          </a:bodyPr>
          <a:lstStyle/>
          <a:p>
            <a:pPr algn="l"/>
            <a:r>
              <a:rPr lang="zh-TW" altLang="en-US" sz="2000" dirty="0">
                <a:latin typeface="微軟正黑體" panose="020B0604030504040204" pitchFamily="34" charset="-120"/>
                <a:ea typeface="微軟正黑體" panose="020B0604030504040204" pitchFamily="34" charset="-120"/>
              </a:rPr>
              <a:t>郭凱維（</a:t>
            </a:r>
            <a:r>
              <a:rPr lang="en-US" altLang="zh-TW" sz="2000" dirty="0">
                <a:latin typeface="微軟正黑體" panose="020B0604030504040204" pitchFamily="34" charset="-120"/>
                <a:ea typeface="微軟正黑體" panose="020B0604030504040204" pitchFamily="34" charset="-120"/>
              </a:rPr>
              <a:t>2023</a:t>
            </a:r>
            <a:r>
              <a:rPr lang="zh-TW" altLang="en-US" sz="2000" dirty="0">
                <a:latin typeface="微軟正黑體" panose="020B0604030504040204" pitchFamily="34" charset="-120"/>
                <a:ea typeface="微軟正黑體" panose="020B0604030504040204" pitchFamily="34" charset="-120"/>
              </a:rPr>
              <a:t>）。應用多尺度增量熵於結構健康診斷系統之研究。</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碩士論文。國立陽明交通大學</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臺灣博碩士論文知識加值系統。 </a:t>
            </a:r>
            <a:r>
              <a:rPr lang="en-US" altLang="zh-TW" sz="2000" dirty="0">
                <a:latin typeface="微軟正黑體" panose="020B0604030504040204" pitchFamily="34" charset="-120"/>
                <a:ea typeface="微軟正黑體" panose="020B0604030504040204" pitchFamily="34" charset="-120"/>
              </a:rPr>
              <a:t>https://hdl.handle.net/11296/bt9pnv</a:t>
            </a:r>
            <a:endParaRPr lang="en-US" altLang="zh-TW" sz="12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986584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3CBA2-11A2-4DD2-B441-D3110BBE6063}"/>
              </a:ext>
            </a:extLst>
          </p:cNvPr>
          <p:cNvSpPr>
            <a:spLocks noGrp="1"/>
          </p:cNvSpPr>
          <p:nvPr>
            <p:ph type="title"/>
          </p:nvPr>
        </p:nvSpPr>
        <p:spPr>
          <a:xfrm>
            <a:off x="831850" y="3173506"/>
            <a:ext cx="10515600" cy="1388969"/>
          </a:xfrm>
        </p:spPr>
        <p:txBody>
          <a:bodyPr/>
          <a:lstStyle/>
          <a:p>
            <a:r>
              <a:rPr lang="zh-TW" altLang="en-US" dirty="0"/>
              <a:t>數值模擬（</a:t>
            </a:r>
            <a:r>
              <a:rPr lang="en-US" altLang="zh-TW" dirty="0"/>
              <a:t>SAP2000</a:t>
            </a:r>
            <a:r>
              <a:rPr lang="zh-TW" altLang="en-US" dirty="0"/>
              <a:t>）</a:t>
            </a:r>
          </a:p>
        </p:txBody>
      </p:sp>
    </p:spTree>
    <p:extLst>
      <p:ext uri="{BB962C8B-B14F-4D97-AF65-F5344CB8AC3E}">
        <p14:creationId xmlns:p14="http://schemas.microsoft.com/office/powerpoint/2010/main" val="2493300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94695-FD1E-45C9-9DF1-40094B7FB556}"/>
              </a:ext>
            </a:extLst>
          </p:cNvPr>
          <p:cNvSpPr>
            <a:spLocks noGrp="1"/>
          </p:cNvSpPr>
          <p:nvPr>
            <p:ph type="title"/>
          </p:nvPr>
        </p:nvSpPr>
        <p:spPr>
          <a:xfrm>
            <a:off x="-95251" y="365126"/>
            <a:ext cx="11949794" cy="315911"/>
          </a:xfrm>
        </p:spPr>
        <p:txBody>
          <a:bodyPr>
            <a:normAutofit fontScale="90000"/>
          </a:bodyPr>
          <a:lstStyle/>
          <a:p>
            <a:r>
              <a:rPr lang="en-US" altLang="zh-TW" dirty="0"/>
              <a:t>	2.1 </a:t>
            </a:r>
            <a:r>
              <a:rPr lang="en-US" altLang="zh-TW" sz="3100" dirty="0" err="1"/>
              <a:t>MSE</a:t>
            </a:r>
            <a:r>
              <a:rPr lang="en-US" altLang="zh-TW" sz="3100" dirty="0"/>
              <a:t> </a:t>
            </a:r>
            <a:r>
              <a:rPr lang="zh-TW" altLang="en-US" sz="3100" dirty="0">
                <a:latin typeface="微軟正黑體" panose="020B0604030504040204" pitchFamily="34" charset="-120"/>
                <a:ea typeface="微軟正黑體" panose="020B0604030504040204" pitchFamily="34" charset="-120"/>
              </a:rPr>
              <a:t>多尺度熵分析  </a:t>
            </a:r>
            <a:r>
              <a:rPr lang="en-US" altLang="zh-TW" sz="1600" dirty="0">
                <a:latin typeface="微軟正黑體" panose="020B0604030504040204" pitchFamily="34" charset="-120"/>
                <a:ea typeface="微軟正黑體" panose="020B0604030504040204" pitchFamily="34" charset="-120"/>
              </a:rPr>
              <a:t>Multiscale entropy </a:t>
            </a:r>
            <a:r>
              <a:rPr lang="zh-TW" altLang="en-US" sz="1600" dirty="0">
                <a:latin typeface="微軟正黑體" panose="020B0604030504040204" pitchFamily="34" charset="-120"/>
                <a:ea typeface="微軟正黑體" panose="020B0604030504040204" pitchFamily="34" charset="-120"/>
              </a:rPr>
              <a:t>是對不同時間尺度上時間序列複雜性進行評估的方法</a:t>
            </a:r>
          </a:p>
        </p:txBody>
      </p:sp>
      <p:sp>
        <p:nvSpPr>
          <p:cNvPr id="3" name="內容版面配置區 2">
            <a:extLst>
              <a:ext uri="{FF2B5EF4-FFF2-40B4-BE49-F238E27FC236}">
                <a16:creationId xmlns:a16="http://schemas.microsoft.com/office/drawing/2014/main" id="{7D1C08CE-DC7D-4D98-A1DC-CFD0EBF12101}"/>
              </a:ext>
            </a:extLst>
          </p:cNvPr>
          <p:cNvSpPr>
            <a:spLocks noGrp="1"/>
          </p:cNvSpPr>
          <p:nvPr>
            <p:ph idx="1"/>
          </p:nvPr>
        </p:nvSpPr>
        <p:spPr>
          <a:xfrm>
            <a:off x="477252" y="1304925"/>
            <a:ext cx="11237495" cy="4872038"/>
          </a:xfrm>
        </p:spPr>
        <p:txBody>
          <a:bodyPr>
            <a:normAutofit fontScale="92500" lnSpcReduction="10000"/>
          </a:bodyPr>
          <a:lstStyle/>
          <a:p>
            <a:r>
              <a:rPr lang="en-US" altLang="zh-TW" sz="1800" b="1" dirty="0"/>
              <a:t>1. coarse-grained producers </a:t>
            </a:r>
            <a:r>
              <a:rPr lang="zh-TW" altLang="zh-TW" sz="1800" b="1" kern="100" dirty="0"/>
              <a:t>粗粒</a:t>
            </a:r>
            <a:r>
              <a:rPr lang="zh-TW" altLang="en-US" sz="1800" b="1" kern="100" dirty="0"/>
              <a:t>化</a:t>
            </a:r>
            <a:endParaRPr lang="en-US" altLang="zh-TW" sz="1800" b="1" kern="100" dirty="0"/>
          </a:p>
          <a:p>
            <a:pPr lvl="1"/>
            <a:endParaRPr lang="en-US" altLang="zh-TW" sz="1700" kern="100" dirty="0">
              <a:cs typeface="Times New Roman" panose="02020603050405020304" pitchFamily="18" charset="0"/>
            </a:endParaRPr>
          </a:p>
          <a:p>
            <a:pPr lvl="1"/>
            <a:r>
              <a:rPr lang="zh-TW" altLang="en-US" sz="1700" kern="100" dirty="0">
                <a:cs typeface="Times New Roman" panose="02020603050405020304" pitchFamily="18" charset="0"/>
              </a:rPr>
              <a:t>將各非重疊窗口（長度為 </a:t>
            </a:r>
            <a:r>
              <a:rPr lang="el-GR" altLang="zh-TW" sz="1700" kern="100" dirty="0">
                <a:cs typeface="Times New Roman" panose="02020603050405020304" pitchFamily="18" charset="0"/>
              </a:rPr>
              <a:t>τ</a:t>
            </a:r>
            <a:r>
              <a:rPr lang="zh-TW" altLang="en-US" sz="1700" kern="100" dirty="0">
                <a:cs typeface="Times New Roman" panose="02020603050405020304" pitchFamily="18" charset="0"/>
              </a:rPr>
              <a:t>）內的數據點</a:t>
            </a:r>
            <a:r>
              <a:rPr lang="zh-TW" altLang="en-US" sz="1700" b="1" kern="100" dirty="0">
                <a:cs typeface="Times New Roman" panose="02020603050405020304" pitchFamily="18" charset="0"/>
              </a:rPr>
              <a:t>取平均</a:t>
            </a:r>
            <a:endParaRPr lang="en-US" altLang="zh-TW" sz="1700" b="1" kern="100" dirty="0">
              <a:cs typeface="Times New Roman" panose="02020603050405020304" pitchFamily="18" charset="0"/>
            </a:endParaRPr>
          </a:p>
          <a:p>
            <a:pPr lvl="1"/>
            <a:endParaRPr lang="en-US" altLang="zh-TW" sz="1700" kern="100" dirty="0">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pPr marL="457200" lvl="1" indent="0">
              <a:buNone/>
            </a:pPr>
            <a:r>
              <a:rPr lang="en-US" altLang="zh-TW" sz="1100" kern="100" dirty="0">
                <a:cs typeface="Times New Roman" panose="02020603050405020304" pitchFamily="18" charset="0"/>
              </a:rPr>
              <a:t>     </a:t>
            </a:r>
          </a:p>
          <a:p>
            <a:pPr marL="457200" lvl="1" indent="0">
              <a:buNone/>
            </a:pPr>
            <a:r>
              <a:rPr lang="en-US" altLang="zh-TW" sz="1100" kern="100" dirty="0">
                <a:cs typeface="Times New Roman" panose="02020603050405020304" pitchFamily="18" charset="0"/>
              </a:rPr>
              <a:t> </a:t>
            </a:r>
            <a:r>
              <a:rPr lang="zh-TW" altLang="en-US" sz="1100" kern="100" dirty="0">
                <a:cs typeface="Times New Roman" panose="02020603050405020304" pitchFamily="18" charset="0"/>
              </a:rPr>
              <a:t>   </a:t>
            </a:r>
            <a:r>
              <a:rPr lang="el-GR" altLang="zh-TW" sz="1200" kern="100" dirty="0">
                <a:solidFill>
                  <a:schemeClr val="bg1">
                    <a:lumMod val="65000"/>
                  </a:schemeClr>
                </a:solidFill>
                <a:cs typeface="Times New Roman" panose="02020603050405020304" pitchFamily="18" charset="0"/>
              </a:rPr>
              <a:t>τ </a:t>
            </a:r>
            <a:r>
              <a:rPr lang="en-US" altLang="zh-TW" sz="1200" kern="100" dirty="0">
                <a:solidFill>
                  <a:schemeClr val="bg1">
                    <a:lumMod val="65000"/>
                  </a:schemeClr>
                </a:solidFill>
                <a:cs typeface="Times New Roman" panose="02020603050405020304" pitchFamily="18" charset="0"/>
              </a:rPr>
              <a:t>=</a:t>
            </a:r>
            <a:r>
              <a:rPr lang="zh-TW" altLang="en-US" sz="1200" kern="100" dirty="0">
                <a:solidFill>
                  <a:schemeClr val="bg1">
                    <a:lumMod val="65000"/>
                  </a:schemeClr>
                </a:solidFill>
                <a:cs typeface="Times New Roman" panose="02020603050405020304" pitchFamily="18" charset="0"/>
              </a:rPr>
              <a:t> </a:t>
            </a:r>
            <a:r>
              <a:rPr lang="en-US" altLang="zh-TW" sz="1200" kern="100" dirty="0">
                <a:solidFill>
                  <a:schemeClr val="bg1">
                    <a:lumMod val="65000"/>
                  </a:schemeClr>
                </a:solidFill>
                <a:cs typeface="Times New Roman" panose="02020603050405020304" pitchFamily="18" charset="0"/>
              </a:rPr>
              <a:t>scale factor </a:t>
            </a:r>
          </a:p>
          <a:p>
            <a:pPr marL="457200" lvl="1" indent="0">
              <a:buNone/>
            </a:pPr>
            <a:r>
              <a:rPr lang="en-US" altLang="zh-TW" sz="1200" kern="100" dirty="0">
                <a:solidFill>
                  <a:schemeClr val="bg1">
                    <a:lumMod val="65000"/>
                  </a:schemeClr>
                </a:solidFill>
                <a:cs typeface="Times New Roman" panose="02020603050405020304" pitchFamily="18" charset="0"/>
              </a:rPr>
              <a:t>    N =</a:t>
            </a:r>
            <a:r>
              <a:rPr lang="zh-TW" altLang="en-US" sz="1200" kern="100" dirty="0">
                <a:solidFill>
                  <a:schemeClr val="bg1">
                    <a:lumMod val="65000"/>
                  </a:schemeClr>
                </a:solidFill>
                <a:cs typeface="Times New Roman" panose="02020603050405020304" pitchFamily="18" charset="0"/>
              </a:rPr>
              <a:t> </a:t>
            </a:r>
            <a:r>
              <a:rPr lang="en-US" altLang="zh-TW" sz="1200" kern="100" dirty="0">
                <a:solidFill>
                  <a:schemeClr val="bg1">
                    <a:lumMod val="65000"/>
                  </a:schemeClr>
                </a:solidFill>
                <a:cs typeface="Times New Roman" panose="02020603050405020304" pitchFamily="18" charset="0"/>
              </a:rPr>
              <a:t>length of the coarse-grained time series </a:t>
            </a:r>
          </a:p>
          <a:p>
            <a:pPr marL="457200" lvl="1" indent="0">
              <a:buNone/>
            </a:pPr>
            <a:r>
              <a:rPr lang="en-US" altLang="zh-TW" sz="1200" kern="100" dirty="0">
                <a:solidFill>
                  <a:schemeClr val="bg1">
                    <a:lumMod val="65000"/>
                  </a:schemeClr>
                </a:solidFill>
                <a:cs typeface="Times New Roman" panose="02020603050405020304" pitchFamily="18" charset="0"/>
              </a:rPr>
              <a:t>              with respect to </a:t>
            </a:r>
            <a:r>
              <a:rPr lang="el-GR" altLang="zh-TW" sz="1200" kern="100" dirty="0">
                <a:solidFill>
                  <a:schemeClr val="bg1">
                    <a:lumMod val="65000"/>
                  </a:schemeClr>
                </a:solidFill>
                <a:cs typeface="Times New Roman" panose="02020603050405020304" pitchFamily="18" charset="0"/>
              </a:rPr>
              <a:t>τ, </a:t>
            </a:r>
            <a:r>
              <a:rPr lang="en-US" altLang="zh-TW" sz="1200" dirty="0">
                <a:solidFill>
                  <a:schemeClr val="bg1">
                    <a:lumMod val="65000"/>
                  </a:schemeClr>
                </a:solidFill>
              </a:rPr>
              <a:t>equal to the fl</a:t>
            </a:r>
            <a:r>
              <a:rPr lang="en-US" altLang="zh-TW" sz="1200" kern="100" dirty="0">
                <a:solidFill>
                  <a:schemeClr val="bg1">
                    <a:lumMod val="65000"/>
                  </a:schemeClr>
                </a:solidFill>
                <a:cs typeface="Times New Roman" panose="02020603050405020304" pitchFamily="18" charset="0"/>
              </a:rPr>
              <a:t>oor of L/</a:t>
            </a:r>
            <a:r>
              <a:rPr lang="el-GR" altLang="zh-TW" sz="1200" kern="100" dirty="0">
                <a:solidFill>
                  <a:schemeClr val="bg1">
                    <a:lumMod val="65000"/>
                  </a:schemeClr>
                </a:solidFill>
                <a:cs typeface="Times New Roman" panose="02020603050405020304" pitchFamily="18" charset="0"/>
              </a:rPr>
              <a:t>τ. </a:t>
            </a:r>
            <a:endParaRPr lang="en-US" altLang="zh-TW" sz="1200" kern="100" dirty="0">
              <a:solidFill>
                <a:schemeClr val="bg1">
                  <a:lumMod val="65000"/>
                </a:schemeClr>
              </a:solidFill>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r>
              <a:rPr lang="en-US" altLang="zh-TW" sz="1800" b="1" dirty="0"/>
              <a:t>2. </a:t>
            </a:r>
            <a:r>
              <a:rPr lang="zh-TW" altLang="en-US" sz="1800" b="1" dirty="0"/>
              <a:t>計算連續粗粒化時間序列 </a:t>
            </a:r>
            <a:r>
              <a:rPr lang="en-US" altLang="zh-TW" sz="1800" b="1" kern="100" dirty="0">
                <a:cs typeface="Times New Roman" panose="02020603050405020304" pitchFamily="18" charset="0"/>
              </a:rPr>
              <a:t>x</a:t>
            </a:r>
            <a:r>
              <a:rPr lang="en-US" altLang="zh-TW" sz="1800" b="1" kern="100" baseline="30000" dirty="0">
                <a:cs typeface="Times New Roman" panose="02020603050405020304" pitchFamily="18" charset="0"/>
              </a:rPr>
              <a:t>(</a:t>
            </a:r>
            <a:r>
              <a:rPr lang="el-GR" altLang="zh-TW" sz="1800" b="1" kern="100" baseline="30000" dirty="0">
                <a:cs typeface="Times New Roman" panose="02020603050405020304" pitchFamily="18" charset="0"/>
              </a:rPr>
              <a:t>τ)</a:t>
            </a:r>
            <a:r>
              <a:rPr lang="en-US" altLang="zh-TW" sz="1800" b="1" kern="100" baseline="30000" dirty="0">
                <a:cs typeface="Times New Roman" panose="02020603050405020304" pitchFamily="18" charset="0"/>
              </a:rPr>
              <a:t> </a:t>
            </a:r>
            <a:r>
              <a:rPr lang="zh-TW" altLang="en-US" sz="1800" b="1" dirty="0"/>
              <a:t>的</a:t>
            </a:r>
            <a:r>
              <a:rPr lang="en-US" altLang="zh-TW" sz="1800" b="1" dirty="0" err="1"/>
              <a:t>SampEn</a:t>
            </a:r>
            <a:r>
              <a:rPr lang="zh-TW" altLang="en-US" sz="1800" b="1" dirty="0"/>
              <a:t>值</a:t>
            </a:r>
            <a:endParaRPr lang="en-US" altLang="zh-TW" sz="1800" b="1" kern="100" dirty="0"/>
          </a:p>
          <a:p>
            <a:pPr marL="457200" lvl="1" indent="0">
              <a:buNone/>
            </a:pPr>
            <a:endParaRPr lang="en-US" altLang="zh-TW" sz="1700" kern="100" dirty="0">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pPr marL="457200" lvl="1" indent="0">
              <a:buNone/>
            </a:pPr>
            <a:endParaRPr lang="en-US" altLang="zh-TW" sz="1700" kern="100" dirty="0">
              <a:cs typeface="Times New Roman" panose="02020603050405020304" pitchFamily="18" charset="0"/>
            </a:endParaRPr>
          </a:p>
          <a:p>
            <a:pPr marL="457200" lvl="1" indent="0">
              <a:buNone/>
            </a:pPr>
            <a:r>
              <a:rPr lang="en-US" altLang="zh-TW" sz="1200" kern="100" dirty="0">
                <a:cs typeface="Times New Roman" panose="02020603050405020304" pitchFamily="18" charset="0"/>
              </a:rPr>
              <a:t>    </a:t>
            </a:r>
            <a:r>
              <a:rPr lang="en-US" altLang="zh-TW" sz="1200" kern="100" dirty="0">
                <a:solidFill>
                  <a:schemeClr val="bg1">
                    <a:lumMod val="65000"/>
                  </a:schemeClr>
                </a:solidFill>
                <a:cs typeface="Times New Roman" panose="02020603050405020304" pitchFamily="18" charset="0"/>
              </a:rPr>
              <a:t>r = similarity criterion</a:t>
            </a:r>
            <a:r>
              <a:rPr lang="zh-TW" altLang="en-US" sz="1200" kern="100" dirty="0">
                <a:solidFill>
                  <a:schemeClr val="bg1">
                    <a:lumMod val="65000"/>
                  </a:schemeClr>
                </a:solidFill>
                <a:cs typeface="Times New Roman" panose="02020603050405020304" pitchFamily="18" charset="0"/>
              </a:rPr>
              <a:t> 相似性標準，對每個粗粒化時間序列，</a:t>
            </a:r>
            <a:r>
              <a:rPr lang="en-US" altLang="zh-TW" sz="1200" kern="100" dirty="0">
                <a:solidFill>
                  <a:schemeClr val="bg1">
                    <a:lumMod val="65000"/>
                  </a:schemeClr>
                </a:solidFill>
                <a:cs typeface="Times New Roman" panose="02020603050405020304" pitchFamily="18" charset="0"/>
              </a:rPr>
              <a:t>r</a:t>
            </a:r>
            <a:r>
              <a:rPr lang="zh-TW" altLang="en-US" sz="1200" kern="100" dirty="0">
                <a:solidFill>
                  <a:schemeClr val="bg1">
                    <a:lumMod val="65000"/>
                  </a:schemeClr>
                </a:solidFill>
                <a:cs typeface="Times New Roman" panose="02020603050405020304" pitchFamily="18" charset="0"/>
              </a:rPr>
              <a:t> 保持恆定，等於第一個尺度上的值（通常為原始信號的</a:t>
            </a:r>
            <a:r>
              <a:rPr lang="en-US" altLang="zh-TW" sz="1200" kern="100" dirty="0">
                <a:solidFill>
                  <a:schemeClr val="bg1">
                    <a:lumMod val="65000"/>
                  </a:schemeClr>
                </a:solidFill>
                <a:cs typeface="Times New Roman" panose="02020603050405020304" pitchFamily="18" charset="0"/>
              </a:rPr>
              <a:t>0.15</a:t>
            </a:r>
            <a:r>
              <a:rPr lang="zh-TW" altLang="en-US" sz="1200" kern="100" dirty="0">
                <a:solidFill>
                  <a:schemeClr val="bg1">
                    <a:lumMod val="65000"/>
                  </a:schemeClr>
                </a:solidFill>
                <a:cs typeface="Times New Roman" panose="02020603050405020304" pitchFamily="18" charset="0"/>
              </a:rPr>
              <a:t>*</a:t>
            </a:r>
            <a:r>
              <a:rPr lang="en-US" altLang="zh-TW" sz="1200" kern="100" dirty="0">
                <a:solidFill>
                  <a:schemeClr val="bg1">
                    <a:lumMod val="65000"/>
                  </a:schemeClr>
                </a:solidFill>
                <a:cs typeface="Times New Roman" panose="02020603050405020304" pitchFamily="18" charset="0"/>
              </a:rPr>
              <a:t>SD</a:t>
            </a:r>
            <a:r>
              <a:rPr lang="zh-TW" altLang="en-US" sz="1200" kern="100" dirty="0">
                <a:solidFill>
                  <a:schemeClr val="bg1">
                    <a:lumMod val="65000"/>
                  </a:schemeClr>
                </a:solidFill>
                <a:cs typeface="Times New Roman" panose="02020603050405020304" pitchFamily="18" charset="0"/>
              </a:rPr>
              <a:t>）</a:t>
            </a:r>
            <a:endParaRPr lang="en-US" altLang="zh-TW" sz="1200" kern="100" dirty="0">
              <a:solidFill>
                <a:schemeClr val="bg1">
                  <a:lumMod val="65000"/>
                </a:schemeClr>
              </a:solidFill>
              <a:cs typeface="Times New Roman" panose="02020603050405020304" pitchFamily="18" charset="0"/>
            </a:endParaRPr>
          </a:p>
          <a:p>
            <a:pPr marL="457200" lvl="1" indent="0">
              <a:buNone/>
            </a:pPr>
            <a:r>
              <a:rPr lang="en-US" altLang="zh-TW" sz="1200" kern="100" dirty="0">
                <a:solidFill>
                  <a:schemeClr val="bg1">
                    <a:lumMod val="65000"/>
                  </a:schemeClr>
                </a:solidFill>
                <a:cs typeface="Times New Roman" panose="02020603050405020304" pitchFamily="18" charset="0"/>
              </a:rPr>
              <a:t>    </a:t>
            </a:r>
            <a:r>
              <a:rPr lang="en-US" altLang="zh-TW" sz="1200" dirty="0">
                <a:solidFill>
                  <a:schemeClr val="bg1">
                    <a:lumMod val="65000"/>
                  </a:schemeClr>
                </a:solidFill>
              </a:rPr>
              <a:t>n</a:t>
            </a:r>
            <a:r>
              <a:rPr lang="en-US" altLang="zh-TW" sz="1200" baseline="-25000" dirty="0">
                <a:solidFill>
                  <a:schemeClr val="bg1">
                    <a:lumMod val="65000"/>
                  </a:schemeClr>
                </a:solidFill>
              </a:rPr>
              <a:t>m, </a:t>
            </a:r>
            <a:r>
              <a:rPr lang="en-US" altLang="zh-TW" sz="1200" dirty="0">
                <a:solidFill>
                  <a:schemeClr val="bg1">
                    <a:lumMod val="65000"/>
                  </a:schemeClr>
                </a:solidFill>
              </a:rPr>
              <a:t>n</a:t>
            </a:r>
            <a:r>
              <a:rPr lang="en-US" altLang="zh-TW" sz="1200" b="1" baseline="-25000" dirty="0">
                <a:solidFill>
                  <a:schemeClr val="bg1">
                    <a:lumMod val="65000"/>
                  </a:schemeClr>
                </a:solidFill>
              </a:rPr>
              <a:t>m+1</a:t>
            </a:r>
            <a:r>
              <a:rPr lang="en-US" altLang="zh-TW" sz="1200" dirty="0">
                <a:solidFill>
                  <a:schemeClr val="bg1">
                    <a:lumMod val="65000"/>
                  </a:schemeClr>
                </a:solidFill>
              </a:rPr>
              <a:t>  = number of m-dimensional and (m+1)-dimensional template vector matching pairs derived from the time series </a:t>
            </a:r>
            <a:r>
              <a:rPr lang="en-US" altLang="zh-TW" sz="1200" kern="100" dirty="0">
                <a:solidFill>
                  <a:schemeClr val="bg1">
                    <a:lumMod val="65000"/>
                  </a:schemeClr>
                </a:solidFill>
                <a:cs typeface="Times New Roman" panose="02020603050405020304" pitchFamily="18" charset="0"/>
              </a:rPr>
              <a:t>x</a:t>
            </a:r>
            <a:r>
              <a:rPr lang="en-US" altLang="zh-TW" sz="1200" kern="100" baseline="30000" dirty="0">
                <a:solidFill>
                  <a:schemeClr val="bg1">
                    <a:lumMod val="65000"/>
                  </a:schemeClr>
                </a:solidFill>
                <a:cs typeface="Times New Roman" panose="02020603050405020304" pitchFamily="18" charset="0"/>
              </a:rPr>
              <a:t>(</a:t>
            </a:r>
            <a:r>
              <a:rPr lang="el-GR" altLang="zh-TW" sz="1200" kern="100" baseline="30000" dirty="0">
                <a:solidFill>
                  <a:schemeClr val="bg1">
                    <a:lumMod val="65000"/>
                  </a:schemeClr>
                </a:solidFill>
                <a:cs typeface="Times New Roman" panose="02020603050405020304" pitchFamily="18" charset="0"/>
              </a:rPr>
              <a:t>τ)</a:t>
            </a:r>
            <a:r>
              <a:rPr lang="en-US" altLang="zh-TW" sz="1200" kern="100" baseline="30000" dirty="0">
                <a:solidFill>
                  <a:schemeClr val="bg1">
                    <a:lumMod val="65000"/>
                  </a:schemeClr>
                </a:solidFill>
                <a:cs typeface="Times New Roman" panose="02020603050405020304" pitchFamily="18" charset="0"/>
              </a:rPr>
              <a:t>  </a:t>
            </a:r>
          </a:p>
          <a:p>
            <a:pPr marL="457200" lvl="1" indent="0">
              <a:buNone/>
            </a:pPr>
            <a:r>
              <a:rPr lang="en-US" altLang="zh-TW" sz="1200" kern="100" baseline="30000" dirty="0">
                <a:solidFill>
                  <a:schemeClr val="bg1">
                    <a:lumMod val="65000"/>
                  </a:schemeClr>
                </a:solidFill>
                <a:cs typeface="Times New Roman" panose="02020603050405020304" pitchFamily="18" charset="0"/>
              </a:rPr>
              <a:t>	                   </a:t>
            </a:r>
            <a:r>
              <a:rPr lang="en-US" altLang="zh-TW" sz="1200" dirty="0">
                <a:solidFill>
                  <a:schemeClr val="bg1">
                    <a:lumMod val="65000"/>
                  </a:schemeClr>
                </a:solidFill>
              </a:rPr>
              <a:t>with the distance between vector pairs less than r, respectively.</a:t>
            </a:r>
          </a:p>
          <a:p>
            <a:pPr marL="457200" lvl="1" indent="0">
              <a:buNone/>
            </a:pPr>
            <a:endParaRPr lang="en-US" altLang="zh-TW" sz="1200" kern="100" dirty="0">
              <a:cs typeface="Times New Roman" panose="02020603050405020304" pitchFamily="18" charset="0"/>
            </a:endParaRPr>
          </a:p>
          <a:p>
            <a:pPr marL="0" lvl="0" indent="0">
              <a:spcBef>
                <a:spcPts val="0"/>
              </a:spcBef>
              <a:buNone/>
              <a:defRPr/>
            </a:pPr>
            <a:r>
              <a:rPr lang="en-US" altLang="zh-TW" sz="1700" b="1" dirty="0"/>
              <a:t>#</a:t>
            </a:r>
            <a:r>
              <a:rPr lang="zh-TW" altLang="en-US" sz="1700" b="1" dirty="0"/>
              <a:t> 隨著尺度增加，</a:t>
            </a:r>
            <a:r>
              <a:rPr lang="en-US" altLang="zh-TW" sz="1700" b="1" dirty="0" err="1"/>
              <a:t>MSE</a:t>
            </a:r>
            <a:r>
              <a:rPr lang="zh-TW" altLang="en-US" sz="1700" b="1" dirty="0"/>
              <a:t>的準確性降低。</a:t>
            </a:r>
            <a:r>
              <a:rPr lang="en-US" altLang="zh-TW" sz="1700" b="1" dirty="0" err="1"/>
              <a:t>MSE</a:t>
            </a:r>
            <a:r>
              <a:rPr lang="zh-TW" altLang="en-US" sz="1700" b="1" dirty="0"/>
              <a:t>通常會引起未定義的熵。</a:t>
            </a:r>
            <a:endParaRPr lang="el-GR" altLang="zh-TW" sz="1700" b="1" kern="100" dirty="0">
              <a:cs typeface="Times New Roman" panose="02020603050405020304" pitchFamily="18" charset="0"/>
            </a:endParaRPr>
          </a:p>
          <a:p>
            <a:pPr lvl="1"/>
            <a:endParaRPr lang="zh-TW" altLang="zh-TW" b="1" kern="100" dirty="0">
              <a:cs typeface="Times New Roman" panose="02020603050405020304" pitchFamily="18" charset="0"/>
            </a:endParaRPr>
          </a:p>
          <a:p>
            <a:endParaRPr lang="zh-TW" altLang="en-US" dirty="0"/>
          </a:p>
        </p:txBody>
      </p:sp>
      <p:pic>
        <p:nvPicPr>
          <p:cNvPr id="4" name="圖片 3">
            <a:extLst>
              <a:ext uri="{FF2B5EF4-FFF2-40B4-BE49-F238E27FC236}">
                <a16:creationId xmlns:a16="http://schemas.microsoft.com/office/drawing/2014/main" id="{FCB99FAE-72B2-41BE-A4D2-4C41BEB94D9F}"/>
              </a:ext>
            </a:extLst>
          </p:cNvPr>
          <p:cNvPicPr>
            <a:picLocks noChangeAspect="1"/>
          </p:cNvPicPr>
          <p:nvPr/>
        </p:nvPicPr>
        <p:blipFill rotWithShape="1">
          <a:blip r:embed="rId3"/>
          <a:srcRect b="50785"/>
          <a:stretch/>
        </p:blipFill>
        <p:spPr>
          <a:xfrm>
            <a:off x="6265646" y="1212858"/>
            <a:ext cx="5449101" cy="1261401"/>
          </a:xfrm>
          <a:prstGeom prst="rect">
            <a:avLst/>
          </a:prstGeom>
        </p:spPr>
      </p:pic>
      <p:pic>
        <p:nvPicPr>
          <p:cNvPr id="6" name="圖片 5">
            <a:extLst>
              <a:ext uri="{FF2B5EF4-FFF2-40B4-BE49-F238E27FC236}">
                <a16:creationId xmlns:a16="http://schemas.microsoft.com/office/drawing/2014/main" id="{8CD2BFF6-9707-40CA-9D8D-30FB64D0A3D1}"/>
              </a:ext>
            </a:extLst>
          </p:cNvPr>
          <p:cNvPicPr>
            <a:picLocks noChangeAspect="1"/>
          </p:cNvPicPr>
          <p:nvPr/>
        </p:nvPicPr>
        <p:blipFill>
          <a:blip r:embed="rId4"/>
          <a:stretch>
            <a:fillRect/>
          </a:stretch>
        </p:blipFill>
        <p:spPr>
          <a:xfrm>
            <a:off x="1194910" y="2231072"/>
            <a:ext cx="2923191" cy="603462"/>
          </a:xfrm>
          <a:prstGeom prst="rect">
            <a:avLst/>
          </a:prstGeom>
        </p:spPr>
      </p:pic>
      <p:pic>
        <p:nvPicPr>
          <p:cNvPr id="9" name="圖片 8">
            <a:extLst>
              <a:ext uri="{FF2B5EF4-FFF2-40B4-BE49-F238E27FC236}">
                <a16:creationId xmlns:a16="http://schemas.microsoft.com/office/drawing/2014/main" id="{8AEA8ABA-DE34-4C03-933A-BBF6E1F73A03}"/>
              </a:ext>
            </a:extLst>
          </p:cNvPr>
          <p:cNvPicPr>
            <a:picLocks noChangeAspect="1"/>
          </p:cNvPicPr>
          <p:nvPr/>
        </p:nvPicPr>
        <p:blipFill>
          <a:blip r:embed="rId5"/>
          <a:stretch>
            <a:fillRect/>
          </a:stretch>
        </p:blipFill>
        <p:spPr>
          <a:xfrm>
            <a:off x="1194910" y="4434245"/>
            <a:ext cx="4183914" cy="599584"/>
          </a:xfrm>
          <a:prstGeom prst="rect">
            <a:avLst/>
          </a:prstGeom>
        </p:spPr>
      </p:pic>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F2DF88B0-A317-4F32-A39D-21FEF42D8FB3}"/>
                  </a:ext>
                </a:extLst>
              </p:cNvPr>
              <p:cNvSpPr/>
              <p:nvPr/>
            </p:nvSpPr>
            <p:spPr>
              <a:xfrm>
                <a:off x="6095999" y="2354481"/>
                <a:ext cx="6096000" cy="363241"/>
              </a:xfrm>
              <a:prstGeom prst="rect">
                <a:avLst/>
              </a:prstGeom>
            </p:spPr>
            <p:txBody>
              <a:bodyPr>
                <a:spAutoFit/>
              </a:bodyPr>
              <a:lstStyle/>
              <a:p>
                <a:pPr lvl="1"/>
                <a:r>
                  <a:rPr lang="zh-TW" altLang="en-US"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連續的粗粒化時間序列：</a:t>
                </a:r>
                <a:r>
                  <a:rPr lang="en-US" altLang="zh-TW"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x</a:t>
                </a:r>
                <a:r>
                  <a:rPr lang="en-US" altLang="zh-TW" sz="1400" kern="100" baseline="300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l-GR" altLang="zh-TW" sz="1400" kern="100" baseline="300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τ)</a:t>
                </a:r>
                <a:r>
                  <a:rPr lang="el-GR" altLang="zh-TW"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 = { </a:t>
                </a:r>
                <a14:m>
                  <m:oMath xmlns:m="http://schemas.openxmlformats.org/officeDocument/2006/math">
                    <m:sSubSup>
                      <m:sSubSupPr>
                        <m:ctrlPr>
                          <a:rPr lang="el-GR" altLang="zh-TW" sz="1100" i="1" kern="100">
                            <a:solidFill>
                              <a:srgbClr val="FF0000"/>
                            </a:solidFill>
                            <a:latin typeface="Cambria Math" panose="02040503050406030204" pitchFamily="18" charset="0"/>
                            <a:cs typeface="Times New Roman" panose="02020603050405020304" pitchFamily="18" charset="0"/>
                          </a:rPr>
                        </m:ctrlPr>
                      </m:sSubSupPr>
                      <m:e>
                        <m:r>
                          <a:rPr lang="en-US" altLang="zh-TW" sz="1100" i="1" kern="100">
                            <a:solidFill>
                              <a:srgbClr val="FF0000"/>
                            </a:solidFill>
                            <a:latin typeface="Cambria Math" panose="02040503050406030204" pitchFamily="18" charset="0"/>
                            <a:cs typeface="Times New Roman" panose="02020603050405020304" pitchFamily="18" charset="0"/>
                          </a:rPr>
                          <m:t>𝑥</m:t>
                        </m:r>
                      </m:e>
                      <m:sub>
                        <m:r>
                          <a:rPr lang="en-US" altLang="zh-TW" sz="1100" i="1" kern="100">
                            <a:solidFill>
                              <a:srgbClr val="FF0000"/>
                            </a:solidFill>
                            <a:latin typeface="Cambria Math" panose="02040503050406030204" pitchFamily="18" charset="0"/>
                            <a:cs typeface="Times New Roman" panose="02020603050405020304" pitchFamily="18" charset="0"/>
                          </a:rPr>
                          <m:t>𝑗</m:t>
                        </m:r>
                      </m:sub>
                      <m:sup>
                        <m:r>
                          <m:rPr>
                            <m:nor/>
                          </m:rPr>
                          <a:rPr lang="en-US" altLang="zh-TW" sz="11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m:t>(</m:t>
                        </m:r>
                        <m:r>
                          <m:rPr>
                            <m:nor/>
                          </m:rPr>
                          <a:rPr lang="el-GR" altLang="zh-TW" sz="11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m:t>τ</m:t>
                        </m:r>
                        <m:r>
                          <m:rPr>
                            <m:nor/>
                          </m:rPr>
                          <a:rPr lang="el-GR" altLang="zh-TW" sz="11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m:t>)</m:t>
                        </m:r>
                      </m:sup>
                    </m:sSubSup>
                    <m:r>
                      <a:rPr lang="en-US" altLang="zh-TW" sz="1100" kern="100">
                        <a:solidFill>
                          <a:srgbClr val="FF0000"/>
                        </a:solidFill>
                        <a:latin typeface="Cambria Math" panose="02040503050406030204" pitchFamily="18" charset="0"/>
                        <a:cs typeface="Times New Roman" panose="02020603050405020304" pitchFamily="18" charset="0"/>
                      </a:rPr>
                      <m:t> </m:t>
                    </m:r>
                  </m:oMath>
                </a14:m>
                <a:r>
                  <a:rPr lang="el-GR" altLang="zh-TW" sz="1400" kern="100"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a:t>
                </a:r>
              </a:p>
            </p:txBody>
          </p:sp>
        </mc:Choice>
        <mc:Fallback xmlns="">
          <p:sp>
            <p:nvSpPr>
              <p:cNvPr id="10" name="矩形 9">
                <a:extLst>
                  <a:ext uri="{FF2B5EF4-FFF2-40B4-BE49-F238E27FC236}">
                    <a16:creationId xmlns:a16="http://schemas.microsoft.com/office/drawing/2014/main" id="{F2DF88B0-A317-4F32-A39D-21FEF42D8FB3}"/>
                  </a:ext>
                </a:extLst>
              </p:cNvPr>
              <p:cNvSpPr>
                <a:spLocks noRot="1" noChangeAspect="1" noMove="1" noResize="1" noEditPoints="1" noAdjustHandles="1" noChangeArrowheads="1" noChangeShapeType="1" noTextEdit="1"/>
              </p:cNvSpPr>
              <p:nvPr/>
            </p:nvSpPr>
            <p:spPr>
              <a:xfrm>
                <a:off x="6095999" y="2354481"/>
                <a:ext cx="6096000" cy="363241"/>
              </a:xfrm>
              <a:prstGeom prst="rect">
                <a:avLst/>
              </a:prstGeom>
              <a:blipFill>
                <a:blip r:embed="rId6"/>
                <a:stretch>
                  <a:fillRect b="-8333"/>
                </a:stretch>
              </a:blipFill>
            </p:spPr>
            <p:txBody>
              <a:bodyPr/>
              <a:lstStyle/>
              <a:p>
                <a:r>
                  <a:rPr lang="zh-TW" altLang="en-US">
                    <a:noFill/>
                  </a:rPr>
                  <a:t> </a:t>
                </a:r>
              </a:p>
            </p:txBody>
          </p:sp>
        </mc:Fallback>
      </mc:AlternateContent>
      <p:sp>
        <p:nvSpPr>
          <p:cNvPr id="11" name="矩形 10">
            <a:extLst>
              <a:ext uri="{FF2B5EF4-FFF2-40B4-BE49-F238E27FC236}">
                <a16:creationId xmlns:a16="http://schemas.microsoft.com/office/drawing/2014/main" id="{65CD8594-6D3B-4BC1-BD6D-5B5B91EA258C}"/>
              </a:ext>
            </a:extLst>
          </p:cNvPr>
          <p:cNvSpPr/>
          <p:nvPr/>
        </p:nvSpPr>
        <p:spPr>
          <a:xfrm>
            <a:off x="6095999" y="1055728"/>
            <a:ext cx="4424609" cy="307777"/>
          </a:xfrm>
          <a:prstGeom prst="rect">
            <a:avLst/>
          </a:prstGeom>
        </p:spPr>
        <p:txBody>
          <a:bodyPr wrap="none">
            <a:spAutoFit/>
          </a:bodyPr>
          <a:lstStyle/>
          <a:p>
            <a:pPr lvl="1"/>
            <a:r>
              <a:rPr lang="zh-TW" altLang="en-US"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一維離散原始時間序列：</a:t>
            </a:r>
            <a:r>
              <a:rPr lang="en-US" altLang="zh-TW"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u = { u(</a:t>
            </a:r>
            <a:r>
              <a:rPr lang="en-US" altLang="zh-TW" sz="1400" kern="100" dirty="0" err="1">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 1&lt;= </a:t>
            </a:r>
            <a:r>
              <a:rPr lang="en-US" altLang="zh-TW" sz="1400" kern="100" dirty="0" err="1">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solidFill>
                  <a:srgbClr val="0070C0"/>
                </a:solidFill>
                <a:latin typeface="微軟正黑體" panose="020B0604030504040204" pitchFamily="34" charset="-120"/>
                <a:ea typeface="微軟正黑體" panose="020B0604030504040204" pitchFamily="34" charset="-120"/>
                <a:cs typeface="Times New Roman" panose="02020603050405020304" pitchFamily="18" charset="0"/>
              </a:rPr>
              <a:t> &lt;= L }</a:t>
            </a:r>
          </a:p>
        </p:txBody>
      </p:sp>
      <p:pic>
        <p:nvPicPr>
          <p:cNvPr id="12" name="圖片 11">
            <a:extLst>
              <a:ext uri="{FF2B5EF4-FFF2-40B4-BE49-F238E27FC236}">
                <a16:creationId xmlns:a16="http://schemas.microsoft.com/office/drawing/2014/main" id="{A92C5991-F2C7-4ED5-B235-1BC83977A84B}"/>
              </a:ext>
            </a:extLst>
          </p:cNvPr>
          <p:cNvPicPr>
            <a:picLocks noChangeAspect="1"/>
          </p:cNvPicPr>
          <p:nvPr/>
        </p:nvPicPr>
        <p:blipFill rotWithShape="1">
          <a:blip r:embed="rId3"/>
          <a:srcRect t="45478" b="-1095"/>
          <a:stretch/>
        </p:blipFill>
        <p:spPr>
          <a:xfrm>
            <a:off x="6265645" y="2834534"/>
            <a:ext cx="5449101" cy="1425494"/>
          </a:xfrm>
          <a:prstGeom prst="rect">
            <a:avLst/>
          </a:prstGeom>
        </p:spPr>
      </p:pic>
      <p:sp>
        <p:nvSpPr>
          <p:cNvPr id="13" name="矩形 12">
            <a:extLst>
              <a:ext uri="{FF2B5EF4-FFF2-40B4-BE49-F238E27FC236}">
                <a16:creationId xmlns:a16="http://schemas.microsoft.com/office/drawing/2014/main" id="{D9D2B818-3A98-4FB6-9E66-CF1B75BB54CA}"/>
              </a:ext>
            </a:extLst>
          </p:cNvPr>
          <p:cNvSpPr/>
          <p:nvPr/>
        </p:nvSpPr>
        <p:spPr>
          <a:xfrm>
            <a:off x="5501702" y="4549371"/>
            <a:ext cx="4424609" cy="369332"/>
          </a:xfrm>
          <a:prstGeom prst="rect">
            <a:avLst/>
          </a:prstGeom>
        </p:spPr>
        <p:txBody>
          <a:bodyPr wrap="square">
            <a:spAutoFit/>
          </a:bodyPr>
          <a:lstStyle/>
          <a:p>
            <a:r>
              <a:rPr lang="zh-TW" altLang="en-US" dirty="0">
                <a:latin typeface="微軟正黑體" panose="020B0604030504040204" pitchFamily="34" charset="-120"/>
                <a:ea typeface="微軟正黑體" panose="020B0604030504040204" pitchFamily="34" charset="-120"/>
              </a:rPr>
              <a:t>（</a:t>
            </a:r>
            <a:r>
              <a:rPr lang="zh-TW" altLang="en-US" b="1" dirty="0">
                <a:latin typeface="微軟正黑體" panose="020B0604030504040204" pitchFamily="34" charset="-120"/>
                <a:ea typeface="微軟正黑體" panose="020B0604030504040204" pitchFamily="34" charset="-120"/>
              </a:rPr>
              <a:t>模板向量匹配對相除後取負自然對數</a:t>
            </a:r>
            <a:r>
              <a:rPr lang="zh-TW" altLang="en-US" dirty="0">
                <a:latin typeface="微軟正黑體" panose="020B0604030504040204" pitchFamily="34" charset="-120"/>
                <a:ea typeface="微軟正黑體" panose="020B0604030504040204" pitchFamily="34" charset="-120"/>
              </a:rPr>
              <a:t>）</a:t>
            </a:r>
          </a:p>
        </p:txBody>
      </p:sp>
    </p:spTree>
    <p:extLst>
      <p:ext uri="{BB962C8B-B14F-4D97-AF65-F5344CB8AC3E}">
        <p14:creationId xmlns:p14="http://schemas.microsoft.com/office/powerpoint/2010/main" val="3261489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3CBA2-11A2-4DD2-B441-D3110BBE6063}"/>
              </a:ext>
            </a:extLst>
          </p:cNvPr>
          <p:cNvSpPr>
            <a:spLocks noGrp="1"/>
          </p:cNvSpPr>
          <p:nvPr>
            <p:ph type="title"/>
          </p:nvPr>
        </p:nvSpPr>
        <p:spPr>
          <a:xfrm>
            <a:off x="831850" y="3173506"/>
            <a:ext cx="10515600" cy="1388969"/>
          </a:xfrm>
        </p:spPr>
        <p:txBody>
          <a:bodyPr>
            <a:normAutofit fontScale="90000"/>
          </a:bodyPr>
          <a:lstStyle/>
          <a:p>
            <a:r>
              <a:rPr lang="zh-TW" altLang="en-US" dirty="0"/>
              <a:t>實驗驗證（國震中心七層樓鋼架）</a:t>
            </a:r>
          </a:p>
        </p:txBody>
      </p:sp>
    </p:spTree>
    <p:extLst>
      <p:ext uri="{BB962C8B-B14F-4D97-AF65-F5344CB8AC3E}">
        <p14:creationId xmlns:p14="http://schemas.microsoft.com/office/powerpoint/2010/main" val="241934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7D1C08CE-DC7D-4D98-A1DC-CFD0EBF12101}"/>
                  </a:ext>
                </a:extLst>
              </p:cNvPr>
              <p:cNvSpPr>
                <a:spLocks noGrp="1"/>
              </p:cNvSpPr>
              <p:nvPr>
                <p:ph idx="1"/>
              </p:nvPr>
            </p:nvSpPr>
            <p:spPr>
              <a:xfrm>
                <a:off x="838200" y="613191"/>
                <a:ext cx="10515600" cy="5631620"/>
              </a:xfrm>
            </p:spPr>
            <p:txBody>
              <a:bodyPr>
                <a:normAutofit/>
              </a:bodyPr>
              <a:lstStyle/>
              <a:p>
                <a:r>
                  <a:rPr lang="en-US" altLang="zh-TW" sz="1600" b="1" dirty="0">
                    <a:solidFill>
                      <a:srgbClr val="0070C0"/>
                    </a:solidFill>
                  </a:rPr>
                  <a:t>2.1 Refined Composite </a:t>
                </a:r>
                <a:r>
                  <a:rPr lang="en-US" altLang="zh-TW" sz="1600" b="1" dirty="0" err="1">
                    <a:solidFill>
                      <a:srgbClr val="0070C0"/>
                    </a:solidFill>
                  </a:rPr>
                  <a:t>MultiScale</a:t>
                </a:r>
                <a:r>
                  <a:rPr lang="en-US" altLang="zh-TW" sz="1600" b="1" dirty="0">
                    <a:solidFill>
                      <a:srgbClr val="0070C0"/>
                    </a:solidFill>
                  </a:rPr>
                  <a:t> Entropy (</a:t>
                </a:r>
                <a:r>
                  <a:rPr lang="en-US" altLang="zh-TW" sz="1600" b="1" dirty="0" err="1">
                    <a:solidFill>
                      <a:srgbClr val="0070C0"/>
                    </a:solidFill>
                  </a:rPr>
                  <a:t>RCMSE</a:t>
                </a:r>
                <a:r>
                  <a:rPr lang="en-US" altLang="zh-TW" sz="1600" b="1" dirty="0">
                    <a:solidFill>
                      <a:srgbClr val="0070C0"/>
                    </a:solidFill>
                  </a:rPr>
                  <a:t>) </a:t>
                </a:r>
              </a:p>
              <a:p>
                <a:pPr marL="0" indent="0">
                  <a:buNone/>
                </a:pPr>
                <a:r>
                  <a:rPr lang="en-US" altLang="zh-TW" sz="1600" b="1" dirty="0"/>
                  <a:t>           </a:t>
                </a:r>
                <a:r>
                  <a:rPr lang="en-US" altLang="zh-TW" sz="1600" b="1" dirty="0" err="1"/>
                  <a:t>MSE</a:t>
                </a:r>
                <a:r>
                  <a:rPr lang="zh-TW" altLang="en-US" sz="1600" b="1" dirty="0"/>
                  <a:t>之變種：精細綜合多尺度熵 </a:t>
                </a:r>
                <a:endParaRPr lang="en-US" altLang="zh-TW" sz="1600" b="1" dirty="0"/>
              </a:p>
              <a:p>
                <a:pPr marL="0" indent="0">
                  <a:buNone/>
                </a:pPr>
                <a:r>
                  <a:rPr lang="zh-TW" altLang="en-US" sz="1600" dirty="0"/>
                  <a:t>           改進粗粒化過程：對尺度</a:t>
                </a:r>
                <a:r>
                  <a:rPr lang="en-US" altLang="zh-TW" sz="1600" dirty="0"/>
                  <a:t>τ</a:t>
                </a:r>
                <a:r>
                  <a:rPr lang="zh-TW" altLang="en-US" sz="1600" dirty="0"/>
                  <a:t>存在</a:t>
                </a:r>
                <a:r>
                  <a:rPr lang="en-US" altLang="zh-TW" sz="1600" dirty="0"/>
                  <a:t>τ</a:t>
                </a:r>
                <a:r>
                  <a:rPr lang="zh-TW" altLang="en-US" sz="1600" dirty="0"/>
                  <a:t>個不同粗粒化時間序列：</a:t>
                </a:r>
                <a:r>
                  <a:rPr lang="en-US" altLang="zh-TW" sz="1600" dirty="0"/>
                  <a:t>k</a:t>
                </a:r>
                <a:r>
                  <a:rPr lang="en-US" altLang="zh-TW" sz="1600" baseline="30000" dirty="0"/>
                  <a:t>th </a:t>
                </a:r>
                <a:r>
                  <a:rPr lang="zh-TW" altLang="en-US" sz="1600" dirty="0"/>
                  <a:t>粗粒化時間序列 </a:t>
                </a:r>
                <a14:m>
                  <m:oMath xmlns:m="http://schemas.openxmlformats.org/officeDocument/2006/math">
                    <m:sSubSup>
                      <m:sSubSupPr>
                        <m:ctrlPr>
                          <a:rPr lang="en-US" altLang="zh-TW" sz="1600" i="1">
                            <a:latin typeface="Cambria Math" panose="02040503050406030204" pitchFamily="18" charset="0"/>
                          </a:rPr>
                        </m:ctrlPr>
                      </m:sSubSupPr>
                      <m:e>
                        <m:r>
                          <a:rPr lang="en-US" altLang="zh-TW" sz="1600" b="0" i="1">
                            <a:latin typeface="Cambria Math" panose="02040503050406030204" pitchFamily="18" charset="0"/>
                          </a:rPr>
                          <m:t>𝑥</m:t>
                        </m:r>
                      </m:e>
                      <m:sub>
                        <m:r>
                          <a:rPr lang="en-US" altLang="zh-TW" sz="1600" b="0" i="1">
                            <a:latin typeface="Cambria Math" panose="02040503050406030204" pitchFamily="18" charset="0"/>
                          </a:rPr>
                          <m:t>𝑘</m:t>
                        </m:r>
                      </m:sub>
                      <m:sup>
                        <m:r>
                          <a:rPr lang="en-US" altLang="zh-TW" sz="1600" b="0" i="1">
                            <a:latin typeface="Cambria Math" panose="02040503050406030204" pitchFamily="18" charset="0"/>
                          </a:rPr>
                          <m:t>(</m:t>
                        </m:r>
                        <m:r>
                          <m:rPr>
                            <m:nor/>
                          </m:rPr>
                          <a:rPr lang="en-US" altLang="zh-TW" sz="1600" dirty="0"/>
                          <m:t>τ</m:t>
                        </m:r>
                        <m:r>
                          <a:rPr lang="en-US" altLang="zh-TW" sz="1600" b="0" i="1" dirty="0">
                            <a:latin typeface="Cambria Math" panose="02040503050406030204" pitchFamily="18" charset="0"/>
                          </a:rPr>
                          <m:t>)</m:t>
                        </m:r>
                      </m:sup>
                    </m:sSubSup>
                    <m:r>
                      <a:rPr lang="zh-TW" altLang="en-US" sz="1600" b="0" i="1">
                        <a:latin typeface="Cambria Math" panose="02040503050406030204" pitchFamily="18" charset="0"/>
                      </a:rPr>
                      <m:t> </m:t>
                    </m:r>
                  </m:oMath>
                </a14:m>
                <a:r>
                  <a:rPr lang="en-US" altLang="zh-TW" sz="1600" dirty="0"/>
                  <a:t>=</a:t>
                </a:r>
                <a:r>
                  <a:rPr lang="zh-TW" altLang="en-US" sz="1600" dirty="0"/>
                  <a:t> </a:t>
                </a:r>
                <a:r>
                  <a:rPr lang="en-US" altLang="zh-TW" sz="1600" dirty="0"/>
                  <a:t>{</a:t>
                </a:r>
                <a14:m>
                  <m:oMath xmlns:m="http://schemas.openxmlformats.org/officeDocument/2006/math">
                    <m:sSubSup>
                      <m:sSubSupPr>
                        <m:ctrlPr>
                          <a:rPr lang="en-US" altLang="zh-TW" sz="1600" i="1">
                            <a:latin typeface="Cambria Math" panose="02040503050406030204" pitchFamily="18" charset="0"/>
                          </a:rPr>
                        </m:ctrlPr>
                      </m:sSubSupPr>
                      <m:e>
                        <m:r>
                          <a:rPr lang="zh-TW" altLang="en-US" sz="1600" b="0" i="1">
                            <a:latin typeface="Cambria Math" panose="02040503050406030204" pitchFamily="18" charset="0"/>
                          </a:rPr>
                          <m:t> </m:t>
                        </m:r>
                        <m:r>
                          <a:rPr lang="en-US" altLang="zh-TW" sz="1600" b="0" i="1">
                            <a:latin typeface="Cambria Math" panose="02040503050406030204" pitchFamily="18" charset="0"/>
                          </a:rPr>
                          <m:t>𝑥</m:t>
                        </m:r>
                      </m:e>
                      <m:sub>
                        <m:r>
                          <a:rPr lang="en-US" altLang="zh-TW" sz="1600" b="0" i="1">
                            <a:latin typeface="Cambria Math" panose="02040503050406030204" pitchFamily="18" charset="0"/>
                          </a:rPr>
                          <m:t>𝑘</m:t>
                        </m:r>
                        <m:r>
                          <a:rPr lang="en-US" altLang="zh-TW" sz="1600" b="0" i="1">
                            <a:latin typeface="Cambria Math" panose="02040503050406030204" pitchFamily="18" charset="0"/>
                          </a:rPr>
                          <m:t>, 1</m:t>
                        </m:r>
                      </m:sub>
                      <m:sup>
                        <m:r>
                          <a:rPr lang="en-US" altLang="zh-TW" sz="1600" b="0" i="1">
                            <a:latin typeface="Cambria Math" panose="02040503050406030204" pitchFamily="18" charset="0"/>
                          </a:rPr>
                          <m:t>(</m:t>
                        </m:r>
                        <m:r>
                          <m:rPr>
                            <m:nor/>
                          </m:rPr>
                          <a:rPr lang="en-US" altLang="zh-TW" sz="1600" dirty="0"/>
                          <m:t>τ</m:t>
                        </m:r>
                        <m:r>
                          <a:rPr lang="en-US" altLang="zh-TW" sz="1600" b="0" i="1" dirty="0">
                            <a:latin typeface="Cambria Math" panose="02040503050406030204" pitchFamily="18" charset="0"/>
                          </a:rPr>
                          <m:t>)</m:t>
                        </m:r>
                      </m:sup>
                    </m:sSubSup>
                    <m:r>
                      <a:rPr lang="en-US" altLang="zh-TW" sz="1600" b="0" i="1" dirty="0">
                        <a:latin typeface="Cambria Math" panose="02040503050406030204" pitchFamily="18" charset="0"/>
                      </a:rPr>
                      <m:t>,</m:t>
                    </m:r>
                  </m:oMath>
                </a14:m>
                <a:r>
                  <a:rPr lang="zh-TW" altLang="en-US" sz="1600" dirty="0"/>
                  <a:t> </a:t>
                </a:r>
                <a14:m>
                  <m:oMath xmlns:m="http://schemas.openxmlformats.org/officeDocument/2006/math">
                    <m:sSubSup>
                      <m:sSubSupPr>
                        <m:ctrlPr>
                          <a:rPr lang="en-US" altLang="zh-TW" sz="1600" i="1">
                            <a:latin typeface="Cambria Math" panose="02040503050406030204" pitchFamily="18" charset="0"/>
                          </a:rPr>
                        </m:ctrlPr>
                      </m:sSubSupPr>
                      <m:e>
                        <m:r>
                          <a:rPr lang="zh-TW" altLang="en-US" sz="1600" b="0" i="1">
                            <a:latin typeface="Cambria Math" panose="02040503050406030204" pitchFamily="18" charset="0"/>
                          </a:rPr>
                          <m:t> </m:t>
                        </m:r>
                        <m:r>
                          <a:rPr lang="en-US" altLang="zh-TW" sz="1600" b="0" i="1">
                            <a:latin typeface="Cambria Math" panose="02040503050406030204" pitchFamily="18" charset="0"/>
                          </a:rPr>
                          <m:t>𝑥</m:t>
                        </m:r>
                      </m:e>
                      <m:sub>
                        <m:r>
                          <a:rPr lang="en-US" altLang="zh-TW" sz="1600" b="0" i="1">
                            <a:latin typeface="Cambria Math" panose="02040503050406030204" pitchFamily="18" charset="0"/>
                          </a:rPr>
                          <m:t>𝑘</m:t>
                        </m:r>
                        <m:r>
                          <a:rPr lang="en-US" altLang="zh-TW" sz="1600" b="0" i="1">
                            <a:latin typeface="Cambria Math" panose="02040503050406030204" pitchFamily="18" charset="0"/>
                          </a:rPr>
                          <m:t>, 2</m:t>
                        </m:r>
                      </m:sub>
                      <m:sup>
                        <m:r>
                          <a:rPr lang="en-US" altLang="zh-TW" sz="1600" b="0" i="1">
                            <a:latin typeface="Cambria Math" panose="02040503050406030204" pitchFamily="18" charset="0"/>
                          </a:rPr>
                          <m:t>(</m:t>
                        </m:r>
                        <m:r>
                          <m:rPr>
                            <m:nor/>
                          </m:rPr>
                          <a:rPr lang="en-US" altLang="zh-TW" sz="1600" dirty="0"/>
                          <m:t>τ</m:t>
                        </m:r>
                        <m:r>
                          <a:rPr lang="en-US" altLang="zh-TW" sz="1600" b="0" i="1" dirty="0">
                            <a:latin typeface="Cambria Math" panose="02040503050406030204" pitchFamily="18" charset="0"/>
                          </a:rPr>
                          <m:t>)</m:t>
                        </m:r>
                      </m:sup>
                    </m:sSubSup>
                  </m:oMath>
                </a14:m>
                <a:r>
                  <a:rPr lang="en-US" altLang="zh-TW" sz="1600" dirty="0"/>
                  <a:t>,</a:t>
                </a:r>
                <a:r>
                  <a:rPr lang="zh-TW" altLang="en-US" sz="1600" dirty="0"/>
                  <a:t> </a:t>
                </a:r>
                <a:r>
                  <a:rPr lang="en-US" altLang="zh-TW" sz="1600" dirty="0"/>
                  <a:t>…}</a:t>
                </a:r>
                <a:endParaRPr lang="zh-TW" altLang="en-US" sz="1600" dirty="0"/>
              </a:p>
              <a:p>
                <a:pPr marL="0" indent="0">
                  <a:buNone/>
                </a:pPr>
                <a:endParaRPr lang="en-US" altLang="zh-TW" sz="1600" b="1" kern="100" dirty="0"/>
              </a:p>
              <a:p>
                <a:pPr marL="0" indent="0">
                  <a:buNone/>
                </a:pPr>
                <a:endParaRPr lang="en-US" altLang="zh-TW" sz="1600" b="1" kern="100" dirty="0"/>
              </a:p>
              <a:p>
                <a:pPr marL="0" indent="0">
                  <a:buNone/>
                </a:pPr>
                <a:endParaRPr lang="en-US" altLang="zh-TW" sz="1600" b="1" kern="100" dirty="0"/>
              </a:p>
              <a:p>
                <a:r>
                  <a:rPr lang="en-US" altLang="zh-TW" sz="1600" b="1" dirty="0">
                    <a:solidFill>
                      <a:srgbClr val="0070C0"/>
                    </a:solidFill>
                  </a:rPr>
                  <a:t>2.2 Refined Composite Multiscale Dispersion Entropy (</a:t>
                </a:r>
                <a:r>
                  <a:rPr lang="en-US" altLang="zh-TW" sz="1600" b="1" dirty="0" err="1">
                    <a:solidFill>
                      <a:srgbClr val="0070C0"/>
                    </a:solidFill>
                  </a:rPr>
                  <a:t>RCMDE</a:t>
                </a:r>
                <a:r>
                  <a:rPr lang="en-US" altLang="zh-TW" sz="1600" b="1" dirty="0">
                    <a:solidFill>
                      <a:srgbClr val="0070C0"/>
                    </a:solidFill>
                  </a:rPr>
                  <a:t>)</a:t>
                </a:r>
              </a:p>
              <a:p>
                <a:pPr marL="0" indent="0">
                  <a:buNone/>
                </a:pPr>
                <a:r>
                  <a:rPr lang="en-US" altLang="zh-TW" sz="1600" b="1" kern="100" dirty="0"/>
                  <a:t>           </a:t>
                </a:r>
                <a:r>
                  <a:rPr lang="zh-TW" altLang="zh-TW" sz="1600" b="1" kern="100" dirty="0"/>
                  <a:t>精細綜合多尺度離散熵</a:t>
                </a:r>
                <a:endParaRPr lang="en-US" altLang="zh-TW" sz="1600" b="1" kern="100" dirty="0"/>
              </a:p>
              <a:p>
                <a:pPr marL="0" indent="0">
                  <a:buNone/>
                </a:pPr>
                <a:r>
                  <a:rPr lang="en-US" altLang="zh-TW" sz="1600" b="1" kern="100" dirty="0"/>
                  <a:t>           </a:t>
                </a:r>
                <a:r>
                  <a:rPr lang="en-US" altLang="zh-TW" sz="1600" dirty="0" err="1"/>
                  <a:t>DisEn</a:t>
                </a:r>
                <a:r>
                  <a:rPr lang="zh-TW" altLang="en-US" sz="1600" dirty="0"/>
                  <a:t>將粗粒化的時間序列 </a:t>
                </a:r>
                <a:r>
                  <a:rPr lang="en-US" altLang="zh-TW" sz="1600" dirty="0"/>
                  <a:t>x(</a:t>
                </a:r>
                <a:r>
                  <a:rPr lang="en-US" altLang="zh-TW" sz="1600" dirty="0" err="1"/>
                  <a:t>s,k</a:t>
                </a:r>
                <a:r>
                  <a:rPr lang="en-US" altLang="zh-TW" sz="1600" dirty="0"/>
                  <a:t>)</a:t>
                </a:r>
                <a:r>
                  <a:rPr lang="zh-TW" altLang="en-US" sz="1600" dirty="0"/>
                  <a:t> 映射為 </a:t>
                </a:r>
                <a:r>
                  <a:rPr lang="en-US" altLang="zh-TW" sz="1600" dirty="0"/>
                  <a:t>y = [y1, y2, ..., </a:t>
                </a:r>
                <a:r>
                  <a:rPr lang="en-US" altLang="zh-TW" sz="1600" dirty="0" err="1"/>
                  <a:t>yN</a:t>
                </a:r>
                <a:r>
                  <a:rPr lang="en-US" altLang="zh-TW" sz="1600" dirty="0"/>
                  <a:t>]</a:t>
                </a:r>
                <a:r>
                  <a:rPr lang="zh-TW" altLang="en-US" sz="1600" dirty="0"/>
                  <a:t>，</a:t>
                </a:r>
                <a:r>
                  <a:rPr lang="en-US" altLang="zh-TW" sz="1600" dirty="0"/>
                  <a:t>N</a:t>
                </a:r>
                <a:r>
                  <a:rPr lang="zh-TW" altLang="en-US" sz="1600" dirty="0"/>
                  <a:t>是粗粒化時間序列的長度。</a:t>
                </a:r>
                <a:endParaRPr lang="en-US" altLang="zh-TW" sz="1600" dirty="0"/>
              </a:p>
              <a:p>
                <a:endParaRPr lang="en-US" altLang="zh-TW" sz="1600" dirty="0"/>
              </a:p>
              <a:p>
                <a:pPr marL="0" indent="0">
                  <a:buNone/>
                </a:pPr>
                <a:endParaRPr lang="en-US" altLang="zh-TW" sz="1600" dirty="0"/>
              </a:p>
              <a:p>
                <a:pPr marL="0" indent="0">
                  <a:buNone/>
                </a:pPr>
                <a:endParaRPr lang="en-US" altLang="zh-TW" sz="1600" b="1" kern="100" dirty="0"/>
              </a:p>
              <a:p>
                <a:r>
                  <a:rPr lang="en-US" altLang="zh-TW" sz="1600" b="1" kern="100" dirty="0">
                    <a:solidFill>
                      <a:srgbClr val="0070C0"/>
                    </a:solidFill>
                  </a:rPr>
                  <a:t>2.3 Refined Composite Multiscale Permutation Entropy (</a:t>
                </a:r>
                <a:r>
                  <a:rPr lang="en-US" altLang="zh-TW" sz="1600" b="1" kern="100" dirty="0" err="1">
                    <a:solidFill>
                      <a:srgbClr val="0070C0"/>
                    </a:solidFill>
                  </a:rPr>
                  <a:t>RCMPE</a:t>
                </a:r>
                <a:r>
                  <a:rPr lang="en-US" altLang="zh-TW" sz="1600" b="1" kern="100" dirty="0">
                    <a:solidFill>
                      <a:srgbClr val="0070C0"/>
                    </a:solidFill>
                  </a:rPr>
                  <a:t>)</a:t>
                </a:r>
              </a:p>
              <a:p>
                <a:pPr marL="0" indent="0">
                  <a:buNone/>
                </a:pPr>
                <a:r>
                  <a:rPr lang="zh-TW" altLang="en-US" sz="1600" b="1" kern="100" dirty="0"/>
                  <a:t>           精細綜合多尺度排列熵</a:t>
                </a:r>
                <a:endParaRPr lang="zh-TW" altLang="zh-TW" sz="1600" b="1" kern="100" dirty="0"/>
              </a:p>
              <a:p>
                <a:endParaRPr lang="zh-TW" altLang="en-US" sz="1600" dirty="0"/>
              </a:p>
            </p:txBody>
          </p:sp>
        </mc:Choice>
        <mc:Fallback xmlns="">
          <p:sp>
            <p:nvSpPr>
              <p:cNvPr id="3" name="內容版面配置區 2">
                <a:extLst>
                  <a:ext uri="{FF2B5EF4-FFF2-40B4-BE49-F238E27FC236}">
                    <a16:creationId xmlns:a16="http://schemas.microsoft.com/office/drawing/2014/main" id="{7D1C08CE-DC7D-4D98-A1DC-CFD0EBF12101}"/>
                  </a:ext>
                </a:extLst>
              </p:cNvPr>
              <p:cNvSpPr>
                <a:spLocks noGrp="1" noRot="1" noChangeAspect="1" noMove="1" noResize="1" noEditPoints="1" noAdjustHandles="1" noChangeArrowheads="1" noChangeShapeType="1" noTextEdit="1"/>
              </p:cNvSpPr>
              <p:nvPr>
                <p:ph idx="1"/>
              </p:nvPr>
            </p:nvSpPr>
            <p:spPr>
              <a:xfrm>
                <a:off x="838200" y="613191"/>
                <a:ext cx="10515600" cy="5631620"/>
              </a:xfrm>
              <a:blipFill>
                <a:blip r:embed="rId3"/>
                <a:stretch>
                  <a:fillRect l="-232" t="-433"/>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A9592EB1-C044-4FB0-AFD8-F614FA702F08}"/>
              </a:ext>
            </a:extLst>
          </p:cNvPr>
          <p:cNvPicPr>
            <a:picLocks noChangeAspect="1"/>
          </p:cNvPicPr>
          <p:nvPr/>
        </p:nvPicPr>
        <p:blipFill>
          <a:blip r:embed="rId4"/>
          <a:stretch>
            <a:fillRect/>
          </a:stretch>
        </p:blipFill>
        <p:spPr>
          <a:xfrm>
            <a:off x="3593236" y="4086456"/>
            <a:ext cx="2758959" cy="578068"/>
          </a:xfrm>
          <a:prstGeom prst="rect">
            <a:avLst/>
          </a:prstGeom>
        </p:spPr>
      </p:pic>
      <p:pic>
        <p:nvPicPr>
          <p:cNvPr id="6" name="圖片 5">
            <a:extLst>
              <a:ext uri="{FF2B5EF4-FFF2-40B4-BE49-F238E27FC236}">
                <a16:creationId xmlns:a16="http://schemas.microsoft.com/office/drawing/2014/main" id="{71A31D93-5B2E-479C-A1D4-EAE33A4FD409}"/>
              </a:ext>
            </a:extLst>
          </p:cNvPr>
          <p:cNvPicPr>
            <a:picLocks noChangeAspect="1"/>
          </p:cNvPicPr>
          <p:nvPr/>
        </p:nvPicPr>
        <p:blipFill>
          <a:blip r:embed="rId5"/>
          <a:stretch>
            <a:fillRect/>
          </a:stretch>
        </p:blipFill>
        <p:spPr>
          <a:xfrm>
            <a:off x="6659349" y="4129806"/>
            <a:ext cx="2409236" cy="534718"/>
          </a:xfrm>
          <a:prstGeom prst="rect">
            <a:avLst/>
          </a:prstGeom>
        </p:spPr>
      </p:pic>
      <p:sp>
        <p:nvSpPr>
          <p:cNvPr id="8" name="內容版面配置區 2">
            <a:extLst>
              <a:ext uri="{FF2B5EF4-FFF2-40B4-BE49-F238E27FC236}">
                <a16:creationId xmlns:a16="http://schemas.microsoft.com/office/drawing/2014/main" id="{8D1778D4-EB4D-4560-9F23-B148128F9C4E}"/>
              </a:ext>
            </a:extLst>
          </p:cNvPr>
          <p:cNvSpPr txBox="1">
            <a:spLocks/>
          </p:cNvSpPr>
          <p:nvPr/>
        </p:nvSpPr>
        <p:spPr>
          <a:xfrm>
            <a:off x="838200" y="4056855"/>
            <a:ext cx="10515600" cy="4872038"/>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微軟正黑體" panose="020B0604030504040204" pitchFamily="34" charset="-120"/>
                <a:ea typeface="微軟正黑體" panose="020B0604030504040204" pitchFamily="34" charset="-120"/>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微軟正黑體" panose="020B0604030504040204" pitchFamily="34" charset="-120"/>
                <a:ea typeface="微軟正黑體" panose="020B0604030504040204" pitchFamily="34" charset="-120"/>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微軟正黑體" panose="020B0604030504040204" pitchFamily="34" charset="-120"/>
                <a:ea typeface="微軟正黑體" panose="020B0604030504040204" pitchFamily="34" charset="-12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zh-TW" altLang="en-US" dirty="0"/>
          </a:p>
        </p:txBody>
      </p:sp>
      <p:pic>
        <p:nvPicPr>
          <p:cNvPr id="9" name="圖片 8">
            <a:extLst>
              <a:ext uri="{FF2B5EF4-FFF2-40B4-BE49-F238E27FC236}">
                <a16:creationId xmlns:a16="http://schemas.microsoft.com/office/drawing/2014/main" id="{8ED1EDB2-750C-4517-AF6F-3DEBFD8831B9}"/>
              </a:ext>
            </a:extLst>
          </p:cNvPr>
          <p:cNvPicPr>
            <a:picLocks noChangeAspect="1"/>
          </p:cNvPicPr>
          <p:nvPr/>
        </p:nvPicPr>
        <p:blipFill>
          <a:blip r:embed="rId6"/>
          <a:stretch>
            <a:fillRect/>
          </a:stretch>
        </p:blipFill>
        <p:spPr>
          <a:xfrm>
            <a:off x="1469038" y="5850261"/>
            <a:ext cx="2531043" cy="524075"/>
          </a:xfrm>
          <a:prstGeom prst="rect">
            <a:avLst/>
          </a:prstGeom>
        </p:spPr>
      </p:pic>
      <p:pic>
        <p:nvPicPr>
          <p:cNvPr id="10" name="圖片 9">
            <a:extLst>
              <a:ext uri="{FF2B5EF4-FFF2-40B4-BE49-F238E27FC236}">
                <a16:creationId xmlns:a16="http://schemas.microsoft.com/office/drawing/2014/main" id="{387D2A24-5499-44F7-8448-E4BB13D09594}"/>
              </a:ext>
            </a:extLst>
          </p:cNvPr>
          <p:cNvPicPr>
            <a:picLocks noChangeAspect="1"/>
          </p:cNvPicPr>
          <p:nvPr/>
        </p:nvPicPr>
        <p:blipFill>
          <a:blip r:embed="rId7"/>
          <a:stretch>
            <a:fillRect/>
          </a:stretch>
        </p:blipFill>
        <p:spPr>
          <a:xfrm>
            <a:off x="1469038" y="4107602"/>
            <a:ext cx="1817044" cy="503841"/>
          </a:xfrm>
          <a:prstGeom prst="rect">
            <a:avLst/>
          </a:prstGeom>
        </p:spPr>
      </p:pic>
      <p:pic>
        <p:nvPicPr>
          <p:cNvPr id="12" name="圖片 11">
            <a:extLst>
              <a:ext uri="{FF2B5EF4-FFF2-40B4-BE49-F238E27FC236}">
                <a16:creationId xmlns:a16="http://schemas.microsoft.com/office/drawing/2014/main" id="{D3E9A024-44A7-4B73-B8FB-1E82AF2A8007}"/>
              </a:ext>
            </a:extLst>
          </p:cNvPr>
          <p:cNvPicPr>
            <a:picLocks noChangeAspect="1"/>
          </p:cNvPicPr>
          <p:nvPr/>
        </p:nvPicPr>
        <p:blipFill>
          <a:blip r:embed="rId8"/>
          <a:stretch>
            <a:fillRect/>
          </a:stretch>
        </p:blipFill>
        <p:spPr>
          <a:xfrm>
            <a:off x="1469038" y="1869080"/>
            <a:ext cx="2871355" cy="537517"/>
          </a:xfrm>
          <a:prstGeom prst="rect">
            <a:avLst/>
          </a:prstGeom>
        </p:spPr>
      </p:pic>
      <p:pic>
        <p:nvPicPr>
          <p:cNvPr id="13" name="圖片 12">
            <a:extLst>
              <a:ext uri="{FF2B5EF4-FFF2-40B4-BE49-F238E27FC236}">
                <a16:creationId xmlns:a16="http://schemas.microsoft.com/office/drawing/2014/main" id="{17BFABEB-3D66-4A48-9087-3ACD261FEB61}"/>
              </a:ext>
            </a:extLst>
          </p:cNvPr>
          <p:cNvPicPr>
            <a:picLocks noChangeAspect="1"/>
          </p:cNvPicPr>
          <p:nvPr/>
        </p:nvPicPr>
        <p:blipFill>
          <a:blip r:embed="rId9"/>
          <a:stretch>
            <a:fillRect/>
          </a:stretch>
        </p:blipFill>
        <p:spPr>
          <a:xfrm>
            <a:off x="4526701" y="1808899"/>
            <a:ext cx="2701200" cy="695985"/>
          </a:xfrm>
          <a:prstGeom prst="rect">
            <a:avLst/>
          </a:prstGeom>
        </p:spPr>
      </p:pic>
      <p:pic>
        <p:nvPicPr>
          <p:cNvPr id="14" name="圖片 13">
            <a:extLst>
              <a:ext uri="{FF2B5EF4-FFF2-40B4-BE49-F238E27FC236}">
                <a16:creationId xmlns:a16="http://schemas.microsoft.com/office/drawing/2014/main" id="{CCB4C5E3-9896-44C6-8632-43A71B935378}"/>
              </a:ext>
            </a:extLst>
          </p:cNvPr>
          <p:cNvPicPr>
            <a:picLocks noChangeAspect="1"/>
          </p:cNvPicPr>
          <p:nvPr/>
        </p:nvPicPr>
        <p:blipFill>
          <a:blip r:embed="rId10"/>
          <a:stretch>
            <a:fillRect/>
          </a:stretch>
        </p:blipFill>
        <p:spPr>
          <a:xfrm>
            <a:off x="7414209" y="1973368"/>
            <a:ext cx="3308752" cy="328940"/>
          </a:xfrm>
          <a:prstGeom prst="rect">
            <a:avLst/>
          </a:prstGeom>
        </p:spPr>
      </p:pic>
    </p:spTree>
    <p:extLst>
      <p:ext uri="{BB962C8B-B14F-4D97-AF65-F5344CB8AC3E}">
        <p14:creationId xmlns:p14="http://schemas.microsoft.com/office/powerpoint/2010/main" val="3669925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CC42DD6-8757-487C-A6B3-E74612602673}"/>
              </a:ext>
            </a:extLst>
          </p:cNvPr>
          <p:cNvSpPr>
            <a:spLocks noGrp="1"/>
          </p:cNvSpPr>
          <p:nvPr>
            <p:ph type="title"/>
          </p:nvPr>
        </p:nvSpPr>
        <p:spPr/>
        <p:txBody>
          <a:bodyPr/>
          <a:lstStyle/>
          <a:p>
            <a:r>
              <a:rPr lang="en-US" altLang="zh-TW" dirty="0"/>
              <a:t>5. Discussions</a:t>
            </a:r>
            <a:endParaRPr lang="zh-TW" altLang="en-US" dirty="0"/>
          </a:p>
        </p:txBody>
      </p:sp>
      <p:sp>
        <p:nvSpPr>
          <p:cNvPr id="3" name="文字版面配置區 2">
            <a:extLst>
              <a:ext uri="{FF2B5EF4-FFF2-40B4-BE49-F238E27FC236}">
                <a16:creationId xmlns:a16="http://schemas.microsoft.com/office/drawing/2014/main" id="{EBFE1E5F-31C2-413F-8387-A97A6EB065E8}"/>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823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表格 2">
                <a:extLst>
                  <a:ext uri="{FF2B5EF4-FFF2-40B4-BE49-F238E27FC236}">
                    <a16:creationId xmlns:a16="http://schemas.microsoft.com/office/drawing/2014/main" id="{3CA47A88-77B2-45CD-825F-BE3AE1342EF9}"/>
                  </a:ext>
                </a:extLst>
              </p:cNvPr>
              <p:cNvGraphicFramePr>
                <a:graphicFrameLocks noGrp="1"/>
              </p:cNvGraphicFramePr>
              <p:nvPr>
                <p:extLst>
                  <p:ext uri="{D42A27DB-BD31-4B8C-83A1-F6EECF244321}">
                    <p14:modId xmlns:p14="http://schemas.microsoft.com/office/powerpoint/2010/main" val="2779451429"/>
                  </p:ext>
                </p:extLst>
              </p:nvPr>
            </p:nvGraphicFramePr>
            <p:xfrm>
              <a:off x="362262" y="499719"/>
              <a:ext cx="11467476" cy="4437050"/>
            </p:xfrm>
            <a:graphic>
              <a:graphicData uri="http://schemas.openxmlformats.org/drawingml/2006/table">
                <a:tbl>
                  <a:tblPr firstRow="1" bandRow="1">
                    <a:tableStyleId>{5C22544A-7EE6-4342-B048-85BDC9FD1C3A}</a:tableStyleId>
                  </a:tblPr>
                  <a:tblGrid>
                    <a:gridCol w="1346618">
                      <a:extLst>
                        <a:ext uri="{9D8B030D-6E8A-4147-A177-3AD203B41FA5}">
                          <a16:colId xmlns:a16="http://schemas.microsoft.com/office/drawing/2014/main" val="2309509169"/>
                        </a:ext>
                      </a:extLst>
                    </a:gridCol>
                    <a:gridCol w="1701585">
                      <a:extLst>
                        <a:ext uri="{9D8B030D-6E8A-4147-A177-3AD203B41FA5}">
                          <a16:colId xmlns:a16="http://schemas.microsoft.com/office/drawing/2014/main" val="195939178"/>
                        </a:ext>
                      </a:extLst>
                    </a:gridCol>
                    <a:gridCol w="2903838">
                      <a:extLst>
                        <a:ext uri="{9D8B030D-6E8A-4147-A177-3AD203B41FA5}">
                          <a16:colId xmlns:a16="http://schemas.microsoft.com/office/drawing/2014/main" val="2117503427"/>
                        </a:ext>
                      </a:extLst>
                    </a:gridCol>
                    <a:gridCol w="5515435">
                      <a:extLst>
                        <a:ext uri="{9D8B030D-6E8A-4147-A177-3AD203B41FA5}">
                          <a16:colId xmlns:a16="http://schemas.microsoft.com/office/drawing/2014/main" val="4024753552"/>
                        </a:ext>
                      </a:extLst>
                    </a:gridCol>
                  </a:tblGrid>
                  <a:tr h="519862">
                    <a:tc>
                      <a:txBody>
                        <a:bodyPr/>
                        <a:lstStyle/>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dirty="0" err="1">
                              <a:solidFill>
                                <a:schemeClr val="tx1"/>
                              </a:solidFill>
                              <a:latin typeface="微軟正黑體" panose="020B0604030504040204" pitchFamily="34" charset="-120"/>
                              <a:ea typeface="微軟正黑體" panose="020B0604030504040204" pitchFamily="34" charset="-120"/>
                            </a:rPr>
                            <a:t>MSE</a:t>
                          </a:r>
                          <a:r>
                            <a:rPr lang="zh-TW" altLang="en-US" sz="1800" b="0" dirty="0">
                              <a:solidFill>
                                <a:schemeClr val="tx1"/>
                              </a:solidFill>
                              <a:latin typeface="微軟正黑體" panose="020B0604030504040204" pitchFamily="34" charset="-120"/>
                              <a:ea typeface="微軟正黑體" panose="020B0604030504040204" pitchFamily="34" charset="-12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kern="1200" dirty="0" err="1">
                              <a:solidFill>
                                <a:schemeClr val="tx1"/>
                              </a:solidFill>
                              <a:latin typeface="微軟正黑體" panose="020B0604030504040204" pitchFamily="34" charset="-120"/>
                              <a:ea typeface="微軟正黑體" panose="020B0604030504040204" pitchFamily="34" charset="-120"/>
                              <a:cs typeface="+mn-cs"/>
                            </a:rPr>
                            <a:t>RCMDE</a:t>
                          </a:r>
                          <a:endParaRPr lang="zh-TW" altLang="en-US" sz="1800" b="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en-US" altLang="zh-TW" sz="1800" b="0" kern="1200" dirty="0">
                              <a:solidFill>
                                <a:schemeClr val="tx1"/>
                              </a:solidFill>
                              <a:latin typeface="微軟正黑體" panose="020B0604030504040204" pitchFamily="34" charset="-120"/>
                              <a:ea typeface="微軟正黑體" panose="020B0604030504040204" pitchFamily="34" charset="-120"/>
                              <a:cs typeface="+mn-cs"/>
                            </a:rPr>
                            <a:t>MIE</a:t>
                          </a:r>
                          <a:endParaRPr lang="zh-TW" altLang="en-US" sz="1800" b="0" kern="1200" dirty="0">
                            <a:solidFill>
                              <a:schemeClr val="tx1"/>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extLst>
                      <a:ext uri="{0D108BD9-81ED-4DB2-BD59-A6C34878D82A}">
                        <a16:rowId xmlns:a16="http://schemas.microsoft.com/office/drawing/2014/main" val="1889340159"/>
                      </a:ext>
                    </a:extLst>
                  </a:tr>
                  <a:tr h="519862">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計算速度</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實驗結果</a:t>
                          </a:r>
                          <a:endParaRPr lang="en-US" altLang="zh-TW" sz="1400" b="0" i="0" kern="1200" dirty="0">
                            <a:solidFill>
                              <a:schemeClr val="tx1"/>
                            </a:solidFill>
                            <a:effectLst/>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與推測一致</a:t>
                          </a:r>
                          <a:endParaRPr lang="zh-TW" altLang="en-US" sz="14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最慢</a:t>
                          </a:r>
                          <a:endParaRPr lang="en-US" altLang="zh-TW" sz="1800" b="0" dirty="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兩個嵌套循環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600" b="0" dirty="0">
                              <a:solidFill>
                                <a:schemeClr val="tx1"/>
                              </a:solidFill>
                              <a:latin typeface="微軟正黑體" panose="020B0604030504040204" pitchFamily="34" charset="-120"/>
                              <a:ea typeface="微軟正黑體" panose="020B0604030504040204" pitchFamily="34" charset="-120"/>
                            </a:rPr>
                            <a:t> </a:t>
                          </a: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中</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最快</a:t>
                          </a: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3635809"/>
                      </a:ext>
                    </a:extLst>
                  </a:tr>
                  <a:tr h="0">
                    <a:tc>
                      <a:txBody>
                        <a:bodyPr/>
                        <a:lstStyle/>
                        <a:p>
                          <a:pPr>
                            <a:lnSpc>
                              <a:spcPct val="120000"/>
                            </a:lnSpc>
                          </a:pPr>
                          <a:endParaRPr lang="en-US" altLang="zh-TW" sz="1800" b="0" dirty="0">
                            <a:latin typeface="微軟正黑體" panose="020B0604030504040204" pitchFamily="34" charset="-120"/>
                            <a:ea typeface="微軟正黑體" panose="020B0604030504040204" pitchFamily="34" charset="-120"/>
                          </a:endParaRPr>
                        </a:p>
                        <a:p>
                          <a:pPr marL="0" algn="l" defTabSz="914400" rtl="0" eaLnBrk="1" latinLnBrk="0" hangingPunct="1">
                            <a:lnSpc>
                              <a:spcPct val="120000"/>
                            </a:lnSpc>
                          </a:pP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時間複雜性</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14:m>
                            <m:oMathPara xmlns:m="http://schemas.openxmlformats.org/officeDocument/2006/math">
                              <m:oMathParaPr>
                                <m:jc m:val="left"/>
                              </m:oMathParaPr>
                              <m:oMath xmlns:m="http://schemas.openxmlformats.org/officeDocument/2006/math">
                                <m:nary>
                                  <m:naryPr>
                                    <m:chr m:val="∑"/>
                                    <m:limLoc m:val="subSup"/>
                                    <m:ctrlPr>
                                      <a:rPr lang="zh-TW" altLang="en-US" sz="1800" b="0" i="1" smtClean="0">
                                        <a:latin typeface="Cambria Math" panose="02040503050406030204" pitchFamily="18" charset="0"/>
                                        <a:ea typeface="微軟正黑體" panose="020B0604030504040204" pitchFamily="34" charset="-120"/>
                                      </a:rPr>
                                    </m:ctrlPr>
                                  </m:naryPr>
                                  <m:sub>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kern="100" dirty="0" smtClean="0">
                                        <a:latin typeface="Cambria Math" panose="02040503050406030204" pitchFamily="18" charset="0"/>
                                        <a:cs typeface="Times New Roman" panose="02020603050405020304" pitchFamily="18" charset="0"/>
                                      </a:rPr>
                                      <m:t>=1</m:t>
                                    </m:r>
                                  </m:sub>
                                  <m:sup>
                                    <m:r>
                                      <a:rPr lang="en-US" altLang="zh-TW" sz="1800" b="0" i="1" smtClean="0">
                                        <a:latin typeface="Cambria Math" panose="02040503050406030204" pitchFamily="18" charset="0"/>
                                        <a:ea typeface="微軟正黑體" panose="020B0604030504040204" pitchFamily="34" charset="-120"/>
                                      </a:rPr>
                                      <m:t>𝑠</m:t>
                                    </m:r>
                                  </m:sup>
                                  <m:e>
                                    <m:r>
                                      <a:rPr lang="en-US" altLang="zh-TW" sz="1800" b="0" i="1" smtClean="0">
                                        <a:latin typeface="Cambria Math" panose="02040503050406030204" pitchFamily="18" charset="0"/>
                                        <a:ea typeface="微軟正黑體" panose="020B0604030504040204" pitchFamily="34" charset="-120"/>
                                      </a:rPr>
                                      <m:t>𝑂</m:t>
                                    </m:r>
                                  </m:e>
                                </m:nary>
                                <m:sSup>
                                  <m:sSupPr>
                                    <m:ctrlPr>
                                      <a:rPr lang="en-US" altLang="zh-TW" sz="1800" b="0" i="1" smtClean="0">
                                        <a:latin typeface="Cambria Math" panose="02040503050406030204" pitchFamily="18" charset="0"/>
                                        <a:ea typeface="微軟正黑體" panose="020B0604030504040204" pitchFamily="34" charset="-120"/>
                                      </a:rPr>
                                    </m:ctrlPr>
                                  </m:sSupPr>
                                  <m:e>
                                    <m:r>
                                      <a:rPr lang="en-US" altLang="zh-TW" sz="1800" b="0" i="1" smtClean="0">
                                        <a:latin typeface="Cambria Math" panose="02040503050406030204" pitchFamily="18" charset="0"/>
                                        <a:ea typeface="微軟正黑體" panose="020B0604030504040204" pitchFamily="34" charset="-120"/>
                                      </a:rPr>
                                      <m:t>(</m:t>
                                    </m:r>
                                    <m:f>
                                      <m:fPr>
                                        <m:ctrlPr>
                                          <a:rPr lang="en-US" altLang="zh-TW" sz="1800" b="0" i="1" smtClean="0">
                                            <a:latin typeface="Cambria Math" panose="02040503050406030204" pitchFamily="18" charset="0"/>
                                            <a:ea typeface="微軟正黑體" panose="020B0604030504040204" pitchFamily="34" charset="-120"/>
                                          </a:rPr>
                                        </m:ctrlPr>
                                      </m:fPr>
                                      <m:num>
                                        <m:r>
                                          <a:rPr lang="en-US" altLang="zh-TW" sz="1800" b="0" i="1" smtClean="0">
                                            <a:latin typeface="Cambria Math" panose="02040503050406030204" pitchFamily="18" charset="0"/>
                                            <a:ea typeface="微軟正黑體" panose="020B0604030504040204" pitchFamily="34" charset="-120"/>
                                          </a:rPr>
                                          <m:t>𝑁</m:t>
                                        </m:r>
                                      </m:num>
                                      <m:den>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den>
                                    </m:f>
                                    <m:r>
                                      <a:rPr lang="en-US" altLang="zh-TW" sz="1800" b="0" i="1" kern="100" dirty="0" smtClean="0">
                                        <a:latin typeface="Cambria Math" panose="02040503050406030204" pitchFamily="18" charset="0"/>
                                        <a:cs typeface="Times New Roman" panose="02020603050405020304" pitchFamily="18" charset="0"/>
                                      </a:rPr>
                                      <m:t>)</m:t>
                                    </m:r>
                                  </m:e>
                                  <m:sup>
                                    <m:r>
                                      <a:rPr lang="en-US" altLang="zh-TW" sz="1800" b="0" i="1" smtClean="0">
                                        <a:latin typeface="Cambria Math" panose="02040503050406030204" pitchFamily="18" charset="0"/>
                                        <a:ea typeface="微軟正黑體" panose="020B0604030504040204" pitchFamily="34" charset="-120"/>
                                      </a:rPr>
                                      <m:t>2</m:t>
                                    </m:r>
                                  </m:sup>
                                </m:sSup>
                              </m:oMath>
                            </m:oMathPara>
                          </a14:m>
                          <a:endParaRPr lang="en-US" altLang="zh-TW"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14:m>
                            <m:oMathPara xmlns:m="http://schemas.openxmlformats.org/officeDocument/2006/math">
                              <m:oMathParaPr>
                                <m:jc m:val="left"/>
                              </m:oMathParaPr>
                              <m:oMath xmlns:m="http://schemas.openxmlformats.org/officeDocument/2006/math">
                                <m:nary>
                                  <m:naryPr>
                                    <m:chr m:val="∑"/>
                                    <m:limLoc m:val="subSup"/>
                                    <m:ctrlPr>
                                      <a:rPr lang="zh-TW" altLang="en-US" sz="1800" b="0" i="1" smtClean="0">
                                        <a:latin typeface="Cambria Math" panose="02040503050406030204" pitchFamily="18" charset="0"/>
                                        <a:ea typeface="微軟正黑體" panose="020B0604030504040204" pitchFamily="34" charset="-120"/>
                                      </a:rPr>
                                    </m:ctrlPr>
                                  </m:naryPr>
                                  <m:sub>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kern="100" dirty="0" smtClean="0">
                                        <a:latin typeface="Cambria Math" panose="02040503050406030204" pitchFamily="18" charset="0"/>
                                        <a:cs typeface="Times New Roman" panose="02020603050405020304" pitchFamily="18" charset="0"/>
                                      </a:rPr>
                                      <m:t>=1</m:t>
                                    </m:r>
                                  </m:sub>
                                  <m:sup>
                                    <m:r>
                                      <a:rPr lang="en-US" altLang="zh-TW" sz="1800" b="0" i="1" smtClean="0">
                                        <a:latin typeface="Cambria Math" panose="02040503050406030204" pitchFamily="18" charset="0"/>
                                        <a:ea typeface="微軟正黑體" panose="020B0604030504040204" pitchFamily="34" charset="-120"/>
                                      </a:rPr>
                                      <m:t>𝑠</m:t>
                                    </m:r>
                                  </m:sup>
                                  <m:e>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smtClean="0">
                                        <a:latin typeface="Cambria Math" panose="02040503050406030204" pitchFamily="18" charset="0"/>
                                        <a:ea typeface="微軟正黑體" panose="020B0604030504040204" pitchFamily="34" charset="-120"/>
                                      </a:rPr>
                                      <m:t>𝑂</m:t>
                                    </m:r>
                                  </m:e>
                                </m:nary>
                                <m:sSup>
                                  <m:sSupPr>
                                    <m:ctrlPr>
                                      <a:rPr lang="en-US" altLang="zh-TW" sz="1800" b="0" i="1" smtClean="0">
                                        <a:latin typeface="Cambria Math" panose="02040503050406030204" pitchFamily="18" charset="0"/>
                                        <a:ea typeface="微軟正黑體" panose="020B0604030504040204" pitchFamily="34" charset="-120"/>
                                      </a:rPr>
                                    </m:ctrlPr>
                                  </m:sSupPr>
                                  <m:e>
                                    <m:r>
                                      <a:rPr lang="en-US" altLang="zh-TW" sz="1800" b="0" i="1" smtClean="0">
                                        <a:latin typeface="Cambria Math" panose="02040503050406030204" pitchFamily="18" charset="0"/>
                                        <a:ea typeface="微軟正黑體" panose="020B0604030504040204" pitchFamily="34" charset="-120"/>
                                      </a:rPr>
                                      <m:t>(</m:t>
                                    </m:r>
                                    <m:f>
                                      <m:fPr>
                                        <m:ctrlPr>
                                          <a:rPr lang="en-US" altLang="zh-TW" sz="1800" b="0" i="1" smtClean="0">
                                            <a:latin typeface="Cambria Math" panose="02040503050406030204" pitchFamily="18" charset="0"/>
                                            <a:ea typeface="微軟正黑體" panose="020B0604030504040204" pitchFamily="34" charset="-120"/>
                                          </a:rPr>
                                        </m:ctrlPr>
                                      </m:fPr>
                                      <m:num>
                                        <m:r>
                                          <a:rPr lang="en-US" altLang="zh-TW" sz="1800" b="0" i="1" smtClean="0">
                                            <a:latin typeface="Cambria Math" panose="02040503050406030204" pitchFamily="18" charset="0"/>
                                            <a:ea typeface="微軟正黑體" panose="020B0604030504040204" pitchFamily="34" charset="-120"/>
                                          </a:rPr>
                                          <m:t>𝑁</m:t>
                                        </m:r>
                                      </m:num>
                                      <m:den>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den>
                                    </m:f>
                                    <m:r>
                                      <a:rPr lang="en-US" altLang="zh-TW" sz="1800" b="0" i="1" kern="100" dirty="0" smtClean="0">
                                        <a:latin typeface="Cambria Math" panose="02040503050406030204" pitchFamily="18" charset="0"/>
                                        <a:cs typeface="Times New Roman" panose="02020603050405020304" pitchFamily="18" charset="0"/>
                                      </a:rPr>
                                      <m:t>)</m:t>
                                    </m:r>
                                  </m:e>
                                  <m:sup/>
                                </m:sSup>
                              </m:oMath>
                            </m:oMathPara>
                          </a14:m>
                          <a:endParaRPr lang="en-US" altLang="zh-TW"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14:m>
                            <m:oMathPara xmlns:m="http://schemas.openxmlformats.org/officeDocument/2006/math">
                              <m:oMathParaPr>
                                <m:jc m:val="left"/>
                              </m:oMathParaPr>
                              <m:oMath xmlns:m="http://schemas.openxmlformats.org/officeDocument/2006/math">
                                <m:nary>
                                  <m:naryPr>
                                    <m:chr m:val="∑"/>
                                    <m:limLoc m:val="subSup"/>
                                    <m:ctrlPr>
                                      <a:rPr lang="zh-TW" altLang="en-US" sz="1800" b="0" i="1" smtClean="0">
                                        <a:latin typeface="Cambria Math" panose="02040503050406030204" pitchFamily="18" charset="0"/>
                                        <a:ea typeface="微軟正黑體" panose="020B0604030504040204" pitchFamily="34" charset="-120"/>
                                      </a:rPr>
                                    </m:ctrlPr>
                                  </m:naryPr>
                                  <m:sub>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r>
                                      <a:rPr lang="en-US" altLang="zh-TW" sz="1800" b="0" i="1" kern="100" dirty="0" smtClean="0">
                                        <a:latin typeface="Cambria Math" panose="02040503050406030204" pitchFamily="18" charset="0"/>
                                        <a:cs typeface="Times New Roman" panose="02020603050405020304" pitchFamily="18" charset="0"/>
                                      </a:rPr>
                                      <m:t>=1</m:t>
                                    </m:r>
                                  </m:sub>
                                  <m:sup>
                                    <m:r>
                                      <a:rPr lang="en-US" altLang="zh-TW" sz="1800" b="0" i="1" smtClean="0">
                                        <a:latin typeface="Cambria Math" panose="02040503050406030204" pitchFamily="18" charset="0"/>
                                        <a:ea typeface="微軟正黑體" panose="020B0604030504040204" pitchFamily="34" charset="-120"/>
                                      </a:rPr>
                                      <m:t>𝑠</m:t>
                                    </m:r>
                                  </m:sup>
                                  <m:e>
                                    <m:r>
                                      <a:rPr lang="en-US" altLang="zh-TW" sz="1800" b="0" i="1" smtClean="0">
                                        <a:latin typeface="Cambria Math" panose="02040503050406030204" pitchFamily="18" charset="0"/>
                                        <a:ea typeface="微軟正黑體" panose="020B0604030504040204" pitchFamily="34" charset="-120"/>
                                      </a:rPr>
                                      <m:t>𝑂</m:t>
                                    </m:r>
                                  </m:e>
                                </m:nary>
                                <m:sSup>
                                  <m:sSupPr>
                                    <m:ctrlPr>
                                      <a:rPr lang="en-US" altLang="zh-TW" sz="1800" b="0" i="1" smtClean="0">
                                        <a:latin typeface="Cambria Math" panose="02040503050406030204" pitchFamily="18" charset="0"/>
                                        <a:ea typeface="微軟正黑體" panose="020B0604030504040204" pitchFamily="34" charset="-120"/>
                                      </a:rPr>
                                    </m:ctrlPr>
                                  </m:sSupPr>
                                  <m:e>
                                    <m:r>
                                      <a:rPr lang="en-US" altLang="zh-TW" sz="1800" b="0" i="1" smtClean="0">
                                        <a:latin typeface="Cambria Math" panose="02040503050406030204" pitchFamily="18" charset="0"/>
                                        <a:ea typeface="微軟正黑體" panose="020B0604030504040204" pitchFamily="34" charset="-120"/>
                                      </a:rPr>
                                      <m:t>(</m:t>
                                    </m:r>
                                    <m:f>
                                      <m:fPr>
                                        <m:ctrlPr>
                                          <a:rPr lang="en-US" altLang="zh-TW" sz="1800" b="0" i="1" smtClean="0">
                                            <a:latin typeface="Cambria Math" panose="02040503050406030204" pitchFamily="18" charset="0"/>
                                            <a:ea typeface="微軟正黑體" panose="020B0604030504040204" pitchFamily="34" charset="-120"/>
                                          </a:rPr>
                                        </m:ctrlPr>
                                      </m:fPr>
                                      <m:num>
                                        <m:r>
                                          <a:rPr lang="en-US" altLang="zh-TW" sz="1800" b="0" i="1" smtClean="0">
                                            <a:latin typeface="Cambria Math" panose="02040503050406030204" pitchFamily="18" charset="0"/>
                                            <a:ea typeface="微軟正黑體" panose="020B0604030504040204" pitchFamily="34" charset="-120"/>
                                          </a:rPr>
                                          <m:t>𝑁</m:t>
                                        </m:r>
                                      </m:num>
                                      <m:den>
                                        <m:r>
                                          <m:rPr>
                                            <m:nor/>
                                          </m:rPr>
                                          <a:rPr lang="el-GR" altLang="zh-TW" sz="1800" b="0" kern="100" dirty="0" smtClean="0">
                                            <a:latin typeface="微軟正黑體" panose="020B0604030504040204" pitchFamily="34" charset="-120"/>
                                            <a:ea typeface="微軟正黑體" panose="020B0604030504040204" pitchFamily="34" charset="-120"/>
                                            <a:cs typeface="Times New Roman" panose="02020603050405020304" pitchFamily="18" charset="0"/>
                                          </a:rPr>
                                          <m:t>τ</m:t>
                                        </m:r>
                                      </m:den>
                                    </m:f>
                                    <m:r>
                                      <a:rPr lang="en-US" altLang="zh-TW" sz="1800" b="0" i="1" kern="100" dirty="0" smtClean="0">
                                        <a:latin typeface="Cambria Math" panose="02040503050406030204" pitchFamily="18" charset="0"/>
                                        <a:cs typeface="Times New Roman" panose="02020603050405020304" pitchFamily="18" charset="0"/>
                                      </a:rPr>
                                      <m:t>)</m:t>
                                    </m:r>
                                  </m:e>
                                  <m:sup/>
                                </m:sSup>
                              </m:oMath>
                            </m:oMathPara>
                          </a14:m>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30489032"/>
                      </a:ext>
                    </a:extLst>
                  </a:tr>
                  <a:tr h="1056808">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變異性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algn="l" defTabSz="914400" rtl="0" eaLnBrk="1" latinLnBrk="0" hangingPunct="1">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對數據長度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&lt;=200</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時</a:t>
                          </a:r>
                          <a:r>
                            <a:rPr lang="en-US" altLang="zh-TW" sz="1400" b="1" kern="1200" dirty="0" err="1">
                              <a:solidFill>
                                <a:srgbClr val="0070C0"/>
                              </a:solidFill>
                              <a:latin typeface="微軟正黑體" panose="020B0604030504040204" pitchFamily="34" charset="-120"/>
                              <a:ea typeface="微軟正黑體" panose="020B0604030504040204" pitchFamily="34" charset="-120"/>
                              <a:cs typeface="+mn-cs"/>
                            </a:rPr>
                            <a:t>SampEn</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對參數非常敏感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p>
                        <a:p>
                          <a:pPr marL="0" algn="l" defTabSz="914400" rtl="0" eaLnBrk="1" latinLnBrk="0" hangingPunct="1">
                            <a:lnSpc>
                              <a:spcPct val="120000"/>
                            </a:lnSpc>
                          </a:pPr>
                          <a:endParaRPr lang="zh-TW" altLang="en-US" sz="1400" b="0" kern="1200" dirty="0">
                            <a:solidFill>
                              <a:srgbClr val="0070C0"/>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小</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800" b="0" dirty="0">
                              <a:latin typeface="微軟正黑體" panose="020B0604030504040204" pitchFamily="34" charset="-120"/>
                              <a:ea typeface="微軟正黑體" panose="020B0604030504040204" pitchFamily="34" charset="-120"/>
                            </a:rPr>
                            <a:t>對短時間序列（</a:t>
                          </a:r>
                          <a:r>
                            <a:rPr lang="en-US" altLang="zh-TW" sz="1800" b="0" dirty="0">
                              <a:latin typeface="微軟正黑體" panose="020B0604030504040204" pitchFamily="34" charset="-120"/>
                              <a:ea typeface="微軟正黑體" panose="020B0604030504040204" pitchFamily="34" charset="-120"/>
                            </a:rPr>
                            <a:t>N=1,000</a:t>
                          </a:r>
                          <a:r>
                            <a:rPr lang="zh-TW" altLang="en-US" sz="1800" b="0" dirty="0">
                              <a:latin typeface="微軟正黑體" panose="020B0604030504040204" pitchFamily="34" charset="-120"/>
                              <a:ea typeface="微軟正黑體" panose="020B0604030504040204" pitchFamily="34" charset="-120"/>
                            </a:rPr>
                            <a:t>）在各尺度上都有明確定義</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dirty="0">
                              <a:solidFill>
                                <a:srgbClr val="0070C0"/>
                              </a:solidFill>
                              <a:latin typeface="微軟正黑體" panose="020B0604030504040204" pitchFamily="34" charset="-120"/>
                              <a:ea typeface="微軟正黑體" panose="020B0604030504040204" pitchFamily="34" charset="-120"/>
                            </a:rPr>
                            <a:t>粗粒化序列的數據長度小於</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，而</a:t>
                          </a:r>
                          <a:r>
                            <a:rPr lang="en-US" altLang="zh-TW" sz="1400" b="1" dirty="0" err="1">
                              <a:solidFill>
                                <a:srgbClr val="0070C0"/>
                              </a:solidFill>
                              <a:latin typeface="微軟正黑體" panose="020B0604030504040204" pitchFamily="34" charset="-120"/>
                              <a:ea typeface="微軟正黑體" panose="020B0604030504040204" pitchFamily="34" charset="-120"/>
                            </a:rPr>
                            <a:t>IncrEn</a:t>
                          </a:r>
                          <a:r>
                            <a:rPr lang="zh-TW" altLang="en-US" sz="1400" b="0" dirty="0">
                              <a:solidFill>
                                <a:srgbClr val="0070C0"/>
                              </a:solidFill>
                              <a:latin typeface="微軟正黑體" panose="020B0604030504040204" pitchFamily="34" charset="-120"/>
                              <a:ea typeface="微軟正黑體" panose="020B0604030504040204" pitchFamily="34" charset="-120"/>
                            </a:rPr>
                            <a:t>可以用於分析至少包含</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個數據點的信號。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4347854"/>
                      </a:ext>
                    </a:extLst>
                  </a:tr>
                  <a:tr h="501569">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穩定性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最差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相當</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相當，</a:t>
                          </a:r>
                          <a:r>
                            <a:rPr lang="en-US" altLang="zh-TW" dirty="0">
                              <a:latin typeface="微軟正黑體" panose="020B0604030504040204" pitchFamily="34" charset="-120"/>
                              <a:ea typeface="微軟正黑體" panose="020B0604030504040204" pitchFamily="34" charset="-120"/>
                            </a:rPr>
                            <a:t>MIE</a:t>
                          </a:r>
                          <a:r>
                            <a:rPr lang="zh-TW" altLang="en-US" dirty="0">
                              <a:latin typeface="微軟正黑體" panose="020B0604030504040204" pitchFamily="34" charset="-120"/>
                              <a:ea typeface="微軟正黑體" panose="020B0604030504040204" pitchFamily="34" charset="-120"/>
                            </a:rPr>
                            <a:t>繼承了</a:t>
                          </a:r>
                          <a:r>
                            <a:rPr lang="en-US" altLang="zh-TW" dirty="0" err="1">
                              <a:latin typeface="微軟正黑體" panose="020B0604030504040204" pitchFamily="34" charset="-120"/>
                              <a:ea typeface="微軟正黑體" panose="020B0604030504040204" pitchFamily="34" charset="-120"/>
                            </a:rPr>
                            <a:t>IncrEn</a:t>
                          </a:r>
                          <a:r>
                            <a:rPr lang="zh-TW" altLang="en-US" dirty="0">
                              <a:latin typeface="微軟正黑體" panose="020B0604030504040204" pitchFamily="34" charset="-120"/>
                              <a:ea typeface="微軟正黑體" panose="020B0604030504040204" pitchFamily="34" charset="-120"/>
                            </a:rPr>
                            <a:t>的優點，在維度</a:t>
                          </a:r>
                          <a:r>
                            <a:rPr lang="en-US" altLang="zh-TW" dirty="0">
                              <a:latin typeface="微軟正黑體" panose="020B0604030504040204" pitchFamily="34" charset="-120"/>
                              <a:ea typeface="微軟正黑體" panose="020B0604030504040204" pitchFamily="34" charset="-120"/>
                            </a:rPr>
                            <a:t>m = 2</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m = 3</a:t>
                          </a:r>
                          <a:r>
                            <a:rPr lang="zh-TW" altLang="en-US" dirty="0">
                              <a:latin typeface="微軟正黑體" panose="020B0604030504040204" pitchFamily="34" charset="-120"/>
                              <a:ea typeface="微軟正黑體" panose="020B0604030504040204" pitchFamily="34" charset="-120"/>
                            </a:rPr>
                            <a:t>以及分辨率</a:t>
                          </a:r>
                          <a:r>
                            <a:rPr lang="en-US" altLang="zh-TW" dirty="0">
                              <a:latin typeface="微軟正黑體" panose="020B0604030504040204" pitchFamily="34" charset="-120"/>
                              <a:ea typeface="微軟正黑體" panose="020B0604030504040204" pitchFamily="34" charset="-120"/>
                            </a:rPr>
                            <a:t>2 &lt;= R &lt;= 4</a:t>
                          </a:r>
                          <a:r>
                            <a:rPr lang="zh-TW" altLang="en-US" dirty="0">
                              <a:latin typeface="微軟正黑體" panose="020B0604030504040204" pitchFamily="34" charset="-120"/>
                              <a:ea typeface="微軟正黑體" panose="020B0604030504040204" pitchFamily="34" charset="-120"/>
                            </a:rPr>
                            <a:t>下表現出一定的穩健性。</a:t>
                          </a:r>
                          <a:endParaRPr lang="en-US" altLang="zh-TW"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54615"/>
                      </a:ext>
                    </a:extLst>
                  </a:tr>
                </a:tbl>
              </a:graphicData>
            </a:graphic>
          </p:graphicFrame>
        </mc:Choice>
        <mc:Fallback xmlns="">
          <p:graphicFrame>
            <p:nvGraphicFramePr>
              <p:cNvPr id="3" name="表格 2">
                <a:extLst>
                  <a:ext uri="{FF2B5EF4-FFF2-40B4-BE49-F238E27FC236}">
                    <a16:creationId xmlns:a16="http://schemas.microsoft.com/office/drawing/2014/main" id="{3CA47A88-77B2-45CD-825F-BE3AE1342EF9}"/>
                  </a:ext>
                </a:extLst>
              </p:cNvPr>
              <p:cNvGraphicFramePr>
                <a:graphicFrameLocks noGrp="1"/>
              </p:cNvGraphicFramePr>
              <p:nvPr>
                <p:extLst>
                  <p:ext uri="{D42A27DB-BD31-4B8C-83A1-F6EECF244321}">
                    <p14:modId xmlns:p14="http://schemas.microsoft.com/office/powerpoint/2010/main" val="2779451429"/>
                  </p:ext>
                </p:extLst>
              </p:nvPr>
            </p:nvGraphicFramePr>
            <p:xfrm>
              <a:off x="362262" y="499719"/>
              <a:ext cx="11467476" cy="4437050"/>
            </p:xfrm>
            <a:graphic>
              <a:graphicData uri="http://schemas.openxmlformats.org/drawingml/2006/table">
                <a:tbl>
                  <a:tblPr firstRow="1" bandRow="1">
                    <a:tableStyleId>{5C22544A-7EE6-4342-B048-85BDC9FD1C3A}</a:tableStyleId>
                  </a:tblPr>
                  <a:tblGrid>
                    <a:gridCol w="1346618">
                      <a:extLst>
                        <a:ext uri="{9D8B030D-6E8A-4147-A177-3AD203B41FA5}">
                          <a16:colId xmlns:a16="http://schemas.microsoft.com/office/drawing/2014/main" val="2309509169"/>
                        </a:ext>
                      </a:extLst>
                    </a:gridCol>
                    <a:gridCol w="1701585">
                      <a:extLst>
                        <a:ext uri="{9D8B030D-6E8A-4147-A177-3AD203B41FA5}">
                          <a16:colId xmlns:a16="http://schemas.microsoft.com/office/drawing/2014/main" val="195939178"/>
                        </a:ext>
                      </a:extLst>
                    </a:gridCol>
                    <a:gridCol w="2903838">
                      <a:extLst>
                        <a:ext uri="{9D8B030D-6E8A-4147-A177-3AD203B41FA5}">
                          <a16:colId xmlns:a16="http://schemas.microsoft.com/office/drawing/2014/main" val="2117503427"/>
                        </a:ext>
                      </a:extLst>
                    </a:gridCol>
                    <a:gridCol w="5515435">
                      <a:extLst>
                        <a:ext uri="{9D8B030D-6E8A-4147-A177-3AD203B41FA5}">
                          <a16:colId xmlns:a16="http://schemas.microsoft.com/office/drawing/2014/main" val="4024753552"/>
                        </a:ext>
                      </a:extLst>
                    </a:gridCol>
                  </a:tblGrid>
                  <a:tr h="519862">
                    <a:tc>
                      <a:txBody>
                        <a:bodyPr/>
                        <a:lstStyle/>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dirty="0" err="1">
                              <a:solidFill>
                                <a:schemeClr val="tx1"/>
                              </a:solidFill>
                              <a:latin typeface="微軟正黑體" panose="020B0604030504040204" pitchFamily="34" charset="-120"/>
                              <a:ea typeface="微軟正黑體" panose="020B0604030504040204" pitchFamily="34" charset="-120"/>
                            </a:rPr>
                            <a:t>MSE</a:t>
                          </a:r>
                          <a:r>
                            <a:rPr lang="zh-TW" altLang="en-US" sz="1800" b="0" dirty="0">
                              <a:solidFill>
                                <a:schemeClr val="tx1"/>
                              </a:solidFill>
                              <a:latin typeface="微軟正黑體" panose="020B0604030504040204" pitchFamily="34" charset="-120"/>
                              <a:ea typeface="微軟正黑體" panose="020B0604030504040204" pitchFamily="34" charset="-12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en-US" altLang="zh-TW" sz="1800" b="0" kern="1200" dirty="0" err="1">
                              <a:solidFill>
                                <a:schemeClr val="tx1"/>
                              </a:solidFill>
                              <a:latin typeface="微軟正黑體" panose="020B0604030504040204" pitchFamily="34" charset="-120"/>
                              <a:ea typeface="微軟正黑體" panose="020B0604030504040204" pitchFamily="34" charset="-120"/>
                              <a:cs typeface="+mn-cs"/>
                            </a:rPr>
                            <a:t>RCMDE</a:t>
                          </a:r>
                          <a:endParaRPr lang="zh-TW" altLang="en-US" sz="1800" b="0" dirty="0">
                            <a:solidFill>
                              <a:schemeClr val="tx1"/>
                            </a:solidFill>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en-US" altLang="zh-TW" sz="1800" b="0" kern="1200" dirty="0">
                              <a:solidFill>
                                <a:schemeClr val="tx1"/>
                              </a:solidFill>
                              <a:latin typeface="微軟正黑體" panose="020B0604030504040204" pitchFamily="34" charset="-120"/>
                              <a:ea typeface="微軟正黑體" panose="020B0604030504040204" pitchFamily="34" charset="-120"/>
                              <a:cs typeface="+mn-cs"/>
                            </a:rPr>
                            <a:t>MIE</a:t>
                          </a:r>
                          <a:endParaRPr lang="zh-TW" altLang="en-US" sz="1800" b="0" kern="1200" dirty="0">
                            <a:solidFill>
                              <a:schemeClr val="tx1"/>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extLst>
                      <a:ext uri="{0D108BD9-81ED-4DB2-BD59-A6C34878D82A}">
                        <a16:rowId xmlns:a16="http://schemas.microsoft.com/office/drawing/2014/main" val="1889340159"/>
                      </a:ext>
                    </a:extLst>
                  </a:tr>
                  <a:tr h="909447">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計算速度</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實驗結果</a:t>
                          </a:r>
                          <a:endParaRPr lang="en-US" altLang="zh-TW" sz="1400" b="0" i="0" kern="1200" dirty="0">
                            <a:solidFill>
                              <a:schemeClr val="tx1"/>
                            </a:solidFill>
                            <a:effectLst/>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i="0" kern="1200" dirty="0">
                              <a:solidFill>
                                <a:schemeClr val="tx1"/>
                              </a:solidFill>
                              <a:effectLst/>
                              <a:latin typeface="微軟正黑體" panose="020B0604030504040204" pitchFamily="34" charset="-120"/>
                              <a:ea typeface="微軟正黑體" panose="020B0604030504040204" pitchFamily="34" charset="-120"/>
                              <a:cs typeface="+mn-cs"/>
                            </a:rPr>
                            <a:t>與推測一致</a:t>
                          </a:r>
                          <a:endParaRPr lang="zh-TW" altLang="en-US" sz="14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最慢</a:t>
                          </a:r>
                          <a:endParaRPr lang="en-US" altLang="zh-TW" sz="1800" b="0" dirty="0">
                            <a:solidFill>
                              <a:schemeClr val="tx1"/>
                            </a:solidFill>
                            <a:latin typeface="微軟正黑體" panose="020B0604030504040204" pitchFamily="34" charset="-120"/>
                            <a:ea typeface="微軟正黑體" panose="020B0604030504040204" pitchFamily="34" charset="-120"/>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兩個嵌套循環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600" b="0" dirty="0">
                              <a:solidFill>
                                <a:schemeClr val="tx1"/>
                              </a:solidFill>
                              <a:latin typeface="微軟正黑體" panose="020B0604030504040204" pitchFamily="34" charset="-120"/>
                              <a:ea typeface="微軟正黑體" panose="020B0604030504040204" pitchFamily="34" charset="-120"/>
                            </a:rPr>
                            <a:t> </a:t>
                          </a: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中</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solidFill>
                                <a:schemeClr val="tx1"/>
                              </a:solidFill>
                              <a:latin typeface="微軟正黑體" panose="020B0604030504040204" pitchFamily="34" charset="-120"/>
                              <a:ea typeface="微軟正黑體" panose="020B0604030504040204" pitchFamily="34" charset="-120"/>
                            </a:rPr>
                            <a:t>最快</a:t>
                          </a: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53635809"/>
                      </a:ext>
                    </a:extLst>
                  </a:tr>
                  <a:tr h="1049147">
                    <a:tc>
                      <a:txBody>
                        <a:bodyPr/>
                        <a:lstStyle/>
                        <a:p>
                          <a:pPr>
                            <a:lnSpc>
                              <a:spcPct val="120000"/>
                            </a:lnSpc>
                          </a:pPr>
                          <a:endParaRPr lang="en-US" altLang="zh-TW" sz="1800" b="0" dirty="0">
                            <a:latin typeface="微軟正黑體" panose="020B0604030504040204" pitchFamily="34" charset="-120"/>
                            <a:ea typeface="微軟正黑體" panose="020B0604030504040204" pitchFamily="34" charset="-120"/>
                          </a:endParaRPr>
                        </a:p>
                        <a:p>
                          <a:pPr marL="0" algn="l" defTabSz="914400" rtl="0" eaLnBrk="1" latinLnBrk="0" hangingPunct="1">
                            <a:lnSpc>
                              <a:spcPct val="120000"/>
                            </a:lnSpc>
                          </a:pPr>
                          <a:r>
                            <a:rPr lang="zh-TW" altLang="en-US" sz="1800" b="0" kern="1200" dirty="0">
                              <a:solidFill>
                                <a:schemeClr val="tx1"/>
                              </a:solidFill>
                              <a:latin typeface="微軟正黑體" panose="020B0604030504040204" pitchFamily="34" charset="-120"/>
                              <a:ea typeface="微軟正黑體" panose="020B0604030504040204" pitchFamily="34" charset="-120"/>
                              <a:cs typeface="+mn-cs"/>
                            </a:rPr>
                            <a:t>時間複雜性</a:t>
                          </a:r>
                          <a:endParaRPr lang="en-US" altLang="zh-TW" sz="1800" b="0" kern="1200" dirty="0">
                            <a:solidFill>
                              <a:schemeClr val="tx1"/>
                            </a:solidFill>
                            <a:latin typeface="微軟正黑體" panose="020B0604030504040204" pitchFamily="34" charset="-120"/>
                            <a:ea typeface="微軟正黑體" panose="020B0604030504040204" pitchFamily="34" charset="-120"/>
                            <a:cs typeface="+mn-cs"/>
                          </a:endParaRPr>
                        </a:p>
                        <a:p>
                          <a:pPr>
                            <a:lnSpc>
                              <a:spcPct val="120000"/>
                            </a:lnSpc>
                          </a:pPr>
                          <a:endParaRPr lang="zh-TW" altLang="en-US" sz="1800" b="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79570" t="-137209" r="-496057" b="-197093"/>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5031" t="-137209" r="-190147" b="-197093"/>
                          </a:stretch>
                        </a:blipFill>
                      </a:tcPr>
                    </a:tc>
                    <a:tc>
                      <a:txBody>
                        <a:bodyPr/>
                        <a:lstStyle/>
                        <a:p>
                          <a:endParaRPr lang="zh-TW"/>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8066" t="-137209" r="-221" b="-197093"/>
                          </a:stretch>
                        </a:blipFill>
                      </a:tcPr>
                    </a:tc>
                    <a:extLst>
                      <a:ext uri="{0D108BD9-81ED-4DB2-BD59-A6C34878D82A}">
                        <a16:rowId xmlns:a16="http://schemas.microsoft.com/office/drawing/2014/main" val="3030489032"/>
                      </a:ext>
                    </a:extLst>
                  </a:tr>
                  <a:tr h="1238631">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變異性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algn="l" defTabSz="914400" rtl="0" eaLnBrk="1" latinLnBrk="0" hangingPunct="1">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對數據長度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&lt;=200</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時</a:t>
                          </a:r>
                          <a:r>
                            <a:rPr lang="en-US" altLang="zh-TW" sz="1400" b="1" kern="1200" dirty="0" err="1">
                              <a:solidFill>
                                <a:srgbClr val="0070C0"/>
                              </a:solidFill>
                              <a:latin typeface="微軟正黑體" panose="020B0604030504040204" pitchFamily="34" charset="-120"/>
                              <a:ea typeface="微軟正黑體" panose="020B0604030504040204" pitchFamily="34" charset="-120"/>
                              <a:cs typeface="+mn-cs"/>
                            </a:rPr>
                            <a:t>SampEn</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對參數非常敏感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較大</a:t>
                          </a:r>
                        </a:p>
                        <a:p>
                          <a:pPr marL="0" algn="l" defTabSz="914400" rtl="0" eaLnBrk="1" latinLnBrk="0" hangingPunct="1">
                            <a:lnSpc>
                              <a:spcPct val="120000"/>
                            </a:lnSpc>
                          </a:pPr>
                          <a:endParaRPr lang="zh-TW" altLang="en-US" sz="1400" b="0" kern="1200" dirty="0">
                            <a:solidFill>
                              <a:srgbClr val="0070C0"/>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小</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800" b="0" dirty="0">
                              <a:latin typeface="微軟正黑體" panose="020B0604030504040204" pitchFamily="34" charset="-120"/>
                              <a:ea typeface="微軟正黑體" panose="020B0604030504040204" pitchFamily="34" charset="-120"/>
                            </a:rPr>
                            <a:t>對短時間序列（</a:t>
                          </a:r>
                          <a:r>
                            <a:rPr lang="en-US" altLang="zh-TW" sz="1800" b="0" dirty="0">
                              <a:latin typeface="微軟正黑體" panose="020B0604030504040204" pitchFamily="34" charset="-120"/>
                              <a:ea typeface="微軟正黑體" panose="020B0604030504040204" pitchFamily="34" charset="-120"/>
                            </a:rPr>
                            <a:t>N=1,000</a:t>
                          </a:r>
                          <a:r>
                            <a:rPr lang="zh-TW" altLang="en-US" sz="1800" b="0" dirty="0">
                              <a:latin typeface="微軟正黑體" panose="020B0604030504040204" pitchFamily="34" charset="-120"/>
                              <a:ea typeface="微軟正黑體" panose="020B0604030504040204" pitchFamily="34" charset="-120"/>
                            </a:rPr>
                            <a:t>）在各尺度上都有明確定義</a:t>
                          </a:r>
                          <a:endParaRPr lang="en-US" altLang="zh-TW" sz="1800" b="0" dirty="0">
                            <a:latin typeface="微軟正黑體" panose="020B0604030504040204" pitchFamily="34" charset="-120"/>
                            <a:ea typeface="微軟正黑體" panose="020B0604030504040204" pitchFamily="34" charset="-120"/>
                          </a:endParaRPr>
                        </a:p>
                        <a:p>
                          <a:pPr>
                            <a:lnSpc>
                              <a:spcPct val="120000"/>
                            </a:lnSpc>
                          </a:pPr>
                          <a:r>
                            <a:rPr lang="zh-TW" altLang="en-US" sz="1400" b="0" dirty="0">
                              <a:solidFill>
                                <a:srgbClr val="0070C0"/>
                              </a:solidFill>
                              <a:latin typeface="微軟正黑體" panose="020B0604030504040204" pitchFamily="34" charset="-120"/>
                              <a:ea typeface="微軟正黑體" panose="020B0604030504040204" pitchFamily="34" charset="-120"/>
                            </a:rPr>
                            <a:t>粗粒化序列的數據長度小於</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，而</a:t>
                          </a:r>
                          <a:r>
                            <a:rPr lang="en-US" altLang="zh-TW" sz="1400" b="1" dirty="0" err="1">
                              <a:solidFill>
                                <a:srgbClr val="0070C0"/>
                              </a:solidFill>
                              <a:latin typeface="微軟正黑體" panose="020B0604030504040204" pitchFamily="34" charset="-120"/>
                              <a:ea typeface="微軟正黑體" panose="020B0604030504040204" pitchFamily="34" charset="-120"/>
                            </a:rPr>
                            <a:t>IncrEn</a:t>
                          </a:r>
                          <a:r>
                            <a:rPr lang="zh-TW" altLang="en-US" sz="1400" b="0" dirty="0">
                              <a:solidFill>
                                <a:srgbClr val="0070C0"/>
                              </a:solidFill>
                              <a:latin typeface="微軟正黑體" panose="020B0604030504040204" pitchFamily="34" charset="-120"/>
                              <a:ea typeface="微軟正黑體" panose="020B0604030504040204" pitchFamily="34" charset="-120"/>
                            </a:rPr>
                            <a:t>可以用於分析至少包含</a:t>
                          </a:r>
                          <a:r>
                            <a:rPr lang="en-US" altLang="zh-TW" sz="1400" b="0" dirty="0">
                              <a:solidFill>
                                <a:srgbClr val="0070C0"/>
                              </a:solidFill>
                              <a:latin typeface="微軟正黑體" panose="020B0604030504040204" pitchFamily="34" charset="-120"/>
                              <a:ea typeface="微軟正黑體" panose="020B0604030504040204" pitchFamily="34" charset="-120"/>
                            </a:rPr>
                            <a:t>100</a:t>
                          </a:r>
                          <a:r>
                            <a:rPr lang="zh-TW" altLang="en-US" sz="1400" b="0" dirty="0">
                              <a:solidFill>
                                <a:srgbClr val="0070C0"/>
                              </a:solidFill>
                              <a:latin typeface="微軟正黑體" panose="020B0604030504040204" pitchFamily="34" charset="-120"/>
                              <a:ea typeface="微軟正黑體" panose="020B0604030504040204" pitchFamily="34" charset="-120"/>
                            </a:rPr>
                            <a:t>個數據點的信號。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4347854"/>
                      </a:ext>
                    </a:extLst>
                  </a:tr>
                  <a:tr h="719963">
                    <a:tc>
                      <a:txBody>
                        <a:bodyPr/>
                        <a:lstStyle/>
                        <a:p>
                          <a:pPr>
                            <a:lnSpc>
                              <a:spcPct val="120000"/>
                            </a:lnSpc>
                          </a:pPr>
                          <a:r>
                            <a:rPr lang="zh-TW" altLang="en-US" sz="1800" b="0" dirty="0">
                              <a:latin typeface="微軟正黑體" panose="020B0604030504040204" pitchFamily="34" charset="-120"/>
                              <a:ea typeface="微軟正黑體" panose="020B0604030504040204" pitchFamily="34" charset="-120"/>
                            </a:rPr>
                            <a:t>穩定性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F1FF"/>
                        </a:solid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最差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914400" rtl="0" eaLnBrk="1" latinLnBrk="0" hangingPunct="1">
                            <a:lnSpc>
                              <a:spcPct val="120000"/>
                            </a:lnSpc>
                          </a:pPr>
                          <a:r>
                            <a:rPr lang="zh-TW" altLang="en-US" sz="1800" b="0" kern="1200" dirty="0">
                              <a:solidFill>
                                <a:schemeClr val="dk1"/>
                              </a:solidFill>
                              <a:latin typeface="微軟正黑體" panose="020B0604030504040204" pitchFamily="34" charset="-120"/>
                              <a:ea typeface="微軟正黑體" panose="020B0604030504040204" pitchFamily="34" charset="-120"/>
                              <a:cs typeface="+mn-cs"/>
                            </a:rPr>
                            <a:t>相當</a:t>
                          </a:r>
                          <a:endParaRPr lang="en-US" altLang="zh-TW" sz="1800" b="0" kern="1200" dirty="0">
                            <a:solidFill>
                              <a:schemeClr val="dk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細化在尺度</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上計算</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τ</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個粗粒化序列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dirty="0">
                              <a:latin typeface="微軟正黑體" panose="020B0604030504040204" pitchFamily="34" charset="-120"/>
                              <a:ea typeface="微軟正黑體" panose="020B0604030504040204" pitchFamily="34" charset="-120"/>
                            </a:rPr>
                            <a:t>相當，</a:t>
                          </a:r>
                          <a:r>
                            <a:rPr lang="en-US" altLang="zh-TW" dirty="0">
                              <a:latin typeface="微軟正黑體" panose="020B0604030504040204" pitchFamily="34" charset="-120"/>
                              <a:ea typeface="微軟正黑體" panose="020B0604030504040204" pitchFamily="34" charset="-120"/>
                            </a:rPr>
                            <a:t>MIE</a:t>
                          </a:r>
                          <a:r>
                            <a:rPr lang="zh-TW" altLang="en-US" dirty="0">
                              <a:latin typeface="微軟正黑體" panose="020B0604030504040204" pitchFamily="34" charset="-120"/>
                              <a:ea typeface="微軟正黑體" panose="020B0604030504040204" pitchFamily="34" charset="-120"/>
                            </a:rPr>
                            <a:t>繼承了</a:t>
                          </a:r>
                          <a:r>
                            <a:rPr lang="en-US" altLang="zh-TW" dirty="0" err="1">
                              <a:latin typeface="微軟正黑體" panose="020B0604030504040204" pitchFamily="34" charset="-120"/>
                              <a:ea typeface="微軟正黑體" panose="020B0604030504040204" pitchFamily="34" charset="-120"/>
                            </a:rPr>
                            <a:t>IncrEn</a:t>
                          </a:r>
                          <a:r>
                            <a:rPr lang="zh-TW" altLang="en-US" dirty="0">
                              <a:latin typeface="微軟正黑體" panose="020B0604030504040204" pitchFamily="34" charset="-120"/>
                              <a:ea typeface="微軟正黑體" panose="020B0604030504040204" pitchFamily="34" charset="-120"/>
                            </a:rPr>
                            <a:t>的優點，在維度</a:t>
                          </a:r>
                          <a:r>
                            <a:rPr lang="en-US" altLang="zh-TW" dirty="0">
                              <a:latin typeface="微軟正黑體" panose="020B0604030504040204" pitchFamily="34" charset="-120"/>
                              <a:ea typeface="微軟正黑體" panose="020B0604030504040204" pitchFamily="34" charset="-120"/>
                            </a:rPr>
                            <a:t>m = 2</a:t>
                          </a:r>
                          <a:r>
                            <a:rPr lang="zh-TW" altLang="en-US" dirty="0">
                              <a:latin typeface="微軟正黑體" panose="020B0604030504040204" pitchFamily="34" charset="-120"/>
                              <a:ea typeface="微軟正黑體" panose="020B0604030504040204" pitchFamily="34" charset="-120"/>
                            </a:rPr>
                            <a:t>和</a:t>
                          </a:r>
                          <a:r>
                            <a:rPr lang="en-US" altLang="zh-TW" dirty="0">
                              <a:latin typeface="微軟正黑體" panose="020B0604030504040204" pitchFamily="34" charset="-120"/>
                              <a:ea typeface="微軟正黑體" panose="020B0604030504040204" pitchFamily="34" charset="-120"/>
                            </a:rPr>
                            <a:t>m = 3</a:t>
                          </a:r>
                          <a:r>
                            <a:rPr lang="zh-TW" altLang="en-US" dirty="0">
                              <a:latin typeface="微軟正黑體" panose="020B0604030504040204" pitchFamily="34" charset="-120"/>
                              <a:ea typeface="微軟正黑體" panose="020B0604030504040204" pitchFamily="34" charset="-120"/>
                            </a:rPr>
                            <a:t>以及分辨率</a:t>
                          </a:r>
                          <a:r>
                            <a:rPr lang="en-US" altLang="zh-TW" dirty="0">
                              <a:latin typeface="微軟正黑體" panose="020B0604030504040204" pitchFamily="34" charset="-120"/>
                              <a:ea typeface="微軟正黑體" panose="020B0604030504040204" pitchFamily="34" charset="-120"/>
                            </a:rPr>
                            <a:t>2 &lt;= R &lt;= 4</a:t>
                          </a:r>
                          <a:r>
                            <a:rPr lang="zh-TW" altLang="en-US" dirty="0">
                              <a:latin typeface="微軟正黑體" panose="020B0604030504040204" pitchFamily="34" charset="-120"/>
                              <a:ea typeface="微軟正黑體" panose="020B0604030504040204" pitchFamily="34" charset="-120"/>
                            </a:rPr>
                            <a:t>下表現出一定的穩健性。</a:t>
                          </a:r>
                          <a:endParaRPr lang="en-US" altLang="zh-TW"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154615"/>
                      </a:ext>
                    </a:extLst>
                  </a:tr>
                </a:tbl>
              </a:graphicData>
            </a:graphic>
          </p:graphicFrame>
        </mc:Fallback>
      </mc:AlternateContent>
      <p:graphicFrame>
        <p:nvGraphicFramePr>
          <p:cNvPr id="5" name="表格 4">
            <a:extLst>
              <a:ext uri="{FF2B5EF4-FFF2-40B4-BE49-F238E27FC236}">
                <a16:creationId xmlns:a16="http://schemas.microsoft.com/office/drawing/2014/main" id="{5C30F61B-871F-479F-B224-DEBEDEDDDE46}"/>
              </a:ext>
            </a:extLst>
          </p:cNvPr>
          <p:cNvGraphicFramePr>
            <a:graphicFrameLocks noGrp="1"/>
          </p:cNvGraphicFramePr>
          <p:nvPr>
            <p:extLst>
              <p:ext uri="{D42A27DB-BD31-4B8C-83A1-F6EECF244321}">
                <p14:modId xmlns:p14="http://schemas.microsoft.com/office/powerpoint/2010/main" val="2478937316"/>
              </p:ext>
            </p:extLst>
          </p:nvPr>
        </p:nvGraphicFramePr>
        <p:xfrm>
          <a:off x="362262" y="5213061"/>
          <a:ext cx="11467476" cy="946023"/>
        </p:xfrm>
        <a:graphic>
          <a:graphicData uri="http://schemas.openxmlformats.org/drawingml/2006/table">
            <a:tbl>
              <a:tblPr firstRow="1" bandRow="1">
                <a:tableStyleId>{5C22544A-7EE6-4342-B048-85BDC9FD1C3A}</a:tableStyleId>
              </a:tblPr>
              <a:tblGrid>
                <a:gridCol w="5218192">
                  <a:extLst>
                    <a:ext uri="{9D8B030D-6E8A-4147-A177-3AD203B41FA5}">
                      <a16:colId xmlns:a16="http://schemas.microsoft.com/office/drawing/2014/main" val="3546810692"/>
                    </a:ext>
                  </a:extLst>
                </a:gridCol>
                <a:gridCol w="6249284">
                  <a:extLst>
                    <a:ext uri="{9D8B030D-6E8A-4147-A177-3AD203B41FA5}">
                      <a16:colId xmlns:a16="http://schemas.microsoft.com/office/drawing/2014/main" val="3707857848"/>
                    </a:ext>
                  </a:extLst>
                </a:gridCol>
              </a:tblGrid>
              <a:tr h="582687">
                <a:tc>
                  <a:txBody>
                    <a:bodyPr/>
                    <a:lstStyle/>
                    <a:p>
                      <a:pPr marL="0" algn="l" defTabSz="914400" rtl="0" eaLnBrk="1" latinLnBrk="0" hangingPunct="1">
                        <a:lnSpc>
                          <a:spcPct val="120000"/>
                        </a:lnSpc>
                      </a:pPr>
                      <a:r>
                        <a:rPr lang="en-US" altLang="zh-TW" sz="2000" b="1" kern="1200" dirty="0" err="1">
                          <a:solidFill>
                            <a:schemeClr val="tx1"/>
                          </a:solidFill>
                          <a:latin typeface="微軟正黑體" panose="020B0604030504040204" pitchFamily="34" charset="-120"/>
                          <a:ea typeface="微軟正黑體" panose="020B0604030504040204" pitchFamily="34" charset="-120"/>
                          <a:cs typeface="+mn-cs"/>
                        </a:rPr>
                        <a:t>SampEn</a:t>
                      </a:r>
                      <a:endParaRPr lang="en-US" altLang="zh-TW" sz="2000" b="1" kern="1200" dirty="0">
                        <a:solidFill>
                          <a:schemeClr val="tx1"/>
                        </a:solidFill>
                        <a:latin typeface="微軟正黑體" panose="020B0604030504040204" pitchFamily="34" charset="-120"/>
                        <a:ea typeface="微軟正黑體" panose="020B0604030504040204" pitchFamily="34" charset="-120"/>
                        <a:cs typeface="+mn-cs"/>
                      </a:endParaRPr>
                    </a:p>
                    <a:p>
                      <a:pPr marL="0" algn="l" defTabSz="914400" rtl="0" eaLnBrk="1" latinLnBrk="0" hangingPunct="1">
                        <a:lnSpc>
                          <a:spcPct val="120000"/>
                        </a:lnSpc>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僅通過評估兩</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m</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維度之對應點間</a:t>
                      </a: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最大距離</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判斷</a:t>
                      </a:r>
                      <a:endParaRPr lang="zh-TW" altLang="en-US" sz="1400" b="0" kern="1200" dirty="0">
                        <a:solidFill>
                          <a:schemeClr val="dk1"/>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altLang="zh-TW" sz="2000" b="1" kern="1200" dirty="0" err="1">
                          <a:solidFill>
                            <a:schemeClr val="tx1"/>
                          </a:solidFill>
                          <a:latin typeface="微軟正黑體" panose="020B0604030504040204" pitchFamily="34" charset="-120"/>
                          <a:ea typeface="微軟正黑體" panose="020B0604030504040204" pitchFamily="34" charset="-120"/>
                          <a:cs typeface="+mn-cs"/>
                        </a:rPr>
                        <a:t>IncrEn</a:t>
                      </a:r>
                      <a:endParaRPr lang="en-US" altLang="zh-TW" sz="2000" b="1" kern="1200" dirty="0">
                        <a:solidFill>
                          <a:schemeClr val="tx1"/>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將差分操作用於構建增量序列，對時間序列中的波動變化敏感。</a:t>
                      </a:r>
                      <a:endParaRPr lang="en-US" altLang="zh-TW" sz="1400" b="0" kern="1200" dirty="0">
                        <a:solidFill>
                          <a:srgbClr val="0070C0"/>
                        </a:solidFill>
                        <a:latin typeface="微軟正黑體" panose="020B0604030504040204" pitchFamily="34" charset="-120"/>
                        <a:ea typeface="微軟正黑體" panose="020B0604030504040204" pitchFamily="34" charset="-120"/>
                        <a:cs typeface="+mn-cs"/>
                      </a:endParaRPr>
                    </a:p>
                    <a:p>
                      <a:pPr marL="0" marR="0" lvl="0" indent="0" algn="l" defTabSz="914400" rtl="0" eaLnBrk="1" fontAlgn="auto" latinLnBrk="0" hangingPunct="1">
                        <a:lnSpc>
                          <a:spcPct val="120000"/>
                        </a:lnSpc>
                        <a:spcBef>
                          <a:spcPts val="0"/>
                        </a:spcBef>
                        <a:spcAft>
                          <a:spcPts val="0"/>
                        </a:spcAft>
                        <a:buClrTx/>
                        <a:buSzTx/>
                        <a:buFontTx/>
                        <a:buNone/>
                        <a:tabLst/>
                        <a:defRPr/>
                      </a:pP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通過量化相鄰元素間的</a:t>
                      </a: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方向</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和</a:t>
                      </a:r>
                      <a:r>
                        <a:rPr lang="zh-TW" altLang="en-US" sz="1400" b="1" kern="1200" dirty="0">
                          <a:solidFill>
                            <a:schemeClr val="tx1"/>
                          </a:solidFill>
                          <a:latin typeface="微軟正黑體" panose="020B0604030504040204" pitchFamily="34" charset="-120"/>
                          <a:ea typeface="微軟正黑體" panose="020B0604030504040204" pitchFamily="34" charset="-120"/>
                          <a:cs typeface="+mn-cs"/>
                        </a:rPr>
                        <a:t>大小</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，自然地刻劃了由</a:t>
                      </a:r>
                      <a:r>
                        <a:rPr lang="en-US" altLang="zh-TW" sz="1400" b="0" kern="1200" dirty="0">
                          <a:solidFill>
                            <a:srgbClr val="0070C0"/>
                          </a:solidFill>
                          <a:latin typeface="微軟正黑體" panose="020B0604030504040204" pitchFamily="34" charset="-120"/>
                          <a:ea typeface="微軟正黑體" panose="020B0604030504040204" pitchFamily="34" charset="-120"/>
                          <a:cs typeface="+mn-cs"/>
                        </a:rPr>
                        <a:t>m</a:t>
                      </a:r>
                      <a:r>
                        <a:rPr lang="zh-TW" altLang="en-US" sz="1400" b="0" kern="1200" dirty="0">
                          <a:solidFill>
                            <a:srgbClr val="0070C0"/>
                          </a:solidFill>
                          <a:latin typeface="微軟正黑體" panose="020B0604030504040204" pitchFamily="34" charset="-120"/>
                          <a:ea typeface="微軟正黑體" panose="020B0604030504040204" pitchFamily="34" charset="-120"/>
                          <a:cs typeface="+mn-cs"/>
                        </a:rPr>
                        <a:t>個點構成的向量模式。</a:t>
                      </a:r>
                      <a:endParaRPr lang="en-US" altLang="zh-TW" sz="1400" b="0" kern="1200" dirty="0">
                        <a:solidFill>
                          <a:srgbClr val="0070C0"/>
                        </a:solidFill>
                        <a:latin typeface="微軟正黑體" panose="020B0604030504040204" pitchFamily="34" charset="-120"/>
                        <a:ea typeface="微軟正黑體" panose="020B0604030504040204" pitchFamily="34" charset="-12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553612"/>
                  </a:ext>
                </a:extLst>
              </a:tr>
            </a:tbl>
          </a:graphicData>
        </a:graphic>
      </p:graphicFrame>
    </p:spTree>
    <p:extLst>
      <p:ext uri="{BB962C8B-B14F-4D97-AF65-F5344CB8AC3E}">
        <p14:creationId xmlns:p14="http://schemas.microsoft.com/office/powerpoint/2010/main" val="3208360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7D6D9C-81D7-42EA-8825-CBEA1180C73F}"/>
              </a:ext>
            </a:extLst>
          </p:cNvPr>
          <p:cNvSpPr>
            <a:spLocks noGrp="1"/>
          </p:cNvSpPr>
          <p:nvPr>
            <p:ph type="title"/>
          </p:nvPr>
        </p:nvSpPr>
        <p:spPr/>
        <p:txBody>
          <a:bodyPr/>
          <a:lstStyle/>
          <a:p>
            <a:r>
              <a:rPr lang="en-US" altLang="zh-TW" dirty="0"/>
              <a:t>6. Conclusions</a:t>
            </a:r>
            <a:endParaRPr lang="zh-TW" altLang="en-US" dirty="0"/>
          </a:p>
        </p:txBody>
      </p:sp>
      <p:sp>
        <p:nvSpPr>
          <p:cNvPr id="3" name="文字版面配置區 2">
            <a:extLst>
              <a:ext uri="{FF2B5EF4-FFF2-40B4-BE49-F238E27FC236}">
                <a16:creationId xmlns:a16="http://schemas.microsoft.com/office/drawing/2014/main" id="{8CD90D55-C352-4795-B5D6-DFD6167A7ED2}"/>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791992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100F52-1048-43EF-9E74-13F89D8844E4}"/>
              </a:ext>
            </a:extLst>
          </p:cNvPr>
          <p:cNvSpPr>
            <a:spLocks noGrp="1"/>
          </p:cNvSpPr>
          <p:nvPr>
            <p:ph type="title"/>
          </p:nvPr>
        </p:nvSpPr>
        <p:spPr/>
        <p:txBody>
          <a:bodyPr/>
          <a:lstStyle/>
          <a:p>
            <a:r>
              <a:rPr lang="en-US" altLang="zh-TW" dirty="0"/>
              <a:t>	Merits of the proposed novel entropy metric MIE</a:t>
            </a:r>
            <a:endParaRPr lang="zh-TW" altLang="en-US" dirty="0"/>
          </a:p>
        </p:txBody>
      </p:sp>
      <p:sp>
        <p:nvSpPr>
          <p:cNvPr id="3" name="內容版面配置區 2">
            <a:extLst>
              <a:ext uri="{FF2B5EF4-FFF2-40B4-BE49-F238E27FC236}">
                <a16:creationId xmlns:a16="http://schemas.microsoft.com/office/drawing/2014/main" id="{BF6889EF-61F7-4E99-A300-7C2F670F1375}"/>
              </a:ext>
            </a:extLst>
          </p:cNvPr>
          <p:cNvSpPr>
            <a:spLocks noGrp="1"/>
          </p:cNvSpPr>
          <p:nvPr>
            <p:ph idx="1"/>
          </p:nvPr>
        </p:nvSpPr>
        <p:spPr/>
        <p:txBody>
          <a:bodyPr>
            <a:normAutofit fontScale="55000" lnSpcReduction="20000"/>
          </a:bodyPr>
          <a:lstStyle/>
          <a:p>
            <a:r>
              <a:rPr lang="zh-TW" altLang="en-US" sz="2400" dirty="0"/>
              <a:t>嘗試以不同於前期研究的視角（所以是什麼），探討熵值與結構物之關聯性，觀察立體熵值圖是否隨者樓層破壞情形而有規律性的變化，並將觀察結果分析歸納為一套判別結構是否破壞的流程，最後以混淆矩陣評估此方法之可行性。</a:t>
            </a:r>
          </a:p>
          <a:p>
            <a:r>
              <a:rPr lang="en-US" altLang="zh-TW" sz="2400" dirty="0"/>
              <a:t>MIE</a:t>
            </a:r>
          </a:p>
          <a:p>
            <a:r>
              <a:rPr lang="zh-TW" altLang="en-US" sz="2400" dirty="0"/>
              <a:t>傳統的熵用於描述靜態系統中的信息量，而增量熵關注系統中的信息變化，而多尺度增量熵與增量熵之不同之處在於，考慮了不同時間尺度下的數據變化情況，並計算每個尺度下的熵值，從而獲得一個多尺度的熵特徵。這使得多尺度增量熵在描述系統動態行為時能夠提供更豐富的信息，更全面地揭示數據的結構和變化特徵。在應用方面，增量熵主要適用於簡單的時間序列分析，而多尺度增量熵更適合於複雜系統的動態行為建模和分析。在考慮多個尺度情形下，多尺度增量熵可以提供更全面的信息，對於解釋系統中的多尺度變化和結構特徵具有更高的敏感性和分辨率。以提供更全面的熵特徵，用於分析複雜系統的動態行為。</a:t>
            </a:r>
          </a:p>
          <a:p>
            <a:r>
              <a:rPr lang="zh-TW" altLang="en-US" sz="2400" dirty="0"/>
              <a:t>全新的視角理解熵與結構破壞之關聯性</a:t>
            </a:r>
          </a:p>
          <a:p>
            <a:r>
              <a:rPr lang="zh-TW" altLang="en-US" sz="2400" dirty="0"/>
              <a:t>全新的視角理解熵與結構破壞之關聯性，透過以樓層、尺度、熵值為三軸，建構結構立體熵值圖，讓熵分析之呈現更加完整，使觀測者能透過立體圖迅速明白結構破壞之過程，而立體化之方式使圖形簡單明瞭，降低一般民眾參與結構健康診斷之門檻，此外為了防止在分析過程中出現未定義之熵值，或是熵值隨著結構物使用時間 之增長而提高，進而影響後續之判斷，在繪製結構立體熵值圖時，額外增加一道標準化之程序，此舉不僅使不同案例或不同時期之結構，能在相同基準上進行比較，還能解決熵值隨著使用年限增加之問題。最後為了更加了解結構立體熵值圖之意義，以便後續制定判斷程序或是程式編寫，分別沿著立體圖上樓層方向與尺度方向，繪製樓層向趨勢圖以及尺度向趨勢圖，藉著該圖形之特徵讓不同破壞案例更容易分辨， 進而提高此分析方法之準確率。</a:t>
            </a:r>
          </a:p>
          <a:p>
            <a:r>
              <a:rPr lang="zh-TW" altLang="en-US" sz="2400" dirty="0"/>
              <a:t>提出結構破壞評估流程</a:t>
            </a:r>
          </a:p>
          <a:p>
            <a:r>
              <a:rPr lang="zh-TW" altLang="en-US" sz="2400" dirty="0"/>
              <a:t>提出結構破壞評估流程，透過層層關卡逐步篩選出待測案例是屬於何種破壞模式，此流程之建立方式為觀察數值模擬與實驗試體在不同破壞案例下，結構立體熵值圖、樓層向趨勢以及尺度向趨勢圖之變化，然後歸納統整數值模擬與實驗在不同破壞案例下之共同特徵，並以該特徵作為評估結構處於何種破壞之標準，再來依照結構是否健康、屬於何種單樓層破壞、屬於何種多樓層破壞之順序，建構結構破壞評估流程。最後將評估流程用於數值模擬與實驗之判斷，其結果透過混淆矩陣分類之各項數據，在數值模擬中依序為準確率 </a:t>
            </a:r>
            <a:r>
              <a:rPr lang="en-US" altLang="zh-TW" sz="2400" dirty="0"/>
              <a:t>96.07%</a:t>
            </a:r>
            <a:r>
              <a:rPr lang="zh-TW" altLang="en-US" sz="2400" dirty="0"/>
              <a:t>，精確率 </a:t>
            </a:r>
            <a:r>
              <a:rPr lang="en-US" altLang="zh-TW" sz="2400" dirty="0"/>
              <a:t>88.24%</a:t>
            </a:r>
            <a:r>
              <a:rPr lang="zh-TW" altLang="en-US" sz="2400" dirty="0"/>
              <a:t>，召回率 </a:t>
            </a:r>
            <a:r>
              <a:rPr lang="en-US" altLang="zh-TW" sz="2400" dirty="0"/>
              <a:t>98.68</a:t>
            </a:r>
            <a:r>
              <a:rPr lang="zh-TW" altLang="en-US" sz="2400" dirty="0"/>
              <a:t>％，</a:t>
            </a:r>
            <a:r>
              <a:rPr lang="en-US" altLang="zh-TW" sz="2400" dirty="0"/>
              <a:t>F1score 93.17</a:t>
            </a:r>
            <a:r>
              <a:rPr lang="zh-TW" altLang="en-US" sz="2400" dirty="0"/>
              <a:t>％；在實驗中依序為準確率 </a:t>
            </a:r>
            <a:r>
              <a:rPr lang="en-US" altLang="zh-TW" sz="2400" dirty="0"/>
              <a:t>94.36%</a:t>
            </a:r>
            <a:r>
              <a:rPr lang="zh-TW" altLang="en-US" sz="2400" dirty="0"/>
              <a:t>、精確率為 </a:t>
            </a:r>
            <a:r>
              <a:rPr lang="en-US" altLang="zh-TW" sz="2400" dirty="0"/>
              <a:t>83.44%</a:t>
            </a:r>
            <a:r>
              <a:rPr lang="zh-TW" altLang="en-US" sz="2400" dirty="0"/>
              <a:t>、召回率為 </a:t>
            </a:r>
            <a:r>
              <a:rPr lang="en-US" altLang="zh-TW" sz="2400" dirty="0"/>
              <a:t>96.18%</a:t>
            </a:r>
            <a:r>
              <a:rPr lang="zh-TW" altLang="en-US" sz="2400" dirty="0"/>
              <a:t>和 </a:t>
            </a:r>
            <a:r>
              <a:rPr lang="en-US" altLang="zh-TW" sz="2400" dirty="0"/>
              <a:t>F1 score </a:t>
            </a:r>
            <a:r>
              <a:rPr lang="zh-TW" altLang="en-US" sz="2400" dirty="0"/>
              <a:t>為 </a:t>
            </a:r>
            <a:r>
              <a:rPr lang="en-US" altLang="zh-TW" sz="2400" dirty="0"/>
              <a:t>89.36%</a:t>
            </a:r>
            <a:r>
              <a:rPr lang="zh-TW" altLang="en-US" sz="2400" dirty="0"/>
              <a:t>，而上述之數據足以證明本研究所提出之方法具有一定程度之發展性。</a:t>
            </a:r>
          </a:p>
        </p:txBody>
      </p:sp>
    </p:spTree>
    <p:extLst>
      <p:ext uri="{BB962C8B-B14F-4D97-AF65-F5344CB8AC3E}">
        <p14:creationId xmlns:p14="http://schemas.microsoft.com/office/powerpoint/2010/main" val="744508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8A34CB9-1EFB-4FCB-BB1A-0735AACA3AC5}"/>
              </a:ext>
            </a:extLst>
          </p:cNvPr>
          <p:cNvSpPr>
            <a:spLocks noGrp="1"/>
          </p:cNvSpPr>
          <p:nvPr>
            <p:ph type="title"/>
          </p:nvPr>
        </p:nvSpPr>
        <p:spPr/>
        <p:txBody>
          <a:bodyPr/>
          <a:lstStyle/>
          <a:p>
            <a:r>
              <a:rPr lang="en-US" altLang="zh-TW" dirty="0"/>
              <a:t>	Future research</a:t>
            </a:r>
            <a:endParaRPr lang="zh-TW" altLang="en-US" dirty="0"/>
          </a:p>
        </p:txBody>
      </p:sp>
      <p:sp>
        <p:nvSpPr>
          <p:cNvPr id="3" name="內容版面配置區 2">
            <a:extLst>
              <a:ext uri="{FF2B5EF4-FFF2-40B4-BE49-F238E27FC236}">
                <a16:creationId xmlns:a16="http://schemas.microsoft.com/office/drawing/2014/main" id="{9B911AD2-DFAA-40BA-95B5-1381336F8376}"/>
              </a:ext>
            </a:extLst>
          </p:cNvPr>
          <p:cNvSpPr>
            <a:spLocks noGrp="1"/>
          </p:cNvSpPr>
          <p:nvPr>
            <p:ph idx="1"/>
          </p:nvPr>
        </p:nvSpPr>
        <p:spPr>
          <a:xfrm>
            <a:off x="596900" y="1304925"/>
            <a:ext cx="11320780" cy="4872038"/>
          </a:xfrm>
        </p:spPr>
        <p:txBody>
          <a:bodyPr>
            <a:normAutofit fontScale="92500"/>
          </a:bodyPr>
          <a:lstStyle/>
          <a:p>
            <a:r>
              <a:rPr lang="zh-TW" altLang="en-US" sz="2400" dirty="0"/>
              <a:t>雖然此結構健康分析方法在數值模擬與試驗上皆有不錯的表現，對於熵值與結構破壞間也有進一步之了解，但仍有許多缺點與問題需要更進一步研究，以下將列出本研究認為之缺點及其克服之方法。</a:t>
            </a:r>
          </a:p>
          <a:p>
            <a:r>
              <a:rPr lang="zh-TW" altLang="en-US" sz="2400" dirty="0"/>
              <a:t>結構破壞評估流程有許多缺點，例如有關一樓之多樓層破壞案例準確率不高、在結構破壞評估流程中第三層後七步驟之設定有些過於主觀、需要觀察後編寫程式判斷容易造成人為失誤，如程式之邏輯可能有誤。有鑑於此，後續之研究能以人工智慧圖像識別之方式取代結構評估流程，將結構立體熵值圖、尺度或樓層向趨勢圖，作為訓練之資料庫，以此更深入明白立體熵值圖與破壞之關聯性，減少在制定流程可能過於主觀之問題。</a:t>
            </a:r>
          </a:p>
          <a:p>
            <a:r>
              <a:rPr lang="zh-TW" altLang="en-US" sz="2400" dirty="0"/>
              <a:t>對於七層樓</a:t>
            </a:r>
            <a:r>
              <a:rPr lang="en-US" altLang="zh-TW" sz="2400" dirty="0"/>
              <a:t>(</a:t>
            </a:r>
            <a:r>
              <a:rPr lang="zh-TW" altLang="en-US" sz="2400" dirty="0"/>
              <a:t>七個頻道</a:t>
            </a:r>
            <a:r>
              <a:rPr lang="en-US" altLang="zh-TW" sz="2400" dirty="0"/>
              <a:t>)</a:t>
            </a:r>
            <a:r>
              <a:rPr lang="zh-TW" altLang="en-US" sz="2400" dirty="0"/>
              <a:t>所提出之評估流程，是否能適用於其他不同樓層之結構物或是不同之頻道數，目前尚不確定，雖然能建置數值模型再依本研究之研究流程找出評估是否破壞之方法，但終究不是長久之計，其最終目標仍然要以找到共同的評斷準則為主，因此後續能以研究不同樓層或同一結構物不同頻道數，對於設定結構評估參數影響之方向進行，並試圖以人工智慧之方式將這些因素納入考量，建立更完整的結構健康診斷系統。</a:t>
            </a:r>
          </a:p>
        </p:txBody>
      </p:sp>
    </p:spTree>
    <p:extLst>
      <p:ext uri="{BB962C8B-B14F-4D97-AF65-F5344CB8AC3E}">
        <p14:creationId xmlns:p14="http://schemas.microsoft.com/office/powerpoint/2010/main" val="466479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671C759-698D-492E-BC0E-16B38BB327C3}"/>
              </a:ext>
            </a:extLst>
          </p:cNvPr>
          <p:cNvSpPr>
            <a:spLocks noGrp="1"/>
          </p:cNvSpPr>
          <p:nvPr>
            <p:ph type="title"/>
          </p:nvPr>
        </p:nvSpPr>
        <p:spPr/>
        <p:txBody>
          <a:bodyPr/>
          <a:lstStyle/>
          <a:p>
            <a:r>
              <a:rPr lang="en-US" altLang="zh-TW" dirty="0"/>
              <a:t>THANK YOU</a:t>
            </a:r>
            <a:endParaRPr lang="zh-TW" altLang="en-US" dirty="0"/>
          </a:p>
        </p:txBody>
      </p:sp>
      <p:sp>
        <p:nvSpPr>
          <p:cNvPr id="3" name="文字版面配置區 2">
            <a:extLst>
              <a:ext uri="{FF2B5EF4-FFF2-40B4-BE49-F238E27FC236}">
                <a16:creationId xmlns:a16="http://schemas.microsoft.com/office/drawing/2014/main" id="{341A71C7-208D-4538-BAD0-4D38AF571F9D}"/>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213549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BC67378-3015-4274-A4DA-688363B07FC2}"/>
              </a:ext>
            </a:extLst>
          </p:cNvPr>
          <p:cNvSpPr>
            <a:spLocks noGrp="1"/>
          </p:cNvSpPr>
          <p:nvPr>
            <p:ph type="title"/>
          </p:nvPr>
        </p:nvSpPr>
        <p:spPr/>
        <p:txBody>
          <a:bodyPr>
            <a:normAutofit fontScale="90000"/>
          </a:bodyPr>
          <a:lstStyle/>
          <a:p>
            <a:r>
              <a:rPr lang="en-US" altLang="zh-TW" dirty="0"/>
              <a:t>	Contents</a:t>
            </a:r>
            <a:endParaRPr lang="zh-TW" altLang="en-US" dirty="0"/>
          </a:p>
        </p:txBody>
      </p:sp>
      <p:sp>
        <p:nvSpPr>
          <p:cNvPr id="3" name="內容版面配置區 2">
            <a:extLst>
              <a:ext uri="{FF2B5EF4-FFF2-40B4-BE49-F238E27FC236}">
                <a16:creationId xmlns:a16="http://schemas.microsoft.com/office/drawing/2014/main" id="{544A244D-4D0B-4F1A-9C73-BB1F8B7A16CD}"/>
              </a:ext>
            </a:extLst>
          </p:cNvPr>
          <p:cNvSpPr>
            <a:spLocks noGrp="1"/>
          </p:cNvSpPr>
          <p:nvPr>
            <p:ph sz="half" idx="1"/>
          </p:nvPr>
        </p:nvSpPr>
        <p:spPr/>
        <p:txBody>
          <a:bodyPr>
            <a:normAutofit/>
          </a:bodyPr>
          <a:lstStyle/>
          <a:p>
            <a:pPr marL="0" indent="0">
              <a:buNone/>
            </a:pPr>
            <a:r>
              <a:rPr lang="en-US" altLang="zh-TW" sz="1800" b="1" dirty="0">
                <a:solidFill>
                  <a:srgbClr val="0070C0"/>
                </a:solidFill>
                <a:latin typeface="微軟正黑體" panose="020B0604030504040204" pitchFamily="34" charset="-120"/>
                <a:ea typeface="微軟正黑體" panose="020B0604030504040204" pitchFamily="34" charset="-120"/>
              </a:rPr>
              <a:t>Abstract</a:t>
            </a:r>
          </a:p>
          <a:p>
            <a:pPr marL="0" indent="0">
              <a:buNone/>
            </a:pPr>
            <a:r>
              <a:rPr lang="en-US" altLang="zh-TW" sz="1800" b="1" dirty="0">
                <a:solidFill>
                  <a:srgbClr val="0070C0"/>
                </a:solidFill>
                <a:latin typeface="微軟正黑體" panose="020B0604030504040204" pitchFamily="34" charset="-120"/>
                <a:ea typeface="微軟正黑體" panose="020B0604030504040204" pitchFamily="34" charset="-120"/>
              </a:rPr>
              <a:t>Introduction</a:t>
            </a:r>
            <a:r>
              <a:rPr lang="zh-TW" altLang="en-US" sz="1800" b="1" dirty="0">
                <a:solidFill>
                  <a:srgbClr val="0070C0"/>
                </a:solidFill>
                <a:latin typeface="微軟正黑體" panose="020B0604030504040204" pitchFamily="34" charset="-120"/>
                <a:ea typeface="微軟正黑體" panose="020B0604030504040204" pitchFamily="34" charset="-120"/>
              </a:rPr>
              <a:t> </a:t>
            </a:r>
            <a:endParaRPr lang="en-US" altLang="zh-TW" sz="1800" b="1" dirty="0">
              <a:solidFill>
                <a:srgbClr val="0070C0"/>
              </a:solidFill>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理論</a:t>
            </a:r>
            <a:endParaRPr lang="en-US" altLang="zh-TW" sz="1800" dirty="0">
              <a:latin typeface="微軟正黑體" panose="020B0604030504040204" pitchFamily="34" charset="-120"/>
              <a:ea typeface="微軟正黑體" panose="020B0604030504040204" pitchFamily="34" charset="-120"/>
            </a:endParaRPr>
          </a:p>
          <a:p>
            <a:pPr lvl="1"/>
            <a:r>
              <a:rPr lang="zh-TW" altLang="en-US" sz="1800" dirty="0">
                <a:latin typeface="微軟正黑體" panose="020B0604030504040204" pitchFamily="34" charset="-120"/>
                <a:ea typeface="微軟正黑體" panose="020B0604030504040204" pitchFamily="34" charset="-120"/>
              </a:rPr>
              <a:t>各種熵分析法回顧</a:t>
            </a:r>
            <a:endParaRPr lang="en-US" altLang="zh-TW" sz="1800" dirty="0">
              <a:latin typeface="微軟正黑體" panose="020B0604030504040204" pitchFamily="34" charset="-120"/>
              <a:ea typeface="微軟正黑體" panose="020B0604030504040204" pitchFamily="34" charset="-120"/>
            </a:endParaRPr>
          </a:p>
          <a:p>
            <a:pPr marL="0" indent="0">
              <a:buNone/>
            </a:pPr>
            <a:r>
              <a:rPr lang="en-US" altLang="zh-TW" sz="1800" b="1" dirty="0">
                <a:solidFill>
                  <a:srgbClr val="0070C0"/>
                </a:solidFill>
                <a:latin typeface="微軟正黑體" panose="020B0604030504040204" pitchFamily="34" charset="-120"/>
                <a:ea typeface="微軟正黑體" panose="020B0604030504040204" pitchFamily="34" charset="-120"/>
              </a:rPr>
              <a:t>Method</a:t>
            </a:r>
          </a:p>
          <a:p>
            <a:pPr marL="457200" lvl="1" indent="0">
              <a:buNone/>
            </a:pPr>
            <a:r>
              <a:rPr lang="en-US" altLang="zh-TW" sz="1800" dirty="0">
                <a:latin typeface="微軟正黑體" panose="020B0604030504040204" pitchFamily="34" charset="-120"/>
                <a:ea typeface="微軟正黑體" panose="020B0604030504040204" pitchFamily="34" charset="-120"/>
              </a:rPr>
              <a:t>3.1.2 </a:t>
            </a:r>
            <a:r>
              <a:rPr lang="zh-TW" altLang="en-US" sz="1800" dirty="0">
                <a:latin typeface="微軟正黑體" panose="020B0604030504040204" pitchFamily="34" charset="-120"/>
                <a:ea typeface="微軟正黑體" panose="020B0604030504040204" pitchFamily="34" charset="-120"/>
              </a:rPr>
              <a:t>多尺度增量熵</a:t>
            </a:r>
            <a:endParaRPr lang="en-US" altLang="zh-TW" sz="1800" dirty="0">
              <a:latin typeface="微軟正黑體" panose="020B0604030504040204" pitchFamily="34" charset="-120"/>
              <a:ea typeface="微軟正黑體" panose="020B0604030504040204" pitchFamily="34" charset="-120"/>
            </a:endParaRPr>
          </a:p>
          <a:p>
            <a:pPr marL="457200" lvl="1" indent="0">
              <a:buNone/>
            </a:pPr>
            <a:r>
              <a:rPr lang="en-US" altLang="zh-TW" sz="1800" dirty="0">
                <a:latin typeface="微軟正黑體" panose="020B0604030504040204" pitchFamily="34" charset="-120"/>
                <a:ea typeface="微軟正黑體" panose="020B0604030504040204" pitchFamily="34" charset="-120"/>
              </a:rPr>
              <a:t>3.2 </a:t>
            </a:r>
            <a:r>
              <a:rPr lang="zh-TW" altLang="en-US" sz="1800" dirty="0">
                <a:latin typeface="微軟正黑體" panose="020B0604030504040204" pitchFamily="34" charset="-120"/>
                <a:ea typeface="微軟正黑體" panose="020B0604030504040204" pitchFamily="34" charset="-120"/>
              </a:rPr>
              <a:t>結構立體熵值圖</a:t>
            </a:r>
            <a:endParaRPr lang="en-US" altLang="zh-TW" sz="1800" dirty="0">
              <a:latin typeface="微軟正黑體" panose="020B0604030504040204" pitchFamily="34" charset="-120"/>
              <a:ea typeface="微軟正黑體" panose="020B0604030504040204" pitchFamily="34" charset="-120"/>
            </a:endParaRPr>
          </a:p>
          <a:p>
            <a:pPr marL="457200" lvl="1" indent="0">
              <a:buNone/>
            </a:pPr>
            <a:r>
              <a:rPr lang="en-US" altLang="zh-TW" sz="1800" dirty="0">
                <a:latin typeface="微軟正黑體" panose="020B0604030504040204" pitchFamily="34" charset="-120"/>
                <a:ea typeface="微軟正黑體" panose="020B0604030504040204" pitchFamily="34" charset="-120"/>
              </a:rPr>
              <a:t>3.3 </a:t>
            </a:r>
            <a:r>
              <a:rPr lang="zh-TW" altLang="en-US" sz="1800" dirty="0">
                <a:latin typeface="微軟正黑體" panose="020B0604030504040204" pitchFamily="34" charset="-120"/>
                <a:ea typeface="微軟正黑體" panose="020B0604030504040204" pitchFamily="34" charset="-120"/>
              </a:rPr>
              <a:t>結構健康診斷方法</a:t>
            </a:r>
            <a:endParaRPr lang="en-US" altLang="zh-TW" sz="1800" dirty="0">
              <a:latin typeface="微軟正黑體" panose="020B0604030504040204" pitchFamily="34" charset="-120"/>
              <a:ea typeface="微軟正黑體" panose="020B0604030504040204" pitchFamily="34" charset="-120"/>
            </a:endParaRPr>
          </a:p>
          <a:p>
            <a:pPr lvl="1"/>
            <a:endParaRPr lang="en-US" altLang="zh-TW" dirty="0">
              <a:latin typeface="微軟正黑體" panose="020B0604030504040204" pitchFamily="34" charset="-120"/>
              <a:ea typeface="微軟正黑體" panose="020B0604030504040204" pitchFamily="34" charset="-120"/>
            </a:endParaRPr>
          </a:p>
          <a:p>
            <a:endParaRPr lang="en-US" altLang="zh-TW" dirty="0">
              <a:latin typeface="微軟正黑體" panose="020B0604030504040204" pitchFamily="34" charset="-120"/>
              <a:ea typeface="微軟正黑體" panose="020B0604030504040204" pitchFamily="34" charset="-120"/>
            </a:endParaRPr>
          </a:p>
          <a:p>
            <a:endParaRPr lang="en-US" altLang="zh-TW" dirty="0"/>
          </a:p>
          <a:p>
            <a:endParaRPr lang="zh-TW" altLang="en-US" dirty="0"/>
          </a:p>
        </p:txBody>
      </p:sp>
      <p:sp>
        <p:nvSpPr>
          <p:cNvPr id="4" name="內容版面配置區 3">
            <a:extLst>
              <a:ext uri="{FF2B5EF4-FFF2-40B4-BE49-F238E27FC236}">
                <a16:creationId xmlns:a16="http://schemas.microsoft.com/office/drawing/2014/main" id="{B3ACCF36-6921-4444-820B-8846E3E95D86}"/>
              </a:ext>
            </a:extLst>
          </p:cNvPr>
          <p:cNvSpPr>
            <a:spLocks noGrp="1"/>
          </p:cNvSpPr>
          <p:nvPr>
            <p:ph sz="half" idx="2"/>
          </p:nvPr>
        </p:nvSpPr>
        <p:spPr>
          <a:xfrm>
            <a:off x="5684520" y="1825625"/>
            <a:ext cx="5669280" cy="4351338"/>
          </a:xfrm>
        </p:spPr>
        <p:txBody>
          <a:bodyPr>
            <a:normAutofit/>
          </a:bodyPr>
          <a:lstStyle/>
          <a:p>
            <a:pPr marL="0" indent="0">
              <a:lnSpc>
                <a:spcPct val="100000"/>
              </a:lnSpc>
              <a:buNone/>
            </a:pPr>
            <a:r>
              <a:rPr lang="en-US" altLang="zh-TW" sz="1800" b="1" dirty="0">
                <a:solidFill>
                  <a:srgbClr val="0070C0"/>
                </a:solidFill>
                <a:latin typeface="微軟正黑體" panose="020B0604030504040204" pitchFamily="34" charset="-120"/>
                <a:ea typeface="微軟正黑體" panose="020B0604030504040204" pitchFamily="34" charset="-120"/>
              </a:rPr>
              <a:t>Experiments and results</a:t>
            </a:r>
          </a:p>
          <a:p>
            <a:pPr marL="457200" lvl="1" indent="0">
              <a:lnSpc>
                <a:spcPct val="100000"/>
              </a:lnSpc>
              <a:buNone/>
            </a:pPr>
            <a:r>
              <a:rPr lang="en-US" altLang="zh-TW" sz="1800" dirty="0">
                <a:latin typeface="微軟正黑體" panose="020B0604030504040204" pitchFamily="34" charset="-120"/>
                <a:ea typeface="微軟正黑體" panose="020B0604030504040204" pitchFamily="34" charset="-120"/>
              </a:rPr>
              <a:t>4. </a:t>
            </a:r>
            <a:r>
              <a:rPr lang="zh-TW" altLang="en-US" sz="1800" dirty="0">
                <a:latin typeface="微軟正黑體" panose="020B0604030504040204" pitchFamily="34" charset="-120"/>
                <a:ea typeface="微軟正黑體" panose="020B0604030504040204" pitchFamily="34" charset="-120"/>
              </a:rPr>
              <a:t>數值模擬（</a:t>
            </a:r>
            <a:r>
              <a:rPr lang="en-US" altLang="zh-TW" sz="1800" dirty="0">
                <a:latin typeface="微軟正黑體" panose="020B0604030504040204" pitchFamily="34" charset="-120"/>
                <a:ea typeface="微軟正黑體" panose="020B0604030504040204" pitchFamily="34" charset="-120"/>
              </a:rPr>
              <a:t>SAP2000</a:t>
            </a:r>
            <a:r>
              <a:rPr lang="zh-TW" altLang="en-US" sz="1800" dirty="0">
                <a:latin typeface="微軟正黑體" panose="020B0604030504040204" pitchFamily="34" charset="-120"/>
                <a:ea typeface="微軟正黑體" panose="020B0604030504040204" pitchFamily="34" charset="-120"/>
              </a:rPr>
              <a:t>）</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00000"/>
              </a:lnSpc>
              <a:buNone/>
            </a:pPr>
            <a:endParaRPr lang="en-US" altLang="zh-TW" sz="1800" dirty="0">
              <a:latin typeface="微軟正黑體" panose="020B0604030504040204" pitchFamily="34" charset="-120"/>
              <a:ea typeface="微軟正黑體" panose="020B0604030504040204" pitchFamily="34" charset="-120"/>
            </a:endParaRPr>
          </a:p>
          <a:p>
            <a:pPr marL="457200" lvl="1" indent="0">
              <a:lnSpc>
                <a:spcPct val="100000"/>
              </a:lnSpc>
              <a:buNone/>
            </a:pPr>
            <a:r>
              <a:rPr lang="en-US" altLang="zh-TW" sz="1800" dirty="0">
                <a:latin typeface="微軟正黑體" panose="020B0604030504040204" pitchFamily="34" charset="-120"/>
                <a:ea typeface="微軟正黑體" panose="020B0604030504040204" pitchFamily="34" charset="-120"/>
              </a:rPr>
              <a:t>5. </a:t>
            </a:r>
            <a:r>
              <a:rPr lang="zh-TW" altLang="en-US" sz="1800" dirty="0">
                <a:latin typeface="微軟正黑體" panose="020B0604030504040204" pitchFamily="34" charset="-120"/>
                <a:ea typeface="微軟正黑體" panose="020B0604030504040204" pitchFamily="34" charset="-120"/>
              </a:rPr>
              <a:t>實驗驗證（國震中心七層樓鋼架）</a:t>
            </a:r>
            <a:endParaRPr lang="en-US" altLang="zh-TW" sz="1800" dirty="0">
              <a:latin typeface="微軟正黑體" panose="020B0604030504040204" pitchFamily="34" charset="-120"/>
              <a:ea typeface="微軟正黑體" panose="020B0604030504040204" pitchFamily="34" charset="-120"/>
            </a:endParaRPr>
          </a:p>
          <a:p>
            <a:pPr marL="457200" lvl="1" indent="0">
              <a:lnSpc>
                <a:spcPct val="100000"/>
              </a:lnSpc>
              <a:buNone/>
            </a:pPr>
            <a:endParaRPr lang="en-US" altLang="zh-TW" sz="1800" dirty="0">
              <a:latin typeface="微軟正黑體" panose="020B0604030504040204" pitchFamily="34" charset="-120"/>
              <a:ea typeface="微軟正黑體" panose="020B0604030504040204" pitchFamily="34" charset="-120"/>
            </a:endParaRPr>
          </a:p>
          <a:p>
            <a:pPr marL="0" indent="0">
              <a:lnSpc>
                <a:spcPct val="100000"/>
              </a:lnSpc>
              <a:buNone/>
            </a:pPr>
            <a:r>
              <a:rPr lang="en-US" altLang="zh-TW" sz="1800" b="1" dirty="0">
                <a:solidFill>
                  <a:srgbClr val="0070C0"/>
                </a:solidFill>
                <a:latin typeface="微軟正黑體" panose="020B0604030504040204" pitchFamily="34" charset="-120"/>
                <a:ea typeface="微軟正黑體" panose="020B0604030504040204" pitchFamily="34" charset="-120"/>
              </a:rPr>
              <a:t>Discussion</a:t>
            </a:r>
          </a:p>
          <a:p>
            <a:pPr marL="0" indent="0">
              <a:lnSpc>
                <a:spcPct val="100000"/>
              </a:lnSpc>
              <a:buNone/>
            </a:pPr>
            <a:r>
              <a:rPr lang="en-US" altLang="zh-TW" sz="1800" b="1" dirty="0">
                <a:solidFill>
                  <a:srgbClr val="0070C0"/>
                </a:solidFill>
                <a:latin typeface="微軟正黑體" panose="020B0604030504040204" pitchFamily="34" charset="-120"/>
                <a:ea typeface="微軟正黑體" panose="020B0604030504040204" pitchFamily="34" charset="-120"/>
              </a:rPr>
              <a:t>Conclusion</a:t>
            </a:r>
          </a:p>
        </p:txBody>
      </p:sp>
    </p:spTree>
    <p:extLst>
      <p:ext uri="{BB962C8B-B14F-4D97-AF65-F5344CB8AC3E}">
        <p14:creationId xmlns:p14="http://schemas.microsoft.com/office/powerpoint/2010/main" val="2555384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3531C05-2AC6-4641-B941-06A3025B9909}"/>
              </a:ext>
            </a:extLst>
          </p:cNvPr>
          <p:cNvSpPr>
            <a:spLocks noGrp="1"/>
          </p:cNvSpPr>
          <p:nvPr>
            <p:ph type="title"/>
          </p:nvPr>
        </p:nvSpPr>
        <p:spPr/>
        <p:txBody>
          <a:bodyPr>
            <a:normAutofit fontScale="90000"/>
          </a:bodyPr>
          <a:lstStyle/>
          <a:p>
            <a:r>
              <a:rPr lang="en-US" altLang="zh-TW" dirty="0"/>
              <a:t>	Abstract</a:t>
            </a:r>
            <a:endParaRPr lang="zh-TW" altLang="en-US" dirty="0"/>
          </a:p>
        </p:txBody>
      </p:sp>
      <p:sp>
        <p:nvSpPr>
          <p:cNvPr id="3" name="內容版面配置區 2">
            <a:extLst>
              <a:ext uri="{FF2B5EF4-FFF2-40B4-BE49-F238E27FC236}">
                <a16:creationId xmlns:a16="http://schemas.microsoft.com/office/drawing/2014/main" id="{40440F1C-9185-40BC-ADC4-67F1914B99D1}"/>
              </a:ext>
            </a:extLst>
          </p:cNvPr>
          <p:cNvSpPr>
            <a:spLocks noGrp="1"/>
          </p:cNvSpPr>
          <p:nvPr>
            <p:ph idx="1"/>
          </p:nvPr>
        </p:nvSpPr>
        <p:spPr/>
        <p:txBody>
          <a:bodyPr>
            <a:normAutofit fontScale="92500" lnSpcReduction="10000"/>
          </a:bodyPr>
          <a:lstStyle/>
          <a:p>
            <a:pPr marL="0" indent="0">
              <a:buNone/>
            </a:pPr>
            <a:r>
              <a:rPr lang="zh-TW" altLang="en-US" dirty="0"/>
              <a:t>因多尺度增量熵特別著重於訊號的方向與大小，適用於微振下結構物，因此本研究將其作為運算基礎，進行分析並將結果以立體熵值圖的方式呈現，嘗試以不同於前期研究的視角，探討熵值與結構物之關聯性，觀察立體熵值圖是否隨者樓層破壞情形而有規律性的變化，並將觀察結果分析歸納為一套判別結構是否破壞的法則，以此建構有別前期研究之結構健康監測系統。為了驗證其可行性，以國家地震工程研究中心之七層樓剛構架為檢測標的，本研究先以該鋼構架之結構特性建構數值模型，以模擬不同破壞情形下之微振訊號，利用多尺度增量熵對訊號進行分析，並以立體熵值圖呈現，觀察統整圖形在不同破壞情形之變化，最後將結果歸納出一系列判斷程序。其模擬測試顯示該程序可精準判斷出結構物受損情形。同時依照該判斷程序對鋼構架進行評斷，確認是否能應用在實際結構物上，最終以混淆矩陣分類數值模型與實際結構物之預測結果，證明本研究方法之可行性。</a:t>
            </a:r>
            <a:endParaRPr lang="en-US" altLang="zh-TW" dirty="0"/>
          </a:p>
        </p:txBody>
      </p:sp>
    </p:spTree>
    <p:extLst>
      <p:ext uri="{BB962C8B-B14F-4D97-AF65-F5344CB8AC3E}">
        <p14:creationId xmlns:p14="http://schemas.microsoft.com/office/powerpoint/2010/main" val="276121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70340A-F720-43FA-A4EC-71129E4AA5C9}"/>
              </a:ext>
            </a:extLst>
          </p:cNvPr>
          <p:cNvSpPr>
            <a:spLocks noGrp="1"/>
          </p:cNvSpPr>
          <p:nvPr>
            <p:ph type="title"/>
          </p:nvPr>
        </p:nvSpPr>
        <p:spPr/>
        <p:txBody>
          <a:bodyPr/>
          <a:lstStyle/>
          <a:p>
            <a:r>
              <a:rPr lang="en-US" altLang="zh-TW" dirty="0"/>
              <a:t>1. Introduction</a:t>
            </a:r>
            <a:endParaRPr lang="zh-TW" altLang="en-US" dirty="0"/>
          </a:p>
        </p:txBody>
      </p:sp>
      <p:sp>
        <p:nvSpPr>
          <p:cNvPr id="3" name="文字版面配置區 2">
            <a:extLst>
              <a:ext uri="{FF2B5EF4-FFF2-40B4-BE49-F238E27FC236}">
                <a16:creationId xmlns:a16="http://schemas.microsoft.com/office/drawing/2014/main" id="{FADB13CA-74CB-40A4-A964-7B5768AA5A8B}"/>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818919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1501A7-B538-4BBC-B574-43C724E6B5D1}"/>
              </a:ext>
            </a:extLst>
          </p:cNvPr>
          <p:cNvSpPr>
            <a:spLocks noGrp="1"/>
          </p:cNvSpPr>
          <p:nvPr>
            <p:ph type="title"/>
          </p:nvPr>
        </p:nvSpPr>
        <p:spPr/>
        <p:txBody>
          <a:bodyPr>
            <a:normAutofit fontScale="90000"/>
          </a:bodyPr>
          <a:lstStyle/>
          <a:p>
            <a:r>
              <a:rPr lang="en-US" altLang="zh-TW" dirty="0"/>
              <a:t>	</a:t>
            </a:r>
            <a:r>
              <a:rPr lang="en-US" altLang="zh-TW" dirty="0">
                <a:latin typeface="微軟正黑體" panose="020B0604030504040204" pitchFamily="34" charset="-120"/>
                <a:ea typeface="微軟正黑體" panose="020B0604030504040204" pitchFamily="34" charset="-120"/>
              </a:rPr>
              <a:t>Introduction</a:t>
            </a:r>
            <a:r>
              <a:rPr lang="zh-TW" altLang="en-US" dirty="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a:t>
            </a:r>
            <a:r>
              <a:rPr lang="zh-TW" altLang="en-US" dirty="0"/>
              <a:t>研究方法與分析流程</a:t>
            </a:r>
            <a:endParaRPr lang="zh-TW" altLang="en-US" dirty="0">
              <a:latin typeface="微軟正黑體" panose="020B0604030504040204" pitchFamily="34" charset="-120"/>
              <a:ea typeface="微軟正黑體" panose="020B0604030504040204" pitchFamily="34" charset="-120"/>
            </a:endParaRPr>
          </a:p>
        </p:txBody>
      </p:sp>
      <p:sp>
        <p:nvSpPr>
          <p:cNvPr id="3" name="內容版面配置區 2">
            <a:extLst>
              <a:ext uri="{FF2B5EF4-FFF2-40B4-BE49-F238E27FC236}">
                <a16:creationId xmlns:a16="http://schemas.microsoft.com/office/drawing/2014/main" id="{7268C8D2-F2F3-4C0F-B2F2-6C878C73FF6D}"/>
              </a:ext>
            </a:extLst>
          </p:cNvPr>
          <p:cNvSpPr>
            <a:spLocks noGrp="1"/>
          </p:cNvSpPr>
          <p:nvPr>
            <p:ph idx="1"/>
          </p:nvPr>
        </p:nvSpPr>
        <p:spPr/>
        <p:txBody>
          <a:bodyPr>
            <a:normAutofit fontScale="92500" lnSpcReduction="10000"/>
          </a:bodyPr>
          <a:lstStyle/>
          <a:p>
            <a:r>
              <a:rPr lang="zh-TW" altLang="en-US" sz="2000" dirty="0"/>
              <a:t>研究初期以國家地震工程研究中心之單跨七層樓鋼構架為實驗標的，首先建構與鋼構架結構特性相同之數值模型，其建構方式為透過輸入白噪音</a:t>
            </a:r>
            <a:r>
              <a:rPr lang="en-US" altLang="zh-TW" sz="2000" dirty="0"/>
              <a:t>(white noise)</a:t>
            </a:r>
            <a:r>
              <a:rPr lang="zh-TW" altLang="en-US" sz="2000" dirty="0"/>
              <a:t>模擬環境擾動，並以快速傅立葉</a:t>
            </a:r>
            <a:r>
              <a:rPr lang="en-US" altLang="zh-TW" sz="2000" dirty="0"/>
              <a:t>(Fast Fourier Transform)</a:t>
            </a:r>
            <a:r>
              <a:rPr lang="zh-TW" altLang="en-US" sz="2000" dirty="0"/>
              <a:t>得出數值模型之結構主頻，接著與實驗標的 在相同破壞情形下之結構主頻相比，以確認該數值模型是否能模擬鋼構架之結構特性，然後依照事先規劃之單層樓破壞、雙層樓破壞以及多層樓破壞案件下，紀錄數值模型在各個樓層之速度歷時，並以熵分析對各個樓層之速度歷時進行運算，將熵值、樓層與尺度，作為繪製結構立體熵值圖之三軸，觀察圖形隨著破壞而改變的趨勢並深入探討，同時將實驗之結構立體熵值圖變化納入考量，建構一系列評斷結構破壞之流程，最後依照結構立體熵值圖與該流程評估數值模型之各個破壞模式，以驗證其可行性。</a:t>
            </a:r>
          </a:p>
          <a:p>
            <a:r>
              <a:rPr lang="zh-TW" altLang="en-US" sz="2000" dirty="0"/>
              <a:t>實驗驗證則與數值模型評估之程序相同，將實驗所設計之鋼構架十五種破壞模式下，所記錄的速度歷時進行熵分析，並繪製成結構立體熵值圖，配合數值模型所建構之評估流程，對鋼構架之結構健康狀態進行檢測，同時觀察實驗之結構立體熵值圖與數值模型 之結構立體熵值圖，對於不同破壞情形下是否有一樣的變化趨勢，探討其相似與不相似之原因，以找到評估兩者破壞的通則，以該通則修改評估流程，以利流程更能貼近實務上之診斷。</a:t>
            </a:r>
          </a:p>
          <a:p>
            <a:r>
              <a:rPr lang="zh-TW" altLang="en-US" sz="2000" dirty="0"/>
              <a:t>最後以混淆矩陣對模擬結果與實驗結果進行評估，藉此驗證本研究之結構健康診斷系統是否有一定之可靠程度，接著對模擬與實驗結果歸納及深入探討，期能以該研究更加明白熵值與樓層破壞間之關聯性。</a:t>
            </a:r>
          </a:p>
        </p:txBody>
      </p:sp>
    </p:spTree>
    <p:extLst>
      <p:ext uri="{BB962C8B-B14F-4D97-AF65-F5344CB8AC3E}">
        <p14:creationId xmlns:p14="http://schemas.microsoft.com/office/powerpoint/2010/main" val="20014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D55002B-17C9-489E-B827-2EE67CE2FE2E}"/>
              </a:ext>
            </a:extLst>
          </p:cNvPr>
          <p:cNvSpPr>
            <a:spLocks noGrp="1"/>
          </p:cNvSpPr>
          <p:nvPr>
            <p:ph type="title"/>
          </p:nvPr>
        </p:nvSpPr>
        <p:spPr/>
        <p:txBody>
          <a:bodyPr/>
          <a:lstStyle/>
          <a:p>
            <a:r>
              <a:rPr lang="en-US" altLang="zh-TW" dirty="0"/>
              <a:t>2. Methods</a:t>
            </a:r>
            <a:endParaRPr lang="zh-TW" altLang="en-US" dirty="0"/>
          </a:p>
        </p:txBody>
      </p:sp>
      <p:sp>
        <p:nvSpPr>
          <p:cNvPr id="3" name="文字版面配置區 2">
            <a:extLst>
              <a:ext uri="{FF2B5EF4-FFF2-40B4-BE49-F238E27FC236}">
                <a16:creationId xmlns:a16="http://schemas.microsoft.com/office/drawing/2014/main" id="{245AB4D5-DEED-46D4-9E77-BF71EBA2D533}"/>
              </a:ext>
            </a:extLst>
          </p:cNvPr>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0823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13CBA2-11A2-4DD2-B441-D3110BBE6063}"/>
              </a:ext>
            </a:extLst>
          </p:cNvPr>
          <p:cNvSpPr>
            <a:spLocks noGrp="1"/>
          </p:cNvSpPr>
          <p:nvPr>
            <p:ph type="title"/>
          </p:nvPr>
        </p:nvSpPr>
        <p:spPr>
          <a:xfrm>
            <a:off x="831850" y="3173506"/>
            <a:ext cx="10515600" cy="1388969"/>
          </a:xfrm>
        </p:spPr>
        <p:txBody>
          <a:bodyPr/>
          <a:lstStyle/>
          <a:p>
            <a:r>
              <a:rPr lang="en-US" altLang="zh-TW" dirty="0"/>
              <a:t>MIE</a:t>
            </a:r>
            <a:endParaRPr lang="zh-TW" altLang="en-US" dirty="0"/>
          </a:p>
        </p:txBody>
      </p:sp>
    </p:spTree>
    <p:extLst>
      <p:ext uri="{BB962C8B-B14F-4D97-AF65-F5344CB8AC3E}">
        <p14:creationId xmlns:p14="http://schemas.microsoft.com/office/powerpoint/2010/main" val="1912031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894695-FD1E-45C9-9DF1-40094B7FB556}"/>
              </a:ext>
            </a:extLst>
          </p:cNvPr>
          <p:cNvSpPr>
            <a:spLocks noGrp="1"/>
          </p:cNvSpPr>
          <p:nvPr>
            <p:ph type="title"/>
          </p:nvPr>
        </p:nvSpPr>
        <p:spPr/>
        <p:txBody>
          <a:bodyPr>
            <a:normAutofit fontScale="90000"/>
          </a:bodyPr>
          <a:lstStyle/>
          <a:p>
            <a:r>
              <a:rPr lang="en-US" altLang="zh-TW" dirty="0"/>
              <a:t>	</a:t>
            </a:r>
            <a:r>
              <a:rPr lang="en-US" altLang="zh-TW" sz="3100" dirty="0"/>
              <a:t>2.4</a:t>
            </a:r>
            <a:r>
              <a:rPr lang="en-US" altLang="zh-TW" dirty="0"/>
              <a:t> the proposed MIE</a:t>
            </a:r>
            <a:r>
              <a:rPr lang="zh-TW" altLang="en-US" dirty="0">
                <a:sym typeface="Wingdings" panose="05000000000000000000" pitchFamily="2" charset="2"/>
              </a:rPr>
              <a:t>：</a:t>
            </a:r>
            <a:r>
              <a:rPr lang="en-US" altLang="zh-TW" sz="2700" dirty="0" err="1">
                <a:latin typeface="微軟正黑體" panose="020B0604030504040204" pitchFamily="34" charset="-120"/>
                <a:ea typeface="微軟正黑體" panose="020B0604030504040204" pitchFamily="34" charset="-120"/>
                <a:sym typeface="Wingdings" panose="05000000000000000000" pitchFamily="2" charset="2"/>
              </a:rPr>
              <a:t>i</a:t>
            </a:r>
            <a:r>
              <a:rPr lang="en-US" altLang="zh-TW" sz="2700" dirty="0">
                <a:latin typeface="微軟正黑體" panose="020B0604030504040204" pitchFamily="34" charset="-120"/>
                <a:ea typeface="微軟正黑體" panose="020B0604030504040204" pitchFamily="34" charset="-120"/>
                <a:sym typeface="Wingdings" panose="05000000000000000000" pitchFamily="2" charset="2"/>
              </a:rPr>
              <a:t>. </a:t>
            </a:r>
            <a:r>
              <a:rPr lang="zh-TW" altLang="en-US" sz="2700" dirty="0">
                <a:latin typeface="微軟正黑體" panose="020B0604030504040204" pitchFamily="34" charset="-120"/>
                <a:ea typeface="微軟正黑體" panose="020B0604030504040204" pitchFamily="34" charset="-120"/>
                <a:sym typeface="Wingdings" panose="05000000000000000000" pitchFamily="2" charset="2"/>
              </a:rPr>
              <a:t>粗粒化（多尺度）</a:t>
            </a:r>
            <a:r>
              <a:rPr lang="en-US" altLang="zh-TW" sz="2700" dirty="0">
                <a:latin typeface="微軟正黑體" panose="020B0604030504040204" pitchFamily="34" charset="-120"/>
                <a:ea typeface="微軟正黑體" panose="020B0604030504040204" pitchFamily="34" charset="-120"/>
              </a:rPr>
              <a:t> </a:t>
            </a:r>
            <a:r>
              <a:rPr lang="zh-TW" altLang="en-US" sz="2700" dirty="0">
                <a:latin typeface="微軟正黑體" panose="020B0604030504040204" pitchFamily="34" charset="-120"/>
                <a:ea typeface="微軟正黑體" panose="020B0604030504040204" pitchFamily="34" charset="-120"/>
              </a:rPr>
              <a:t> </a:t>
            </a:r>
            <a:r>
              <a:rPr lang="en-US" altLang="zh-TW" sz="2700" dirty="0">
                <a:latin typeface="微軟正黑體" panose="020B0604030504040204" pitchFamily="34" charset="-120"/>
                <a:ea typeface="微軟正黑體" panose="020B0604030504040204" pitchFamily="34" charset="-120"/>
              </a:rPr>
              <a:t>ii.</a:t>
            </a:r>
            <a:r>
              <a:rPr lang="zh-TW" altLang="en-US" sz="2700" dirty="0">
                <a:latin typeface="微軟正黑體" panose="020B0604030504040204" pitchFamily="34" charset="-120"/>
                <a:ea typeface="微軟正黑體" panose="020B0604030504040204" pitchFamily="34" charset="-120"/>
              </a:rPr>
              <a:t> 計算</a:t>
            </a:r>
            <a:r>
              <a:rPr lang="en-US" altLang="zh-TW" sz="2700" dirty="0" err="1">
                <a:latin typeface="微軟正黑體" panose="020B0604030504040204" pitchFamily="34" charset="-120"/>
                <a:ea typeface="微軟正黑體" panose="020B0604030504040204" pitchFamily="34" charset="-120"/>
              </a:rPr>
              <a:t>IncrEn</a:t>
            </a:r>
            <a:r>
              <a:rPr lang="zh-TW" altLang="en-US" sz="2700" dirty="0">
                <a:latin typeface="微軟正黑體" panose="020B0604030504040204" pitchFamily="34" charset="-120"/>
                <a:ea typeface="微軟正黑體" panose="020B0604030504040204" pitchFamily="34" charset="-120"/>
              </a:rPr>
              <a:t>值（增量熵） </a:t>
            </a:r>
          </a:p>
        </p:txBody>
      </p:sp>
      <p:sp>
        <p:nvSpPr>
          <p:cNvPr id="7" name="矩形 6">
            <a:extLst>
              <a:ext uri="{FF2B5EF4-FFF2-40B4-BE49-F238E27FC236}">
                <a16:creationId xmlns:a16="http://schemas.microsoft.com/office/drawing/2014/main" id="{FF4DABDB-6366-4EC9-BC07-2F21D1A6E73C}"/>
              </a:ext>
            </a:extLst>
          </p:cNvPr>
          <p:cNvSpPr/>
          <p:nvPr/>
        </p:nvSpPr>
        <p:spPr>
          <a:xfrm>
            <a:off x="5921277" y="1474229"/>
            <a:ext cx="5908163" cy="307776"/>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一維離散原始時間序列：</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u = { u(</a:t>
            </a:r>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1&lt;= </a:t>
            </a:r>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i</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&lt;= L }</a:t>
            </a:r>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54C2371C-A077-4352-89A8-611C907A683F}"/>
                  </a:ext>
                </a:extLst>
              </p:cNvPr>
              <p:cNvSpPr/>
              <p:nvPr/>
            </p:nvSpPr>
            <p:spPr>
              <a:xfrm>
                <a:off x="5921277" y="1775774"/>
                <a:ext cx="8139965" cy="452070"/>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依尺度取平均成</a:t>
                </a:r>
                <a:r>
                  <a:rPr lang="zh-TW" altLang="en-US"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連續的粗粒化時間序列：</a:t>
                </a:r>
                <a:r>
                  <a:rPr lang="en-US"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x</a:t>
                </a:r>
                <a:r>
                  <a:rPr lang="en-US" altLang="zh-TW" sz="1400" kern="100" baseline="300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r>
                  <a:rPr lang="el-GR" altLang="zh-TW" sz="1400" kern="100" baseline="300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τ)</a:t>
                </a:r>
                <a: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 = { </a:t>
                </a:r>
                <a14:m>
                  <m:oMath xmlns:m="http://schemas.openxmlformats.org/officeDocument/2006/math">
                    <m:sSubSup>
                      <m:sSubSupPr>
                        <m:ctrlPr>
                          <a:rPr lang="el-GR" altLang="zh-TW" sz="1400" i="1" kern="100">
                            <a:solidFill>
                              <a:schemeClr val="tx1"/>
                            </a:solidFill>
                            <a:latin typeface="Cambria Math" panose="02040503050406030204" pitchFamily="18" charset="0"/>
                            <a:cs typeface="Times New Roman" panose="02020603050405020304" pitchFamily="18" charset="0"/>
                          </a:rPr>
                        </m:ctrlPr>
                      </m:sSubSupPr>
                      <m:e>
                        <m:r>
                          <a:rPr lang="en-US" altLang="zh-TW" sz="1400" i="1" kern="100">
                            <a:solidFill>
                              <a:schemeClr val="tx1"/>
                            </a:solidFill>
                            <a:latin typeface="Cambria Math" panose="02040503050406030204" pitchFamily="18" charset="0"/>
                            <a:cs typeface="Times New Roman" panose="02020603050405020304" pitchFamily="18" charset="0"/>
                          </a:rPr>
                          <m:t>𝑥</m:t>
                        </m:r>
                      </m:e>
                      <m:sub>
                        <m:r>
                          <a:rPr lang="en-US" altLang="zh-TW" sz="1400" i="1" kern="100">
                            <a:solidFill>
                              <a:schemeClr val="tx1"/>
                            </a:solidFill>
                            <a:latin typeface="Cambria Math" panose="02040503050406030204" pitchFamily="18" charset="0"/>
                            <a:cs typeface="Times New Roman" panose="02020603050405020304" pitchFamily="18" charset="0"/>
                          </a:rPr>
                          <m:t>𝑗</m:t>
                        </m:r>
                      </m:sub>
                      <m:sup>
                        <m:r>
                          <m:rPr>
                            <m:nor/>
                          </m:rPr>
                          <a:rPr lang="en-US"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m:t>(</m:t>
                        </m:r>
                        <m:r>
                          <m:rPr>
                            <m:nor/>
                          </m:rP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m:t>τ</m:t>
                        </m:r>
                        <m:r>
                          <m:rPr>
                            <m:nor/>
                          </m:rP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m:t>)</m:t>
                        </m:r>
                      </m:sup>
                    </m:sSubSup>
                    <m:r>
                      <a:rPr lang="en-US" altLang="zh-TW" sz="1400" kern="100">
                        <a:solidFill>
                          <a:schemeClr val="tx1"/>
                        </a:solidFill>
                        <a:latin typeface="Cambria Math" panose="02040503050406030204" pitchFamily="18" charset="0"/>
                        <a:cs typeface="Times New Roman" panose="02020603050405020304" pitchFamily="18" charset="0"/>
                      </a:rPr>
                      <m:t> </m:t>
                    </m:r>
                  </m:oMath>
                </a14:m>
                <a:r>
                  <a:rPr lang="el-GR" altLang="zh-TW" sz="1400" kern="100" dirty="0">
                    <a:solidFill>
                      <a:schemeClr val="tx1"/>
                    </a:solidFill>
                    <a:latin typeface="微軟正黑體" panose="020B0604030504040204" pitchFamily="34" charset="-120"/>
                    <a:ea typeface="微軟正黑體" panose="020B0604030504040204" pitchFamily="34" charset="-120"/>
                    <a:cs typeface="Times New Roman" panose="02020603050405020304" pitchFamily="18" charset="0"/>
                  </a:rPr>
                  <a:t>}</a:t>
                </a:r>
              </a:p>
            </p:txBody>
          </p:sp>
        </mc:Choice>
        <mc:Fallback xmlns="">
          <p:sp>
            <p:nvSpPr>
              <p:cNvPr id="8" name="矩形 7">
                <a:extLst>
                  <a:ext uri="{FF2B5EF4-FFF2-40B4-BE49-F238E27FC236}">
                    <a16:creationId xmlns:a16="http://schemas.microsoft.com/office/drawing/2014/main" id="{54C2371C-A077-4352-89A8-611C907A683F}"/>
                  </a:ext>
                </a:extLst>
              </p:cNvPr>
              <p:cNvSpPr>
                <a:spLocks noRot="1" noChangeAspect="1" noMove="1" noResize="1" noEditPoints="1" noAdjustHandles="1" noChangeArrowheads="1" noChangeShapeType="1" noTextEdit="1"/>
              </p:cNvSpPr>
              <p:nvPr/>
            </p:nvSpPr>
            <p:spPr>
              <a:xfrm>
                <a:off x="5921277" y="1775774"/>
                <a:ext cx="8139965" cy="452070"/>
              </a:xfrm>
              <a:prstGeom prst="rect">
                <a:avLst/>
              </a:prstGeom>
              <a:blipFill>
                <a:blip r:embed="rId3"/>
                <a:stretch>
                  <a:fillRect/>
                </a:stretch>
              </a:blipFill>
            </p:spPr>
            <p:txBody>
              <a:bodyPr/>
              <a:lstStyle/>
              <a:p>
                <a:r>
                  <a:rPr lang="zh-TW" altLang="en-US">
                    <a:noFill/>
                  </a:rPr>
                  <a:t> </a:t>
                </a:r>
              </a:p>
            </p:txBody>
          </p:sp>
        </mc:Fallback>
      </mc:AlternateContent>
      <p:pic>
        <p:nvPicPr>
          <p:cNvPr id="10" name="圖片 9">
            <a:extLst>
              <a:ext uri="{FF2B5EF4-FFF2-40B4-BE49-F238E27FC236}">
                <a16:creationId xmlns:a16="http://schemas.microsoft.com/office/drawing/2014/main" id="{1EAAB77A-5DFD-4C0B-B0B8-23C47B65E3C3}"/>
              </a:ext>
            </a:extLst>
          </p:cNvPr>
          <p:cNvPicPr>
            <a:picLocks noChangeAspect="1"/>
          </p:cNvPicPr>
          <p:nvPr/>
        </p:nvPicPr>
        <p:blipFill>
          <a:blip r:embed="rId4"/>
          <a:stretch>
            <a:fillRect/>
          </a:stretch>
        </p:blipFill>
        <p:spPr>
          <a:xfrm>
            <a:off x="7871943" y="2570403"/>
            <a:ext cx="3481857" cy="289652"/>
          </a:xfrm>
          <a:prstGeom prst="rect">
            <a:avLst/>
          </a:prstGeom>
        </p:spPr>
      </p:pic>
      <p:sp>
        <p:nvSpPr>
          <p:cNvPr id="12" name="矩形 11">
            <a:extLst>
              <a:ext uri="{FF2B5EF4-FFF2-40B4-BE49-F238E27FC236}">
                <a16:creationId xmlns:a16="http://schemas.microsoft.com/office/drawing/2014/main" id="{12BD2254-1F13-47E7-9097-E3C87F4831D3}"/>
              </a:ext>
            </a:extLst>
          </p:cNvPr>
          <p:cNvSpPr/>
          <p:nvPr/>
        </p:nvSpPr>
        <p:spPr>
          <a:xfrm>
            <a:off x="6440682" y="3716695"/>
            <a:ext cx="2041080" cy="907941"/>
          </a:xfrm>
          <a:prstGeom prst="rect">
            <a:avLst/>
          </a:prstGeom>
        </p:spPr>
        <p:txBody>
          <a:bodyPr wrap="square">
            <a:spAutoFit/>
          </a:bodyPr>
          <a:lstStyle/>
          <a:p>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s</a:t>
            </a:r>
            <a:r>
              <a:rPr lang="en-US" altLang="zh-TW" sz="1400" kern="100" baseline="-25000" dirty="0" err="1">
                <a:latin typeface="微軟正黑體" panose="020B0604030504040204" pitchFamily="34" charset="-120"/>
                <a:ea typeface="微軟正黑體" panose="020B0604030504040204" pitchFamily="34" charset="-120"/>
                <a:cs typeface="Times New Roman" panose="02020603050405020304" pitchFamily="18" charset="0"/>
              </a:rPr>
              <a:t>k</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波動方向</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of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v(k) </a:t>
            </a:r>
          </a:p>
          <a:p>
            <a:endPar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a:p>
            <a:r>
              <a:rPr lang="en-US" altLang="zh-TW" sz="1400" kern="100" dirty="0" err="1">
                <a:latin typeface="微軟正黑體" panose="020B0604030504040204" pitchFamily="34" charset="-120"/>
                <a:ea typeface="微軟正黑體" panose="020B0604030504040204" pitchFamily="34" charset="-120"/>
                <a:cs typeface="Times New Roman" panose="02020603050405020304" pitchFamily="18" charset="0"/>
              </a:rPr>
              <a:t>q</a:t>
            </a:r>
            <a:r>
              <a:rPr lang="en-US" altLang="zh-TW" sz="1400" kern="100" baseline="-25000" dirty="0" err="1">
                <a:latin typeface="微軟正黑體" panose="020B0604030504040204" pitchFamily="34" charset="-120"/>
                <a:ea typeface="微軟正黑體" panose="020B0604030504040204" pitchFamily="34" charset="-120"/>
                <a:cs typeface="Times New Roman" panose="02020603050405020304" pitchFamily="18" charset="0"/>
              </a:rPr>
              <a:t>k</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 =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波動大小 </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of </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v(k)</a:t>
            </a:r>
            <a:endPar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pic>
        <p:nvPicPr>
          <p:cNvPr id="13" name="內容版面配置區 4">
            <a:extLst>
              <a:ext uri="{FF2B5EF4-FFF2-40B4-BE49-F238E27FC236}">
                <a16:creationId xmlns:a16="http://schemas.microsoft.com/office/drawing/2014/main" id="{E053F3A7-7CB5-43D4-A643-2667D25EC5B2}"/>
              </a:ext>
            </a:extLst>
          </p:cNvPr>
          <p:cNvPicPr>
            <a:picLocks noChangeAspect="1"/>
          </p:cNvPicPr>
          <p:nvPr/>
        </p:nvPicPr>
        <p:blipFill>
          <a:blip r:embed="rId5"/>
          <a:stretch>
            <a:fillRect/>
          </a:stretch>
        </p:blipFill>
        <p:spPr>
          <a:xfrm>
            <a:off x="402642" y="1401249"/>
            <a:ext cx="5817957" cy="5019959"/>
          </a:xfrm>
          <a:prstGeom prst="rect">
            <a:avLst/>
          </a:prstGeom>
        </p:spPr>
      </p:pic>
      <p:pic>
        <p:nvPicPr>
          <p:cNvPr id="14" name="圖片 13">
            <a:extLst>
              <a:ext uri="{FF2B5EF4-FFF2-40B4-BE49-F238E27FC236}">
                <a16:creationId xmlns:a16="http://schemas.microsoft.com/office/drawing/2014/main" id="{E739F4B8-4D7C-4807-BE17-F127DD95EC59}"/>
              </a:ext>
            </a:extLst>
          </p:cNvPr>
          <p:cNvPicPr>
            <a:picLocks noChangeAspect="1"/>
          </p:cNvPicPr>
          <p:nvPr/>
        </p:nvPicPr>
        <p:blipFill rotWithShape="1">
          <a:blip r:embed="rId6"/>
          <a:srcRect r="32904" b="46161"/>
          <a:stretch/>
        </p:blipFill>
        <p:spPr>
          <a:xfrm>
            <a:off x="6440682" y="5943576"/>
            <a:ext cx="2639818" cy="307777"/>
          </a:xfrm>
          <a:prstGeom prst="rect">
            <a:avLst/>
          </a:prstGeom>
        </p:spPr>
      </p:pic>
      <p:pic>
        <p:nvPicPr>
          <p:cNvPr id="15" name="圖片 14">
            <a:extLst>
              <a:ext uri="{FF2B5EF4-FFF2-40B4-BE49-F238E27FC236}">
                <a16:creationId xmlns:a16="http://schemas.microsoft.com/office/drawing/2014/main" id="{C847250F-C5E0-40E6-AA8B-B1A9B67ED863}"/>
              </a:ext>
            </a:extLst>
          </p:cNvPr>
          <p:cNvPicPr>
            <a:picLocks noChangeAspect="1"/>
          </p:cNvPicPr>
          <p:nvPr/>
        </p:nvPicPr>
        <p:blipFill>
          <a:blip r:embed="rId7"/>
          <a:stretch>
            <a:fillRect/>
          </a:stretch>
        </p:blipFill>
        <p:spPr>
          <a:xfrm>
            <a:off x="10435351" y="4742462"/>
            <a:ext cx="1394089" cy="590198"/>
          </a:xfrm>
          <a:prstGeom prst="rect">
            <a:avLst/>
          </a:prstGeom>
        </p:spPr>
      </p:pic>
      <p:pic>
        <p:nvPicPr>
          <p:cNvPr id="16" name="圖片 15">
            <a:extLst>
              <a:ext uri="{FF2B5EF4-FFF2-40B4-BE49-F238E27FC236}">
                <a16:creationId xmlns:a16="http://schemas.microsoft.com/office/drawing/2014/main" id="{351D2CD0-D3E2-4B11-AC7F-5D76110E7E50}"/>
              </a:ext>
            </a:extLst>
          </p:cNvPr>
          <p:cNvPicPr>
            <a:picLocks noChangeAspect="1"/>
          </p:cNvPicPr>
          <p:nvPr/>
        </p:nvPicPr>
        <p:blipFill rotWithShape="1">
          <a:blip r:embed="rId8"/>
          <a:srcRect l="3484" t="557" r="27087" b="75889"/>
          <a:stretch/>
        </p:blipFill>
        <p:spPr>
          <a:xfrm>
            <a:off x="8348269" y="3594582"/>
            <a:ext cx="2875436" cy="321193"/>
          </a:xfrm>
          <a:prstGeom prst="rect">
            <a:avLst/>
          </a:prstGeom>
        </p:spPr>
      </p:pic>
      <p:pic>
        <p:nvPicPr>
          <p:cNvPr id="17" name="圖片 16">
            <a:extLst>
              <a:ext uri="{FF2B5EF4-FFF2-40B4-BE49-F238E27FC236}">
                <a16:creationId xmlns:a16="http://schemas.microsoft.com/office/drawing/2014/main" id="{1CB69AFB-570A-4D95-AF8B-12B78740066D}"/>
              </a:ext>
            </a:extLst>
          </p:cNvPr>
          <p:cNvPicPr>
            <a:picLocks noChangeAspect="1"/>
          </p:cNvPicPr>
          <p:nvPr/>
        </p:nvPicPr>
        <p:blipFill rotWithShape="1">
          <a:blip r:embed="rId8"/>
          <a:srcRect l="6064" t="50093" r="21024" b="6929"/>
          <a:stretch/>
        </p:blipFill>
        <p:spPr>
          <a:xfrm>
            <a:off x="8420170" y="4154574"/>
            <a:ext cx="2803536" cy="544074"/>
          </a:xfrm>
          <a:prstGeom prst="rect">
            <a:avLst/>
          </a:prstGeom>
        </p:spPr>
      </p:pic>
      <p:sp>
        <p:nvSpPr>
          <p:cNvPr id="18" name="矩形 17">
            <a:extLst>
              <a:ext uri="{FF2B5EF4-FFF2-40B4-BE49-F238E27FC236}">
                <a16:creationId xmlns:a16="http://schemas.microsoft.com/office/drawing/2014/main" id="{42C797D9-0DD2-49E6-B4BA-1DD12B460520}"/>
              </a:ext>
            </a:extLst>
          </p:cNvPr>
          <p:cNvSpPr/>
          <p:nvPr/>
        </p:nvSpPr>
        <p:spPr>
          <a:xfrm>
            <a:off x="5921277" y="2536959"/>
            <a:ext cx="5584923" cy="307776"/>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相減成增量序列</a:t>
            </a:r>
            <a:endParaRPr lang="el-GR"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9" name="矩形 18">
            <a:extLst>
              <a:ext uri="{FF2B5EF4-FFF2-40B4-BE49-F238E27FC236}">
                <a16:creationId xmlns:a16="http://schemas.microsoft.com/office/drawing/2014/main" id="{FB5A5A23-471B-4AF3-ACD4-4A9DB2662430}"/>
              </a:ext>
            </a:extLst>
          </p:cNvPr>
          <p:cNvSpPr/>
          <p:nvPr/>
        </p:nvSpPr>
        <p:spPr>
          <a:xfrm>
            <a:off x="5921276" y="2901018"/>
            <a:ext cx="8139965" cy="307776"/>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分成</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N</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個</a:t>
            </a:r>
            <a:r>
              <a:rPr lang="en-US" altLang="zh-TW" sz="1400" kern="100" dirty="0">
                <a:latin typeface="微軟正黑體" panose="020B0604030504040204" pitchFamily="34" charset="-120"/>
                <a:ea typeface="微軟正黑體" panose="020B0604030504040204" pitchFamily="34" charset="-120"/>
                <a:cs typeface="Times New Roman" panose="02020603050405020304" pitchFamily="18" charset="0"/>
              </a:rPr>
              <a:t>m</a:t>
            </a:r>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維度增量向量 </a:t>
            </a:r>
            <a:r>
              <a:rPr lang="en-US" altLang="zh-TW" sz="1400" dirty="0"/>
              <a:t>V(k) =</a:t>
            </a:r>
            <a:r>
              <a:rPr lang="zh-TW" altLang="en-US" sz="1400" dirty="0"/>
              <a:t> </a:t>
            </a:r>
            <a:r>
              <a:rPr lang="en-US" altLang="zh-TW" sz="1400" dirty="0"/>
              <a:t>v(k), v(k+1),…v(k+m-1), 1</a:t>
            </a:r>
            <a:r>
              <a:rPr lang="zh-TW" altLang="en-US" sz="1400" dirty="0"/>
              <a:t>≦ </a:t>
            </a:r>
            <a:r>
              <a:rPr lang="en-US" altLang="zh-TW" sz="1400" dirty="0"/>
              <a:t>k </a:t>
            </a:r>
            <a:r>
              <a:rPr lang="zh-TW" altLang="en-US" sz="1400" dirty="0"/>
              <a:t>≦ </a:t>
            </a:r>
            <a:r>
              <a:rPr lang="en-US" altLang="zh-TW" sz="1400" dirty="0"/>
              <a:t>N-m</a:t>
            </a:r>
          </a:p>
        </p:txBody>
      </p:sp>
      <p:sp>
        <p:nvSpPr>
          <p:cNvPr id="20" name="矩形 19">
            <a:extLst>
              <a:ext uri="{FF2B5EF4-FFF2-40B4-BE49-F238E27FC236}">
                <a16:creationId xmlns:a16="http://schemas.microsoft.com/office/drawing/2014/main" id="{3B4BC65C-592F-4439-BDFC-C7392AA83EA1}"/>
              </a:ext>
            </a:extLst>
          </p:cNvPr>
          <p:cNvSpPr/>
          <p:nvPr/>
        </p:nvSpPr>
        <p:spPr>
          <a:xfrm>
            <a:off x="9713845" y="3464429"/>
            <a:ext cx="1639955" cy="646331"/>
          </a:xfrm>
          <a:prstGeom prst="rect">
            <a:avLst/>
          </a:prstGeom>
        </p:spPr>
        <p:txBody>
          <a:bodyPr wrap="square">
            <a:spAutoFit/>
          </a:bodyPr>
          <a:lstStyle/>
          <a:p>
            <a:r>
              <a:rPr lang="en-US" altLang="zh-TW" sz="1200" dirty="0"/>
              <a:t>v(k)&gt;0 </a:t>
            </a:r>
            <a:r>
              <a:rPr lang="en-US" altLang="zh-TW" sz="1200" dirty="0">
                <a:sym typeface="Symbol" panose="05050102010706020507" pitchFamily="18" charset="2"/>
              </a:rPr>
              <a:t> </a:t>
            </a:r>
            <a:r>
              <a:rPr lang="en-US" altLang="zh-TW" sz="1200" dirty="0"/>
              <a:t>1</a:t>
            </a:r>
            <a:r>
              <a:rPr lang="zh-TW" altLang="en-US" sz="1200" dirty="0"/>
              <a:t> </a:t>
            </a:r>
            <a:r>
              <a:rPr lang="en-US" altLang="zh-TW" sz="1200" dirty="0"/>
              <a:t>=</a:t>
            </a:r>
            <a:r>
              <a:rPr lang="zh-TW" altLang="en-US" sz="1200" dirty="0"/>
              <a:t> </a:t>
            </a:r>
            <a:r>
              <a:rPr lang="en-US" altLang="zh-TW" sz="1200" dirty="0"/>
              <a:t>increase</a:t>
            </a:r>
          </a:p>
          <a:p>
            <a:r>
              <a:rPr lang="en-US" altLang="zh-TW" sz="1200" dirty="0"/>
              <a:t>v(k)=0 </a:t>
            </a:r>
            <a:r>
              <a:rPr lang="en-US" altLang="zh-TW" sz="1200" dirty="0">
                <a:sym typeface="Symbol" panose="05050102010706020507" pitchFamily="18" charset="2"/>
              </a:rPr>
              <a:t> </a:t>
            </a:r>
            <a:r>
              <a:rPr lang="en-US" altLang="zh-TW" sz="1200" dirty="0"/>
              <a:t>=</a:t>
            </a:r>
            <a:r>
              <a:rPr lang="zh-TW" altLang="en-US" sz="1200" dirty="0"/>
              <a:t> </a:t>
            </a:r>
            <a:r>
              <a:rPr lang="en-US" altLang="zh-TW" sz="1200" dirty="0"/>
              <a:t>no change</a:t>
            </a:r>
          </a:p>
          <a:p>
            <a:r>
              <a:rPr lang="en-US" altLang="zh-TW" sz="1200" dirty="0"/>
              <a:t>v(k)&lt;0</a:t>
            </a:r>
            <a:r>
              <a:rPr lang="en-US" altLang="zh-TW" sz="1200" dirty="0">
                <a:sym typeface="Symbol" panose="05050102010706020507" pitchFamily="18" charset="2"/>
              </a:rPr>
              <a:t>  </a:t>
            </a:r>
            <a:r>
              <a:rPr lang="en-US" altLang="zh-TW" sz="1200" dirty="0"/>
              <a:t>-1</a:t>
            </a:r>
            <a:r>
              <a:rPr lang="zh-TW" altLang="en-US" sz="1200" dirty="0"/>
              <a:t> </a:t>
            </a:r>
            <a:r>
              <a:rPr lang="en-US" altLang="zh-TW" sz="1200" dirty="0"/>
              <a:t>= decline</a:t>
            </a:r>
            <a:endParaRPr lang="zh-TW" altLang="en-US" sz="1200" dirty="0"/>
          </a:p>
        </p:txBody>
      </p:sp>
      <p:sp>
        <p:nvSpPr>
          <p:cNvPr id="21" name="矩形 20">
            <a:extLst>
              <a:ext uri="{FF2B5EF4-FFF2-40B4-BE49-F238E27FC236}">
                <a16:creationId xmlns:a16="http://schemas.microsoft.com/office/drawing/2014/main" id="{609ADA2D-E103-4FF1-9847-85A0DDA71905}"/>
              </a:ext>
            </a:extLst>
          </p:cNvPr>
          <p:cNvSpPr/>
          <p:nvPr/>
        </p:nvSpPr>
        <p:spPr>
          <a:xfrm>
            <a:off x="5921276" y="4915949"/>
            <a:ext cx="8139965" cy="307777"/>
          </a:xfrm>
          <a:prstGeom prst="rect">
            <a:avLst/>
          </a:prstGeom>
        </p:spPr>
        <p:txBody>
          <a:bodyPr wrap="square">
            <a:spAutoFit/>
          </a:bodyPr>
          <a:lstStyle/>
          <a:p>
            <a:pPr lvl="1"/>
            <a:r>
              <a:rPr lang="zh-TW" altLang="en-US" sz="1400" kern="100" dirty="0">
                <a:latin typeface="微軟正黑體" panose="020B0604030504040204" pitchFamily="34" charset="-120"/>
                <a:ea typeface="微軟正黑體" panose="020B0604030504040204" pitchFamily="34" charset="-120"/>
                <a:cs typeface="Times New Roman" panose="02020603050405020304" pitchFamily="18" charset="0"/>
              </a:rPr>
              <a:t>頻率 </a:t>
            </a:r>
            <a:r>
              <a:rPr lang="en-US" altLang="zh-TW" sz="1400" dirty="0"/>
              <a:t>relative frequency of each unique pattern vector</a:t>
            </a:r>
            <a:endParaRPr lang="el-GR" altLang="zh-TW" sz="1400" kern="1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矩形 21">
            <a:extLst>
              <a:ext uri="{FF2B5EF4-FFF2-40B4-BE49-F238E27FC236}">
                <a16:creationId xmlns:a16="http://schemas.microsoft.com/office/drawing/2014/main" id="{0004E547-04BB-4590-BC93-2DD0C36846CE}"/>
              </a:ext>
            </a:extLst>
          </p:cNvPr>
          <p:cNvSpPr/>
          <p:nvPr/>
        </p:nvSpPr>
        <p:spPr>
          <a:xfrm>
            <a:off x="0" y="738617"/>
            <a:ext cx="6220599" cy="646331"/>
          </a:xfrm>
          <a:prstGeom prst="rect">
            <a:avLst/>
          </a:prstGeom>
        </p:spPr>
        <p:txBody>
          <a:bodyPr wrap="square">
            <a:spAutoFit/>
          </a:bodyPr>
          <a:lstStyle/>
          <a:p>
            <a:pPr lvl="1"/>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EXAMPLE</a:t>
            </a:r>
          </a:p>
          <a:p>
            <a:pPr lvl="1"/>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L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（時間序列長度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length of the time series</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=12,  </a:t>
            </a:r>
            <a:r>
              <a:rPr lang="el-GR"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τ</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（尺度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scale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=2, </a:t>
            </a:r>
          </a:p>
          <a:p>
            <a:pPr lvl="1"/>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m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（維度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dimensionality</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=2, R </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（量化精度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quantifying precision</a:t>
            </a:r>
            <a:r>
              <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rPr>
              <a:t>=4</a:t>
            </a:r>
            <a:endParaRPr lang="zh-TW" altLang="en-US" sz="1200" kern="100" dirty="0">
              <a:solidFill>
                <a:srgbClr val="00B0F0"/>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3" name="矩形 22">
            <a:extLst>
              <a:ext uri="{FF2B5EF4-FFF2-40B4-BE49-F238E27FC236}">
                <a16:creationId xmlns:a16="http://schemas.microsoft.com/office/drawing/2014/main" id="{22BD6305-4F51-4C64-89A2-C8A929B25CD0}"/>
              </a:ext>
            </a:extLst>
          </p:cNvPr>
          <p:cNvSpPr/>
          <p:nvPr/>
        </p:nvSpPr>
        <p:spPr>
          <a:xfrm>
            <a:off x="0" y="4344898"/>
            <a:ext cx="6096000" cy="246221"/>
          </a:xfrm>
          <a:prstGeom prst="rect">
            <a:avLst/>
          </a:prstGeom>
        </p:spPr>
        <p:txBody>
          <a:bodyPr wrap="square">
            <a:spAutoFit/>
          </a:bodyPr>
          <a:lstStyle/>
          <a:p>
            <a:pPr lvl="1"/>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5&gt;0 : s</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1</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=1 </a:t>
            </a:r>
            <a:r>
              <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 q</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1</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=min(R=4, |5|) = 4 </a:t>
            </a:r>
            <a:r>
              <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0=0 : s</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3</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=0</a:t>
            </a:r>
            <a:r>
              <a:rPr lang="en-US" altLang="zh-TW" sz="1000" kern="100" dirty="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 q</a:t>
            </a:r>
            <a:r>
              <a:rPr lang="en-US" altLang="zh-TW" sz="1000" kern="100" baseline="-250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3</a:t>
            </a:r>
            <a:r>
              <a:rPr lang="en-US" altLang="zh-TW" sz="1000" kern="100" dirty="0">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rPr>
              <a:t>=min(R=4, |0|) = 0   </a:t>
            </a:r>
            <a:endParaRPr lang="el-GR" altLang="zh-TW" sz="1000" kern="100" dirty="0">
              <a:solidFill>
                <a:schemeClr val="tx1"/>
              </a:solidFill>
              <a:highlight>
                <a:srgbClr val="D2FFD4"/>
              </a:highlight>
              <a:latin typeface="微軟正黑體" panose="020B0604030504040204" pitchFamily="34" charset="-12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8" name="文字方塊 27">
                <a:extLst>
                  <a:ext uri="{FF2B5EF4-FFF2-40B4-BE49-F238E27FC236}">
                    <a16:creationId xmlns:a16="http://schemas.microsoft.com/office/drawing/2014/main" id="{EC8F9842-F54A-447C-8C1F-CD3ED8F57536}"/>
                  </a:ext>
                </a:extLst>
              </p:cNvPr>
              <p:cNvSpPr txBox="1"/>
              <p:nvPr/>
            </p:nvSpPr>
            <p:spPr>
              <a:xfrm>
                <a:off x="8903773" y="5820711"/>
                <a:ext cx="2228622" cy="5322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pt-BR" altLang="zh-TW" sz="1200" i="1" smtClean="0">
                          <a:latin typeface="Cambria Math" panose="02040503050406030204" pitchFamily="18" charset="0"/>
                        </a:rPr>
                        <m:t>=</m:t>
                      </m:r>
                      <m:f>
                        <m:fPr>
                          <m:ctrlPr>
                            <a:rPr lang="pt-BR" altLang="zh-TW" sz="1200" i="1" smtClean="0">
                              <a:latin typeface="Cambria Math" panose="02040503050406030204" pitchFamily="18" charset="0"/>
                            </a:rPr>
                          </m:ctrlPr>
                        </m:fPr>
                        <m:num>
                          <m:r>
                            <a:rPr lang="en-US" altLang="zh-TW" sz="1200" b="0" i="1" smtClean="0">
                              <a:latin typeface="Cambria Math" panose="02040503050406030204" pitchFamily="18" charset="0"/>
                            </a:rPr>
                            <m:t>−1</m:t>
                          </m:r>
                        </m:num>
                        <m:den>
                          <m:r>
                            <a:rPr lang="en-US" altLang="zh-TW" sz="1200" b="0" i="1" smtClean="0">
                              <a:latin typeface="Cambria Math" panose="02040503050406030204" pitchFamily="18" charset="0"/>
                            </a:rPr>
                            <m:t>𝑚</m:t>
                          </m:r>
                          <m:r>
                            <a:rPr lang="en-US" altLang="zh-TW" sz="1200" b="0" i="1" smtClean="0">
                              <a:latin typeface="Cambria Math" panose="02040503050406030204" pitchFamily="18" charset="0"/>
                            </a:rPr>
                            <m:t>−1</m:t>
                          </m:r>
                        </m:den>
                      </m:f>
                      <m:nary>
                        <m:naryPr>
                          <m:chr m:val="∑"/>
                          <m:ctrlPr>
                            <a:rPr lang="pt-BR" altLang="zh-TW" sz="1200" i="1" smtClean="0">
                              <a:latin typeface="Cambria Math" panose="02040503050406030204" pitchFamily="18" charset="0"/>
                            </a:rPr>
                          </m:ctrlPr>
                        </m:naryPr>
                        <m:sub>
                          <m:r>
                            <m:rPr>
                              <m:brk m:alnAt="23"/>
                            </m:rPr>
                            <a:rPr lang="en-US" altLang="zh-TW" sz="1200" b="0" i="1" smtClean="0">
                              <a:latin typeface="Cambria Math" panose="02040503050406030204" pitchFamily="18" charset="0"/>
                            </a:rPr>
                            <m:t>𝑛</m:t>
                          </m:r>
                          <m:r>
                            <a:rPr lang="pt-BR" altLang="zh-TW" sz="1200" i="1" smtClean="0">
                              <a:latin typeface="Cambria Math" panose="02040503050406030204" pitchFamily="18" charset="0"/>
                            </a:rPr>
                            <m:t>=</m:t>
                          </m:r>
                          <m:r>
                            <a:rPr lang="en-US" altLang="zh-TW" sz="1200" b="0" i="1" smtClean="0">
                              <a:latin typeface="Cambria Math" panose="02040503050406030204" pitchFamily="18" charset="0"/>
                            </a:rPr>
                            <m:t>1</m:t>
                          </m:r>
                        </m:sub>
                        <m:sup>
                          <m:d>
                            <m:dPr>
                              <m:ctrlPr>
                                <a:rPr lang="en-US" altLang="zh-TW" sz="1200" b="0" i="1" smtClean="0">
                                  <a:latin typeface="Cambria Math" panose="02040503050406030204" pitchFamily="18" charset="0"/>
                                </a:rPr>
                              </m:ctrlPr>
                            </m:dPr>
                            <m:e>
                              <m:r>
                                <a:rPr lang="en-US" altLang="zh-TW" sz="1200" b="0" i="1" smtClean="0">
                                  <a:latin typeface="Cambria Math" panose="02040503050406030204" pitchFamily="18" charset="0"/>
                                </a:rPr>
                                <m:t>2</m:t>
                              </m:r>
                              <m:r>
                                <a:rPr lang="en-US" altLang="zh-TW" sz="1200" b="0" i="1" smtClean="0">
                                  <a:latin typeface="Cambria Math" panose="02040503050406030204" pitchFamily="18" charset="0"/>
                                </a:rPr>
                                <m:t>𝑅</m:t>
                              </m:r>
                              <m:r>
                                <a:rPr lang="en-US" altLang="zh-TW" sz="1200" b="0" i="1" smtClean="0">
                                  <a:latin typeface="Cambria Math" panose="02040503050406030204" pitchFamily="18" charset="0"/>
                                </a:rPr>
                                <m:t>+1</m:t>
                              </m:r>
                            </m:e>
                          </m:d>
                          <m:r>
                            <a:rPr lang="en-US" altLang="zh-TW" sz="1200" b="0" i="1" baseline="30000" smtClean="0">
                              <a:latin typeface="Cambria Math" panose="02040503050406030204" pitchFamily="18" charset="0"/>
                            </a:rPr>
                            <m:t>𝑚</m:t>
                          </m:r>
                        </m:sup>
                        <m:e>
                          <m:r>
                            <a:rPr lang="en-US" altLang="zh-TW" sz="1200" b="0" i="1" smtClean="0">
                              <a:latin typeface="Cambria Math" panose="02040503050406030204" pitchFamily="18" charset="0"/>
                            </a:rPr>
                            <m:t>𝑃</m:t>
                          </m:r>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𝑊</m:t>
                              </m:r>
                            </m:e>
                            <m:sub>
                              <m:r>
                                <a:rPr lang="en-US" altLang="zh-TW" sz="1200" b="0" i="1" smtClean="0">
                                  <a:latin typeface="Cambria Math" panose="02040503050406030204" pitchFamily="18" charset="0"/>
                                </a:rPr>
                                <m:t>𝑛</m:t>
                              </m:r>
                            </m:sub>
                          </m:sSub>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𝑙𝑜𝑔𝑃</m:t>
                          </m:r>
                          <m:r>
                            <a:rPr lang="en-US" altLang="zh-TW" sz="1200" b="0" i="1" smtClean="0">
                              <a:latin typeface="Cambria Math" panose="02040503050406030204" pitchFamily="18" charset="0"/>
                            </a:rPr>
                            <m:t>(</m:t>
                          </m:r>
                          <m:sSub>
                            <m:sSubPr>
                              <m:ctrlPr>
                                <a:rPr lang="en-US" altLang="zh-TW" sz="1200" i="1">
                                  <a:latin typeface="Cambria Math" panose="02040503050406030204" pitchFamily="18" charset="0"/>
                                </a:rPr>
                              </m:ctrlPr>
                            </m:sSubPr>
                            <m:e>
                              <m:r>
                                <a:rPr lang="en-US" altLang="zh-TW" sz="1200" i="1">
                                  <a:latin typeface="Cambria Math" panose="02040503050406030204" pitchFamily="18" charset="0"/>
                                </a:rPr>
                                <m:t>𝑊</m:t>
                              </m:r>
                            </m:e>
                            <m:sub>
                              <m:r>
                                <a:rPr lang="en-US" altLang="zh-TW" sz="1200" i="1">
                                  <a:latin typeface="Cambria Math" panose="02040503050406030204" pitchFamily="18" charset="0"/>
                                </a:rPr>
                                <m:t>𝑛</m:t>
                              </m:r>
                            </m:sub>
                          </m:sSub>
                          <m:r>
                            <a:rPr lang="en-US" altLang="zh-TW" sz="1200" b="0" i="1" smtClean="0">
                              <a:latin typeface="Cambria Math" panose="02040503050406030204" pitchFamily="18" charset="0"/>
                            </a:rPr>
                            <m:t>)</m:t>
                          </m:r>
                        </m:e>
                      </m:nary>
                    </m:oMath>
                  </m:oMathPara>
                </a14:m>
                <a:endParaRPr lang="zh-TW" altLang="en-US" sz="1200" dirty="0"/>
              </a:p>
            </p:txBody>
          </p:sp>
        </mc:Choice>
        <mc:Fallback xmlns="">
          <p:sp>
            <p:nvSpPr>
              <p:cNvPr id="28" name="文字方塊 27">
                <a:extLst>
                  <a:ext uri="{FF2B5EF4-FFF2-40B4-BE49-F238E27FC236}">
                    <a16:creationId xmlns:a16="http://schemas.microsoft.com/office/drawing/2014/main" id="{EC8F9842-F54A-447C-8C1F-CD3ED8F57536}"/>
                  </a:ext>
                </a:extLst>
              </p:cNvPr>
              <p:cNvSpPr txBox="1">
                <a:spLocks noRot="1" noChangeAspect="1" noMove="1" noResize="1" noEditPoints="1" noAdjustHandles="1" noChangeArrowheads="1" noChangeShapeType="1" noTextEdit="1"/>
              </p:cNvSpPr>
              <p:nvPr/>
            </p:nvSpPr>
            <p:spPr>
              <a:xfrm>
                <a:off x="8903773" y="5820711"/>
                <a:ext cx="2228622" cy="532262"/>
              </a:xfrm>
              <a:prstGeom prst="rect">
                <a:avLst/>
              </a:prstGeom>
              <a:blipFill>
                <a:blip r:embed="rId9"/>
                <a:stretch>
                  <a:fillRect/>
                </a:stretch>
              </a:blipFill>
            </p:spPr>
            <p:txBody>
              <a:bodyPr/>
              <a:lstStyle/>
              <a:p>
                <a:r>
                  <a:rPr lang="zh-TW" altLang="en-US">
                    <a:noFill/>
                  </a:rPr>
                  <a:t> </a:t>
                </a:r>
              </a:p>
            </p:txBody>
          </p:sp>
        </mc:Fallback>
      </mc:AlternateContent>
      <p:sp>
        <p:nvSpPr>
          <p:cNvPr id="4" name="矩形 3">
            <a:extLst>
              <a:ext uri="{FF2B5EF4-FFF2-40B4-BE49-F238E27FC236}">
                <a16:creationId xmlns:a16="http://schemas.microsoft.com/office/drawing/2014/main" id="{FFF3680C-037C-498F-ADFB-7E2D85810E18}"/>
              </a:ext>
            </a:extLst>
          </p:cNvPr>
          <p:cNvSpPr/>
          <p:nvPr/>
        </p:nvSpPr>
        <p:spPr>
          <a:xfrm>
            <a:off x="9612871" y="5262012"/>
            <a:ext cx="2803536" cy="430887"/>
          </a:xfrm>
          <a:prstGeom prst="rect">
            <a:avLst/>
          </a:prstGeom>
        </p:spPr>
        <p:txBody>
          <a:bodyPr wrap="square">
            <a:spAutoFit/>
          </a:bodyPr>
          <a:lstStyle/>
          <a:p>
            <a:r>
              <a:rPr lang="en-US" altLang="zh-TW" sz="1050" dirty="0" err="1"/>
              <a:t>W</a:t>
            </a:r>
            <a:r>
              <a:rPr lang="en-US" altLang="zh-TW" sz="1050" baseline="-25000" dirty="0" err="1"/>
              <a:t>n</a:t>
            </a:r>
            <a:r>
              <a:rPr lang="en-US" altLang="zh-TW" sz="1050" dirty="0"/>
              <a:t> : nth unique pattern vector</a:t>
            </a:r>
            <a:endParaRPr lang="zh-TW" altLang="en-US" sz="1050" dirty="0"/>
          </a:p>
          <a:p>
            <a:r>
              <a:rPr lang="en-US" altLang="zh-TW" sz="1050" dirty="0"/>
              <a:t>Q(</a:t>
            </a:r>
            <a:r>
              <a:rPr lang="en-US" altLang="zh-TW" sz="1050" dirty="0" err="1"/>
              <a:t>W</a:t>
            </a:r>
            <a:r>
              <a:rPr lang="en-US" altLang="zh-TW" sz="1050" baseline="-25000" dirty="0" err="1"/>
              <a:t>n</a:t>
            </a:r>
            <a:r>
              <a:rPr lang="en-US" altLang="zh-TW" sz="1050" dirty="0"/>
              <a:t>) : total number of instances for </a:t>
            </a:r>
            <a:r>
              <a:rPr lang="en-US" altLang="zh-TW" sz="1050" dirty="0" err="1"/>
              <a:t>W</a:t>
            </a:r>
            <a:r>
              <a:rPr lang="en-US" altLang="zh-TW" sz="1050" baseline="-25000" dirty="0" err="1"/>
              <a:t>n</a:t>
            </a:r>
            <a:endParaRPr lang="zh-TW" altLang="en-US" sz="1050" dirty="0"/>
          </a:p>
        </p:txBody>
      </p:sp>
    </p:spTree>
    <p:extLst>
      <p:ext uri="{BB962C8B-B14F-4D97-AF65-F5344CB8AC3E}">
        <p14:creationId xmlns:p14="http://schemas.microsoft.com/office/powerpoint/2010/main" val="110668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24790D-126E-4E22-B5F8-AF4ACE34E3F0}"/>
              </a:ext>
            </a:extLst>
          </p:cNvPr>
          <p:cNvSpPr>
            <a:spLocks noGrp="1"/>
          </p:cNvSpPr>
          <p:nvPr>
            <p:ph type="title"/>
          </p:nvPr>
        </p:nvSpPr>
        <p:spPr/>
        <p:txBody>
          <a:bodyPr/>
          <a:lstStyle/>
          <a:p>
            <a:r>
              <a:rPr lang="en-US" altLang="zh-TW" dirty="0"/>
              <a:t>4. Experiments and results</a:t>
            </a:r>
            <a:endParaRPr lang="zh-TW" altLang="en-US" dirty="0"/>
          </a:p>
        </p:txBody>
      </p:sp>
      <p:sp>
        <p:nvSpPr>
          <p:cNvPr id="3" name="文字版面配置區 2">
            <a:extLst>
              <a:ext uri="{FF2B5EF4-FFF2-40B4-BE49-F238E27FC236}">
                <a16:creationId xmlns:a16="http://schemas.microsoft.com/office/drawing/2014/main" id="{2352900B-2AC4-4614-BC64-8B8B127E81B9}"/>
              </a:ext>
            </a:extLst>
          </p:cNvPr>
          <p:cNvSpPr>
            <a:spLocks noGrp="1"/>
          </p:cNvSpPr>
          <p:nvPr>
            <p:ph type="body" idx="1"/>
          </p:nvPr>
        </p:nvSpPr>
        <p:spPr/>
        <p:txBody>
          <a:bodyPr>
            <a:normAutofit/>
          </a:bodyPr>
          <a:lstStyle/>
          <a:p>
            <a:endParaRPr lang="zh-TW" altLang="en-US" dirty="0"/>
          </a:p>
        </p:txBody>
      </p:sp>
    </p:spTree>
    <p:extLst>
      <p:ext uri="{BB962C8B-B14F-4D97-AF65-F5344CB8AC3E}">
        <p14:creationId xmlns:p14="http://schemas.microsoft.com/office/powerpoint/2010/main" val="147646381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3654</TotalTime>
  <Words>3063</Words>
  <Application>Microsoft Office PowerPoint</Application>
  <PresentationFormat>寬螢幕</PresentationFormat>
  <Paragraphs>167</Paragraphs>
  <Slides>19</Slides>
  <Notes>12</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19</vt:i4>
      </vt:variant>
    </vt:vector>
  </HeadingPairs>
  <TitlesOfParts>
    <vt:vector size="29" baseType="lpstr">
      <vt:lpstr>微軟正黑體</vt:lpstr>
      <vt:lpstr>新細明體</vt:lpstr>
      <vt:lpstr>Arial</vt:lpstr>
      <vt:lpstr>Calibri</vt:lpstr>
      <vt:lpstr>Calibri Light</vt:lpstr>
      <vt:lpstr>Cambria Math</vt:lpstr>
      <vt:lpstr>Symbol</vt:lpstr>
      <vt:lpstr>Times New Roman</vt:lpstr>
      <vt:lpstr>Wingdings</vt:lpstr>
      <vt:lpstr>Office 佈景主題</vt:lpstr>
      <vt:lpstr> Application of Multiscale Incremental Entropy for Structural Health Monitoring</vt:lpstr>
      <vt:lpstr> Contents</vt:lpstr>
      <vt:lpstr> Abstract</vt:lpstr>
      <vt:lpstr>1. Introduction</vt:lpstr>
      <vt:lpstr> Introduction -研究方法與分析流程</vt:lpstr>
      <vt:lpstr>2. Methods</vt:lpstr>
      <vt:lpstr>MIE</vt:lpstr>
      <vt:lpstr> 2.4 the proposed MIE：i. 粗粒化（多尺度）  ii. 計算IncrEn值（增量熵） </vt:lpstr>
      <vt:lpstr>4. Experiments and results</vt:lpstr>
      <vt:lpstr>數值模擬（SAP2000）</vt:lpstr>
      <vt:lpstr> 2.1 MSE 多尺度熵分析  Multiscale entropy 是對不同時間尺度上時間序列複雜性進行評估的方法</vt:lpstr>
      <vt:lpstr>實驗驗證（國震中心七層樓鋼架）</vt:lpstr>
      <vt:lpstr>PowerPoint 簡報</vt:lpstr>
      <vt:lpstr>5. Discussions</vt:lpstr>
      <vt:lpstr>PowerPoint 簡報</vt:lpstr>
      <vt:lpstr>6. Conclusions</vt:lpstr>
      <vt:lpstr> Merits of the proposed novel entropy metric MIE</vt:lpstr>
      <vt:lpstr> Future research</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Multiscale increment entropy:  An approach for quantifying the physiological complexity of biomedical time series</dc:title>
  <dc:creator>吳巽言</dc:creator>
  <cp:lastModifiedBy>吳巽言</cp:lastModifiedBy>
  <cp:revision>107</cp:revision>
  <dcterms:created xsi:type="dcterms:W3CDTF">2023-06-12T12:21:38Z</dcterms:created>
  <dcterms:modified xsi:type="dcterms:W3CDTF">2024-02-29T04:59:56Z</dcterms:modified>
</cp:coreProperties>
</file>