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614" r:id="rId6"/>
    <p:sldId id="612" r:id="rId7"/>
    <p:sldId id="606" r:id="rId8"/>
    <p:sldId id="610" r:id="rId9"/>
    <p:sldId id="607" r:id="rId10"/>
    <p:sldId id="608" r:id="rId11"/>
    <p:sldId id="609" r:id="rId12"/>
    <p:sldId id="613" r:id="rId13"/>
    <p:sldId id="61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44"/>
    <a:srgbClr val="EDEFE9"/>
    <a:srgbClr val="F6DDE1"/>
    <a:srgbClr val="6F8183"/>
    <a:srgbClr val="E6E6E6"/>
    <a:srgbClr val="D5D8D9"/>
    <a:srgbClr val="F5F5F5"/>
    <a:srgbClr val="EEEEEE"/>
    <a:srgbClr val="FFFFFF"/>
    <a:srgbClr val="EB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94684" autoAdjust="0"/>
  </p:normalViewPr>
  <p:slideViewPr>
    <p:cSldViewPr snapToGrid="0" snapToObjects="1">
      <p:cViewPr>
        <p:scale>
          <a:sx n="97" d="100"/>
          <a:sy n="97" d="100"/>
        </p:scale>
        <p:origin x="432" y="640"/>
      </p:cViewPr>
      <p:guideLst>
        <p:guide orient="horz" pos="2137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29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AF2B62-2762-48AC-AC88-0FAF40AF4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E114A0-7BEB-4F38-8ADD-32D4704B9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9BDDD-C9A5-4585-971F-7E008D4CD959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A13015-FF46-463A-B305-1BC97B9CBC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9A4A9-EF1E-4C17-A7A5-82A706D09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00B29-7B13-491B-B793-F0257495A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61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D5530-F504-469C-B77B-202C262962A9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A282-071C-4F8F-927F-FA03D8F84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6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頁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5">
            <a:extLst>
              <a:ext uri="{FF2B5EF4-FFF2-40B4-BE49-F238E27FC236}">
                <a16:creationId xmlns:a16="http://schemas.microsoft.com/office/drawing/2014/main" id="{3A010E3E-CAAB-36E3-9D18-076143C1F2AF}"/>
              </a:ext>
            </a:extLst>
          </p:cNvPr>
          <p:cNvSpPr/>
          <p:nvPr userDrawn="1"/>
        </p:nvSpPr>
        <p:spPr>
          <a:xfrm>
            <a:off x="1602387" y="1649070"/>
            <a:ext cx="9144000" cy="65971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081D2-B924-46A9-AF2A-2B25420DE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2388" y="2689225"/>
            <a:ext cx="9144000" cy="3068638"/>
          </a:xfrm>
        </p:spPr>
        <p:txBody>
          <a:bodyPr/>
          <a:lstStyle>
            <a:lvl1pPr marL="442902" indent="-442902">
              <a:lnSpc>
                <a:spcPct val="150000"/>
              </a:lnSpc>
              <a:buClr>
                <a:srgbClr val="303F2D"/>
              </a:buClr>
              <a:buSzPct val="100000"/>
              <a:buFont typeface="Wingdings" panose="05000000000000000000" pitchFamily="2" charset="2"/>
              <a:buChar char="p"/>
              <a:defRPr sz="2400" spc="200" baseline="0">
                <a:latin typeface="Noto Sans TC SemiBold" panose="020B0200000000000000" pitchFamily="34" charset="-120"/>
                <a:ea typeface="Noto Sans TC SemiBold" panose="020B0200000000000000" pitchFamily="34" charset="-120"/>
              </a:defRPr>
            </a:lvl1pPr>
            <a:lvl2pPr marL="900091" indent="-442902">
              <a:lnSpc>
                <a:spcPct val="150000"/>
              </a:lnSpc>
              <a:buClr>
                <a:srgbClr val="303F2D"/>
              </a:buClr>
              <a:buSzPct val="100000"/>
              <a:buFont typeface="Wingdings" panose="05000000000000000000" pitchFamily="2" charset="2"/>
              <a:buChar char="p"/>
              <a:defRPr sz="2400" spc="200" baseline="0">
                <a:latin typeface="Noto Sans TC SemiBold" panose="020B0200000000000000" pitchFamily="34" charset="-120"/>
                <a:ea typeface="Noto Sans TC SemiBold" panose="020B0200000000000000" pitchFamily="34" charset="-120"/>
              </a:defRPr>
            </a:lvl2pPr>
            <a:lvl3pPr marL="1342992" indent="-428615">
              <a:lnSpc>
                <a:spcPct val="150000"/>
              </a:lnSpc>
              <a:buClr>
                <a:srgbClr val="303F2D"/>
              </a:buClr>
              <a:buSzPct val="100000"/>
              <a:buFont typeface="Wingdings" panose="05000000000000000000" pitchFamily="2" charset="2"/>
              <a:buChar char="p"/>
              <a:defRPr sz="2400" spc="200" baseline="0">
                <a:latin typeface="Noto Sans TC SemiBold" panose="020B0200000000000000" pitchFamily="34" charset="-120"/>
                <a:ea typeface="Noto Sans TC SemiBold" panose="020B0200000000000000" pitchFamily="34" charset="-120"/>
              </a:defRPr>
            </a:lvl3pPr>
            <a:lvl4pPr marL="1800180" indent="-428615">
              <a:lnSpc>
                <a:spcPct val="150000"/>
              </a:lnSpc>
              <a:buClr>
                <a:srgbClr val="303F2D"/>
              </a:buClr>
              <a:buSzPct val="100000"/>
              <a:buFont typeface="Wingdings" panose="05000000000000000000" pitchFamily="2" charset="2"/>
              <a:buChar char="p"/>
              <a:defRPr sz="2400" spc="200" baseline="0">
                <a:latin typeface="Noto Sans TC SemiBold" panose="020B0200000000000000" pitchFamily="34" charset="-120"/>
                <a:ea typeface="Noto Sans TC SemiBold" panose="020B0200000000000000" pitchFamily="34" charset="-120"/>
              </a:defRPr>
            </a:lvl4pPr>
            <a:lvl5pPr marL="2243083" indent="-414328">
              <a:lnSpc>
                <a:spcPct val="150000"/>
              </a:lnSpc>
              <a:buClr>
                <a:srgbClr val="303F2D"/>
              </a:buClr>
              <a:buSzPct val="100000"/>
              <a:buFont typeface="Wingdings" panose="05000000000000000000" pitchFamily="2" charset="2"/>
              <a:buChar char="p"/>
              <a:defRPr sz="2400" spc="200" baseline="0">
                <a:latin typeface="Noto Sans TC SemiBold" panose="020B0200000000000000" pitchFamily="34" charset="-120"/>
                <a:ea typeface="Noto Sans TC SemiBold" panose="020B0200000000000000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DBB81D5D-02F7-E95E-B5B3-39A4CE1B1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2387" y="1649070"/>
            <a:ext cx="9144000" cy="65971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kumimoji="1" lang="zh-TW" altLang="en-US" sz="2800" b="1" kern="1200" spc="25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/>
              <a:t>章節標題</a:t>
            </a:r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DDD996B3-DDCD-F1E8-ADA7-EDD5C66794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0348" y="6238788"/>
            <a:ext cx="2096629" cy="37977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57A40296-06CC-B6CE-D08C-EFFBC4B2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705" y="6256703"/>
            <a:ext cx="451857" cy="3645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39B8FC-6B6B-9946-893D-726E60610C2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9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3860DA-4BAF-4BA8-8954-D0B8599553B5}"/>
              </a:ext>
            </a:extLst>
          </p:cNvPr>
          <p:cNvSpPr/>
          <p:nvPr userDrawn="1"/>
        </p:nvSpPr>
        <p:spPr>
          <a:xfrm>
            <a:off x="595438" y="560064"/>
            <a:ext cx="11001127" cy="65971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版面配置區 10">
            <a:extLst>
              <a:ext uri="{FF2B5EF4-FFF2-40B4-BE49-F238E27FC236}">
                <a16:creationId xmlns:a16="http://schemas.microsoft.com/office/drawing/2014/main" id="{C10D05DA-D6E4-4436-B6B0-57D72DC5E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438" y="6253969"/>
            <a:ext cx="8196685" cy="36459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3" name="副標題 2">
            <a:extLst>
              <a:ext uri="{FF2B5EF4-FFF2-40B4-BE49-F238E27FC236}">
                <a16:creationId xmlns:a16="http://schemas.microsoft.com/office/drawing/2014/main" id="{05FB02C9-1B9A-4090-AA68-E2311A02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37" y="1611823"/>
            <a:ext cx="11001127" cy="4502187"/>
          </a:xfrm>
        </p:spPr>
        <p:txBody>
          <a:bodyPr anchor="ctr">
            <a:normAutofit/>
          </a:bodyPr>
          <a:lstStyle>
            <a:lvl1pPr marL="457189" indent="-457189" algn="just">
              <a:lnSpc>
                <a:spcPct val="125000"/>
              </a:lnSpc>
              <a:buFont typeface="Wingdings" panose="05000000000000000000" pitchFamily="2" charset="2"/>
              <a:buChar char="n"/>
              <a:defRPr kumimoji="1" lang="zh-TW" altLang="en-US" sz="2400" b="1" kern="1200" spc="15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23" name="文字版面配置區 11">
            <a:extLst>
              <a:ext uri="{FF2B5EF4-FFF2-40B4-BE49-F238E27FC236}">
                <a16:creationId xmlns:a16="http://schemas.microsoft.com/office/drawing/2014/main" id="{B3468176-05BE-4ADF-98F2-10A7C27CF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888" y="619213"/>
            <a:ext cx="10608124" cy="541409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kumimoji="1" lang="zh-TW" altLang="en-US" sz="2800" b="1" kern="1200" spc="25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/>
              <a:t>章節標題</a:t>
            </a:r>
          </a:p>
        </p:txBody>
      </p:sp>
      <p:sp>
        <p:nvSpPr>
          <p:cNvPr id="7" name="矩形: 圓角 15">
            <a:extLst>
              <a:ext uri="{FF2B5EF4-FFF2-40B4-BE49-F238E27FC236}">
                <a16:creationId xmlns:a16="http://schemas.microsoft.com/office/drawing/2014/main" id="{5D7AB7D6-3773-0726-0990-7140F411E692}"/>
              </a:ext>
            </a:extLst>
          </p:cNvPr>
          <p:cNvSpPr/>
          <p:nvPr userDrawn="1"/>
        </p:nvSpPr>
        <p:spPr>
          <a:xfrm>
            <a:off x="9000349" y="6253969"/>
            <a:ext cx="2596214" cy="36459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投影片編號版面配置區 4">
            <a:extLst>
              <a:ext uri="{FF2B5EF4-FFF2-40B4-BE49-F238E27FC236}">
                <a16:creationId xmlns:a16="http://schemas.microsoft.com/office/drawing/2014/main" id="{D5C57542-CDE2-47CD-8907-C2B3874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705" y="6256703"/>
            <a:ext cx="451857" cy="3645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39B8FC-6B6B-9946-893D-726E60610C2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46E4F349-21D0-06FD-2E19-531DC364DB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0348" y="6238788"/>
            <a:ext cx="2096629" cy="37977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03EE916-E475-62B0-93FE-C4306AD7053B}"/>
              </a:ext>
            </a:extLst>
          </p:cNvPr>
          <p:cNvCxnSpPr>
            <a:cxnSpLocks/>
          </p:cNvCxnSpPr>
          <p:nvPr userDrawn="1"/>
        </p:nvCxnSpPr>
        <p:spPr>
          <a:xfrm>
            <a:off x="11120841" y="6282019"/>
            <a:ext cx="0" cy="2973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C6CBD24-F31F-989D-A257-30A9DC012CA3}"/>
              </a:ext>
            </a:extLst>
          </p:cNvPr>
          <p:cNvGrpSpPr/>
          <p:nvPr userDrawn="1"/>
        </p:nvGrpSpPr>
        <p:grpSpPr>
          <a:xfrm>
            <a:off x="9051420" y="6297936"/>
            <a:ext cx="271931" cy="271931"/>
            <a:chOff x="11076108" y="657557"/>
            <a:chExt cx="464722" cy="464722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EE0EC21-CE27-38B6-CFC1-98CDD5CBA18D}"/>
                </a:ext>
              </a:extLst>
            </p:cNvPr>
            <p:cNvSpPr/>
            <p:nvPr userDrawn="1"/>
          </p:nvSpPr>
          <p:spPr>
            <a:xfrm>
              <a:off x="11076108" y="657557"/>
              <a:ext cx="464722" cy="4647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F80A1E9-76C7-E37A-C4FC-8D3798CCEE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85731" y="697078"/>
              <a:ext cx="445475" cy="385679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333333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5236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1173A29-98D8-F27F-6F03-5FDFD6869C1A}"/>
              </a:ext>
            </a:extLst>
          </p:cNvPr>
          <p:cNvSpPr/>
          <p:nvPr userDrawn="1"/>
        </p:nvSpPr>
        <p:spPr>
          <a:xfrm>
            <a:off x="10403059" y="463297"/>
            <a:ext cx="1193503" cy="8412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: 圓角 15">
            <a:extLst>
              <a:ext uri="{FF2B5EF4-FFF2-40B4-BE49-F238E27FC236}">
                <a16:creationId xmlns:a16="http://schemas.microsoft.com/office/drawing/2014/main" id="{5D7AB7D6-3773-0726-0990-7140F411E692}"/>
              </a:ext>
            </a:extLst>
          </p:cNvPr>
          <p:cNvSpPr/>
          <p:nvPr userDrawn="1"/>
        </p:nvSpPr>
        <p:spPr>
          <a:xfrm>
            <a:off x="9000349" y="6253969"/>
            <a:ext cx="2596214" cy="36459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版面配置區 10">
            <a:extLst>
              <a:ext uri="{FF2B5EF4-FFF2-40B4-BE49-F238E27FC236}">
                <a16:creationId xmlns:a16="http://schemas.microsoft.com/office/drawing/2014/main" id="{C10D05DA-D6E4-4436-B6B0-57D72DC5E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438" y="6253969"/>
            <a:ext cx="8196685" cy="36459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3" name="副標題 2">
            <a:extLst>
              <a:ext uri="{FF2B5EF4-FFF2-40B4-BE49-F238E27FC236}">
                <a16:creationId xmlns:a16="http://schemas.microsoft.com/office/drawing/2014/main" id="{05FB02C9-1B9A-4090-AA68-E2311A02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37" y="1611823"/>
            <a:ext cx="11001127" cy="4502187"/>
          </a:xfrm>
        </p:spPr>
        <p:txBody>
          <a:bodyPr anchor="ctr">
            <a:normAutofit/>
          </a:bodyPr>
          <a:lstStyle>
            <a:lvl1pPr marL="457189" indent="-457189" algn="just">
              <a:lnSpc>
                <a:spcPct val="125000"/>
              </a:lnSpc>
              <a:buFont typeface="Wingdings" panose="05000000000000000000" pitchFamily="2" charset="2"/>
              <a:buChar char="n"/>
              <a:defRPr kumimoji="1" lang="zh-TW" altLang="en-US" sz="2400" b="1" kern="1200" spc="15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23" name="文字版面配置區 11">
            <a:extLst>
              <a:ext uri="{FF2B5EF4-FFF2-40B4-BE49-F238E27FC236}">
                <a16:creationId xmlns:a16="http://schemas.microsoft.com/office/drawing/2014/main" id="{B3468176-05BE-4ADF-98F2-10A7C27CF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435" y="463297"/>
            <a:ext cx="9807624" cy="841248"/>
          </a:xfrm>
          <a:noFill/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kumimoji="1" lang="zh-TW" altLang="en-US" sz="2000" b="1" kern="1200" spc="251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/>
              <a:t>章節標題</a:t>
            </a:r>
          </a:p>
        </p:txBody>
      </p:sp>
      <p:sp>
        <p:nvSpPr>
          <p:cNvPr id="65" name="投影片編號版面配置區 4">
            <a:extLst>
              <a:ext uri="{FF2B5EF4-FFF2-40B4-BE49-F238E27FC236}">
                <a16:creationId xmlns:a16="http://schemas.microsoft.com/office/drawing/2014/main" id="{D5C57542-CDE2-47CD-8907-C2B3874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705" y="6256703"/>
            <a:ext cx="451857" cy="3645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39B8FC-6B6B-9946-893D-726E60610C2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03EE916-E475-62B0-93FE-C4306AD7053B}"/>
              </a:ext>
            </a:extLst>
          </p:cNvPr>
          <p:cNvCxnSpPr>
            <a:cxnSpLocks/>
          </p:cNvCxnSpPr>
          <p:nvPr userDrawn="1"/>
        </p:nvCxnSpPr>
        <p:spPr>
          <a:xfrm>
            <a:off x="11120841" y="6282019"/>
            <a:ext cx="0" cy="2973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770598B5-F7CF-FB2C-7AA8-5E64E82E82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495101" y="1052888"/>
            <a:ext cx="1025642" cy="200552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Citation</a:t>
            </a:r>
            <a:endParaRPr kumimoji="1" lang="zh-TW" altLang="en-US" dirty="0"/>
          </a:p>
        </p:txBody>
      </p:sp>
      <p:sp>
        <p:nvSpPr>
          <p:cNvPr id="26" name="內容版面配置區 24">
            <a:extLst>
              <a:ext uri="{FF2B5EF4-FFF2-40B4-BE49-F238E27FC236}">
                <a16:creationId xmlns:a16="http://schemas.microsoft.com/office/drawing/2014/main" id="{F7B34961-CD93-0AE0-6A5B-5933DDDB69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495101" y="781635"/>
            <a:ext cx="1025642" cy="200552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JCR</a:t>
            </a:r>
            <a:endParaRPr kumimoji="1" lang="zh-TW" altLang="en-US" dirty="0"/>
          </a:p>
        </p:txBody>
      </p:sp>
      <p:sp>
        <p:nvSpPr>
          <p:cNvPr id="27" name="內容版面配置區 24">
            <a:extLst>
              <a:ext uri="{FF2B5EF4-FFF2-40B4-BE49-F238E27FC236}">
                <a16:creationId xmlns:a16="http://schemas.microsoft.com/office/drawing/2014/main" id="{CB601509-F41F-57F3-1150-A89D662CEBC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495101" y="510381"/>
            <a:ext cx="1025642" cy="200552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TW" dirty="0"/>
              <a:t>IMF</a:t>
            </a:r>
            <a:endParaRPr kumimoji="1"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514874F-87D4-7E1B-52D8-1BFF052C33BF}"/>
              </a:ext>
            </a:extLst>
          </p:cNvPr>
          <p:cNvGrpSpPr/>
          <p:nvPr userDrawn="1"/>
        </p:nvGrpSpPr>
        <p:grpSpPr>
          <a:xfrm>
            <a:off x="9051420" y="6297936"/>
            <a:ext cx="271931" cy="271931"/>
            <a:chOff x="11076108" y="657557"/>
            <a:chExt cx="464722" cy="464722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2A92437-5677-B1C9-7D6F-1A6787D2EF84}"/>
                </a:ext>
              </a:extLst>
            </p:cNvPr>
            <p:cNvSpPr/>
            <p:nvPr userDrawn="1"/>
          </p:nvSpPr>
          <p:spPr>
            <a:xfrm>
              <a:off x="11076108" y="657557"/>
              <a:ext cx="464722" cy="4647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EBDC9BC-F53F-B4F0-D4BE-239080F3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85731" y="697078"/>
              <a:ext cx="445475" cy="385679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333333"/>
              </a:outerShdw>
            </a:effectLst>
          </p:spPr>
        </p:pic>
      </p:grpSp>
      <p:sp>
        <p:nvSpPr>
          <p:cNvPr id="32" name="文字版面配置區 10">
            <a:extLst>
              <a:ext uri="{FF2B5EF4-FFF2-40B4-BE49-F238E27FC236}">
                <a16:creationId xmlns:a16="http://schemas.microsoft.com/office/drawing/2014/main" id="{98A1DB1D-222B-7E26-E229-ED4194966F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0348" y="6238788"/>
            <a:ext cx="2096629" cy="379778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88216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5">
            <a:extLst>
              <a:ext uri="{FF2B5EF4-FFF2-40B4-BE49-F238E27FC236}">
                <a16:creationId xmlns:a16="http://schemas.microsoft.com/office/drawing/2014/main" id="{06A9344B-8987-A96C-ABA9-D29DAB2D8165}"/>
              </a:ext>
            </a:extLst>
          </p:cNvPr>
          <p:cNvSpPr/>
          <p:nvPr userDrawn="1"/>
        </p:nvSpPr>
        <p:spPr>
          <a:xfrm>
            <a:off x="9000349" y="6253969"/>
            <a:ext cx="2596214" cy="36459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4D489BFC-C2B9-7AD2-B17F-D4F3D278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4705" y="6256703"/>
            <a:ext cx="451857" cy="3645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39B8FC-6B6B-9946-893D-726E60610C2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5" name="文字版面配置區 10">
            <a:extLst>
              <a:ext uri="{FF2B5EF4-FFF2-40B4-BE49-F238E27FC236}">
                <a16:creationId xmlns:a16="http://schemas.microsoft.com/office/drawing/2014/main" id="{DF51A631-A2EF-8A26-9921-0229A1A3E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0348" y="6259104"/>
            <a:ext cx="2096629" cy="35946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*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5C96D48-DB94-9961-7BD2-533437FA7C79}"/>
              </a:ext>
            </a:extLst>
          </p:cNvPr>
          <p:cNvCxnSpPr>
            <a:cxnSpLocks/>
          </p:cNvCxnSpPr>
          <p:nvPr userDrawn="1"/>
        </p:nvCxnSpPr>
        <p:spPr>
          <a:xfrm>
            <a:off x="11120841" y="6282019"/>
            <a:ext cx="0" cy="2973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BFC117C0-F5D0-1137-044A-C9AD9D1DB40A}"/>
              </a:ext>
            </a:extLst>
          </p:cNvPr>
          <p:cNvGrpSpPr/>
          <p:nvPr userDrawn="1"/>
        </p:nvGrpSpPr>
        <p:grpSpPr>
          <a:xfrm>
            <a:off x="9051420" y="6297936"/>
            <a:ext cx="271931" cy="271931"/>
            <a:chOff x="11076108" y="657557"/>
            <a:chExt cx="464722" cy="464722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3A89C97-87F3-C996-E1F2-D4C60890C538}"/>
                </a:ext>
              </a:extLst>
            </p:cNvPr>
            <p:cNvSpPr/>
            <p:nvPr userDrawn="1"/>
          </p:nvSpPr>
          <p:spPr>
            <a:xfrm>
              <a:off x="11076108" y="657557"/>
              <a:ext cx="464722" cy="4647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12CA95D-AD96-B6DB-9598-DF4B18F64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85731" y="697078"/>
              <a:ext cx="445475" cy="385679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333333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2163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3D9A27-21AD-4747-9F75-D3554A20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42C297-71B0-A647-BB7C-14672C7A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10" name="矩形: 圓角 15">
            <a:extLst>
              <a:ext uri="{FF2B5EF4-FFF2-40B4-BE49-F238E27FC236}">
                <a16:creationId xmlns:a16="http://schemas.microsoft.com/office/drawing/2014/main" id="{2C86F754-D421-F709-AA4F-53A817D632BF}"/>
              </a:ext>
            </a:extLst>
          </p:cNvPr>
          <p:cNvSpPr/>
          <p:nvPr userDrawn="1"/>
        </p:nvSpPr>
        <p:spPr>
          <a:xfrm>
            <a:off x="9000349" y="6253969"/>
            <a:ext cx="2596214" cy="36459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6CD67B-76F8-B510-1A53-779B614F4784}"/>
              </a:ext>
            </a:extLst>
          </p:cNvPr>
          <p:cNvCxnSpPr>
            <a:cxnSpLocks/>
          </p:cNvCxnSpPr>
          <p:nvPr userDrawn="1"/>
        </p:nvCxnSpPr>
        <p:spPr>
          <a:xfrm>
            <a:off x="11120841" y="6282019"/>
            <a:ext cx="0" cy="2973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E0334C-97BD-1D03-6ABE-E7DDE78AC73D}"/>
              </a:ext>
            </a:extLst>
          </p:cNvPr>
          <p:cNvGrpSpPr/>
          <p:nvPr userDrawn="1"/>
        </p:nvGrpSpPr>
        <p:grpSpPr>
          <a:xfrm>
            <a:off x="9051420" y="6297936"/>
            <a:ext cx="271931" cy="271931"/>
            <a:chOff x="11076108" y="657557"/>
            <a:chExt cx="464722" cy="464722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1F3212B-F29E-08A4-62DD-29D802C29923}"/>
                </a:ext>
              </a:extLst>
            </p:cNvPr>
            <p:cNvSpPr/>
            <p:nvPr userDrawn="1"/>
          </p:nvSpPr>
          <p:spPr>
            <a:xfrm>
              <a:off x="11076108" y="657557"/>
              <a:ext cx="464722" cy="4647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8B9B92D-6ACC-4AFA-6235-1ADE6B712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1085731" y="697078"/>
              <a:ext cx="445475" cy="385679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333333"/>
              </a:outerShdw>
            </a:effectLst>
          </p:spPr>
        </p:pic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A8B3B1-C3D3-44A3-9F85-497E97B85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3408" y="6300307"/>
            <a:ext cx="526772" cy="260729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fld id="{4539B8FC-6B6B-9946-893D-726E60610C2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1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  <p:sldLayoutId id="2147483677" r:id="rId3"/>
    <p:sldLayoutId id="2147483667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0" indent="-215995" algn="just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TW" altLang="en-US" sz="24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eaea.gov.tw/ecw/populace/content/ContentDesc.aspx?menu_id=231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.org.tw/information/statistics.aspx" TargetMode="External"/><Relationship Id="rId3" Type="http://schemas.openxmlformats.org/officeDocument/2006/relationships/hyperlink" Target="https://docs.google.com/spreadsheets/d/1dDjsBopsImNnJbo-3OTUu-Hnsmmk_tII/edit?gid=1816022791#gid=1816022791" TargetMode="External"/><Relationship Id="rId7" Type="http://schemas.openxmlformats.org/officeDocument/2006/relationships/hyperlink" Target="https://data.gov.tw/dataset/19995" TargetMode="External"/><Relationship Id="rId2" Type="http://schemas.openxmlformats.org/officeDocument/2006/relationships/hyperlink" Target="https://www.taipower.com.tw/2289/2345/50429/54971/5769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an1121.github.io/powerInfoV2/#/about" TargetMode="External"/><Relationship Id="rId5" Type="http://schemas.openxmlformats.org/officeDocument/2006/relationships/hyperlink" Target="https://data.gov.tw/dataset/37331" TargetMode="External"/><Relationship Id="rId4" Type="http://schemas.openxmlformats.org/officeDocument/2006/relationships/hyperlink" Target="https://data.gov.tw/en/datasets/3732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DjsBopsImNnJbo-3OTUu-Hnsmmk_tII/edit?gid=1816022791#gid=1816022791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hgregistry.moenv.gov.tw/epa_ghg/Accession/PublicInformation.aspx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2471964-6505-CC46-7D5A-9042357FD5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簡介</a:t>
            </a:r>
            <a:endParaRPr kumimoji="1" lang="en-US" altLang="zh-TW" dirty="0"/>
          </a:p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程式運行：暐畯學長說要</a:t>
            </a:r>
            <a:r>
              <a:rPr kumimoji="1" lang="en-US" altLang="zh-TW" dirty="0"/>
              <a:t>refactor</a:t>
            </a:r>
          </a:p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資料更新：</a:t>
            </a:r>
            <a:r>
              <a:rPr kumimoji="1" lang="en-US" altLang="zh-TW" dirty="0"/>
              <a:t>2024-05/01~10/31</a:t>
            </a:r>
          </a:p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程式更新：讀取</a:t>
            </a:r>
            <a:r>
              <a:rPr kumimoji="1" lang="en-US" altLang="zh-TW" dirty="0" err="1"/>
              <a:t>pg_flow</a:t>
            </a:r>
            <a:r>
              <a:rPr kumimoji="1" lang="zh-TW" altLang="en-US" dirty="0"/>
              <a:t>（資料結構改變）、宏叡的佔比！</a:t>
            </a:r>
            <a:endParaRPr kumimoji="1"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3712E-E02E-C63C-EBE0-A9E0309B5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" altLang="zh-TW" dirty="0"/>
              <a:t>emission-intensity-</a:t>
            </a:r>
            <a:r>
              <a:rPr kumimoji="1" lang="en" altLang="zh-TW" dirty="0" err="1"/>
              <a:t>tw</a:t>
            </a:r>
            <a:r>
              <a:rPr kumimoji="1" lang="en" altLang="zh-TW" dirty="0"/>
              <a:t> </a:t>
            </a:r>
            <a:r>
              <a:rPr kumimoji="1" lang="zh-TW" altLang="en-US" dirty="0"/>
              <a:t>電力排碳強度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BC766-115C-DB28-C9CA-C0E06F0A6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069AD8-DB6D-0887-6075-EF4C3B22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20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552F0E1-0457-9F19-6342-EF1C67D3F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F13C2A-413C-F0E5-504B-BAD54920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1" y="3429000"/>
            <a:ext cx="5127923" cy="1117522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7541CDA9-B75F-94CC-1480-5E17533F1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712" y="4696056"/>
            <a:ext cx="5282850" cy="131495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需求：燃煤佔比變</a:t>
            </a:r>
            <a:endParaRPr lang="en-US" altLang="zh-TW" dirty="0"/>
          </a:p>
          <a:p>
            <a:pPr lvl="1"/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44%</a:t>
            </a:r>
            <a:r>
              <a:rPr lang="zh-TW" altLang="en-US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（原本）</a:t>
            </a:r>
            <a:endParaRPr lang="en-US" altLang="zh-TW" b="1" spc="15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lvl="1"/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32%</a:t>
            </a:r>
            <a:endParaRPr lang="zh-TW" altLang="en-US" b="1" spc="15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36427F-CCE1-887F-82BB-CAAA7DFA9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宏叡：改成「維持總發電量不變只</a:t>
            </a:r>
            <a:r>
              <a:rPr lang="zh-TW" altLang="en-US" dirty="0"/>
              <a:t>改變</a:t>
            </a:r>
            <a:r>
              <a:rPr kumimoji="1" lang="en-US" altLang="zh-TW" dirty="0"/>
              <a:t>RE</a:t>
            </a:r>
            <a:r>
              <a:rPr kumimoji="1" lang="zh-TW" altLang="en-US" dirty="0"/>
              <a:t>佔比」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3C843E-00EE-0DFD-631A-D19C4D59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10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39A459C-F873-693D-E729-39DCB1159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程式更新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CDD83C-E957-6E4D-7113-1578757C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6" y="4520941"/>
            <a:ext cx="5500563" cy="20976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273F2A-BEBB-55A4-C570-99C28E4E3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6" y="1611823"/>
            <a:ext cx="5500564" cy="275294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A0E2891-84FD-9D71-4E16-5AE46AA63CC7}"/>
              </a:ext>
            </a:extLst>
          </p:cNvPr>
          <p:cNvSpPr txBox="1"/>
          <p:nvPr/>
        </p:nvSpPr>
        <p:spPr>
          <a:xfrm>
            <a:off x="5941074" y="202575"/>
            <a:ext cx="5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16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kumimoji="1" lang="zh-TW" altLang="en-US" sz="16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原本是直接指定</a:t>
            </a:r>
            <a:r>
              <a:rPr kumimoji="1" lang="en-US" altLang="zh-TW" sz="16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</a:t>
            </a:r>
            <a:r>
              <a:rPr kumimoji="1" lang="zh-TW" altLang="en-US" sz="16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的裝置容量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7BBE8BA-F6F0-9DB7-F556-F1960B9A8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711" y="1616830"/>
            <a:ext cx="5127923" cy="16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6B5556C-00BD-4AB8-E5DC-80EF3512D0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717EA3-6C51-3C5F-7B0D-CCCC8EFFB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CF</a:t>
            </a:r>
            <a:r>
              <a:rPr lang="zh-TW" altLang="en-US" dirty="0"/>
              <a:t>：</a:t>
            </a:r>
            <a:r>
              <a:rPr lang="en-US" altLang="zh-TW" dirty="0"/>
              <a:t>Capacity Factor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zh-TW" altLang="en-US" dirty="0"/>
              <a:t>裝置）容量因子</a:t>
            </a:r>
            <a:endParaRPr lang="en-US" altLang="zh-TW" dirty="0"/>
          </a:p>
          <a:p>
            <a:r>
              <a:rPr lang="en-US" altLang="zh-TW" dirty="0"/>
              <a:t>EI</a:t>
            </a:r>
            <a:r>
              <a:rPr lang="zh-TW" altLang="en-US" dirty="0"/>
              <a:t>：</a:t>
            </a:r>
            <a:r>
              <a:rPr lang="en-US" altLang="zh-TW" dirty="0"/>
              <a:t>Emission Intensity</a:t>
            </a:r>
            <a:r>
              <a:rPr lang="zh-TW" altLang="en-US" dirty="0"/>
              <a:t>：排放強度</a:t>
            </a:r>
            <a:endParaRPr lang="en-US" altLang="zh-TW" dirty="0"/>
          </a:p>
          <a:p>
            <a:pPr lvl="1"/>
            <a:r>
              <a:rPr lang="en-US" altLang="zh-TW" b="1" spc="1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SOx</a:t>
            </a:r>
            <a:endParaRPr lang="en-US" altLang="zh-TW" b="1" spc="15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lvl="1"/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NOx</a:t>
            </a:r>
          </a:p>
          <a:p>
            <a:pPr lvl="1"/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PM</a:t>
            </a:r>
          </a:p>
          <a:p>
            <a:pPr lvl="1"/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GHG</a:t>
            </a:r>
            <a:r>
              <a:rPr lang="zh-TW" altLang="en-US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</a:t>
            </a:r>
            <a:r>
              <a:rPr lang="en-US" altLang="zh-TW" b="1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(CO2, CH4, N2O)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6F64E1-B402-FFC8-9387-3ED804D0D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B8C4EF-F622-2D39-83B1-C0D0D57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10FF37-65EC-D5D6-4967-9B0A8AB90E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8931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83B606-1D3B-A1F0-F58A-5957B0808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經濟部能源署公告之電力排碳</a:t>
            </a:r>
            <a:r>
              <a:rPr lang="zh-TW" altLang="en-US" dirty="0">
                <a:solidFill>
                  <a:srgbClr val="FFFF00"/>
                </a:solidFill>
              </a:rPr>
              <a:t>係數</a:t>
            </a:r>
            <a:r>
              <a:rPr lang="zh-TW" altLang="en-US" dirty="0"/>
              <a:t>➜這邊的電力排碳</a:t>
            </a:r>
            <a:r>
              <a:rPr lang="zh-TW" altLang="en-US" dirty="0">
                <a:solidFill>
                  <a:srgbClr val="FFFF00"/>
                </a:solidFill>
              </a:rPr>
              <a:t>強度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CE6EFE-C85C-FA06-DFF8-C73FE07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3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741D452-AAEC-8E7B-A999-82095DB30B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簡介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BE52FC8-32AB-C5EC-82C8-186432D35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57824"/>
              </p:ext>
            </p:extLst>
          </p:nvPr>
        </p:nvGraphicFramePr>
        <p:xfrm>
          <a:off x="1298119" y="2294039"/>
          <a:ext cx="4370858" cy="3206268"/>
        </p:xfrm>
        <a:graphic>
          <a:graphicData uri="http://schemas.openxmlformats.org/drawingml/2006/table">
            <a:tbl>
              <a:tblPr/>
              <a:tblGrid>
                <a:gridCol w="2185429">
                  <a:extLst>
                    <a:ext uri="{9D8B030D-6E8A-4147-A177-3AD203B41FA5}">
                      <a16:colId xmlns:a16="http://schemas.microsoft.com/office/drawing/2014/main" val="236406050"/>
                    </a:ext>
                  </a:extLst>
                </a:gridCol>
                <a:gridCol w="2185429">
                  <a:extLst>
                    <a:ext uri="{9D8B030D-6E8A-4147-A177-3AD203B41FA5}">
                      <a16:colId xmlns:a16="http://schemas.microsoft.com/office/drawing/2014/main" val="2086284202"/>
                    </a:ext>
                  </a:extLst>
                </a:gridCol>
              </a:tblGrid>
              <a:tr h="3541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sng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hlinkClick r:id="rId2"/>
                        </a:rPr>
                        <a:t>經濟部能源署</a:t>
                      </a: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電力排碳係數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46134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kgCO2e/kWh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4453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2660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778362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291654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109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03926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52562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107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92743"/>
                  </a:ext>
                </a:extLst>
              </a:tr>
              <a:tr h="354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106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8869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1820037-BA69-2D9E-4B69-7C6F06B1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1718"/>
              </p:ext>
            </p:extLst>
          </p:nvPr>
        </p:nvGraphicFramePr>
        <p:xfrm>
          <a:off x="6523025" y="2294039"/>
          <a:ext cx="4179617" cy="3223396"/>
        </p:xfrm>
        <a:graphic>
          <a:graphicData uri="http://schemas.openxmlformats.org/drawingml/2006/table">
            <a:tbl>
              <a:tblPr/>
              <a:tblGrid>
                <a:gridCol w="2185430">
                  <a:extLst>
                    <a:ext uri="{9D8B030D-6E8A-4147-A177-3AD203B41FA5}">
                      <a16:colId xmlns:a16="http://schemas.microsoft.com/office/drawing/2014/main" val="236406050"/>
                    </a:ext>
                  </a:extLst>
                </a:gridCol>
                <a:gridCol w="1994187">
                  <a:extLst>
                    <a:ext uri="{9D8B030D-6E8A-4147-A177-3AD203B41FA5}">
                      <a16:colId xmlns:a16="http://schemas.microsoft.com/office/drawing/2014/main" val="2086284202"/>
                    </a:ext>
                  </a:extLst>
                </a:gridCol>
              </a:tblGrid>
              <a:tr h="3562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電力排碳強度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87944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gCO2e</a:t>
                      </a:r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/kWh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4453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0:00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0.486979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2660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1:00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0.488249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778362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2:00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0.494963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291654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3:00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0.496704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03926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4:00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0.495775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52562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5:00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0.494441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92743"/>
                  </a:ext>
                </a:extLst>
              </a:tr>
              <a:tr h="356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2019/1/1 6:00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0.496199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8869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版面配置區 4">
                <a:extLst>
                  <a:ext uri="{FF2B5EF4-FFF2-40B4-BE49-F238E27FC236}">
                    <a16:creationId xmlns:a16="http://schemas.microsoft.com/office/drawing/2014/main" id="{AAF97507-BA12-4F11-FD68-4982AF90750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95438" y="5966847"/>
                <a:ext cx="8196685" cy="65171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rgbClr val="4C7A7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/>
                            <m:t>發電業及自用發電設備設置者躉售公用售電業電量之電力排碳量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TW" altLang="en-US"/>
                            <m:t>線損承擔之電力排碳量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/>
                            <m:t>公用售電業總銷售電量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版面配置區 4">
                <a:extLst>
                  <a:ext uri="{FF2B5EF4-FFF2-40B4-BE49-F238E27FC236}">
                    <a16:creationId xmlns:a16="http://schemas.microsoft.com/office/drawing/2014/main" id="{AAF97507-BA12-4F11-FD68-4982AF907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95438" y="5966847"/>
                <a:ext cx="8196685" cy="6517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89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B571D50-4FDA-C547-DCAD-E22F453BC5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8F881D-34D2-C071-C94B-7F8CE8F6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羽忻：</a:t>
            </a:r>
            <a:r>
              <a:rPr kumimoji="1" lang="en-US" altLang="zh-TW" dirty="0"/>
              <a:t>2019~2021</a:t>
            </a:r>
            <a:r>
              <a:rPr kumimoji="1" lang="zh-TW" altLang="en-US" dirty="0"/>
              <a:t>的碳排</a:t>
            </a:r>
            <a:endParaRPr kumimoji="1" lang="en-US" altLang="zh-TW" dirty="0"/>
          </a:p>
          <a:p>
            <a:pPr>
              <a:buFont typeface="Wingdings" pitchFamily="2" charset="2"/>
              <a:buChar char="l"/>
            </a:pPr>
            <a:r>
              <a:rPr lang="zh-TW" altLang="en-US" dirty="0"/>
              <a:t>安慶</a:t>
            </a:r>
            <a:r>
              <a:rPr lang="zh-TW" altLang="en-US" dirty="0">
                <a:sym typeface="Wingdings" pitchFamily="2" charset="2"/>
              </a:rPr>
              <a:t>：</a:t>
            </a:r>
            <a:r>
              <a:rPr lang="en-US" altLang="zh-TW" dirty="0">
                <a:sym typeface="Wingdings" pitchFamily="2" charset="2"/>
              </a:rPr>
              <a:t>(?)</a:t>
            </a:r>
            <a:endParaRPr kumimoji="1" lang="en-US" altLang="zh-TW" dirty="0"/>
          </a:p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建恆：</a:t>
            </a:r>
            <a:r>
              <a:rPr kumimoji="1" lang="en-US" altLang="zh-TW" dirty="0"/>
              <a:t>2024/08</a:t>
            </a:r>
            <a:r>
              <a:rPr kumimoji="1" lang="zh-TW" altLang="en-US" dirty="0"/>
              <a:t>一個月的碳排就好（</a:t>
            </a:r>
            <a:r>
              <a:rPr lang="zh-TW" altLang="en-US" dirty="0">
                <a:highlight>
                  <a:srgbClr val="FFFF00"/>
                </a:highlight>
              </a:rPr>
              <a:t>完成！！！</a:t>
            </a:r>
            <a:r>
              <a:rPr kumimoji="1" lang="zh-TW" altLang="en-US" dirty="0">
                <a:sym typeface="Wingdings" pitchFamily="2" charset="2"/>
              </a:rPr>
              <a:t>）</a:t>
            </a:r>
            <a:endParaRPr kumimoji="1" lang="en-US" altLang="zh-TW" dirty="0"/>
          </a:p>
          <a:p>
            <a:pPr>
              <a:buFont typeface="Wingdings" pitchFamily="2" charset="2"/>
              <a:buChar char="l"/>
            </a:pPr>
            <a:r>
              <a:rPr kumimoji="1" lang="zh-TW" altLang="en-US" dirty="0"/>
              <a:t>宏叡：</a:t>
            </a:r>
            <a:r>
              <a:rPr kumimoji="1" lang="en-US" altLang="zh-TW" dirty="0"/>
              <a:t>2024</a:t>
            </a:r>
            <a:r>
              <a:rPr kumimoji="1" lang="zh-TW" altLang="en-US" dirty="0"/>
              <a:t>整年（</a:t>
            </a:r>
            <a:r>
              <a:rPr kumimoji="1" lang="zh-TW" altLang="en-US" dirty="0">
                <a:highlight>
                  <a:srgbClr val="FFFF00"/>
                </a:highlight>
              </a:rPr>
              <a:t>總發電量不變，</a:t>
            </a:r>
            <a:r>
              <a:rPr kumimoji="1" lang="en-US" altLang="zh-TW" dirty="0">
                <a:highlight>
                  <a:srgbClr val="FFFF00"/>
                </a:highlight>
              </a:rPr>
              <a:t>RE</a:t>
            </a:r>
            <a:r>
              <a:rPr kumimoji="1" lang="zh-TW" altLang="en-US" dirty="0">
                <a:highlight>
                  <a:srgbClr val="FFFF00"/>
                </a:highlight>
              </a:rPr>
              <a:t>佔比增加</a:t>
            </a:r>
            <a:r>
              <a:rPr kumimoji="1" lang="zh-TW" altLang="en-US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03740E-EB03-5388-D9F5-DAE474A7C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使用者＋需求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D457F9-9F40-8CFB-43B7-3E87F232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4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AD41E47-E1E6-AECB-C956-08BF454E2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使用者＋需求</a:t>
            </a:r>
          </a:p>
        </p:txBody>
      </p:sp>
    </p:spTree>
    <p:extLst>
      <p:ext uri="{BB962C8B-B14F-4D97-AF65-F5344CB8AC3E}">
        <p14:creationId xmlns:p14="http://schemas.microsoft.com/office/powerpoint/2010/main" val="40702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DEE8A-938A-825B-24BA-3E021141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0F3BA-C852-32F2-3664-EDD8DB46D0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程式運行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E441351-A58A-D780-F6D4-BE39B314F077}"/>
              </a:ext>
            </a:extLst>
          </p:cNvPr>
          <p:cNvGrpSpPr/>
          <p:nvPr/>
        </p:nvGrpSpPr>
        <p:grpSpPr>
          <a:xfrm>
            <a:off x="313997" y="354522"/>
            <a:ext cx="11564005" cy="6308010"/>
            <a:chOff x="536028" y="369585"/>
            <a:chExt cx="11564005" cy="630801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2EB4AC6C-F16A-3280-4B0F-D92360C3135F}"/>
                </a:ext>
              </a:extLst>
            </p:cNvPr>
            <p:cNvGrpSpPr/>
            <p:nvPr/>
          </p:nvGrpSpPr>
          <p:grpSpPr>
            <a:xfrm>
              <a:off x="664779" y="697078"/>
              <a:ext cx="11223358" cy="5885927"/>
              <a:chOff x="0" y="0"/>
              <a:chExt cx="12521077" cy="685800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7A2A367A-0DA9-27E3-FCCD-69D1A0860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2478"/>
              <a:stretch/>
            </p:blipFill>
            <p:spPr>
              <a:xfrm>
                <a:off x="0" y="0"/>
                <a:ext cx="5241509" cy="685800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ECDFD4-D3D1-C9BF-B8BE-AB392C1D8637}"/>
                  </a:ext>
                </a:extLst>
              </p:cNvPr>
              <p:cNvSpPr/>
              <p:nvPr/>
            </p:nvSpPr>
            <p:spPr>
              <a:xfrm>
                <a:off x="1715410" y="1229075"/>
                <a:ext cx="3257861" cy="807396"/>
              </a:xfrm>
              <a:prstGeom prst="rect">
                <a:avLst/>
              </a:prstGeom>
              <a:noFill/>
              <a:ln w="28575">
                <a:solidFill>
                  <a:srgbClr val="BC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ECDBAD-E4C0-2341-FB98-97430B7DC19B}"/>
                  </a:ext>
                </a:extLst>
              </p:cNvPr>
              <p:cNvSpPr/>
              <p:nvPr/>
            </p:nvSpPr>
            <p:spPr>
              <a:xfrm>
                <a:off x="1715410" y="2676537"/>
                <a:ext cx="3257862" cy="807396"/>
              </a:xfrm>
              <a:prstGeom prst="rect">
                <a:avLst/>
              </a:prstGeom>
              <a:noFill/>
              <a:ln w="28575">
                <a:solidFill>
                  <a:srgbClr val="BC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9463A06-3B21-3700-8DF8-A5781CB86569}"/>
                  </a:ext>
                </a:extLst>
              </p:cNvPr>
              <p:cNvSpPr/>
              <p:nvPr/>
            </p:nvSpPr>
            <p:spPr>
              <a:xfrm>
                <a:off x="1715410" y="4093872"/>
                <a:ext cx="3257862" cy="658878"/>
              </a:xfrm>
              <a:prstGeom prst="rect">
                <a:avLst/>
              </a:prstGeom>
              <a:noFill/>
              <a:ln w="28575">
                <a:solidFill>
                  <a:srgbClr val="BC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9053BD-00D4-9B23-8805-B4EC2B0C4337}"/>
                  </a:ext>
                </a:extLst>
              </p:cNvPr>
              <p:cNvSpPr/>
              <p:nvPr/>
            </p:nvSpPr>
            <p:spPr>
              <a:xfrm>
                <a:off x="1715409" y="5366570"/>
                <a:ext cx="3257862" cy="658878"/>
              </a:xfrm>
              <a:prstGeom prst="rect">
                <a:avLst/>
              </a:prstGeom>
              <a:noFill/>
              <a:ln w="28575">
                <a:solidFill>
                  <a:srgbClr val="BCC6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8101338F-085B-6502-4393-EC4C5DA9FA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150" b="579"/>
              <a:stretch/>
            </p:blipFill>
            <p:spPr>
              <a:xfrm>
                <a:off x="6378737" y="510196"/>
                <a:ext cx="6142339" cy="5311543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92BABDE-F4B8-2B3F-9434-41D8F55B6DAC}"/>
                  </a:ext>
                </a:extLst>
              </p:cNvPr>
              <p:cNvSpPr txBox="1"/>
              <p:nvPr/>
            </p:nvSpPr>
            <p:spPr>
              <a:xfrm>
                <a:off x="6981733" y="713906"/>
                <a:ext cx="412037" cy="49888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每三個月份平均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0C9C825-CE62-6B61-61FE-6E9FF5673FD2}"/>
                  </a:ext>
                </a:extLst>
              </p:cNvPr>
              <p:cNvSpPr txBox="1"/>
              <p:nvPr/>
            </p:nvSpPr>
            <p:spPr>
              <a:xfrm>
                <a:off x="9133992" y="891890"/>
                <a:ext cx="2887099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考量：太陽能、風能（離岸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陸域）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76A7EC0-B8A8-42E3-7998-8B3C30E5EB78}"/>
                  </a:ext>
                </a:extLst>
              </p:cNvPr>
              <p:cNvSpPr txBox="1"/>
              <p:nvPr/>
            </p:nvSpPr>
            <p:spPr>
              <a:xfrm>
                <a:off x="8702914" y="5960439"/>
                <a:ext cx="3818163" cy="32274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algn="ctr">
                  <a:defRPr kumimoji="1" sz="1050">
                    <a:solidFill>
                      <a:schemeClr val="lt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TW" dirty="0"/>
                  <a:t>= </a:t>
                </a:r>
                <a:r>
                  <a:rPr lang="zh-TW" altLang="en-US" dirty="0"/>
                  <a:t>年</a:t>
                </a:r>
                <a:r>
                  <a:rPr lang="en-US" altLang="zh-TW" dirty="0"/>
                  <a:t>Average(</a:t>
                </a:r>
                <a:r>
                  <a:rPr lang="zh-TW" altLang="en-US" dirty="0"/>
                  <a:t> 北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中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南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東 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* 不太對（應該要改一下）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40338E-0CDC-3A84-90D0-E3F048E1CE45}"/>
                </a:ext>
              </a:extLst>
            </p:cNvPr>
            <p:cNvSpPr/>
            <p:nvPr/>
          </p:nvSpPr>
          <p:spPr>
            <a:xfrm>
              <a:off x="536028" y="554251"/>
              <a:ext cx="5717627" cy="6123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C5F75CE-532C-4EAC-8557-4C978E1A32B1}"/>
                </a:ext>
              </a:extLst>
            </p:cNvPr>
            <p:cNvSpPr txBox="1"/>
            <p:nvPr/>
          </p:nvSpPr>
          <p:spPr>
            <a:xfrm>
              <a:off x="2816234" y="390049"/>
              <a:ext cx="1157213" cy="369332"/>
            </a:xfrm>
            <a:prstGeom prst="rect">
              <a:avLst/>
            </a:prstGeom>
            <a:solidFill>
              <a:srgbClr val="1E1E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參數設定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08FF72-58B1-7CF8-4792-807D904AD9E4}"/>
                </a:ext>
              </a:extLst>
            </p:cNvPr>
            <p:cNvSpPr/>
            <p:nvPr/>
          </p:nvSpPr>
          <p:spPr>
            <a:xfrm>
              <a:off x="6382406" y="554251"/>
              <a:ext cx="5717627" cy="6123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0FC666D-EAE8-04DB-B9B2-EB65A5A70C35}"/>
                </a:ext>
              </a:extLst>
            </p:cNvPr>
            <p:cNvSpPr txBox="1"/>
            <p:nvPr/>
          </p:nvSpPr>
          <p:spPr>
            <a:xfrm>
              <a:off x="8662612" y="369585"/>
              <a:ext cx="1157214" cy="369332"/>
            </a:xfrm>
            <a:prstGeom prst="rect">
              <a:avLst/>
            </a:prstGeom>
            <a:solidFill>
              <a:srgbClr val="1E1E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690B2A5-6CCC-ADF4-A24B-D9051966FD36}"/>
              </a:ext>
            </a:extLst>
          </p:cNvPr>
          <p:cNvSpPr/>
          <p:nvPr/>
        </p:nvSpPr>
        <p:spPr>
          <a:xfrm>
            <a:off x="983248" y="4722836"/>
            <a:ext cx="4698264" cy="2835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可以選考量</a:t>
            </a:r>
            <a:r>
              <a:rPr kumimoji="1" lang="en-US" altLang="zh-TW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</a:t>
            </a:r>
            <a:r>
              <a:rPr kumimoji="1" lang="zh-TW" alt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跟對應的裝置容量（如：太陽能：</a:t>
            </a:r>
            <a:r>
              <a:rPr kumimoji="1" lang="en-US" altLang="zh-TW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7.2, </a:t>
            </a:r>
            <a:r>
              <a:rPr kumimoji="1" lang="zh-TW" alt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離岸：</a:t>
            </a:r>
            <a:r>
              <a:rPr kumimoji="1" lang="en-US" altLang="zh-TW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0.74, </a:t>
            </a:r>
            <a:r>
              <a:rPr kumimoji="1" lang="zh-TW" alt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陸域：</a:t>
            </a:r>
            <a:r>
              <a:rPr kumimoji="1" lang="en-US" altLang="zh-TW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0.24</a:t>
            </a:r>
            <a:r>
              <a:rPr kumimoji="1" lang="zh-TW" alt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sz="105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A28C5C-43A3-1830-AC6B-C151754B91A3}"/>
              </a:ext>
            </a:extLst>
          </p:cNvPr>
          <p:cNvSpPr txBox="1"/>
          <p:nvPr/>
        </p:nvSpPr>
        <p:spPr>
          <a:xfrm>
            <a:off x="6334747" y="6183276"/>
            <a:ext cx="14709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kumimoji="1" sz="105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也有</a:t>
            </a:r>
            <a:r>
              <a:rPr lang="en-US" altLang="zh-TW" dirty="0"/>
              <a:t>CF</a:t>
            </a:r>
            <a:r>
              <a:rPr lang="zh-TW" altLang="en-US" dirty="0"/>
              <a:t>跟</a:t>
            </a:r>
            <a:r>
              <a:rPr lang="en-US" altLang="zh-TW" dirty="0"/>
              <a:t>EI</a:t>
            </a:r>
            <a:r>
              <a:rPr lang="zh-TW" altLang="en-US" dirty="0"/>
              <a:t>的圖</a:t>
            </a:r>
          </a:p>
        </p:txBody>
      </p:sp>
    </p:spTree>
    <p:extLst>
      <p:ext uri="{BB962C8B-B14F-4D97-AF65-F5344CB8AC3E}">
        <p14:creationId xmlns:p14="http://schemas.microsoft.com/office/powerpoint/2010/main" val="11931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5A5B526-37E9-6C2D-BEEB-E13580ECED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B68D8-F916-DA4D-7801-A53AB7FA1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/>
              <a:t>Data Resource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7F6A9E-6AED-EA66-06C5-ED57A42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6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B2C52D9-4EDE-89A4-64F9-0323A08F1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資料更新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F513CC-6CB7-2D8B-014D-B2F6F7DE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38875"/>
              </p:ext>
            </p:extLst>
          </p:nvPr>
        </p:nvGraphicFramePr>
        <p:xfrm>
          <a:off x="595438" y="1453226"/>
          <a:ext cx="11001124" cy="4508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579">
                  <a:extLst>
                    <a:ext uri="{9D8B030D-6E8A-4147-A177-3AD203B41FA5}">
                      <a16:colId xmlns:a16="http://schemas.microsoft.com/office/drawing/2014/main" val="3388670959"/>
                    </a:ext>
                  </a:extLst>
                </a:gridCol>
                <a:gridCol w="2550097">
                  <a:extLst>
                    <a:ext uri="{9D8B030D-6E8A-4147-A177-3AD203B41FA5}">
                      <a16:colId xmlns:a16="http://schemas.microsoft.com/office/drawing/2014/main" val="474789320"/>
                    </a:ext>
                  </a:extLst>
                </a:gridCol>
                <a:gridCol w="3701143">
                  <a:extLst>
                    <a:ext uri="{9D8B030D-6E8A-4147-A177-3AD203B41FA5}">
                      <a16:colId xmlns:a16="http://schemas.microsoft.com/office/drawing/2014/main" val="1449356955"/>
                    </a:ext>
                  </a:extLst>
                </a:gridCol>
                <a:gridCol w="3715305">
                  <a:extLst>
                    <a:ext uri="{9D8B030D-6E8A-4147-A177-3AD203B41FA5}">
                      <a16:colId xmlns:a16="http://schemas.microsoft.com/office/drawing/2014/main" val="2448661824"/>
                    </a:ext>
                  </a:extLst>
                </a:gridCol>
              </a:tblGrid>
              <a:tr h="183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i="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更新至</a:t>
                      </a:r>
                      <a:endParaRPr lang="zh-TW" altLang="en-US" sz="900" b="1" i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i="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data\</a:t>
                      </a:r>
                      <a:endParaRPr lang="zh-TW" altLang="en-US" sz="900" b="1" i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i="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columns</a:t>
                      </a:r>
                      <a:endParaRPr lang="zh-TW" altLang="en-US" sz="900" b="1" i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i="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900" b="1" i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26473"/>
                  </a:ext>
                </a:extLst>
              </a:tr>
              <a:tr h="38815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110=2021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113=2024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powerplants_info.csv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Station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電業年報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（月報也有）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2-1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裝置容量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本年度實績值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瓩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跟</a:t>
                      </a: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pg.csv</a:t>
                      </a:r>
                      <a:r>
                        <a:rPr lang="zh-TW" altLang="en-US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capacity.csv</a:t>
                      </a:r>
                      <a:r>
                        <a:rPr lang="zh-TW" altLang="en-US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電廠要能對上</a:t>
                      </a:r>
                      <a:endParaRPr lang="en-US" altLang="zh-TW" sz="900" b="1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738824"/>
                  </a:ext>
                </a:extLst>
              </a:tr>
              <a:tr h="38815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110=2021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112=2023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113=?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能源別：</a:t>
                      </a:r>
                      <a:r>
                        <a:rPr lang="zh-TW" altLang="en-US" sz="900" b="1" kern="1200" dirty="0">
                          <a:solidFill>
                            <a:schemeClr val="bg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燃氣、燃煤、燃油</a:t>
                      </a:r>
                      <a:endParaRPr lang="en-US" altLang="zh-TW" sz="900" b="1" kern="1200" dirty="0">
                        <a:solidFill>
                          <a:schemeClr val="bg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電廠名稱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淨發電量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電業年報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or12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份月報相加）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2-2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發電量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淨發電量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度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044592"/>
                  </a:ext>
                </a:extLst>
              </a:tr>
              <a:tr h="4959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110=2021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113=2024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capacity.csv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r>
                        <a:rPr lang="zh-TW" altLang="en-US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每年差不多</a:t>
                      </a:r>
                      <a:endParaRPr lang="en-US" altLang="zh-TW" sz="900" b="1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</a:t>
                      </a:r>
                      <a:r>
                        <a:rPr lang="zh-TW" altLang="en-US" sz="9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有一些電廠沒放上去</a:t>
                      </a:r>
                      <a:r>
                        <a:rPr lang="en-US" altLang="zh-TW" sz="9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=&gt;</a:t>
                      </a:r>
                      <a:r>
                        <a:rPr lang="zh-TW" altLang="en-US" sz="9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民營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Station Name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Location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Installed Capacity(kW)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Fuel Type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zh-TW" altLang="en-US" sz="900" b="1" kern="1200" dirty="0">
                          <a:solidFill>
                            <a:schemeClr val="bg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太陽能、離岸風電、陸域風電</a:t>
                      </a:r>
                      <a:endParaRPr lang="en-US" altLang="zh-TW" sz="900" b="1" kern="1200" dirty="0">
                        <a:solidFill>
                          <a:schemeClr val="bg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電業年報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（月報也有）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2-1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裝置容量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本年度實績值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瓩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440183"/>
                  </a:ext>
                </a:extLst>
              </a:tr>
              <a:tr h="71161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110=2021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113=2024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AirpollutantEmission.csv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能源別：</a:t>
                      </a:r>
                      <a:r>
                        <a:rPr lang="zh-TW" altLang="en-US" sz="900" b="1" kern="1200" dirty="0">
                          <a:solidFill>
                            <a:schemeClr val="bg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燃氣、燃煤、燃油	</a:t>
                      </a:r>
                      <a:br>
                        <a:rPr lang="en-US" altLang="zh-TW" sz="900" b="1" kern="1200" dirty="0">
                          <a:solidFill>
                            <a:schemeClr val="bg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電廠名稱	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硫氧化物排放量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(kg)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氮氧化物排放量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(kg)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粒狀污染物排放量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(kg)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溫室氣體排放量係數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(kg/kwh)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SOx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NOx, PM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電業年報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2-6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空氣污染排放量</a:t>
                      </a:r>
                      <a:endParaRPr lang="en-US" altLang="zh-TW" sz="7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7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月報也有：一至本月份止累計實績值</a:t>
                      </a:r>
                      <a:r>
                        <a:rPr lang="en-US" altLang="zh-TW" sz="7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" altLang="zh-TW" sz="7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kg)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GHG (CO2, CH4, N2O)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暐畯學長的</a:t>
                      </a:r>
                      <a:r>
                        <a:rPr lang="en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spreadsheet</a:t>
                      </a:r>
                      <a:r>
                        <a:rPr lang="zh-TW" altLang="en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（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更新版）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1081"/>
                  </a:ext>
                </a:extLst>
              </a:tr>
              <a:tr h="75474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2021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：整年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5~10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pg_flow_1_3.json</a:t>
                      </a:r>
                      <a:endParaRPr lang="zh-TW" altLang="en-US" sz="900" b="1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pg_flow_4_6.json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pg_flow_7_9.json</a:t>
                      </a:r>
                      <a:endParaRPr lang="zh-TW" altLang="en-US" sz="900" b="1" kern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pg_flow_10_12.json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{“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中送北潮流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”: 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 “from”: “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中部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”, 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 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“to”: “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北部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”, 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 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“</a:t>
                      </a:r>
                      <a:r>
                        <a:rPr lang="en-US" altLang="zh-TW" sz="900" b="1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powerkWh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”: [775222.5, 607870.0, … =&gt; /</a:t>
                      </a:r>
                      <a:r>
                        <a:rPr lang="en-US" altLang="zh-TW" sz="900" b="1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hr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2160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筆數字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]</a:t>
                      </a:r>
                      <a:endParaRPr lang="zh-TW" altLang="en-US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Taiwan Power </a:t>
                      </a:r>
                      <a:r>
                        <a:rPr lang="en-US" altLang="zh-TW" sz="900" b="1" kern="1200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Company_Power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 Flow between Regions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9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2024/5/01~2024/07/31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，每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分鐘，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unit: MW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900" b="1" kern="120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資料結構改變：</a:t>
                      </a:r>
                      <a:r>
                        <a:rPr lang="en-US" altLang="zh-TW" sz="900" b="1" kern="120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{"</a:t>
                      </a:r>
                      <a:r>
                        <a:rPr lang="en-US" altLang="zh-TW" sz="900" b="1" kern="1200" dirty="0" err="1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FUEL_TYPE":"System","UNIT_NAME</a:t>
                      </a:r>
                      <a:r>
                        <a:rPr lang="en-US" altLang="zh-TW" sz="900" b="1" kern="120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":"</a:t>
                      </a:r>
                      <a:r>
                        <a:rPr lang="zh-TW" altLang="en-US" sz="900" b="1" kern="120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中送北潮流</a:t>
                      </a:r>
                      <a:r>
                        <a:rPr lang="en-US" altLang="zh-TW" sz="900" b="1" kern="1200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","DATETIME":"2024-05-01T00:00:00","P":"1141.0"}</a:t>
                      </a:r>
                      <a:endParaRPr lang="zh-TW" altLang="en-US" sz="900" b="1" kern="1200" dirty="0">
                        <a:solidFill>
                          <a:schemeClr val="tx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10339"/>
                  </a:ext>
                </a:extLst>
              </a:tr>
              <a:tr h="60379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2021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：整年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5~10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power-generation\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各機組過去發電量</a:t>
                      </a: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20220101-20220331.json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{"</a:t>
                      </a:r>
                      <a:r>
                        <a:rPr lang="en-US" altLang="zh-TW" sz="900" b="1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FUEL_TYPE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":"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核能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",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"</a:t>
                      </a:r>
                      <a:r>
                        <a:rPr lang="en-US" altLang="zh-TW" sz="900" b="1" kern="12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UNIT_NAME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":"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核三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#1",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"DATE":"2022-01-01 00:30",</a:t>
                      </a:r>
                      <a:b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"NET_P":"950.6"}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台灣電力公司各機組過去發電量 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en-US" altLang="zh-TW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過去：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https://apan1121.github.io/powerInfoV2/#/about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過去：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https://data.gov.tw/dataset/19995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92137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endParaRPr lang="zh-TW" altLang="en-US" sz="9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capacity target </a:t>
                      </a:r>
                      <a:r>
                        <a:rPr lang="zh-TW" altLang="en-US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（數字 </a:t>
                      </a:r>
                      <a:r>
                        <a:rPr lang="en-US" altLang="zh-TW" sz="9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https://www.re.org.tw/information/statistics.aspx</a:t>
                      </a:r>
                      <a:endParaRPr lang="en-US" altLang="zh-TW" sz="9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491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5202065-9839-6606-A5F5-5AFFC662932E}"/>
              </a:ext>
            </a:extLst>
          </p:cNvPr>
          <p:cNvSpPr/>
          <p:nvPr/>
        </p:nvSpPr>
        <p:spPr>
          <a:xfrm>
            <a:off x="262088" y="4765161"/>
            <a:ext cx="1066379" cy="43656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這兩個可以用</a:t>
            </a:r>
            <a:r>
              <a:rPr kumimoji="1" lang="en-US" altLang="zh-TW" sz="9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Crawler.py</a:t>
            </a:r>
            <a:r>
              <a:rPr kumimoji="1" lang="zh-TW" altLang="en-US" sz="9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下載</a:t>
            </a:r>
          </a:p>
        </p:txBody>
      </p:sp>
    </p:spTree>
    <p:extLst>
      <p:ext uri="{BB962C8B-B14F-4D97-AF65-F5344CB8AC3E}">
        <p14:creationId xmlns:p14="http://schemas.microsoft.com/office/powerpoint/2010/main" val="37073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20E4D94-C5E9-9470-D0A4-A3711834FC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869" y="6192165"/>
            <a:ext cx="8315605" cy="364596"/>
          </a:xfrm>
        </p:spPr>
        <p:txBody>
          <a:bodyPr/>
          <a:lstStyle/>
          <a:p>
            <a:r>
              <a:rPr kumimoji="1" lang="zh-TW" altLang="en-US" sz="1050" dirty="0">
                <a:solidFill>
                  <a:schemeClr val="accent3"/>
                </a:solidFill>
              </a:rPr>
              <a:t>但現在只有</a:t>
            </a:r>
            <a:r>
              <a:rPr kumimoji="1" lang="en-US" altLang="zh-TW" sz="1050" dirty="0">
                <a:solidFill>
                  <a:schemeClr val="accent3"/>
                </a:solidFill>
              </a:rPr>
              <a:t>2023</a:t>
            </a:r>
            <a:r>
              <a:rPr kumimoji="1" lang="zh-TW" altLang="en-US" sz="1050" dirty="0">
                <a:solidFill>
                  <a:schemeClr val="accent3"/>
                </a:solidFill>
              </a:rPr>
              <a:t>嚶嚶嚶，先用</a:t>
            </a:r>
            <a:r>
              <a:rPr kumimoji="1" lang="en-US" altLang="zh-TW" sz="1050" dirty="0">
                <a:solidFill>
                  <a:schemeClr val="accent3"/>
                </a:solidFill>
              </a:rPr>
              <a:t>2023</a:t>
            </a:r>
            <a:endParaRPr kumimoji="1" lang="zh-TW" altLang="en-US" sz="1050" dirty="0">
              <a:solidFill>
                <a:schemeClr val="accent3"/>
              </a:solidFill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C412ED-334C-DECB-B0A2-5B25796F3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b="1" kern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AirpollutantEmission</a:t>
            </a:r>
            <a:r>
              <a:rPr lang="en-US" altLang="zh-TW" dirty="0" err="1"/>
              <a:t>.csv</a:t>
            </a:r>
            <a:r>
              <a:rPr lang="zh-TW" altLang="en-US" dirty="0"/>
              <a:t>：溫室氣體排放量計算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5D14B6-C1B0-1BF9-25A5-BF73636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7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1B25134-4345-C5A3-903D-D7258EEE8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資料更新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66AAC08-3374-A359-C0EC-238A19CB3376}"/>
              </a:ext>
            </a:extLst>
          </p:cNvPr>
          <p:cNvGrpSpPr/>
          <p:nvPr/>
        </p:nvGrpSpPr>
        <p:grpSpPr>
          <a:xfrm>
            <a:off x="5534721" y="1401543"/>
            <a:ext cx="6061841" cy="4611505"/>
            <a:chOff x="595438" y="1430215"/>
            <a:chExt cx="6061841" cy="4611505"/>
          </a:xfrm>
        </p:grpSpPr>
        <p:pic>
          <p:nvPicPr>
            <p:cNvPr id="8" name="圖片 7" descr="一張含有 文字, 螢幕擷取畫面, 圖表, 字型 的圖片&#10;&#10;AI 產生的內容可能不正確。">
              <a:extLst>
                <a:ext uri="{FF2B5EF4-FFF2-40B4-BE49-F238E27FC236}">
                  <a16:creationId xmlns:a16="http://schemas.microsoft.com/office/drawing/2014/main" id="{0C89A78E-C1F1-EFB3-41BC-CAEBC63D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439" y="2032823"/>
              <a:ext cx="6061840" cy="4008897"/>
            </a:xfrm>
            <a:prstGeom prst="rect">
              <a:avLst/>
            </a:prstGeom>
            <a:noFill/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3E5623-68FD-208E-E609-4A7E7949BC5F}"/>
                </a:ext>
              </a:extLst>
            </p:cNvPr>
            <p:cNvSpPr/>
            <p:nvPr/>
          </p:nvSpPr>
          <p:spPr>
            <a:xfrm>
              <a:off x="595438" y="1430215"/>
              <a:ext cx="3029259" cy="335940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200" b="1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參照</a:t>
              </a:r>
              <a:r>
                <a:rPr lang="zh-TW" altLang="en-US" sz="12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hlinkClick r:id="rId3"/>
                </a:rPr>
                <a:t>暐畯學長的</a:t>
              </a:r>
              <a:r>
                <a:rPr lang="en" altLang="zh-TW" sz="12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hlinkClick r:id="rId3"/>
                </a:rPr>
                <a:t>spreadsheet</a:t>
              </a:r>
              <a:r>
                <a:rPr lang="zh-TW" altLang="en" sz="12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hlinkClick r:id="rId3"/>
                </a:rPr>
                <a:t>（</a:t>
              </a:r>
              <a:r>
                <a:rPr lang="zh-TW" altLang="en-US" sz="12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hlinkClick r:id="rId3"/>
                </a:rPr>
                <a:t>更新版）</a:t>
              </a:r>
              <a:endParaRPr lang="zh-TW" altLang="en-US" sz="1200" b="1" kern="12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8606CA-C7F7-9AE4-CF00-2AF5F90A6AEF}"/>
                </a:ext>
              </a:extLst>
            </p:cNvPr>
            <p:cNvSpPr/>
            <p:nvPr/>
          </p:nvSpPr>
          <p:spPr>
            <a:xfrm>
              <a:off x="1544320" y="1917479"/>
              <a:ext cx="3890383" cy="2365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5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Gross</a:t>
              </a:r>
              <a:r>
                <a:rPr kumimoji="1" lang="zh-TW" altLang="en-US" sz="105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：毛發電量：含電廠發電內部消耗及損耗➜發電時總排放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1F36F0-AA45-51BD-D388-1C2434CE4E38}"/>
                </a:ext>
              </a:extLst>
            </p:cNvPr>
            <p:cNvSpPr/>
            <p:nvPr/>
          </p:nvSpPr>
          <p:spPr>
            <a:xfrm>
              <a:off x="2517165" y="5629216"/>
              <a:ext cx="2453351" cy="2365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5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Net</a:t>
              </a:r>
              <a:r>
                <a:rPr kumimoji="1" lang="zh-TW" altLang="en-US" sz="105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：淨發電量➜用電者實際用電排放</a:t>
              </a:r>
            </a:p>
          </p:txBody>
        </p: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47329168-9C8E-2619-9616-95E2D1897D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489511" y="2154017"/>
              <a:ext cx="1" cy="198566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1C52C200-0D3C-C357-E3D3-E7C743C9E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4697" y="5418972"/>
              <a:ext cx="0" cy="22238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1193A29-FEFF-8BDB-7F17-A883E57E6CD5}"/>
              </a:ext>
            </a:extLst>
          </p:cNvPr>
          <p:cNvGrpSpPr/>
          <p:nvPr/>
        </p:nvGrpSpPr>
        <p:grpSpPr>
          <a:xfrm>
            <a:off x="595438" y="1386881"/>
            <a:ext cx="4590345" cy="2228526"/>
            <a:chOff x="7006217" y="1369102"/>
            <a:chExt cx="4590345" cy="2228526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8801B23-2775-6D80-E183-9358C215A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6217" y="2017838"/>
              <a:ext cx="4590345" cy="10871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36B3C1-8C75-088C-FB1E-A15DC954FAAC}"/>
                </a:ext>
              </a:extLst>
            </p:cNvPr>
            <p:cNvSpPr/>
            <p:nvPr/>
          </p:nvSpPr>
          <p:spPr>
            <a:xfrm>
              <a:off x="8006079" y="1615567"/>
              <a:ext cx="2387600" cy="23050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電業年報：</a:t>
              </a:r>
              <a:r>
                <a:rPr lang="zh-TW" altLang="en-US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表</a:t>
              </a:r>
              <a:r>
                <a:rPr lang="en-US" altLang="zh-TW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2-6</a:t>
              </a:r>
              <a:r>
                <a:rPr lang="zh-TW" altLang="en-US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空氣污染排放量</a:t>
              </a:r>
              <a:endParaRPr lang="en-US" altLang="zh-TW" sz="11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F206F7D-551A-BEDA-779E-CA43933913CD}"/>
                </a:ext>
              </a:extLst>
            </p:cNvPr>
            <p:cNvSpPr/>
            <p:nvPr/>
          </p:nvSpPr>
          <p:spPr>
            <a:xfrm rot="5400000">
              <a:off x="9113727" y="738425"/>
              <a:ext cx="172304" cy="2387599"/>
            </a:xfrm>
            <a:prstGeom prst="lef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9" name="左大括弧 18">
              <a:extLst>
                <a:ext uri="{FF2B5EF4-FFF2-40B4-BE49-F238E27FC236}">
                  <a16:creationId xmlns:a16="http://schemas.microsoft.com/office/drawing/2014/main" id="{8B5194B4-84BF-8EF6-298D-0005821488B2}"/>
                </a:ext>
              </a:extLst>
            </p:cNvPr>
            <p:cNvSpPr/>
            <p:nvPr/>
          </p:nvSpPr>
          <p:spPr>
            <a:xfrm rot="16200000">
              <a:off x="10920490" y="2689570"/>
              <a:ext cx="204273" cy="1147870"/>
            </a:xfrm>
            <a:prstGeom prst="leftBrac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4B090B-3C51-3A80-F54E-50BF16B76C81}"/>
                </a:ext>
              </a:extLst>
            </p:cNvPr>
            <p:cNvSpPr/>
            <p:nvPr/>
          </p:nvSpPr>
          <p:spPr>
            <a:xfrm>
              <a:off x="9250017" y="3367123"/>
              <a:ext cx="2346545" cy="2305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跑</a:t>
              </a:r>
              <a:r>
                <a:rPr lang="en-US" altLang="zh-TW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spreadsheet</a:t>
              </a:r>
              <a:r>
                <a:rPr lang="zh-TW" altLang="en-US" sz="1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，預計改成</a:t>
              </a:r>
              <a:r>
                <a:rPr lang="zh-TW" altLang="en-US" sz="1100" b="1" kern="12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程式</a:t>
              </a:r>
              <a:endParaRPr lang="en-US" altLang="zh-TW" sz="11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F96F4CE-D833-A963-EDB1-96DA46779B8B}"/>
                </a:ext>
              </a:extLst>
            </p:cNvPr>
            <p:cNvSpPr txBox="1"/>
            <p:nvPr/>
          </p:nvSpPr>
          <p:spPr>
            <a:xfrm>
              <a:off x="8006079" y="1369102"/>
              <a:ext cx="238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9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*12</a:t>
              </a:r>
              <a:r>
                <a:rPr lang="zh-TW" altLang="en-US" sz="9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月報也有：一至本月份止累計實績值</a:t>
              </a:r>
              <a:r>
                <a:rPr lang="en-US" altLang="zh-TW" sz="9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lang="en" altLang="zh-TW" sz="900" b="1" kern="12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kg)</a:t>
              </a:r>
              <a:endParaRPr lang="en-US" altLang="zh-TW" sz="2400" b="1" kern="1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7D2D9CA-0C2B-377E-9DA2-98CEE9227207}"/>
              </a:ext>
            </a:extLst>
          </p:cNvPr>
          <p:cNvSpPr txBox="1"/>
          <p:nvPr/>
        </p:nvSpPr>
        <p:spPr>
          <a:xfrm>
            <a:off x="595438" y="3758034"/>
            <a:ext cx="4590345" cy="246221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校正會用到：</a:t>
            </a:r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環境部氣候變遷署</a:t>
            </a:r>
            <a:r>
              <a:rPr lang="en-US" altLang="zh-TW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-</a:t>
            </a:r>
            <a:r>
              <a:rPr lang="zh-TW" altLang="en-US" sz="1100" b="1" i="0" u="none" strike="noStrike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事業溫室氣體排放量資訊平台</a:t>
            </a:r>
            <a:endParaRPr lang="en-US" altLang="zh-TW" sz="1100" b="1" i="0" u="none" strike="noStrike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查詢條件➜事業名稱：電力</a:t>
            </a:r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要換單位（</a:t>
            </a:r>
            <a:r>
              <a:rPr lang="en-US" altLang="zh-TW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*1000</a:t>
            </a:r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：公噸</a:t>
            </a:r>
            <a:r>
              <a:rPr lang="en-US" altLang="zh-TW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-&gt;kg</a:t>
            </a:r>
            <a:r>
              <a:rPr lang="zh-TW" altLang="en-US" sz="11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/>
            <a:endParaRPr lang="en-US" altLang="zh-TW" sz="11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0E9316CB-A6DB-65EC-EEC7-38C227323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62" y="4385667"/>
            <a:ext cx="4350895" cy="1734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F5C62769-E87A-0EA8-56D1-515876E2A965}"/>
              </a:ext>
            </a:extLst>
          </p:cNvPr>
          <p:cNvCxnSpPr>
            <a:cxnSpLocks/>
            <a:stCxn id="60" idx="2"/>
            <a:endCxn id="34" idx="3"/>
          </p:cNvCxnSpPr>
          <p:nvPr/>
        </p:nvCxnSpPr>
        <p:spPr>
          <a:xfrm rot="5400000" flipH="1">
            <a:off x="7480437" y="2694488"/>
            <a:ext cx="987659" cy="5576967"/>
          </a:xfrm>
          <a:prstGeom prst="bentConnector4">
            <a:avLst>
              <a:gd name="adj1" fmla="val -23146"/>
              <a:gd name="adj2" fmla="val 56402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>
            <a:extLst>
              <a:ext uri="{FF2B5EF4-FFF2-40B4-BE49-F238E27FC236}">
                <a16:creationId xmlns:a16="http://schemas.microsoft.com/office/drawing/2014/main" id="{58ACB977-A698-9A5F-6584-A8A321383D1B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5185783" y="1569513"/>
            <a:ext cx="348938" cy="193064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1C7469D-EC0A-609D-877D-66B623B64159}"/>
              </a:ext>
            </a:extLst>
          </p:cNvPr>
          <p:cNvSpPr/>
          <p:nvPr/>
        </p:nvSpPr>
        <p:spPr>
          <a:xfrm>
            <a:off x="10048662" y="5560774"/>
            <a:ext cx="1428176" cy="416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39EDC2B-30CB-0247-7C2B-E7053911F7AB}"/>
              </a:ext>
            </a:extLst>
          </p:cNvPr>
          <p:cNvSpPr/>
          <p:nvPr/>
        </p:nvSpPr>
        <p:spPr>
          <a:xfrm>
            <a:off x="6252079" y="4790576"/>
            <a:ext cx="616995" cy="66163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SOx</a:t>
            </a:r>
            <a:endParaRPr kumimoji="1" lang="en-US" altLang="zh-TW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Nox</a:t>
            </a:r>
          </a:p>
          <a:p>
            <a:pPr algn="ctr"/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PM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D15F2C9-BFCB-FF6F-D6E8-FAFE6A44E1B9}"/>
              </a:ext>
            </a:extLst>
          </p:cNvPr>
          <p:cNvSpPr txBox="1"/>
          <p:nvPr/>
        </p:nvSpPr>
        <p:spPr>
          <a:xfrm>
            <a:off x="7804657" y="4624976"/>
            <a:ext cx="116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kumimoji="1" sz="900" b="1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除以淨發電量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C2C4C3A-6867-F335-F345-57FDD6AB2CCD}"/>
              </a:ext>
            </a:extLst>
          </p:cNvPr>
          <p:cNvSpPr txBox="1"/>
          <p:nvPr/>
        </p:nvSpPr>
        <p:spPr>
          <a:xfrm>
            <a:off x="9909479" y="4596558"/>
            <a:ext cx="1169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9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除以淨發電量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597212-75EA-C108-E60C-6D6795BF206D}"/>
              </a:ext>
            </a:extLst>
          </p:cNvPr>
          <p:cNvSpPr txBox="1"/>
          <p:nvPr/>
        </p:nvSpPr>
        <p:spPr>
          <a:xfrm>
            <a:off x="61269" y="3383421"/>
            <a:ext cx="2269237" cy="2308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kumimoji="1" sz="900" b="1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zh-TW" altLang="en-US" dirty="0">
                <a:solidFill>
                  <a:schemeClr val="tx1"/>
                </a:solidFill>
              </a:rPr>
              <a:t>從電業年報更新：毛</a:t>
            </a:r>
            <a:r>
              <a:rPr lang="en-US" altLang="zh-TW">
                <a:solidFill>
                  <a:schemeClr val="tx1"/>
                </a:solidFill>
              </a:rPr>
              <a:t>/</a:t>
            </a:r>
            <a:r>
              <a:rPr lang="zh-TW" altLang="en-US">
                <a:solidFill>
                  <a:schemeClr val="tx1"/>
                </a:solidFill>
              </a:rPr>
              <a:t>淨</a:t>
            </a:r>
            <a:r>
              <a:rPr lang="zh-TW" altLang="en-US" dirty="0">
                <a:solidFill>
                  <a:schemeClr val="tx1"/>
                </a:solidFill>
              </a:rPr>
              <a:t>發電量、熱耗率</a:t>
            </a:r>
          </a:p>
        </p:txBody>
      </p: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AB7B66CA-AF50-5BCF-8212-590B7FE2028B}"/>
              </a:ext>
            </a:extLst>
          </p:cNvPr>
          <p:cNvCxnSpPr>
            <a:stCxn id="20" idx="1"/>
            <a:endCxn id="68" idx="3"/>
          </p:cNvCxnSpPr>
          <p:nvPr/>
        </p:nvCxnSpPr>
        <p:spPr>
          <a:xfrm flipH="1" flipV="1">
            <a:off x="2330506" y="3498837"/>
            <a:ext cx="508732" cy="131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5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6B542AE-450D-AE21-6910-EF8B56C55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BB5EA-365B-1E6A-5392-DE56683A0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kumimoji="1" lang="zh-TW" altLang="en-US" dirty="0">
                <a:solidFill>
                  <a:schemeClr val="bg2"/>
                </a:solidFill>
              </a:rPr>
              <a:t>興達</a:t>
            </a:r>
            <a:r>
              <a:rPr kumimoji="1" lang="en-US" altLang="zh-TW" dirty="0">
                <a:solidFill>
                  <a:schemeClr val="bg2"/>
                </a:solidFill>
              </a:rPr>
              <a:t>#1</a:t>
            </a:r>
            <a:r>
              <a:rPr kumimoji="1" lang="zh-TW" altLang="en-US" dirty="0">
                <a:solidFill>
                  <a:schemeClr val="bg2"/>
                </a:solidFill>
              </a:rPr>
              <a:t>：緊急備用</a:t>
            </a:r>
            <a:endParaRPr kumimoji="1" lang="en-US" altLang="zh-TW" dirty="0">
              <a:solidFill>
                <a:schemeClr val="bg2"/>
              </a:solidFill>
            </a:endParaRPr>
          </a:p>
          <a:p>
            <a:r>
              <a:rPr kumimoji="1" lang="zh-TW" altLang="en-US" dirty="0">
                <a:solidFill>
                  <a:schemeClr val="bg2"/>
                </a:solidFill>
              </a:rPr>
              <a:t>興達</a:t>
            </a:r>
            <a:r>
              <a:rPr kumimoji="1" lang="en-US" altLang="zh-TW" dirty="0">
                <a:solidFill>
                  <a:schemeClr val="bg2"/>
                </a:solidFill>
              </a:rPr>
              <a:t>#2</a:t>
            </a:r>
            <a:r>
              <a:rPr kumimoji="1" lang="zh-TW" altLang="en-US" dirty="0">
                <a:solidFill>
                  <a:schemeClr val="bg2"/>
                </a:solidFill>
              </a:rPr>
              <a:t>：緊急備用</a:t>
            </a:r>
            <a:endParaRPr kumimoji="1" lang="en-US" altLang="zh-TW" dirty="0">
              <a:solidFill>
                <a:schemeClr val="bg2"/>
              </a:solidFill>
            </a:endParaRPr>
          </a:p>
          <a:p>
            <a:r>
              <a:rPr kumimoji="1" lang="zh-TW" altLang="en-US" dirty="0"/>
              <a:t>協和</a:t>
            </a:r>
            <a:r>
              <a:rPr kumimoji="1" lang="en-US" altLang="zh-TW" dirty="0"/>
              <a:t>#1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108/12</a:t>
            </a:r>
          </a:p>
          <a:p>
            <a:r>
              <a:rPr lang="zh-TW" altLang="en-US" dirty="0"/>
              <a:t>協和</a:t>
            </a:r>
            <a:r>
              <a:rPr lang="en-US" altLang="zh-TW" dirty="0"/>
              <a:t>#2</a:t>
            </a:r>
            <a:r>
              <a:rPr lang="zh-TW" altLang="en-US" dirty="0"/>
              <a:t>：</a:t>
            </a:r>
            <a:r>
              <a:rPr lang="en-US" altLang="zh-TW" dirty="0"/>
              <a:t>108/12</a:t>
            </a:r>
          </a:p>
          <a:p>
            <a:endParaRPr lang="en-US" altLang="zh-TW" dirty="0"/>
          </a:p>
          <a:p>
            <a:r>
              <a:rPr lang="zh-TW" altLang="en-US" dirty="0"/>
              <a:t>通霄</a:t>
            </a:r>
            <a:r>
              <a:rPr lang="en-US" altLang="zh-TW" dirty="0"/>
              <a:t>#9</a:t>
            </a:r>
            <a:r>
              <a:rPr lang="zh-TW" altLang="en-US" dirty="0"/>
              <a:t>：新的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大潭</a:t>
            </a:r>
            <a:r>
              <a:rPr lang="en-US" altLang="zh-TW" dirty="0">
                <a:solidFill>
                  <a:schemeClr val="accent1"/>
                </a:solidFill>
              </a:rPr>
              <a:t>#7</a:t>
            </a:r>
            <a:r>
              <a:rPr lang="zh-TW" altLang="en-US" dirty="0">
                <a:solidFill>
                  <a:schemeClr val="accent1"/>
                </a:solidFill>
              </a:rPr>
              <a:t>：？？？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大潭</a:t>
            </a:r>
            <a:r>
              <a:rPr lang="en-US" altLang="zh-TW" dirty="0">
                <a:solidFill>
                  <a:schemeClr val="accent1"/>
                </a:solidFill>
              </a:rPr>
              <a:t>#9</a:t>
            </a:r>
            <a:r>
              <a:rPr lang="zh-TW" altLang="en-US" dirty="0">
                <a:solidFill>
                  <a:schemeClr val="accent1"/>
                </a:solidFill>
              </a:rPr>
              <a:t>：？？？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Wingdings" pitchFamily="2" charset="2"/>
              <a:buChar char="l"/>
            </a:pPr>
            <a:r>
              <a:rPr lang="zh-TW" altLang="en-US" dirty="0">
                <a:solidFill>
                  <a:schemeClr val="tx2"/>
                </a:solidFill>
              </a:rPr>
              <a:t>台中：未來除役？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kumimoji="1" lang="zh-TW" altLang="en-US" dirty="0">
                <a:solidFill>
                  <a:schemeClr val="tx2"/>
                </a:solidFill>
              </a:rPr>
              <a:t>琉球：</a:t>
            </a:r>
            <a:r>
              <a:rPr lang="zh-TW" altLang="en-US" dirty="0">
                <a:solidFill>
                  <a:schemeClr val="tx2"/>
                </a:solidFill>
              </a:rPr>
              <a:t>未來除役？</a:t>
            </a:r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離島備載小型電廠，本月僅試運轉併聯發電至系統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TW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小時</a:t>
            </a:r>
          </a:p>
          <a:p>
            <a:pPr>
              <a:buFont typeface="Wingdings" pitchFamily="2" charset="2"/>
              <a:buChar char="l"/>
            </a:pPr>
            <a:endParaRPr kumimoji="1"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DF9D3C-1870-894B-95C7-F932C9D69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除役電廠列表</a:t>
            </a:r>
            <a:endParaRPr kumimoji="1"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7EA215-92A8-1973-77FE-F8AACB50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8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DA5371D-8811-F77C-CC71-C816D7E038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資料更新</a:t>
            </a:r>
          </a:p>
        </p:txBody>
      </p:sp>
      <p:pic>
        <p:nvPicPr>
          <p:cNvPr id="10" name="圖片 9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CFD1AC90-C807-98CB-0F4B-9377AB5A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282" y="2442772"/>
            <a:ext cx="3510280" cy="280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F7FD7C0-AB7A-0E73-140A-7BA635F8C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9FBC-8844-0836-A6F0-CEB889B10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en-US" altLang="zh-TW" dirty="0"/>
              <a:t>RE</a:t>
            </a:r>
            <a:r>
              <a:rPr lang="zh-TW" altLang="en-US" dirty="0"/>
              <a:t>（目前只有光能、風能）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5C2957-F443-8013-D9AF-48F0C560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B8FC-6B6B-9946-893D-726E60610C22}" type="slidenum">
              <a:rPr kumimoji="1" lang="zh-TW" altLang="en-US" smtClean="0"/>
              <a:pPr/>
              <a:t>9</a:t>
            </a:fld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4589118-8E3D-AD8A-A424-C96F36FDD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資料更新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769D3F-199F-DF25-990F-B4F392F9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31813"/>
              </p:ext>
            </p:extLst>
          </p:nvPr>
        </p:nvGraphicFramePr>
        <p:xfrm>
          <a:off x="595436" y="2878619"/>
          <a:ext cx="7969470" cy="1968594"/>
        </p:xfrm>
        <a:graphic>
          <a:graphicData uri="http://schemas.openxmlformats.org/drawingml/2006/table">
            <a:tbl>
              <a:tblPr/>
              <a:tblGrid>
                <a:gridCol w="2703425">
                  <a:extLst>
                    <a:ext uri="{9D8B030D-6E8A-4147-A177-3AD203B41FA5}">
                      <a16:colId xmlns:a16="http://schemas.microsoft.com/office/drawing/2014/main" val="1484400151"/>
                    </a:ext>
                  </a:extLst>
                </a:gridCol>
                <a:gridCol w="1351712">
                  <a:extLst>
                    <a:ext uri="{9D8B030D-6E8A-4147-A177-3AD203B41FA5}">
                      <a16:colId xmlns:a16="http://schemas.microsoft.com/office/drawing/2014/main" val="3129835473"/>
                    </a:ext>
                  </a:extLst>
                </a:gridCol>
                <a:gridCol w="1351712">
                  <a:extLst>
                    <a:ext uri="{9D8B030D-6E8A-4147-A177-3AD203B41FA5}">
                      <a16:colId xmlns:a16="http://schemas.microsoft.com/office/drawing/2014/main" val="3994931449"/>
                    </a:ext>
                  </a:extLst>
                </a:gridCol>
                <a:gridCol w="2562621">
                  <a:extLst>
                    <a:ext uri="{9D8B030D-6E8A-4147-A177-3AD203B41FA5}">
                      <a16:colId xmlns:a16="http://schemas.microsoft.com/office/drawing/2014/main" val="3788745525"/>
                    </a:ext>
                  </a:extLst>
                </a:gridCol>
              </a:tblGrid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仁澤地熱發電站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北部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840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地熱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45750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翡翠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北部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慣常水力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(</a:t>
                      </a:r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承攬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593093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義興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北部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慣常水力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(</a:t>
                      </a:r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承攬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736847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石門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北部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90000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慣常水力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(</a:t>
                      </a:r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承攬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960237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曾文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南部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50000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慣常水力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(</a:t>
                      </a:r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承攬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9178"/>
                  </a:ext>
                </a:extLst>
              </a:tr>
              <a:tr h="32809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后里示範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中部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慣常水力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(</a:t>
                      </a:r>
                      <a:r>
                        <a:rPr kumimoji="1" lang="zh-TW" altLang="en-US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承攬</a:t>
                      </a:r>
                      <a:r>
                        <a:rPr kumimoji="1" lang="en-US" altLang="zh-TW" sz="1600" b="1" kern="1200" spc="1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j-cs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4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2">
      <a:dk1>
        <a:srgbClr val="000000"/>
      </a:dk1>
      <a:lt1>
        <a:srgbClr val="FFFFFF"/>
      </a:lt1>
      <a:dk2>
        <a:srgbClr val="E52229"/>
      </a:dk2>
      <a:lt2>
        <a:srgbClr val="16499B"/>
      </a:lt2>
      <a:accent1>
        <a:srgbClr val="F5AF45"/>
      </a:accent1>
      <a:accent2>
        <a:srgbClr val="99B86B"/>
      </a:accent2>
      <a:accent3>
        <a:srgbClr val="7BC5E3"/>
      </a:accent3>
      <a:accent4>
        <a:srgbClr val="E0C6DD"/>
      </a:accent4>
      <a:accent5>
        <a:srgbClr val="5492C7"/>
      </a:accent5>
      <a:accent6>
        <a:srgbClr val="6F8183"/>
      </a:accent6>
      <a:hlink>
        <a:srgbClr val="6F8183"/>
      </a:hlink>
      <a:folHlink>
        <a:srgbClr val="6F818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25131CCDA19646B407B57F2F24B9E1" ma:contentTypeVersion="10" ma:contentTypeDescription="Create a new document." ma:contentTypeScope="" ma:versionID="460394cfa63725dfb23abd76c1f53815">
  <xsd:schema xmlns:xsd="http://www.w3.org/2001/XMLSchema" xmlns:xs="http://www.w3.org/2001/XMLSchema" xmlns:p="http://schemas.microsoft.com/office/2006/metadata/properties" xmlns:ns3="cb36c4cb-e726-4b24-9671-113742ca09d7" targetNamespace="http://schemas.microsoft.com/office/2006/metadata/properties" ma:root="true" ma:fieldsID="69ff2b7ab457f65c28280979370e24b3" ns3:_="">
    <xsd:import namespace="cb36c4cb-e726-4b24-9671-113742ca09d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6c4cb-e726-4b24-9671-113742ca09d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B07703-798C-4EF3-91BE-7326858055B3}">
  <ds:schemaRefs>
    <ds:schemaRef ds:uri="http://schemas.microsoft.com/office/2006/metadata/properties"/>
    <ds:schemaRef ds:uri="http://schemas.microsoft.com/office/infopath/2007/PartnerControls"/>
    <ds:schemaRef ds:uri="cb36c4cb-e726-4b24-9671-113742ca09d7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EF2F6C9-E196-42E2-B44F-7AC559449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851D6-CE16-4EBF-9940-382E8F6B4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6c4cb-e726-4b24-9671-113742ca0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45185</TotalTime>
  <Words>1132</Words>
  <Application>Microsoft Macintosh PowerPoint</Application>
  <PresentationFormat>寬螢幕</PresentationFormat>
  <Paragraphs>212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微軟正黑體</vt:lpstr>
      <vt:lpstr>微軟正黑體</vt:lpstr>
      <vt:lpstr>Noto Sans TC SemiBold</vt:lpstr>
      <vt:lpstr>Arial</vt:lpstr>
      <vt:lpstr>Calibri</vt:lpstr>
      <vt:lpstr>Cambria Math</vt:lpstr>
      <vt:lpstr>Helvetica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簡報標題</dc:title>
  <dc:creator>Microsoft Office 使用者</dc:creator>
  <cp:lastModifiedBy>巽言 吳</cp:lastModifiedBy>
  <cp:revision>651</cp:revision>
  <dcterms:created xsi:type="dcterms:W3CDTF">2021-12-15T08:11:51Z</dcterms:created>
  <dcterms:modified xsi:type="dcterms:W3CDTF">2025-03-09T16:35:05Z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0x0101000425131CCDA19646B407B57F2F24B9E1</vt:lpwstr>
  </property>
</Properties>
</file>