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1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3584"/>
    <p:restoredTop sz="58388"/>
  </p:normalViewPr>
  <p:slideViewPr>
    <p:cSldViewPr snapToGrid="0">
      <p:cViewPr varScale="1">
        <p:scale>
          <a:sx n="122" d="100"/>
          <a:sy n="122" d="100"/>
        </p:scale>
        <p:origin x="193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Hello</a:t>
            </a:r>
            <a:r>
              <a:rPr lang="en-US" baseline="0" dirty="0" smtClean="0"/>
              <a:t>, welcome to today’s presentation and now I will introduce  you an amazing Extended Multi-feature Query Processor produced by OnePlus One team.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368ce00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368ce00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368ce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368ce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</a:t>
            </a:r>
            <a:r>
              <a:rPr lang="en-US" baseline="0" dirty="0" smtClean="0"/>
              <a:t> Why we need a new type processor?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 smtClean="0"/>
              <a:t>F</a:t>
            </a:r>
            <a:r>
              <a:rPr lang="en-US" dirty="0" smtClean="0"/>
              <a:t>or standard SQL, the process of dealing with the </a:t>
            </a:r>
            <a:r>
              <a:rPr lang="en-US" dirty="0" smtClean="0">
                <a:sym typeface="Century Gothic"/>
              </a:rPr>
              <a:t>complex relational algebraic expressions with group-</a:t>
            </a:r>
            <a:r>
              <a:rPr lang="en-US" dirty="0" err="1" smtClean="0">
                <a:sym typeface="Century Gothic"/>
              </a:rPr>
              <a:t>bys</a:t>
            </a:r>
            <a:r>
              <a:rPr lang="en-US" dirty="0" smtClean="0">
                <a:sym typeface="Century Gothic"/>
              </a:rPr>
              <a:t>, and sub-queries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are not performed effectively.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Since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sometimes, the the</a:t>
            </a:r>
            <a:r>
              <a:rPr lang="en-US" altLang="zh-CN" baseline="0" dirty="0" smtClean="0">
                <a:sym typeface="Century Gothic"/>
              </a:rPr>
              <a:t> algorithm will cause extra but meaningless scans of the table, which is time consuming.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baseline="0" dirty="0" smtClean="0">
                <a:sym typeface="Century Gothic"/>
              </a:rPr>
              <a:t>So to solution this problem,</a:t>
            </a:r>
            <a:r>
              <a:rPr lang="en-US" dirty="0" smtClean="0">
                <a:sym typeface="Century Gothic"/>
              </a:rPr>
              <a:t> we can provide a framework by extending the group by statement and adding such that clause to get a more efficient algorithm for the process,</a:t>
            </a:r>
            <a:r>
              <a:rPr lang="en-US" baseline="0" dirty="0" smtClean="0">
                <a:sym typeface="Century Gothic"/>
              </a:rPr>
              <a:t> so the meaningless and extra scans can be avoid.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this project the core </a:t>
            </a:r>
            <a:r>
              <a:rPr lang="en-US" dirty="0" smtClean="0"/>
              <a:t>Technical Points</a:t>
            </a:r>
            <a:r>
              <a:rPr lang="en-US" baseline="0" dirty="0" smtClean="0"/>
              <a:t> is to</a:t>
            </a:r>
            <a:r>
              <a:rPr lang="en-US" dirty="0" smtClean="0"/>
              <a:t> save the scan times of table. </a:t>
            </a:r>
            <a:r>
              <a:rPr lang="en-US" smtClean="0"/>
              <a:t>And If the grouping variables are independent then 2 scans are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baseline="0" dirty="0" smtClean="0"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baseline="0" dirty="0" smtClean="0">
                <a:sym typeface="Century Gothic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368ce0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368ce0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368ce0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368ce0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368ce00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368ce00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368ce0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368ce00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368ce0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368ce0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368ce00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368ce00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368ce0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368ce0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4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OnePlusOne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Hangyu Wang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348250" y="2259104"/>
            <a:ext cx="416699" cy="39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90639"/>
              </p:ext>
            </p:extLst>
          </p:nvPr>
        </p:nvGraphicFramePr>
        <p:xfrm>
          <a:off x="898711" y="1346574"/>
          <a:ext cx="7411572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24"/>
                <a:gridCol w="2470524"/>
                <a:gridCol w="2470524"/>
              </a:tblGrid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 time for Standard</a:t>
                      </a:r>
                      <a:r>
                        <a:rPr lang="en-US" baseline="0" dirty="0" smtClean="0"/>
                        <a:t> SQL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Scan time for E</a:t>
                      </a:r>
                      <a:r>
                        <a:rPr lang="en-US" baseline="0" dirty="0" smtClean="0"/>
                        <a:t>SQL </a:t>
                      </a:r>
                      <a:endParaRPr lang="en-US" dirty="0" smtClean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SQL1: Pivoting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SQL2: Hierarchies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SQL3: 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SQL4: Dependent 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SQL5: Complex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SQL6:</a:t>
                      </a:r>
                      <a:r>
                        <a:rPr lang="en-US" baseline="0" dirty="0" smtClean="0"/>
                        <a:t> Medians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Google Shape;65;p14"/>
          <p:cNvSpPr txBox="1">
            <a:spLocks noGrp="1"/>
          </p:cNvSpPr>
          <p:nvPr>
            <p:ph type="body" idx="1"/>
          </p:nvPr>
        </p:nvSpPr>
        <p:spPr>
          <a:xfrm>
            <a:off x="898711" y="3426834"/>
            <a:ext cx="7875406" cy="1307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 smtClean="0"/>
              <a:t>Thus, the extended SQL can query in  a more efficient way and the ESQL is more succinct compared to the standard one.</a:t>
            </a:r>
          </a:p>
          <a:p>
            <a:pPr marL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What to be improved: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More intelligent and </a:t>
            </a:r>
            <a:r>
              <a:rPr lang="en-US" dirty="0"/>
              <a:t>powerful</a:t>
            </a:r>
            <a:r>
              <a:rPr lang="en-US" dirty="0" smtClean="0"/>
              <a:t> parser </a:t>
            </a:r>
            <a:r>
              <a:rPr lang="en-US" dirty="0" smtClean="0">
                <a:sym typeface="Wingdings"/>
              </a:rPr>
              <a:t>=&gt; have a better to deal with NULL value </a:t>
            </a:r>
            <a:r>
              <a:rPr lang="en-US" dirty="0" smtClean="0"/>
              <a:t>no group by clause SQL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More error check and instruction to improve the user </a:t>
            </a:r>
            <a:r>
              <a:rPr lang="en-US" altLang="zh-CN" dirty="0" smtClean="0"/>
              <a:t>experience.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Description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71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endParaRPr lang="en-US" dirty="0" smtClean="0"/>
          </a:p>
          <a:p>
            <a:pPr marL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Problem: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/>
              <a:t>For standard SQL, the process of dealing with the </a:t>
            </a:r>
            <a:r>
              <a:rPr lang="en-US" dirty="0">
                <a:sym typeface="Century Gothic"/>
              </a:rPr>
              <a:t>complex relational algebraic expressions with </a:t>
            </a:r>
            <a:r>
              <a:rPr lang="en-US" dirty="0" smtClean="0">
                <a:sym typeface="Century Gothic"/>
              </a:rPr>
              <a:t>group-</a:t>
            </a:r>
            <a:r>
              <a:rPr lang="en-US" dirty="0" err="1" smtClean="0">
                <a:sym typeface="Century Gothic"/>
              </a:rPr>
              <a:t>bys</a:t>
            </a:r>
            <a:r>
              <a:rPr lang="en-US" dirty="0">
                <a:sym typeface="Century Gothic"/>
              </a:rPr>
              <a:t>, and </a:t>
            </a:r>
            <a:r>
              <a:rPr lang="en-US" dirty="0" smtClean="0">
                <a:sym typeface="Century Gothic"/>
              </a:rPr>
              <a:t>sub-queries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are not performed effectively.</a:t>
            </a:r>
            <a:endParaRPr lang="en-US" dirty="0"/>
          </a:p>
          <a:p>
            <a:pPr marL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Solution: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>
                <a:sym typeface="Century Gothic"/>
              </a:rPr>
              <a:t>We can provide a </a:t>
            </a:r>
            <a:r>
              <a:rPr lang="en-US" dirty="0">
                <a:sym typeface="Century Gothic"/>
              </a:rPr>
              <a:t>syntactic framework by </a:t>
            </a:r>
            <a:r>
              <a:rPr lang="en-US" dirty="0" smtClean="0">
                <a:sym typeface="Century Gothic"/>
              </a:rPr>
              <a:t>extending the group by statement and adding </a:t>
            </a:r>
            <a:r>
              <a:rPr lang="en-US" dirty="0">
                <a:sym typeface="Century Gothic"/>
              </a:rPr>
              <a:t>such that clause </a:t>
            </a:r>
            <a:r>
              <a:rPr lang="en-US" dirty="0" smtClean="0">
                <a:sym typeface="Century Gothic"/>
              </a:rPr>
              <a:t>to get a more efficient </a:t>
            </a:r>
            <a:r>
              <a:rPr lang="en-US" dirty="0">
                <a:sym typeface="Century Gothic"/>
              </a:rPr>
              <a:t>and scalable </a:t>
            </a:r>
            <a:r>
              <a:rPr lang="en-US" dirty="0" smtClean="0">
                <a:sym typeface="Century Gothic"/>
              </a:rPr>
              <a:t>algorithm for the process.</a:t>
            </a:r>
            <a:endParaRPr lang="en-US" dirty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Technic</a:t>
            </a:r>
            <a:r>
              <a:rPr lang="en-US" dirty="0"/>
              <a:t>al Points: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Save the scan times of table</a:t>
            </a:r>
            <a:r>
              <a:rPr lang="en-US" dirty="0" smtClean="0"/>
              <a:t>;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If the grouping variables are independent then 2 scans are needed.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5" name="Google Shape;65;p14"/>
          <p:cNvSpPr txBox="1">
            <a:spLocks/>
          </p:cNvSpPr>
          <p:nvPr/>
        </p:nvSpPr>
        <p:spPr>
          <a:xfrm>
            <a:off x="5102974" y="833718"/>
            <a:ext cx="3917400" cy="39634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charset="2"/>
              <a:buChar char="§"/>
            </a:pP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Architecture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Input structure: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sz="1350" dirty="0" smtClean="0"/>
              <a:t>SQL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sz="1350" dirty="0" smtClean="0"/>
              <a:t>JSON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err="1" smtClean="0"/>
              <a:t>PhiStruct</a:t>
            </a:r>
            <a:r>
              <a:rPr lang="en-US" dirty="0" smtClean="0"/>
              <a:t> and Opt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Algorithm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For EMF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For </a:t>
            </a:r>
            <a:r>
              <a:rPr lang="en-US" dirty="0" smtClean="0"/>
              <a:t>Optimization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Platform and Packages</a:t>
            </a: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Walk through DEMO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Summary and Improvement</a:t>
            </a:r>
          </a:p>
          <a:p>
            <a:pPr marL="742950" lvl="1" indent="-285750">
              <a:lnSpc>
                <a:spcPct val="100000"/>
              </a:lnSpc>
              <a:spcAft>
                <a:spcPts val="500"/>
              </a:spcAft>
            </a:pP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it works </a:t>
            </a:r>
            <a:r>
              <a:rPr lang="mr-IN" dirty="0" smtClean="0"/>
              <a:t>–</a:t>
            </a:r>
            <a:r>
              <a:rPr lang="en-US" dirty="0" smtClean="0"/>
              <a:t> high level architecture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626476" y="1357661"/>
            <a:ext cx="2227545" cy="1492623"/>
            <a:chOff x="257907" y="1358153"/>
            <a:chExt cx="2290307" cy="3110522"/>
          </a:xfrm>
        </p:grpSpPr>
        <p:sp>
          <p:nvSpPr>
            <p:cNvPr id="4" name="Rounded Rectangle 3"/>
            <p:cNvSpPr/>
            <p:nvPr/>
          </p:nvSpPr>
          <p:spPr>
            <a:xfrm>
              <a:off x="415278" y="2985247"/>
              <a:ext cx="1966586" cy="612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Input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(*.</a:t>
              </a:r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)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5278" y="1842247"/>
              <a:ext cx="1966586" cy="612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Input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(*.</a:t>
              </a:r>
              <a:r>
                <a:rPr lang="en-US" altLang="zh-CN" sz="2000" dirty="0" err="1" smtClean="0"/>
                <a:t>sql</a:t>
              </a:r>
              <a:r>
                <a:rPr lang="en-US" altLang="zh-CN" sz="2000" dirty="0" smtClean="0"/>
                <a:t>)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7907" y="1358153"/>
              <a:ext cx="2290307" cy="2770093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247" y="4160898"/>
              <a:ext cx="1252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PART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4" idx="0"/>
            </p:cNvCxnSpPr>
            <p:nvPr/>
          </p:nvCxnSpPr>
          <p:spPr>
            <a:xfrm>
              <a:off x="1398571" y="2454640"/>
              <a:ext cx="0" cy="530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6335" y="1414202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First type: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6335" y="2544447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Second type:</a:t>
              </a:r>
              <a:endParaRPr lang="en-US" sz="1100" dirty="0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686550" y="2713127"/>
            <a:ext cx="185969" cy="37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825993" y="1357661"/>
            <a:ext cx="2085338" cy="2080049"/>
            <a:chOff x="257907" y="1358153"/>
            <a:chExt cx="2290307" cy="1904089"/>
          </a:xfrm>
        </p:grpSpPr>
        <p:sp>
          <p:nvSpPr>
            <p:cNvPr id="61" name="Rectangle 60"/>
            <p:cNvSpPr/>
            <p:nvPr/>
          </p:nvSpPr>
          <p:spPr>
            <a:xfrm>
              <a:off x="257907" y="1358153"/>
              <a:ext cx="2290307" cy="1598380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0884" y="2980501"/>
              <a:ext cx="2077817" cy="28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GENERATOR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6476" y="3103750"/>
            <a:ext cx="2272378" cy="1526243"/>
            <a:chOff x="626476" y="3103750"/>
            <a:chExt cx="2272378" cy="1526243"/>
          </a:xfrm>
        </p:grpSpPr>
        <p:grpSp>
          <p:nvGrpSpPr>
            <p:cNvPr id="32" name="Group 31"/>
            <p:cNvGrpSpPr/>
            <p:nvPr/>
          </p:nvGrpSpPr>
          <p:grpSpPr>
            <a:xfrm>
              <a:off x="626476" y="3103750"/>
              <a:ext cx="2272378" cy="1526243"/>
              <a:chOff x="3092997" y="1358153"/>
              <a:chExt cx="2290307" cy="3110521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250368" y="2985247"/>
                <a:ext cx="1966586" cy="612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Opt</a:t>
                </a:r>
                <a:endParaRPr lang="en-US" sz="2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250368" y="1842247"/>
                <a:ext cx="1966586" cy="612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PhiStruct</a:t>
                </a:r>
                <a:r>
                  <a:rPr lang="en-US" sz="2000" dirty="0" smtClean="0"/>
                  <a:t>(6 ops)</a:t>
                </a:r>
                <a:endParaRPr lang="en-US" sz="2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2997" y="1358153"/>
                <a:ext cx="2290307" cy="2770094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6658" y="4160897"/>
                <a:ext cx="1754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PROCESSOR PRE</a:t>
                </a:r>
                <a:endParaRPr lang="en-US" dirty="0"/>
              </a:p>
            </p:txBody>
          </p:sp>
        </p:grpSp>
        <p:sp>
          <p:nvSpPr>
            <p:cNvPr id="40" name="Double Bracket 39"/>
            <p:cNvSpPr/>
            <p:nvPr/>
          </p:nvSpPr>
          <p:spPr>
            <a:xfrm>
              <a:off x="686550" y="3206696"/>
              <a:ext cx="2167471" cy="115015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Down Arrow 67"/>
          <p:cNvSpPr/>
          <p:nvPr/>
        </p:nvSpPr>
        <p:spPr>
          <a:xfrm rot="16200000">
            <a:off x="3014888" y="3301597"/>
            <a:ext cx="185969" cy="37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16200000">
            <a:off x="5516139" y="1321949"/>
            <a:ext cx="185969" cy="37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3306915" y="1357661"/>
            <a:ext cx="2085338" cy="3434870"/>
            <a:chOff x="3306915" y="1357661"/>
            <a:chExt cx="2085338" cy="3434870"/>
          </a:xfrm>
        </p:grpSpPr>
        <p:grpSp>
          <p:nvGrpSpPr>
            <p:cNvPr id="42" name="Group 41"/>
            <p:cNvGrpSpPr/>
            <p:nvPr/>
          </p:nvGrpSpPr>
          <p:grpSpPr>
            <a:xfrm>
              <a:off x="3306915" y="1357661"/>
              <a:ext cx="2085338" cy="3434870"/>
              <a:chOff x="257907" y="1358153"/>
              <a:chExt cx="2290307" cy="31443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7907" y="1358153"/>
                <a:ext cx="2290307" cy="2842604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3500" y="4212591"/>
                <a:ext cx="2090140" cy="289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PROCESSOR CORE</a:t>
                </a:r>
                <a:endParaRPr lang="en-US" dirty="0"/>
              </a:p>
            </p:txBody>
          </p:sp>
        </p:grpSp>
        <p:sp>
          <p:nvSpPr>
            <p:cNvPr id="72" name="Rounded Rectangle 71"/>
            <p:cNvSpPr/>
            <p:nvPr/>
          </p:nvSpPr>
          <p:spPr>
            <a:xfrm>
              <a:off x="3526159" y="1669511"/>
              <a:ext cx="1638672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MFStruct</a:t>
              </a:r>
              <a:endParaRPr lang="en-US" sz="20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533122" y="2328742"/>
              <a:ext cx="1631709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First </a:t>
              </a:r>
              <a:r>
                <a:rPr lang="en-US" sz="2000" dirty="0" smtClean="0"/>
                <a:t>Scan</a:t>
              </a:r>
              <a:endParaRPr lang="en-US" sz="20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551640" y="2987973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Other Scan(s)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551639" y="3641796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Print Out</a:t>
              </a:r>
              <a:endParaRPr lang="en-US" sz="2000" dirty="0"/>
            </a:p>
          </p:txBody>
        </p:sp>
        <p:sp>
          <p:nvSpPr>
            <p:cNvPr id="79" name="Double Bracket 78"/>
            <p:cNvSpPr/>
            <p:nvPr/>
          </p:nvSpPr>
          <p:spPr>
            <a:xfrm>
              <a:off x="3401902" y="1502849"/>
              <a:ext cx="1911176" cy="2712799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046351" y="1582935"/>
            <a:ext cx="1638672" cy="29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Demo List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006087" y="13583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709378" y="3902118"/>
            <a:ext cx="29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GeneratedCodeFor</a:t>
            </a:r>
            <a:r>
              <a:rPr lang="en-US" b="1" dirty="0" smtClean="0">
                <a:solidFill>
                  <a:schemeClr val="accent1"/>
                </a:solidFill>
              </a:rPr>
              <a:t>{NAME}.java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709378" y="3805519"/>
            <a:ext cx="2812711" cy="51771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16200000">
            <a:off x="5465738" y="3901703"/>
            <a:ext cx="185969" cy="301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7784723" y="3129933"/>
            <a:ext cx="185969" cy="658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006087" y="18790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94" name="Rounded Rectangle 93"/>
          <p:cNvSpPr/>
          <p:nvPr/>
        </p:nvSpPr>
        <p:spPr>
          <a:xfrm>
            <a:off x="6046350" y="2110853"/>
            <a:ext cx="1638672" cy="29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SQL</a:t>
            </a:r>
            <a:endParaRPr lang="en-US" sz="2000" dirty="0"/>
          </a:p>
        </p:txBody>
      </p:sp>
      <p:sp>
        <p:nvSpPr>
          <p:cNvPr id="95" name="Rounded Rectangle 94"/>
          <p:cNvSpPr/>
          <p:nvPr/>
        </p:nvSpPr>
        <p:spPr>
          <a:xfrm>
            <a:off x="6046350" y="2648719"/>
            <a:ext cx="1638672" cy="29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JSON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006087" y="24212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97" name="Down Arrow 96"/>
          <p:cNvSpPr/>
          <p:nvPr/>
        </p:nvSpPr>
        <p:spPr>
          <a:xfrm rot="16200000">
            <a:off x="8184318" y="1870806"/>
            <a:ext cx="185969" cy="671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675061" y="20671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38275" y="188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Input Structure (SQL)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11700" y="1410986"/>
            <a:ext cx="37987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SQL:</a:t>
            </a:r>
          </a:p>
          <a:p>
            <a:r>
              <a:rPr lang="en-US" dirty="0" smtClean="0"/>
              <a:t>select      	YOUR_PROJECTED_OUTPUTS </a:t>
            </a:r>
          </a:p>
          <a:p>
            <a:r>
              <a:rPr lang="en-US" dirty="0" smtClean="0"/>
              <a:t>from        	YOUR_TABLE</a:t>
            </a:r>
          </a:p>
          <a:p>
            <a:r>
              <a:rPr lang="en-US" dirty="0" smtClean="0"/>
              <a:t>where      	YOUR_WHERE_CONDITION   </a:t>
            </a:r>
          </a:p>
          <a:p>
            <a:r>
              <a:rPr lang="en-US" dirty="0" smtClean="0"/>
              <a:t>group </a:t>
            </a:r>
            <a:r>
              <a:rPr lang="en-US" dirty="0"/>
              <a:t>by    </a:t>
            </a:r>
            <a:r>
              <a:rPr lang="en-US" dirty="0" smtClean="0"/>
              <a:t>	YOUR_GROUPBY_CONDITION    </a:t>
            </a:r>
          </a:p>
          <a:p>
            <a:r>
              <a:rPr lang="en-US" dirty="0" smtClean="0"/>
              <a:t>such </a:t>
            </a:r>
            <a:r>
              <a:rPr lang="en-US" dirty="0"/>
              <a:t>that   </a:t>
            </a:r>
            <a:r>
              <a:rPr lang="en-US" dirty="0" smtClean="0"/>
              <a:t>	YOUR_SUCHTHAT_CONDITION  </a:t>
            </a:r>
          </a:p>
          <a:p>
            <a:r>
              <a:rPr lang="en-US" dirty="0" smtClean="0"/>
              <a:t>having      	YOUR_HAVING_CONDITION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4" y="1683462"/>
            <a:ext cx="4713447" cy="116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Input </a:t>
            </a:r>
            <a:r>
              <a:rPr lang="en-US" dirty="0" smtClean="0"/>
              <a:t>Structure (JSON)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11700" y="1277757"/>
            <a:ext cx="50628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JSON:</a:t>
            </a:r>
          </a:p>
          <a:p>
            <a:r>
              <a:rPr lang="en-US" sz="1000" dirty="0" smtClean="0"/>
              <a:t>{          </a:t>
            </a:r>
          </a:p>
          <a:p>
            <a:r>
              <a:rPr lang="en-US" sz="1000" dirty="0" smtClean="0"/>
              <a:t>        "</a:t>
            </a:r>
            <a:r>
              <a:rPr lang="en-US" sz="1000" dirty="0"/>
              <a:t>Opt": </a:t>
            </a:r>
            <a:r>
              <a:rPr lang="en-US" sz="1000" dirty="0" smtClean="0"/>
              <a:t>		[], </a:t>
            </a:r>
          </a:p>
          <a:p>
            <a:r>
              <a:rPr lang="en-US" sz="1000" dirty="0" smtClean="0"/>
              <a:t>        "</a:t>
            </a:r>
            <a:r>
              <a:rPr lang="en-US" sz="1000" dirty="0" err="1"/>
              <a:t>projAttrs</a:t>
            </a:r>
            <a:r>
              <a:rPr lang="en-US" sz="1000" dirty="0"/>
              <a:t>": </a:t>
            </a:r>
            <a:r>
              <a:rPr lang="en-US" sz="1000" dirty="0" smtClean="0"/>
              <a:t>		[ PROJECTED_OUTPUTS </a:t>
            </a:r>
            <a:r>
              <a:rPr lang="en-US" sz="1000" dirty="0"/>
              <a:t>], </a:t>
            </a:r>
            <a:endParaRPr lang="en-US" sz="1000" dirty="0" smtClean="0"/>
          </a:p>
          <a:p>
            <a:r>
              <a:rPr lang="en-US" sz="1000" dirty="0" smtClean="0"/>
              <a:t>        "</a:t>
            </a:r>
            <a:r>
              <a:rPr lang="en-US" sz="1000" dirty="0" err="1"/>
              <a:t>gAttrs</a:t>
            </a:r>
            <a:r>
              <a:rPr lang="en-US" sz="1000" dirty="0"/>
              <a:t>": </a:t>
            </a:r>
            <a:r>
              <a:rPr lang="en-US" sz="1000" dirty="0" smtClean="0"/>
              <a:t>		GROUP_ATTRIBUTES,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"</a:t>
            </a:r>
            <a:r>
              <a:rPr lang="en-US" sz="1000" dirty="0" err="1"/>
              <a:t>aggFuncs</a:t>
            </a:r>
            <a:r>
              <a:rPr lang="en-US" sz="1000" dirty="0"/>
              <a:t>": </a:t>
            </a:r>
            <a:r>
              <a:rPr lang="en-US" sz="1000" dirty="0" smtClean="0"/>
              <a:t>	[ AGG_ID_ATTR 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"</a:t>
            </a:r>
            <a:r>
              <a:rPr lang="en-US" sz="1000" dirty="0" err="1"/>
              <a:t>numOfGVars</a:t>
            </a:r>
            <a:r>
              <a:rPr lang="en-US" sz="1000" dirty="0"/>
              <a:t>": </a:t>
            </a:r>
            <a:r>
              <a:rPr lang="en-US" sz="1000" dirty="0" smtClean="0"/>
              <a:t>	NUMBER_OF_GROUP_VARS</a:t>
            </a:r>
            <a:r>
              <a:rPr lang="en-US" sz="1000" dirty="0"/>
              <a:t>, </a:t>
            </a:r>
          </a:p>
          <a:p>
            <a:r>
              <a:rPr lang="en-US" sz="1000" dirty="0" smtClean="0"/>
              <a:t>        "</a:t>
            </a:r>
            <a:r>
              <a:rPr lang="en-US" sz="1000" dirty="0" err="1"/>
              <a:t>condOfHaving</a:t>
            </a:r>
            <a:r>
              <a:rPr lang="en-US" sz="1000" dirty="0"/>
              <a:t>": </a:t>
            </a:r>
            <a:r>
              <a:rPr lang="en-US" sz="1000" dirty="0" smtClean="0"/>
              <a:t>	HAVING_CLAUSE,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"</a:t>
            </a:r>
            <a:r>
              <a:rPr lang="en-US" sz="1000" dirty="0" err="1"/>
              <a:t>condOfGVars</a:t>
            </a:r>
            <a:r>
              <a:rPr lang="en-US" sz="1000" dirty="0"/>
              <a:t>": </a:t>
            </a:r>
            <a:r>
              <a:rPr lang="en-US" sz="1000" dirty="0" smtClean="0"/>
              <a:t>	[ </a:t>
            </a:r>
            <a:r>
              <a:rPr lang="en-US" sz="1000" dirty="0"/>
              <a:t>COND_GROUP_VARS 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760" y="2915697"/>
            <a:ext cx="9713232" cy="2221079"/>
            <a:chOff x="6864" y="2888191"/>
            <a:chExt cx="9914798" cy="22418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" y="2888191"/>
              <a:ext cx="7887623" cy="22418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727" y="2995903"/>
              <a:ext cx="3000935" cy="2093675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4572000" y="1512236"/>
            <a:ext cx="33751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For Opt part:</a:t>
            </a:r>
          </a:p>
          <a:p>
            <a:r>
              <a:rPr lang="en-US" sz="1000" dirty="0" smtClean="0"/>
              <a:t>[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{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</a:t>
            </a:r>
            <a:r>
              <a:rPr lang="en-US" sz="1000" dirty="0" smtClean="0"/>
              <a:t>“from”:    variable id, </a:t>
            </a:r>
          </a:p>
          <a:p>
            <a:r>
              <a:rPr lang="en-US" sz="1000" dirty="0" smtClean="0"/>
              <a:t>                “to”:        variable id </a:t>
            </a:r>
            <a:endParaRPr lang="en-US" sz="1000" dirty="0"/>
          </a:p>
          <a:p>
            <a:r>
              <a:rPr lang="en-US" sz="1000" dirty="0" smtClean="0"/>
              <a:t>        }, </a:t>
            </a:r>
            <a:r>
              <a:rPr lang="mr-IN" sz="1000" dirty="0" smtClean="0"/>
              <a:t>…</a:t>
            </a:r>
            <a:endParaRPr lang="en-US" sz="1000" dirty="0" smtClean="0"/>
          </a:p>
          <a:p>
            <a:r>
              <a:rPr lang="en-US" sz="1000" dirty="0" smtClean="0"/>
              <a:t>]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PhiStruct</a:t>
            </a:r>
            <a:r>
              <a:rPr lang="en-US" dirty="0" smtClean="0"/>
              <a:t> &amp; Opt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05265"/>
              </p:ext>
            </p:extLst>
          </p:nvPr>
        </p:nvGraphicFramePr>
        <p:xfrm>
          <a:off x="681317" y="1474322"/>
          <a:ext cx="7781365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54"/>
                <a:gridCol w="1835523"/>
                <a:gridCol w="2326341"/>
                <a:gridCol w="1766047"/>
              </a:tblGrid>
              <a:tr h="242741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Operands 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 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Output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latin typeface="+mn-lt"/>
                        </a:rPr>
                        <a:t>Attributes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projAttrs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projectedAttributes</a:t>
                      </a:r>
                      <a:r>
                        <a:rPr lang="en-US" sz="1200" dirty="0" smtClean="0">
                          <a:latin typeface="+mn-lt"/>
                        </a:rPr>
                        <a:t>   List&lt;String&gt;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getProjATTR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Number of GVs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numOfGVars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numOfGVars</a:t>
                      </a:r>
                      <a:r>
                        <a:rPr lang="en-US" sz="1200" dirty="0" smtClean="0">
                          <a:latin typeface="+mn-lt"/>
                        </a:rPr>
                        <a:t>                Integer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getNumOfGV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Grouping</a:t>
                      </a:r>
                      <a:r>
                        <a:rPr lang="en-US" sz="1200" baseline="0" dirty="0" smtClean="0">
                          <a:latin typeface="+mn-lt"/>
                        </a:rPr>
                        <a:t> Attributes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gAttrs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gAttributes</a:t>
                      </a:r>
                      <a:r>
                        <a:rPr lang="en-US" sz="1200" dirty="0" smtClean="0">
                          <a:latin typeface="+mn-lt"/>
                        </a:rPr>
                        <a:t>                   List&lt;String&gt;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getG_ATTR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Aggregation</a:t>
                      </a:r>
                      <a:r>
                        <a:rPr lang="en-US" sz="1200" baseline="0" dirty="0" smtClean="0">
                          <a:latin typeface="+mn-lt"/>
                        </a:rPr>
                        <a:t> Functions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aggFuncs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</a:rPr>
                        <a:t>aggregateFuncs</a:t>
                      </a:r>
                      <a:r>
                        <a:rPr lang="en-US" sz="1200" dirty="0" smtClean="0">
                          <a:latin typeface="+mn-lt"/>
                        </a:rPr>
                        <a:t>           List&lt;Group&gt;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getAggFunc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Condition of GVs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condOfGVars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predicateOfGVars</a:t>
                      </a:r>
                      <a:r>
                        <a:rPr lang="en-US" sz="1200" dirty="0" smtClean="0">
                          <a:latin typeface="+mn-lt"/>
                        </a:rPr>
                        <a:t>        List&lt;String&gt;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getCond_GV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Having Clause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condOfHaving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predicateOfHaving</a:t>
                      </a:r>
                      <a:r>
                        <a:rPr lang="en-US" sz="1200" dirty="0" smtClean="0">
                          <a:latin typeface="+mn-lt"/>
                        </a:rPr>
                        <a:t>       String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getCond_Having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Optimazation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JSON (key)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Variables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topoSort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order                                          List&lt;List&lt;Integer&gt;&gt;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2741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cnt</a:t>
                      </a:r>
                      <a:r>
                        <a:rPr lang="en-US" sz="1200" dirty="0" smtClean="0">
                          <a:latin typeface="+mn-lt"/>
                        </a:rPr>
                        <a:t>                                              </a:t>
                      </a:r>
                      <a:r>
                        <a:rPr lang="en-US" sz="1200" dirty="0" err="1" smtClean="0">
                          <a:latin typeface="+mn-lt"/>
                        </a:rPr>
                        <a:t>int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05" y="408761"/>
            <a:ext cx="3108195" cy="645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Algorithm for EMF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153580" y="1438344"/>
            <a:ext cx="2085338" cy="3105294"/>
            <a:chOff x="3306915" y="1357661"/>
            <a:chExt cx="2085338" cy="3105294"/>
          </a:xfrm>
        </p:grpSpPr>
        <p:sp>
          <p:nvSpPr>
            <p:cNvPr id="15" name="Rectangle 14"/>
            <p:cNvSpPr/>
            <p:nvPr/>
          </p:nvSpPr>
          <p:spPr>
            <a:xfrm>
              <a:off x="3306915" y="1357661"/>
              <a:ext cx="2085338" cy="3105294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26159" y="1669511"/>
              <a:ext cx="1638672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MFStruct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33122" y="2328742"/>
              <a:ext cx="1631709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First </a:t>
              </a:r>
              <a:r>
                <a:rPr lang="en-US" sz="2000" dirty="0" smtClean="0"/>
                <a:t>Scan</a:t>
              </a:r>
              <a:endParaRPr lang="en-US" sz="2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51640" y="2987973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Other Scan(s)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51639" y="3641796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Print Out</a:t>
              </a:r>
              <a:endParaRPr lang="en-US" sz="2000" dirty="0"/>
            </a:p>
          </p:txBody>
        </p:sp>
        <p:sp>
          <p:nvSpPr>
            <p:cNvPr id="14" name="Double Bracket 13"/>
            <p:cNvSpPr/>
            <p:nvPr/>
          </p:nvSpPr>
          <p:spPr>
            <a:xfrm>
              <a:off x="3401902" y="1502849"/>
              <a:ext cx="1911176" cy="2712799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8" y="1602577"/>
            <a:ext cx="2688402" cy="728109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17" name="Right Arrow 16"/>
          <p:cNvSpPr/>
          <p:nvPr/>
        </p:nvSpPr>
        <p:spPr>
          <a:xfrm>
            <a:off x="2306357" y="1891603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4" y="1391024"/>
            <a:ext cx="2204592" cy="3208738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5558954" y="1884348"/>
            <a:ext cx="1024982" cy="135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286185" y="2550834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61" y="2486547"/>
            <a:ext cx="2671699" cy="2208435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25" name="Right Arrow 24"/>
          <p:cNvSpPr/>
          <p:nvPr/>
        </p:nvSpPr>
        <p:spPr>
          <a:xfrm>
            <a:off x="5504307" y="2550834"/>
            <a:ext cx="1024982" cy="135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16" y="2235774"/>
            <a:ext cx="2665944" cy="2318752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2539538" y="2819989"/>
            <a:ext cx="167727" cy="136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97475" y="3863888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014316" y="2542907"/>
            <a:ext cx="733957" cy="11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2" y="1410153"/>
            <a:ext cx="3427896" cy="1499226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6" y="2994746"/>
            <a:ext cx="5471742" cy="2144331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6247260" y="2219878"/>
            <a:ext cx="124832" cy="8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2294977" y="3008554"/>
            <a:ext cx="438989" cy="1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281585" y="3204657"/>
            <a:ext cx="264677" cy="16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95" y="3623000"/>
            <a:ext cx="3102876" cy="673331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40" name="Right Arrow 39"/>
          <p:cNvSpPr/>
          <p:nvPr/>
        </p:nvSpPr>
        <p:spPr>
          <a:xfrm>
            <a:off x="5918119" y="3863888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1584" y="1678845"/>
            <a:ext cx="6862415" cy="1003067"/>
            <a:chOff x="407464" y="400994"/>
            <a:chExt cx="7452341" cy="91660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64" y="400994"/>
              <a:ext cx="6372092" cy="91660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896" y="557564"/>
              <a:ext cx="1139909" cy="114910"/>
            </a:xfrm>
            <a:prstGeom prst="rect">
              <a:avLst/>
            </a:prstGeom>
          </p:spPr>
        </p:pic>
      </p:grpSp>
      <p:sp>
        <p:nvSpPr>
          <p:cNvPr id="44" name="Right Arrow 43"/>
          <p:cNvSpPr/>
          <p:nvPr/>
        </p:nvSpPr>
        <p:spPr>
          <a:xfrm rot="16200000">
            <a:off x="5672301" y="3253539"/>
            <a:ext cx="1254439" cy="10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Algorithm For </a:t>
            </a:r>
            <a:r>
              <a:rPr lang="en-US" dirty="0" err="1" smtClean="0"/>
              <a:t>TopoSort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291528" y="1250575"/>
            <a:ext cx="4733619" cy="1468320"/>
            <a:chOff x="291528" y="1250575"/>
            <a:chExt cx="4733619" cy="14683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00" y="1555724"/>
              <a:ext cx="4713447" cy="116317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1528" y="1250575"/>
              <a:ext cx="1944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independent </a:t>
              </a:r>
              <a:r>
                <a:rPr lang="en-US" dirty="0" smtClean="0"/>
                <a:t>relations: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4805" y="2895298"/>
            <a:ext cx="6484664" cy="1353675"/>
            <a:chOff x="284803" y="2754403"/>
            <a:chExt cx="6484664" cy="13536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96" y="3014830"/>
              <a:ext cx="6430871" cy="10932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4803" y="2754403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dependent </a:t>
              </a:r>
              <a:r>
                <a:rPr lang="en-US" dirty="0" smtClean="0"/>
                <a:t>relations: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6" y="1370441"/>
            <a:ext cx="3751728" cy="249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More about Our Product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US" b="1" dirty="0" smtClean="0"/>
              <a:t>Development </a:t>
            </a:r>
            <a:r>
              <a:rPr lang="en-US" b="1" dirty="0" err="1" smtClean="0"/>
              <a:t>Platfrom</a:t>
            </a:r>
            <a:r>
              <a:rPr lang="en-US" b="1" dirty="0" smtClean="0"/>
              <a:t>: </a:t>
            </a:r>
            <a:r>
              <a:rPr lang="en-US" dirty="0" smtClean="0"/>
              <a:t>	NetBeans 8.2 (Ant IDE) and Java (JDK8) 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b="1" dirty="0" smtClean="0"/>
              <a:t>Packages:</a:t>
            </a:r>
            <a:r>
              <a:rPr lang="mr-IN" b="1" dirty="0" smtClean="0"/>
              <a:t> </a:t>
            </a:r>
            <a:r>
              <a:rPr lang="en-US" dirty="0" smtClean="0"/>
              <a:t>		</a:t>
            </a:r>
            <a:r>
              <a:rPr lang="mr-IN" dirty="0" smtClean="0"/>
              <a:t>postgresql-8.3-604.jdbc4.jar</a:t>
            </a:r>
            <a:r>
              <a:rPr lang="en-US" dirty="0" smtClean="0"/>
              <a:t>             =&gt; for connecting database and fetching data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mr-IN" dirty="0" err="1" smtClean="0"/>
              <a:t>java-json.jar</a:t>
            </a:r>
            <a:r>
              <a:rPr lang="en-US" dirty="0"/>
              <a:t> </a:t>
            </a:r>
            <a:r>
              <a:rPr lang="en-US" dirty="0" smtClean="0"/>
              <a:t>			=&gt; for transform to/read JSON format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 smtClean="0"/>
              <a:t>			</a:t>
            </a:r>
            <a:r>
              <a:rPr lang="mr-IN" dirty="0" smtClean="0"/>
              <a:t>commons-lang3-3.10.jar</a:t>
            </a:r>
            <a:r>
              <a:rPr lang="en-US" dirty="0" smtClean="0"/>
              <a:t>   		=&gt; for SQL parser to identify numbers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mr-IN" dirty="0" smtClean="0"/>
              <a:t>commons-io-2.6.jar</a:t>
            </a:r>
            <a:r>
              <a:rPr lang="en-US" dirty="0" smtClean="0"/>
              <a:t>		=&gt; for SQL parser and processor 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      to read the JOSN in one time.</a:t>
            </a:r>
          </a:p>
          <a:p>
            <a:pPr marL="0" lvl="0" indent="0">
              <a:spcAft>
                <a:spcPts val="500"/>
              </a:spcAft>
              <a:buNone/>
            </a:pPr>
            <a:endParaRPr lang="en-US" dirty="0"/>
          </a:p>
          <a:p>
            <a:pPr marL="0" lvl="0" indent="0">
              <a:spcAft>
                <a:spcPts val="500"/>
              </a:spcAft>
              <a:buNone/>
            </a:pPr>
            <a:r>
              <a:rPr lang="en-US" b="1" dirty="0" smtClean="0"/>
              <a:t>Limitation: </a:t>
            </a:r>
            <a:r>
              <a:rPr lang="en-US" dirty="0" smtClean="0"/>
              <a:t>		1. Not enough error throws;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2. Not good enough SQL Parser;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3. Not that intelligent on NULL value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2704</TotalTime>
  <Words>579</Words>
  <Application>Microsoft Macintosh PowerPoint</Application>
  <PresentationFormat>On-screen Show (16:9)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Century Gothic</vt:lpstr>
      <vt:lpstr>Mangal</vt:lpstr>
      <vt:lpstr>Wingdings</vt:lpstr>
      <vt:lpstr>宋体</vt:lpstr>
      <vt:lpstr>Arial</vt:lpstr>
      <vt:lpstr>Retrospect</vt:lpstr>
      <vt:lpstr>OnePlusOne</vt:lpstr>
      <vt:lpstr>Project Description</vt:lpstr>
      <vt:lpstr>How it works – high level architecture</vt:lpstr>
      <vt:lpstr>How it works – Input Structure (SQL)</vt:lpstr>
      <vt:lpstr>How it works – Input Structure (JSON)</vt:lpstr>
      <vt:lpstr>How it works – PhiStruct &amp; Opt</vt:lpstr>
      <vt:lpstr>How it works – Algorithm for EMF</vt:lpstr>
      <vt:lpstr>How it works – Algorithm For TopoSort</vt:lpstr>
      <vt:lpstr>More about Our Product</vt:lpstr>
      <vt:lpstr>Summary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OnePlusOne</dc:title>
  <cp:lastModifiedBy>Microsoft Office User</cp:lastModifiedBy>
  <cp:revision>180</cp:revision>
  <dcterms:modified xsi:type="dcterms:W3CDTF">2020-05-07T01:35:34Z</dcterms:modified>
</cp:coreProperties>
</file>