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03" r:id="rId10"/>
    <p:sldId id="304" r:id="rId11"/>
    <p:sldId id="320" r:id="rId12"/>
    <p:sldId id="321" r:id="rId13"/>
    <p:sldId id="322" r:id="rId14"/>
    <p:sldId id="323" r:id="rId15"/>
    <p:sldId id="324" r:id="rId16"/>
    <p:sldId id="325" r:id="rId17"/>
    <p:sldId id="305" r:id="rId18"/>
    <p:sldId id="326" r:id="rId19"/>
    <p:sldId id="327" r:id="rId20"/>
    <p:sldId id="328" r:id="rId21"/>
    <p:sldId id="309" r:id="rId22"/>
    <p:sldId id="310" r:id="rId23"/>
    <p:sldId id="311" r:id="rId24"/>
    <p:sldId id="312" r:id="rId25"/>
    <p:sldId id="313" r:id="rId26"/>
    <p:sldId id="329" r:id="rId27"/>
    <p:sldId id="314"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Bank Churn</a:t>
            </a:r>
            <a:br>
              <a:rPr lang="en-US" sz="4400" dirty="0">
                <a:solidFill>
                  <a:schemeClr val="tx1"/>
                </a:solidFill>
              </a:rPr>
            </a:br>
            <a:r>
              <a:rPr lang="en-US" sz="4400" dirty="0">
                <a:solidFill>
                  <a:schemeClr val="tx1"/>
                </a:solidFill>
              </a:rPr>
              <a:t>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marL="285750" indent="-285750">
              <a:lnSpc>
                <a:spcPct val="100000"/>
              </a:lnSpc>
              <a:buFont typeface="Wingdings" panose="05000000000000000000" pitchFamily="2" charset="2"/>
              <a:buChar char="v"/>
            </a:pPr>
            <a:r>
              <a:rPr lang="en-US" sz="1600" dirty="0"/>
              <a:t>April 2023</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7191B3-EC62-A2B7-2783-92960EF16330}"/>
              </a:ext>
            </a:extLst>
          </p:cNvPr>
          <p:cNvSpPr txBox="1"/>
          <p:nvPr/>
        </p:nvSpPr>
        <p:spPr>
          <a:xfrm>
            <a:off x="272216" y="5095875"/>
            <a:ext cx="11306175"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latin typeface="Söhne"/>
              </a:rPr>
              <a:t>Majority of the population is earning less than 40k dollars.</a:t>
            </a:r>
          </a:p>
          <a:p>
            <a:pPr marL="285750" indent="-285750" algn="just">
              <a:buFont typeface="Arial" panose="020B0604020202020204" pitchFamily="34" charset="0"/>
              <a:buChar char="•"/>
            </a:pPr>
            <a:r>
              <a:rPr lang="en-US" dirty="0">
                <a:solidFill>
                  <a:srgbClr val="374151"/>
                </a:solidFill>
                <a:latin typeface="Söhne"/>
              </a:rPr>
              <a:t>93.29% of the population is using the Blue card followed by Silver. The Platinum card is sold the least. </a:t>
            </a:r>
            <a:endParaRPr lang="en-IN" dirty="0">
              <a:solidFill>
                <a:srgbClr val="374151"/>
              </a:solidFill>
              <a:latin typeface="Söhne"/>
            </a:endParaRPr>
          </a:p>
        </p:txBody>
      </p:sp>
      <p:pic>
        <p:nvPicPr>
          <p:cNvPr id="4" name="Picture 3">
            <a:extLst>
              <a:ext uri="{FF2B5EF4-FFF2-40B4-BE49-F238E27FC236}">
                <a16:creationId xmlns:a16="http://schemas.microsoft.com/office/drawing/2014/main" id="{E521B05F-B780-07C3-FBFA-F0CB9C7DCA77}"/>
              </a:ext>
            </a:extLst>
          </p:cNvPr>
          <p:cNvPicPr>
            <a:picLocks noChangeAspect="1"/>
          </p:cNvPicPr>
          <p:nvPr/>
        </p:nvPicPr>
        <p:blipFill>
          <a:blip r:embed="rId2"/>
          <a:stretch>
            <a:fillRect/>
          </a:stretch>
        </p:blipFill>
        <p:spPr>
          <a:xfrm>
            <a:off x="272216" y="465545"/>
            <a:ext cx="5914270" cy="41163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BEAA8785-72E7-C524-2EC0-2DA611BAA0FE}"/>
              </a:ext>
            </a:extLst>
          </p:cNvPr>
          <p:cNvPicPr>
            <a:picLocks noChangeAspect="1"/>
          </p:cNvPicPr>
          <p:nvPr/>
        </p:nvPicPr>
        <p:blipFill>
          <a:blip r:embed="rId3"/>
          <a:stretch>
            <a:fillRect/>
          </a:stretch>
        </p:blipFill>
        <p:spPr>
          <a:xfrm>
            <a:off x="6369932" y="465545"/>
            <a:ext cx="5549852" cy="41163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39453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E5A1F9-B69A-DB4C-0B21-35AB6063F73D}"/>
              </a:ext>
            </a:extLst>
          </p:cNvPr>
          <p:cNvSpPr txBox="1"/>
          <p:nvPr/>
        </p:nvSpPr>
        <p:spPr>
          <a:xfrm>
            <a:off x="231913" y="327991"/>
            <a:ext cx="11728174"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latin typeface="Söhne"/>
              </a:rPr>
              <a:t>Usually people have three years of relationship with the bank. Then, there is a decline of 3%. Later, there is  very little variation. Approximately 20% of the people tend to leave in their first two years.</a:t>
            </a:r>
          </a:p>
          <a:p>
            <a:pPr marL="285750" indent="-285750" algn="just">
              <a:buFont typeface="Arial" panose="020B0604020202020204" pitchFamily="34" charset="0"/>
              <a:buChar char="•"/>
            </a:pPr>
            <a:r>
              <a:rPr lang="en-US" dirty="0">
                <a:solidFill>
                  <a:srgbClr val="374151"/>
                </a:solidFill>
                <a:latin typeface="Söhne"/>
              </a:rPr>
              <a:t>There is a spike at the 0 Revolving Balance, which indicates the majority of people tend to have 0 Revolving Balance. Around 25% of the customers do not have a revolving balance, i.e. they settle the credit card bill within a month. Around 75% of customers do not pay the credit card balance on time. These are the profitable customers to the bank.</a:t>
            </a:r>
            <a:endParaRPr lang="en-IN" dirty="0">
              <a:solidFill>
                <a:srgbClr val="374151"/>
              </a:solidFill>
              <a:latin typeface="Söhne"/>
            </a:endParaRPr>
          </a:p>
        </p:txBody>
      </p:sp>
      <p:pic>
        <p:nvPicPr>
          <p:cNvPr id="4" name="Picture 3">
            <a:extLst>
              <a:ext uri="{FF2B5EF4-FFF2-40B4-BE49-F238E27FC236}">
                <a16:creationId xmlns:a16="http://schemas.microsoft.com/office/drawing/2014/main" id="{BFB6B3AF-C7F4-8056-9E64-4845260E2F7D}"/>
              </a:ext>
            </a:extLst>
          </p:cNvPr>
          <p:cNvPicPr>
            <a:picLocks noChangeAspect="1"/>
          </p:cNvPicPr>
          <p:nvPr/>
        </p:nvPicPr>
        <p:blipFill>
          <a:blip r:embed="rId2"/>
          <a:stretch>
            <a:fillRect/>
          </a:stretch>
        </p:blipFill>
        <p:spPr>
          <a:xfrm>
            <a:off x="231913" y="2135316"/>
            <a:ext cx="5700014" cy="40965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2DA27F53-6890-7EEE-8EC3-23239D6FEFD4}"/>
              </a:ext>
            </a:extLst>
          </p:cNvPr>
          <p:cNvPicPr>
            <a:picLocks noChangeAspect="1"/>
          </p:cNvPicPr>
          <p:nvPr/>
        </p:nvPicPr>
        <p:blipFill>
          <a:blip r:embed="rId3"/>
          <a:stretch>
            <a:fillRect/>
          </a:stretch>
        </p:blipFill>
        <p:spPr>
          <a:xfrm>
            <a:off x="6260075" y="2135315"/>
            <a:ext cx="5700014" cy="4096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33428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760AA3-65AF-AFDF-9D0A-FF2B76E7C1EC}"/>
              </a:ext>
            </a:extLst>
          </p:cNvPr>
          <p:cNvSpPr txBox="1"/>
          <p:nvPr/>
        </p:nvSpPr>
        <p:spPr>
          <a:xfrm>
            <a:off x="79513" y="268357"/>
            <a:ext cx="12032973"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latin typeface="Söhne"/>
              </a:rPr>
              <a:t>In average open to buy plot the strength of outliers is increasing at the end of the tail which indicates that outliers are not a human error but some people are showing behavior other than population.</a:t>
            </a:r>
          </a:p>
        </p:txBody>
      </p:sp>
      <p:pic>
        <p:nvPicPr>
          <p:cNvPr id="8" name="Picture 7">
            <a:extLst>
              <a:ext uri="{FF2B5EF4-FFF2-40B4-BE49-F238E27FC236}">
                <a16:creationId xmlns:a16="http://schemas.microsoft.com/office/drawing/2014/main" id="{E436E9CC-9ACF-9841-5E61-FC35A06912FB}"/>
              </a:ext>
            </a:extLst>
          </p:cNvPr>
          <p:cNvPicPr>
            <a:picLocks noChangeAspect="1"/>
          </p:cNvPicPr>
          <p:nvPr/>
        </p:nvPicPr>
        <p:blipFill>
          <a:blip r:embed="rId2"/>
          <a:stretch>
            <a:fillRect/>
          </a:stretch>
        </p:blipFill>
        <p:spPr>
          <a:xfrm>
            <a:off x="6095999" y="1688853"/>
            <a:ext cx="5245678" cy="42746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01092F8F-3807-456D-E007-D4E77994E517}"/>
              </a:ext>
            </a:extLst>
          </p:cNvPr>
          <p:cNvPicPr>
            <a:picLocks noChangeAspect="1"/>
          </p:cNvPicPr>
          <p:nvPr/>
        </p:nvPicPr>
        <p:blipFill>
          <a:blip r:embed="rId3"/>
          <a:stretch>
            <a:fillRect/>
          </a:stretch>
        </p:blipFill>
        <p:spPr>
          <a:xfrm>
            <a:off x="399748" y="1688853"/>
            <a:ext cx="5245678" cy="42746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82346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70A694-A37D-3A83-6543-7FA81AFB7411}"/>
              </a:ext>
            </a:extLst>
          </p:cNvPr>
          <p:cNvSpPr txBox="1"/>
          <p:nvPr/>
        </p:nvSpPr>
        <p:spPr>
          <a:xfrm>
            <a:off x="541680" y="4890352"/>
            <a:ext cx="11375337"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latin typeface="Söhne"/>
              </a:rPr>
              <a:t>Majority of the customers are making more than 50 transactions.</a:t>
            </a:r>
          </a:p>
          <a:p>
            <a:pPr marL="285750" indent="-285750" algn="just">
              <a:buFont typeface="Arial" panose="020B0604020202020204" pitchFamily="34" charset="0"/>
              <a:buChar char="•"/>
            </a:pPr>
            <a:r>
              <a:rPr lang="en-US" dirty="0">
                <a:solidFill>
                  <a:srgbClr val="374151"/>
                </a:solidFill>
                <a:latin typeface="Söhne"/>
              </a:rPr>
              <a:t>Around 75% of the customers are having low utilization (less than 0.5 utilization)</a:t>
            </a:r>
          </a:p>
        </p:txBody>
      </p:sp>
      <p:pic>
        <p:nvPicPr>
          <p:cNvPr id="4" name="Picture 3">
            <a:extLst>
              <a:ext uri="{FF2B5EF4-FFF2-40B4-BE49-F238E27FC236}">
                <a16:creationId xmlns:a16="http://schemas.microsoft.com/office/drawing/2014/main" id="{EBC1AC10-4967-9407-06A2-997348C008FB}"/>
              </a:ext>
            </a:extLst>
          </p:cNvPr>
          <p:cNvPicPr>
            <a:picLocks noChangeAspect="1"/>
          </p:cNvPicPr>
          <p:nvPr/>
        </p:nvPicPr>
        <p:blipFill>
          <a:blip r:embed="rId2"/>
          <a:stretch>
            <a:fillRect/>
          </a:stretch>
        </p:blipFill>
        <p:spPr>
          <a:xfrm>
            <a:off x="1281842" y="390928"/>
            <a:ext cx="4508001" cy="40112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F77C3422-34AF-7B1F-29CE-D417067E9107}"/>
              </a:ext>
            </a:extLst>
          </p:cNvPr>
          <p:cNvPicPr>
            <a:picLocks noChangeAspect="1"/>
          </p:cNvPicPr>
          <p:nvPr/>
        </p:nvPicPr>
        <p:blipFill>
          <a:blip r:embed="rId3"/>
          <a:stretch>
            <a:fillRect/>
          </a:stretch>
        </p:blipFill>
        <p:spPr>
          <a:xfrm>
            <a:off x="6402159" y="390928"/>
            <a:ext cx="4638331" cy="40112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8403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8A5851-5937-A9BF-06E2-4C94AAE7DB31}"/>
              </a:ext>
            </a:extLst>
          </p:cNvPr>
          <p:cNvSpPr txBox="1"/>
          <p:nvPr/>
        </p:nvSpPr>
        <p:spPr>
          <a:xfrm>
            <a:off x="323850" y="342900"/>
            <a:ext cx="2444452" cy="400110"/>
          </a:xfrm>
          <a:prstGeom prst="rect">
            <a:avLst/>
          </a:prstGeom>
          <a:noFill/>
        </p:spPr>
        <p:txBody>
          <a:bodyPr wrap="none" rtlCol="0">
            <a:spAutoFit/>
          </a:bodyPr>
          <a:lstStyle/>
          <a:p>
            <a:pPr marL="285750" indent="-285750">
              <a:buFont typeface="Wingdings" panose="05000000000000000000" pitchFamily="2" charset="2"/>
              <a:buChar char="Ø"/>
            </a:pPr>
            <a:r>
              <a:rPr lang="en-IN" sz="2000" b="1" dirty="0">
                <a:solidFill>
                  <a:srgbClr val="374151"/>
                </a:solidFill>
                <a:latin typeface="Söhne"/>
              </a:rPr>
              <a:t>Bi-Variate Analysis</a:t>
            </a:r>
          </a:p>
        </p:txBody>
      </p:sp>
      <p:sp>
        <p:nvSpPr>
          <p:cNvPr id="3" name="TextBox 2">
            <a:extLst>
              <a:ext uri="{FF2B5EF4-FFF2-40B4-BE49-F238E27FC236}">
                <a16:creationId xmlns:a16="http://schemas.microsoft.com/office/drawing/2014/main" id="{D7DB8218-AD6D-6C89-C758-FD8CE7669FE8}"/>
              </a:ext>
            </a:extLst>
          </p:cNvPr>
          <p:cNvSpPr txBox="1"/>
          <p:nvPr/>
        </p:nvSpPr>
        <p:spPr>
          <a:xfrm>
            <a:off x="400050" y="866775"/>
            <a:ext cx="11334750"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74151"/>
                </a:solidFill>
                <a:latin typeface="Söhne"/>
              </a:rPr>
              <a:t>Percentage of women getting churned out is more than men.</a:t>
            </a:r>
          </a:p>
          <a:p>
            <a:pPr marL="285750" indent="-285750">
              <a:buFont typeface="Arial" panose="020B0604020202020204" pitchFamily="34" charset="0"/>
              <a:buChar char="•"/>
            </a:pPr>
            <a:r>
              <a:rPr lang="en-US" dirty="0">
                <a:solidFill>
                  <a:srgbClr val="374151"/>
                </a:solidFill>
                <a:latin typeface="Söhne"/>
              </a:rPr>
              <a:t>Customers who are attrited or existing have a maximum of 2 to 3 dependents on them.</a:t>
            </a:r>
            <a:endParaRPr lang="en-IN" dirty="0">
              <a:solidFill>
                <a:srgbClr val="374151"/>
              </a:solidFill>
              <a:latin typeface="Söhne"/>
            </a:endParaRPr>
          </a:p>
        </p:txBody>
      </p:sp>
      <p:pic>
        <p:nvPicPr>
          <p:cNvPr id="5" name="Picture 4">
            <a:extLst>
              <a:ext uri="{FF2B5EF4-FFF2-40B4-BE49-F238E27FC236}">
                <a16:creationId xmlns:a16="http://schemas.microsoft.com/office/drawing/2014/main" id="{897D6BEF-714B-9640-BDE3-B42832374E93}"/>
              </a:ext>
            </a:extLst>
          </p:cNvPr>
          <p:cNvPicPr>
            <a:picLocks noChangeAspect="1"/>
          </p:cNvPicPr>
          <p:nvPr/>
        </p:nvPicPr>
        <p:blipFill>
          <a:blip r:embed="rId2"/>
          <a:stretch>
            <a:fillRect/>
          </a:stretch>
        </p:blipFill>
        <p:spPr>
          <a:xfrm>
            <a:off x="323850" y="1894705"/>
            <a:ext cx="4884254" cy="4096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8FE3AB33-CF6A-3C68-E450-9A494E7E212E}"/>
              </a:ext>
            </a:extLst>
          </p:cNvPr>
          <p:cNvPicPr>
            <a:picLocks noChangeAspect="1"/>
          </p:cNvPicPr>
          <p:nvPr/>
        </p:nvPicPr>
        <p:blipFill>
          <a:blip r:embed="rId3"/>
          <a:stretch>
            <a:fillRect/>
          </a:stretch>
        </p:blipFill>
        <p:spPr>
          <a:xfrm>
            <a:off x="5531053" y="1894705"/>
            <a:ext cx="6437389" cy="4096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59603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AAECA0-9AE1-0D03-8237-1284B4496660}"/>
              </a:ext>
            </a:extLst>
          </p:cNvPr>
          <p:cNvSpPr txBox="1"/>
          <p:nvPr/>
        </p:nvSpPr>
        <p:spPr>
          <a:xfrm>
            <a:off x="446433" y="467138"/>
            <a:ext cx="10954578"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latin typeface="Söhne"/>
              </a:rPr>
              <a:t>Graduate and High School customers have a higher Attrition rate compared to another education level. </a:t>
            </a:r>
          </a:p>
          <a:p>
            <a:pPr marL="285750" indent="-285750" algn="just">
              <a:buFont typeface="Arial" panose="020B0604020202020204" pitchFamily="34" charset="0"/>
              <a:buChar char="•"/>
            </a:pPr>
            <a:r>
              <a:rPr lang="en-US" dirty="0">
                <a:solidFill>
                  <a:srgbClr val="374151"/>
                </a:solidFill>
                <a:latin typeface="Söhne"/>
              </a:rPr>
              <a:t>Almost 20-30% of customers who attrited are earning less than 40,000 dollars.</a:t>
            </a:r>
            <a:endParaRPr lang="en-IN" dirty="0">
              <a:solidFill>
                <a:srgbClr val="374151"/>
              </a:solidFill>
              <a:latin typeface="Söhne"/>
            </a:endParaRPr>
          </a:p>
        </p:txBody>
      </p:sp>
      <p:pic>
        <p:nvPicPr>
          <p:cNvPr id="4" name="Picture 3">
            <a:extLst>
              <a:ext uri="{FF2B5EF4-FFF2-40B4-BE49-F238E27FC236}">
                <a16:creationId xmlns:a16="http://schemas.microsoft.com/office/drawing/2014/main" id="{EB1BC1CA-EB61-30A6-99AC-D8C88B712090}"/>
              </a:ext>
            </a:extLst>
          </p:cNvPr>
          <p:cNvPicPr>
            <a:picLocks noChangeAspect="1"/>
          </p:cNvPicPr>
          <p:nvPr/>
        </p:nvPicPr>
        <p:blipFill>
          <a:blip r:embed="rId2"/>
          <a:stretch>
            <a:fillRect/>
          </a:stretch>
        </p:blipFill>
        <p:spPr>
          <a:xfrm>
            <a:off x="342828" y="1769166"/>
            <a:ext cx="5580894" cy="41209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4366AB84-6BDF-10E0-D4CF-1598ADF536F6}"/>
              </a:ext>
            </a:extLst>
          </p:cNvPr>
          <p:cNvPicPr>
            <a:picLocks noChangeAspect="1"/>
          </p:cNvPicPr>
          <p:nvPr/>
        </p:nvPicPr>
        <p:blipFill>
          <a:blip r:embed="rId3"/>
          <a:stretch>
            <a:fillRect/>
          </a:stretch>
        </p:blipFill>
        <p:spPr>
          <a:xfrm>
            <a:off x="6268278" y="1769166"/>
            <a:ext cx="5580894" cy="41209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87113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64BE0F-81CC-9512-E1B0-44B97D24E01E}"/>
              </a:ext>
            </a:extLst>
          </p:cNvPr>
          <p:cNvSpPr txBox="1"/>
          <p:nvPr/>
        </p:nvSpPr>
        <p:spPr>
          <a:xfrm>
            <a:off x="446432" y="467138"/>
            <a:ext cx="11351315"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latin typeface="Söhne"/>
              </a:rPr>
              <a:t>Majority of the customers are churning from the blue card category. It is also to be noted that the maximum customers are also blue card holders. </a:t>
            </a:r>
          </a:p>
          <a:p>
            <a:pPr marL="285750" indent="-285750" algn="just">
              <a:buFont typeface="Arial" panose="020B0604020202020204" pitchFamily="34" charset="0"/>
              <a:buChar char="•"/>
            </a:pPr>
            <a:r>
              <a:rPr lang="en-US" dirty="0">
                <a:solidFill>
                  <a:srgbClr val="374151"/>
                </a:solidFill>
                <a:latin typeface="Söhne"/>
              </a:rPr>
              <a:t>Most of the bank customers  who left the card service are between 40 to 50 years of age. </a:t>
            </a:r>
            <a:endParaRPr lang="en-IN" dirty="0">
              <a:solidFill>
                <a:srgbClr val="374151"/>
              </a:solidFill>
              <a:latin typeface="Söhne"/>
            </a:endParaRPr>
          </a:p>
        </p:txBody>
      </p:sp>
      <p:pic>
        <p:nvPicPr>
          <p:cNvPr id="6" name="Picture 5">
            <a:extLst>
              <a:ext uri="{FF2B5EF4-FFF2-40B4-BE49-F238E27FC236}">
                <a16:creationId xmlns:a16="http://schemas.microsoft.com/office/drawing/2014/main" id="{D9AD5FA4-DC2B-630A-D7FE-DADE85FC1F84}"/>
              </a:ext>
            </a:extLst>
          </p:cNvPr>
          <p:cNvPicPr>
            <a:picLocks noChangeAspect="1"/>
          </p:cNvPicPr>
          <p:nvPr/>
        </p:nvPicPr>
        <p:blipFill>
          <a:blip r:embed="rId2"/>
          <a:stretch>
            <a:fillRect/>
          </a:stretch>
        </p:blipFill>
        <p:spPr>
          <a:xfrm>
            <a:off x="6442671" y="1646111"/>
            <a:ext cx="5355076" cy="43372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7373CBC0-BFDA-6A9C-95CF-38F2005B51DC}"/>
              </a:ext>
            </a:extLst>
          </p:cNvPr>
          <p:cNvPicPr>
            <a:picLocks noChangeAspect="1"/>
          </p:cNvPicPr>
          <p:nvPr/>
        </p:nvPicPr>
        <p:blipFill>
          <a:blip r:embed="rId3"/>
          <a:stretch>
            <a:fillRect/>
          </a:stretch>
        </p:blipFill>
        <p:spPr>
          <a:xfrm>
            <a:off x="500663" y="1646111"/>
            <a:ext cx="5403179" cy="43372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41071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0087F7-D843-FB2A-F8E7-8C07FF3142F2}"/>
              </a:ext>
            </a:extLst>
          </p:cNvPr>
          <p:cNvSpPr txBox="1"/>
          <p:nvPr/>
        </p:nvSpPr>
        <p:spPr>
          <a:xfrm>
            <a:off x="446432" y="467138"/>
            <a:ext cx="11351315"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latin typeface="Söhne"/>
              </a:rPr>
              <a:t>Customers whose credit limit is less than 5000 dollars churned most.   </a:t>
            </a:r>
          </a:p>
          <a:p>
            <a:pPr marL="285750" indent="-285750" algn="just">
              <a:buFont typeface="Arial" panose="020B0604020202020204" pitchFamily="34" charset="0"/>
              <a:buChar char="•"/>
            </a:pPr>
            <a:r>
              <a:rPr lang="en-US" dirty="0">
                <a:solidFill>
                  <a:srgbClr val="374151"/>
                </a:solidFill>
                <a:latin typeface="Söhne"/>
              </a:rPr>
              <a:t>Customers who churned have very low usage. Most of them haven't used their cards. Around  75% of customers who churned have usage only of only 0.2%.</a:t>
            </a:r>
            <a:endParaRPr lang="en-IN" dirty="0">
              <a:solidFill>
                <a:srgbClr val="374151"/>
              </a:solidFill>
              <a:latin typeface="Söhne"/>
            </a:endParaRPr>
          </a:p>
        </p:txBody>
      </p:sp>
      <p:pic>
        <p:nvPicPr>
          <p:cNvPr id="4" name="Picture 3">
            <a:extLst>
              <a:ext uri="{FF2B5EF4-FFF2-40B4-BE49-F238E27FC236}">
                <a16:creationId xmlns:a16="http://schemas.microsoft.com/office/drawing/2014/main" id="{DF748D33-6430-D1D3-9641-84E4A000EB22}"/>
              </a:ext>
            </a:extLst>
          </p:cNvPr>
          <p:cNvPicPr>
            <a:picLocks noChangeAspect="1"/>
          </p:cNvPicPr>
          <p:nvPr/>
        </p:nvPicPr>
        <p:blipFill>
          <a:blip r:embed="rId2"/>
          <a:stretch>
            <a:fillRect/>
          </a:stretch>
        </p:blipFill>
        <p:spPr>
          <a:xfrm>
            <a:off x="366919" y="1798980"/>
            <a:ext cx="5358020" cy="42887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B2F31727-AAE6-68CE-8EAF-06CF09E5878C}"/>
              </a:ext>
            </a:extLst>
          </p:cNvPr>
          <p:cNvPicPr>
            <a:picLocks noChangeAspect="1"/>
          </p:cNvPicPr>
          <p:nvPr/>
        </p:nvPicPr>
        <p:blipFill>
          <a:blip r:embed="rId3"/>
          <a:stretch>
            <a:fillRect/>
          </a:stretch>
        </p:blipFill>
        <p:spPr>
          <a:xfrm>
            <a:off x="6180438" y="1808919"/>
            <a:ext cx="5617309" cy="42887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72365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162789-C1CD-28CD-9DD5-837DFF744BD7}"/>
              </a:ext>
            </a:extLst>
          </p:cNvPr>
          <p:cNvSpPr txBox="1"/>
          <p:nvPr/>
        </p:nvSpPr>
        <p:spPr>
          <a:xfrm>
            <a:off x="251926" y="447251"/>
            <a:ext cx="9293290" cy="707886"/>
          </a:xfrm>
          <a:prstGeom prst="rect">
            <a:avLst/>
          </a:prstGeom>
          <a:noFill/>
        </p:spPr>
        <p:txBody>
          <a:bodyPr wrap="square" rtlCol="0">
            <a:spAutoFit/>
          </a:bodyPr>
          <a:lstStyle/>
          <a:p>
            <a:pPr marL="457200" indent="-457200">
              <a:buFont typeface="Arial" panose="020B0604020202020204" pitchFamily="34" charset="0"/>
              <a:buChar char="•"/>
            </a:pPr>
            <a:r>
              <a:rPr lang="en-IN" sz="4000" b="1" dirty="0">
                <a:solidFill>
                  <a:srgbClr val="374151"/>
                </a:solidFill>
                <a:latin typeface="Söhne"/>
              </a:rPr>
              <a:t>Research Questions</a:t>
            </a:r>
            <a:endParaRPr lang="en-US" sz="4000" b="1" dirty="0">
              <a:solidFill>
                <a:srgbClr val="374151"/>
              </a:solidFill>
              <a:latin typeface="Söhne"/>
            </a:endParaRPr>
          </a:p>
        </p:txBody>
      </p:sp>
      <p:cxnSp>
        <p:nvCxnSpPr>
          <p:cNvPr id="3" name="Straight Connector 2">
            <a:extLst>
              <a:ext uri="{FF2B5EF4-FFF2-40B4-BE49-F238E27FC236}">
                <a16:creationId xmlns:a16="http://schemas.microsoft.com/office/drawing/2014/main" id="{ADAFC46B-874F-6286-C9DA-D6D66A4A60CB}"/>
              </a:ext>
            </a:extLst>
          </p:cNvPr>
          <p:cNvCxnSpPr/>
          <p:nvPr/>
        </p:nvCxnSpPr>
        <p:spPr>
          <a:xfrm>
            <a:off x="251927" y="1151175"/>
            <a:ext cx="11569959" cy="0"/>
          </a:xfrm>
          <a:prstGeom prst="line">
            <a:avLst/>
          </a:prstGeom>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B4864080-517D-E5F5-B302-85565DCC5F75}"/>
              </a:ext>
            </a:extLst>
          </p:cNvPr>
          <p:cNvSpPr txBox="1"/>
          <p:nvPr/>
        </p:nvSpPr>
        <p:spPr>
          <a:xfrm>
            <a:off x="251926" y="1486449"/>
            <a:ext cx="11791949" cy="369332"/>
          </a:xfrm>
          <a:prstGeom prst="rect">
            <a:avLst/>
          </a:prstGeom>
          <a:noFill/>
        </p:spPr>
        <p:txBody>
          <a:bodyPr wrap="square" rtlCol="0">
            <a:spAutoFit/>
          </a:bodyPr>
          <a:lstStyle/>
          <a:p>
            <a:pPr marL="342900" indent="-342900" algn="just">
              <a:buFont typeface="Wingdings" panose="05000000000000000000" pitchFamily="2" charset="2"/>
              <a:buChar char="v"/>
            </a:pPr>
            <a:r>
              <a:rPr lang="en-US" dirty="0">
                <a:solidFill>
                  <a:srgbClr val="374151"/>
                </a:solidFill>
                <a:latin typeface="Söhne"/>
              </a:rPr>
              <a:t>Which age group of women has a larger churn?</a:t>
            </a:r>
          </a:p>
        </p:txBody>
      </p:sp>
      <p:sp>
        <p:nvSpPr>
          <p:cNvPr id="7" name="TextBox 6">
            <a:extLst>
              <a:ext uri="{FF2B5EF4-FFF2-40B4-BE49-F238E27FC236}">
                <a16:creationId xmlns:a16="http://schemas.microsoft.com/office/drawing/2014/main" id="{0E08C821-F8C9-2921-4F3B-D8F12BD6DDFD}"/>
              </a:ext>
            </a:extLst>
          </p:cNvPr>
          <p:cNvSpPr txBox="1"/>
          <p:nvPr/>
        </p:nvSpPr>
        <p:spPr>
          <a:xfrm>
            <a:off x="409575" y="2136338"/>
            <a:ext cx="6276975"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latin typeface="Söhne"/>
              </a:rPr>
              <a:t>In 40-50 Senior age group's attrition number is the highest comparing to other age groups. In this age group, we have 48.49 % of customer attrition.</a:t>
            </a:r>
          </a:p>
          <a:p>
            <a:pPr marL="285750" indent="-285750" algn="just">
              <a:buFont typeface="Arial" panose="020B0604020202020204" pitchFamily="34" charset="0"/>
              <a:buChar char="•"/>
            </a:pPr>
            <a:r>
              <a:rPr lang="en-US" dirty="0">
                <a:solidFill>
                  <a:srgbClr val="374151"/>
                </a:solidFill>
                <a:latin typeface="Söhne"/>
              </a:rPr>
              <a:t>50-60 Super Senior age group, are more likely to leave the card. Their attrition proportion to their age group is approximately 28.17%</a:t>
            </a:r>
          </a:p>
          <a:p>
            <a:pPr marL="285750" indent="-285750" algn="just">
              <a:buFont typeface="Arial" panose="020B0604020202020204" pitchFamily="34" charset="0"/>
              <a:buChar char="•"/>
            </a:pPr>
            <a:r>
              <a:rPr lang="en-US" dirty="0">
                <a:solidFill>
                  <a:srgbClr val="374151"/>
                </a:solidFill>
                <a:latin typeface="Söhne"/>
              </a:rPr>
              <a:t>30-40 Adult age group has 18.39% attrition.</a:t>
            </a:r>
          </a:p>
          <a:p>
            <a:pPr marL="285750" indent="-285750" algn="just">
              <a:buFont typeface="Arial" panose="020B0604020202020204" pitchFamily="34" charset="0"/>
              <a:buChar char="•"/>
            </a:pPr>
            <a:r>
              <a:rPr lang="en-US" dirty="0">
                <a:solidFill>
                  <a:srgbClr val="374151"/>
                </a:solidFill>
                <a:latin typeface="Söhne"/>
              </a:rPr>
              <a:t>Young group generally stay.</a:t>
            </a:r>
          </a:p>
          <a:p>
            <a:pPr marL="285750" indent="-285750">
              <a:buFont typeface="Arial" panose="020B0604020202020204" pitchFamily="34" charset="0"/>
              <a:buChar char="•"/>
            </a:pPr>
            <a:endParaRPr lang="en-IN" dirty="0"/>
          </a:p>
        </p:txBody>
      </p:sp>
      <p:pic>
        <p:nvPicPr>
          <p:cNvPr id="10" name="Picture 9">
            <a:extLst>
              <a:ext uri="{FF2B5EF4-FFF2-40B4-BE49-F238E27FC236}">
                <a16:creationId xmlns:a16="http://schemas.microsoft.com/office/drawing/2014/main" id="{A1D57379-7B4E-F687-2598-CAF8D157733B}"/>
              </a:ext>
            </a:extLst>
          </p:cNvPr>
          <p:cNvPicPr>
            <a:picLocks noChangeAspect="1"/>
          </p:cNvPicPr>
          <p:nvPr/>
        </p:nvPicPr>
        <p:blipFill>
          <a:blip r:embed="rId2"/>
          <a:stretch>
            <a:fillRect/>
          </a:stretch>
        </p:blipFill>
        <p:spPr>
          <a:xfrm>
            <a:off x="7006317" y="1486449"/>
            <a:ext cx="4590297" cy="44074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92608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C12AE-C785-315A-EECF-700FFAE04A6A}"/>
              </a:ext>
            </a:extLst>
          </p:cNvPr>
          <p:cNvSpPr txBox="1"/>
          <p:nvPr/>
        </p:nvSpPr>
        <p:spPr>
          <a:xfrm>
            <a:off x="200025" y="229149"/>
            <a:ext cx="11791949" cy="369332"/>
          </a:xfrm>
          <a:prstGeom prst="rect">
            <a:avLst/>
          </a:prstGeom>
          <a:noFill/>
        </p:spPr>
        <p:txBody>
          <a:bodyPr wrap="square" rtlCol="0">
            <a:spAutoFit/>
          </a:bodyPr>
          <a:lstStyle/>
          <a:p>
            <a:pPr marL="342900" indent="-342900" algn="just">
              <a:buFont typeface="Wingdings" panose="05000000000000000000" pitchFamily="2" charset="2"/>
              <a:buChar char="v"/>
            </a:pPr>
            <a:r>
              <a:rPr lang="en-US" dirty="0">
                <a:solidFill>
                  <a:srgbClr val="374151"/>
                </a:solidFill>
                <a:latin typeface="Söhne"/>
              </a:rPr>
              <a:t>Analyze the churn of women customers based on their education levels?</a:t>
            </a:r>
          </a:p>
        </p:txBody>
      </p:sp>
      <p:sp>
        <p:nvSpPr>
          <p:cNvPr id="4" name="TextBox 3">
            <a:extLst>
              <a:ext uri="{FF2B5EF4-FFF2-40B4-BE49-F238E27FC236}">
                <a16:creationId xmlns:a16="http://schemas.microsoft.com/office/drawing/2014/main" id="{7A10D0F8-2295-FA2D-162D-D6FCB27EF264}"/>
              </a:ext>
            </a:extLst>
          </p:cNvPr>
          <p:cNvSpPr txBox="1"/>
          <p:nvPr/>
        </p:nvSpPr>
        <p:spPr>
          <a:xfrm>
            <a:off x="337941" y="4903804"/>
            <a:ext cx="11516113"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latin typeface="Söhne"/>
              </a:rPr>
              <a:t>Women's who are graduate have the most attrition number which makes up the 31.52 % of all attrition. </a:t>
            </a:r>
          </a:p>
          <a:p>
            <a:pPr marL="285750" indent="-285750" algn="just">
              <a:buFont typeface="Arial" panose="020B0604020202020204" pitchFamily="34" charset="0"/>
              <a:buChar char="•"/>
            </a:pPr>
            <a:r>
              <a:rPr lang="en-US" dirty="0">
                <a:solidFill>
                  <a:srgbClr val="374151"/>
                </a:solidFill>
                <a:latin typeface="Söhne"/>
              </a:rPr>
              <a:t>High school level has the second highest attrition number which makes up the 18.64% of all attrition </a:t>
            </a:r>
          </a:p>
          <a:p>
            <a:pPr marL="285750" indent="-285750" algn="just">
              <a:buFont typeface="Arial" panose="020B0604020202020204" pitchFamily="34" charset="0"/>
              <a:buChar char="•"/>
            </a:pPr>
            <a:r>
              <a:rPr lang="en-US" dirty="0">
                <a:solidFill>
                  <a:srgbClr val="374151"/>
                </a:solidFill>
                <a:latin typeface="Söhne"/>
              </a:rPr>
              <a:t>Besides that, unknown and undereducated are mostly affected by the attrition respectively. Their approximately 29-30% women's  left the bank facility.</a:t>
            </a:r>
            <a:endParaRPr lang="en-IN" dirty="0">
              <a:solidFill>
                <a:srgbClr val="374151"/>
              </a:solidFill>
              <a:latin typeface="Söhne"/>
            </a:endParaRPr>
          </a:p>
        </p:txBody>
      </p:sp>
      <p:pic>
        <p:nvPicPr>
          <p:cNvPr id="5" name="Picture 4">
            <a:extLst>
              <a:ext uri="{FF2B5EF4-FFF2-40B4-BE49-F238E27FC236}">
                <a16:creationId xmlns:a16="http://schemas.microsoft.com/office/drawing/2014/main" id="{9578016B-6F89-BB4D-2A2A-9D58AF1F227A}"/>
              </a:ext>
            </a:extLst>
          </p:cNvPr>
          <p:cNvPicPr>
            <a:picLocks noChangeAspect="1"/>
          </p:cNvPicPr>
          <p:nvPr/>
        </p:nvPicPr>
        <p:blipFill>
          <a:blip r:embed="rId2"/>
          <a:stretch>
            <a:fillRect/>
          </a:stretch>
        </p:blipFill>
        <p:spPr>
          <a:xfrm>
            <a:off x="3788676" y="729719"/>
            <a:ext cx="4614644" cy="40428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0412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3C6AA7-C3EB-00EA-7733-377E0BA74154}"/>
              </a:ext>
            </a:extLst>
          </p:cNvPr>
          <p:cNvSpPr txBox="1"/>
          <p:nvPr/>
        </p:nvSpPr>
        <p:spPr>
          <a:xfrm>
            <a:off x="513185" y="485192"/>
            <a:ext cx="4366726" cy="707886"/>
          </a:xfrm>
          <a:prstGeom prst="rect">
            <a:avLst/>
          </a:prstGeom>
          <a:noFill/>
        </p:spPr>
        <p:txBody>
          <a:bodyPr wrap="square" rtlCol="0">
            <a:spAutoFit/>
          </a:bodyPr>
          <a:lstStyle/>
          <a:p>
            <a:r>
              <a:rPr lang="en-US" sz="4000" dirty="0">
                <a:solidFill>
                  <a:srgbClr val="374151"/>
                </a:solidFill>
                <a:latin typeface="Söhne"/>
              </a:rPr>
              <a:t>Agenda</a:t>
            </a:r>
            <a:endParaRPr lang="en-IN" sz="4000" dirty="0">
              <a:solidFill>
                <a:srgbClr val="374151"/>
              </a:solidFill>
              <a:latin typeface="Söhne"/>
            </a:endParaRPr>
          </a:p>
        </p:txBody>
      </p:sp>
      <p:sp>
        <p:nvSpPr>
          <p:cNvPr id="4" name="TextBox 3">
            <a:extLst>
              <a:ext uri="{FF2B5EF4-FFF2-40B4-BE49-F238E27FC236}">
                <a16:creationId xmlns:a16="http://schemas.microsoft.com/office/drawing/2014/main" id="{284A2576-921F-A86B-CD40-7873694F17DD}"/>
              </a:ext>
            </a:extLst>
          </p:cNvPr>
          <p:cNvSpPr txBox="1"/>
          <p:nvPr/>
        </p:nvSpPr>
        <p:spPr>
          <a:xfrm>
            <a:off x="513185" y="1875453"/>
            <a:ext cx="6260839" cy="2015936"/>
          </a:xfrm>
          <a:prstGeom prst="rect">
            <a:avLst/>
          </a:prstGeom>
          <a:noFill/>
        </p:spPr>
        <p:txBody>
          <a:bodyPr wrap="square" rtlCol="0">
            <a:spAutoFit/>
          </a:bodyPr>
          <a:lstStyle/>
          <a:p>
            <a:pPr marL="457200" indent="-457200">
              <a:buFont typeface="Arial" panose="020B0604020202020204" pitchFamily="34" charset="0"/>
              <a:buChar char="•"/>
            </a:pPr>
            <a:r>
              <a:rPr lang="en-IN" sz="2500" dirty="0">
                <a:solidFill>
                  <a:srgbClr val="374151"/>
                </a:solidFill>
                <a:latin typeface="Söhne"/>
              </a:rPr>
              <a:t>Introduction</a:t>
            </a:r>
          </a:p>
          <a:p>
            <a:pPr marL="457200" indent="-457200">
              <a:buFont typeface="Arial" panose="020B0604020202020204" pitchFamily="34" charset="0"/>
              <a:buChar char="•"/>
            </a:pPr>
            <a:r>
              <a:rPr lang="en-IN" sz="2500" dirty="0">
                <a:solidFill>
                  <a:srgbClr val="374151"/>
                </a:solidFill>
                <a:latin typeface="Söhne"/>
              </a:rPr>
              <a:t>Dataset Description </a:t>
            </a:r>
            <a:endParaRPr lang="en-US" sz="2500" dirty="0">
              <a:solidFill>
                <a:srgbClr val="374151"/>
              </a:solidFill>
              <a:latin typeface="Söhne"/>
            </a:endParaRPr>
          </a:p>
          <a:p>
            <a:pPr marL="457200" indent="-457200">
              <a:buFont typeface="Arial" panose="020B0604020202020204" pitchFamily="34" charset="0"/>
              <a:buChar char="•"/>
            </a:pPr>
            <a:r>
              <a:rPr lang="en-IN" sz="2500" dirty="0">
                <a:solidFill>
                  <a:srgbClr val="374151"/>
                </a:solidFill>
                <a:latin typeface="Söhne"/>
              </a:rPr>
              <a:t>Data Analysis and Visualization</a:t>
            </a:r>
            <a:r>
              <a:rPr lang="en-US" sz="2500" dirty="0">
                <a:solidFill>
                  <a:srgbClr val="374151"/>
                </a:solidFill>
                <a:latin typeface="Söhne"/>
              </a:rPr>
              <a:t> </a:t>
            </a:r>
          </a:p>
          <a:p>
            <a:pPr marL="457200" indent="-457200">
              <a:buFont typeface="Arial" panose="020B0604020202020204" pitchFamily="34" charset="0"/>
              <a:buChar char="•"/>
            </a:pPr>
            <a:r>
              <a:rPr lang="en-IN" sz="2500" dirty="0">
                <a:solidFill>
                  <a:srgbClr val="374151"/>
                </a:solidFill>
                <a:latin typeface="Söhne"/>
              </a:rPr>
              <a:t>Research Questions</a:t>
            </a:r>
            <a:endParaRPr lang="en-US" sz="2500" dirty="0">
              <a:solidFill>
                <a:srgbClr val="374151"/>
              </a:solidFill>
              <a:latin typeface="Söhne"/>
            </a:endParaRPr>
          </a:p>
          <a:p>
            <a:pPr marL="457200" indent="-457200">
              <a:buFont typeface="Arial" panose="020B0604020202020204" pitchFamily="34" charset="0"/>
              <a:buChar char="•"/>
            </a:pPr>
            <a:r>
              <a:rPr lang="en-IN" sz="2500" dirty="0">
                <a:solidFill>
                  <a:srgbClr val="374151"/>
                </a:solidFill>
                <a:latin typeface="Söhne"/>
              </a:rPr>
              <a:t>Conclusion</a:t>
            </a:r>
          </a:p>
        </p:txBody>
      </p:sp>
      <p:cxnSp>
        <p:nvCxnSpPr>
          <p:cNvPr id="6" name="Straight Connector 5">
            <a:extLst>
              <a:ext uri="{FF2B5EF4-FFF2-40B4-BE49-F238E27FC236}">
                <a16:creationId xmlns:a16="http://schemas.microsoft.com/office/drawing/2014/main" id="{D42FEE2E-3F2F-9740-FA04-081B34C36585}"/>
              </a:ext>
            </a:extLst>
          </p:cNvPr>
          <p:cNvCxnSpPr/>
          <p:nvPr/>
        </p:nvCxnSpPr>
        <p:spPr>
          <a:xfrm>
            <a:off x="251927" y="1193078"/>
            <a:ext cx="11569959" cy="0"/>
          </a:xfrm>
          <a:prstGeom prst="line">
            <a:avLst/>
          </a:prstGeom>
          <a:ln/>
        </p:spPr>
        <p:style>
          <a:lnRef idx="3">
            <a:schemeClr val="dk1"/>
          </a:lnRef>
          <a:fillRef idx="0">
            <a:schemeClr val="dk1"/>
          </a:fillRef>
          <a:effectRef idx="2">
            <a:schemeClr val="dk1"/>
          </a:effectRef>
          <a:fontRef idx="minor">
            <a:schemeClr val="tx1"/>
          </a:fontRef>
        </p:style>
      </p:cxnSp>
      <p:pic>
        <p:nvPicPr>
          <p:cNvPr id="8" name="Picture 7">
            <a:extLst>
              <a:ext uri="{FF2B5EF4-FFF2-40B4-BE49-F238E27FC236}">
                <a16:creationId xmlns:a16="http://schemas.microsoft.com/office/drawing/2014/main" id="{3983DFAA-6BFD-9E14-0E3F-9612145B4D7F}"/>
              </a:ext>
            </a:extLst>
          </p:cNvPr>
          <p:cNvPicPr>
            <a:picLocks noChangeAspect="1"/>
          </p:cNvPicPr>
          <p:nvPr/>
        </p:nvPicPr>
        <p:blipFill>
          <a:blip r:embed="rId2"/>
          <a:stretch>
            <a:fillRect/>
          </a:stretch>
        </p:blipFill>
        <p:spPr>
          <a:xfrm>
            <a:off x="7323515" y="1427561"/>
            <a:ext cx="4078493" cy="4002878"/>
          </a:xfrm>
          <a:prstGeom prst="rect">
            <a:avLst/>
          </a:prstGeom>
        </p:spPr>
      </p:pic>
    </p:spTree>
    <p:extLst>
      <p:ext uri="{BB962C8B-B14F-4D97-AF65-F5344CB8AC3E}">
        <p14:creationId xmlns:p14="http://schemas.microsoft.com/office/powerpoint/2010/main" val="3700462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1E5206-47B1-0EAC-9DC1-FBCA495CDF43}"/>
              </a:ext>
            </a:extLst>
          </p:cNvPr>
          <p:cNvSpPr txBox="1"/>
          <p:nvPr/>
        </p:nvSpPr>
        <p:spPr>
          <a:xfrm>
            <a:off x="200025" y="229149"/>
            <a:ext cx="11991975"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374151"/>
                </a:solidFill>
                <a:latin typeface="Söhne"/>
              </a:rPr>
              <a:t>Age-wise analysis of the customers whose dependent count is 2 or 3 (Existing and Churned out)</a:t>
            </a:r>
          </a:p>
        </p:txBody>
      </p:sp>
      <p:sp>
        <p:nvSpPr>
          <p:cNvPr id="10" name="TextBox 9">
            <a:extLst>
              <a:ext uri="{FF2B5EF4-FFF2-40B4-BE49-F238E27FC236}">
                <a16:creationId xmlns:a16="http://schemas.microsoft.com/office/drawing/2014/main" id="{36F11F77-E3CC-5716-4021-44654E5FE044}"/>
              </a:ext>
            </a:extLst>
          </p:cNvPr>
          <p:cNvSpPr txBox="1"/>
          <p:nvPr/>
        </p:nvSpPr>
        <p:spPr>
          <a:xfrm>
            <a:off x="357187" y="5457825"/>
            <a:ext cx="11477624" cy="369332"/>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latin typeface="Söhne"/>
              </a:rPr>
              <a:t>Most of the customers have the same age distribution based on their dependent counts.</a:t>
            </a:r>
          </a:p>
        </p:txBody>
      </p:sp>
      <p:pic>
        <p:nvPicPr>
          <p:cNvPr id="4" name="Picture 3">
            <a:extLst>
              <a:ext uri="{FF2B5EF4-FFF2-40B4-BE49-F238E27FC236}">
                <a16:creationId xmlns:a16="http://schemas.microsoft.com/office/drawing/2014/main" id="{DC98BBCF-C299-2F7B-D26E-4ED241A6954D}"/>
              </a:ext>
            </a:extLst>
          </p:cNvPr>
          <p:cNvPicPr>
            <a:picLocks noChangeAspect="1"/>
          </p:cNvPicPr>
          <p:nvPr/>
        </p:nvPicPr>
        <p:blipFill>
          <a:blip r:embed="rId2"/>
          <a:stretch>
            <a:fillRect/>
          </a:stretch>
        </p:blipFill>
        <p:spPr>
          <a:xfrm>
            <a:off x="1401417" y="753844"/>
            <a:ext cx="9213574" cy="45703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61933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0A9B90-C107-72AD-80AD-A9859159F22E}"/>
              </a:ext>
            </a:extLst>
          </p:cNvPr>
          <p:cNvSpPr txBox="1"/>
          <p:nvPr/>
        </p:nvSpPr>
        <p:spPr>
          <a:xfrm>
            <a:off x="200025" y="229149"/>
            <a:ext cx="11991975" cy="369332"/>
          </a:xfrm>
          <a:prstGeom prst="rect">
            <a:avLst/>
          </a:prstGeom>
          <a:noFill/>
        </p:spPr>
        <p:txBody>
          <a:bodyPr wrap="square" rtlCol="0">
            <a:spAutoFit/>
          </a:bodyPr>
          <a:lstStyle/>
          <a:p>
            <a:pPr marL="285750" indent="-285750" algn="l">
              <a:buFont typeface="Wingdings" panose="05000000000000000000" pitchFamily="2" charset="2"/>
              <a:buChar char="v"/>
            </a:pPr>
            <a:r>
              <a:rPr lang="en-US" dirty="0">
                <a:solidFill>
                  <a:srgbClr val="374151"/>
                </a:solidFill>
                <a:latin typeface="Söhne"/>
              </a:rPr>
              <a:t>Card category wise analysis of customers who are high school pass outs and churned out</a:t>
            </a:r>
          </a:p>
        </p:txBody>
      </p:sp>
      <p:sp>
        <p:nvSpPr>
          <p:cNvPr id="3" name="TextBox 2">
            <a:extLst>
              <a:ext uri="{FF2B5EF4-FFF2-40B4-BE49-F238E27FC236}">
                <a16:creationId xmlns:a16="http://schemas.microsoft.com/office/drawing/2014/main" id="{3574ABCC-57C3-0C62-E3C5-382CA48318E6}"/>
              </a:ext>
            </a:extLst>
          </p:cNvPr>
          <p:cNvSpPr txBox="1"/>
          <p:nvPr/>
        </p:nvSpPr>
        <p:spPr>
          <a:xfrm>
            <a:off x="200025" y="742950"/>
            <a:ext cx="11991975" cy="369332"/>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srgbClr val="374151"/>
                </a:solidFill>
                <a:latin typeface="Söhne"/>
              </a:rPr>
              <a:t>Majority of the population is using the Blue card followed by Silver. The Platinum card is sold the least.</a:t>
            </a:r>
          </a:p>
        </p:txBody>
      </p:sp>
      <p:pic>
        <p:nvPicPr>
          <p:cNvPr id="6" name="Picture 5">
            <a:extLst>
              <a:ext uri="{FF2B5EF4-FFF2-40B4-BE49-F238E27FC236}">
                <a16:creationId xmlns:a16="http://schemas.microsoft.com/office/drawing/2014/main" id="{95043462-C66D-4388-298A-39E2D3874032}"/>
              </a:ext>
            </a:extLst>
          </p:cNvPr>
          <p:cNvPicPr>
            <a:picLocks noChangeAspect="1"/>
          </p:cNvPicPr>
          <p:nvPr/>
        </p:nvPicPr>
        <p:blipFill>
          <a:blip r:embed="rId2"/>
          <a:stretch>
            <a:fillRect/>
          </a:stretch>
        </p:blipFill>
        <p:spPr>
          <a:xfrm>
            <a:off x="728869" y="1384931"/>
            <a:ext cx="10734261" cy="46083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63295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0149F9-CFD8-2D7A-AE39-C57D4B82CC53}"/>
              </a:ext>
            </a:extLst>
          </p:cNvPr>
          <p:cNvSpPr txBox="1"/>
          <p:nvPr/>
        </p:nvSpPr>
        <p:spPr>
          <a:xfrm>
            <a:off x="200025" y="229149"/>
            <a:ext cx="11420475" cy="369332"/>
          </a:xfrm>
          <a:prstGeom prst="rect">
            <a:avLst/>
          </a:prstGeom>
          <a:noFill/>
        </p:spPr>
        <p:txBody>
          <a:bodyPr wrap="square" rtlCol="0">
            <a:spAutoFit/>
          </a:bodyPr>
          <a:lstStyle/>
          <a:p>
            <a:pPr marL="285750" indent="-285750" algn="l">
              <a:buFont typeface="Wingdings" panose="05000000000000000000" pitchFamily="2" charset="2"/>
              <a:buChar char="v"/>
            </a:pPr>
            <a:r>
              <a:rPr lang="en-US" dirty="0">
                <a:solidFill>
                  <a:srgbClr val="374151"/>
                </a:solidFill>
                <a:latin typeface="Söhne"/>
              </a:rPr>
              <a:t>Present the details of Total Transaction Amount of existing customers who are high school pass outs.</a:t>
            </a:r>
          </a:p>
        </p:txBody>
      </p:sp>
      <p:sp>
        <p:nvSpPr>
          <p:cNvPr id="7" name="TextBox 6">
            <a:extLst>
              <a:ext uri="{FF2B5EF4-FFF2-40B4-BE49-F238E27FC236}">
                <a16:creationId xmlns:a16="http://schemas.microsoft.com/office/drawing/2014/main" id="{04A0BCE2-1BD1-AD1D-354A-E007477CBEA8}"/>
              </a:ext>
            </a:extLst>
          </p:cNvPr>
          <p:cNvSpPr txBox="1"/>
          <p:nvPr/>
        </p:nvSpPr>
        <p:spPr>
          <a:xfrm>
            <a:off x="571499" y="797615"/>
            <a:ext cx="9516717" cy="369332"/>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srgbClr val="374151"/>
                </a:solidFill>
                <a:latin typeface="Söhne"/>
              </a:rPr>
              <a:t>Total transaction Amount of existing customers who are high school pass outs is 1707</a:t>
            </a:r>
          </a:p>
        </p:txBody>
      </p:sp>
      <p:pic>
        <p:nvPicPr>
          <p:cNvPr id="4" name="Picture 3">
            <a:extLst>
              <a:ext uri="{FF2B5EF4-FFF2-40B4-BE49-F238E27FC236}">
                <a16:creationId xmlns:a16="http://schemas.microsoft.com/office/drawing/2014/main" id="{48239D36-09E4-4E32-D1CE-B8DA39ADB083}"/>
              </a:ext>
            </a:extLst>
          </p:cNvPr>
          <p:cNvPicPr>
            <a:picLocks noChangeAspect="1"/>
          </p:cNvPicPr>
          <p:nvPr/>
        </p:nvPicPr>
        <p:blipFill>
          <a:blip r:embed="rId2"/>
          <a:stretch>
            <a:fillRect/>
          </a:stretch>
        </p:blipFill>
        <p:spPr>
          <a:xfrm>
            <a:off x="1903393" y="1607352"/>
            <a:ext cx="7854712" cy="427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31927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33BB53-F073-008C-2B03-1A0BBB3C5E5D}"/>
              </a:ext>
            </a:extLst>
          </p:cNvPr>
          <p:cNvSpPr txBox="1"/>
          <p:nvPr/>
        </p:nvSpPr>
        <p:spPr>
          <a:xfrm>
            <a:off x="200025" y="229149"/>
            <a:ext cx="11420475" cy="369332"/>
          </a:xfrm>
          <a:prstGeom prst="rect">
            <a:avLst/>
          </a:prstGeom>
          <a:noFill/>
        </p:spPr>
        <p:txBody>
          <a:bodyPr wrap="square" rtlCol="0">
            <a:spAutoFit/>
          </a:bodyPr>
          <a:lstStyle/>
          <a:p>
            <a:pPr marL="285750" indent="-285750" algn="l">
              <a:buFont typeface="Wingdings" panose="05000000000000000000" pitchFamily="2" charset="2"/>
              <a:buChar char="v"/>
            </a:pPr>
            <a:r>
              <a:rPr lang="en-US" dirty="0">
                <a:solidFill>
                  <a:srgbClr val="374151"/>
                </a:solidFill>
                <a:latin typeface="Söhne"/>
              </a:rPr>
              <a:t>Analysis of the churned out customers who hold the blue card with respect to their income categories.</a:t>
            </a:r>
          </a:p>
        </p:txBody>
      </p:sp>
      <p:pic>
        <p:nvPicPr>
          <p:cNvPr id="4" name="Picture 3">
            <a:extLst>
              <a:ext uri="{FF2B5EF4-FFF2-40B4-BE49-F238E27FC236}">
                <a16:creationId xmlns:a16="http://schemas.microsoft.com/office/drawing/2014/main" id="{150D81C8-BCDF-E23B-CDCF-53B6B525F8EA}"/>
              </a:ext>
            </a:extLst>
          </p:cNvPr>
          <p:cNvPicPr>
            <a:picLocks noChangeAspect="1"/>
          </p:cNvPicPr>
          <p:nvPr/>
        </p:nvPicPr>
        <p:blipFill>
          <a:blip r:embed="rId2"/>
          <a:stretch>
            <a:fillRect/>
          </a:stretch>
        </p:blipFill>
        <p:spPr>
          <a:xfrm>
            <a:off x="2385391" y="1918251"/>
            <a:ext cx="7474226" cy="43135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24ECE04F-403F-4E3C-7935-9C74592B052F}"/>
              </a:ext>
            </a:extLst>
          </p:cNvPr>
          <p:cNvSpPr txBox="1"/>
          <p:nvPr/>
        </p:nvSpPr>
        <p:spPr>
          <a:xfrm>
            <a:off x="546652" y="735496"/>
            <a:ext cx="11645348"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latin typeface="Söhne"/>
              </a:rPr>
              <a:t>Customers who have an income less than 40000 dollars have higher attrition rate. Contributes 34 % of total attrition.</a:t>
            </a:r>
          </a:p>
          <a:p>
            <a:pPr marL="285750" indent="-285750" algn="just">
              <a:buFont typeface="Arial" panose="020B0604020202020204" pitchFamily="34" charset="0"/>
              <a:buChar char="•"/>
            </a:pPr>
            <a:r>
              <a:rPr lang="en-US" dirty="0">
                <a:solidFill>
                  <a:srgbClr val="374151"/>
                </a:solidFill>
                <a:latin typeface="Söhne"/>
              </a:rPr>
              <a:t>Customers having income range between 40 to 60 k have second highest attrition.</a:t>
            </a:r>
          </a:p>
          <a:p>
            <a:pPr marL="285750" indent="-285750" algn="just">
              <a:buFont typeface="Arial" panose="020B0604020202020204" pitchFamily="34" charset="0"/>
              <a:buChar char="•"/>
            </a:pPr>
            <a:r>
              <a:rPr lang="en-US" dirty="0">
                <a:solidFill>
                  <a:srgbClr val="374151"/>
                </a:solidFill>
                <a:latin typeface="Söhne"/>
              </a:rPr>
              <a:t>According to graph it is clearly seen that more the income less the attrition rate and vice versa. </a:t>
            </a:r>
            <a:endParaRPr lang="en-IN" dirty="0">
              <a:solidFill>
                <a:srgbClr val="374151"/>
              </a:solidFill>
              <a:latin typeface="Söhne"/>
            </a:endParaRPr>
          </a:p>
        </p:txBody>
      </p:sp>
    </p:spTree>
    <p:extLst>
      <p:ext uri="{BB962C8B-B14F-4D97-AF65-F5344CB8AC3E}">
        <p14:creationId xmlns:p14="http://schemas.microsoft.com/office/powerpoint/2010/main" val="4181843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0C6646-FACF-61FF-5B23-8AB74A49F7DA}"/>
              </a:ext>
            </a:extLst>
          </p:cNvPr>
          <p:cNvSpPr txBox="1"/>
          <p:nvPr/>
        </p:nvSpPr>
        <p:spPr>
          <a:xfrm>
            <a:off x="251926" y="447251"/>
            <a:ext cx="9293290" cy="707886"/>
          </a:xfrm>
          <a:prstGeom prst="rect">
            <a:avLst/>
          </a:prstGeom>
          <a:noFill/>
        </p:spPr>
        <p:txBody>
          <a:bodyPr wrap="square" rtlCol="0">
            <a:spAutoFit/>
          </a:bodyPr>
          <a:lstStyle/>
          <a:p>
            <a:pPr marL="457200" indent="-457200">
              <a:buFont typeface="Arial" panose="020B0604020202020204" pitchFamily="34" charset="0"/>
              <a:buChar char="•"/>
            </a:pPr>
            <a:r>
              <a:rPr lang="en-IN" sz="4000" b="1" dirty="0">
                <a:solidFill>
                  <a:srgbClr val="374151"/>
                </a:solidFill>
                <a:latin typeface="Söhne"/>
              </a:rPr>
              <a:t>Conclusion</a:t>
            </a:r>
            <a:endParaRPr lang="en-US" sz="4000" b="1" dirty="0">
              <a:solidFill>
                <a:srgbClr val="374151"/>
              </a:solidFill>
              <a:latin typeface="Söhne"/>
            </a:endParaRPr>
          </a:p>
        </p:txBody>
      </p:sp>
      <p:cxnSp>
        <p:nvCxnSpPr>
          <p:cNvPr id="3" name="Straight Connector 2">
            <a:extLst>
              <a:ext uri="{FF2B5EF4-FFF2-40B4-BE49-F238E27FC236}">
                <a16:creationId xmlns:a16="http://schemas.microsoft.com/office/drawing/2014/main" id="{588D4B4B-E53D-C8A5-4D0D-936DAFFE6C7B}"/>
              </a:ext>
            </a:extLst>
          </p:cNvPr>
          <p:cNvCxnSpPr/>
          <p:nvPr/>
        </p:nvCxnSpPr>
        <p:spPr>
          <a:xfrm>
            <a:off x="251927" y="1151175"/>
            <a:ext cx="11569959" cy="0"/>
          </a:xfrm>
          <a:prstGeom prst="line">
            <a:avLst/>
          </a:prstGeom>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210078C1-C352-0EEC-1FAF-B6FF3014475D}"/>
              </a:ext>
            </a:extLst>
          </p:cNvPr>
          <p:cNvSpPr txBox="1"/>
          <p:nvPr/>
        </p:nvSpPr>
        <p:spPr>
          <a:xfrm>
            <a:off x="251926" y="1433665"/>
            <a:ext cx="11797199"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latin typeface="Söhne"/>
              </a:rPr>
              <a:t>Women's at higher attrition risk comparatively than males. </a:t>
            </a:r>
          </a:p>
          <a:p>
            <a:pPr marL="285750" indent="-285750" algn="just">
              <a:buFont typeface="Arial" panose="020B0604020202020204" pitchFamily="34" charset="0"/>
              <a:buChar char="•"/>
            </a:pPr>
            <a:r>
              <a:rPr lang="en-US" dirty="0">
                <a:solidFill>
                  <a:srgbClr val="374151"/>
                </a:solidFill>
                <a:latin typeface="Söhne"/>
              </a:rPr>
              <a:t>Most of the attrited customers have dependent count 2 or 3.</a:t>
            </a:r>
          </a:p>
          <a:p>
            <a:pPr marL="285750" indent="-285750" algn="just">
              <a:buFont typeface="Arial" panose="020B0604020202020204" pitchFamily="34" charset="0"/>
              <a:buChar char="•"/>
            </a:pPr>
            <a:r>
              <a:rPr lang="en-US" dirty="0">
                <a:solidFill>
                  <a:srgbClr val="374151"/>
                </a:solidFill>
                <a:latin typeface="Söhne"/>
              </a:rPr>
              <a:t>Graduate and High School customers have a higher Attrition rate compared to another education level. Bank should give more information and knowledge about the card to this customers.</a:t>
            </a:r>
          </a:p>
          <a:p>
            <a:pPr marL="285750" indent="-285750" algn="just">
              <a:buFont typeface="Arial" panose="020B0604020202020204" pitchFamily="34" charset="0"/>
              <a:buChar char="•"/>
            </a:pPr>
            <a:r>
              <a:rPr lang="en-US" dirty="0">
                <a:solidFill>
                  <a:srgbClr val="374151"/>
                </a:solidFill>
                <a:latin typeface="Söhne"/>
              </a:rPr>
              <a:t>Customers who have an income less than 40000 dollars have higher attrition rate. Generally peoples spend less if there income is less. </a:t>
            </a:r>
          </a:p>
          <a:p>
            <a:pPr marL="285750" indent="-285750" algn="just">
              <a:buFont typeface="Arial" panose="020B0604020202020204" pitchFamily="34" charset="0"/>
              <a:buChar char="•"/>
            </a:pPr>
            <a:r>
              <a:rPr lang="en-US" dirty="0">
                <a:solidFill>
                  <a:srgbClr val="374151"/>
                </a:solidFill>
                <a:latin typeface="Söhne"/>
              </a:rPr>
              <a:t>It has been seen that the maximum customers who churned have blue card. And also  their average utilization score is 0.2 which is very less. Bank should give more offer on blue card so that customer start spending. </a:t>
            </a:r>
          </a:p>
          <a:p>
            <a:pPr marL="285750" indent="-285750" algn="just">
              <a:buFont typeface="Arial" panose="020B0604020202020204" pitchFamily="34" charset="0"/>
              <a:buChar char="•"/>
            </a:pPr>
            <a:r>
              <a:rPr lang="en-US" dirty="0">
                <a:solidFill>
                  <a:srgbClr val="374151"/>
                </a:solidFill>
                <a:latin typeface="Söhne"/>
              </a:rPr>
              <a:t>Customers whose have credit limit less than 5000 churned most. May be they spend but their credit limit wont be increase and that’s why they may leave.</a:t>
            </a:r>
          </a:p>
        </p:txBody>
      </p:sp>
    </p:spTree>
    <p:extLst>
      <p:ext uri="{BB962C8B-B14F-4D97-AF65-F5344CB8AC3E}">
        <p14:creationId xmlns:p14="http://schemas.microsoft.com/office/powerpoint/2010/main" val="891530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2E9496-A820-DE00-1AE7-4C699F459054}"/>
              </a:ext>
            </a:extLst>
          </p:cNvPr>
          <p:cNvSpPr txBox="1"/>
          <p:nvPr/>
        </p:nvSpPr>
        <p:spPr>
          <a:xfrm>
            <a:off x="4014301" y="2095076"/>
            <a:ext cx="3577124" cy="1015663"/>
          </a:xfrm>
          <a:prstGeom prst="rect">
            <a:avLst/>
          </a:prstGeom>
          <a:noFill/>
        </p:spPr>
        <p:txBody>
          <a:bodyPr wrap="square" rtlCol="0">
            <a:spAutoFit/>
          </a:bodyPr>
          <a:lstStyle/>
          <a:p>
            <a:r>
              <a:rPr lang="en-US" sz="6000" b="1" dirty="0">
                <a:solidFill>
                  <a:srgbClr val="374151"/>
                </a:solidFill>
                <a:latin typeface="Söhne"/>
              </a:rPr>
              <a:t>Thank You</a:t>
            </a:r>
          </a:p>
        </p:txBody>
      </p:sp>
      <p:cxnSp>
        <p:nvCxnSpPr>
          <p:cNvPr id="3" name="Straight Connector 2">
            <a:extLst>
              <a:ext uri="{FF2B5EF4-FFF2-40B4-BE49-F238E27FC236}">
                <a16:creationId xmlns:a16="http://schemas.microsoft.com/office/drawing/2014/main" id="{81AD1AE7-52BB-D76E-42BC-C2FCA561CCA3}"/>
              </a:ext>
            </a:extLst>
          </p:cNvPr>
          <p:cNvCxnSpPr/>
          <p:nvPr/>
        </p:nvCxnSpPr>
        <p:spPr>
          <a:xfrm>
            <a:off x="432902" y="3110739"/>
            <a:ext cx="11569959"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89243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B2099F-6C9F-DECB-8F24-1F88188027F6}"/>
              </a:ext>
            </a:extLst>
          </p:cNvPr>
          <p:cNvSpPr txBox="1"/>
          <p:nvPr/>
        </p:nvSpPr>
        <p:spPr>
          <a:xfrm>
            <a:off x="251927" y="447251"/>
            <a:ext cx="6176865" cy="707886"/>
          </a:xfrm>
          <a:prstGeom prst="rect">
            <a:avLst/>
          </a:prstGeom>
          <a:noFill/>
        </p:spPr>
        <p:txBody>
          <a:bodyPr wrap="square" rtlCol="0">
            <a:spAutoFit/>
          </a:bodyPr>
          <a:lstStyle/>
          <a:p>
            <a:r>
              <a:rPr lang="en-US" sz="4000" dirty="0">
                <a:solidFill>
                  <a:srgbClr val="374151"/>
                </a:solidFill>
                <a:latin typeface="Söhne"/>
              </a:rPr>
              <a:t>Introduction</a:t>
            </a:r>
            <a:r>
              <a:rPr lang="en-US" dirty="0"/>
              <a:t> </a:t>
            </a:r>
            <a:endParaRPr lang="en-IN" dirty="0"/>
          </a:p>
        </p:txBody>
      </p:sp>
      <p:sp>
        <p:nvSpPr>
          <p:cNvPr id="4" name="TextBox 3">
            <a:extLst>
              <a:ext uri="{FF2B5EF4-FFF2-40B4-BE49-F238E27FC236}">
                <a16:creationId xmlns:a16="http://schemas.microsoft.com/office/drawing/2014/main" id="{0085518C-3BF6-16DF-AC99-76ED0D391D4D}"/>
              </a:ext>
            </a:extLst>
          </p:cNvPr>
          <p:cNvSpPr txBox="1"/>
          <p:nvPr/>
        </p:nvSpPr>
        <p:spPr>
          <a:xfrm>
            <a:off x="646922" y="1546401"/>
            <a:ext cx="6481666" cy="4401205"/>
          </a:xfrm>
          <a:prstGeom prst="rect">
            <a:avLst/>
          </a:prstGeom>
          <a:noFill/>
        </p:spPr>
        <p:txBody>
          <a:bodyPr wrap="square" rtlCol="0">
            <a:spAutoFit/>
          </a:bodyPr>
          <a:lstStyle/>
          <a:p>
            <a:pPr marL="342900" indent="-342900" algn="just" fontAlgn="b">
              <a:buFont typeface="Arial" panose="020B0604020202020204" pitchFamily="34" charset="0"/>
              <a:buChar char="•"/>
            </a:pPr>
            <a:r>
              <a:rPr lang="en-US" sz="2000" dirty="0">
                <a:solidFill>
                  <a:srgbClr val="4D5156"/>
                </a:solidFill>
                <a:latin typeface="Google Sans"/>
              </a:rPr>
              <a:t>Churn rate, sometimes known as attrition rate, is the rate at which customers stop doing business with a company over a given period of time.</a:t>
            </a:r>
          </a:p>
          <a:p>
            <a:pPr marL="342900" indent="-342900" algn="just" fontAlgn="b">
              <a:buFont typeface="Arial" panose="020B0604020202020204" pitchFamily="34" charset="0"/>
              <a:buChar char="•"/>
            </a:pPr>
            <a:r>
              <a:rPr lang="en-US" sz="2000" dirty="0">
                <a:solidFill>
                  <a:srgbClr val="4D5156"/>
                </a:solidFill>
                <a:latin typeface="Google Sans"/>
              </a:rPr>
              <a:t>Attrition in a company is usually measured with a metric called attrition rate or churn rate.</a:t>
            </a:r>
          </a:p>
          <a:p>
            <a:pPr marL="342900" indent="-342900" algn="just" fontAlgn="b">
              <a:buFont typeface="Arial" panose="020B0604020202020204" pitchFamily="34" charset="0"/>
              <a:buChar char="•"/>
            </a:pPr>
            <a:r>
              <a:rPr lang="en-US" sz="2000" dirty="0">
                <a:solidFill>
                  <a:srgbClr val="4D5156"/>
                </a:solidFill>
                <a:latin typeface="Google Sans"/>
              </a:rPr>
              <a:t>Understanding your customer churn is essential to evaluating the effectiveness of your marketing efforts and the overall satisfaction of your customers.</a:t>
            </a:r>
          </a:p>
          <a:p>
            <a:pPr marL="342900" indent="-342900" algn="just" fontAlgn="b">
              <a:buFont typeface="Arial" panose="020B0604020202020204" pitchFamily="34" charset="0"/>
              <a:buChar char="•"/>
            </a:pPr>
            <a:r>
              <a:rPr lang="en-US" sz="2000" dirty="0">
                <a:solidFill>
                  <a:srgbClr val="4D5156"/>
                </a:solidFill>
                <a:latin typeface="Google Sans"/>
              </a:rPr>
              <a:t>Four Ways to Reduce Customer Churn </a:t>
            </a:r>
          </a:p>
          <a:p>
            <a:pPr marL="914400" lvl="1" indent="-457200" algn="just" fontAlgn="b">
              <a:buFont typeface="+mj-lt"/>
              <a:buAutoNum type="arabicPeriod"/>
            </a:pPr>
            <a:r>
              <a:rPr lang="en-IN" sz="2000" dirty="0">
                <a:solidFill>
                  <a:srgbClr val="4D5156"/>
                </a:solidFill>
                <a:latin typeface="Google Sans"/>
              </a:rPr>
              <a:t>Understand why customers churn.</a:t>
            </a:r>
          </a:p>
          <a:p>
            <a:pPr marL="914400" lvl="1" indent="-457200" algn="just" fontAlgn="b">
              <a:buFont typeface="+mj-lt"/>
              <a:buAutoNum type="arabicPeriod"/>
            </a:pPr>
            <a:r>
              <a:rPr lang="en-US" sz="2000" dirty="0">
                <a:solidFill>
                  <a:srgbClr val="4D5156"/>
                </a:solidFill>
                <a:latin typeface="Google Sans"/>
              </a:rPr>
              <a:t>Provide supporting resources and education.</a:t>
            </a:r>
          </a:p>
          <a:p>
            <a:pPr marL="914400" lvl="1" indent="-457200" algn="just" fontAlgn="b">
              <a:buFont typeface="+mj-lt"/>
              <a:buAutoNum type="arabicPeriod"/>
            </a:pPr>
            <a:r>
              <a:rPr lang="en-US" sz="2000" dirty="0">
                <a:solidFill>
                  <a:srgbClr val="4D5156"/>
                </a:solidFill>
                <a:latin typeface="Google Sans"/>
              </a:rPr>
              <a:t>Make sure you’re targeting the right audience for your products.</a:t>
            </a:r>
          </a:p>
          <a:p>
            <a:pPr marL="914400" lvl="1" indent="-457200" algn="just" fontAlgn="b">
              <a:buFont typeface="+mj-lt"/>
              <a:buAutoNum type="arabicPeriod"/>
            </a:pPr>
            <a:r>
              <a:rPr lang="en-US" sz="2000" dirty="0">
                <a:solidFill>
                  <a:srgbClr val="4D5156"/>
                </a:solidFill>
                <a:latin typeface="Google Sans"/>
              </a:rPr>
              <a:t>Know the signs that a customer is likely to leave.</a:t>
            </a:r>
          </a:p>
        </p:txBody>
      </p:sp>
      <p:cxnSp>
        <p:nvCxnSpPr>
          <p:cNvPr id="5" name="Straight Connector 4">
            <a:extLst>
              <a:ext uri="{FF2B5EF4-FFF2-40B4-BE49-F238E27FC236}">
                <a16:creationId xmlns:a16="http://schemas.microsoft.com/office/drawing/2014/main" id="{AA5C1589-BA6E-6C61-9EF8-48CB73271372}"/>
              </a:ext>
            </a:extLst>
          </p:cNvPr>
          <p:cNvCxnSpPr/>
          <p:nvPr/>
        </p:nvCxnSpPr>
        <p:spPr>
          <a:xfrm>
            <a:off x="251927" y="1132125"/>
            <a:ext cx="11569959" cy="0"/>
          </a:xfrm>
          <a:prstGeom prst="line">
            <a:avLst/>
          </a:prstGeom>
          <a:ln/>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3A700BE6-7356-F077-5DD0-8CDFB3E9571A}"/>
              </a:ext>
            </a:extLst>
          </p:cNvPr>
          <p:cNvPicPr>
            <a:picLocks noChangeAspect="1"/>
          </p:cNvPicPr>
          <p:nvPr/>
        </p:nvPicPr>
        <p:blipFill>
          <a:blip r:embed="rId2"/>
          <a:stretch>
            <a:fillRect/>
          </a:stretch>
        </p:blipFill>
        <p:spPr>
          <a:xfrm>
            <a:off x="7128588" y="1402627"/>
            <a:ext cx="4833258" cy="4229101"/>
          </a:xfrm>
          <a:prstGeom prst="rect">
            <a:avLst/>
          </a:prstGeom>
        </p:spPr>
      </p:pic>
    </p:spTree>
    <p:extLst>
      <p:ext uri="{BB962C8B-B14F-4D97-AF65-F5344CB8AC3E}">
        <p14:creationId xmlns:p14="http://schemas.microsoft.com/office/powerpoint/2010/main" val="274287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B1BCFE-B582-5D62-3651-BDB3AB8CFE83}"/>
              </a:ext>
            </a:extLst>
          </p:cNvPr>
          <p:cNvSpPr txBox="1"/>
          <p:nvPr/>
        </p:nvSpPr>
        <p:spPr>
          <a:xfrm>
            <a:off x="251927" y="447251"/>
            <a:ext cx="6176865" cy="707886"/>
          </a:xfrm>
          <a:prstGeom prst="rect">
            <a:avLst/>
          </a:prstGeom>
          <a:noFill/>
        </p:spPr>
        <p:txBody>
          <a:bodyPr wrap="square" rtlCol="0">
            <a:spAutoFit/>
          </a:bodyPr>
          <a:lstStyle/>
          <a:p>
            <a:r>
              <a:rPr lang="en-US" sz="4000" dirty="0">
                <a:solidFill>
                  <a:srgbClr val="374151"/>
                </a:solidFill>
                <a:latin typeface="Söhne"/>
              </a:rPr>
              <a:t>Dataset</a:t>
            </a:r>
            <a:r>
              <a:rPr lang="en-US" sz="4000" b="1" dirty="0">
                <a:latin typeface="Söhne"/>
              </a:rPr>
              <a:t> </a:t>
            </a:r>
            <a:r>
              <a:rPr lang="en-US" sz="4000" dirty="0">
                <a:solidFill>
                  <a:srgbClr val="374151"/>
                </a:solidFill>
                <a:latin typeface="Söhne"/>
              </a:rPr>
              <a:t>Description</a:t>
            </a:r>
            <a:r>
              <a:rPr lang="en-US" sz="4000" dirty="0">
                <a:latin typeface="Söhne"/>
              </a:rPr>
              <a:t> </a:t>
            </a:r>
            <a:endParaRPr lang="en-IN" sz="4000" dirty="0">
              <a:latin typeface="Söhne"/>
            </a:endParaRPr>
          </a:p>
        </p:txBody>
      </p:sp>
      <p:cxnSp>
        <p:nvCxnSpPr>
          <p:cNvPr id="3" name="Straight Connector 2">
            <a:extLst>
              <a:ext uri="{FF2B5EF4-FFF2-40B4-BE49-F238E27FC236}">
                <a16:creationId xmlns:a16="http://schemas.microsoft.com/office/drawing/2014/main" id="{006935C9-3F9A-6390-3440-0FF2B0EA7DD7}"/>
              </a:ext>
            </a:extLst>
          </p:cNvPr>
          <p:cNvCxnSpPr/>
          <p:nvPr/>
        </p:nvCxnSpPr>
        <p:spPr>
          <a:xfrm>
            <a:off x="251927" y="1151175"/>
            <a:ext cx="11569959" cy="0"/>
          </a:xfrm>
          <a:prstGeom prst="line">
            <a:avLst/>
          </a:prstGeom>
          <a:ln/>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99FC376A-DCD4-D592-5D08-7936A519551F}"/>
              </a:ext>
            </a:extLst>
          </p:cNvPr>
          <p:cNvSpPr txBox="1"/>
          <p:nvPr/>
        </p:nvSpPr>
        <p:spPr>
          <a:xfrm>
            <a:off x="646921" y="1546401"/>
            <a:ext cx="9687703" cy="1323439"/>
          </a:xfrm>
          <a:prstGeom prst="rect">
            <a:avLst/>
          </a:prstGeom>
          <a:noFill/>
        </p:spPr>
        <p:txBody>
          <a:bodyPr wrap="square" rtlCol="0">
            <a:spAutoFit/>
          </a:bodyPr>
          <a:lstStyle/>
          <a:p>
            <a:pPr indent="-285750" algn="just" fontAlgn="b">
              <a:buFont typeface="Arial" panose="020B0604020202020204" pitchFamily="34" charset="0"/>
              <a:buChar char="•"/>
            </a:pPr>
            <a:r>
              <a:rPr lang="en-US" sz="2000" dirty="0">
                <a:solidFill>
                  <a:srgbClr val="374151"/>
                </a:solidFill>
                <a:latin typeface="Söhne"/>
              </a:rPr>
              <a:t>The dataset has 10127 rows and 19 columns. </a:t>
            </a:r>
          </a:p>
          <a:p>
            <a:pPr indent="-285750" algn="just" fontAlgn="b">
              <a:buFont typeface="Arial" panose="020B0604020202020204" pitchFamily="34" charset="0"/>
              <a:buChar char="•"/>
            </a:pPr>
            <a:r>
              <a:rPr lang="en-US" sz="2000" dirty="0">
                <a:solidFill>
                  <a:srgbClr val="374151"/>
                </a:solidFill>
                <a:latin typeface="Söhne"/>
              </a:rPr>
              <a:t>The features data types consist of 13 integers and 6 objects.</a:t>
            </a:r>
          </a:p>
          <a:p>
            <a:pPr indent="-285750" algn="just" fontAlgn="b">
              <a:buFont typeface="Arial" panose="020B0604020202020204" pitchFamily="34" charset="0"/>
              <a:buChar char="•"/>
            </a:pPr>
            <a:r>
              <a:rPr lang="en-US" sz="2000" dirty="0">
                <a:solidFill>
                  <a:srgbClr val="374151"/>
                </a:solidFill>
                <a:latin typeface="Söhne"/>
              </a:rPr>
              <a:t>Total 11 objects can be categorize into categorical data and 8 into continuous data.</a:t>
            </a:r>
          </a:p>
          <a:p>
            <a:pPr indent="-285750" algn="just" fontAlgn="b">
              <a:buFont typeface="Arial" panose="020B0604020202020204" pitchFamily="34" charset="0"/>
              <a:buChar char="•"/>
            </a:pPr>
            <a:r>
              <a:rPr lang="en-US" sz="2000" dirty="0">
                <a:solidFill>
                  <a:srgbClr val="374151"/>
                </a:solidFill>
                <a:latin typeface="Söhne"/>
              </a:rPr>
              <a:t>Total 285 null values was found from different object.</a:t>
            </a:r>
          </a:p>
        </p:txBody>
      </p:sp>
      <p:graphicFrame>
        <p:nvGraphicFramePr>
          <p:cNvPr id="4" name="Table 6">
            <a:extLst>
              <a:ext uri="{FF2B5EF4-FFF2-40B4-BE49-F238E27FC236}">
                <a16:creationId xmlns:a16="http://schemas.microsoft.com/office/drawing/2014/main" id="{ED4BC647-A8FD-FF11-BC1D-4FB2C1D4BBB4}"/>
              </a:ext>
            </a:extLst>
          </p:cNvPr>
          <p:cNvGraphicFramePr>
            <a:graphicFrameLocks noGrp="1"/>
          </p:cNvGraphicFramePr>
          <p:nvPr>
            <p:extLst>
              <p:ext uri="{D42A27DB-BD31-4B8C-83A1-F6EECF244321}">
                <p14:modId xmlns:p14="http://schemas.microsoft.com/office/powerpoint/2010/main" val="1961147982"/>
              </p:ext>
            </p:extLst>
          </p:nvPr>
        </p:nvGraphicFramePr>
        <p:xfrm>
          <a:off x="327544" y="3023353"/>
          <a:ext cx="11494344" cy="2615212"/>
        </p:xfrm>
        <a:graphic>
          <a:graphicData uri="http://schemas.openxmlformats.org/drawingml/2006/table">
            <a:tbl>
              <a:tblPr firstRow="1" bandRow="1">
                <a:tableStyleId>{616DA210-FB5B-4158-B5E0-FEB733F419BA}</a:tableStyleId>
              </a:tblPr>
              <a:tblGrid>
                <a:gridCol w="1436793">
                  <a:extLst>
                    <a:ext uri="{9D8B030D-6E8A-4147-A177-3AD203B41FA5}">
                      <a16:colId xmlns:a16="http://schemas.microsoft.com/office/drawing/2014/main" val="3485872573"/>
                    </a:ext>
                  </a:extLst>
                </a:gridCol>
                <a:gridCol w="1117964">
                  <a:extLst>
                    <a:ext uri="{9D8B030D-6E8A-4147-A177-3AD203B41FA5}">
                      <a16:colId xmlns:a16="http://schemas.microsoft.com/office/drawing/2014/main" val="3543907060"/>
                    </a:ext>
                  </a:extLst>
                </a:gridCol>
                <a:gridCol w="1355180">
                  <a:extLst>
                    <a:ext uri="{9D8B030D-6E8A-4147-A177-3AD203B41FA5}">
                      <a16:colId xmlns:a16="http://schemas.microsoft.com/office/drawing/2014/main" val="1094547114"/>
                    </a:ext>
                  </a:extLst>
                </a:gridCol>
                <a:gridCol w="1385979">
                  <a:extLst>
                    <a:ext uri="{9D8B030D-6E8A-4147-A177-3AD203B41FA5}">
                      <a16:colId xmlns:a16="http://schemas.microsoft.com/office/drawing/2014/main" val="1307268240"/>
                    </a:ext>
                  </a:extLst>
                </a:gridCol>
                <a:gridCol w="2001968">
                  <a:extLst>
                    <a:ext uri="{9D8B030D-6E8A-4147-A177-3AD203B41FA5}">
                      <a16:colId xmlns:a16="http://schemas.microsoft.com/office/drawing/2014/main" val="541872460"/>
                    </a:ext>
                  </a:extLst>
                </a:gridCol>
                <a:gridCol w="1322874">
                  <a:extLst>
                    <a:ext uri="{9D8B030D-6E8A-4147-A177-3AD203B41FA5}">
                      <a16:colId xmlns:a16="http://schemas.microsoft.com/office/drawing/2014/main" val="3702705730"/>
                    </a:ext>
                  </a:extLst>
                </a:gridCol>
                <a:gridCol w="1436793">
                  <a:extLst>
                    <a:ext uri="{9D8B030D-6E8A-4147-A177-3AD203B41FA5}">
                      <a16:colId xmlns:a16="http://schemas.microsoft.com/office/drawing/2014/main" val="2115890191"/>
                    </a:ext>
                  </a:extLst>
                </a:gridCol>
                <a:gridCol w="1436793">
                  <a:extLst>
                    <a:ext uri="{9D8B030D-6E8A-4147-A177-3AD203B41FA5}">
                      <a16:colId xmlns:a16="http://schemas.microsoft.com/office/drawing/2014/main" val="733100214"/>
                    </a:ext>
                  </a:extLst>
                </a:gridCol>
              </a:tblGrid>
              <a:tr h="516643">
                <a:tc>
                  <a:txBody>
                    <a:bodyPr/>
                    <a:lstStyle/>
                    <a:p>
                      <a:pPr marL="0" algn="ctr" defTabSz="914400" rtl="0" eaLnBrk="1" fontAlgn="b" latinLnBrk="0" hangingPunct="1"/>
                      <a:endParaRPr lang="en-IN" sz="1500" i="0" kern="1200" dirty="0">
                        <a:solidFill>
                          <a:srgbClr val="374151"/>
                        </a:solidFill>
                        <a:effectLst/>
                        <a:latin typeface="Söhne"/>
                        <a:ea typeface="+mn-ea"/>
                        <a:cs typeface="+mn-cs"/>
                      </a:endParaRP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CLIENTNUM</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Attrition Flag</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Customer Age</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Gender</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Dependent count</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Education Level</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Marital Status</a:t>
                      </a:r>
                    </a:p>
                  </a:txBody>
                  <a:tcPr marL="7620" marR="7620" marT="7620" marB="0" anchor="b"/>
                </a:tc>
                <a:extLst>
                  <a:ext uri="{0D108BD9-81ED-4DB2-BD59-A6C34878D82A}">
                    <a16:rowId xmlns:a16="http://schemas.microsoft.com/office/drawing/2014/main" val="1691323955"/>
                  </a:ext>
                </a:extLst>
              </a:tr>
              <a:tr h="516643">
                <a:tc>
                  <a:txBody>
                    <a:bodyPr/>
                    <a:lstStyle/>
                    <a:p>
                      <a:pPr marL="0" algn="ctr" defTabSz="914400" rtl="0" eaLnBrk="1" fontAlgn="b" latinLnBrk="0" hangingPunct="1"/>
                      <a:r>
                        <a:rPr lang="en-US" sz="1500" i="0" kern="1200" dirty="0">
                          <a:solidFill>
                            <a:srgbClr val="374151"/>
                          </a:solidFill>
                          <a:effectLst/>
                          <a:latin typeface="Söhne"/>
                          <a:ea typeface="+mn-ea"/>
                          <a:cs typeface="+mn-cs"/>
                        </a:rPr>
                        <a:t>Count</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10127</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10127</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10127</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10034</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10127</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10127</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10127</a:t>
                      </a:r>
                      <a:endParaRPr lang="en-IN" sz="1500" i="0" kern="1200" dirty="0">
                        <a:solidFill>
                          <a:srgbClr val="374151"/>
                        </a:solidFill>
                        <a:effectLst/>
                        <a:latin typeface="Söhne"/>
                        <a:ea typeface="+mn-ea"/>
                        <a:cs typeface="+mn-cs"/>
                      </a:endParaRPr>
                    </a:p>
                  </a:txBody>
                  <a:tcPr/>
                </a:tc>
                <a:extLst>
                  <a:ext uri="{0D108BD9-81ED-4DB2-BD59-A6C34878D82A}">
                    <a16:rowId xmlns:a16="http://schemas.microsoft.com/office/drawing/2014/main" val="2430376544"/>
                  </a:ext>
                </a:extLst>
              </a:tr>
              <a:tr h="516643">
                <a:tc>
                  <a:txBody>
                    <a:bodyPr/>
                    <a:lstStyle/>
                    <a:p>
                      <a:pPr marL="0" algn="ctr" defTabSz="914400" rtl="0" eaLnBrk="1" fontAlgn="b" latinLnBrk="0" hangingPunct="1"/>
                      <a:r>
                        <a:rPr lang="en-US" sz="1500" i="0" kern="1200" dirty="0">
                          <a:solidFill>
                            <a:srgbClr val="374151"/>
                          </a:solidFill>
                          <a:effectLst/>
                          <a:latin typeface="Söhne"/>
                          <a:ea typeface="+mn-ea"/>
                          <a:cs typeface="+mn-cs"/>
                        </a:rPr>
                        <a:t>Unique</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2</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2</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6</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7</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3</a:t>
                      </a:r>
                      <a:endParaRPr lang="en-IN" sz="1500" i="0" kern="1200" dirty="0">
                        <a:solidFill>
                          <a:srgbClr val="374151"/>
                        </a:solidFill>
                        <a:effectLst/>
                        <a:latin typeface="Söhne"/>
                        <a:ea typeface="+mn-ea"/>
                        <a:cs typeface="+mn-cs"/>
                      </a:endParaRPr>
                    </a:p>
                  </a:txBody>
                  <a:tcPr/>
                </a:tc>
                <a:extLst>
                  <a:ext uri="{0D108BD9-81ED-4DB2-BD59-A6C34878D82A}">
                    <a16:rowId xmlns:a16="http://schemas.microsoft.com/office/drawing/2014/main" val="1770743148"/>
                  </a:ext>
                </a:extLst>
              </a:tr>
              <a:tr h="516643">
                <a:tc>
                  <a:txBody>
                    <a:bodyPr/>
                    <a:lstStyle/>
                    <a:p>
                      <a:pPr marL="0" algn="ctr" defTabSz="914400" rtl="0" eaLnBrk="1" fontAlgn="b" latinLnBrk="0" hangingPunct="1"/>
                      <a:r>
                        <a:rPr lang="en-US" sz="1500" i="0" kern="1200" dirty="0">
                          <a:solidFill>
                            <a:srgbClr val="374151"/>
                          </a:solidFill>
                          <a:effectLst/>
                          <a:latin typeface="Söhne"/>
                          <a:ea typeface="+mn-ea"/>
                          <a:cs typeface="+mn-cs"/>
                        </a:rPr>
                        <a:t>Mode / Mean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Existing Customer</a:t>
                      </a:r>
                    </a:p>
                  </a:txBody>
                  <a:tcPr/>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47</a:t>
                      </a:r>
                    </a:p>
                  </a:txBody>
                  <a:tcPr/>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Female</a:t>
                      </a: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3</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Graduate</a:t>
                      </a: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Married</a:t>
                      </a:r>
                      <a:endParaRPr lang="en-IN" sz="1500" i="0" kern="1200" dirty="0">
                        <a:solidFill>
                          <a:srgbClr val="374151"/>
                        </a:solidFill>
                        <a:effectLst/>
                        <a:latin typeface="Söhne"/>
                        <a:ea typeface="+mn-ea"/>
                        <a:cs typeface="+mn-cs"/>
                      </a:endParaRPr>
                    </a:p>
                  </a:txBody>
                  <a:tcPr/>
                </a:tc>
                <a:extLst>
                  <a:ext uri="{0D108BD9-81ED-4DB2-BD59-A6C34878D82A}">
                    <a16:rowId xmlns:a16="http://schemas.microsoft.com/office/drawing/2014/main" val="1681562326"/>
                  </a:ext>
                </a:extLst>
              </a:tr>
              <a:tr h="516643">
                <a:tc>
                  <a:txBody>
                    <a:bodyPr/>
                    <a:lstStyle/>
                    <a:p>
                      <a:pPr marL="0" algn="ctr" defTabSz="914400" rtl="0" eaLnBrk="1" fontAlgn="b" latinLnBrk="0" hangingPunct="1"/>
                      <a:r>
                        <a:rPr lang="en-US" sz="1500" i="0" kern="1200" dirty="0">
                          <a:solidFill>
                            <a:srgbClr val="374151"/>
                          </a:solidFill>
                          <a:effectLst/>
                          <a:latin typeface="Söhne"/>
                          <a:ea typeface="+mn-ea"/>
                          <a:cs typeface="+mn-cs"/>
                        </a:rPr>
                        <a:t>Null Value</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93</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extLst>
                  <a:ext uri="{0D108BD9-81ED-4DB2-BD59-A6C34878D82A}">
                    <a16:rowId xmlns:a16="http://schemas.microsoft.com/office/drawing/2014/main" val="4290322778"/>
                  </a:ext>
                </a:extLst>
              </a:tr>
            </a:tbl>
          </a:graphicData>
        </a:graphic>
      </p:graphicFrame>
    </p:spTree>
    <p:extLst>
      <p:ext uri="{BB962C8B-B14F-4D97-AF65-F5344CB8AC3E}">
        <p14:creationId xmlns:p14="http://schemas.microsoft.com/office/powerpoint/2010/main" val="4045138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E6F3F14A-01A2-DFBD-B41C-5BEDE256DD1A}"/>
              </a:ext>
            </a:extLst>
          </p:cNvPr>
          <p:cNvGraphicFramePr>
            <a:graphicFrameLocks noGrp="1"/>
          </p:cNvGraphicFramePr>
          <p:nvPr>
            <p:extLst>
              <p:ext uri="{D42A27DB-BD31-4B8C-83A1-F6EECF244321}">
                <p14:modId xmlns:p14="http://schemas.microsoft.com/office/powerpoint/2010/main" val="2631467986"/>
              </p:ext>
            </p:extLst>
          </p:nvPr>
        </p:nvGraphicFramePr>
        <p:xfrm>
          <a:off x="676712" y="325096"/>
          <a:ext cx="10925354" cy="2615212"/>
        </p:xfrm>
        <a:graphic>
          <a:graphicData uri="http://schemas.openxmlformats.org/drawingml/2006/table">
            <a:tbl>
              <a:tblPr firstRow="1" bandRow="1">
                <a:tableStyleId>{616DA210-FB5B-4158-B5E0-FEB733F419BA}</a:tableStyleId>
              </a:tblPr>
              <a:tblGrid>
                <a:gridCol w="1413362">
                  <a:extLst>
                    <a:ext uri="{9D8B030D-6E8A-4147-A177-3AD203B41FA5}">
                      <a16:colId xmlns:a16="http://schemas.microsoft.com/office/drawing/2014/main" val="3485872573"/>
                    </a:ext>
                  </a:extLst>
                </a:gridCol>
                <a:gridCol w="1813437">
                  <a:extLst>
                    <a:ext uri="{9D8B030D-6E8A-4147-A177-3AD203B41FA5}">
                      <a16:colId xmlns:a16="http://schemas.microsoft.com/office/drawing/2014/main" val="3543907060"/>
                    </a:ext>
                  </a:extLst>
                </a:gridCol>
                <a:gridCol w="1477675">
                  <a:extLst>
                    <a:ext uri="{9D8B030D-6E8A-4147-A177-3AD203B41FA5}">
                      <a16:colId xmlns:a16="http://schemas.microsoft.com/office/drawing/2014/main" val="1094547114"/>
                    </a:ext>
                  </a:extLst>
                </a:gridCol>
                <a:gridCol w="1310913">
                  <a:extLst>
                    <a:ext uri="{9D8B030D-6E8A-4147-A177-3AD203B41FA5}">
                      <a16:colId xmlns:a16="http://schemas.microsoft.com/office/drawing/2014/main" val="1307268240"/>
                    </a:ext>
                  </a:extLst>
                </a:gridCol>
                <a:gridCol w="1745005">
                  <a:extLst>
                    <a:ext uri="{9D8B030D-6E8A-4147-A177-3AD203B41FA5}">
                      <a16:colId xmlns:a16="http://schemas.microsoft.com/office/drawing/2014/main" val="541872460"/>
                    </a:ext>
                  </a:extLst>
                </a:gridCol>
                <a:gridCol w="1419956">
                  <a:extLst>
                    <a:ext uri="{9D8B030D-6E8A-4147-A177-3AD203B41FA5}">
                      <a16:colId xmlns:a16="http://schemas.microsoft.com/office/drawing/2014/main" val="3702705730"/>
                    </a:ext>
                  </a:extLst>
                </a:gridCol>
                <a:gridCol w="1745006">
                  <a:extLst>
                    <a:ext uri="{9D8B030D-6E8A-4147-A177-3AD203B41FA5}">
                      <a16:colId xmlns:a16="http://schemas.microsoft.com/office/drawing/2014/main" val="2115890191"/>
                    </a:ext>
                  </a:extLst>
                </a:gridCol>
              </a:tblGrid>
              <a:tr h="516643">
                <a:tc>
                  <a:txBody>
                    <a:bodyPr/>
                    <a:lstStyle/>
                    <a:p>
                      <a:pPr marL="0" algn="ctr" defTabSz="914400" rtl="0" eaLnBrk="1" fontAlgn="b" latinLnBrk="0" hangingPunct="1"/>
                      <a:endParaRPr lang="en-IN" sz="1500" i="0" kern="1200" dirty="0">
                        <a:solidFill>
                          <a:srgbClr val="374151"/>
                        </a:solidFill>
                        <a:effectLst/>
                        <a:latin typeface="Söhne"/>
                        <a:ea typeface="+mn-ea"/>
                        <a:cs typeface="+mn-cs"/>
                      </a:endParaRPr>
                    </a:p>
                  </a:txBody>
                  <a:tcPr marL="7620" marR="7620" marT="7620" marB="0" anchor="b"/>
                </a:tc>
                <a:tc>
                  <a:txBody>
                    <a:bodyPr/>
                    <a:lstStyle/>
                    <a:p>
                      <a:pPr algn="ctr" fontAlgn="b"/>
                      <a:r>
                        <a:rPr lang="en-IN" sz="1500" i="0" kern="1200" dirty="0">
                          <a:solidFill>
                            <a:srgbClr val="374151"/>
                          </a:solidFill>
                          <a:effectLst/>
                          <a:latin typeface="Söhne"/>
                          <a:ea typeface="+mn-ea"/>
                          <a:cs typeface="+mn-cs"/>
                        </a:rPr>
                        <a:t>Income Category</a:t>
                      </a:r>
                    </a:p>
                  </a:txBody>
                  <a:tcPr marL="7620" marR="7620" marT="7620" marB="0" anchor="b"/>
                </a:tc>
                <a:tc>
                  <a:txBody>
                    <a:bodyPr/>
                    <a:lstStyle/>
                    <a:p>
                      <a:pPr algn="ctr" fontAlgn="b"/>
                      <a:r>
                        <a:rPr lang="en-IN" sz="1500" i="0" kern="1200" dirty="0">
                          <a:solidFill>
                            <a:srgbClr val="374151"/>
                          </a:solidFill>
                          <a:effectLst/>
                          <a:latin typeface="Söhne"/>
                          <a:ea typeface="+mn-ea"/>
                          <a:cs typeface="+mn-cs"/>
                        </a:rPr>
                        <a:t>Card Category</a:t>
                      </a:r>
                    </a:p>
                  </a:txBody>
                  <a:tcPr marL="7620" marR="7620" marT="7620" marB="0" anchor="b"/>
                </a:tc>
                <a:tc>
                  <a:txBody>
                    <a:bodyPr/>
                    <a:lstStyle/>
                    <a:p>
                      <a:pPr algn="ctr" fontAlgn="b"/>
                      <a:r>
                        <a:rPr lang="en-IN" sz="1500" i="0" kern="1200" dirty="0">
                          <a:solidFill>
                            <a:srgbClr val="374151"/>
                          </a:solidFill>
                          <a:effectLst/>
                          <a:latin typeface="Söhne"/>
                          <a:ea typeface="+mn-ea"/>
                          <a:cs typeface="+mn-cs"/>
                        </a:rPr>
                        <a:t>Months on book</a:t>
                      </a:r>
                    </a:p>
                  </a:txBody>
                  <a:tcPr marL="7620" marR="7620" marT="7620" marB="0" anchor="b"/>
                </a:tc>
                <a:tc>
                  <a:txBody>
                    <a:bodyPr/>
                    <a:lstStyle/>
                    <a:p>
                      <a:pPr algn="ctr" fontAlgn="b"/>
                      <a:r>
                        <a:rPr lang="en-IN" sz="1500" i="0" kern="1200" dirty="0">
                          <a:solidFill>
                            <a:srgbClr val="374151"/>
                          </a:solidFill>
                          <a:effectLst/>
                          <a:latin typeface="Söhne"/>
                          <a:ea typeface="+mn-ea"/>
                          <a:cs typeface="+mn-cs"/>
                        </a:rPr>
                        <a:t>Total Relationship Count</a:t>
                      </a:r>
                    </a:p>
                  </a:txBody>
                  <a:tcPr marL="7620" marR="7620" marT="7620" marB="0" anchor="b"/>
                </a:tc>
                <a:tc>
                  <a:txBody>
                    <a:bodyPr/>
                    <a:lstStyle/>
                    <a:p>
                      <a:pPr algn="ctr" fontAlgn="b"/>
                      <a:r>
                        <a:rPr lang="en-IN" sz="1500" i="0" kern="1200" dirty="0">
                          <a:solidFill>
                            <a:srgbClr val="374151"/>
                          </a:solidFill>
                          <a:effectLst/>
                          <a:latin typeface="Söhne"/>
                          <a:ea typeface="+mn-ea"/>
                          <a:cs typeface="+mn-cs"/>
                        </a:rPr>
                        <a:t>Months Inactive 12 month</a:t>
                      </a:r>
                    </a:p>
                  </a:txBody>
                  <a:tcPr marL="7620" marR="7620" marT="7620" marB="0" anchor="b"/>
                </a:tc>
                <a:tc>
                  <a:txBody>
                    <a:bodyPr/>
                    <a:lstStyle/>
                    <a:p>
                      <a:pPr algn="ctr" fontAlgn="b"/>
                      <a:r>
                        <a:rPr lang="en-IN" sz="1500" i="0" kern="1200" dirty="0">
                          <a:solidFill>
                            <a:srgbClr val="374151"/>
                          </a:solidFill>
                          <a:effectLst/>
                          <a:latin typeface="Söhne"/>
                          <a:ea typeface="+mn-ea"/>
                          <a:cs typeface="+mn-cs"/>
                        </a:rPr>
                        <a:t>Contacts Count 12 month</a:t>
                      </a:r>
                    </a:p>
                  </a:txBody>
                  <a:tcPr marL="7620" marR="7620" marT="7620" marB="0" anchor="b"/>
                </a:tc>
                <a:extLst>
                  <a:ext uri="{0D108BD9-81ED-4DB2-BD59-A6C34878D82A}">
                    <a16:rowId xmlns:a16="http://schemas.microsoft.com/office/drawing/2014/main" val="1691323955"/>
                  </a:ext>
                </a:extLst>
              </a:tr>
              <a:tr h="516643">
                <a:tc>
                  <a:txBody>
                    <a:bodyPr/>
                    <a:lstStyle/>
                    <a:p>
                      <a:pPr marL="0" algn="ctr" defTabSz="914400" rtl="0" eaLnBrk="1" fontAlgn="b" latinLnBrk="0" hangingPunct="1"/>
                      <a:r>
                        <a:rPr lang="en-US" sz="1500" i="0" kern="1200" dirty="0">
                          <a:solidFill>
                            <a:srgbClr val="374151"/>
                          </a:solidFill>
                          <a:effectLst/>
                          <a:latin typeface="Söhne"/>
                          <a:ea typeface="+mn-ea"/>
                          <a:cs typeface="+mn-cs"/>
                        </a:rPr>
                        <a:t>Count</a:t>
                      </a:r>
                      <a:endParaRPr lang="en-IN" sz="1500" i="0" kern="1200" dirty="0">
                        <a:solidFill>
                          <a:srgbClr val="374151"/>
                        </a:solidFill>
                        <a:effectLst/>
                        <a:latin typeface="Söhne"/>
                        <a:ea typeface="+mn-ea"/>
                        <a:cs typeface="+mn-cs"/>
                      </a:endParaRPr>
                    </a:p>
                  </a:txBody>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500" i="0" kern="1200" dirty="0">
                          <a:solidFill>
                            <a:srgbClr val="374151"/>
                          </a:solidFill>
                          <a:effectLst/>
                          <a:latin typeface="Söhne"/>
                          <a:ea typeface="+mn-ea"/>
                          <a:cs typeface="+mn-cs"/>
                        </a:rPr>
                        <a:t>10127</a:t>
                      </a:r>
                      <a:endParaRPr lang="en-IN" sz="1500" i="0" kern="1200" dirty="0">
                        <a:solidFill>
                          <a:srgbClr val="374151"/>
                        </a:solidFill>
                        <a:effectLst/>
                        <a:latin typeface="Söhne"/>
                        <a:ea typeface="+mn-ea"/>
                        <a:cs typeface="+mn-cs"/>
                      </a:endParaRPr>
                    </a:p>
                    <a:p>
                      <a:pPr marL="0" algn="ctr" defTabSz="914400" rtl="0" eaLnBrk="1" fontAlgn="b" latinLnBrk="0" hangingPunct="1"/>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9995</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10127</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10127</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10127</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10127</a:t>
                      </a:r>
                      <a:endParaRPr lang="en-IN" sz="1500" i="0" kern="1200" dirty="0">
                        <a:solidFill>
                          <a:srgbClr val="374151"/>
                        </a:solidFill>
                        <a:effectLst/>
                        <a:latin typeface="Söhne"/>
                        <a:ea typeface="+mn-ea"/>
                        <a:cs typeface="+mn-cs"/>
                      </a:endParaRPr>
                    </a:p>
                  </a:txBody>
                  <a:tcPr/>
                </a:tc>
                <a:extLst>
                  <a:ext uri="{0D108BD9-81ED-4DB2-BD59-A6C34878D82A}">
                    <a16:rowId xmlns:a16="http://schemas.microsoft.com/office/drawing/2014/main" val="2430376544"/>
                  </a:ext>
                </a:extLst>
              </a:tr>
              <a:tr h="516643">
                <a:tc>
                  <a:txBody>
                    <a:bodyPr/>
                    <a:lstStyle/>
                    <a:p>
                      <a:pPr marL="0" algn="ctr" defTabSz="914400" rtl="0" eaLnBrk="1" fontAlgn="b" latinLnBrk="0" hangingPunct="1"/>
                      <a:r>
                        <a:rPr lang="en-US" sz="1500" i="0" kern="1200" dirty="0">
                          <a:solidFill>
                            <a:srgbClr val="374151"/>
                          </a:solidFill>
                          <a:effectLst/>
                          <a:latin typeface="Söhne"/>
                          <a:ea typeface="+mn-ea"/>
                          <a:cs typeface="+mn-cs"/>
                        </a:rPr>
                        <a:t>Unique</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5</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4</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6</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7</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7</a:t>
                      </a:r>
                      <a:endParaRPr lang="en-IN" sz="1500" i="0" kern="1200" dirty="0">
                        <a:solidFill>
                          <a:srgbClr val="374151"/>
                        </a:solidFill>
                        <a:effectLst/>
                        <a:latin typeface="Söhne"/>
                        <a:ea typeface="+mn-ea"/>
                        <a:cs typeface="+mn-cs"/>
                      </a:endParaRPr>
                    </a:p>
                  </a:txBody>
                  <a:tcPr/>
                </a:tc>
                <a:extLst>
                  <a:ext uri="{0D108BD9-81ED-4DB2-BD59-A6C34878D82A}">
                    <a16:rowId xmlns:a16="http://schemas.microsoft.com/office/drawing/2014/main" val="1770743148"/>
                  </a:ext>
                </a:extLst>
              </a:tr>
              <a:tr h="516643">
                <a:tc>
                  <a:txBody>
                    <a:bodyPr/>
                    <a:lstStyle/>
                    <a:p>
                      <a:pPr marL="0" algn="ctr" defTabSz="914400" rtl="0" eaLnBrk="1" fontAlgn="b" latinLnBrk="0" hangingPunct="1"/>
                      <a:r>
                        <a:rPr lang="en-US" sz="1500" i="0" kern="1200" dirty="0">
                          <a:solidFill>
                            <a:srgbClr val="374151"/>
                          </a:solidFill>
                          <a:effectLst/>
                          <a:latin typeface="Söhne"/>
                          <a:ea typeface="+mn-ea"/>
                          <a:cs typeface="+mn-cs"/>
                        </a:rPr>
                        <a:t>Mode/Mean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40K</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Blue</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36</a:t>
                      </a: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3</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3</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3</a:t>
                      </a:r>
                      <a:endParaRPr lang="en-IN" sz="1500" i="0" kern="1200" dirty="0">
                        <a:solidFill>
                          <a:srgbClr val="374151"/>
                        </a:solidFill>
                        <a:effectLst/>
                        <a:latin typeface="Söhne"/>
                        <a:ea typeface="+mn-ea"/>
                        <a:cs typeface="+mn-cs"/>
                      </a:endParaRPr>
                    </a:p>
                  </a:txBody>
                  <a:tcPr/>
                </a:tc>
                <a:extLst>
                  <a:ext uri="{0D108BD9-81ED-4DB2-BD59-A6C34878D82A}">
                    <a16:rowId xmlns:a16="http://schemas.microsoft.com/office/drawing/2014/main" val="1681562326"/>
                  </a:ext>
                </a:extLst>
              </a:tr>
              <a:tr h="516643">
                <a:tc>
                  <a:txBody>
                    <a:bodyPr/>
                    <a:lstStyle/>
                    <a:p>
                      <a:pPr marL="0" algn="ctr" defTabSz="914400" rtl="0" eaLnBrk="1" fontAlgn="b" latinLnBrk="0" hangingPunct="1"/>
                      <a:r>
                        <a:rPr lang="en-US" sz="1500" i="0" kern="1200" dirty="0">
                          <a:solidFill>
                            <a:srgbClr val="374151"/>
                          </a:solidFill>
                          <a:effectLst/>
                          <a:latin typeface="Söhne"/>
                          <a:ea typeface="+mn-ea"/>
                          <a:cs typeface="+mn-cs"/>
                        </a:rPr>
                        <a:t>Null Value</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132</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extLst>
                  <a:ext uri="{0D108BD9-81ED-4DB2-BD59-A6C34878D82A}">
                    <a16:rowId xmlns:a16="http://schemas.microsoft.com/office/drawing/2014/main" val="4290322778"/>
                  </a:ext>
                </a:extLst>
              </a:tr>
            </a:tbl>
          </a:graphicData>
        </a:graphic>
      </p:graphicFrame>
      <p:graphicFrame>
        <p:nvGraphicFramePr>
          <p:cNvPr id="3" name="Table 6">
            <a:extLst>
              <a:ext uri="{FF2B5EF4-FFF2-40B4-BE49-F238E27FC236}">
                <a16:creationId xmlns:a16="http://schemas.microsoft.com/office/drawing/2014/main" id="{F093B1AB-0F7F-5FA6-744E-5EC8114DD0BA}"/>
              </a:ext>
            </a:extLst>
          </p:cNvPr>
          <p:cNvGraphicFramePr>
            <a:graphicFrameLocks noGrp="1"/>
          </p:cNvGraphicFramePr>
          <p:nvPr>
            <p:extLst>
              <p:ext uri="{D42A27DB-BD31-4B8C-83A1-F6EECF244321}">
                <p14:modId xmlns:p14="http://schemas.microsoft.com/office/powerpoint/2010/main" val="4222598299"/>
              </p:ext>
            </p:extLst>
          </p:nvPr>
        </p:nvGraphicFramePr>
        <p:xfrm>
          <a:off x="676712" y="3303037"/>
          <a:ext cx="10925352" cy="2755327"/>
        </p:xfrm>
        <a:graphic>
          <a:graphicData uri="http://schemas.openxmlformats.org/drawingml/2006/table">
            <a:tbl>
              <a:tblPr firstRow="1" bandRow="1">
                <a:tableStyleId>{616DA210-FB5B-4158-B5E0-FEB733F419BA}</a:tableStyleId>
              </a:tblPr>
              <a:tblGrid>
                <a:gridCol w="1442306">
                  <a:extLst>
                    <a:ext uri="{9D8B030D-6E8A-4147-A177-3AD203B41FA5}">
                      <a16:colId xmlns:a16="http://schemas.microsoft.com/office/drawing/2014/main" val="3485872573"/>
                    </a:ext>
                  </a:extLst>
                </a:gridCol>
                <a:gridCol w="1733304">
                  <a:extLst>
                    <a:ext uri="{9D8B030D-6E8A-4147-A177-3AD203B41FA5}">
                      <a16:colId xmlns:a16="http://schemas.microsoft.com/office/drawing/2014/main" val="2357099714"/>
                    </a:ext>
                  </a:extLst>
                </a:gridCol>
                <a:gridCol w="1513897">
                  <a:extLst>
                    <a:ext uri="{9D8B030D-6E8A-4147-A177-3AD203B41FA5}">
                      <a16:colId xmlns:a16="http://schemas.microsoft.com/office/drawing/2014/main" val="934009011"/>
                    </a:ext>
                  </a:extLst>
                </a:gridCol>
                <a:gridCol w="1736847">
                  <a:extLst>
                    <a:ext uri="{9D8B030D-6E8A-4147-A177-3AD203B41FA5}">
                      <a16:colId xmlns:a16="http://schemas.microsoft.com/office/drawing/2014/main" val="3256357548"/>
                    </a:ext>
                  </a:extLst>
                </a:gridCol>
                <a:gridCol w="1499666">
                  <a:extLst>
                    <a:ext uri="{9D8B030D-6E8A-4147-A177-3AD203B41FA5}">
                      <a16:colId xmlns:a16="http://schemas.microsoft.com/office/drawing/2014/main" val="733128981"/>
                    </a:ext>
                  </a:extLst>
                </a:gridCol>
                <a:gridCol w="1499666">
                  <a:extLst>
                    <a:ext uri="{9D8B030D-6E8A-4147-A177-3AD203B41FA5}">
                      <a16:colId xmlns:a16="http://schemas.microsoft.com/office/drawing/2014/main" val="2374176360"/>
                    </a:ext>
                  </a:extLst>
                </a:gridCol>
                <a:gridCol w="1499666">
                  <a:extLst>
                    <a:ext uri="{9D8B030D-6E8A-4147-A177-3AD203B41FA5}">
                      <a16:colId xmlns:a16="http://schemas.microsoft.com/office/drawing/2014/main" val="3543907060"/>
                    </a:ext>
                  </a:extLst>
                </a:gridCol>
              </a:tblGrid>
              <a:tr h="505939">
                <a:tc>
                  <a:txBody>
                    <a:bodyPr/>
                    <a:lstStyle/>
                    <a:p>
                      <a:pPr marL="0" algn="ctr" defTabSz="914400" rtl="0" eaLnBrk="1" fontAlgn="b" latinLnBrk="0" hangingPunct="1"/>
                      <a:endParaRPr lang="en-IN" sz="1500" i="0" kern="1200" dirty="0">
                        <a:solidFill>
                          <a:srgbClr val="374151"/>
                        </a:solidFill>
                        <a:effectLst/>
                        <a:latin typeface="Söhne"/>
                        <a:ea typeface="+mn-ea"/>
                        <a:cs typeface="+mn-cs"/>
                      </a:endParaRPr>
                    </a:p>
                  </a:txBody>
                  <a:tcPr marL="7620" marR="7620" marT="7620" marB="0" anchor="b"/>
                </a:tc>
                <a:tc>
                  <a:txBody>
                    <a:bodyPr/>
                    <a:lstStyle/>
                    <a:p>
                      <a:pPr algn="ctr" fontAlgn="b"/>
                      <a:r>
                        <a:rPr lang="en-IN" sz="1500" i="0" kern="1200" dirty="0">
                          <a:solidFill>
                            <a:srgbClr val="374151"/>
                          </a:solidFill>
                          <a:effectLst/>
                          <a:latin typeface="Söhne"/>
                          <a:ea typeface="+mn-ea"/>
                          <a:cs typeface="+mn-cs"/>
                        </a:rPr>
                        <a:t>Credit Limit</a:t>
                      </a:r>
                    </a:p>
                  </a:txBody>
                  <a:tcPr marL="7620" marR="7620" marT="7620" marB="0" anchor="b"/>
                </a:tc>
                <a:tc>
                  <a:txBody>
                    <a:bodyPr/>
                    <a:lstStyle/>
                    <a:p>
                      <a:pPr algn="ctr" fontAlgn="b"/>
                      <a:r>
                        <a:rPr lang="en-IN" sz="1500" i="0" kern="1200" dirty="0">
                          <a:solidFill>
                            <a:srgbClr val="374151"/>
                          </a:solidFill>
                          <a:effectLst/>
                          <a:latin typeface="Söhne"/>
                          <a:ea typeface="+mn-ea"/>
                          <a:cs typeface="+mn-cs"/>
                        </a:rPr>
                        <a:t>Total Revolving Bal</a:t>
                      </a:r>
                    </a:p>
                  </a:txBody>
                  <a:tcPr marL="7620" marR="7620" marT="7620" marB="0" anchor="b"/>
                </a:tc>
                <a:tc>
                  <a:txBody>
                    <a:bodyPr/>
                    <a:lstStyle/>
                    <a:p>
                      <a:pPr algn="ctr" fontAlgn="b"/>
                      <a:r>
                        <a:rPr lang="en-IN" sz="1500" i="0" kern="1200" dirty="0" err="1">
                          <a:solidFill>
                            <a:srgbClr val="374151"/>
                          </a:solidFill>
                          <a:effectLst/>
                          <a:latin typeface="Söhne"/>
                          <a:ea typeface="+mn-ea"/>
                          <a:cs typeface="+mn-cs"/>
                        </a:rPr>
                        <a:t>Avg</a:t>
                      </a:r>
                      <a:r>
                        <a:rPr lang="en-IN" sz="1500" i="0" kern="1200" dirty="0">
                          <a:solidFill>
                            <a:srgbClr val="374151"/>
                          </a:solidFill>
                          <a:effectLst/>
                          <a:latin typeface="Söhne"/>
                          <a:ea typeface="+mn-ea"/>
                          <a:cs typeface="+mn-cs"/>
                        </a:rPr>
                        <a:t> Open To Buy</a:t>
                      </a:r>
                    </a:p>
                  </a:txBody>
                  <a:tcPr marL="7620" marR="7620" marT="7620" marB="0" anchor="b"/>
                </a:tc>
                <a:tc>
                  <a:txBody>
                    <a:bodyPr/>
                    <a:lstStyle/>
                    <a:p>
                      <a:pPr algn="ctr" fontAlgn="b"/>
                      <a:r>
                        <a:rPr lang="en-IN" sz="1500" i="0" kern="1200" dirty="0">
                          <a:solidFill>
                            <a:srgbClr val="374151"/>
                          </a:solidFill>
                          <a:effectLst/>
                          <a:latin typeface="Söhne"/>
                          <a:ea typeface="+mn-ea"/>
                          <a:cs typeface="+mn-cs"/>
                        </a:rPr>
                        <a:t>Total Trans Amt</a:t>
                      </a:r>
                    </a:p>
                  </a:txBody>
                  <a:tcPr marL="7620" marR="7620" marT="7620" marB="0" anchor="b"/>
                </a:tc>
                <a:tc>
                  <a:txBody>
                    <a:bodyPr/>
                    <a:lstStyle/>
                    <a:p>
                      <a:pPr algn="ctr" fontAlgn="b"/>
                      <a:r>
                        <a:rPr lang="en-IN" sz="1500" i="0" kern="1200" dirty="0">
                          <a:solidFill>
                            <a:srgbClr val="374151"/>
                          </a:solidFill>
                          <a:effectLst/>
                          <a:latin typeface="Söhne"/>
                          <a:ea typeface="+mn-ea"/>
                          <a:cs typeface="+mn-cs"/>
                        </a:rPr>
                        <a:t>Total Trans Ct</a:t>
                      </a:r>
                    </a:p>
                  </a:txBody>
                  <a:tcPr marL="7620" marR="7620" marT="7620" marB="0" anchor="b"/>
                </a:tc>
                <a:tc>
                  <a:txBody>
                    <a:bodyPr/>
                    <a:lstStyle/>
                    <a:p>
                      <a:pPr algn="ctr" fontAlgn="b"/>
                      <a:r>
                        <a:rPr lang="en-IN" sz="1500" i="0" kern="1200" dirty="0" err="1">
                          <a:solidFill>
                            <a:srgbClr val="374151"/>
                          </a:solidFill>
                          <a:effectLst/>
                          <a:latin typeface="Söhne"/>
                          <a:ea typeface="+mn-ea"/>
                          <a:cs typeface="+mn-cs"/>
                        </a:rPr>
                        <a:t>Avg</a:t>
                      </a:r>
                      <a:r>
                        <a:rPr lang="en-IN" sz="1500" i="0" kern="1200" dirty="0">
                          <a:solidFill>
                            <a:srgbClr val="374151"/>
                          </a:solidFill>
                          <a:effectLst/>
                          <a:latin typeface="Söhne"/>
                          <a:ea typeface="+mn-ea"/>
                          <a:cs typeface="+mn-cs"/>
                        </a:rPr>
                        <a:t> Utilization Ratio</a:t>
                      </a:r>
                    </a:p>
                  </a:txBody>
                  <a:tcPr marL="7620" marR="7620" marT="7620" marB="0" anchor="b"/>
                </a:tc>
                <a:extLst>
                  <a:ext uri="{0D108BD9-81ED-4DB2-BD59-A6C34878D82A}">
                    <a16:rowId xmlns:a16="http://schemas.microsoft.com/office/drawing/2014/main" val="1691323955"/>
                  </a:ext>
                </a:extLst>
              </a:tr>
              <a:tr h="562347">
                <a:tc>
                  <a:txBody>
                    <a:bodyPr/>
                    <a:lstStyle/>
                    <a:p>
                      <a:pPr marL="0" algn="ctr" defTabSz="914400" rtl="0" eaLnBrk="1" fontAlgn="b" latinLnBrk="0" hangingPunct="1"/>
                      <a:r>
                        <a:rPr lang="en-US" sz="1500" i="0" kern="1200" dirty="0">
                          <a:solidFill>
                            <a:srgbClr val="374151"/>
                          </a:solidFill>
                          <a:effectLst/>
                          <a:latin typeface="Söhne"/>
                          <a:ea typeface="+mn-ea"/>
                          <a:cs typeface="+mn-cs"/>
                        </a:rPr>
                        <a:t>Count</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10067</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10127</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10127</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10127</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10127</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10127</a:t>
                      </a:r>
                      <a:endParaRPr lang="en-IN" sz="1500" i="0" kern="1200" dirty="0">
                        <a:solidFill>
                          <a:srgbClr val="374151"/>
                        </a:solidFill>
                        <a:effectLst/>
                        <a:latin typeface="Söhne"/>
                        <a:ea typeface="+mn-ea"/>
                        <a:cs typeface="+mn-cs"/>
                      </a:endParaRPr>
                    </a:p>
                  </a:txBody>
                  <a:tcPr/>
                </a:tc>
                <a:extLst>
                  <a:ext uri="{0D108BD9-81ED-4DB2-BD59-A6C34878D82A}">
                    <a16:rowId xmlns:a16="http://schemas.microsoft.com/office/drawing/2014/main" val="2430376544"/>
                  </a:ext>
                </a:extLst>
              </a:tr>
              <a:tr h="562347">
                <a:tc>
                  <a:txBody>
                    <a:bodyPr/>
                    <a:lstStyle/>
                    <a:p>
                      <a:pPr marL="0" algn="ctr" defTabSz="914400" rtl="0" eaLnBrk="1" fontAlgn="b" latinLnBrk="0" hangingPunct="1"/>
                      <a:r>
                        <a:rPr lang="en-US" sz="1500" i="0" kern="1200" dirty="0">
                          <a:solidFill>
                            <a:srgbClr val="374151"/>
                          </a:solidFill>
                          <a:effectLst/>
                          <a:latin typeface="Söhne"/>
                          <a:ea typeface="+mn-ea"/>
                          <a:cs typeface="+mn-cs"/>
                        </a:rPr>
                        <a:t>Unique</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extLst>
                  <a:ext uri="{0D108BD9-81ED-4DB2-BD59-A6C34878D82A}">
                    <a16:rowId xmlns:a16="http://schemas.microsoft.com/office/drawing/2014/main" val="1770743148"/>
                  </a:ext>
                </a:extLst>
              </a:tr>
              <a:tr h="562347">
                <a:tc>
                  <a:txBody>
                    <a:bodyPr/>
                    <a:lstStyle/>
                    <a:p>
                      <a:pPr marL="0" algn="ctr" defTabSz="914400" rtl="0" eaLnBrk="1" fontAlgn="b" latinLnBrk="0" hangingPunct="1"/>
                      <a:r>
                        <a:rPr lang="en-US" sz="1500" i="0" kern="1200" dirty="0">
                          <a:solidFill>
                            <a:srgbClr val="374151"/>
                          </a:solidFill>
                          <a:effectLst/>
                          <a:latin typeface="Söhne"/>
                          <a:ea typeface="+mn-ea"/>
                          <a:cs typeface="+mn-cs"/>
                        </a:rPr>
                        <a:t>Mode/Mean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8703.18</a:t>
                      </a:r>
                    </a:p>
                  </a:txBody>
                  <a:tcPr/>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1162.81</a:t>
                      </a:r>
                    </a:p>
                  </a:txBody>
                  <a:tcPr/>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7469.13</a:t>
                      </a:r>
                    </a:p>
                  </a:txBody>
                  <a:tcPr/>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4404.08</a:t>
                      </a:r>
                    </a:p>
                  </a:txBody>
                  <a:tcPr/>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64.85</a:t>
                      </a:r>
                    </a:p>
                  </a:txBody>
                  <a:tcPr/>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0.27</a:t>
                      </a:r>
                    </a:p>
                  </a:txBody>
                  <a:tcPr/>
                </a:tc>
                <a:extLst>
                  <a:ext uri="{0D108BD9-81ED-4DB2-BD59-A6C34878D82A}">
                    <a16:rowId xmlns:a16="http://schemas.microsoft.com/office/drawing/2014/main" val="1681562326"/>
                  </a:ext>
                </a:extLst>
              </a:tr>
              <a:tr h="562347">
                <a:tc>
                  <a:txBody>
                    <a:bodyPr/>
                    <a:lstStyle/>
                    <a:p>
                      <a:pPr marL="0" algn="ctr" defTabSz="914400" rtl="0" eaLnBrk="1" fontAlgn="b" latinLnBrk="0" hangingPunct="1"/>
                      <a:r>
                        <a:rPr lang="en-US" sz="1500" i="0" kern="1200" dirty="0">
                          <a:solidFill>
                            <a:srgbClr val="374151"/>
                          </a:solidFill>
                          <a:effectLst/>
                          <a:latin typeface="Söhne"/>
                          <a:ea typeface="+mn-ea"/>
                          <a:cs typeface="+mn-cs"/>
                        </a:rPr>
                        <a:t>Null Value</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60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extLst>
                  <a:ext uri="{0D108BD9-81ED-4DB2-BD59-A6C34878D82A}">
                    <a16:rowId xmlns:a16="http://schemas.microsoft.com/office/drawing/2014/main" val="4290322778"/>
                  </a:ext>
                </a:extLst>
              </a:tr>
            </a:tbl>
          </a:graphicData>
        </a:graphic>
      </p:graphicFrame>
    </p:spTree>
    <p:extLst>
      <p:ext uri="{BB962C8B-B14F-4D97-AF65-F5344CB8AC3E}">
        <p14:creationId xmlns:p14="http://schemas.microsoft.com/office/powerpoint/2010/main" val="89418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797E8F-25E9-D408-E019-94E7F02CD03F}"/>
              </a:ext>
            </a:extLst>
          </p:cNvPr>
          <p:cNvSpPr txBox="1"/>
          <p:nvPr/>
        </p:nvSpPr>
        <p:spPr>
          <a:xfrm>
            <a:off x="251926" y="447251"/>
            <a:ext cx="9293290" cy="707886"/>
          </a:xfrm>
          <a:prstGeom prst="rect">
            <a:avLst/>
          </a:prstGeom>
          <a:noFill/>
        </p:spPr>
        <p:txBody>
          <a:bodyPr wrap="square" rtlCol="0">
            <a:spAutoFit/>
          </a:bodyPr>
          <a:lstStyle/>
          <a:p>
            <a:pPr marL="457200" indent="-457200">
              <a:buFont typeface="Arial" panose="020B0604020202020204" pitchFamily="34" charset="0"/>
              <a:buChar char="•"/>
            </a:pPr>
            <a:r>
              <a:rPr lang="en-IN" sz="4000" b="1" dirty="0">
                <a:solidFill>
                  <a:srgbClr val="374151"/>
                </a:solidFill>
                <a:latin typeface="Söhne"/>
              </a:rPr>
              <a:t>Data</a:t>
            </a:r>
            <a:r>
              <a:rPr lang="en-IN" sz="4000" b="1" dirty="0">
                <a:latin typeface="Söhne"/>
                <a:ea typeface="Verdana" panose="020B0604030504040204" pitchFamily="34" charset="0"/>
                <a:cs typeface="Times New Roman" panose="02020603050405020304" pitchFamily="18" charset="0"/>
              </a:rPr>
              <a:t> </a:t>
            </a:r>
            <a:r>
              <a:rPr lang="en-IN" sz="4000" b="1" dirty="0">
                <a:solidFill>
                  <a:srgbClr val="374151"/>
                </a:solidFill>
                <a:latin typeface="Söhne"/>
              </a:rPr>
              <a:t>Analysis</a:t>
            </a:r>
            <a:r>
              <a:rPr lang="en-IN" sz="4000" b="1" dirty="0">
                <a:latin typeface="Söhne"/>
                <a:ea typeface="Verdana" panose="020B0604030504040204" pitchFamily="34" charset="0"/>
                <a:cs typeface="Times New Roman" panose="02020603050405020304" pitchFamily="18" charset="0"/>
              </a:rPr>
              <a:t> </a:t>
            </a:r>
            <a:r>
              <a:rPr lang="en-IN" sz="4000" b="1" dirty="0">
                <a:solidFill>
                  <a:srgbClr val="374151"/>
                </a:solidFill>
                <a:latin typeface="Söhne"/>
              </a:rPr>
              <a:t>and</a:t>
            </a:r>
            <a:r>
              <a:rPr lang="en-IN" sz="4000" b="1" dirty="0">
                <a:latin typeface="Söhne"/>
                <a:ea typeface="Verdana" panose="020B0604030504040204" pitchFamily="34" charset="0"/>
                <a:cs typeface="Times New Roman" panose="02020603050405020304" pitchFamily="18" charset="0"/>
              </a:rPr>
              <a:t> </a:t>
            </a:r>
            <a:r>
              <a:rPr lang="en-IN" sz="4000" b="1" dirty="0">
                <a:solidFill>
                  <a:srgbClr val="374151"/>
                </a:solidFill>
                <a:latin typeface="Söhne"/>
              </a:rPr>
              <a:t>Visualization</a:t>
            </a:r>
            <a:r>
              <a:rPr lang="en-US" sz="4000" b="1" dirty="0">
                <a:latin typeface="Söhne"/>
                <a:ea typeface="Verdana" panose="020B0604030504040204" pitchFamily="34" charset="0"/>
                <a:cs typeface="Times New Roman" panose="02020603050405020304" pitchFamily="18" charset="0"/>
              </a:rPr>
              <a:t> </a:t>
            </a:r>
          </a:p>
        </p:txBody>
      </p:sp>
      <p:cxnSp>
        <p:nvCxnSpPr>
          <p:cNvPr id="3" name="Straight Connector 2">
            <a:extLst>
              <a:ext uri="{FF2B5EF4-FFF2-40B4-BE49-F238E27FC236}">
                <a16:creationId xmlns:a16="http://schemas.microsoft.com/office/drawing/2014/main" id="{A80C1319-21EA-8DB8-25A4-EB0A10E0D310}"/>
              </a:ext>
            </a:extLst>
          </p:cNvPr>
          <p:cNvCxnSpPr/>
          <p:nvPr/>
        </p:nvCxnSpPr>
        <p:spPr>
          <a:xfrm>
            <a:off x="251927" y="1151175"/>
            <a:ext cx="11569959" cy="0"/>
          </a:xfrm>
          <a:prstGeom prst="line">
            <a:avLst/>
          </a:prstGeom>
          <a:ln/>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2CD54286-6363-D077-17C9-9D175DE9E0AE}"/>
              </a:ext>
            </a:extLst>
          </p:cNvPr>
          <p:cNvSpPr txBox="1"/>
          <p:nvPr/>
        </p:nvSpPr>
        <p:spPr>
          <a:xfrm>
            <a:off x="80039" y="1294882"/>
            <a:ext cx="3761236" cy="400110"/>
          </a:xfrm>
          <a:prstGeom prst="rect">
            <a:avLst/>
          </a:prstGeom>
          <a:noFill/>
        </p:spPr>
        <p:txBody>
          <a:bodyPr wrap="square" rtlCol="0">
            <a:spAutoFit/>
          </a:bodyPr>
          <a:lstStyle/>
          <a:p>
            <a:pPr marL="342900" indent="-342900" algn="just">
              <a:buFont typeface="Wingdings" panose="05000000000000000000" pitchFamily="2" charset="2"/>
              <a:buChar char="Ø"/>
            </a:pPr>
            <a:r>
              <a:rPr lang="en-IN" sz="2000" b="1" i="0" dirty="0">
                <a:solidFill>
                  <a:srgbClr val="374151"/>
                </a:solidFill>
                <a:effectLst/>
                <a:latin typeface="Söhne"/>
              </a:rPr>
              <a:t>Univariate analysis</a:t>
            </a:r>
          </a:p>
        </p:txBody>
      </p:sp>
      <p:sp>
        <p:nvSpPr>
          <p:cNvPr id="10" name="TextBox 9">
            <a:extLst>
              <a:ext uri="{FF2B5EF4-FFF2-40B4-BE49-F238E27FC236}">
                <a16:creationId xmlns:a16="http://schemas.microsoft.com/office/drawing/2014/main" id="{1B39A96C-8E17-F549-1444-078367F3299C}"/>
              </a:ext>
            </a:extLst>
          </p:cNvPr>
          <p:cNvSpPr txBox="1"/>
          <p:nvPr/>
        </p:nvSpPr>
        <p:spPr>
          <a:xfrm>
            <a:off x="163285" y="1685489"/>
            <a:ext cx="12028715"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latin typeface="Söhne"/>
              </a:rPr>
              <a:t>In the bank, there are </a:t>
            </a:r>
            <a:r>
              <a:rPr lang="en-US" sz="1800" dirty="0">
                <a:solidFill>
                  <a:srgbClr val="374151"/>
                </a:solidFill>
                <a:latin typeface="Söhne"/>
              </a:rPr>
              <a:t>10127</a:t>
            </a:r>
            <a:r>
              <a:rPr lang="en-US" dirty="0">
                <a:solidFill>
                  <a:srgbClr val="374151"/>
                </a:solidFill>
                <a:latin typeface="Söhne"/>
              </a:rPr>
              <a:t> customers. 1627 customers who compose 16.07% of the total number of customers left the bank for some reasons. Besides that, 8500 customers are currently with the bank.</a:t>
            </a:r>
          </a:p>
          <a:p>
            <a:pPr marL="285750" indent="-285750" algn="just">
              <a:buFont typeface="Arial" panose="020B0604020202020204" pitchFamily="34" charset="0"/>
              <a:buChar char="•"/>
            </a:pPr>
            <a:r>
              <a:rPr lang="en-IN" dirty="0">
                <a:solidFill>
                  <a:srgbClr val="374151"/>
                </a:solidFill>
                <a:latin typeface="Söhne"/>
              </a:rPr>
              <a:t>Female</a:t>
            </a:r>
            <a:r>
              <a:rPr lang="en-US" dirty="0">
                <a:solidFill>
                  <a:srgbClr val="374151"/>
                </a:solidFill>
                <a:latin typeface="Söhne"/>
              </a:rPr>
              <a:t> customers are more in number, contributing to 46.62%</a:t>
            </a:r>
          </a:p>
        </p:txBody>
      </p:sp>
      <p:pic>
        <p:nvPicPr>
          <p:cNvPr id="6" name="Picture 5">
            <a:extLst>
              <a:ext uri="{FF2B5EF4-FFF2-40B4-BE49-F238E27FC236}">
                <a16:creationId xmlns:a16="http://schemas.microsoft.com/office/drawing/2014/main" id="{DF88AB06-8CB4-3CBD-B1AC-FC9B525D0E45}"/>
              </a:ext>
            </a:extLst>
          </p:cNvPr>
          <p:cNvPicPr>
            <a:picLocks noChangeAspect="1"/>
          </p:cNvPicPr>
          <p:nvPr/>
        </p:nvPicPr>
        <p:blipFill>
          <a:blip r:embed="rId2"/>
          <a:stretch>
            <a:fillRect/>
          </a:stretch>
        </p:blipFill>
        <p:spPr>
          <a:xfrm>
            <a:off x="1691053" y="2719406"/>
            <a:ext cx="3883836" cy="33773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3B06463C-E41D-1F5B-BB9B-FB42DD3749B1}"/>
              </a:ext>
            </a:extLst>
          </p:cNvPr>
          <p:cNvPicPr>
            <a:picLocks noChangeAspect="1"/>
          </p:cNvPicPr>
          <p:nvPr/>
        </p:nvPicPr>
        <p:blipFill>
          <a:blip r:embed="rId3"/>
          <a:stretch>
            <a:fillRect/>
          </a:stretch>
        </p:blipFill>
        <p:spPr>
          <a:xfrm>
            <a:off x="6096000" y="2719406"/>
            <a:ext cx="3673573" cy="33773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7135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FA7C56-4EAC-241C-0CEF-3B3631193809}"/>
              </a:ext>
            </a:extLst>
          </p:cNvPr>
          <p:cNvSpPr txBox="1"/>
          <p:nvPr/>
        </p:nvSpPr>
        <p:spPr>
          <a:xfrm>
            <a:off x="202539" y="4715739"/>
            <a:ext cx="11841977" cy="1200329"/>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rgbClr val="374151"/>
                </a:solidFill>
                <a:latin typeface="Söhne"/>
              </a:rPr>
              <a:t>Outliers was found in age column. it is seen that it is very rare that someone have age more than 100 years. The analytics team decides to replace the ages greater than 80 with the average age of other customers.</a:t>
            </a:r>
          </a:p>
          <a:p>
            <a:pPr marL="285750" indent="-285750" algn="just">
              <a:buFont typeface="Arial" panose="020B0604020202020204" pitchFamily="34" charset="0"/>
              <a:buChar char="•"/>
            </a:pPr>
            <a:r>
              <a:rPr lang="en-US" dirty="0">
                <a:solidFill>
                  <a:srgbClr val="374151"/>
                </a:solidFill>
                <a:latin typeface="Söhne"/>
              </a:rPr>
              <a:t>Most likely, customer age follows the normal distribution. Most of the bank customers are in between 40 and 55 years of age.</a:t>
            </a:r>
          </a:p>
        </p:txBody>
      </p:sp>
      <p:pic>
        <p:nvPicPr>
          <p:cNvPr id="2" name="Picture 1">
            <a:extLst>
              <a:ext uri="{FF2B5EF4-FFF2-40B4-BE49-F238E27FC236}">
                <a16:creationId xmlns:a16="http://schemas.microsoft.com/office/drawing/2014/main" id="{D966543A-08B0-F008-D218-3882EF67AAFF}"/>
              </a:ext>
            </a:extLst>
          </p:cNvPr>
          <p:cNvPicPr>
            <a:picLocks noChangeAspect="1"/>
          </p:cNvPicPr>
          <p:nvPr/>
        </p:nvPicPr>
        <p:blipFill>
          <a:blip r:embed="rId2"/>
          <a:stretch>
            <a:fillRect/>
          </a:stretch>
        </p:blipFill>
        <p:spPr>
          <a:xfrm>
            <a:off x="1175067" y="220336"/>
            <a:ext cx="4607690" cy="38438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71486687-3B72-EBCA-DC41-753DFBCFD6C0}"/>
              </a:ext>
            </a:extLst>
          </p:cNvPr>
          <p:cNvPicPr>
            <a:picLocks noChangeAspect="1"/>
          </p:cNvPicPr>
          <p:nvPr/>
        </p:nvPicPr>
        <p:blipFill>
          <a:blip r:embed="rId3"/>
          <a:stretch>
            <a:fillRect/>
          </a:stretch>
        </p:blipFill>
        <p:spPr>
          <a:xfrm>
            <a:off x="6253726" y="220336"/>
            <a:ext cx="4656971" cy="38438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343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3D26E1-B03A-B781-95D2-8AD72872EAA1}"/>
              </a:ext>
            </a:extLst>
          </p:cNvPr>
          <p:cNvSpPr txBox="1"/>
          <p:nvPr/>
        </p:nvSpPr>
        <p:spPr>
          <a:xfrm>
            <a:off x="501445" y="314632"/>
            <a:ext cx="11503742"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latin typeface="Söhne"/>
              </a:rPr>
              <a:t>46.28% of the people are Married, 38.94% are Single and 7.39 % are Divorced.</a:t>
            </a:r>
          </a:p>
          <a:p>
            <a:pPr marL="285750" indent="-285750" algn="just">
              <a:buFont typeface="Arial" panose="020B0604020202020204" pitchFamily="34" charset="0"/>
              <a:buChar char="•"/>
            </a:pPr>
            <a:r>
              <a:rPr lang="en-US" dirty="0">
                <a:solidFill>
                  <a:srgbClr val="374151"/>
                </a:solidFill>
                <a:latin typeface="Söhne"/>
              </a:rPr>
              <a:t>The dataset indicates that most of the customers are Graduate belongs or have completed high school, which adds up to 51% of the total population.</a:t>
            </a:r>
          </a:p>
        </p:txBody>
      </p:sp>
      <p:pic>
        <p:nvPicPr>
          <p:cNvPr id="4" name="Picture 3">
            <a:extLst>
              <a:ext uri="{FF2B5EF4-FFF2-40B4-BE49-F238E27FC236}">
                <a16:creationId xmlns:a16="http://schemas.microsoft.com/office/drawing/2014/main" id="{1C06F16A-939A-41AE-CDFC-E9108BE412D6}"/>
              </a:ext>
            </a:extLst>
          </p:cNvPr>
          <p:cNvPicPr>
            <a:picLocks noChangeAspect="1"/>
          </p:cNvPicPr>
          <p:nvPr/>
        </p:nvPicPr>
        <p:blipFill>
          <a:blip r:embed="rId2"/>
          <a:stretch>
            <a:fillRect/>
          </a:stretch>
        </p:blipFill>
        <p:spPr>
          <a:xfrm>
            <a:off x="825910" y="1785658"/>
            <a:ext cx="4493343" cy="40688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02FB9933-B7FD-6C0A-2111-0B6254417F91}"/>
              </a:ext>
            </a:extLst>
          </p:cNvPr>
          <p:cNvPicPr>
            <a:picLocks noChangeAspect="1"/>
          </p:cNvPicPr>
          <p:nvPr/>
        </p:nvPicPr>
        <p:blipFill>
          <a:blip r:embed="rId3"/>
          <a:stretch>
            <a:fillRect/>
          </a:stretch>
        </p:blipFill>
        <p:spPr>
          <a:xfrm>
            <a:off x="5948516" y="1785658"/>
            <a:ext cx="5627598" cy="40688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17686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5DFBA5-37D4-832C-F610-19526F88D48D}"/>
              </a:ext>
            </a:extLst>
          </p:cNvPr>
          <p:cNvSpPr txBox="1"/>
          <p:nvPr/>
        </p:nvSpPr>
        <p:spPr>
          <a:xfrm>
            <a:off x="471948" y="235974"/>
            <a:ext cx="11611897"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latin typeface="Söhne"/>
              </a:rPr>
              <a:t>Dependent count is number of dependents on the card holder.</a:t>
            </a:r>
          </a:p>
          <a:p>
            <a:pPr marL="285750" indent="-285750" algn="just">
              <a:buFont typeface="Arial" panose="020B0604020202020204" pitchFamily="34" charset="0"/>
              <a:buChar char="•"/>
            </a:pPr>
            <a:r>
              <a:rPr lang="en-US" dirty="0">
                <a:solidFill>
                  <a:srgbClr val="374151"/>
                </a:solidFill>
                <a:latin typeface="Söhne"/>
              </a:rPr>
              <a:t>Some people are having many dependents on them. This could be a result of human error in data. Very few people are having more than 5 dependents. However, there are some cases where the dependent count is greater than 100, which is abnormal. Hence, data clearing might be required.</a:t>
            </a:r>
          </a:p>
          <a:p>
            <a:pPr marL="285750" indent="-285750" algn="just">
              <a:buFont typeface="Arial" panose="020B0604020202020204" pitchFamily="34" charset="0"/>
              <a:buChar char="•"/>
            </a:pPr>
            <a:r>
              <a:rPr lang="en-US" dirty="0">
                <a:solidFill>
                  <a:srgbClr val="374151"/>
                </a:solidFill>
                <a:latin typeface="Söhne"/>
              </a:rPr>
              <a:t>After clearing data, it is seen that card holders usually have 2 to 3 dependents on them which adds up to 54% of the total population. </a:t>
            </a:r>
            <a:endParaRPr lang="en-IN" dirty="0">
              <a:solidFill>
                <a:srgbClr val="374151"/>
              </a:solidFill>
              <a:latin typeface="Söhne"/>
            </a:endParaRPr>
          </a:p>
        </p:txBody>
      </p:sp>
      <p:pic>
        <p:nvPicPr>
          <p:cNvPr id="5" name="Picture 4">
            <a:extLst>
              <a:ext uri="{FF2B5EF4-FFF2-40B4-BE49-F238E27FC236}">
                <a16:creationId xmlns:a16="http://schemas.microsoft.com/office/drawing/2014/main" id="{D4A65FFC-3CE2-3513-41DA-EF8F44965D08}"/>
              </a:ext>
            </a:extLst>
          </p:cNvPr>
          <p:cNvPicPr>
            <a:picLocks noChangeAspect="1"/>
          </p:cNvPicPr>
          <p:nvPr/>
        </p:nvPicPr>
        <p:blipFill>
          <a:blip r:embed="rId2"/>
          <a:stretch>
            <a:fillRect/>
          </a:stretch>
        </p:blipFill>
        <p:spPr>
          <a:xfrm>
            <a:off x="186814" y="2160780"/>
            <a:ext cx="7010399" cy="40925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F127F98B-766D-62E5-C917-36D01BF4F0AA}"/>
              </a:ext>
            </a:extLst>
          </p:cNvPr>
          <p:cNvPicPr>
            <a:picLocks noChangeAspect="1"/>
          </p:cNvPicPr>
          <p:nvPr/>
        </p:nvPicPr>
        <p:blipFill>
          <a:blip r:embed="rId3"/>
          <a:stretch>
            <a:fillRect/>
          </a:stretch>
        </p:blipFill>
        <p:spPr>
          <a:xfrm>
            <a:off x="7368730" y="2160780"/>
            <a:ext cx="4715115" cy="40925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3407855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{798E6CA4-FF26-43C5-AFEC-F950D74D8474}tf22712842_win32</Template>
  <TotalTime>951</TotalTime>
  <Words>1421</Words>
  <Application>Microsoft Office PowerPoint</Application>
  <PresentationFormat>Widescreen</PresentationFormat>
  <Paragraphs>184</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Bookman Old Style</vt:lpstr>
      <vt:lpstr>Calibri</vt:lpstr>
      <vt:lpstr>Franklin Gothic Book</vt:lpstr>
      <vt:lpstr>Google Sans</vt:lpstr>
      <vt:lpstr>Söhne</vt:lpstr>
      <vt:lpstr>Wingdings</vt:lpstr>
      <vt:lpstr>1_RetrospectVTI</vt:lpstr>
      <vt:lpstr>Bank Churn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Analysis</dc:title>
  <dc:creator>Harshal Wadke</dc:creator>
  <cp:lastModifiedBy>Harshal Wadke</cp:lastModifiedBy>
  <cp:revision>28</cp:revision>
  <dcterms:created xsi:type="dcterms:W3CDTF">2023-04-05T05:23:08Z</dcterms:created>
  <dcterms:modified xsi:type="dcterms:W3CDTF">2023-04-08T10:34:09Z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