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8" r:id="rId5"/>
    <p:sldId id="299" r:id="rId6"/>
    <p:sldId id="337" r:id="rId7"/>
    <p:sldId id="338" r:id="rId8"/>
    <p:sldId id="301" r:id="rId9"/>
    <p:sldId id="353" r:id="rId10"/>
    <p:sldId id="359" r:id="rId11"/>
    <p:sldId id="356" r:id="rId12"/>
    <p:sldId id="357" r:id="rId13"/>
    <p:sldId id="346" r:id="rId14"/>
    <p:sldId id="354" r:id="rId15"/>
    <p:sldId id="355" r:id="rId16"/>
    <p:sldId id="358" r:id="rId17"/>
    <p:sldId id="349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937"/>
    <a:srgbClr val="FFFFFF"/>
    <a:srgbClr val="95966C"/>
    <a:srgbClr val="57ABAB"/>
    <a:srgbClr val="68899A"/>
    <a:srgbClr val="818082"/>
    <a:srgbClr val="6A6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0266-F62D-4A4C-B3DA-60E61A593793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98A3-E3E3-41F7-99FD-B7C6A3160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7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rgipark.org.tr/en/download/article-file/2896728#:~:text=Deep%20learning%20algorithms%20can%20analyze,detect%20defects%20in%20real%2Dtime." TargetMode="External"/><Relationship Id="rId2" Type="http://schemas.openxmlformats.org/officeDocument/2006/relationships/hyperlink" Target="https://www.kaggle.com/datasets/ravirajsinh45/real-life-industrial-dataset-of-casting-product?rvi=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" y="975"/>
            <a:ext cx="12191981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2195675"/>
            <a:ext cx="3635926" cy="2262816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DL Approach For Visual Inspection of Casting Products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January - 2024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öhne"/>
              </a:rPr>
              <a:t>Model Building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FB98BD-C927-1432-11B0-05568CD35091}"/>
              </a:ext>
            </a:extLst>
          </p:cNvPr>
          <p:cNvGrpSpPr/>
          <p:nvPr/>
        </p:nvGrpSpPr>
        <p:grpSpPr>
          <a:xfrm>
            <a:off x="1209368" y="1580639"/>
            <a:ext cx="9724103" cy="4358041"/>
            <a:chOff x="1769806" y="1580640"/>
            <a:chExt cx="8731045" cy="3904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56D40E-4F65-7C48-929B-1260E7E4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9806" y="1580640"/>
              <a:ext cx="8731045" cy="390402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AC83F-A0DB-D2DD-2769-670A5863BC71}"/>
                </a:ext>
              </a:extLst>
            </p:cNvPr>
            <p:cNvSpPr/>
            <p:nvPr/>
          </p:nvSpPr>
          <p:spPr>
            <a:xfrm>
              <a:off x="1927123" y="2910348"/>
              <a:ext cx="1012722" cy="983218"/>
            </a:xfrm>
            <a:prstGeom prst="rect">
              <a:avLst/>
            </a:prstGeom>
            <a:solidFill>
              <a:srgbClr val="4649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E34A23-571C-8EB7-FF5D-96D979648F03}"/>
                </a:ext>
              </a:extLst>
            </p:cNvPr>
            <p:cNvSpPr/>
            <p:nvPr/>
          </p:nvSpPr>
          <p:spPr>
            <a:xfrm>
              <a:off x="9910916" y="3048000"/>
              <a:ext cx="353961" cy="658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CFF6A3-13ED-51E6-BC38-3A6CD0033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Model Building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goal is to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classify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castings as either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Defective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or OK based on provided images, utilizing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Convolutional Neural Networks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(CNN), widely employed in computer vision applications.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CNN is a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deep-learning model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specialized in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spatial pattern recognition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 It comprises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convolutional layers, pooling layers, and a final fully-connected layer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, extracting features like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shape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color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patterns from pixel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model architecture draws inspiration from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VGG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models, stacking convolutional layers with 3×3 filters, followed by max pooling layers. The blocks are repeated with an increasing number of filters (e.g., 32, 64, 120, 256).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Padding ensures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consistency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in height and width between input and output. </a:t>
            </a:r>
            <a:r>
              <a:rPr lang="en-US" sz="2000" b="1" dirty="0" err="1">
                <a:solidFill>
                  <a:schemeClr val="accent1"/>
                </a:solidFill>
                <a:latin typeface="Google Sans"/>
              </a:rPr>
              <a:t>ReLU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activation is applied to every layer except the last one. The output layer has 1 node and a sigmoid activation function for binary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Model Building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model is trained using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Adam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optimizer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with a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learning rate of 0.001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and binary cross-entropy loss function. Accuracy is the metric monitored during training.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Model Evaluation 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Training Duration: The model is trained for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20 epochs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, representing complete passes through the entire training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Batch Processing: Each epoch requires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83 steps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for all image batches to pass through the network, facilitating comprehensive learning.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ModelCheckpoint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Callback: The </a:t>
            </a:r>
            <a:r>
              <a:rPr lang="en-US" sz="2000" b="1" dirty="0" err="1">
                <a:solidFill>
                  <a:schemeClr val="accent1"/>
                </a:solidFill>
                <a:latin typeface="Google Sans"/>
              </a:rPr>
              <a:t>ModelCheckpoint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callback is employed to save the model at an epoch where the validation loss (</a:t>
            </a:r>
            <a:r>
              <a:rPr lang="en-US" sz="2000" b="1" dirty="0" err="1">
                <a:solidFill>
                  <a:schemeClr val="accent1"/>
                </a:solidFill>
                <a:latin typeface="Google Sans"/>
              </a:rPr>
              <a:t>val_loss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) is minimized, ensuring the preservation of the best-performing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Performance Monitoring: The choice to save based on 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val_loss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signifies a focus on minimizing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validation loss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, indicative of the model's ability to generalize well to new, unseen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Future Predictions: The saved model will later be loaded to make predictions on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test set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, providing insights into the model's performance on new, previously unseen casting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öhne"/>
              </a:rPr>
              <a:t>Conclusion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3CAEA6-6208-927E-D02A-C893140DE649}"/>
              </a:ext>
            </a:extLst>
          </p:cNvPr>
          <p:cNvSpPr txBox="1"/>
          <p:nvPr/>
        </p:nvSpPr>
        <p:spPr>
          <a:xfrm>
            <a:off x="212696" y="1134630"/>
            <a:ext cx="1156995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Accuracy Improvement: The model's accuracies generally increase, and the loss decreases with each epoch during 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Alignment of Curves: Notably, the training and validation curves closely align, indicating that the model doesn't overfit and is likely to perform well on the test 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Best Performance at Epoch 20: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Training Accuracy: Achieved a remarkable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99.57% training accuracy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Validation Accuracy: Demonstrated a high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98.19% validation accuracy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CA3F1-5EB0-9FAD-322F-CD73757E6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öhne"/>
              </a:rPr>
              <a:t>References 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3CAEA6-6208-927E-D02A-C893140DE649}"/>
              </a:ext>
            </a:extLst>
          </p:cNvPr>
          <p:cNvSpPr txBox="1"/>
          <p:nvPr/>
        </p:nvSpPr>
        <p:spPr>
          <a:xfrm>
            <a:off x="553492" y="1200770"/>
            <a:ext cx="1139919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Kaggle: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  <a:hlinkClick r:id="rId2"/>
              </a:rPr>
              <a:t>https</a:t>
            </a:r>
            <a:r>
              <a:rPr lang="en-US" sz="2000" b="1" dirty="0">
                <a:solidFill>
                  <a:srgbClr val="4D5156"/>
                </a:solidFill>
                <a:latin typeface="Google Sans"/>
                <a:hlinkClick r:id="rId2"/>
              </a:rPr>
              <a:t>://www.kaggle.com/datasets/ravirajsinh45/real-life-industrial-dataset-of-casting-product?rvi=1</a:t>
            </a:r>
            <a:endParaRPr lang="en-US" sz="2000" b="1" dirty="0">
              <a:solidFill>
                <a:srgbClr val="4D5156"/>
              </a:solidFill>
              <a:latin typeface="Google Sa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Technical paper: Transfer Learning for Detection of Casting Defects Model In Scope of Industrial 4.0 </a:t>
            </a:r>
            <a:r>
              <a:rPr lang="en-US" sz="2000" b="1" dirty="0">
                <a:solidFill>
                  <a:srgbClr val="4D5156"/>
                </a:solidFill>
                <a:latin typeface="Google Sans"/>
                <a:hlinkClick r:id="rId3"/>
              </a:rPr>
              <a:t>https://dergipark.org.tr/en/download/article-file/2896728#:~:text=Deep%20learning%20algorithms%20can%20analyze,detect%20defects%20in%20real%2Dtime.</a:t>
            </a:r>
            <a:endParaRPr lang="en-US" sz="2000" b="1" dirty="0">
              <a:solidFill>
                <a:srgbClr val="4D5156"/>
              </a:solidFill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DF42A-6E72-B8D6-368D-CDF15757C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F71033A-7AA7-3711-BAE1-9C7AAAC1F4B2}"/>
              </a:ext>
            </a:extLst>
          </p:cNvPr>
          <p:cNvSpPr/>
          <p:nvPr/>
        </p:nvSpPr>
        <p:spPr>
          <a:xfrm>
            <a:off x="379899" y="1175470"/>
            <a:ext cx="7812378" cy="5290847"/>
          </a:xfrm>
          <a:prstGeom prst="rect">
            <a:avLst/>
          </a:prstGeom>
          <a:solidFill>
            <a:srgbClr val="0070C0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Introduction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Project 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Methodology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Project 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Data Preprocessing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Model Building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Model Evaluation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Conclusion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References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D5156"/>
              </a:solidFill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C6AA7-C3EB-00EA-7733-377E0BA74154}"/>
              </a:ext>
            </a:extLst>
          </p:cNvPr>
          <p:cNvSpPr txBox="1"/>
          <p:nvPr/>
        </p:nvSpPr>
        <p:spPr>
          <a:xfrm>
            <a:off x="539570" y="196646"/>
            <a:ext cx="436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Agenda</a:t>
            </a:r>
            <a:endParaRPr lang="en-IN" sz="4000" b="1" dirty="0">
              <a:solidFill>
                <a:srgbClr val="374151"/>
              </a:solidFill>
              <a:latin typeface="Söhn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FEE2E-3F2F-9740-FA04-081B34C36585}"/>
              </a:ext>
            </a:extLst>
          </p:cNvPr>
          <p:cNvCxnSpPr/>
          <p:nvPr/>
        </p:nvCxnSpPr>
        <p:spPr>
          <a:xfrm>
            <a:off x="231146" y="904532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D6360A-D6BD-51D8-BE70-6E39B3C5E21B}"/>
              </a:ext>
            </a:extLst>
          </p:cNvPr>
          <p:cNvGrpSpPr/>
          <p:nvPr/>
        </p:nvGrpSpPr>
        <p:grpSpPr>
          <a:xfrm>
            <a:off x="7452852" y="1809135"/>
            <a:ext cx="4109812" cy="3736255"/>
            <a:chOff x="6381061" y="1704419"/>
            <a:chExt cx="3657602" cy="3599817"/>
          </a:xfrm>
          <a:blipFill dpi="0" rotWithShape="1">
            <a:blip r:embed="rId2"/>
            <a:srcRect/>
            <a:tile tx="0" ty="990600" sx="100000" sy="100000" flip="none" algn="tl"/>
          </a:blip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07E9DC-146D-5934-8D2B-08AA6FC825D5}"/>
                </a:ext>
              </a:extLst>
            </p:cNvPr>
            <p:cNvSpPr/>
            <p:nvPr/>
          </p:nvSpPr>
          <p:spPr>
            <a:xfrm rot="20043000">
              <a:off x="6381061" y="4330843"/>
              <a:ext cx="3657600" cy="973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6A0ECA-FAFA-779E-A8F8-27BCFEDEA7AF}"/>
                </a:ext>
              </a:extLst>
            </p:cNvPr>
            <p:cNvSpPr/>
            <p:nvPr/>
          </p:nvSpPr>
          <p:spPr>
            <a:xfrm rot="20043000">
              <a:off x="6381063" y="3017631"/>
              <a:ext cx="3657600" cy="973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0C7964-C6B2-E080-51A9-C9EE799959D5}"/>
                </a:ext>
              </a:extLst>
            </p:cNvPr>
            <p:cNvSpPr/>
            <p:nvPr/>
          </p:nvSpPr>
          <p:spPr>
            <a:xfrm rot="20043000">
              <a:off x="6381062" y="1704419"/>
              <a:ext cx="3657600" cy="9733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4C9B3B-8E61-BE28-95CA-34C1F543D2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8A5925-5FA7-5049-2888-EC38752E27C8}"/>
              </a:ext>
            </a:extLst>
          </p:cNvPr>
          <p:cNvSpPr/>
          <p:nvPr/>
        </p:nvSpPr>
        <p:spPr>
          <a:xfrm>
            <a:off x="7846141" y="1556084"/>
            <a:ext cx="3834582" cy="3999135"/>
          </a:xfrm>
          <a:prstGeom prst="round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FEE2E-3F2F-9740-FA04-081B34C36585}"/>
              </a:ext>
            </a:extLst>
          </p:cNvPr>
          <p:cNvCxnSpPr/>
          <p:nvPr/>
        </p:nvCxnSpPr>
        <p:spPr>
          <a:xfrm>
            <a:off x="231146" y="904532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058A70-4404-E07E-B5C2-22777A14B156}"/>
              </a:ext>
            </a:extLst>
          </p:cNvPr>
          <p:cNvSpPr txBox="1"/>
          <p:nvPr/>
        </p:nvSpPr>
        <p:spPr>
          <a:xfrm>
            <a:off x="615476" y="25298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Introduction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C8048-6779-37F3-0380-C07D09EEA08E}"/>
              </a:ext>
            </a:extLst>
          </p:cNvPr>
          <p:cNvSpPr txBox="1"/>
          <p:nvPr/>
        </p:nvSpPr>
        <p:spPr>
          <a:xfrm>
            <a:off x="231146" y="1164141"/>
            <a:ext cx="7535221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Casting inspection is a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critical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aspect of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manufacturing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processes, ensuring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quality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reliability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casted components.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structural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integrity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castings directly impacts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performance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safety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various products.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Traditional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casting inspection methods have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limitations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in terms of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efficiency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accuracy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Introduction to leveraging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deep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learning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, specifically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Convolutional Neural Networks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(CNN), for automated casting inspection.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54539-6BED-0C9C-D6E4-1E31A6109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FEE2E-3F2F-9740-FA04-081B34C36585}"/>
              </a:ext>
            </a:extLst>
          </p:cNvPr>
          <p:cNvCxnSpPr/>
          <p:nvPr/>
        </p:nvCxnSpPr>
        <p:spPr>
          <a:xfrm>
            <a:off x="231146" y="904532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058A70-4404-E07E-B5C2-22777A14B156}"/>
              </a:ext>
            </a:extLst>
          </p:cNvPr>
          <p:cNvSpPr txBox="1"/>
          <p:nvPr/>
        </p:nvSpPr>
        <p:spPr>
          <a:xfrm>
            <a:off x="585980" y="196646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Objective</a:t>
            </a:r>
            <a:r>
              <a:rPr lang="en-US" sz="4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C8048-6779-37F3-0380-C07D09EEA08E}"/>
              </a:ext>
            </a:extLst>
          </p:cNvPr>
          <p:cNvSpPr txBox="1"/>
          <p:nvPr/>
        </p:nvSpPr>
        <p:spPr>
          <a:xfrm>
            <a:off x="231146" y="1313430"/>
            <a:ext cx="7535221" cy="370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primary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objective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the project is to implement a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Convolutional Neural Network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(CNN) for casting inspection in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manufacturing processes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</a:t>
            </a:r>
          </a:p>
          <a:p>
            <a:pPr marL="342900" indent="-342900" algn="just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project aims to enhance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accuracy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efficiency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defect identification in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castings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through the application of advanced deep learning techniques.</a:t>
            </a:r>
          </a:p>
          <a:p>
            <a:pPr marL="342900" indent="-342900" algn="just" fontAlgn="b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specific aim is to address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limitations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traditional casting inspection methods, offering a more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reliable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robust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solution.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F15E3-E86D-1B1A-7211-5C0917080E7C}"/>
              </a:ext>
            </a:extLst>
          </p:cNvPr>
          <p:cNvGrpSpPr/>
          <p:nvPr/>
        </p:nvGrpSpPr>
        <p:grpSpPr>
          <a:xfrm>
            <a:off x="8121446" y="1811597"/>
            <a:ext cx="3679659" cy="3667424"/>
            <a:chOff x="8121446" y="1811597"/>
            <a:chExt cx="3679659" cy="3667424"/>
          </a:xfrm>
          <a:blipFill>
            <a:blip r:embed="rId2"/>
            <a:stretch>
              <a:fillRect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DF76E8-A9EC-E4D5-ECD4-66F9E5E3B4A2}"/>
                </a:ext>
              </a:extLst>
            </p:cNvPr>
            <p:cNvSpPr/>
            <p:nvPr/>
          </p:nvSpPr>
          <p:spPr>
            <a:xfrm rot="20043000">
              <a:off x="8121446" y="4487347"/>
              <a:ext cx="3679657" cy="9916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347028-660B-E9D6-717E-4BEB44A45814}"/>
                </a:ext>
              </a:extLst>
            </p:cNvPr>
            <p:cNvSpPr/>
            <p:nvPr/>
          </p:nvSpPr>
          <p:spPr>
            <a:xfrm rot="20043000">
              <a:off x="8121448" y="3149472"/>
              <a:ext cx="3679657" cy="9916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BB6CE3-AF93-DBB7-A4B3-6D6B7C4207F4}"/>
                </a:ext>
              </a:extLst>
            </p:cNvPr>
            <p:cNvSpPr/>
            <p:nvPr/>
          </p:nvSpPr>
          <p:spPr>
            <a:xfrm rot="20043000">
              <a:off x="8121447" y="1811597"/>
              <a:ext cx="3679657" cy="9916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2C43F0-4BCB-2F6A-9541-83CDC8770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Background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Conventional casting inspection methods have inherent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limitations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in terms of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efficiency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accuracy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project explores the potential of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deep learning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image recognition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tasks for more precise defect identification.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Casting images pose challenges due to their complexity; hence, the importance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of Convolutional Neural Networks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(CNN) for effective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feature extraction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structural integrity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of castings directly influences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performance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safety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of end products.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Introduction of deep learning signifies a paradigm shift towards more advanced and sophisticated techniques in the field of casting inspection.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Methodology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chosen methodology involves the implementation of a robust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Convolutional Neural Network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(CNN) architecture tailored for casting inspection.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A comprehensive dataset, representative of diverse casting scenarios, is employed for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training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testing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the CNN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Prior to model training, a series of preprocessing steps are applied to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optimize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input images, ensuring they are suitable for the CNN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CNN model is designed for efficient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feature extraction 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from complex casting images, enabling accurate defect identification.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The training process includes iterative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validation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steps to ensure the model's generalization ability and robust performance on new casting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Project Flow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F1C64-8695-54F2-C12E-A5FDD68D65A0}"/>
              </a:ext>
            </a:extLst>
          </p:cNvPr>
          <p:cNvGrpSpPr/>
          <p:nvPr/>
        </p:nvGrpSpPr>
        <p:grpSpPr>
          <a:xfrm>
            <a:off x="875071" y="1359370"/>
            <a:ext cx="10795820" cy="4139259"/>
            <a:chOff x="875071" y="1359370"/>
            <a:chExt cx="10795820" cy="41392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462F47-6D5B-6693-432C-3A85C8E5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071" y="1359370"/>
              <a:ext cx="10795820" cy="41392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93C1A-1F8D-0FEA-F63A-FD5C05E721C5}"/>
                </a:ext>
              </a:extLst>
            </p:cNvPr>
            <p:cNvSpPr/>
            <p:nvPr/>
          </p:nvSpPr>
          <p:spPr>
            <a:xfrm>
              <a:off x="2241755" y="1809135"/>
              <a:ext cx="1042219" cy="8848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F0C3AE-1901-6C17-AAA9-6E12F99B4CFA}"/>
                </a:ext>
              </a:extLst>
            </p:cNvPr>
            <p:cNvSpPr/>
            <p:nvPr/>
          </p:nvSpPr>
          <p:spPr>
            <a:xfrm>
              <a:off x="2241755" y="3819832"/>
              <a:ext cx="1042219" cy="8848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39C9D4-A8D9-6472-99A0-0217DCFD2A2D}"/>
                </a:ext>
              </a:extLst>
            </p:cNvPr>
            <p:cNvSpPr/>
            <p:nvPr/>
          </p:nvSpPr>
          <p:spPr>
            <a:xfrm>
              <a:off x="2163097" y="2861187"/>
              <a:ext cx="1238864" cy="5678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Casting Image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E5382C-9E3A-9FEF-17D1-050044A13885}"/>
                </a:ext>
              </a:extLst>
            </p:cNvPr>
            <p:cNvSpPr/>
            <p:nvPr/>
          </p:nvSpPr>
          <p:spPr>
            <a:xfrm>
              <a:off x="2143432" y="4842326"/>
              <a:ext cx="1238864" cy="5678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Casting Image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9E7F9-D327-AE91-E020-D27388141B4B}"/>
                </a:ext>
              </a:extLst>
            </p:cNvPr>
            <p:cNvSpPr/>
            <p:nvPr/>
          </p:nvSpPr>
          <p:spPr>
            <a:xfrm>
              <a:off x="10215716" y="3819832"/>
              <a:ext cx="1209368" cy="39820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Defective 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C8ECEC-3691-571A-466B-231FBCD81EEB}"/>
                </a:ext>
              </a:extLst>
            </p:cNvPr>
            <p:cNvSpPr/>
            <p:nvPr/>
          </p:nvSpPr>
          <p:spPr>
            <a:xfrm>
              <a:off x="10215716" y="4323735"/>
              <a:ext cx="1209368" cy="51859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 Defective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932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Data Preprocessing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Normalization: The initial step involves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normalizing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pixel values from the original range of 0 to 255 to a standardized range of 0 to 1.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D5156"/>
                </a:solidFill>
                <a:latin typeface="Google Sans"/>
              </a:rPr>
              <a:t>This is achieved by utilizing the </a:t>
            </a: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rescale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argument on instances of the 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Keras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ImageDataGenerator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for both the train and test sets.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ImageDataGenerator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Configuration: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Train Set Configuration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For the train set, the generator is configured with 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validation_split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=0.2, reserving 20% of the data for validation.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Data Flow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The function 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flow_from_directory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() is employed on the data generators for the train and test directories.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1BCFE-B582-5D62-3651-BDB3AB8CFE83}"/>
              </a:ext>
            </a:extLst>
          </p:cNvPr>
          <p:cNvSpPr txBox="1"/>
          <p:nvPr/>
        </p:nvSpPr>
        <p:spPr>
          <a:xfrm>
            <a:off x="547096" y="291290"/>
            <a:ext cx="617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Söhne"/>
              </a:rPr>
              <a:t>Data Preprocessing </a:t>
            </a:r>
            <a:endParaRPr lang="en-IN" sz="4000" b="1" dirty="0">
              <a:latin typeface="Söhne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935C9-3F9A-6390-3440-0FF2B0EA7DD7}"/>
              </a:ext>
            </a:extLst>
          </p:cNvPr>
          <p:cNvCxnSpPr/>
          <p:nvPr/>
        </p:nvCxnSpPr>
        <p:spPr>
          <a:xfrm>
            <a:off x="311020" y="999176"/>
            <a:ext cx="115699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84BAD-59CA-97EE-63B5-09FF499C3ED9}"/>
              </a:ext>
            </a:extLst>
          </p:cNvPr>
          <p:cNvSpPr txBox="1"/>
          <p:nvPr/>
        </p:nvSpPr>
        <p:spPr>
          <a:xfrm>
            <a:off x="222431" y="1154991"/>
            <a:ext cx="11350138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Image Specifications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Target Size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Images are resized to 300×300 pixels.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Color Mode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Images are converted to 'grayscale' to have a single channel.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Class Mapping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Classes are defined as 0 for OK and 1 for Defective.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Class Mode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The </a:t>
            </a:r>
            <a:r>
              <a:rPr lang="en-US" sz="2000" b="1" dirty="0" err="1">
                <a:solidFill>
                  <a:srgbClr val="4D5156"/>
                </a:solidFill>
                <a:latin typeface="Google Sans"/>
              </a:rPr>
              <a:t>class_mode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 is set to 'binary' since there are two classes.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  <a:latin typeface="Google Sans"/>
              </a:rPr>
              <a:t>Batch Size</a:t>
            </a:r>
            <a:r>
              <a:rPr lang="en-US" sz="2000" b="1" dirty="0">
                <a:solidFill>
                  <a:srgbClr val="4D5156"/>
                </a:solidFill>
                <a:latin typeface="Google Sans"/>
              </a:rPr>
              <a:t>: The batch size is fixed at 64 for efficient training.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85ADD-D805-9503-8479-553A3DA28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5" t="16267" r="14488" b="23367"/>
          <a:stretch/>
        </p:blipFill>
        <p:spPr>
          <a:xfrm>
            <a:off x="11200355" y="139072"/>
            <a:ext cx="752336" cy="7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{798E6CA4-FF26-43C5-AFEC-F950D74D8474}tf22712842_win32</Template>
  <TotalTime>2131</TotalTime>
  <Words>1038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Google Sans</vt:lpstr>
      <vt:lpstr>Söhne</vt:lpstr>
      <vt:lpstr>Wingdings</vt:lpstr>
      <vt:lpstr>1_RetrospectVTI</vt:lpstr>
      <vt:lpstr>DL Approach For Visual Inspection of Casting Products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Harshal Wadke</dc:creator>
  <cp:lastModifiedBy>Harshal Wadke</cp:lastModifiedBy>
  <cp:revision>53</cp:revision>
  <dcterms:created xsi:type="dcterms:W3CDTF">2023-04-05T05:23:08Z</dcterms:created>
  <dcterms:modified xsi:type="dcterms:W3CDTF">2024-08-16T13:02:46Z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