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19" r:id="rId12"/>
    <p:sldId id="317" r:id="rId13"/>
    <p:sldId id="305" r:id="rId14"/>
    <p:sldId id="306" r:id="rId15"/>
    <p:sldId id="307" r:id="rId16"/>
    <p:sldId id="316" r:id="rId17"/>
    <p:sldId id="308" r:id="rId18"/>
    <p:sldId id="309" r:id="rId19"/>
    <p:sldId id="310" r:id="rId20"/>
    <p:sldId id="311" r:id="rId21"/>
    <p:sldId id="312" r:id="rId22"/>
    <p:sldId id="313" r:id="rId23"/>
    <p:sldId id="314"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Employee Attrition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marL="285750" indent="-285750">
              <a:lnSpc>
                <a:spcPct val="100000"/>
              </a:lnSpc>
              <a:buFont typeface="Wingdings" panose="05000000000000000000" pitchFamily="2" charset="2"/>
              <a:buChar char="v"/>
            </a:pPr>
            <a:r>
              <a:rPr lang="en-US" sz="1600" dirty="0"/>
              <a:t>April 2023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A5851-5937-A9BF-06E2-4C94AAE7DB31}"/>
              </a:ext>
            </a:extLst>
          </p:cNvPr>
          <p:cNvSpPr txBox="1"/>
          <p:nvPr/>
        </p:nvSpPr>
        <p:spPr>
          <a:xfrm>
            <a:off x="323850" y="342900"/>
            <a:ext cx="2444452" cy="400110"/>
          </a:xfrm>
          <a:prstGeom prst="rect">
            <a:avLst/>
          </a:prstGeom>
          <a:noFill/>
        </p:spPr>
        <p:txBody>
          <a:bodyPr wrap="none" rtlCol="0">
            <a:spAutoFit/>
          </a:bodyPr>
          <a:lstStyle/>
          <a:p>
            <a:pPr marL="285750" indent="-285750">
              <a:buFont typeface="Wingdings" panose="05000000000000000000" pitchFamily="2" charset="2"/>
              <a:buChar char="Ø"/>
            </a:pPr>
            <a:r>
              <a:rPr lang="en-IN" sz="2000" b="1" dirty="0">
                <a:solidFill>
                  <a:srgbClr val="374151"/>
                </a:solidFill>
                <a:latin typeface="Söhne"/>
              </a:rPr>
              <a:t>Bi-Variate Analysis</a:t>
            </a:r>
          </a:p>
        </p:txBody>
      </p:sp>
      <p:sp>
        <p:nvSpPr>
          <p:cNvPr id="3" name="TextBox 2">
            <a:extLst>
              <a:ext uri="{FF2B5EF4-FFF2-40B4-BE49-F238E27FC236}">
                <a16:creationId xmlns:a16="http://schemas.microsoft.com/office/drawing/2014/main" id="{D7DB8218-AD6D-6C89-C758-FD8CE7669FE8}"/>
              </a:ext>
            </a:extLst>
          </p:cNvPr>
          <p:cNvSpPr txBox="1"/>
          <p:nvPr/>
        </p:nvSpPr>
        <p:spPr>
          <a:xfrm>
            <a:off x="428625" y="792844"/>
            <a:ext cx="113347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Söhne"/>
              </a:rPr>
              <a:t>Male</a:t>
            </a:r>
            <a:r>
              <a:rPr lang="en-US" dirty="0"/>
              <a:t> </a:t>
            </a:r>
            <a:r>
              <a:rPr lang="en-US" dirty="0">
                <a:solidFill>
                  <a:srgbClr val="374151"/>
                </a:solidFill>
                <a:latin typeface="Söhne"/>
              </a:rPr>
              <a:t>employees are more likely to leave the company than female employees.</a:t>
            </a:r>
          </a:p>
          <a:p>
            <a:pPr marL="285750" indent="-285750">
              <a:buFont typeface="Arial" panose="020B0604020202020204" pitchFamily="34" charset="0"/>
              <a:buChar char="•"/>
            </a:pPr>
            <a:r>
              <a:rPr lang="en-US" dirty="0">
                <a:solidFill>
                  <a:srgbClr val="374151"/>
                </a:solidFill>
                <a:latin typeface="Söhne"/>
              </a:rPr>
              <a:t>Sales Department has mostly been affected by the attrition. Because </a:t>
            </a:r>
            <a:r>
              <a:rPr lang="en-US" b="1" dirty="0">
                <a:solidFill>
                  <a:srgbClr val="374151"/>
                </a:solidFill>
                <a:latin typeface="Söhne"/>
              </a:rPr>
              <a:t>92 employees left the organization out of 446</a:t>
            </a:r>
            <a:r>
              <a:rPr lang="en-US" dirty="0">
                <a:solidFill>
                  <a:srgbClr val="374151"/>
                </a:solidFill>
                <a:latin typeface="Söhne"/>
              </a:rPr>
              <a:t>. This is the highest number compared to the other two departments. </a:t>
            </a:r>
            <a:r>
              <a:rPr lang="en-US" b="1" dirty="0">
                <a:solidFill>
                  <a:srgbClr val="374151"/>
                </a:solidFill>
                <a:latin typeface="Söhne"/>
              </a:rPr>
              <a:t>12 employees left the organization out of 63 in human resource</a:t>
            </a:r>
            <a:r>
              <a:rPr lang="en-US" dirty="0">
                <a:solidFill>
                  <a:srgbClr val="374151"/>
                </a:solidFill>
                <a:latin typeface="Söhne"/>
              </a:rPr>
              <a:t> department and </a:t>
            </a:r>
            <a:r>
              <a:rPr lang="en-US" b="1" dirty="0">
                <a:solidFill>
                  <a:srgbClr val="374151"/>
                </a:solidFill>
                <a:latin typeface="Söhne"/>
              </a:rPr>
              <a:t>133 from R&amp;D department out of 961. </a:t>
            </a:r>
          </a:p>
        </p:txBody>
      </p:sp>
      <p:pic>
        <p:nvPicPr>
          <p:cNvPr id="7" name="Picture 6">
            <a:extLst>
              <a:ext uri="{FF2B5EF4-FFF2-40B4-BE49-F238E27FC236}">
                <a16:creationId xmlns:a16="http://schemas.microsoft.com/office/drawing/2014/main" id="{CB983B20-938A-1333-6425-49DCA4C87854}"/>
              </a:ext>
            </a:extLst>
          </p:cNvPr>
          <p:cNvPicPr>
            <a:picLocks noChangeAspect="1"/>
          </p:cNvPicPr>
          <p:nvPr/>
        </p:nvPicPr>
        <p:blipFill>
          <a:blip r:embed="rId2"/>
          <a:stretch>
            <a:fillRect/>
          </a:stretch>
        </p:blipFill>
        <p:spPr>
          <a:xfrm>
            <a:off x="790578" y="2118821"/>
            <a:ext cx="5036164" cy="39463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74723111-5169-644B-1174-E92540718F7B}"/>
              </a:ext>
            </a:extLst>
          </p:cNvPr>
          <p:cNvPicPr>
            <a:picLocks noChangeAspect="1"/>
          </p:cNvPicPr>
          <p:nvPr/>
        </p:nvPicPr>
        <p:blipFill>
          <a:blip r:embed="rId3"/>
          <a:stretch>
            <a:fillRect/>
          </a:stretch>
        </p:blipFill>
        <p:spPr>
          <a:xfrm>
            <a:off x="6365259" y="2165611"/>
            <a:ext cx="5036165" cy="3958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960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F3870-B800-DE2C-E313-A53C4E90C55D}"/>
              </a:ext>
            </a:extLst>
          </p:cNvPr>
          <p:cNvSpPr txBox="1"/>
          <p:nvPr/>
        </p:nvSpPr>
        <p:spPr>
          <a:xfrm>
            <a:off x="323851" y="342900"/>
            <a:ext cx="11791949" cy="1200329"/>
          </a:xfrm>
          <a:prstGeom prst="rect">
            <a:avLst/>
          </a:prstGeom>
          <a:noFill/>
        </p:spPr>
        <p:txBody>
          <a:bodyPr wrap="square" rtlCol="0">
            <a:spAutoFit/>
          </a:bodyPr>
          <a:lstStyle/>
          <a:p>
            <a:pPr marL="342900" indent="-342900" algn="just">
              <a:buFont typeface="Arial" panose="020B0604020202020204" pitchFamily="34" charset="0"/>
              <a:buChar char="•"/>
            </a:pPr>
            <a:r>
              <a:rPr lang="en-US" b="1" dirty="0">
                <a:solidFill>
                  <a:srgbClr val="374151"/>
                </a:solidFill>
                <a:latin typeface="Söhne"/>
              </a:rPr>
              <a:t>26-35 age group's attrition number is the highest </a:t>
            </a:r>
            <a:r>
              <a:rPr lang="en-US" dirty="0">
                <a:solidFill>
                  <a:srgbClr val="374151"/>
                </a:solidFill>
                <a:latin typeface="Söhne"/>
              </a:rPr>
              <a:t>comparing to other age groups That makes up approximately 49% of all attrition in the company.</a:t>
            </a:r>
          </a:p>
          <a:p>
            <a:pPr marL="342900" indent="-342900" algn="just">
              <a:buFont typeface="Arial" panose="020B0604020202020204" pitchFamily="34" charset="0"/>
              <a:buChar char="•"/>
            </a:pPr>
            <a:r>
              <a:rPr lang="en-US" b="1" dirty="0">
                <a:solidFill>
                  <a:srgbClr val="374151"/>
                </a:solidFill>
                <a:latin typeface="Söhne"/>
              </a:rPr>
              <a:t>Single employees are more likely to leave</a:t>
            </a:r>
            <a:r>
              <a:rPr lang="en-US" dirty="0">
                <a:solidFill>
                  <a:srgbClr val="374151"/>
                </a:solidFill>
                <a:latin typeface="Söhne"/>
              </a:rPr>
              <a:t> the company. They have the highest attrition number and compose of the 50.6% employees who left the company.</a:t>
            </a:r>
          </a:p>
        </p:txBody>
      </p:sp>
      <p:pic>
        <p:nvPicPr>
          <p:cNvPr id="8" name="Picture 7">
            <a:extLst>
              <a:ext uri="{FF2B5EF4-FFF2-40B4-BE49-F238E27FC236}">
                <a16:creationId xmlns:a16="http://schemas.microsoft.com/office/drawing/2014/main" id="{8B769FE3-A56C-C9B9-4286-F87D2A15A4DB}"/>
              </a:ext>
            </a:extLst>
          </p:cNvPr>
          <p:cNvPicPr>
            <a:picLocks noChangeAspect="1"/>
          </p:cNvPicPr>
          <p:nvPr/>
        </p:nvPicPr>
        <p:blipFill>
          <a:blip r:embed="rId2"/>
          <a:stretch>
            <a:fillRect/>
          </a:stretch>
        </p:blipFill>
        <p:spPr>
          <a:xfrm>
            <a:off x="633078" y="1969077"/>
            <a:ext cx="5221234" cy="3976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22EF60A5-F455-B092-3B26-BB0F457EE703}"/>
              </a:ext>
            </a:extLst>
          </p:cNvPr>
          <p:cNvPicPr>
            <a:picLocks noChangeAspect="1"/>
          </p:cNvPicPr>
          <p:nvPr/>
        </p:nvPicPr>
        <p:blipFill>
          <a:blip r:embed="rId3"/>
          <a:stretch>
            <a:fillRect/>
          </a:stretch>
        </p:blipFill>
        <p:spPr>
          <a:xfrm>
            <a:off x="6337690" y="1969077"/>
            <a:ext cx="5221232" cy="3976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084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172DA-2BBA-A683-D641-8BFB4227A4EB}"/>
              </a:ext>
            </a:extLst>
          </p:cNvPr>
          <p:cNvSpPr txBox="1"/>
          <p:nvPr/>
        </p:nvSpPr>
        <p:spPr>
          <a:xfrm>
            <a:off x="290698" y="4905375"/>
            <a:ext cx="11791949" cy="1200329"/>
          </a:xfrm>
          <a:prstGeom prst="rect">
            <a:avLst/>
          </a:prstGeom>
          <a:noFill/>
        </p:spPr>
        <p:txBody>
          <a:bodyPr wrap="square" rtlCol="0">
            <a:spAutoFit/>
          </a:bodyPr>
          <a:lstStyle/>
          <a:p>
            <a:pPr marL="342900" indent="-342900" algn="just">
              <a:buFont typeface="Arial" panose="020B0604020202020204" pitchFamily="34" charset="0"/>
              <a:buChar char="•"/>
            </a:pPr>
            <a:r>
              <a:rPr lang="en-US" b="1" dirty="0">
                <a:solidFill>
                  <a:srgbClr val="374151"/>
                </a:solidFill>
                <a:latin typeface="Söhne"/>
              </a:rPr>
              <a:t>Performance rating 3 group has the highest attrition </a:t>
            </a:r>
            <a:r>
              <a:rPr lang="en-US" dirty="0">
                <a:solidFill>
                  <a:srgbClr val="374151"/>
                </a:solidFill>
                <a:latin typeface="Söhne"/>
              </a:rPr>
              <a:t>number and </a:t>
            </a:r>
            <a:r>
              <a:rPr lang="en-US" b="1" dirty="0">
                <a:solidFill>
                  <a:srgbClr val="374151"/>
                </a:solidFill>
                <a:latin typeface="Söhne"/>
              </a:rPr>
              <a:t>compose 84.4% of all attrition </a:t>
            </a:r>
            <a:r>
              <a:rPr lang="en-US" dirty="0">
                <a:solidFill>
                  <a:srgbClr val="374151"/>
                </a:solidFill>
                <a:latin typeface="Söhne"/>
              </a:rPr>
              <a:t>in the company.</a:t>
            </a:r>
          </a:p>
          <a:p>
            <a:pPr marL="342900" indent="-342900" algn="just">
              <a:buFont typeface="Arial" panose="020B0604020202020204" pitchFamily="34" charset="0"/>
              <a:buChar char="•"/>
            </a:pPr>
            <a:r>
              <a:rPr lang="en-US" dirty="0">
                <a:solidFill>
                  <a:srgbClr val="374151"/>
                </a:solidFill>
                <a:latin typeface="Söhne"/>
              </a:rPr>
              <a:t>In </a:t>
            </a:r>
            <a:r>
              <a:rPr lang="en-US" b="1" dirty="0">
                <a:solidFill>
                  <a:srgbClr val="374151"/>
                </a:solidFill>
                <a:latin typeface="Söhne"/>
              </a:rPr>
              <a:t>satisfaction rating 3 group</a:t>
            </a:r>
            <a:r>
              <a:rPr lang="en-US" dirty="0">
                <a:solidFill>
                  <a:srgbClr val="374151"/>
                </a:solidFill>
                <a:latin typeface="Söhne"/>
              </a:rPr>
              <a:t>, surprisingly employees leave the company most and their </a:t>
            </a:r>
            <a:r>
              <a:rPr lang="en-US" b="1" dirty="0">
                <a:solidFill>
                  <a:srgbClr val="374151"/>
                </a:solidFill>
                <a:latin typeface="Söhne"/>
              </a:rPr>
              <a:t>attrition composes 30.8% </a:t>
            </a:r>
            <a:r>
              <a:rPr lang="en-US" dirty="0">
                <a:solidFill>
                  <a:srgbClr val="374151"/>
                </a:solidFill>
                <a:latin typeface="Söhne"/>
              </a:rPr>
              <a:t>of company's attrition. As it may be expected, in </a:t>
            </a:r>
            <a:r>
              <a:rPr lang="en-US" b="1" dirty="0">
                <a:solidFill>
                  <a:srgbClr val="374151"/>
                </a:solidFill>
                <a:latin typeface="Söhne"/>
              </a:rPr>
              <a:t>job satisfaction rating 1 group</a:t>
            </a:r>
            <a:r>
              <a:rPr lang="en-US" dirty="0">
                <a:solidFill>
                  <a:srgbClr val="374151"/>
                </a:solidFill>
                <a:latin typeface="Söhne"/>
              </a:rPr>
              <a:t>, employees leave the company more than other groups except satisfaction rating 3 group. They </a:t>
            </a:r>
            <a:r>
              <a:rPr lang="en-US" b="1" dirty="0">
                <a:solidFill>
                  <a:srgbClr val="374151"/>
                </a:solidFill>
                <a:latin typeface="Söhne"/>
              </a:rPr>
              <a:t>compose 27.85% of all attrition </a:t>
            </a:r>
            <a:r>
              <a:rPr lang="en-US" dirty="0">
                <a:solidFill>
                  <a:srgbClr val="374151"/>
                </a:solidFill>
                <a:latin typeface="Söhne"/>
              </a:rPr>
              <a:t>in the company.</a:t>
            </a:r>
            <a:endParaRPr lang="en-IN" dirty="0">
              <a:solidFill>
                <a:srgbClr val="374151"/>
              </a:solidFill>
              <a:latin typeface="Söhne"/>
            </a:endParaRPr>
          </a:p>
        </p:txBody>
      </p:sp>
      <p:pic>
        <p:nvPicPr>
          <p:cNvPr id="9" name="Picture 8">
            <a:extLst>
              <a:ext uri="{FF2B5EF4-FFF2-40B4-BE49-F238E27FC236}">
                <a16:creationId xmlns:a16="http://schemas.microsoft.com/office/drawing/2014/main" id="{72B6370F-A576-9721-66F0-4A0C0A4AC5AB}"/>
              </a:ext>
            </a:extLst>
          </p:cNvPr>
          <p:cNvPicPr>
            <a:picLocks noChangeAspect="1"/>
          </p:cNvPicPr>
          <p:nvPr/>
        </p:nvPicPr>
        <p:blipFill>
          <a:blip r:embed="rId2"/>
          <a:stretch>
            <a:fillRect/>
          </a:stretch>
        </p:blipFill>
        <p:spPr>
          <a:xfrm>
            <a:off x="443859" y="195830"/>
            <a:ext cx="5303531" cy="4142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9404FCA8-75D0-64B7-0E1A-E2EE80991C6E}"/>
              </a:ext>
            </a:extLst>
          </p:cNvPr>
          <p:cNvPicPr>
            <a:picLocks noChangeAspect="1"/>
          </p:cNvPicPr>
          <p:nvPr/>
        </p:nvPicPr>
        <p:blipFill>
          <a:blip r:embed="rId3"/>
          <a:stretch>
            <a:fillRect/>
          </a:stretch>
        </p:blipFill>
        <p:spPr>
          <a:xfrm>
            <a:off x="6328129" y="195830"/>
            <a:ext cx="5303531" cy="4142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816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2CCE14-E3A2-1403-BEC5-418EF815C93D}"/>
              </a:ext>
            </a:extLst>
          </p:cNvPr>
          <p:cNvSpPr txBox="1"/>
          <p:nvPr/>
        </p:nvSpPr>
        <p:spPr>
          <a:xfrm>
            <a:off x="246111" y="142195"/>
            <a:ext cx="11807343"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The </a:t>
            </a:r>
            <a:r>
              <a:rPr lang="en-US" b="1" dirty="0">
                <a:latin typeface="Söhne"/>
              </a:rPr>
              <a:t>highest attrition number belongs to the employees who travels rarely</a:t>
            </a:r>
            <a:r>
              <a:rPr lang="en-US" dirty="0">
                <a:solidFill>
                  <a:srgbClr val="374151"/>
                </a:solidFill>
                <a:latin typeface="Söhne"/>
              </a:rPr>
              <a:t>. That is approximately 15% of employees in that group. But when you put this number overall attrition, it makes up 65.8% of all attrition in the company. </a:t>
            </a:r>
          </a:p>
          <a:p>
            <a:pPr marL="285750" indent="-285750" algn="just">
              <a:buFont typeface="Arial" panose="020B0604020202020204" pitchFamily="34" charset="0"/>
              <a:buChar char="•"/>
            </a:pPr>
            <a:r>
              <a:rPr lang="en-US" dirty="0">
                <a:solidFill>
                  <a:srgbClr val="374151"/>
                </a:solidFill>
                <a:latin typeface="Söhne"/>
              </a:rPr>
              <a:t>If we look at the attrition percentage of relevant travel group, </a:t>
            </a:r>
            <a:r>
              <a:rPr lang="en-US" b="1" dirty="0">
                <a:solidFill>
                  <a:srgbClr val="374151"/>
                </a:solidFill>
                <a:latin typeface="Söhne"/>
              </a:rPr>
              <a:t>the employees who are traveling frequently are in the danger zone</a:t>
            </a:r>
            <a:r>
              <a:rPr lang="en-US" dirty="0">
                <a:solidFill>
                  <a:srgbClr val="374151"/>
                </a:solidFill>
                <a:latin typeface="Söhne"/>
              </a:rPr>
              <a:t>. Because they have the highest attrition proportion, which is 24.9%, in their individual travel group. That group's attrition rate composes of the 29.1% of overall attrition in the company . </a:t>
            </a:r>
          </a:p>
          <a:p>
            <a:pPr marL="285750" indent="-285750" algn="just">
              <a:buFont typeface="Arial" panose="020B0604020202020204" pitchFamily="34" charset="0"/>
              <a:buChar char="•"/>
            </a:pPr>
            <a:r>
              <a:rPr lang="en-US" dirty="0">
                <a:solidFill>
                  <a:srgbClr val="374151"/>
                </a:solidFill>
                <a:latin typeface="Söhne"/>
              </a:rPr>
              <a:t>Employees who don't travel in their current role have the lowest attrition rate, which is  8%.</a:t>
            </a:r>
          </a:p>
          <a:p>
            <a:pPr marL="285750" indent="-285750" algn="just">
              <a:buFont typeface="Arial" panose="020B0604020202020204" pitchFamily="34" charset="0"/>
              <a:buChar char="•"/>
            </a:pPr>
            <a:r>
              <a:rPr lang="en-US" dirty="0">
                <a:solidFill>
                  <a:srgbClr val="374151"/>
                </a:solidFill>
                <a:latin typeface="Söhne"/>
              </a:rPr>
              <a:t>There is </a:t>
            </a:r>
            <a:r>
              <a:rPr lang="en-US" b="1" dirty="0">
                <a:solidFill>
                  <a:srgbClr val="374151"/>
                </a:solidFill>
                <a:latin typeface="Söhne"/>
              </a:rPr>
              <a:t>a higher proportion of attrite employees who stay far </a:t>
            </a:r>
            <a:r>
              <a:rPr lang="en-US" dirty="0">
                <a:solidFill>
                  <a:srgbClr val="374151"/>
                </a:solidFill>
                <a:latin typeface="Söhne"/>
              </a:rPr>
              <a:t>from the office (More than 10 KM) than the proportion of employees who did not leave the company and stay far away from the office.</a:t>
            </a:r>
          </a:p>
        </p:txBody>
      </p:sp>
      <p:pic>
        <p:nvPicPr>
          <p:cNvPr id="7" name="Picture 6">
            <a:extLst>
              <a:ext uri="{FF2B5EF4-FFF2-40B4-BE49-F238E27FC236}">
                <a16:creationId xmlns:a16="http://schemas.microsoft.com/office/drawing/2014/main" id="{A957E719-AE00-B0D6-C0F9-E68B9B402089}"/>
              </a:ext>
            </a:extLst>
          </p:cNvPr>
          <p:cNvPicPr>
            <a:picLocks noChangeAspect="1"/>
          </p:cNvPicPr>
          <p:nvPr/>
        </p:nvPicPr>
        <p:blipFill>
          <a:blip r:embed="rId2"/>
          <a:stretch>
            <a:fillRect/>
          </a:stretch>
        </p:blipFill>
        <p:spPr>
          <a:xfrm>
            <a:off x="6580908" y="2531431"/>
            <a:ext cx="5091546" cy="3752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8B877E5A-F27D-A2F0-7F56-DD3F0CE16EA9}"/>
              </a:ext>
            </a:extLst>
          </p:cNvPr>
          <p:cNvPicPr>
            <a:picLocks noChangeAspect="1"/>
          </p:cNvPicPr>
          <p:nvPr/>
        </p:nvPicPr>
        <p:blipFill>
          <a:blip r:embed="rId3"/>
          <a:stretch>
            <a:fillRect/>
          </a:stretch>
        </p:blipFill>
        <p:spPr>
          <a:xfrm>
            <a:off x="519546" y="2531431"/>
            <a:ext cx="5402307" cy="3752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111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9FE9CD-5325-7363-90B6-6EC27B70494C}"/>
              </a:ext>
            </a:extLst>
          </p:cNvPr>
          <p:cNvSpPr txBox="1"/>
          <p:nvPr/>
        </p:nvSpPr>
        <p:spPr>
          <a:xfrm>
            <a:off x="323851" y="342900"/>
            <a:ext cx="11791949" cy="1200329"/>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rgbClr val="374151"/>
                </a:solidFill>
                <a:latin typeface="Söhne"/>
              </a:rPr>
              <a:t>The median salaries of Managers and Research Director has to be obviously on the higher side. </a:t>
            </a:r>
          </a:p>
          <a:p>
            <a:pPr marL="342900" indent="-342900" algn="just">
              <a:buFont typeface="Arial" panose="020B0604020202020204" pitchFamily="34" charset="0"/>
              <a:buChar char="•"/>
            </a:pPr>
            <a:r>
              <a:rPr lang="en-US" dirty="0">
                <a:solidFill>
                  <a:srgbClr val="374151"/>
                </a:solidFill>
                <a:latin typeface="Söhne"/>
              </a:rPr>
              <a:t>The median salary of Sales Representatives, Laboratory Technicians and Human Resources Employees tends to be on the lower side. In the attrition rate vs job role graph, these groups comparatively had the highest attrition among the other roles.</a:t>
            </a:r>
            <a:endParaRPr lang="en-IN" dirty="0">
              <a:solidFill>
                <a:srgbClr val="374151"/>
              </a:solidFill>
              <a:latin typeface="Söhne"/>
            </a:endParaRPr>
          </a:p>
        </p:txBody>
      </p:sp>
      <p:pic>
        <p:nvPicPr>
          <p:cNvPr id="6" name="Picture 5">
            <a:extLst>
              <a:ext uri="{FF2B5EF4-FFF2-40B4-BE49-F238E27FC236}">
                <a16:creationId xmlns:a16="http://schemas.microsoft.com/office/drawing/2014/main" id="{F4A0F496-621D-C0FF-C600-85DB29959CF3}"/>
              </a:ext>
            </a:extLst>
          </p:cNvPr>
          <p:cNvPicPr>
            <a:picLocks noChangeAspect="1"/>
          </p:cNvPicPr>
          <p:nvPr/>
        </p:nvPicPr>
        <p:blipFill>
          <a:blip r:embed="rId2"/>
          <a:stretch>
            <a:fillRect/>
          </a:stretch>
        </p:blipFill>
        <p:spPr>
          <a:xfrm>
            <a:off x="323851" y="1692866"/>
            <a:ext cx="11563349" cy="4603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3502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62789-C1CD-28CD-9DD5-837DFF744BD7}"/>
              </a:ext>
            </a:extLst>
          </p:cNvPr>
          <p:cNvSpPr txBox="1"/>
          <p:nvPr/>
        </p:nvSpPr>
        <p:spPr>
          <a:xfrm>
            <a:off x="251926" y="447251"/>
            <a:ext cx="9293290" cy="707886"/>
          </a:xfrm>
          <a:prstGeom prst="rect">
            <a:avLst/>
          </a:prstGeom>
          <a:noFill/>
        </p:spPr>
        <p:txBody>
          <a:bodyPr wrap="square" rtlCol="0">
            <a:spAutoFit/>
          </a:bodyPr>
          <a:lstStyle/>
          <a:p>
            <a:pPr marL="457200" indent="-457200">
              <a:buFont typeface="Arial" panose="020B0604020202020204" pitchFamily="34" charset="0"/>
              <a:buChar char="•"/>
            </a:pPr>
            <a:r>
              <a:rPr lang="en-IN" sz="4000" b="1" dirty="0">
                <a:solidFill>
                  <a:srgbClr val="374151"/>
                </a:solidFill>
                <a:latin typeface="Söhne"/>
              </a:rPr>
              <a:t>Research Questions</a:t>
            </a:r>
            <a:endParaRPr lang="en-US" sz="4000" b="1" dirty="0">
              <a:solidFill>
                <a:srgbClr val="374151"/>
              </a:solidFill>
              <a:latin typeface="Söhne"/>
            </a:endParaRPr>
          </a:p>
        </p:txBody>
      </p:sp>
      <p:cxnSp>
        <p:nvCxnSpPr>
          <p:cNvPr id="3" name="Straight Connector 2">
            <a:extLst>
              <a:ext uri="{FF2B5EF4-FFF2-40B4-BE49-F238E27FC236}">
                <a16:creationId xmlns:a16="http://schemas.microsoft.com/office/drawing/2014/main" id="{ADAFC46B-874F-6286-C9DA-D6D66A4A60CB}"/>
              </a:ext>
            </a:extLst>
          </p:cNvPr>
          <p:cNvCxnSpPr/>
          <p:nvPr/>
        </p:nvCxnSpPr>
        <p:spPr>
          <a:xfrm>
            <a:off x="251927" y="1151175"/>
            <a:ext cx="11569959" cy="0"/>
          </a:xfrm>
          <a:prstGeom prst="line">
            <a:avLst/>
          </a:prstGeom>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B4864080-517D-E5F5-B302-85565DCC5F75}"/>
              </a:ext>
            </a:extLst>
          </p:cNvPr>
          <p:cNvSpPr txBox="1"/>
          <p:nvPr/>
        </p:nvSpPr>
        <p:spPr>
          <a:xfrm>
            <a:off x="251926" y="1486449"/>
            <a:ext cx="11791949" cy="369332"/>
          </a:xfrm>
          <a:prstGeom prst="rect">
            <a:avLst/>
          </a:prstGeom>
          <a:noFill/>
        </p:spPr>
        <p:txBody>
          <a:bodyPr wrap="square" rtlCol="0">
            <a:spAutoFit/>
          </a:bodyPr>
          <a:lstStyle/>
          <a:p>
            <a:pPr marL="342900" indent="-342900" algn="just">
              <a:buFont typeface="Wingdings" panose="05000000000000000000" pitchFamily="2" charset="2"/>
              <a:buChar char="v"/>
            </a:pPr>
            <a:r>
              <a:rPr lang="en-US" b="1" dirty="0">
                <a:solidFill>
                  <a:srgbClr val="374151"/>
                </a:solidFill>
                <a:latin typeface="Söhne"/>
              </a:rPr>
              <a:t>Which age group of men has a larger Attrition?</a:t>
            </a:r>
          </a:p>
        </p:txBody>
      </p:sp>
      <p:sp>
        <p:nvSpPr>
          <p:cNvPr id="7" name="TextBox 6">
            <a:extLst>
              <a:ext uri="{FF2B5EF4-FFF2-40B4-BE49-F238E27FC236}">
                <a16:creationId xmlns:a16="http://schemas.microsoft.com/office/drawing/2014/main" id="{0E08C821-F8C9-2921-4F3B-D8F12BD6DDFD}"/>
              </a:ext>
            </a:extLst>
          </p:cNvPr>
          <p:cNvSpPr txBox="1"/>
          <p:nvPr/>
        </p:nvSpPr>
        <p:spPr>
          <a:xfrm>
            <a:off x="409575" y="2136338"/>
            <a:ext cx="6276975"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In 18-30 age group, young employees are more likely to leave the company. Their attrition proportion to their age group is approximately 40.13%</a:t>
            </a:r>
          </a:p>
          <a:p>
            <a:pPr marL="285750" indent="-285750" algn="just">
              <a:buFont typeface="Arial" panose="020B0604020202020204" pitchFamily="34" charset="0"/>
              <a:buChar char="•"/>
            </a:pPr>
            <a:r>
              <a:rPr lang="en-US" dirty="0">
                <a:solidFill>
                  <a:srgbClr val="374151"/>
                </a:solidFill>
                <a:latin typeface="Söhne"/>
              </a:rPr>
              <a:t>30-40 (Adult) age group's attrition number is the highest comparing to other age groups. In this age group, we have 37.50 % of employee attrition.</a:t>
            </a:r>
          </a:p>
          <a:p>
            <a:pPr marL="285750" indent="-285750" algn="just">
              <a:buFont typeface="Arial" panose="020B0604020202020204" pitchFamily="34" charset="0"/>
              <a:buChar char="•"/>
            </a:pPr>
            <a:r>
              <a:rPr lang="en-US" dirty="0">
                <a:solidFill>
                  <a:srgbClr val="374151"/>
                </a:solidFill>
                <a:latin typeface="Söhne"/>
              </a:rPr>
              <a:t>40-60 age group generally prefers to secure their job in the same company.</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048288A6-BED6-27A2-5E04-C00FC1262743}"/>
              </a:ext>
            </a:extLst>
          </p:cNvPr>
          <p:cNvPicPr>
            <a:picLocks noChangeAspect="1"/>
          </p:cNvPicPr>
          <p:nvPr/>
        </p:nvPicPr>
        <p:blipFill>
          <a:blip r:embed="rId2"/>
          <a:stretch>
            <a:fillRect/>
          </a:stretch>
        </p:blipFill>
        <p:spPr>
          <a:xfrm>
            <a:off x="6829425" y="1734119"/>
            <a:ext cx="4497834" cy="3972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260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C12AE-C785-315A-EECF-700FFAE04A6A}"/>
              </a:ext>
            </a:extLst>
          </p:cNvPr>
          <p:cNvSpPr txBox="1"/>
          <p:nvPr/>
        </p:nvSpPr>
        <p:spPr>
          <a:xfrm>
            <a:off x="200025" y="229149"/>
            <a:ext cx="11791949" cy="369332"/>
          </a:xfrm>
          <a:prstGeom prst="rect">
            <a:avLst/>
          </a:prstGeom>
          <a:noFill/>
        </p:spPr>
        <p:txBody>
          <a:bodyPr wrap="square" rtlCol="0">
            <a:spAutoFit/>
          </a:bodyPr>
          <a:lstStyle/>
          <a:p>
            <a:pPr marL="342900" indent="-342900" algn="just">
              <a:buFont typeface="Wingdings" panose="05000000000000000000" pitchFamily="2" charset="2"/>
              <a:buChar char="v"/>
            </a:pPr>
            <a:r>
              <a:rPr lang="en-US" b="1" dirty="0">
                <a:solidFill>
                  <a:srgbClr val="374151"/>
                </a:solidFill>
                <a:latin typeface="Söhne"/>
              </a:rPr>
              <a:t>Which education field has a larger Attrition?</a:t>
            </a:r>
          </a:p>
        </p:txBody>
      </p:sp>
      <p:sp>
        <p:nvSpPr>
          <p:cNvPr id="4" name="TextBox 3">
            <a:extLst>
              <a:ext uri="{FF2B5EF4-FFF2-40B4-BE49-F238E27FC236}">
                <a16:creationId xmlns:a16="http://schemas.microsoft.com/office/drawing/2014/main" id="{7A10D0F8-2295-FA2D-162D-D6FCB27EF264}"/>
              </a:ext>
            </a:extLst>
          </p:cNvPr>
          <p:cNvSpPr txBox="1"/>
          <p:nvPr/>
        </p:nvSpPr>
        <p:spPr>
          <a:xfrm>
            <a:off x="337942" y="4772566"/>
            <a:ext cx="11516113"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Employees who have Life Science education level have the most attrition number which makes up the 37.5% of all attrition. </a:t>
            </a:r>
          </a:p>
          <a:p>
            <a:pPr marL="285750" indent="-285750" algn="just">
              <a:buFont typeface="Arial" panose="020B0604020202020204" pitchFamily="34" charset="0"/>
              <a:buChar char="•"/>
            </a:pPr>
            <a:r>
              <a:rPr lang="en-US" dirty="0">
                <a:solidFill>
                  <a:srgbClr val="374151"/>
                </a:solidFill>
                <a:latin typeface="Söhne"/>
              </a:rPr>
              <a:t>Medical education level has the second highest attrition number which makes up the 13.57% of all attrition </a:t>
            </a:r>
          </a:p>
          <a:p>
            <a:pPr marL="285750" indent="-285750" algn="just">
              <a:buFont typeface="Arial" panose="020B0604020202020204" pitchFamily="34" charset="0"/>
              <a:buChar char="•"/>
            </a:pPr>
            <a:r>
              <a:rPr lang="en-US" dirty="0">
                <a:solidFill>
                  <a:srgbClr val="374151"/>
                </a:solidFill>
                <a:latin typeface="Söhne"/>
              </a:rPr>
              <a:t>Besides that, Human Resources, Technical Degree, and Marketing fields are mostly affected by the attrition respectively. Their approximately 22-26% employees left the company.</a:t>
            </a:r>
            <a:endParaRPr lang="en-IN" dirty="0">
              <a:solidFill>
                <a:srgbClr val="374151"/>
              </a:solidFill>
              <a:latin typeface="Söhne"/>
            </a:endParaRPr>
          </a:p>
        </p:txBody>
      </p:sp>
      <p:pic>
        <p:nvPicPr>
          <p:cNvPr id="6" name="Picture 5">
            <a:extLst>
              <a:ext uri="{FF2B5EF4-FFF2-40B4-BE49-F238E27FC236}">
                <a16:creationId xmlns:a16="http://schemas.microsoft.com/office/drawing/2014/main" id="{18B21FD6-1F8A-F7D4-3657-AA5FDD5DDC57}"/>
              </a:ext>
            </a:extLst>
          </p:cNvPr>
          <p:cNvPicPr>
            <a:picLocks noChangeAspect="1"/>
          </p:cNvPicPr>
          <p:nvPr/>
        </p:nvPicPr>
        <p:blipFill>
          <a:blip r:embed="rId2"/>
          <a:stretch>
            <a:fillRect/>
          </a:stretch>
        </p:blipFill>
        <p:spPr>
          <a:xfrm>
            <a:off x="2866637" y="695325"/>
            <a:ext cx="7068326" cy="3829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412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E5206-47B1-0EAC-9DC1-FBCA495CDF43}"/>
              </a:ext>
            </a:extLst>
          </p:cNvPr>
          <p:cNvSpPr txBox="1"/>
          <p:nvPr/>
        </p:nvSpPr>
        <p:spPr>
          <a:xfrm>
            <a:off x="200025" y="229149"/>
            <a:ext cx="11991975" cy="646331"/>
          </a:xfrm>
          <a:prstGeom prst="rect">
            <a:avLst/>
          </a:prstGeom>
          <a:noFill/>
        </p:spPr>
        <p:txBody>
          <a:bodyPr wrap="square" rtlCol="0">
            <a:spAutoFit/>
          </a:bodyPr>
          <a:lstStyle/>
          <a:p>
            <a:pPr marL="285750" indent="-285750" algn="l">
              <a:buFont typeface="Wingdings" panose="05000000000000000000" pitchFamily="2" charset="2"/>
              <a:buChar char="v"/>
            </a:pPr>
            <a:r>
              <a:rPr lang="en-US" b="1" dirty="0">
                <a:solidFill>
                  <a:srgbClr val="374151"/>
                </a:solidFill>
                <a:latin typeface="Söhne"/>
              </a:rPr>
              <a:t>Does average monthly income of employees who left the organization are different from employees still with organization ?</a:t>
            </a:r>
          </a:p>
        </p:txBody>
      </p:sp>
      <p:pic>
        <p:nvPicPr>
          <p:cNvPr id="5" name="Picture 4">
            <a:extLst>
              <a:ext uri="{FF2B5EF4-FFF2-40B4-BE49-F238E27FC236}">
                <a16:creationId xmlns:a16="http://schemas.microsoft.com/office/drawing/2014/main" id="{E698D4B8-3043-9CA4-C32C-314CE4F81757}"/>
              </a:ext>
            </a:extLst>
          </p:cNvPr>
          <p:cNvPicPr>
            <a:picLocks noChangeAspect="1"/>
          </p:cNvPicPr>
          <p:nvPr/>
        </p:nvPicPr>
        <p:blipFill>
          <a:blip r:embed="rId2"/>
          <a:stretch>
            <a:fillRect/>
          </a:stretch>
        </p:blipFill>
        <p:spPr>
          <a:xfrm>
            <a:off x="133350" y="960157"/>
            <a:ext cx="3385749" cy="2697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BC71746-1324-DDDF-22DB-7C896B0967C5}"/>
              </a:ext>
            </a:extLst>
          </p:cNvPr>
          <p:cNvPicPr>
            <a:picLocks noChangeAspect="1"/>
          </p:cNvPicPr>
          <p:nvPr/>
        </p:nvPicPr>
        <p:blipFill>
          <a:blip r:embed="rId3"/>
          <a:stretch>
            <a:fillRect/>
          </a:stretch>
        </p:blipFill>
        <p:spPr>
          <a:xfrm>
            <a:off x="3687433" y="1377660"/>
            <a:ext cx="4353323" cy="31800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4393883-2EEF-892D-51CD-D768E4B632BB}"/>
              </a:ext>
            </a:extLst>
          </p:cNvPr>
          <p:cNvPicPr>
            <a:picLocks noChangeAspect="1"/>
          </p:cNvPicPr>
          <p:nvPr/>
        </p:nvPicPr>
        <p:blipFill>
          <a:blip r:embed="rId4"/>
          <a:stretch>
            <a:fillRect/>
          </a:stretch>
        </p:blipFill>
        <p:spPr>
          <a:xfrm>
            <a:off x="8209091" y="2543175"/>
            <a:ext cx="3782873" cy="29118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36F11F77-E3CC-5716-4021-44654E5FE044}"/>
              </a:ext>
            </a:extLst>
          </p:cNvPr>
          <p:cNvSpPr txBox="1"/>
          <p:nvPr/>
        </p:nvSpPr>
        <p:spPr>
          <a:xfrm>
            <a:off x="357187" y="5457825"/>
            <a:ext cx="11477624"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Yes, the average salary of employees who are with the organization is higher than that of employees who leave the organization.</a:t>
            </a:r>
            <a:endParaRPr lang="en-IN" dirty="0">
              <a:solidFill>
                <a:srgbClr val="374151"/>
              </a:solidFill>
              <a:latin typeface="Söhne"/>
            </a:endParaRPr>
          </a:p>
        </p:txBody>
      </p:sp>
    </p:spTree>
    <p:extLst>
      <p:ext uri="{BB962C8B-B14F-4D97-AF65-F5344CB8AC3E}">
        <p14:creationId xmlns:p14="http://schemas.microsoft.com/office/powerpoint/2010/main" val="3861933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A9B90-C107-72AD-80AD-A9859159F22E}"/>
              </a:ext>
            </a:extLst>
          </p:cNvPr>
          <p:cNvSpPr txBox="1"/>
          <p:nvPr/>
        </p:nvSpPr>
        <p:spPr>
          <a:xfrm>
            <a:off x="200025" y="199652"/>
            <a:ext cx="11991975" cy="369332"/>
          </a:xfrm>
          <a:prstGeom prst="rect">
            <a:avLst/>
          </a:prstGeom>
          <a:noFill/>
        </p:spPr>
        <p:txBody>
          <a:bodyPr wrap="square" rtlCol="0">
            <a:spAutoFit/>
          </a:bodyPr>
          <a:lstStyle/>
          <a:p>
            <a:pPr marL="285750" indent="-285750" algn="l">
              <a:buFont typeface="Wingdings" panose="05000000000000000000" pitchFamily="2" charset="2"/>
              <a:buChar char="v"/>
            </a:pPr>
            <a:r>
              <a:rPr lang="en-US" b="1" dirty="0">
                <a:solidFill>
                  <a:srgbClr val="374151"/>
                </a:solidFill>
                <a:latin typeface="Söhne"/>
              </a:rPr>
              <a:t>How does the over time and promotion effect the attrition?</a:t>
            </a:r>
          </a:p>
        </p:txBody>
      </p:sp>
      <p:sp>
        <p:nvSpPr>
          <p:cNvPr id="3" name="TextBox 2">
            <a:extLst>
              <a:ext uri="{FF2B5EF4-FFF2-40B4-BE49-F238E27FC236}">
                <a16:creationId xmlns:a16="http://schemas.microsoft.com/office/drawing/2014/main" id="{3574ABCC-57C3-0C62-E3C5-382CA48318E6}"/>
              </a:ext>
            </a:extLst>
          </p:cNvPr>
          <p:cNvSpPr txBox="1"/>
          <p:nvPr/>
        </p:nvSpPr>
        <p:spPr>
          <a:xfrm>
            <a:off x="200025" y="742950"/>
            <a:ext cx="11991975"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The Promotion graph getting spaced out towards the right hand side, indicating a positive correlation between these two variables.</a:t>
            </a:r>
          </a:p>
          <a:p>
            <a:pPr marL="285750" indent="-285750" algn="just">
              <a:buFont typeface="Arial" panose="020B0604020202020204" pitchFamily="34" charset="0"/>
              <a:buChar char="•"/>
            </a:pPr>
            <a:r>
              <a:rPr lang="en-US" dirty="0">
                <a:solidFill>
                  <a:srgbClr val="374151"/>
                </a:solidFill>
                <a:latin typeface="Söhne"/>
              </a:rPr>
              <a:t>Here we note two things. Firstly, there is a relatively higher percentage of people working overtime in the group of those who left, secondly, while things seem to be going in the right direction for the group of people who continue with firm, the opposite is happening in the other group. </a:t>
            </a:r>
          </a:p>
        </p:txBody>
      </p:sp>
      <p:pic>
        <p:nvPicPr>
          <p:cNvPr id="5" name="Picture 4">
            <a:extLst>
              <a:ext uri="{FF2B5EF4-FFF2-40B4-BE49-F238E27FC236}">
                <a16:creationId xmlns:a16="http://schemas.microsoft.com/office/drawing/2014/main" id="{DD2272B6-9B37-08AD-0EA7-D9B3DD40F7D6}"/>
              </a:ext>
            </a:extLst>
          </p:cNvPr>
          <p:cNvPicPr>
            <a:picLocks noChangeAspect="1"/>
          </p:cNvPicPr>
          <p:nvPr/>
        </p:nvPicPr>
        <p:blipFill>
          <a:blip r:embed="rId2"/>
          <a:stretch>
            <a:fillRect/>
          </a:stretch>
        </p:blipFill>
        <p:spPr>
          <a:xfrm>
            <a:off x="890161" y="2364745"/>
            <a:ext cx="5043830" cy="3921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536B05A-E627-6A77-E44D-CE85F8FD20F9}"/>
              </a:ext>
            </a:extLst>
          </p:cNvPr>
          <p:cNvPicPr>
            <a:picLocks noChangeAspect="1"/>
          </p:cNvPicPr>
          <p:nvPr/>
        </p:nvPicPr>
        <p:blipFill>
          <a:blip r:embed="rId3"/>
          <a:stretch>
            <a:fillRect/>
          </a:stretch>
        </p:blipFill>
        <p:spPr>
          <a:xfrm>
            <a:off x="6444089" y="2364746"/>
            <a:ext cx="4857750" cy="3921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329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149F9-CFD8-2D7A-AE39-C57D4B82CC53}"/>
              </a:ext>
            </a:extLst>
          </p:cNvPr>
          <p:cNvSpPr txBox="1"/>
          <p:nvPr/>
        </p:nvSpPr>
        <p:spPr>
          <a:xfrm>
            <a:off x="200025" y="229149"/>
            <a:ext cx="5000625" cy="369332"/>
          </a:xfrm>
          <a:prstGeom prst="rect">
            <a:avLst/>
          </a:prstGeom>
          <a:noFill/>
        </p:spPr>
        <p:txBody>
          <a:bodyPr wrap="square" rtlCol="0">
            <a:spAutoFit/>
          </a:bodyPr>
          <a:lstStyle/>
          <a:p>
            <a:pPr marL="285750" indent="-285750" algn="l">
              <a:buFont typeface="Wingdings" panose="05000000000000000000" pitchFamily="2" charset="2"/>
              <a:buChar char="v"/>
            </a:pPr>
            <a:r>
              <a:rPr lang="en-US" b="1" dirty="0">
                <a:solidFill>
                  <a:srgbClr val="374151"/>
                </a:solidFill>
                <a:latin typeface="Söhne"/>
              </a:rPr>
              <a:t>Does Manager plays any role in attrition rate ?</a:t>
            </a:r>
          </a:p>
        </p:txBody>
      </p:sp>
      <p:pic>
        <p:nvPicPr>
          <p:cNvPr id="6" name="Picture 5">
            <a:extLst>
              <a:ext uri="{FF2B5EF4-FFF2-40B4-BE49-F238E27FC236}">
                <a16:creationId xmlns:a16="http://schemas.microsoft.com/office/drawing/2014/main" id="{1BEC4462-324D-5735-5261-F81525F06FA1}"/>
              </a:ext>
            </a:extLst>
          </p:cNvPr>
          <p:cNvPicPr>
            <a:picLocks noChangeAspect="1"/>
          </p:cNvPicPr>
          <p:nvPr/>
        </p:nvPicPr>
        <p:blipFill>
          <a:blip r:embed="rId2"/>
          <a:stretch>
            <a:fillRect/>
          </a:stretch>
        </p:blipFill>
        <p:spPr>
          <a:xfrm>
            <a:off x="6549004" y="776855"/>
            <a:ext cx="5285242" cy="4142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04A0BCE2-1BD1-AD1D-354A-E007477CBEA8}"/>
              </a:ext>
            </a:extLst>
          </p:cNvPr>
          <p:cNvSpPr txBox="1"/>
          <p:nvPr/>
        </p:nvSpPr>
        <p:spPr>
          <a:xfrm>
            <a:off x="571500" y="1085850"/>
            <a:ext cx="535305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374151"/>
                </a:solidFill>
                <a:latin typeface="Söhne"/>
              </a:rPr>
              <a:t>Most of the employee quit the company before completing their first year with their current manager. Other group who leaves the company most is the ones who work two years with current manager. </a:t>
            </a:r>
            <a:endParaRPr lang="en-IN" dirty="0">
              <a:solidFill>
                <a:srgbClr val="374151"/>
              </a:solidFill>
              <a:latin typeface="Söhne"/>
            </a:endParaRPr>
          </a:p>
        </p:txBody>
      </p:sp>
    </p:spTree>
    <p:extLst>
      <p:ext uri="{BB962C8B-B14F-4D97-AF65-F5344CB8AC3E}">
        <p14:creationId xmlns:p14="http://schemas.microsoft.com/office/powerpoint/2010/main" val="163192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3C6AA7-C3EB-00EA-7733-377E0BA74154}"/>
              </a:ext>
            </a:extLst>
          </p:cNvPr>
          <p:cNvSpPr txBox="1"/>
          <p:nvPr/>
        </p:nvSpPr>
        <p:spPr>
          <a:xfrm>
            <a:off x="513185" y="485192"/>
            <a:ext cx="4366726" cy="707886"/>
          </a:xfrm>
          <a:prstGeom prst="rect">
            <a:avLst/>
          </a:prstGeom>
          <a:noFill/>
        </p:spPr>
        <p:txBody>
          <a:bodyPr wrap="square" rtlCol="0">
            <a:spAutoFit/>
          </a:bodyPr>
          <a:lstStyle/>
          <a:p>
            <a:r>
              <a:rPr lang="en-US" sz="4000" dirty="0">
                <a:solidFill>
                  <a:srgbClr val="374151"/>
                </a:solidFill>
                <a:latin typeface="Söhne"/>
              </a:rPr>
              <a:t>Agenda</a:t>
            </a:r>
            <a:endParaRPr lang="en-IN" sz="4000" dirty="0">
              <a:solidFill>
                <a:srgbClr val="374151"/>
              </a:solidFill>
              <a:latin typeface="Söhne"/>
            </a:endParaRPr>
          </a:p>
        </p:txBody>
      </p:sp>
      <p:sp>
        <p:nvSpPr>
          <p:cNvPr id="4" name="TextBox 3">
            <a:extLst>
              <a:ext uri="{FF2B5EF4-FFF2-40B4-BE49-F238E27FC236}">
                <a16:creationId xmlns:a16="http://schemas.microsoft.com/office/drawing/2014/main" id="{284A2576-921F-A86B-CD40-7873694F17DD}"/>
              </a:ext>
            </a:extLst>
          </p:cNvPr>
          <p:cNvSpPr txBox="1"/>
          <p:nvPr/>
        </p:nvSpPr>
        <p:spPr>
          <a:xfrm>
            <a:off x="513185" y="1900964"/>
            <a:ext cx="6260839" cy="2062103"/>
          </a:xfrm>
          <a:prstGeom prst="rect">
            <a:avLst/>
          </a:prstGeom>
          <a:noFill/>
        </p:spPr>
        <p:txBody>
          <a:bodyPr wrap="square" rtlCol="0">
            <a:spAutoFit/>
          </a:bodyPr>
          <a:lstStyle/>
          <a:p>
            <a:pPr marL="457200" indent="-457200">
              <a:buFont typeface="Arial" panose="020B0604020202020204" pitchFamily="34" charset="0"/>
              <a:buChar char="•"/>
            </a:pPr>
            <a:r>
              <a:rPr lang="en-US" sz="2500" dirty="0">
                <a:solidFill>
                  <a:srgbClr val="374151"/>
                </a:solidFill>
                <a:latin typeface="Söhne"/>
              </a:rPr>
              <a:t>Business Objective  </a:t>
            </a:r>
            <a:endParaRPr lang="en-IN" sz="2500" dirty="0">
              <a:solidFill>
                <a:srgbClr val="374151"/>
              </a:solidFill>
              <a:latin typeface="Söhne"/>
            </a:endParaRPr>
          </a:p>
          <a:p>
            <a:pPr marL="457200" indent="-457200">
              <a:buFont typeface="Arial" panose="020B0604020202020204" pitchFamily="34" charset="0"/>
              <a:buChar char="•"/>
            </a:pPr>
            <a:r>
              <a:rPr lang="en-IN" sz="2500" dirty="0">
                <a:solidFill>
                  <a:srgbClr val="374151"/>
                </a:solidFill>
                <a:latin typeface="Söhne"/>
              </a:rPr>
              <a:t>Dataset Description </a:t>
            </a:r>
            <a:endParaRPr lang="en-US" sz="2500" dirty="0">
              <a:solidFill>
                <a:srgbClr val="374151"/>
              </a:solidFill>
              <a:latin typeface="Söhne"/>
            </a:endParaRPr>
          </a:p>
          <a:p>
            <a:pPr marL="457200" indent="-457200">
              <a:buFont typeface="Arial" panose="020B0604020202020204" pitchFamily="34" charset="0"/>
              <a:buChar char="•"/>
            </a:pPr>
            <a:r>
              <a:rPr lang="en-IN" sz="2500" dirty="0">
                <a:solidFill>
                  <a:srgbClr val="374151"/>
                </a:solidFill>
                <a:latin typeface="Söhne"/>
              </a:rPr>
              <a:t>Data Analysis and Visualization</a:t>
            </a:r>
            <a:r>
              <a:rPr lang="en-US" sz="2500" dirty="0">
                <a:solidFill>
                  <a:srgbClr val="374151"/>
                </a:solidFill>
                <a:latin typeface="Söhne"/>
              </a:rPr>
              <a:t> </a:t>
            </a:r>
          </a:p>
          <a:p>
            <a:pPr marL="457200" indent="-457200">
              <a:buFont typeface="Arial" panose="020B0604020202020204" pitchFamily="34" charset="0"/>
              <a:buChar char="•"/>
            </a:pPr>
            <a:r>
              <a:rPr lang="en-IN" sz="2500" dirty="0">
                <a:solidFill>
                  <a:srgbClr val="374151"/>
                </a:solidFill>
                <a:latin typeface="Söhne"/>
              </a:rPr>
              <a:t>Research Questions</a:t>
            </a:r>
            <a:endParaRPr lang="en-US" sz="2500" dirty="0">
              <a:solidFill>
                <a:srgbClr val="374151"/>
              </a:solidFill>
              <a:latin typeface="Söhne"/>
            </a:endParaRPr>
          </a:p>
          <a:p>
            <a:pPr marL="457200" indent="-457200">
              <a:buFont typeface="Arial" panose="020B0604020202020204" pitchFamily="34" charset="0"/>
              <a:buChar char="•"/>
            </a:pPr>
            <a:r>
              <a:rPr lang="en-IN" sz="2500" dirty="0">
                <a:solidFill>
                  <a:srgbClr val="374151"/>
                </a:solidFill>
                <a:latin typeface="Söhne"/>
              </a:rPr>
              <a:t>Conclusion &amp; </a:t>
            </a:r>
            <a:r>
              <a:rPr lang="en-US" sz="2500" dirty="0">
                <a:solidFill>
                  <a:srgbClr val="374151"/>
                </a:solidFill>
                <a:latin typeface="Söhne"/>
              </a:rPr>
              <a:t>Recommendations</a:t>
            </a:r>
            <a:endParaRPr lang="en-IN" sz="2500" dirty="0">
              <a:solidFill>
                <a:srgbClr val="374151"/>
              </a:solidFill>
              <a:latin typeface="Söhne"/>
            </a:endParaRPr>
          </a:p>
        </p:txBody>
      </p:sp>
      <p:cxnSp>
        <p:nvCxnSpPr>
          <p:cNvPr id="6" name="Straight Connector 5">
            <a:extLst>
              <a:ext uri="{FF2B5EF4-FFF2-40B4-BE49-F238E27FC236}">
                <a16:creationId xmlns:a16="http://schemas.microsoft.com/office/drawing/2014/main" id="{D42FEE2E-3F2F-9740-FA04-081B34C36585}"/>
              </a:ext>
            </a:extLst>
          </p:cNvPr>
          <p:cNvCxnSpPr/>
          <p:nvPr/>
        </p:nvCxnSpPr>
        <p:spPr>
          <a:xfrm>
            <a:off x="251927" y="1193078"/>
            <a:ext cx="11569959" cy="0"/>
          </a:xfrm>
          <a:prstGeom prst="line">
            <a:avLst/>
          </a:prstGeom>
          <a:ln/>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3983DFAA-6BFD-9E14-0E3F-9612145B4D7F}"/>
              </a:ext>
            </a:extLst>
          </p:cNvPr>
          <p:cNvPicPr>
            <a:picLocks noChangeAspect="1"/>
          </p:cNvPicPr>
          <p:nvPr/>
        </p:nvPicPr>
        <p:blipFill>
          <a:blip r:embed="rId2"/>
          <a:stretch>
            <a:fillRect/>
          </a:stretch>
        </p:blipFill>
        <p:spPr>
          <a:xfrm>
            <a:off x="7323515" y="1427561"/>
            <a:ext cx="4078493" cy="4002878"/>
          </a:xfrm>
          <a:prstGeom prst="rect">
            <a:avLst/>
          </a:prstGeom>
        </p:spPr>
      </p:pic>
    </p:spTree>
    <p:extLst>
      <p:ext uri="{BB962C8B-B14F-4D97-AF65-F5344CB8AC3E}">
        <p14:creationId xmlns:p14="http://schemas.microsoft.com/office/powerpoint/2010/main" val="3700462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C6646-FACF-61FF-5B23-8AB74A49F7DA}"/>
              </a:ext>
            </a:extLst>
          </p:cNvPr>
          <p:cNvSpPr txBox="1"/>
          <p:nvPr/>
        </p:nvSpPr>
        <p:spPr>
          <a:xfrm>
            <a:off x="251926" y="447251"/>
            <a:ext cx="9293290" cy="707886"/>
          </a:xfrm>
          <a:prstGeom prst="rect">
            <a:avLst/>
          </a:prstGeom>
          <a:noFill/>
        </p:spPr>
        <p:txBody>
          <a:bodyPr wrap="square" rtlCol="0">
            <a:spAutoFit/>
          </a:bodyPr>
          <a:lstStyle/>
          <a:p>
            <a:pPr marL="457200" indent="-457200">
              <a:buFont typeface="Arial" panose="020B0604020202020204" pitchFamily="34" charset="0"/>
              <a:buChar char="•"/>
            </a:pPr>
            <a:r>
              <a:rPr lang="en-IN" sz="4000" b="1" dirty="0">
                <a:solidFill>
                  <a:srgbClr val="374151"/>
                </a:solidFill>
                <a:latin typeface="Söhne"/>
              </a:rPr>
              <a:t>Conclusion and </a:t>
            </a:r>
            <a:r>
              <a:rPr lang="en-US" sz="4000" b="1" dirty="0">
                <a:solidFill>
                  <a:srgbClr val="374151"/>
                </a:solidFill>
                <a:latin typeface="Söhne"/>
              </a:rPr>
              <a:t>Recommendations</a:t>
            </a:r>
          </a:p>
        </p:txBody>
      </p:sp>
      <p:cxnSp>
        <p:nvCxnSpPr>
          <p:cNvPr id="3" name="Straight Connector 2">
            <a:extLst>
              <a:ext uri="{FF2B5EF4-FFF2-40B4-BE49-F238E27FC236}">
                <a16:creationId xmlns:a16="http://schemas.microsoft.com/office/drawing/2014/main" id="{588D4B4B-E53D-C8A5-4D0D-936DAFFE6C7B}"/>
              </a:ext>
            </a:extLst>
          </p:cNvPr>
          <p:cNvCxnSpPr/>
          <p:nvPr/>
        </p:nvCxnSpPr>
        <p:spPr>
          <a:xfrm>
            <a:off x="251927" y="1151175"/>
            <a:ext cx="11569959" cy="0"/>
          </a:xfrm>
          <a:prstGeom prst="line">
            <a:avLst/>
          </a:prstGeom>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210078C1-C352-0EEC-1FAF-B6FF3014475D}"/>
              </a:ext>
            </a:extLst>
          </p:cNvPr>
          <p:cNvSpPr txBox="1"/>
          <p:nvPr/>
        </p:nvSpPr>
        <p:spPr>
          <a:xfrm>
            <a:off x="251926" y="1433665"/>
            <a:ext cx="11797199"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374151"/>
                </a:solidFill>
                <a:latin typeface="Söhne"/>
              </a:rPr>
              <a:t>Males at higher attrition risk </a:t>
            </a:r>
            <a:r>
              <a:rPr lang="en-US" dirty="0">
                <a:solidFill>
                  <a:srgbClr val="374151"/>
                </a:solidFill>
                <a:latin typeface="Söhne"/>
              </a:rPr>
              <a:t>comparatively than females. </a:t>
            </a:r>
          </a:p>
          <a:p>
            <a:pPr marL="285750" indent="-285750" algn="just">
              <a:buFont typeface="Arial" panose="020B0604020202020204" pitchFamily="34" charset="0"/>
              <a:buChar char="•"/>
            </a:pPr>
            <a:r>
              <a:rPr lang="en-US" b="1" dirty="0">
                <a:solidFill>
                  <a:srgbClr val="374151"/>
                </a:solidFill>
                <a:latin typeface="Söhne"/>
              </a:rPr>
              <a:t>5.6% </a:t>
            </a:r>
            <a:r>
              <a:rPr lang="en-US" dirty="0">
                <a:solidFill>
                  <a:srgbClr val="374151"/>
                </a:solidFill>
                <a:latin typeface="Söhne"/>
              </a:rPr>
              <a:t>of employees works as </a:t>
            </a:r>
            <a:r>
              <a:rPr lang="en-US" b="1" dirty="0">
                <a:solidFill>
                  <a:srgbClr val="374151"/>
                </a:solidFill>
                <a:latin typeface="Söhne"/>
              </a:rPr>
              <a:t>Sales Representative </a:t>
            </a:r>
            <a:r>
              <a:rPr lang="en-US" dirty="0">
                <a:solidFill>
                  <a:srgbClr val="374151"/>
                </a:solidFill>
                <a:latin typeface="Söhne"/>
              </a:rPr>
              <a:t>and </a:t>
            </a:r>
            <a:r>
              <a:rPr lang="en-US" b="1" dirty="0">
                <a:solidFill>
                  <a:srgbClr val="374151"/>
                </a:solidFill>
                <a:latin typeface="Söhne"/>
              </a:rPr>
              <a:t>17.6%</a:t>
            </a:r>
            <a:r>
              <a:rPr lang="en-US" dirty="0">
                <a:solidFill>
                  <a:srgbClr val="374151"/>
                </a:solidFill>
                <a:latin typeface="Söhne"/>
              </a:rPr>
              <a:t> of employees works as </a:t>
            </a:r>
            <a:r>
              <a:rPr lang="en-US" b="1" dirty="0">
                <a:solidFill>
                  <a:srgbClr val="374151"/>
                </a:solidFill>
                <a:latin typeface="Söhne"/>
              </a:rPr>
              <a:t>Laboratory Technician</a:t>
            </a:r>
            <a:r>
              <a:rPr lang="en-US" dirty="0">
                <a:solidFill>
                  <a:srgbClr val="374151"/>
                </a:solidFill>
                <a:latin typeface="Söhne"/>
              </a:rPr>
              <a:t>. These two-job roles should be questioned, and the company should find the reason(s) why these job roles face more attrition rate than all others and take necessary actions. </a:t>
            </a:r>
          </a:p>
          <a:p>
            <a:pPr marL="285750" indent="-285750" algn="just">
              <a:buFont typeface="Arial" panose="020B0604020202020204" pitchFamily="34" charset="0"/>
              <a:buChar char="•"/>
            </a:pPr>
            <a:r>
              <a:rPr lang="en-US" dirty="0">
                <a:solidFill>
                  <a:srgbClr val="374151"/>
                </a:solidFill>
                <a:latin typeface="Söhne"/>
              </a:rPr>
              <a:t>There are some other </a:t>
            </a:r>
            <a:r>
              <a:rPr lang="en-US" b="1" dirty="0">
                <a:solidFill>
                  <a:srgbClr val="374151"/>
                </a:solidFill>
                <a:latin typeface="Söhne"/>
              </a:rPr>
              <a:t>factor which effect the attrition rate</a:t>
            </a:r>
            <a:r>
              <a:rPr lang="en-US" dirty="0">
                <a:solidFill>
                  <a:srgbClr val="374151"/>
                </a:solidFill>
                <a:latin typeface="Söhne"/>
              </a:rPr>
              <a:t>. These factors are stated below. </a:t>
            </a:r>
          </a:p>
          <a:p>
            <a:pPr marL="742950" lvl="1" indent="-285750" algn="just">
              <a:buFont typeface="Wingdings" panose="05000000000000000000" pitchFamily="2" charset="2"/>
              <a:buChar char="ü"/>
            </a:pPr>
            <a:r>
              <a:rPr lang="en-US" b="1" dirty="0">
                <a:solidFill>
                  <a:srgbClr val="374151"/>
                </a:solidFill>
                <a:latin typeface="Söhne"/>
              </a:rPr>
              <a:t>   Years in current role, </a:t>
            </a:r>
          </a:p>
          <a:p>
            <a:pPr marL="742950" lvl="1" indent="-285750" algn="just">
              <a:buFont typeface="Wingdings" panose="05000000000000000000" pitchFamily="2" charset="2"/>
              <a:buChar char="ü"/>
            </a:pPr>
            <a:r>
              <a:rPr lang="en-US" b="1" dirty="0">
                <a:solidFill>
                  <a:srgbClr val="374151"/>
                </a:solidFill>
                <a:latin typeface="Söhne"/>
              </a:rPr>
              <a:t>   Environment satisfaction, </a:t>
            </a:r>
          </a:p>
          <a:p>
            <a:pPr marL="742950" lvl="1" indent="-285750" algn="just">
              <a:buFont typeface="Wingdings" panose="05000000000000000000" pitchFamily="2" charset="2"/>
              <a:buChar char="ü"/>
            </a:pPr>
            <a:r>
              <a:rPr lang="en-US" b="1" dirty="0">
                <a:solidFill>
                  <a:srgbClr val="374151"/>
                </a:solidFill>
                <a:latin typeface="Söhne"/>
              </a:rPr>
              <a:t>   Job satisfaction, </a:t>
            </a:r>
          </a:p>
          <a:p>
            <a:pPr marL="742950" lvl="1" indent="-285750" algn="just">
              <a:buFont typeface="Wingdings" panose="05000000000000000000" pitchFamily="2" charset="2"/>
              <a:buChar char="ü"/>
            </a:pPr>
            <a:r>
              <a:rPr lang="en-US" b="1" dirty="0">
                <a:solidFill>
                  <a:srgbClr val="374151"/>
                </a:solidFill>
                <a:latin typeface="Söhne"/>
              </a:rPr>
              <a:t> 	Years with current manager, </a:t>
            </a:r>
          </a:p>
          <a:p>
            <a:pPr algn="just"/>
            <a:r>
              <a:rPr lang="en-US" dirty="0">
                <a:solidFill>
                  <a:srgbClr val="374151"/>
                </a:solidFill>
                <a:latin typeface="Söhne"/>
              </a:rPr>
              <a:t>The company should primarily try to increase the effectiveness of those factors. As a result, it will yield to the decrease in the attrition rate. </a:t>
            </a:r>
          </a:p>
          <a:p>
            <a:pPr marL="285750" indent="-285750" algn="just">
              <a:buFont typeface="Arial" panose="020B0604020202020204" pitchFamily="34" charset="0"/>
              <a:buChar char="•"/>
            </a:pPr>
            <a:r>
              <a:rPr lang="en-US" dirty="0">
                <a:solidFill>
                  <a:srgbClr val="374151"/>
                </a:solidFill>
                <a:latin typeface="Söhne"/>
              </a:rPr>
              <a:t>Long distance between employees home and company location. Company should make  some </a:t>
            </a:r>
            <a:r>
              <a:rPr lang="en-US" b="1" dirty="0">
                <a:solidFill>
                  <a:srgbClr val="374151"/>
                </a:solidFill>
                <a:latin typeface="Söhne"/>
              </a:rPr>
              <a:t>accommodation  arrangement.</a:t>
            </a:r>
          </a:p>
          <a:p>
            <a:pPr marL="285750" indent="-285750" algn="just">
              <a:buFont typeface="Arial" panose="020B0604020202020204" pitchFamily="34" charset="0"/>
              <a:buChar char="•"/>
            </a:pPr>
            <a:r>
              <a:rPr lang="en-US" b="1" dirty="0">
                <a:solidFill>
                  <a:srgbClr val="374151"/>
                </a:solidFill>
                <a:latin typeface="Söhne"/>
              </a:rPr>
              <a:t>32% </a:t>
            </a:r>
            <a:r>
              <a:rPr lang="en-US" dirty="0">
                <a:solidFill>
                  <a:srgbClr val="374151"/>
                </a:solidFill>
                <a:latin typeface="Söhne"/>
              </a:rPr>
              <a:t>of employees are </a:t>
            </a:r>
            <a:r>
              <a:rPr lang="en-US" b="1" dirty="0">
                <a:solidFill>
                  <a:srgbClr val="374151"/>
                </a:solidFill>
                <a:latin typeface="Söhne"/>
              </a:rPr>
              <a:t>single</a:t>
            </a:r>
            <a:r>
              <a:rPr lang="en-US" dirty="0">
                <a:solidFill>
                  <a:srgbClr val="374151"/>
                </a:solidFill>
                <a:latin typeface="Söhne"/>
              </a:rPr>
              <a:t> and has the </a:t>
            </a:r>
            <a:r>
              <a:rPr lang="en-US" b="1" dirty="0">
                <a:solidFill>
                  <a:srgbClr val="374151"/>
                </a:solidFill>
                <a:latin typeface="Söhne"/>
              </a:rPr>
              <a:t>highest attrition percentage(25.5%). </a:t>
            </a:r>
            <a:r>
              <a:rPr lang="en-US" dirty="0">
                <a:solidFill>
                  <a:srgbClr val="374151"/>
                </a:solidFill>
                <a:latin typeface="Söhne"/>
              </a:rPr>
              <a:t>The company should be aware of this important factor and have strategy to deal with this groups' performance.</a:t>
            </a:r>
          </a:p>
        </p:txBody>
      </p:sp>
    </p:spTree>
    <p:extLst>
      <p:ext uri="{BB962C8B-B14F-4D97-AF65-F5344CB8AC3E}">
        <p14:creationId xmlns:p14="http://schemas.microsoft.com/office/powerpoint/2010/main" val="891530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EB832-D3FB-7CAD-A8A1-67604F8B0536}"/>
              </a:ext>
            </a:extLst>
          </p:cNvPr>
          <p:cNvSpPr txBox="1"/>
          <p:nvPr/>
        </p:nvSpPr>
        <p:spPr>
          <a:xfrm>
            <a:off x="176981" y="324464"/>
            <a:ext cx="1142508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374151"/>
                </a:solidFill>
                <a:latin typeface="Söhne"/>
              </a:rPr>
              <a:t>18.23%</a:t>
            </a:r>
            <a:r>
              <a:rPr lang="en-US" dirty="0">
                <a:solidFill>
                  <a:srgbClr val="374151"/>
                </a:solidFill>
                <a:latin typeface="Söhne"/>
              </a:rPr>
              <a:t> of the employees </a:t>
            </a:r>
            <a:r>
              <a:rPr lang="en-US" b="1" dirty="0">
                <a:solidFill>
                  <a:srgbClr val="374151"/>
                </a:solidFill>
                <a:latin typeface="Söhne"/>
              </a:rPr>
              <a:t>travels frequently</a:t>
            </a:r>
            <a:r>
              <a:rPr lang="en-US" dirty="0">
                <a:solidFill>
                  <a:srgbClr val="374151"/>
                </a:solidFill>
                <a:latin typeface="Söhne"/>
              </a:rPr>
              <a:t>, and they </a:t>
            </a:r>
            <a:r>
              <a:rPr lang="en-US" b="1" dirty="0">
                <a:solidFill>
                  <a:srgbClr val="374151"/>
                </a:solidFill>
                <a:latin typeface="Söhne"/>
              </a:rPr>
              <a:t>have the highest attrition percentage(25%). </a:t>
            </a:r>
            <a:r>
              <a:rPr lang="en-US" dirty="0">
                <a:solidFill>
                  <a:srgbClr val="374151"/>
                </a:solidFill>
                <a:latin typeface="Söhne"/>
              </a:rPr>
              <a:t>The company should question what makes traveling a burden on their employees. The company should balance the travel status and if necessary, there might be some adjustments on the job description in terms of traveling. The company may use some extra incentives to motivate their employees who are supposed to travel.</a:t>
            </a:r>
          </a:p>
          <a:p>
            <a:pPr marL="285750" indent="-285750" algn="just">
              <a:buFont typeface="Arial" panose="020B0604020202020204" pitchFamily="34" charset="0"/>
              <a:buChar char="•"/>
            </a:pPr>
            <a:r>
              <a:rPr lang="en-US" b="1" dirty="0">
                <a:solidFill>
                  <a:srgbClr val="374151"/>
                </a:solidFill>
                <a:latin typeface="Söhne"/>
              </a:rPr>
              <a:t>Low monthly income </a:t>
            </a:r>
            <a:r>
              <a:rPr lang="en-US" dirty="0">
                <a:solidFill>
                  <a:srgbClr val="374151"/>
                </a:solidFill>
                <a:latin typeface="Söhne"/>
              </a:rPr>
              <a:t>is one of the cause for attrition rate. According to the performance of the employees the company has to give salary hike on time. </a:t>
            </a:r>
          </a:p>
          <a:p>
            <a:pPr marL="285750" indent="-285750" algn="just">
              <a:buFont typeface="Arial" panose="020B0604020202020204" pitchFamily="34" charset="0"/>
              <a:buChar char="•"/>
            </a:pPr>
            <a:r>
              <a:rPr lang="en-US" b="1" dirty="0">
                <a:solidFill>
                  <a:srgbClr val="374151"/>
                </a:solidFill>
                <a:latin typeface="Söhne"/>
              </a:rPr>
              <a:t>28.3% </a:t>
            </a:r>
            <a:r>
              <a:rPr lang="en-US" dirty="0">
                <a:solidFill>
                  <a:srgbClr val="374151"/>
                </a:solidFill>
                <a:latin typeface="Söhne"/>
              </a:rPr>
              <a:t>of employees have </a:t>
            </a:r>
            <a:r>
              <a:rPr lang="en-US" b="1" dirty="0">
                <a:solidFill>
                  <a:srgbClr val="374151"/>
                </a:solidFill>
                <a:latin typeface="Söhne"/>
              </a:rPr>
              <a:t>over time work </a:t>
            </a:r>
            <a:r>
              <a:rPr lang="en-US" dirty="0">
                <a:solidFill>
                  <a:srgbClr val="374151"/>
                </a:solidFill>
                <a:latin typeface="Söhne"/>
              </a:rPr>
              <a:t>in the company and </a:t>
            </a:r>
            <a:r>
              <a:rPr lang="en-US" b="1" dirty="0">
                <a:solidFill>
                  <a:srgbClr val="374151"/>
                </a:solidFill>
                <a:latin typeface="Söhne"/>
              </a:rPr>
              <a:t>30.5% of those employees leave the company</a:t>
            </a:r>
            <a:r>
              <a:rPr lang="en-US" dirty="0">
                <a:solidFill>
                  <a:srgbClr val="374151"/>
                </a:solidFill>
                <a:latin typeface="Söhne"/>
              </a:rPr>
              <a:t>. As it is also reflected in the model, employees working overtime are significantly more likely to resign. Therefore, the company should understand the reason why they are working overtime. </a:t>
            </a:r>
            <a:endParaRPr lang="en-US"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7113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E9496-A820-DE00-1AE7-4C699F459054}"/>
              </a:ext>
            </a:extLst>
          </p:cNvPr>
          <p:cNvSpPr txBox="1"/>
          <p:nvPr/>
        </p:nvSpPr>
        <p:spPr>
          <a:xfrm>
            <a:off x="4014301" y="2095076"/>
            <a:ext cx="3577124" cy="1015663"/>
          </a:xfrm>
          <a:prstGeom prst="rect">
            <a:avLst/>
          </a:prstGeom>
          <a:noFill/>
        </p:spPr>
        <p:txBody>
          <a:bodyPr wrap="square" rtlCol="0">
            <a:spAutoFit/>
          </a:bodyPr>
          <a:lstStyle/>
          <a:p>
            <a:r>
              <a:rPr lang="en-US" sz="6000" b="1" dirty="0">
                <a:solidFill>
                  <a:srgbClr val="374151"/>
                </a:solidFill>
                <a:latin typeface="Söhne"/>
              </a:rPr>
              <a:t>Thank You</a:t>
            </a:r>
          </a:p>
        </p:txBody>
      </p:sp>
      <p:cxnSp>
        <p:nvCxnSpPr>
          <p:cNvPr id="3" name="Straight Connector 2">
            <a:extLst>
              <a:ext uri="{FF2B5EF4-FFF2-40B4-BE49-F238E27FC236}">
                <a16:creationId xmlns:a16="http://schemas.microsoft.com/office/drawing/2014/main" id="{81AD1AE7-52BB-D76E-42BC-C2FCA561CCA3}"/>
              </a:ext>
            </a:extLst>
          </p:cNvPr>
          <p:cNvCxnSpPr/>
          <p:nvPr/>
        </p:nvCxnSpPr>
        <p:spPr>
          <a:xfrm>
            <a:off x="432902" y="3110739"/>
            <a:ext cx="11569959"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924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2099F-6C9F-DECB-8F24-1F88188027F6}"/>
              </a:ext>
            </a:extLst>
          </p:cNvPr>
          <p:cNvSpPr txBox="1"/>
          <p:nvPr/>
        </p:nvSpPr>
        <p:spPr>
          <a:xfrm>
            <a:off x="251927" y="447251"/>
            <a:ext cx="6176865" cy="707886"/>
          </a:xfrm>
          <a:prstGeom prst="rect">
            <a:avLst/>
          </a:prstGeom>
          <a:noFill/>
        </p:spPr>
        <p:txBody>
          <a:bodyPr wrap="square" rtlCol="0">
            <a:spAutoFit/>
          </a:bodyPr>
          <a:lstStyle/>
          <a:p>
            <a:r>
              <a:rPr lang="en-US" sz="4000" dirty="0">
                <a:solidFill>
                  <a:srgbClr val="374151"/>
                </a:solidFill>
                <a:latin typeface="Söhne"/>
              </a:rPr>
              <a:t>Business Objective </a:t>
            </a:r>
            <a:r>
              <a:rPr lang="en-US" dirty="0"/>
              <a:t> </a:t>
            </a:r>
            <a:endParaRPr lang="en-IN" dirty="0"/>
          </a:p>
        </p:txBody>
      </p:sp>
      <p:sp>
        <p:nvSpPr>
          <p:cNvPr id="4" name="TextBox 3">
            <a:extLst>
              <a:ext uri="{FF2B5EF4-FFF2-40B4-BE49-F238E27FC236}">
                <a16:creationId xmlns:a16="http://schemas.microsoft.com/office/drawing/2014/main" id="{0085518C-3BF6-16DF-AC99-76ED0D391D4D}"/>
              </a:ext>
            </a:extLst>
          </p:cNvPr>
          <p:cNvSpPr txBox="1"/>
          <p:nvPr/>
        </p:nvSpPr>
        <p:spPr>
          <a:xfrm>
            <a:off x="646922" y="1546401"/>
            <a:ext cx="6481666" cy="3170099"/>
          </a:xfrm>
          <a:prstGeom prst="rect">
            <a:avLst/>
          </a:prstGeom>
          <a:noFill/>
        </p:spPr>
        <p:txBody>
          <a:bodyPr wrap="square" rtlCol="0">
            <a:spAutoFit/>
          </a:bodyPr>
          <a:lstStyle/>
          <a:p>
            <a:pPr marL="342900" indent="-342900" algn="just" fontAlgn="b">
              <a:buFont typeface="Arial" panose="020B0604020202020204" pitchFamily="34" charset="0"/>
              <a:buChar char="•"/>
            </a:pPr>
            <a:r>
              <a:rPr lang="en-US" sz="2000" dirty="0">
                <a:solidFill>
                  <a:srgbClr val="374151"/>
                </a:solidFill>
                <a:latin typeface="Söhne"/>
              </a:rPr>
              <a:t>Attrition, in Human Resource terminology, refers to the  phenomenon of the employees leaving the company. </a:t>
            </a:r>
          </a:p>
          <a:p>
            <a:pPr marL="342900" indent="-342900" algn="just" fontAlgn="b">
              <a:buFont typeface="Arial" panose="020B0604020202020204" pitchFamily="34" charset="0"/>
              <a:buChar char="•"/>
            </a:pPr>
            <a:r>
              <a:rPr lang="en-US" sz="2000" dirty="0">
                <a:solidFill>
                  <a:srgbClr val="374151"/>
                </a:solidFill>
                <a:latin typeface="Söhne"/>
              </a:rPr>
              <a:t>Attrition in a company is usually measured with a metric called attrition rate.</a:t>
            </a:r>
          </a:p>
          <a:p>
            <a:pPr marL="342900" indent="-342900" algn="just" fontAlgn="b">
              <a:buFont typeface="Arial" panose="020B0604020202020204" pitchFamily="34" charset="0"/>
              <a:buChar char="•"/>
            </a:pPr>
            <a:r>
              <a:rPr lang="en-US" sz="2000" dirty="0">
                <a:solidFill>
                  <a:srgbClr val="374151"/>
                </a:solidFill>
                <a:latin typeface="Söhne"/>
              </a:rPr>
              <a:t>To predict the attrition of the company’s valuable employees, uncover the factors that lead to employee attrition and explore important questions such as ‘show me a breakdown of distance from home by job role and attrition’ or ‘compare average monthly income by education and attrition’. </a:t>
            </a:r>
            <a:endParaRPr lang="en-IN" sz="2000" dirty="0">
              <a:solidFill>
                <a:srgbClr val="374151"/>
              </a:solidFill>
              <a:latin typeface="Söhne"/>
            </a:endParaRPr>
          </a:p>
        </p:txBody>
      </p:sp>
      <p:cxnSp>
        <p:nvCxnSpPr>
          <p:cNvPr id="5" name="Straight Connector 4">
            <a:extLst>
              <a:ext uri="{FF2B5EF4-FFF2-40B4-BE49-F238E27FC236}">
                <a16:creationId xmlns:a16="http://schemas.microsoft.com/office/drawing/2014/main" id="{AA5C1589-BA6E-6C61-9EF8-48CB73271372}"/>
              </a:ext>
            </a:extLst>
          </p:cNvPr>
          <p:cNvCxnSpPr/>
          <p:nvPr/>
        </p:nvCxnSpPr>
        <p:spPr>
          <a:xfrm>
            <a:off x="251927" y="1132125"/>
            <a:ext cx="11569959" cy="0"/>
          </a:xfrm>
          <a:prstGeom prst="line">
            <a:avLst/>
          </a:prstGeom>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3A700BE6-7356-F077-5DD0-8CDFB3E9571A}"/>
              </a:ext>
            </a:extLst>
          </p:cNvPr>
          <p:cNvPicPr>
            <a:picLocks noChangeAspect="1"/>
          </p:cNvPicPr>
          <p:nvPr/>
        </p:nvPicPr>
        <p:blipFill>
          <a:blip r:embed="rId2"/>
          <a:stretch>
            <a:fillRect/>
          </a:stretch>
        </p:blipFill>
        <p:spPr>
          <a:xfrm>
            <a:off x="7128588" y="1402627"/>
            <a:ext cx="4833258" cy="4229101"/>
          </a:xfrm>
          <a:prstGeom prst="rect">
            <a:avLst/>
          </a:prstGeom>
        </p:spPr>
      </p:pic>
    </p:spTree>
    <p:extLst>
      <p:ext uri="{BB962C8B-B14F-4D97-AF65-F5344CB8AC3E}">
        <p14:creationId xmlns:p14="http://schemas.microsoft.com/office/powerpoint/2010/main" val="274287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1BCFE-B582-5D62-3651-BDB3AB8CFE83}"/>
              </a:ext>
            </a:extLst>
          </p:cNvPr>
          <p:cNvSpPr txBox="1"/>
          <p:nvPr/>
        </p:nvSpPr>
        <p:spPr>
          <a:xfrm>
            <a:off x="251927" y="447251"/>
            <a:ext cx="6176865" cy="707886"/>
          </a:xfrm>
          <a:prstGeom prst="rect">
            <a:avLst/>
          </a:prstGeom>
          <a:noFill/>
        </p:spPr>
        <p:txBody>
          <a:bodyPr wrap="square" rtlCol="0">
            <a:spAutoFit/>
          </a:bodyPr>
          <a:lstStyle/>
          <a:p>
            <a:r>
              <a:rPr lang="en-US" sz="4000" dirty="0">
                <a:solidFill>
                  <a:srgbClr val="374151"/>
                </a:solidFill>
                <a:latin typeface="Söhne"/>
              </a:rPr>
              <a:t>Dataset</a:t>
            </a:r>
            <a:r>
              <a:rPr lang="en-US" sz="4000" b="1" dirty="0">
                <a:latin typeface="Söhne"/>
              </a:rPr>
              <a:t> </a:t>
            </a:r>
            <a:r>
              <a:rPr lang="en-US" sz="4000" dirty="0">
                <a:solidFill>
                  <a:srgbClr val="374151"/>
                </a:solidFill>
                <a:latin typeface="Söhne"/>
              </a:rPr>
              <a:t>Description</a:t>
            </a:r>
            <a:r>
              <a:rPr lang="en-US" sz="4000" dirty="0">
                <a:latin typeface="Söhne"/>
              </a:rPr>
              <a:t> </a:t>
            </a:r>
            <a:endParaRPr lang="en-IN" sz="4000" dirty="0">
              <a:latin typeface="Söhne"/>
            </a:endParaRPr>
          </a:p>
        </p:txBody>
      </p:sp>
      <p:cxnSp>
        <p:nvCxnSpPr>
          <p:cNvPr id="3" name="Straight Connector 2">
            <a:extLst>
              <a:ext uri="{FF2B5EF4-FFF2-40B4-BE49-F238E27FC236}">
                <a16:creationId xmlns:a16="http://schemas.microsoft.com/office/drawing/2014/main" id="{006935C9-3F9A-6390-3440-0FF2B0EA7DD7}"/>
              </a:ext>
            </a:extLst>
          </p:cNvPr>
          <p:cNvCxnSpPr/>
          <p:nvPr/>
        </p:nvCxnSpPr>
        <p:spPr>
          <a:xfrm>
            <a:off x="251927" y="1151175"/>
            <a:ext cx="11569959" cy="0"/>
          </a:xfrm>
          <a:prstGeom prst="line">
            <a:avLst/>
          </a:prstGeom>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99FC376A-DCD4-D592-5D08-7936A519551F}"/>
              </a:ext>
            </a:extLst>
          </p:cNvPr>
          <p:cNvSpPr txBox="1"/>
          <p:nvPr/>
        </p:nvSpPr>
        <p:spPr>
          <a:xfrm>
            <a:off x="646921" y="1546401"/>
            <a:ext cx="9687703" cy="1323439"/>
          </a:xfrm>
          <a:prstGeom prst="rect">
            <a:avLst/>
          </a:prstGeom>
          <a:noFill/>
        </p:spPr>
        <p:txBody>
          <a:bodyPr wrap="square" rtlCol="0">
            <a:spAutoFit/>
          </a:bodyPr>
          <a:lstStyle/>
          <a:p>
            <a:pPr indent="-285750" algn="just" fontAlgn="b">
              <a:buFont typeface="Arial" panose="020B0604020202020204" pitchFamily="34" charset="0"/>
              <a:buChar char="•"/>
            </a:pPr>
            <a:r>
              <a:rPr lang="en-US" sz="2000" dirty="0">
                <a:solidFill>
                  <a:srgbClr val="374151"/>
                </a:solidFill>
                <a:latin typeface="Söhne"/>
              </a:rPr>
              <a:t>The dataset has </a:t>
            </a:r>
            <a:r>
              <a:rPr lang="en-US" sz="2000" b="1" dirty="0">
                <a:latin typeface="Söhne"/>
              </a:rPr>
              <a:t>1470 rows</a:t>
            </a:r>
            <a:r>
              <a:rPr lang="en-US" sz="2000" dirty="0">
                <a:latin typeface="Söhne"/>
              </a:rPr>
              <a:t> </a:t>
            </a:r>
            <a:r>
              <a:rPr lang="en-US" sz="2000" dirty="0">
                <a:solidFill>
                  <a:srgbClr val="374151"/>
                </a:solidFill>
                <a:latin typeface="Söhne"/>
              </a:rPr>
              <a:t>and </a:t>
            </a:r>
            <a:r>
              <a:rPr lang="en-US" sz="2000" b="1" dirty="0">
                <a:latin typeface="Söhne"/>
              </a:rPr>
              <a:t>27 columns. </a:t>
            </a:r>
          </a:p>
          <a:p>
            <a:pPr indent="-285750" algn="just" fontAlgn="b">
              <a:buFont typeface="Arial" panose="020B0604020202020204" pitchFamily="34" charset="0"/>
              <a:buChar char="•"/>
            </a:pPr>
            <a:r>
              <a:rPr lang="en-US" sz="2000" dirty="0">
                <a:solidFill>
                  <a:srgbClr val="374151"/>
                </a:solidFill>
                <a:latin typeface="Söhne"/>
              </a:rPr>
              <a:t>The features data types consist of </a:t>
            </a:r>
            <a:r>
              <a:rPr lang="en-US" sz="2000" b="1" dirty="0">
                <a:latin typeface="Söhne"/>
              </a:rPr>
              <a:t>18 integers </a:t>
            </a:r>
            <a:r>
              <a:rPr lang="en-US" sz="2000" dirty="0">
                <a:solidFill>
                  <a:srgbClr val="374151"/>
                </a:solidFill>
                <a:latin typeface="Söhne"/>
              </a:rPr>
              <a:t>and </a:t>
            </a:r>
            <a:r>
              <a:rPr lang="en-US" sz="2000" b="1" dirty="0">
                <a:solidFill>
                  <a:srgbClr val="374151"/>
                </a:solidFill>
                <a:latin typeface="Söhne"/>
              </a:rPr>
              <a:t>9 objects</a:t>
            </a:r>
            <a:r>
              <a:rPr lang="en-US" sz="2000" dirty="0">
                <a:solidFill>
                  <a:srgbClr val="374151"/>
                </a:solidFill>
                <a:latin typeface="Söhne"/>
              </a:rPr>
              <a:t>.</a:t>
            </a:r>
          </a:p>
          <a:p>
            <a:pPr indent="-285750" algn="just" fontAlgn="b">
              <a:buFont typeface="Arial" panose="020B0604020202020204" pitchFamily="34" charset="0"/>
              <a:buChar char="•"/>
            </a:pPr>
            <a:r>
              <a:rPr lang="en-US" sz="2000" dirty="0">
                <a:solidFill>
                  <a:srgbClr val="374151"/>
                </a:solidFill>
                <a:latin typeface="Söhne"/>
              </a:rPr>
              <a:t>Total 25 objects can be categorize into categorical data and 2 into continuous data.</a:t>
            </a:r>
          </a:p>
          <a:p>
            <a:pPr indent="-285750" algn="just" fontAlgn="b">
              <a:buFont typeface="Arial" panose="020B0604020202020204" pitchFamily="34" charset="0"/>
              <a:buChar char="•"/>
            </a:pPr>
            <a:r>
              <a:rPr lang="en-US" sz="2000" dirty="0">
                <a:solidFill>
                  <a:srgbClr val="374151"/>
                </a:solidFill>
                <a:latin typeface="Söhne"/>
              </a:rPr>
              <a:t>Total </a:t>
            </a:r>
            <a:r>
              <a:rPr lang="en-US" sz="2000" b="1" dirty="0">
                <a:solidFill>
                  <a:srgbClr val="374151"/>
                </a:solidFill>
                <a:latin typeface="Söhne"/>
              </a:rPr>
              <a:t>231 </a:t>
            </a:r>
            <a:r>
              <a:rPr lang="en-US" sz="2000" dirty="0">
                <a:solidFill>
                  <a:srgbClr val="374151"/>
                </a:solidFill>
                <a:latin typeface="Söhne"/>
              </a:rPr>
              <a:t>null values was found from different object.</a:t>
            </a:r>
          </a:p>
        </p:txBody>
      </p:sp>
      <p:graphicFrame>
        <p:nvGraphicFramePr>
          <p:cNvPr id="4" name="Table 6">
            <a:extLst>
              <a:ext uri="{FF2B5EF4-FFF2-40B4-BE49-F238E27FC236}">
                <a16:creationId xmlns:a16="http://schemas.microsoft.com/office/drawing/2014/main" id="{ED4BC647-A8FD-FF11-BC1D-4FB2C1D4BBB4}"/>
              </a:ext>
            </a:extLst>
          </p:cNvPr>
          <p:cNvGraphicFramePr>
            <a:graphicFrameLocks noGrp="1"/>
          </p:cNvGraphicFramePr>
          <p:nvPr>
            <p:extLst>
              <p:ext uri="{D42A27DB-BD31-4B8C-83A1-F6EECF244321}">
                <p14:modId xmlns:p14="http://schemas.microsoft.com/office/powerpoint/2010/main" val="439093916"/>
              </p:ext>
            </p:extLst>
          </p:nvPr>
        </p:nvGraphicFramePr>
        <p:xfrm>
          <a:off x="327544" y="3023353"/>
          <a:ext cx="11494342" cy="3052586"/>
        </p:xfrm>
        <a:graphic>
          <a:graphicData uri="http://schemas.openxmlformats.org/drawingml/2006/table">
            <a:tbl>
              <a:tblPr firstRow="1" bandRow="1">
                <a:tableStyleId>{616DA210-FB5B-4158-B5E0-FEB733F419BA}</a:tableStyleId>
              </a:tblPr>
              <a:tblGrid>
                <a:gridCol w="884180">
                  <a:extLst>
                    <a:ext uri="{9D8B030D-6E8A-4147-A177-3AD203B41FA5}">
                      <a16:colId xmlns:a16="http://schemas.microsoft.com/office/drawing/2014/main" val="3485872573"/>
                    </a:ext>
                  </a:extLst>
                </a:gridCol>
                <a:gridCol w="687978">
                  <a:extLst>
                    <a:ext uri="{9D8B030D-6E8A-4147-A177-3AD203B41FA5}">
                      <a16:colId xmlns:a16="http://schemas.microsoft.com/office/drawing/2014/main" val="3543907060"/>
                    </a:ext>
                  </a:extLst>
                </a:gridCol>
                <a:gridCol w="833957">
                  <a:extLst>
                    <a:ext uri="{9D8B030D-6E8A-4147-A177-3AD203B41FA5}">
                      <a16:colId xmlns:a16="http://schemas.microsoft.com/office/drawing/2014/main" val="1094547114"/>
                    </a:ext>
                  </a:extLst>
                </a:gridCol>
                <a:gridCol w="852910">
                  <a:extLst>
                    <a:ext uri="{9D8B030D-6E8A-4147-A177-3AD203B41FA5}">
                      <a16:colId xmlns:a16="http://schemas.microsoft.com/office/drawing/2014/main" val="1307268240"/>
                    </a:ext>
                  </a:extLst>
                </a:gridCol>
                <a:gridCol w="1231980">
                  <a:extLst>
                    <a:ext uri="{9D8B030D-6E8A-4147-A177-3AD203B41FA5}">
                      <a16:colId xmlns:a16="http://schemas.microsoft.com/office/drawing/2014/main" val="541872460"/>
                    </a:ext>
                  </a:extLst>
                </a:gridCol>
                <a:gridCol w="814076">
                  <a:extLst>
                    <a:ext uri="{9D8B030D-6E8A-4147-A177-3AD203B41FA5}">
                      <a16:colId xmlns:a16="http://schemas.microsoft.com/office/drawing/2014/main" val="3702705730"/>
                    </a:ext>
                  </a:extLst>
                </a:gridCol>
                <a:gridCol w="884180">
                  <a:extLst>
                    <a:ext uri="{9D8B030D-6E8A-4147-A177-3AD203B41FA5}">
                      <a16:colId xmlns:a16="http://schemas.microsoft.com/office/drawing/2014/main" val="2115890191"/>
                    </a:ext>
                  </a:extLst>
                </a:gridCol>
                <a:gridCol w="884180">
                  <a:extLst>
                    <a:ext uri="{9D8B030D-6E8A-4147-A177-3AD203B41FA5}">
                      <a16:colId xmlns:a16="http://schemas.microsoft.com/office/drawing/2014/main" val="733100214"/>
                    </a:ext>
                  </a:extLst>
                </a:gridCol>
                <a:gridCol w="1072244">
                  <a:extLst>
                    <a:ext uri="{9D8B030D-6E8A-4147-A177-3AD203B41FA5}">
                      <a16:colId xmlns:a16="http://schemas.microsoft.com/office/drawing/2014/main" val="1029052455"/>
                    </a:ext>
                  </a:extLst>
                </a:gridCol>
                <a:gridCol w="696117">
                  <a:extLst>
                    <a:ext uri="{9D8B030D-6E8A-4147-A177-3AD203B41FA5}">
                      <a16:colId xmlns:a16="http://schemas.microsoft.com/office/drawing/2014/main" val="2612781282"/>
                    </a:ext>
                  </a:extLst>
                </a:gridCol>
                <a:gridCol w="757186">
                  <a:extLst>
                    <a:ext uri="{9D8B030D-6E8A-4147-A177-3AD203B41FA5}">
                      <a16:colId xmlns:a16="http://schemas.microsoft.com/office/drawing/2014/main" val="1282974535"/>
                    </a:ext>
                  </a:extLst>
                </a:gridCol>
                <a:gridCol w="1070876">
                  <a:extLst>
                    <a:ext uri="{9D8B030D-6E8A-4147-A177-3AD203B41FA5}">
                      <a16:colId xmlns:a16="http://schemas.microsoft.com/office/drawing/2014/main" val="1949282235"/>
                    </a:ext>
                  </a:extLst>
                </a:gridCol>
                <a:gridCol w="824478">
                  <a:extLst>
                    <a:ext uri="{9D8B030D-6E8A-4147-A177-3AD203B41FA5}">
                      <a16:colId xmlns:a16="http://schemas.microsoft.com/office/drawing/2014/main" val="586840117"/>
                    </a:ext>
                  </a:extLst>
                </a:gridCol>
              </a:tblGrid>
              <a:tr h="516643">
                <a:tc>
                  <a:txBody>
                    <a:bodyPr/>
                    <a:lstStyle/>
                    <a:p>
                      <a:pPr marL="0" algn="ctr" defTabSz="914400" rtl="0" eaLnBrk="1" fontAlgn="b" latinLnBrk="0" hangingPunct="1"/>
                      <a:endParaRPr lang="en-IN" sz="1500" i="0" kern="1200" dirty="0">
                        <a:solidFill>
                          <a:srgbClr val="374151"/>
                        </a:solidFill>
                        <a:effectLst/>
                        <a:latin typeface="Söhne"/>
                        <a:ea typeface="+mn-ea"/>
                        <a:cs typeface="+mn-cs"/>
                      </a:endParaRP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Age</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Attrition</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Business Travel</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Department</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Distance From Home</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Education Field</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Employee Number</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Environment Satisfaction</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Gender</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Hourly Rate</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Job Involvement</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Job Role</a:t>
                      </a:r>
                    </a:p>
                  </a:txBody>
                  <a:tcPr marL="7620" marR="7620" marT="7620" marB="0" anchor="b"/>
                </a:tc>
                <a:extLst>
                  <a:ext uri="{0D108BD9-81ED-4DB2-BD59-A6C34878D82A}">
                    <a16:rowId xmlns:a16="http://schemas.microsoft.com/office/drawing/2014/main" val="1691323955"/>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Count</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1446</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1440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1466</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1458</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1425</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1460</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2430376544"/>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Unique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6</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9</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770743148"/>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Mode / Mean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36</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No</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Travel Rarely</a:t>
                      </a: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Research &amp; Development</a:t>
                      </a: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Life Sciences</a:t>
                      </a: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Male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66</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Sales Executive</a:t>
                      </a:r>
                    </a:p>
                  </a:txBody>
                  <a:tcPr/>
                </a:tc>
                <a:extLst>
                  <a:ext uri="{0D108BD9-81ED-4DB2-BD59-A6C34878D82A}">
                    <a16:rowId xmlns:a16="http://schemas.microsoft.com/office/drawing/2014/main" val="1681562326"/>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Null Value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12</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45</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4290322778"/>
                  </a:ext>
                </a:extLst>
              </a:tr>
            </a:tbl>
          </a:graphicData>
        </a:graphic>
      </p:graphicFrame>
    </p:spTree>
    <p:extLst>
      <p:ext uri="{BB962C8B-B14F-4D97-AF65-F5344CB8AC3E}">
        <p14:creationId xmlns:p14="http://schemas.microsoft.com/office/powerpoint/2010/main" val="404513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6F3F14A-01A2-DFBD-B41C-5BEDE256DD1A}"/>
              </a:ext>
            </a:extLst>
          </p:cNvPr>
          <p:cNvGraphicFramePr>
            <a:graphicFrameLocks noGrp="1"/>
          </p:cNvGraphicFramePr>
          <p:nvPr>
            <p:extLst>
              <p:ext uri="{D42A27DB-BD31-4B8C-83A1-F6EECF244321}">
                <p14:modId xmlns:p14="http://schemas.microsoft.com/office/powerpoint/2010/main" val="117847614"/>
              </p:ext>
            </p:extLst>
          </p:nvPr>
        </p:nvGraphicFramePr>
        <p:xfrm>
          <a:off x="676712" y="325096"/>
          <a:ext cx="10838576" cy="2583215"/>
        </p:xfrm>
        <a:graphic>
          <a:graphicData uri="http://schemas.openxmlformats.org/drawingml/2006/table">
            <a:tbl>
              <a:tblPr firstRow="1" bandRow="1">
                <a:tableStyleId>{616DA210-FB5B-4158-B5E0-FEB733F419BA}</a:tableStyleId>
              </a:tblPr>
              <a:tblGrid>
                <a:gridCol w="1185028">
                  <a:extLst>
                    <a:ext uri="{9D8B030D-6E8A-4147-A177-3AD203B41FA5}">
                      <a16:colId xmlns:a16="http://schemas.microsoft.com/office/drawing/2014/main" val="3485872573"/>
                    </a:ext>
                  </a:extLst>
                </a:gridCol>
                <a:gridCol w="1520470">
                  <a:extLst>
                    <a:ext uri="{9D8B030D-6E8A-4147-A177-3AD203B41FA5}">
                      <a16:colId xmlns:a16="http://schemas.microsoft.com/office/drawing/2014/main" val="3543907060"/>
                    </a:ext>
                  </a:extLst>
                </a:gridCol>
                <a:gridCol w="1133180">
                  <a:extLst>
                    <a:ext uri="{9D8B030D-6E8A-4147-A177-3AD203B41FA5}">
                      <a16:colId xmlns:a16="http://schemas.microsoft.com/office/drawing/2014/main" val="1094547114"/>
                    </a:ext>
                  </a:extLst>
                </a:gridCol>
                <a:gridCol w="1204901">
                  <a:extLst>
                    <a:ext uri="{9D8B030D-6E8A-4147-A177-3AD203B41FA5}">
                      <a16:colId xmlns:a16="http://schemas.microsoft.com/office/drawing/2014/main" val="1307268240"/>
                    </a:ext>
                  </a:extLst>
                </a:gridCol>
                <a:gridCol w="1463093">
                  <a:extLst>
                    <a:ext uri="{9D8B030D-6E8A-4147-A177-3AD203B41FA5}">
                      <a16:colId xmlns:a16="http://schemas.microsoft.com/office/drawing/2014/main" val="541872460"/>
                    </a:ext>
                  </a:extLst>
                </a:gridCol>
                <a:gridCol w="1190557">
                  <a:extLst>
                    <a:ext uri="{9D8B030D-6E8A-4147-A177-3AD203B41FA5}">
                      <a16:colId xmlns:a16="http://schemas.microsoft.com/office/drawing/2014/main" val="3702705730"/>
                    </a:ext>
                  </a:extLst>
                </a:gridCol>
                <a:gridCol w="1463094">
                  <a:extLst>
                    <a:ext uri="{9D8B030D-6E8A-4147-A177-3AD203B41FA5}">
                      <a16:colId xmlns:a16="http://schemas.microsoft.com/office/drawing/2014/main" val="2115890191"/>
                    </a:ext>
                  </a:extLst>
                </a:gridCol>
                <a:gridCol w="1678253">
                  <a:extLst>
                    <a:ext uri="{9D8B030D-6E8A-4147-A177-3AD203B41FA5}">
                      <a16:colId xmlns:a16="http://schemas.microsoft.com/office/drawing/2014/main" val="733100214"/>
                    </a:ext>
                  </a:extLst>
                </a:gridCol>
              </a:tblGrid>
              <a:tr h="516643">
                <a:tc>
                  <a:txBody>
                    <a:bodyPr/>
                    <a:lstStyle/>
                    <a:p>
                      <a:pPr marL="0" algn="ctr" defTabSz="914400" rtl="0" eaLnBrk="1" fontAlgn="b" latinLnBrk="0" hangingPunct="1"/>
                      <a:endParaRPr lang="en-IN" sz="1500" i="0" kern="1200" dirty="0">
                        <a:solidFill>
                          <a:srgbClr val="374151"/>
                        </a:solidFill>
                        <a:effectLst/>
                        <a:latin typeface="Söhne"/>
                        <a:ea typeface="+mn-ea"/>
                        <a:cs typeface="+mn-cs"/>
                      </a:endParaRP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Job Satisfaction</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Marital Status</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Monthly Income</a:t>
                      </a:r>
                    </a:p>
                  </a:txBody>
                  <a:tcPr marL="7620" marR="7620" marT="7620" marB="0" anchor="b"/>
                </a:tc>
                <a:tc>
                  <a:txBody>
                    <a:bodyPr/>
                    <a:lstStyle/>
                    <a:p>
                      <a:pPr marL="0" algn="ctr" defTabSz="914400" rtl="0" eaLnBrk="1" fontAlgn="b" latinLnBrk="0" hangingPunct="1"/>
                      <a:r>
                        <a:rPr lang="en-IN" sz="1500" i="0" kern="1200" dirty="0" err="1">
                          <a:solidFill>
                            <a:srgbClr val="374151"/>
                          </a:solidFill>
                          <a:effectLst/>
                          <a:latin typeface="Söhne"/>
                          <a:ea typeface="+mn-ea"/>
                          <a:cs typeface="+mn-cs"/>
                        </a:rPr>
                        <a:t>Num</a:t>
                      </a:r>
                      <a:r>
                        <a:rPr lang="en-IN" sz="1500" i="0" kern="1200" dirty="0">
                          <a:solidFill>
                            <a:srgbClr val="374151"/>
                          </a:solidFill>
                          <a:effectLst/>
                          <a:latin typeface="Söhne"/>
                          <a:ea typeface="+mn-ea"/>
                          <a:cs typeface="+mn-cs"/>
                        </a:rPr>
                        <a:t> Companies Worked</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Over18</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Over Time</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Performance Rating</a:t>
                      </a:r>
                    </a:p>
                  </a:txBody>
                  <a:tcPr marL="7620" marR="7620" marT="7620" marB="0" anchor="b"/>
                </a:tc>
                <a:extLst>
                  <a:ext uri="{0D108BD9-81ED-4DB2-BD59-A6C34878D82A}">
                    <a16:rowId xmlns:a16="http://schemas.microsoft.com/office/drawing/2014/main" val="1691323955"/>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Count</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1414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1416</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2430376544"/>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Unique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770743148"/>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Mode/Mean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Married</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6502.93</a:t>
                      </a: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Y</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No</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681562326"/>
                  </a:ext>
                </a:extLst>
              </a:tr>
              <a:tr h="516643">
                <a:tc>
                  <a:txBody>
                    <a:bodyPr/>
                    <a:lstStyle/>
                    <a:p>
                      <a:pPr marL="0" algn="ctr" defTabSz="914400" rtl="0" eaLnBrk="1" fontAlgn="b" latinLnBrk="0" hangingPunct="1"/>
                      <a:r>
                        <a:rPr lang="en-US" sz="1500" i="0" kern="1200" dirty="0">
                          <a:solidFill>
                            <a:srgbClr val="374151"/>
                          </a:solidFill>
                          <a:effectLst/>
                          <a:latin typeface="Söhne"/>
                          <a:ea typeface="+mn-ea"/>
                          <a:cs typeface="+mn-cs"/>
                        </a:rPr>
                        <a:t>Null Value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56</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54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4290322778"/>
                  </a:ext>
                </a:extLst>
              </a:tr>
            </a:tbl>
          </a:graphicData>
        </a:graphic>
      </p:graphicFrame>
      <p:graphicFrame>
        <p:nvGraphicFramePr>
          <p:cNvPr id="3" name="Table 6">
            <a:extLst>
              <a:ext uri="{FF2B5EF4-FFF2-40B4-BE49-F238E27FC236}">
                <a16:creationId xmlns:a16="http://schemas.microsoft.com/office/drawing/2014/main" id="{F093B1AB-0F7F-5FA6-744E-5EC8114DD0BA}"/>
              </a:ext>
            </a:extLst>
          </p:cNvPr>
          <p:cNvGraphicFramePr>
            <a:graphicFrameLocks noGrp="1"/>
          </p:cNvGraphicFramePr>
          <p:nvPr>
            <p:extLst>
              <p:ext uri="{D42A27DB-BD31-4B8C-83A1-F6EECF244321}">
                <p14:modId xmlns:p14="http://schemas.microsoft.com/office/powerpoint/2010/main" val="2691799609"/>
              </p:ext>
            </p:extLst>
          </p:nvPr>
        </p:nvGraphicFramePr>
        <p:xfrm>
          <a:off x="676712" y="3303037"/>
          <a:ext cx="10838575" cy="2755327"/>
        </p:xfrm>
        <a:graphic>
          <a:graphicData uri="http://schemas.openxmlformats.org/drawingml/2006/table">
            <a:tbl>
              <a:tblPr firstRow="1" bandRow="1">
                <a:tableStyleId>{616DA210-FB5B-4158-B5E0-FEB733F419BA}</a:tableStyleId>
              </a:tblPr>
              <a:tblGrid>
                <a:gridCol w="1226733">
                  <a:extLst>
                    <a:ext uri="{9D8B030D-6E8A-4147-A177-3AD203B41FA5}">
                      <a16:colId xmlns:a16="http://schemas.microsoft.com/office/drawing/2014/main" val="3485872573"/>
                    </a:ext>
                  </a:extLst>
                </a:gridCol>
                <a:gridCol w="1474237">
                  <a:extLst>
                    <a:ext uri="{9D8B030D-6E8A-4147-A177-3AD203B41FA5}">
                      <a16:colId xmlns:a16="http://schemas.microsoft.com/office/drawing/2014/main" val="2357099714"/>
                    </a:ext>
                  </a:extLst>
                </a:gridCol>
                <a:gridCol w="1287624">
                  <a:extLst>
                    <a:ext uri="{9D8B030D-6E8A-4147-A177-3AD203B41FA5}">
                      <a16:colId xmlns:a16="http://schemas.microsoft.com/office/drawing/2014/main" val="934009011"/>
                    </a:ext>
                  </a:extLst>
                </a:gridCol>
                <a:gridCol w="1477251">
                  <a:extLst>
                    <a:ext uri="{9D8B030D-6E8A-4147-A177-3AD203B41FA5}">
                      <a16:colId xmlns:a16="http://schemas.microsoft.com/office/drawing/2014/main" val="3256357548"/>
                    </a:ext>
                  </a:extLst>
                </a:gridCol>
                <a:gridCol w="1275520">
                  <a:extLst>
                    <a:ext uri="{9D8B030D-6E8A-4147-A177-3AD203B41FA5}">
                      <a16:colId xmlns:a16="http://schemas.microsoft.com/office/drawing/2014/main" val="733128981"/>
                    </a:ext>
                  </a:extLst>
                </a:gridCol>
                <a:gridCol w="1275520">
                  <a:extLst>
                    <a:ext uri="{9D8B030D-6E8A-4147-A177-3AD203B41FA5}">
                      <a16:colId xmlns:a16="http://schemas.microsoft.com/office/drawing/2014/main" val="2374176360"/>
                    </a:ext>
                  </a:extLst>
                </a:gridCol>
                <a:gridCol w="1275520">
                  <a:extLst>
                    <a:ext uri="{9D8B030D-6E8A-4147-A177-3AD203B41FA5}">
                      <a16:colId xmlns:a16="http://schemas.microsoft.com/office/drawing/2014/main" val="3543907060"/>
                    </a:ext>
                  </a:extLst>
                </a:gridCol>
                <a:gridCol w="1546170">
                  <a:extLst>
                    <a:ext uri="{9D8B030D-6E8A-4147-A177-3AD203B41FA5}">
                      <a16:colId xmlns:a16="http://schemas.microsoft.com/office/drawing/2014/main" val="1094547114"/>
                    </a:ext>
                  </a:extLst>
                </a:gridCol>
              </a:tblGrid>
              <a:tr h="505939">
                <a:tc>
                  <a:txBody>
                    <a:bodyPr/>
                    <a:lstStyle/>
                    <a:p>
                      <a:pPr marL="0" algn="ctr" defTabSz="914400" rtl="0" eaLnBrk="1" fontAlgn="b" latinLnBrk="0" hangingPunct="1"/>
                      <a:endParaRPr lang="en-IN" sz="1500" i="0" kern="1200" dirty="0">
                        <a:solidFill>
                          <a:srgbClr val="374151"/>
                        </a:solidFill>
                        <a:effectLst/>
                        <a:latin typeface="Söhne"/>
                        <a:ea typeface="+mn-ea"/>
                        <a:cs typeface="+mn-cs"/>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500" i="0" kern="1200" dirty="0">
                          <a:solidFill>
                            <a:srgbClr val="374151"/>
                          </a:solidFill>
                          <a:effectLst/>
                          <a:latin typeface="Söhne"/>
                          <a:ea typeface="+mn-ea"/>
                          <a:cs typeface="+mn-cs"/>
                        </a:rPr>
                        <a:t>Relationship Satisfaction</a:t>
                      </a: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500" i="0" kern="1200" dirty="0">
                          <a:solidFill>
                            <a:srgbClr val="374151"/>
                          </a:solidFill>
                          <a:effectLst/>
                          <a:latin typeface="Söhne"/>
                          <a:ea typeface="+mn-ea"/>
                          <a:cs typeface="+mn-cs"/>
                        </a:rPr>
                        <a:t>Total Working Years</a:t>
                      </a: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500" i="0" kern="1200" dirty="0">
                          <a:solidFill>
                            <a:srgbClr val="374151"/>
                          </a:solidFill>
                          <a:effectLst/>
                          <a:latin typeface="Söhne"/>
                          <a:ea typeface="+mn-ea"/>
                          <a:cs typeface="+mn-cs"/>
                        </a:rPr>
                        <a:t>Training Times Last Year</a:t>
                      </a: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500" i="0" kern="1200" dirty="0">
                          <a:solidFill>
                            <a:srgbClr val="374151"/>
                          </a:solidFill>
                          <a:effectLst/>
                          <a:latin typeface="Söhne"/>
                          <a:ea typeface="+mn-ea"/>
                          <a:cs typeface="+mn-cs"/>
                        </a:rPr>
                        <a:t>Work Life Balance</a:t>
                      </a: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500" i="0" kern="1200" dirty="0">
                          <a:solidFill>
                            <a:srgbClr val="374151"/>
                          </a:solidFill>
                          <a:effectLst/>
                          <a:latin typeface="Söhne"/>
                          <a:ea typeface="+mn-ea"/>
                          <a:cs typeface="+mn-cs"/>
                        </a:rPr>
                        <a:t>Years At Company</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Years Since Last Promotion</a:t>
                      </a:r>
                    </a:p>
                  </a:txBody>
                  <a:tcPr marL="7620" marR="7620" marT="7620" marB="0" anchor="b"/>
                </a:tc>
                <a:tc>
                  <a:txBody>
                    <a:bodyPr/>
                    <a:lstStyle/>
                    <a:p>
                      <a:pPr marL="0" algn="ctr" defTabSz="914400" rtl="0" eaLnBrk="1" fontAlgn="b" latinLnBrk="0" hangingPunct="1"/>
                      <a:r>
                        <a:rPr lang="en-IN" sz="1500" i="0" kern="1200" dirty="0">
                          <a:solidFill>
                            <a:srgbClr val="374151"/>
                          </a:solidFill>
                          <a:effectLst/>
                          <a:latin typeface="Söhne"/>
                          <a:ea typeface="+mn-ea"/>
                          <a:cs typeface="+mn-cs"/>
                        </a:rPr>
                        <a:t>Years With </a:t>
                      </a:r>
                      <a:r>
                        <a:rPr lang="en-IN" sz="1500" i="0" kern="1200" dirty="0" err="1">
                          <a:solidFill>
                            <a:srgbClr val="374151"/>
                          </a:solidFill>
                          <a:effectLst/>
                          <a:latin typeface="Söhne"/>
                          <a:ea typeface="+mn-ea"/>
                          <a:cs typeface="+mn-cs"/>
                        </a:rPr>
                        <a:t>Curr</a:t>
                      </a:r>
                      <a:r>
                        <a:rPr lang="en-IN" sz="1500" i="0" kern="1200" dirty="0">
                          <a:solidFill>
                            <a:srgbClr val="374151"/>
                          </a:solidFill>
                          <a:effectLst/>
                          <a:latin typeface="Söhne"/>
                          <a:ea typeface="+mn-ea"/>
                          <a:cs typeface="+mn-cs"/>
                        </a:rPr>
                        <a:t> Manager</a:t>
                      </a:r>
                    </a:p>
                  </a:txBody>
                  <a:tcPr marL="7620" marR="7620" marT="7620" marB="0" anchor="b"/>
                </a:tc>
                <a:extLst>
                  <a:ext uri="{0D108BD9-81ED-4DB2-BD59-A6C34878D82A}">
                    <a16:rowId xmlns:a16="http://schemas.microsoft.com/office/drawing/2014/main" val="1691323955"/>
                  </a:ext>
                </a:extLst>
              </a:tr>
              <a:tr h="562347">
                <a:tc>
                  <a:txBody>
                    <a:bodyPr/>
                    <a:lstStyle/>
                    <a:p>
                      <a:pPr marL="0" algn="ctr" defTabSz="914400" rtl="0" eaLnBrk="1" fontAlgn="b" latinLnBrk="0" hangingPunct="1"/>
                      <a:r>
                        <a:rPr lang="en-US" sz="1500" i="0" kern="1200" dirty="0">
                          <a:solidFill>
                            <a:srgbClr val="374151"/>
                          </a:solidFill>
                          <a:effectLst/>
                          <a:latin typeface="Söhne"/>
                          <a:ea typeface="+mn-ea"/>
                          <a:cs typeface="+mn-cs"/>
                        </a:rPr>
                        <a:t>Count</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1470</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2430376544"/>
                  </a:ext>
                </a:extLst>
              </a:tr>
              <a:tr h="562347">
                <a:tc>
                  <a:txBody>
                    <a:bodyPr/>
                    <a:lstStyle/>
                    <a:p>
                      <a:pPr marL="0" algn="ctr" defTabSz="914400" rtl="0" eaLnBrk="1" fontAlgn="b" latinLnBrk="0" hangingPunct="1"/>
                      <a:r>
                        <a:rPr lang="en-US" sz="1500" i="0" kern="1200" dirty="0">
                          <a:solidFill>
                            <a:srgbClr val="374151"/>
                          </a:solidFill>
                          <a:effectLst/>
                          <a:latin typeface="Söhne"/>
                          <a:ea typeface="+mn-ea"/>
                          <a:cs typeface="+mn-cs"/>
                        </a:rPr>
                        <a:t>Unique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4</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nan</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770743148"/>
                  </a:ext>
                </a:extLst>
              </a:tr>
              <a:tr h="562347">
                <a:tc>
                  <a:txBody>
                    <a:bodyPr/>
                    <a:lstStyle/>
                    <a:p>
                      <a:pPr marL="0" algn="ctr" defTabSz="914400" rtl="0" eaLnBrk="1" fontAlgn="b" latinLnBrk="0" hangingPunct="1"/>
                      <a:r>
                        <a:rPr lang="en-US" sz="1500" i="0" kern="1200" dirty="0">
                          <a:solidFill>
                            <a:srgbClr val="374151"/>
                          </a:solidFill>
                          <a:effectLst/>
                          <a:latin typeface="Söhne"/>
                          <a:ea typeface="+mn-ea"/>
                          <a:cs typeface="+mn-cs"/>
                        </a:rPr>
                        <a:t>Mode/Mean</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10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3</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5</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2</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1681562326"/>
                  </a:ext>
                </a:extLst>
              </a:tr>
              <a:tr h="562347">
                <a:tc>
                  <a:txBody>
                    <a:bodyPr/>
                    <a:lstStyle/>
                    <a:p>
                      <a:pPr marL="0" algn="ctr" defTabSz="914400" rtl="0" eaLnBrk="1" fontAlgn="b" latinLnBrk="0" hangingPunct="1"/>
                      <a:r>
                        <a:rPr lang="en-US" sz="1500" i="0" kern="1200" dirty="0">
                          <a:solidFill>
                            <a:srgbClr val="374151"/>
                          </a:solidFill>
                          <a:effectLst/>
                          <a:latin typeface="Söhne"/>
                          <a:ea typeface="+mn-ea"/>
                          <a:cs typeface="+mn-cs"/>
                        </a:rPr>
                        <a:t>Null Value</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tc>
                  <a:txBody>
                    <a:bodyPr/>
                    <a:lstStyle/>
                    <a:p>
                      <a:pPr marL="0" algn="ctr" defTabSz="914400" rtl="0" eaLnBrk="1" fontAlgn="b" latinLnBrk="0" hangingPunct="1"/>
                      <a:r>
                        <a:rPr lang="en-US" sz="1500" i="0" kern="1200" dirty="0">
                          <a:solidFill>
                            <a:srgbClr val="374151"/>
                          </a:solidFill>
                          <a:effectLst/>
                          <a:latin typeface="Söhne"/>
                          <a:ea typeface="+mn-ea"/>
                          <a:cs typeface="+mn-cs"/>
                        </a:rPr>
                        <a:t>0</a:t>
                      </a:r>
                      <a:endParaRPr lang="en-IN" sz="1500" i="0" kern="1200" dirty="0">
                        <a:solidFill>
                          <a:srgbClr val="374151"/>
                        </a:solidFill>
                        <a:effectLst/>
                        <a:latin typeface="Söhne"/>
                        <a:ea typeface="+mn-ea"/>
                        <a:cs typeface="+mn-cs"/>
                      </a:endParaRPr>
                    </a:p>
                  </a:txBody>
                  <a:tcPr/>
                </a:tc>
                <a:extLst>
                  <a:ext uri="{0D108BD9-81ED-4DB2-BD59-A6C34878D82A}">
                    <a16:rowId xmlns:a16="http://schemas.microsoft.com/office/drawing/2014/main" val="4290322778"/>
                  </a:ext>
                </a:extLst>
              </a:tr>
            </a:tbl>
          </a:graphicData>
        </a:graphic>
      </p:graphicFrame>
    </p:spTree>
    <p:extLst>
      <p:ext uri="{BB962C8B-B14F-4D97-AF65-F5344CB8AC3E}">
        <p14:creationId xmlns:p14="http://schemas.microsoft.com/office/powerpoint/2010/main" val="89418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797E8F-25E9-D408-E019-94E7F02CD03F}"/>
              </a:ext>
            </a:extLst>
          </p:cNvPr>
          <p:cNvSpPr txBox="1"/>
          <p:nvPr/>
        </p:nvSpPr>
        <p:spPr>
          <a:xfrm>
            <a:off x="251926" y="447251"/>
            <a:ext cx="9293290" cy="707886"/>
          </a:xfrm>
          <a:prstGeom prst="rect">
            <a:avLst/>
          </a:prstGeom>
          <a:noFill/>
        </p:spPr>
        <p:txBody>
          <a:bodyPr wrap="square" rtlCol="0">
            <a:spAutoFit/>
          </a:bodyPr>
          <a:lstStyle/>
          <a:p>
            <a:pPr marL="457200" indent="-457200">
              <a:buFont typeface="Arial" panose="020B0604020202020204" pitchFamily="34" charset="0"/>
              <a:buChar char="•"/>
            </a:pPr>
            <a:r>
              <a:rPr lang="en-IN" sz="4000" b="1" dirty="0">
                <a:solidFill>
                  <a:srgbClr val="374151"/>
                </a:solidFill>
                <a:latin typeface="Söhne"/>
              </a:rPr>
              <a:t>Data</a:t>
            </a:r>
            <a:r>
              <a:rPr lang="en-IN" sz="4000" b="1" dirty="0">
                <a:latin typeface="Söhne"/>
                <a:ea typeface="Verdana" panose="020B0604030504040204" pitchFamily="34" charset="0"/>
                <a:cs typeface="Times New Roman" panose="02020603050405020304" pitchFamily="18" charset="0"/>
              </a:rPr>
              <a:t> </a:t>
            </a:r>
            <a:r>
              <a:rPr lang="en-IN" sz="4000" b="1" dirty="0">
                <a:solidFill>
                  <a:srgbClr val="374151"/>
                </a:solidFill>
                <a:latin typeface="Söhne"/>
              </a:rPr>
              <a:t>Analysis</a:t>
            </a:r>
            <a:r>
              <a:rPr lang="en-IN" sz="4000" b="1" dirty="0">
                <a:latin typeface="Söhne"/>
                <a:ea typeface="Verdana" panose="020B0604030504040204" pitchFamily="34" charset="0"/>
                <a:cs typeface="Times New Roman" panose="02020603050405020304" pitchFamily="18" charset="0"/>
              </a:rPr>
              <a:t> </a:t>
            </a:r>
            <a:r>
              <a:rPr lang="en-IN" sz="4000" b="1" dirty="0">
                <a:solidFill>
                  <a:srgbClr val="374151"/>
                </a:solidFill>
                <a:latin typeface="Söhne"/>
              </a:rPr>
              <a:t>and</a:t>
            </a:r>
            <a:r>
              <a:rPr lang="en-IN" sz="4000" b="1" dirty="0">
                <a:latin typeface="Söhne"/>
                <a:ea typeface="Verdana" panose="020B0604030504040204" pitchFamily="34" charset="0"/>
                <a:cs typeface="Times New Roman" panose="02020603050405020304" pitchFamily="18" charset="0"/>
              </a:rPr>
              <a:t> </a:t>
            </a:r>
            <a:r>
              <a:rPr lang="en-IN" sz="4000" b="1" dirty="0">
                <a:solidFill>
                  <a:srgbClr val="374151"/>
                </a:solidFill>
                <a:latin typeface="Söhne"/>
              </a:rPr>
              <a:t>Visualization</a:t>
            </a:r>
            <a:r>
              <a:rPr lang="en-US" sz="4000" b="1" dirty="0">
                <a:latin typeface="Söhne"/>
                <a:ea typeface="Verdana" panose="020B0604030504040204" pitchFamily="34" charset="0"/>
                <a:cs typeface="Times New Roman" panose="02020603050405020304" pitchFamily="18" charset="0"/>
              </a:rPr>
              <a:t> </a:t>
            </a:r>
          </a:p>
        </p:txBody>
      </p:sp>
      <p:cxnSp>
        <p:nvCxnSpPr>
          <p:cNvPr id="3" name="Straight Connector 2">
            <a:extLst>
              <a:ext uri="{FF2B5EF4-FFF2-40B4-BE49-F238E27FC236}">
                <a16:creationId xmlns:a16="http://schemas.microsoft.com/office/drawing/2014/main" id="{A80C1319-21EA-8DB8-25A4-EB0A10E0D310}"/>
              </a:ext>
            </a:extLst>
          </p:cNvPr>
          <p:cNvCxnSpPr/>
          <p:nvPr/>
        </p:nvCxnSpPr>
        <p:spPr>
          <a:xfrm>
            <a:off x="251927" y="1151175"/>
            <a:ext cx="11569959" cy="0"/>
          </a:xfrm>
          <a:prstGeom prst="line">
            <a:avLst/>
          </a:prstGeom>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2CD54286-6363-D077-17C9-9D175DE9E0AE}"/>
              </a:ext>
            </a:extLst>
          </p:cNvPr>
          <p:cNvSpPr txBox="1"/>
          <p:nvPr/>
        </p:nvSpPr>
        <p:spPr>
          <a:xfrm>
            <a:off x="80039" y="1294882"/>
            <a:ext cx="3761236" cy="400110"/>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i="0" dirty="0">
                <a:solidFill>
                  <a:srgbClr val="374151"/>
                </a:solidFill>
                <a:effectLst/>
                <a:latin typeface="Söhne"/>
              </a:rPr>
              <a:t>Univariate analysis</a:t>
            </a:r>
          </a:p>
        </p:txBody>
      </p:sp>
      <p:pic>
        <p:nvPicPr>
          <p:cNvPr id="7" name="Picture 6">
            <a:extLst>
              <a:ext uri="{FF2B5EF4-FFF2-40B4-BE49-F238E27FC236}">
                <a16:creationId xmlns:a16="http://schemas.microsoft.com/office/drawing/2014/main" id="{4BF728BF-56CB-A848-F04F-CEA452C722EF}"/>
              </a:ext>
            </a:extLst>
          </p:cNvPr>
          <p:cNvPicPr>
            <a:picLocks noChangeAspect="1"/>
          </p:cNvPicPr>
          <p:nvPr/>
        </p:nvPicPr>
        <p:blipFill>
          <a:blip r:embed="rId2"/>
          <a:stretch>
            <a:fillRect/>
          </a:stretch>
        </p:blipFill>
        <p:spPr>
          <a:xfrm>
            <a:off x="893619" y="2724539"/>
            <a:ext cx="4718720" cy="3560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1B39A96C-8E17-F549-1444-078367F3299C}"/>
              </a:ext>
            </a:extLst>
          </p:cNvPr>
          <p:cNvSpPr txBox="1"/>
          <p:nvPr/>
        </p:nvSpPr>
        <p:spPr>
          <a:xfrm>
            <a:off x="163285" y="1685489"/>
            <a:ext cx="119486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Söhne"/>
              </a:rPr>
              <a:t>In the company, there are </a:t>
            </a:r>
            <a:r>
              <a:rPr lang="en-US" b="1" dirty="0">
                <a:solidFill>
                  <a:srgbClr val="374151"/>
                </a:solidFill>
                <a:latin typeface="Söhne"/>
              </a:rPr>
              <a:t>1470 employees</a:t>
            </a:r>
            <a:r>
              <a:rPr lang="en-US" dirty="0">
                <a:solidFill>
                  <a:srgbClr val="374151"/>
                </a:solidFill>
                <a:latin typeface="Söhne"/>
              </a:rPr>
              <a:t>. </a:t>
            </a:r>
            <a:r>
              <a:rPr lang="en-US" b="1" dirty="0">
                <a:solidFill>
                  <a:srgbClr val="374151"/>
                </a:solidFill>
                <a:latin typeface="Söhne"/>
              </a:rPr>
              <a:t>237</a:t>
            </a:r>
            <a:r>
              <a:rPr lang="en-US" dirty="0">
                <a:solidFill>
                  <a:srgbClr val="374151"/>
                </a:solidFill>
                <a:latin typeface="Söhne"/>
              </a:rPr>
              <a:t> employees who compose 16% of the total number of employees </a:t>
            </a:r>
            <a:r>
              <a:rPr lang="en-US" b="1" dirty="0">
                <a:solidFill>
                  <a:srgbClr val="374151"/>
                </a:solidFill>
                <a:latin typeface="Söhne"/>
              </a:rPr>
              <a:t>left</a:t>
            </a:r>
            <a:r>
              <a:rPr lang="en-US" dirty="0">
                <a:solidFill>
                  <a:srgbClr val="374151"/>
                </a:solidFill>
                <a:latin typeface="Söhne"/>
              </a:rPr>
              <a:t> the company for some reasons. Besides that, </a:t>
            </a:r>
            <a:r>
              <a:rPr lang="en-US" b="1" dirty="0">
                <a:solidFill>
                  <a:srgbClr val="374151"/>
                </a:solidFill>
                <a:latin typeface="Söhne"/>
              </a:rPr>
              <a:t>1233</a:t>
            </a:r>
            <a:r>
              <a:rPr lang="en-US" dirty="0">
                <a:solidFill>
                  <a:srgbClr val="374151"/>
                </a:solidFill>
                <a:latin typeface="Söhne"/>
              </a:rPr>
              <a:t> employee is currently continuing to work in the same company.</a:t>
            </a:r>
          </a:p>
          <a:p>
            <a:pPr marL="285750" indent="-285750">
              <a:buFont typeface="Arial" panose="020B0604020202020204" pitchFamily="34" charset="0"/>
              <a:buChar char="•"/>
            </a:pPr>
            <a:r>
              <a:rPr lang="en-US" dirty="0">
                <a:solidFill>
                  <a:srgbClr val="374151"/>
                </a:solidFill>
                <a:latin typeface="Söhne"/>
              </a:rPr>
              <a:t>Maximum number of employees working in the company are from </a:t>
            </a:r>
            <a:r>
              <a:rPr lang="en-US" b="1" dirty="0">
                <a:solidFill>
                  <a:srgbClr val="374151"/>
                </a:solidFill>
                <a:latin typeface="Söhne"/>
              </a:rPr>
              <a:t>age</a:t>
            </a:r>
            <a:r>
              <a:rPr lang="en-US" dirty="0">
                <a:solidFill>
                  <a:srgbClr val="374151"/>
                </a:solidFill>
                <a:latin typeface="Söhne"/>
              </a:rPr>
              <a:t> group </a:t>
            </a:r>
            <a:r>
              <a:rPr lang="en-US" b="1" dirty="0">
                <a:solidFill>
                  <a:srgbClr val="374151"/>
                </a:solidFill>
                <a:latin typeface="Söhne"/>
              </a:rPr>
              <a:t>25</a:t>
            </a:r>
            <a:r>
              <a:rPr lang="en-US" dirty="0">
                <a:solidFill>
                  <a:srgbClr val="374151"/>
                </a:solidFill>
                <a:latin typeface="Söhne"/>
              </a:rPr>
              <a:t> to </a:t>
            </a:r>
            <a:r>
              <a:rPr lang="en-US" b="1" dirty="0">
                <a:solidFill>
                  <a:srgbClr val="374151"/>
                </a:solidFill>
                <a:latin typeface="Söhne"/>
              </a:rPr>
              <a:t>40</a:t>
            </a:r>
            <a:r>
              <a:rPr lang="en-US" dirty="0">
                <a:solidFill>
                  <a:srgbClr val="374151"/>
                </a:solidFill>
                <a:latin typeface="Söhne"/>
              </a:rPr>
              <a:t>.</a:t>
            </a:r>
          </a:p>
          <a:p>
            <a:endParaRPr lang="en-IN" dirty="0"/>
          </a:p>
        </p:txBody>
      </p:sp>
      <p:pic>
        <p:nvPicPr>
          <p:cNvPr id="16" name="Picture 15">
            <a:extLst>
              <a:ext uri="{FF2B5EF4-FFF2-40B4-BE49-F238E27FC236}">
                <a16:creationId xmlns:a16="http://schemas.microsoft.com/office/drawing/2014/main" id="{02FF53FE-5796-50A6-1ABF-504911FA6183}"/>
              </a:ext>
            </a:extLst>
          </p:cNvPr>
          <p:cNvPicPr>
            <a:picLocks noChangeAspect="1"/>
          </p:cNvPicPr>
          <p:nvPr/>
        </p:nvPicPr>
        <p:blipFill>
          <a:blip r:embed="rId3"/>
          <a:stretch>
            <a:fillRect/>
          </a:stretch>
        </p:blipFill>
        <p:spPr>
          <a:xfrm>
            <a:off x="6238875" y="2724538"/>
            <a:ext cx="4527449" cy="3560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135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A7C56-4EAC-241C-0CEF-3B3631193809}"/>
              </a:ext>
            </a:extLst>
          </p:cNvPr>
          <p:cNvSpPr txBox="1"/>
          <p:nvPr/>
        </p:nvSpPr>
        <p:spPr>
          <a:xfrm>
            <a:off x="-33435" y="4715739"/>
            <a:ext cx="12225435" cy="646331"/>
          </a:xfrm>
          <a:prstGeom prst="rect">
            <a:avLst/>
          </a:prstGeom>
          <a:noFill/>
        </p:spPr>
        <p:txBody>
          <a:bodyPr wrap="square">
            <a:spAutoFit/>
          </a:bodyPr>
          <a:lstStyle/>
          <a:p>
            <a:pPr marL="742950" lvl="1" indent="-285750" algn="just">
              <a:buFont typeface="Arial" panose="020B0604020202020204" pitchFamily="34" charset="0"/>
              <a:buChar char="•"/>
            </a:pPr>
            <a:r>
              <a:rPr lang="en-IN" b="1" dirty="0">
                <a:solidFill>
                  <a:srgbClr val="374151"/>
                </a:solidFill>
                <a:latin typeface="Söhne"/>
              </a:rPr>
              <a:t>Male</a:t>
            </a:r>
            <a:r>
              <a:rPr lang="en-US" dirty="0">
                <a:solidFill>
                  <a:srgbClr val="374151"/>
                </a:solidFill>
                <a:latin typeface="Söhne"/>
              </a:rPr>
              <a:t> employees are more in number, contributing to </a:t>
            </a:r>
            <a:r>
              <a:rPr lang="en-US" b="1" dirty="0">
                <a:solidFill>
                  <a:srgbClr val="374151"/>
                </a:solidFill>
                <a:latin typeface="Söhne"/>
              </a:rPr>
              <a:t>60.82%</a:t>
            </a:r>
          </a:p>
          <a:p>
            <a:pPr marL="742950" lvl="1" indent="-285750" algn="just">
              <a:buFont typeface="Arial" panose="020B0604020202020204" pitchFamily="34" charset="0"/>
              <a:buChar char="•"/>
            </a:pPr>
            <a:r>
              <a:rPr lang="en-US" b="1" dirty="0">
                <a:solidFill>
                  <a:srgbClr val="374151"/>
                </a:solidFill>
                <a:latin typeface="Söhne"/>
              </a:rPr>
              <a:t>Married</a:t>
            </a:r>
            <a:r>
              <a:rPr lang="en-US" dirty="0">
                <a:solidFill>
                  <a:srgbClr val="374151"/>
                </a:solidFill>
                <a:latin typeface="Söhne"/>
              </a:rPr>
              <a:t> employees are more in the company with </a:t>
            </a:r>
            <a:r>
              <a:rPr lang="en-US" b="1" dirty="0">
                <a:solidFill>
                  <a:srgbClr val="374151"/>
                </a:solidFill>
                <a:latin typeface="Söhne"/>
              </a:rPr>
              <a:t>48.0%</a:t>
            </a:r>
            <a:r>
              <a:rPr lang="en-US" dirty="0">
                <a:solidFill>
                  <a:srgbClr val="374151"/>
                </a:solidFill>
                <a:latin typeface="Söhne"/>
              </a:rPr>
              <a:t> total contribution.</a:t>
            </a:r>
            <a:endParaRPr lang="en-IN" dirty="0">
              <a:solidFill>
                <a:srgbClr val="374151"/>
              </a:solidFill>
              <a:latin typeface="Söhne"/>
            </a:endParaRPr>
          </a:p>
        </p:txBody>
      </p:sp>
      <p:pic>
        <p:nvPicPr>
          <p:cNvPr id="15" name="Picture 14">
            <a:extLst>
              <a:ext uri="{FF2B5EF4-FFF2-40B4-BE49-F238E27FC236}">
                <a16:creationId xmlns:a16="http://schemas.microsoft.com/office/drawing/2014/main" id="{31C3A598-4468-A804-E1D0-ABE75DF9B37A}"/>
              </a:ext>
            </a:extLst>
          </p:cNvPr>
          <p:cNvPicPr>
            <a:picLocks noChangeAspect="1"/>
          </p:cNvPicPr>
          <p:nvPr/>
        </p:nvPicPr>
        <p:blipFill>
          <a:blip r:embed="rId2"/>
          <a:stretch>
            <a:fillRect/>
          </a:stretch>
        </p:blipFill>
        <p:spPr>
          <a:xfrm>
            <a:off x="1307359" y="307811"/>
            <a:ext cx="3960831" cy="3889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F138EA5-C4A8-22C2-3D61-D2C65D967D85}"/>
              </a:ext>
            </a:extLst>
          </p:cNvPr>
          <p:cNvPicPr>
            <a:picLocks noChangeAspect="1"/>
          </p:cNvPicPr>
          <p:nvPr/>
        </p:nvPicPr>
        <p:blipFill>
          <a:blip r:embed="rId3"/>
          <a:stretch>
            <a:fillRect/>
          </a:stretch>
        </p:blipFill>
        <p:spPr>
          <a:xfrm>
            <a:off x="6096000" y="307811"/>
            <a:ext cx="4468649" cy="3889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4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2AF537-EDB2-F9B4-ED96-84ABCFF9A993}"/>
              </a:ext>
            </a:extLst>
          </p:cNvPr>
          <p:cNvPicPr>
            <a:picLocks noChangeAspect="1"/>
          </p:cNvPicPr>
          <p:nvPr/>
        </p:nvPicPr>
        <p:blipFill>
          <a:blip r:embed="rId2"/>
          <a:stretch>
            <a:fillRect/>
          </a:stretch>
        </p:blipFill>
        <p:spPr>
          <a:xfrm>
            <a:off x="290449" y="1721484"/>
            <a:ext cx="5092041" cy="41490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FDC8871A-4658-62A3-6FF8-57FD54E63A3C}"/>
              </a:ext>
            </a:extLst>
          </p:cNvPr>
          <p:cNvPicPr>
            <a:picLocks noChangeAspect="1"/>
          </p:cNvPicPr>
          <p:nvPr/>
        </p:nvPicPr>
        <p:blipFill>
          <a:blip r:embed="rId3"/>
          <a:stretch>
            <a:fillRect/>
          </a:stretch>
        </p:blipFill>
        <p:spPr>
          <a:xfrm>
            <a:off x="6269184" y="1721484"/>
            <a:ext cx="5254334" cy="41490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E1E6D8FD-0DF7-3663-DA6D-A16D856A85F6}"/>
              </a:ext>
            </a:extLst>
          </p:cNvPr>
          <p:cNvSpPr txBox="1"/>
          <p:nvPr/>
        </p:nvSpPr>
        <p:spPr>
          <a:xfrm>
            <a:off x="88490" y="391448"/>
            <a:ext cx="11818192" cy="1200329"/>
          </a:xfrm>
          <a:prstGeom prst="rect">
            <a:avLst/>
          </a:prstGeom>
          <a:noFill/>
        </p:spPr>
        <p:txBody>
          <a:bodyPr wrap="square">
            <a:spAutoFit/>
          </a:bodyPr>
          <a:lstStyle/>
          <a:p>
            <a:pPr marL="742950" lvl="1" indent="-285750" algn="just">
              <a:buFont typeface="Arial" panose="020B0604020202020204" pitchFamily="34" charset="0"/>
              <a:buChar char="•"/>
            </a:pPr>
            <a:r>
              <a:rPr lang="en-IN" dirty="0">
                <a:solidFill>
                  <a:srgbClr val="374151"/>
                </a:solidFill>
                <a:latin typeface="Söhne"/>
              </a:rPr>
              <a:t>Three main departments, </a:t>
            </a:r>
            <a:r>
              <a:rPr lang="en-IN" b="1" dirty="0">
                <a:solidFill>
                  <a:srgbClr val="374151"/>
                </a:solidFill>
                <a:latin typeface="Söhne"/>
              </a:rPr>
              <a:t>major</a:t>
            </a:r>
            <a:r>
              <a:rPr lang="en-IN" dirty="0">
                <a:solidFill>
                  <a:srgbClr val="374151"/>
                </a:solidFill>
                <a:latin typeface="Söhne"/>
              </a:rPr>
              <a:t> employees are from </a:t>
            </a:r>
            <a:r>
              <a:rPr lang="en-IN" b="1" dirty="0">
                <a:solidFill>
                  <a:srgbClr val="374151"/>
                </a:solidFill>
                <a:latin typeface="Söhne"/>
              </a:rPr>
              <a:t>Research &amp; Development </a:t>
            </a:r>
            <a:r>
              <a:rPr lang="en-IN" dirty="0">
                <a:solidFill>
                  <a:srgbClr val="374151"/>
                </a:solidFill>
                <a:latin typeface="Söhne"/>
              </a:rPr>
              <a:t>followed by </a:t>
            </a:r>
            <a:r>
              <a:rPr lang="en-IN" b="1" dirty="0">
                <a:solidFill>
                  <a:srgbClr val="374151"/>
                </a:solidFill>
                <a:latin typeface="Söhne"/>
              </a:rPr>
              <a:t>Sales department </a:t>
            </a:r>
            <a:r>
              <a:rPr lang="en-IN" dirty="0">
                <a:solidFill>
                  <a:srgbClr val="374151"/>
                </a:solidFill>
                <a:latin typeface="Söhne"/>
              </a:rPr>
              <a:t>and </a:t>
            </a:r>
            <a:r>
              <a:rPr lang="en-IN" b="1" dirty="0">
                <a:solidFill>
                  <a:srgbClr val="374151"/>
                </a:solidFill>
                <a:latin typeface="Söhne"/>
              </a:rPr>
              <a:t>Human Resource</a:t>
            </a:r>
            <a:r>
              <a:rPr lang="en-IN" dirty="0">
                <a:solidFill>
                  <a:srgbClr val="374151"/>
                </a:solidFill>
                <a:latin typeface="Söhne"/>
              </a:rPr>
              <a:t>.</a:t>
            </a:r>
          </a:p>
          <a:p>
            <a:pPr marL="742950" lvl="1" indent="-285750" algn="just">
              <a:buFont typeface="Arial" panose="020B0604020202020204" pitchFamily="34" charset="0"/>
              <a:buChar char="•"/>
            </a:pPr>
            <a:r>
              <a:rPr lang="en-US" dirty="0">
                <a:solidFill>
                  <a:srgbClr val="374151"/>
                </a:solidFill>
                <a:latin typeface="Söhne"/>
              </a:rPr>
              <a:t>The </a:t>
            </a:r>
            <a:r>
              <a:rPr lang="en-US" b="1" dirty="0">
                <a:solidFill>
                  <a:srgbClr val="374151"/>
                </a:solidFill>
                <a:latin typeface="Söhne"/>
              </a:rPr>
              <a:t>average salary </a:t>
            </a:r>
            <a:r>
              <a:rPr lang="en-US" dirty="0">
                <a:solidFill>
                  <a:srgbClr val="374151"/>
                </a:solidFill>
                <a:latin typeface="Söhne"/>
              </a:rPr>
              <a:t>in the company is </a:t>
            </a:r>
            <a:r>
              <a:rPr lang="en-IN" b="1" dirty="0">
                <a:solidFill>
                  <a:srgbClr val="374151"/>
                </a:solidFill>
                <a:latin typeface="Söhne"/>
              </a:rPr>
              <a:t>6502.93 dollars </a:t>
            </a:r>
            <a:r>
              <a:rPr lang="en-IN" dirty="0">
                <a:solidFill>
                  <a:srgbClr val="374151"/>
                </a:solidFill>
                <a:latin typeface="Söhne"/>
              </a:rPr>
              <a:t>and maximum employees having </a:t>
            </a:r>
            <a:r>
              <a:rPr lang="en-IN" b="1" dirty="0">
                <a:latin typeface="Söhne"/>
              </a:rPr>
              <a:t>salary range 2000 to 5000 dollars</a:t>
            </a:r>
            <a:r>
              <a:rPr lang="en-IN" dirty="0">
                <a:solidFill>
                  <a:srgbClr val="374151"/>
                </a:solidFill>
                <a:latin typeface="Söhne"/>
              </a:rPr>
              <a:t>.</a:t>
            </a:r>
          </a:p>
        </p:txBody>
      </p:sp>
    </p:spTree>
    <p:extLst>
      <p:ext uri="{BB962C8B-B14F-4D97-AF65-F5344CB8AC3E}">
        <p14:creationId xmlns:p14="http://schemas.microsoft.com/office/powerpoint/2010/main" val="38136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D32DA-2CF0-83F7-B9AA-4039BEE03A70}"/>
              </a:ext>
            </a:extLst>
          </p:cNvPr>
          <p:cNvPicPr>
            <a:picLocks noChangeAspect="1"/>
          </p:cNvPicPr>
          <p:nvPr/>
        </p:nvPicPr>
        <p:blipFill>
          <a:blip r:embed="rId2"/>
          <a:stretch>
            <a:fillRect/>
          </a:stretch>
        </p:blipFill>
        <p:spPr>
          <a:xfrm>
            <a:off x="341663" y="313400"/>
            <a:ext cx="5397909" cy="34326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1577CEC3-19A2-D430-2CED-187EF0AA6DE2}"/>
              </a:ext>
            </a:extLst>
          </p:cNvPr>
          <p:cNvPicPr>
            <a:picLocks noChangeAspect="1"/>
          </p:cNvPicPr>
          <p:nvPr/>
        </p:nvPicPr>
        <p:blipFill>
          <a:blip r:embed="rId3"/>
          <a:stretch>
            <a:fillRect/>
          </a:stretch>
        </p:blipFill>
        <p:spPr>
          <a:xfrm>
            <a:off x="6452428" y="335108"/>
            <a:ext cx="5397909" cy="34326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E34586D2-11D5-1186-F55A-1C0BF635CB64}"/>
              </a:ext>
            </a:extLst>
          </p:cNvPr>
          <p:cNvSpPr txBox="1"/>
          <p:nvPr/>
        </p:nvSpPr>
        <p:spPr>
          <a:xfrm>
            <a:off x="341663" y="4275605"/>
            <a:ext cx="114447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Söhne"/>
              </a:rPr>
              <a:t>The dataset indicates that most of the employees belongs to</a:t>
            </a:r>
            <a:r>
              <a:rPr lang="en-US" b="1" dirty="0">
                <a:solidFill>
                  <a:srgbClr val="374151"/>
                </a:solidFill>
                <a:latin typeface="Söhne"/>
              </a:rPr>
              <a:t> life science field</a:t>
            </a:r>
            <a:r>
              <a:rPr lang="en-US" dirty="0">
                <a:solidFill>
                  <a:srgbClr val="374151"/>
                </a:solidFill>
                <a:latin typeface="Söhne"/>
              </a:rPr>
              <a:t>. which adds up to </a:t>
            </a:r>
            <a:r>
              <a:rPr lang="en-US" b="1" dirty="0">
                <a:solidFill>
                  <a:srgbClr val="374151"/>
                </a:solidFill>
                <a:latin typeface="Söhne"/>
              </a:rPr>
              <a:t>42% </a:t>
            </a:r>
            <a:r>
              <a:rPr lang="en-US" dirty="0">
                <a:solidFill>
                  <a:srgbClr val="374151"/>
                </a:solidFill>
                <a:latin typeface="Söhne"/>
              </a:rPr>
              <a:t>of the total employees.</a:t>
            </a:r>
          </a:p>
          <a:p>
            <a:pPr marL="285750" indent="-285750">
              <a:buFont typeface="Arial" panose="020B0604020202020204" pitchFamily="34" charset="0"/>
              <a:buChar char="•"/>
            </a:pPr>
            <a:r>
              <a:rPr lang="en-US" dirty="0">
                <a:solidFill>
                  <a:srgbClr val="374151"/>
                </a:solidFill>
                <a:latin typeface="Söhne"/>
              </a:rPr>
              <a:t>In the company, most of the employee </a:t>
            </a:r>
            <a:r>
              <a:rPr lang="en-US" b="1" dirty="0">
                <a:solidFill>
                  <a:srgbClr val="374151"/>
                </a:solidFill>
                <a:latin typeface="Söhne"/>
              </a:rPr>
              <a:t>travel rarely </a:t>
            </a:r>
            <a:r>
              <a:rPr lang="en-US" dirty="0">
                <a:solidFill>
                  <a:srgbClr val="374151"/>
                </a:solidFill>
                <a:latin typeface="Söhne"/>
              </a:rPr>
              <a:t>or don't travel. That group compose the </a:t>
            </a:r>
            <a:r>
              <a:rPr lang="en-US" b="1" dirty="0">
                <a:solidFill>
                  <a:srgbClr val="374151"/>
                </a:solidFill>
                <a:latin typeface="Söhne"/>
              </a:rPr>
              <a:t>71.7%</a:t>
            </a:r>
            <a:r>
              <a:rPr lang="en-US" dirty="0">
                <a:solidFill>
                  <a:srgbClr val="374151"/>
                </a:solidFill>
                <a:latin typeface="Söhne"/>
              </a:rPr>
              <a:t> of entire company. The rest of the company employees which is </a:t>
            </a:r>
            <a:r>
              <a:rPr lang="en-US" b="1" dirty="0">
                <a:solidFill>
                  <a:srgbClr val="374151"/>
                </a:solidFill>
                <a:latin typeface="Söhne"/>
              </a:rPr>
              <a:t>18.23%</a:t>
            </a:r>
            <a:r>
              <a:rPr lang="en-US" dirty="0">
                <a:solidFill>
                  <a:srgbClr val="374151"/>
                </a:solidFill>
                <a:latin typeface="Söhne"/>
              </a:rPr>
              <a:t> of them must </a:t>
            </a:r>
            <a:r>
              <a:rPr lang="en-US" b="1" dirty="0">
                <a:solidFill>
                  <a:srgbClr val="374151"/>
                </a:solidFill>
                <a:latin typeface="Söhne"/>
              </a:rPr>
              <a:t>travel frequently</a:t>
            </a:r>
            <a:r>
              <a:rPr lang="en-US" dirty="0">
                <a:solidFill>
                  <a:srgbClr val="374151"/>
                </a:solidFill>
                <a:latin typeface="Söhne"/>
              </a:rPr>
              <a:t>. and </a:t>
            </a:r>
            <a:r>
              <a:rPr lang="en-US" b="1" dirty="0">
                <a:solidFill>
                  <a:srgbClr val="374151"/>
                </a:solidFill>
                <a:latin typeface="Söhne"/>
              </a:rPr>
              <a:t>10.07 % non-travel</a:t>
            </a:r>
            <a:r>
              <a:rPr lang="en-US" dirty="0">
                <a:solidFill>
                  <a:srgbClr val="374151"/>
                </a:solidFill>
                <a:latin typeface="Söhne"/>
              </a:rPr>
              <a:t>.</a:t>
            </a:r>
          </a:p>
        </p:txBody>
      </p:sp>
    </p:spTree>
    <p:extLst>
      <p:ext uri="{BB962C8B-B14F-4D97-AF65-F5344CB8AC3E}">
        <p14:creationId xmlns:p14="http://schemas.microsoft.com/office/powerpoint/2010/main" val="419686974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{798E6CA4-FF26-43C5-AFEC-F950D74D8474}tf22712842_win32</Template>
  <TotalTime>1153</TotalTime>
  <Words>1630</Words>
  <Application>Microsoft Office PowerPoint</Application>
  <PresentationFormat>Widescreen</PresentationFormat>
  <Paragraphs>213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Franklin Gothic Book</vt:lpstr>
      <vt:lpstr>Söhne</vt:lpstr>
      <vt:lpstr>Wingdings</vt:lpstr>
      <vt:lpstr>1_RetrospectVTI</vt:lpstr>
      <vt:lpstr>Employee Attrition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Harshal Wadke</dc:creator>
  <cp:lastModifiedBy>Harshal Wadke</cp:lastModifiedBy>
  <cp:revision>25</cp:revision>
  <dcterms:created xsi:type="dcterms:W3CDTF">2023-04-05T05:23:08Z</dcterms:created>
  <dcterms:modified xsi:type="dcterms:W3CDTF">2023-05-26T05:14:25Z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