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6"/>
  </p:notesMasterIdLst>
  <p:sldIdLst>
    <p:sldId id="258" r:id="rId3"/>
    <p:sldId id="272" r:id="rId4"/>
    <p:sldId id="280" r:id="rId5"/>
    <p:sldId id="273" r:id="rId6"/>
    <p:sldId id="281" r:id="rId7"/>
    <p:sldId id="278" r:id="rId8"/>
    <p:sldId id="283" r:id="rId9"/>
    <p:sldId id="263" r:id="rId10"/>
    <p:sldId id="279" r:id="rId11"/>
    <p:sldId id="265" r:id="rId12"/>
    <p:sldId id="282" r:id="rId13"/>
    <p:sldId id="277" r:id="rId14"/>
    <p:sldId id="269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2" autoAdjust="0"/>
    <p:restoredTop sz="94260" autoAdjust="0"/>
  </p:normalViewPr>
  <p:slideViewPr>
    <p:cSldViewPr>
      <p:cViewPr varScale="1">
        <p:scale>
          <a:sx n="69" d="100"/>
          <a:sy n="69" d="100"/>
        </p:scale>
        <p:origin x="624" y="3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35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1982A-0219-4C3D-BB29-8EEFE0BED7A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44056-B1B1-4B9B-99C2-2FB9ADB4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09E7-81EE-4198-91D8-AB0F1CB3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" y="683999"/>
            <a:ext cx="9734336" cy="4761225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09E7-81EE-4198-91D8-AB0F1CB3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9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" y="90000"/>
            <a:ext cx="8915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" y="683999"/>
            <a:ext cx="9734400" cy="476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278565" y="5722170"/>
            <a:ext cx="497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09E7-81EE-4198-91D8-AB0F1CB34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124"/>
          <p:cNvSpPr>
            <a:spLocks noChangeShapeType="1"/>
          </p:cNvSpPr>
          <p:nvPr userDrawn="1"/>
        </p:nvSpPr>
        <p:spPr bwMode="auto">
          <a:xfrm>
            <a:off x="135864" y="639763"/>
            <a:ext cx="965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pic>
        <p:nvPicPr>
          <p:cNvPr id="8" name="Picture 123" descr="ude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6167438"/>
            <a:ext cx="196056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11"/>
          <p:cNvSpPr>
            <a:spLocks noChangeAspect="1" noChangeShapeType="1"/>
          </p:cNvSpPr>
          <p:nvPr userDrawn="1"/>
        </p:nvSpPr>
        <p:spPr bwMode="auto">
          <a:xfrm>
            <a:off x="125413" y="6076950"/>
            <a:ext cx="96504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2"/>
          <p:cNvSpPr txBox="1">
            <a:spLocks noChangeArrowheads="1"/>
          </p:cNvSpPr>
          <p:nvPr userDrawn="1"/>
        </p:nvSpPr>
        <p:spPr bwMode="auto">
          <a:xfrm>
            <a:off x="2085975" y="6075954"/>
            <a:ext cx="6057900" cy="83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1162050" indent="-1162050">
              <a:buFont typeface="Verdana" pitchFamily="34" charset="0"/>
              <a:buNone/>
              <a:defRPr/>
            </a:pPr>
            <a:r>
              <a:rPr lang="de-DE" altLang="de-DE" sz="1600" dirty="0"/>
              <a:t>Huang, J.: </a:t>
            </a:r>
            <a:r>
              <a:rPr lang="de-DE" altLang="de-DE" sz="1600" dirty="0" err="1"/>
              <a:t>Application</a:t>
            </a:r>
            <a:r>
              <a:rPr lang="de-DE" altLang="de-DE" sz="1600" dirty="0"/>
              <a:t> and </a:t>
            </a:r>
            <a:r>
              <a:rPr lang="de-DE" altLang="de-DE" sz="1600" dirty="0" err="1"/>
              <a:t>optimization</a:t>
            </a:r>
            <a:r>
              <a:rPr lang="de-DE" altLang="de-DE" sz="1600" dirty="0"/>
              <a:t> </a:t>
            </a:r>
            <a:r>
              <a:rPr lang="de-DE" altLang="de-DE" sz="1600" dirty="0" err="1"/>
              <a:t>of</a:t>
            </a:r>
            <a:r>
              <a:rPr lang="de-DE" altLang="de-DE" sz="1600" dirty="0"/>
              <a:t> a </a:t>
            </a:r>
            <a:r>
              <a:rPr lang="de-DE" altLang="de-DE" sz="1600" dirty="0" err="1"/>
              <a:t>filtering</a:t>
            </a:r>
            <a:r>
              <a:rPr lang="de-DE" altLang="de-DE" sz="1600" dirty="0"/>
              <a:t>     </a:t>
            </a:r>
            <a:r>
              <a:rPr lang="de-DE" altLang="de-DE" sz="1600" dirty="0" err="1"/>
              <a:t>approach</a:t>
            </a:r>
            <a:r>
              <a:rPr lang="de-DE" altLang="de-DE" sz="1600" dirty="0"/>
              <a:t> </a:t>
            </a:r>
            <a:r>
              <a:rPr lang="de-DE" altLang="de-DE" sz="1600" dirty="0" err="1"/>
              <a:t>for</a:t>
            </a:r>
            <a:r>
              <a:rPr lang="de-DE" altLang="de-DE" sz="1600" dirty="0"/>
              <a:t> multiple </a:t>
            </a:r>
            <a:r>
              <a:rPr lang="de-DE" altLang="de-DE" sz="1600" dirty="0" err="1"/>
              <a:t>object</a:t>
            </a:r>
            <a:r>
              <a:rPr lang="de-DE" altLang="de-DE" sz="1600" dirty="0"/>
              <a:t> </a:t>
            </a:r>
            <a:r>
              <a:rPr lang="de-DE" altLang="de-DE" sz="1600" dirty="0" err="1"/>
              <a:t>traking</a:t>
            </a:r>
            <a:r>
              <a:rPr lang="de-DE" altLang="de-DE" sz="1600" dirty="0"/>
              <a:t> in </a:t>
            </a:r>
            <a:r>
              <a:rPr lang="de-DE" altLang="de-DE" sz="1600" dirty="0" err="1"/>
              <a:t>video</a:t>
            </a:r>
            <a:r>
              <a:rPr lang="de-DE" altLang="de-DE" sz="1600" dirty="0"/>
              <a:t>  </a:t>
            </a:r>
            <a:r>
              <a:rPr lang="de-DE" altLang="de-DE" sz="1600" dirty="0" err="1"/>
              <a:t>data</a:t>
            </a:r>
            <a:endParaRPr lang="de-DE" altLang="de-DE" sz="1600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 userDrawn="1"/>
        </p:nvGraphicFramePr>
        <p:xfrm>
          <a:off x="8648700" y="6178550"/>
          <a:ext cx="1146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CorelDRAW" r:id="rId6" imgW="4287960" imgH="2014200" progId="CorelDraw.Graphic.15">
                  <p:embed/>
                </p:oleObj>
              </mc:Choice>
              <mc:Fallback>
                <p:oleObj name="CorelDRAW" r:id="rId6" imgW="4287960" imgH="2014200" progId="CorelDraw.Graphic.15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700" y="6178550"/>
                        <a:ext cx="11461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48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600"/>
        </a:spcBef>
        <a:buClr>
          <a:srgbClr val="000099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20000" indent="-360000" algn="l" defTabSz="914400" rtl="0" eaLnBrk="1" latinLnBrk="0" hangingPunct="1">
        <a:spcBef>
          <a:spcPts val="300"/>
        </a:spcBef>
        <a:spcAft>
          <a:spcPts val="0"/>
        </a:spcAft>
        <a:buClr>
          <a:srgbClr val="003399"/>
        </a:buClr>
        <a:buSzPct val="11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080000" indent="-360000" algn="l" defTabSz="914400" rtl="0" eaLnBrk="1" latinLnBrk="0" hangingPunct="1">
        <a:spcBef>
          <a:spcPts val="300"/>
        </a:spcBef>
        <a:spcAft>
          <a:spcPts val="0"/>
        </a:spcAft>
        <a:buClr>
          <a:srgbClr val="003399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60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44500" y="1208088"/>
            <a:ext cx="9032875" cy="325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de-DE" b="1" dirty="0">
                <a:ea typeface="Verdana" panose="020B0604030504040204" pitchFamily="34" charset="0"/>
                <a:cs typeface="Verdana" panose="020B0604030504040204" pitchFamily="34" charset="0"/>
              </a:rPr>
              <a:t>Application and optimization of a filtering approach for multiple object tracking in video data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de-DE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7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de-DE" sz="1800" b="1" dirty="0">
                <a:ea typeface="Verdana" panose="020B0604030504040204" pitchFamily="34" charset="0"/>
                <a:cs typeface="Verdana" panose="020B0604030504040204" pitchFamily="34" charset="0"/>
              </a:rPr>
              <a:t>Jing Huang</a:t>
            </a:r>
          </a:p>
          <a:p>
            <a:pPr algn="ctr">
              <a:lnSpc>
                <a:spcPct val="70000"/>
              </a:lnSpc>
              <a:buFont typeface="Wingdings" pitchFamily="2" charset="2"/>
              <a:buNone/>
            </a:pPr>
            <a:endParaRPr lang="en-US" altLang="de-DE" sz="18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70000"/>
              </a:lnSpc>
              <a:buFont typeface="Wingdings" pitchFamily="2" charset="2"/>
              <a:buNone/>
            </a:pPr>
            <a:endParaRPr lang="en-US" altLang="de-DE" sz="18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70000"/>
              </a:lnSpc>
              <a:buFont typeface="Wingdings" pitchFamily="2" charset="2"/>
              <a:buNone/>
            </a:pPr>
            <a:r>
              <a:rPr lang="en-US" altLang="de-DE" sz="1800" b="1" dirty="0" err="1">
                <a:ea typeface="Verdana" panose="020B0604030504040204" pitchFamily="34" charset="0"/>
                <a:cs typeface="Verdana" panose="020B0604030504040204" pitchFamily="34" charset="0"/>
              </a:rPr>
              <a:t>Betreuer</a:t>
            </a:r>
            <a:r>
              <a:rPr lang="en-US" altLang="de-DE" sz="1800" b="1" dirty="0"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algn="ctr">
              <a:lnSpc>
                <a:spcPct val="7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de-DE" sz="1800" dirty="0">
                <a:ea typeface="Verdana" panose="020B0604030504040204" pitchFamily="34" charset="0"/>
                <a:cs typeface="Verdana" panose="020B0604030504040204" pitchFamily="34" charset="0"/>
              </a:rPr>
              <a:t>Univ.-Prof. Dr.-Ing. Dirk Söffker</a:t>
            </a:r>
          </a:p>
          <a:p>
            <a:pPr algn="ctr">
              <a:lnSpc>
                <a:spcPct val="7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de-DE" sz="1800" dirty="0">
                <a:ea typeface="Verdana" panose="020B0604030504040204" pitchFamily="34" charset="0"/>
                <a:cs typeface="Verdana" panose="020B0604030504040204" pitchFamily="34" charset="0"/>
              </a:rPr>
              <a:t> Mark Spiller, M.Sc.</a:t>
            </a:r>
          </a:p>
          <a:p>
            <a:pPr algn="ctr">
              <a:lnSpc>
                <a:spcPct val="70000"/>
              </a:lnSpc>
              <a:spcBef>
                <a:spcPts val="1000"/>
              </a:spcBef>
              <a:buFont typeface="Wingdings" pitchFamily="2" charset="2"/>
              <a:buNone/>
            </a:pPr>
            <a:endParaRPr lang="en-US" altLang="de-DE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70000"/>
              </a:lnSpc>
              <a:buFont typeface="Wingdings" pitchFamily="2" charset="2"/>
              <a:buNone/>
            </a:pPr>
            <a:endParaRPr lang="en-US" altLang="de-DE" sz="18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70000"/>
              </a:lnSpc>
              <a:buFont typeface="Wingdings" pitchFamily="2" charset="2"/>
              <a:buNone/>
            </a:pPr>
            <a:r>
              <a:rPr lang="en-US" altLang="de-DE" sz="1800" dirty="0">
                <a:ea typeface="Verdana" panose="020B0604030504040204" pitchFamily="34" charset="0"/>
                <a:cs typeface="Verdana" panose="020B0604030504040204" pitchFamily="34" charset="0"/>
              </a:rPr>
              <a:t>27. November 2017</a:t>
            </a:r>
            <a:endParaRPr lang="en-US" altLang="de-DE" sz="14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4" descr="Uni-Logo bl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916613"/>
            <a:ext cx="25669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84475" y="5903913"/>
            <a:ext cx="558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de-DE" sz="1500" dirty="0" err="1"/>
              <a:t>Lehrstuhl</a:t>
            </a:r>
            <a:r>
              <a:rPr lang="en-US" altLang="de-DE" sz="1500" dirty="0"/>
              <a:t> </a:t>
            </a:r>
            <a:r>
              <a:rPr lang="en-US" altLang="de-DE" sz="1500" dirty="0" err="1"/>
              <a:t>Steuerung</a:t>
            </a:r>
            <a:r>
              <a:rPr lang="en-US" altLang="de-DE" sz="1500" dirty="0"/>
              <a:t>, </a:t>
            </a:r>
            <a:r>
              <a:rPr lang="en-US" altLang="de-DE" sz="1500" dirty="0" err="1"/>
              <a:t>Regelung</a:t>
            </a:r>
            <a:r>
              <a:rPr lang="en-US" altLang="de-DE" sz="1500" dirty="0"/>
              <a:t> und </a:t>
            </a:r>
            <a:r>
              <a:rPr lang="en-US" altLang="de-DE" sz="1500" dirty="0" err="1"/>
              <a:t>Systemdynamik</a:t>
            </a:r>
            <a:endParaRPr lang="de-DE" altLang="de-DE" sz="1500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de-DE" sz="1500" dirty="0" err="1"/>
              <a:t>Universität</a:t>
            </a:r>
            <a:r>
              <a:rPr lang="en-US" altLang="de-DE" sz="1500" dirty="0"/>
              <a:t> Duisburg-Essen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8126413" y="5880100"/>
          <a:ext cx="1676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CorelDRAW" r:id="rId4" imgW="4287960" imgH="2014200" progId="CorelDraw.Graphic.14">
                  <p:embed/>
                </p:oleObj>
              </mc:Choice>
              <mc:Fallback>
                <p:oleObj name="CorelDRAW" r:id="rId4" imgW="4287960" imgH="2014200" progId="CorelDraw.Graphic.1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413" y="5880100"/>
                        <a:ext cx="1676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36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Algorithm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GM-PHD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3199" y="732560"/>
                <a:ext cx="9158273" cy="399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Update </a:t>
                </a:r>
              </a:p>
              <a:p>
                <a:pPr marL="0" indent="0">
                  <a:buNone/>
                </a:pPr>
                <a:r>
                  <a:rPr lang="en-US" dirty="0"/>
                  <a:t>Posterior intensity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= 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+1|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+1|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+1|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the mean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and 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are computed by KF, the weights are calculated with the PHD filter update equation,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+1|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+1|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" y="732560"/>
                <a:ext cx="9158273" cy="3992584"/>
              </a:xfrm>
              <a:blipFill>
                <a:blip r:embed="rId2"/>
                <a:stretch>
                  <a:fillRect l="-533" t="-7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0875D4A-6017-49BB-940A-2EB474AF53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5090143"/>
                  </p:ext>
                </p:extLst>
              </p:nvPr>
            </p:nvGraphicFramePr>
            <p:xfrm>
              <a:off x="7012423" y="5663327"/>
              <a:ext cx="2893577" cy="412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708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388869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412037"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de-DE" b="0" baseline="0" dirty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baseline="0" dirty="0" err="1">
                              <a:solidFill>
                                <a:schemeClr val="tx1"/>
                              </a:solidFill>
                            </a:rPr>
                            <a:t>Probability</a:t>
                          </a:r>
                          <a:r>
                            <a:rPr lang="de-DE" sz="16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600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6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600" b="0" baseline="0" dirty="0" err="1">
                              <a:solidFill>
                                <a:schemeClr val="tx1"/>
                              </a:solidFill>
                            </a:rPr>
                            <a:t>detection</a:t>
                          </a:r>
                          <a:endParaRPr lang="de-DE" sz="16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0875D4A-6017-49BB-940A-2EB474AF53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5090143"/>
                  </p:ext>
                </p:extLst>
              </p:nvPr>
            </p:nvGraphicFramePr>
            <p:xfrm>
              <a:off x="7012423" y="5663327"/>
              <a:ext cx="2893577" cy="412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708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388869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4120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5" t="-4412" r="-475904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b="0" baseline="0" dirty="0" err="1">
                              <a:solidFill>
                                <a:schemeClr val="tx1"/>
                              </a:solidFill>
                            </a:rPr>
                            <a:t>Probability</a:t>
                          </a:r>
                          <a:r>
                            <a:rPr lang="de-DE" sz="16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600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sz="16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sz="1600" b="0" baseline="0" dirty="0" err="1">
                              <a:solidFill>
                                <a:schemeClr val="tx1"/>
                              </a:solidFill>
                            </a:rPr>
                            <a:t>detection</a:t>
                          </a:r>
                          <a:endParaRPr lang="de-DE" sz="1600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436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Algorithm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GM-PHD</a:t>
            </a:r>
            <a:r>
              <a:rPr lang="de-DE" dirty="0"/>
              <a:t> IV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3200" y="683999"/>
                <a:ext cx="9806344" cy="52652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State </a:t>
                </a:r>
                <a:r>
                  <a:rPr lang="de-DE" b="1" dirty="0" err="1"/>
                  <a:t>estimation</a:t>
                </a:r>
                <a:endParaRPr lang="de-DE" b="1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en-CA" dirty="0"/>
                  <a:t>Target states are determined from gaussians whose wrights are or have had been above a specific threshold. </a:t>
                </a:r>
                <a:r>
                  <a:rPr lang="de-DE" dirty="0" err="1"/>
                  <a:t>They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identified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labels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b="0" i="0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de-DE" dirty="0"/>
                  <a:t>}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estimations</a:t>
                </a: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=1, …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/>
                  <a:t>} 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" y="683999"/>
                <a:ext cx="9806344" cy="5265281"/>
              </a:xfrm>
              <a:blipFill>
                <a:blip r:embed="rId2"/>
                <a:stretch>
                  <a:fillRect l="-497" t="-5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64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" y="683999"/>
            <a:ext cx="6493976" cy="4761225"/>
          </a:xfrm>
        </p:spPr>
        <p:txBody>
          <a:bodyPr/>
          <a:lstStyle/>
          <a:p>
            <a:r>
              <a:rPr lang="de-DE" dirty="0"/>
              <a:t>Generate </a:t>
            </a:r>
            <a:r>
              <a:rPr lang="de-DE" dirty="0" err="1"/>
              <a:t>sonar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in </a:t>
            </a:r>
            <a:r>
              <a:rPr lang="de-DE" dirty="0" err="1"/>
              <a:t>matlab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50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36562" y="2132856"/>
            <a:ext cx="903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de-DE" altLang="de-DE" sz="2800" b="1" dirty="0" err="1"/>
              <a:t>Thanks</a:t>
            </a:r>
            <a:r>
              <a:rPr lang="de-DE" altLang="de-DE" sz="2800" b="1" dirty="0"/>
              <a:t> </a:t>
            </a:r>
            <a:r>
              <a:rPr lang="de-DE" altLang="de-DE" sz="2800" b="1" dirty="0" err="1"/>
              <a:t>for</a:t>
            </a:r>
            <a:r>
              <a:rPr lang="de-DE" altLang="de-DE" sz="2800" b="1" dirty="0"/>
              <a:t> </a:t>
            </a:r>
            <a:r>
              <a:rPr lang="de-DE" altLang="de-DE" sz="2800" b="1" dirty="0" err="1"/>
              <a:t>your</a:t>
            </a:r>
            <a:r>
              <a:rPr lang="de-DE" altLang="de-DE" sz="2800" b="1" dirty="0"/>
              <a:t> </a:t>
            </a:r>
            <a:r>
              <a:rPr lang="de-DE" altLang="de-DE" sz="2800" b="1" dirty="0" err="1"/>
              <a:t>attention</a:t>
            </a:r>
            <a:endParaRPr lang="de-DE" alt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7877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Granttplan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" y="747591"/>
            <a:ext cx="5701888" cy="47612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8EA58E-CF2D-406D-AC87-BD49975C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4" y="1484784"/>
            <a:ext cx="9654552" cy="35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5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9A22-7000-419C-B2B5-EBE43862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5344-4AA7-40CD-B837-54A2242F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r>
              <a:rPr lang="de-DE" dirty="0"/>
              <a:t>Generating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</a:p>
          <a:p>
            <a:pPr marL="360000" lvl="1" indent="0">
              <a:buNone/>
            </a:pP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GM-PHD </a:t>
            </a:r>
            <a:r>
              <a:rPr lang="de-DE" dirty="0" err="1"/>
              <a:t>filter</a:t>
            </a:r>
            <a:r>
              <a:rPr lang="de-DE" dirty="0"/>
              <a:t> on </a:t>
            </a:r>
            <a:r>
              <a:rPr lang="de-DE" dirty="0" err="1"/>
              <a:t>ge</a:t>
            </a:r>
            <a:r>
              <a:rPr lang="de-DE" altLang="zh-CN" dirty="0" err="1"/>
              <a:t>ne</a:t>
            </a:r>
            <a:r>
              <a:rPr lang="de-DE" dirty="0" err="1"/>
              <a:t>rated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</a:p>
          <a:p>
            <a:r>
              <a:rPr lang="de-DE" dirty="0"/>
              <a:t>Test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360000" lvl="1" indent="0">
              <a:buNone/>
            </a:pPr>
            <a:r>
              <a:rPr lang="de-DE" dirty="0"/>
              <a:t>Different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and different </a:t>
            </a:r>
            <a:r>
              <a:rPr lang="de-DE" dirty="0" err="1"/>
              <a:t>scenarios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GM-PHD </a:t>
            </a:r>
            <a:r>
              <a:rPr lang="de-DE" dirty="0" err="1"/>
              <a:t>filter</a:t>
            </a:r>
            <a:r>
              <a:rPr lang="de-DE" dirty="0"/>
              <a:t> </a:t>
            </a:r>
          </a:p>
          <a:p>
            <a:r>
              <a:rPr lang="de-DE" dirty="0" err="1"/>
              <a:t>Optimization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81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Contents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" y="620688"/>
            <a:ext cx="10166384" cy="54006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Chapter 1 </a:t>
            </a:r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Chapter 2 Single and multiple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tracking</a:t>
            </a:r>
            <a:endParaRPr lang="de-DE" altLang="zh-CN" dirty="0"/>
          </a:p>
          <a:p>
            <a:pPr lvl="1"/>
            <a:r>
              <a:rPr lang="de-DE" dirty="0"/>
              <a:t>2.1 Single and multiple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tracking</a:t>
            </a:r>
            <a:endParaRPr lang="de-DE" dirty="0"/>
          </a:p>
          <a:p>
            <a:pPr lvl="1"/>
            <a:r>
              <a:rPr lang="de-DE" dirty="0"/>
              <a:t>2.2 Kalman </a:t>
            </a:r>
            <a:r>
              <a:rPr lang="de-DE" dirty="0" err="1"/>
              <a:t>filter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2.3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(NNF)</a:t>
            </a:r>
          </a:p>
          <a:p>
            <a:pPr lvl="1"/>
            <a:r>
              <a:rPr lang="de-DE" dirty="0"/>
              <a:t>2.4 PDA</a:t>
            </a:r>
          </a:p>
          <a:p>
            <a:r>
              <a:rPr lang="de-DE" dirty="0"/>
              <a:t>Chapter 3 </a:t>
            </a:r>
            <a:r>
              <a:rPr lang="de-DE" altLang="zh-CN" dirty="0" err="1"/>
              <a:t>Gaussian</a:t>
            </a:r>
            <a:r>
              <a:rPr lang="de-DE" altLang="zh-CN" dirty="0"/>
              <a:t> </a:t>
            </a:r>
            <a:r>
              <a:rPr lang="de-DE" altLang="zh-CN" dirty="0" err="1"/>
              <a:t>mixture</a:t>
            </a:r>
            <a:r>
              <a:rPr lang="de-DE" altLang="zh-CN" dirty="0"/>
              <a:t> </a:t>
            </a:r>
            <a:r>
              <a:rPr lang="de-DE" altLang="zh-CN" dirty="0" err="1"/>
              <a:t>p</a:t>
            </a:r>
            <a:r>
              <a:rPr lang="de-DE" dirty="0" err="1"/>
              <a:t>robability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(GM-PHD)</a:t>
            </a:r>
          </a:p>
          <a:p>
            <a:pPr lvl="1"/>
            <a:r>
              <a:rPr lang="de-DE" dirty="0"/>
              <a:t>3.1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pPr lvl="1"/>
            <a:r>
              <a:rPr lang="de-DE" dirty="0"/>
              <a:t>3.2 GM-PHD Filter Tracker</a:t>
            </a:r>
          </a:p>
          <a:p>
            <a:r>
              <a:rPr lang="de-DE" dirty="0"/>
              <a:t>Chapter 4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GM-PHD Filter</a:t>
            </a:r>
          </a:p>
          <a:p>
            <a:pPr lvl="1"/>
            <a:r>
              <a:rPr lang="de-DE" dirty="0"/>
              <a:t>4.1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4.2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/>
              <a:t>4.3 Evaluation</a:t>
            </a:r>
          </a:p>
          <a:p>
            <a:r>
              <a:rPr lang="de-DE" dirty="0"/>
              <a:t>Chapter 5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GM-PHD Filter</a:t>
            </a:r>
          </a:p>
          <a:p>
            <a:pPr lvl="1"/>
            <a:r>
              <a:rPr lang="de-DE" dirty="0"/>
              <a:t>5.1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5.2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lvl="1"/>
            <a:r>
              <a:rPr lang="de-DE" dirty="0"/>
              <a:t>5.3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en-US" dirty="0"/>
              <a:t>Chapter 6 Summary</a:t>
            </a:r>
          </a:p>
        </p:txBody>
      </p:sp>
    </p:spTree>
    <p:extLst>
      <p:ext uri="{BB962C8B-B14F-4D97-AF65-F5344CB8AC3E}">
        <p14:creationId xmlns:p14="http://schemas.microsoft.com/office/powerpoint/2010/main" val="336048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</a:t>
            </a:r>
            <a:r>
              <a:rPr lang="en-US" dirty="0" err="1"/>
              <a:t>hypothese</a:t>
            </a:r>
            <a:r>
              <a:rPr lang="en-US" dirty="0"/>
              <a:t> density Filter (PHD Filter)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" y="620688"/>
            <a:ext cx="9734336" cy="5472608"/>
          </a:xfrm>
        </p:spPr>
        <p:txBody>
          <a:bodyPr>
            <a:normAutofit/>
          </a:bodyPr>
          <a:lstStyle/>
          <a:p>
            <a:r>
              <a:rPr lang="en-US" dirty="0"/>
              <a:t>Intensity function</a:t>
            </a:r>
          </a:p>
          <a:p>
            <a:pPr lvl="1"/>
            <a:r>
              <a:rPr lang="de-DE" dirty="0"/>
              <a:t>Intergral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lvl="1"/>
            <a:r>
              <a:rPr lang="de-DE" dirty="0"/>
              <a:t>States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extracted</a:t>
            </a:r>
            <a:r>
              <a:rPr lang="de-DE" dirty="0"/>
              <a:t> </a:t>
            </a:r>
          </a:p>
          <a:p>
            <a:r>
              <a:rPr lang="de-DE" dirty="0" err="1"/>
              <a:t>Probability</a:t>
            </a:r>
            <a:r>
              <a:rPr lang="de-DE" dirty="0"/>
              <a:t> Hypothese Density </a:t>
            </a:r>
            <a:r>
              <a:rPr lang="de-DE" dirty="0" err="1"/>
              <a:t>filter</a:t>
            </a:r>
            <a:r>
              <a:rPr lang="de-DE" dirty="0"/>
              <a:t> (PHD) </a:t>
            </a:r>
          </a:p>
          <a:p>
            <a:pPr lvl="1"/>
            <a:r>
              <a:rPr lang="de-DE" dirty="0"/>
              <a:t>Propagation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-form </a:t>
            </a:r>
            <a:r>
              <a:rPr lang="de-DE" dirty="0" err="1"/>
              <a:t>solution</a:t>
            </a:r>
            <a:r>
              <a:rPr lang="de-DE" dirty="0"/>
              <a:t> (just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)</a:t>
            </a:r>
          </a:p>
          <a:p>
            <a:r>
              <a:rPr lang="de-DE" dirty="0"/>
              <a:t>GM-PHD Filter </a:t>
            </a:r>
          </a:p>
          <a:p>
            <a:pPr lvl="1"/>
            <a:r>
              <a:rPr lang="de-DE" dirty="0"/>
              <a:t>Modeling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mixtures</a:t>
            </a:r>
            <a:endParaRPr lang="de-DE" dirty="0"/>
          </a:p>
          <a:p>
            <a:pPr lvl="1"/>
            <a:r>
              <a:rPr lang="de-DE" dirty="0" err="1"/>
              <a:t>Closed</a:t>
            </a:r>
            <a:r>
              <a:rPr lang="de-DE" dirty="0"/>
              <a:t>-form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exsists</a:t>
            </a:r>
            <a:r>
              <a:rPr lang="de-DE" dirty="0"/>
              <a:t>   </a:t>
            </a:r>
          </a:p>
          <a:p>
            <a:pPr marL="36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9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0772-3E93-41A0-9D65-DC6A3164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GM-PHD Filter Tracker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C622D5-FD2D-48DF-891F-8B98AF050D6C}"/>
                  </a:ext>
                </a:extLst>
              </p:cNvPr>
              <p:cNvSpPr txBox="1"/>
              <p:nvPr/>
            </p:nvSpPr>
            <p:spPr>
              <a:xfrm>
                <a:off x="3250328" y="4396525"/>
                <a:ext cx="3405344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              </a:t>
                </a:r>
                <a:r>
                  <a:rPr lang="de-DE" dirty="0" err="1"/>
                  <a:t>Intensity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at </a:t>
                </a:r>
                <a:r>
                  <a:rPr lang="de-DE" altLang="zh-CN" dirty="0" err="1"/>
                  <a:t>S</a:t>
                </a:r>
                <a:r>
                  <a:rPr lang="de-DE" dirty="0" err="1"/>
                  <a:t>tep</a:t>
                </a:r>
                <a:r>
                  <a:rPr lang="de-DE" dirty="0"/>
                  <a:t> k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C622D5-FD2D-48DF-891F-8B98AF05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28" y="4396525"/>
                <a:ext cx="3405344" cy="394210"/>
              </a:xfrm>
              <a:prstGeom prst="rect">
                <a:avLst/>
              </a:prstGeom>
              <a:blipFill>
                <a:blip r:embed="rId2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B1C126-81DD-408A-A117-59CC0A1F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906000" cy="315833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CAEF84-E63C-402C-B01F-053B43073CEA}"/>
              </a:ext>
            </a:extLst>
          </p:cNvPr>
          <p:cNvSpPr txBox="1"/>
          <p:nvPr/>
        </p:nvSpPr>
        <p:spPr>
          <a:xfrm>
            <a:off x="128464" y="5548590"/>
            <a:ext cx="928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 </a:t>
            </a:r>
            <a:r>
              <a:rPr lang="de-DE" dirty="0" err="1"/>
              <a:t>output</a:t>
            </a:r>
            <a:r>
              <a:rPr lang="de-DE" dirty="0"/>
              <a:t> 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Intensity</a:t>
            </a:r>
            <a:r>
              <a:rPr lang="de-DE" dirty="0"/>
              <a:t> </a:t>
            </a:r>
            <a:r>
              <a:rPr lang="de-DE" altLang="zh-CN" dirty="0" err="1"/>
              <a:t>function</a:t>
            </a:r>
            <a:r>
              <a:rPr lang="de-DE" altLang="zh-CN" dirty="0"/>
              <a:t> </a:t>
            </a:r>
            <a:r>
              <a:rPr lang="de-DE" altLang="zh-CN" dirty="0" err="1"/>
              <a:t>generated</a:t>
            </a:r>
            <a:r>
              <a:rPr lang="de-DE" altLang="zh-CN" dirty="0"/>
              <a:t> </a:t>
            </a:r>
            <a:r>
              <a:rPr lang="de-DE" altLang="zh-CN" dirty="0" err="1"/>
              <a:t>by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sum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each</a:t>
            </a:r>
            <a:r>
              <a:rPr lang="de-DE" altLang="zh-CN" dirty="0"/>
              <a:t> </a:t>
            </a:r>
            <a:r>
              <a:rPr lang="de-DE" altLang="zh-CN" dirty="0" err="1"/>
              <a:t>weighted</a:t>
            </a:r>
            <a:r>
              <a:rPr lang="de-DE" altLang="zh-CN" dirty="0"/>
              <a:t> </a:t>
            </a:r>
            <a:r>
              <a:rPr lang="de-DE" altLang="zh-CN" dirty="0" err="1"/>
              <a:t>gaussian</a:t>
            </a:r>
            <a:r>
              <a:rPr lang="de-DE" altLang="zh-CN" dirty="0"/>
              <a:t>.</a:t>
            </a:r>
            <a:r>
              <a:rPr lang="de-DE" dirty="0"/>
              <a:t>   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BDF42C-156C-41FC-8673-B525C33CABE4}"/>
              </a:ext>
            </a:extLst>
          </p:cNvPr>
          <p:cNvCxnSpPr/>
          <p:nvPr/>
        </p:nvCxnSpPr>
        <p:spPr>
          <a:xfrm>
            <a:off x="200472" y="5733256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0772-3E93-41A0-9D65-DC6A3164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Kalman Filter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C622D5-FD2D-48DF-891F-8B98AF050D6C}"/>
              </a:ext>
            </a:extLst>
          </p:cNvPr>
          <p:cNvSpPr txBox="1"/>
          <p:nvPr/>
        </p:nvSpPr>
        <p:spPr>
          <a:xfrm>
            <a:off x="3250328" y="4427091"/>
            <a:ext cx="34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6E6AFC-69A4-4648-8A16-2B00BA2A6A8C}"/>
                  </a:ext>
                </a:extLst>
              </p:cNvPr>
              <p:cNvSpPr txBox="1"/>
              <p:nvPr/>
            </p:nvSpPr>
            <p:spPr>
              <a:xfrm>
                <a:off x="91681" y="692696"/>
                <a:ext cx="5875280" cy="658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Tracking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model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</a:t>
                </a:r>
              </a:p>
              <a:p>
                <a:endParaRPr lang="de-DE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                                                                   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 ,     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Kalman Filter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equations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b="0" dirty="0"/>
                  <a:t> 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b="0" dirty="0"/>
                  <a:t> ,   </a:t>
                </a:r>
                <a:r>
                  <a:rPr lang="de-DE" dirty="0"/>
                  <a:t>(</a:t>
                </a:r>
                <a:r>
                  <a:rPr lang="de-DE" dirty="0" err="1"/>
                  <a:t>covariance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)</a:t>
                </a:r>
                <a:endParaRPr lang="de-DE" b="0" dirty="0"/>
              </a:p>
              <a:p>
                <a:endParaRPr lang="de-DE" dirty="0"/>
              </a:p>
              <a:p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When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z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is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received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updated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estimate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7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covariance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7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are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given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1700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by</a:t>
                </a:r>
                <a:r>
                  <a:rPr lang="de-DE" sz="17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:</a:t>
                </a:r>
                <a:endParaRPr lang="de-DE" sz="17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b="0" dirty="0"/>
                  <a:t>=(</a:t>
                </a:r>
                <a:r>
                  <a:rPr lang="de-DE" dirty="0"/>
                  <a:t>I</a:t>
                </a:r>
                <a:r>
                  <a:rPr lang="de-DE" b="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b="0" dirty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b="0" dirty="0"/>
                  <a:t> 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b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−1    </m:t>
                        </m:r>
                      </m:sup>
                    </m:sSup>
                  </m:oMath>
                </a14:m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  <a:p>
                <a:endParaRPr lang="de-DE" b="0" dirty="0"/>
              </a:p>
              <a:p>
                <a:endParaRPr lang="de-DE" b="0" dirty="0"/>
              </a:p>
              <a:p>
                <a:endParaRPr lang="de-DE" b="0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6E6AFC-69A4-4648-8A16-2B00BA2A6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1" y="692696"/>
                <a:ext cx="5875280" cy="6582251"/>
              </a:xfrm>
              <a:prstGeom prst="rect">
                <a:avLst/>
              </a:prstGeom>
              <a:blipFill>
                <a:blip r:embed="rId2"/>
                <a:stretch>
                  <a:fillRect l="-622" t="-3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0FF0716-B355-4A41-9A14-E484C3DD86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379876"/>
                  </p:ext>
                </p:extLst>
              </p:nvPr>
            </p:nvGraphicFramePr>
            <p:xfrm>
              <a:off x="7097686" y="3426872"/>
              <a:ext cx="280831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836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318477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1435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Kalman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gain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  <a:tr h="352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vector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7339930"/>
                      </a:ext>
                    </a:extLst>
                  </a:tr>
                  <a:tr h="3466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e-DE" b="0" i="1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Measurement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vector</a:t>
                          </a:r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91179"/>
                      </a:ext>
                    </a:extLst>
                  </a:tr>
                  <a:tr h="3409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Process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noise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593198"/>
                      </a:ext>
                    </a:extLst>
                  </a:tr>
                  <a:tr h="317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Measurement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noise</a:t>
                          </a:r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4014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0FF0716-B355-4A41-9A14-E484C3DD86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379876"/>
                  </p:ext>
                </p:extLst>
              </p:nvPr>
            </p:nvGraphicFramePr>
            <p:xfrm>
              <a:off x="7097686" y="3426872"/>
              <a:ext cx="2808313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836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318477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8333" r="-48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Kalman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gain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8333" r="-48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vector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73399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4918" r="-48000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Measurement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vector</a:t>
                          </a:r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91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310000" r="-48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Process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noise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593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410000" r="-48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Measurement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noise</a:t>
                          </a:r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40147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5F59491-76AD-4720-AB1B-8B5A749CE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856346"/>
                  </p:ext>
                </p:extLst>
              </p:nvPr>
            </p:nvGraphicFramePr>
            <p:xfrm>
              <a:off x="7097687" y="5264152"/>
              <a:ext cx="2808313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836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318477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157531"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1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a:t>Q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Covariance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of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process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noise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  <a:tr h="1286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de-DE" b="0" i="1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Covariance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of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measurement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noise</a:t>
                          </a:r>
                          <a:endParaRPr lang="de-DE" sz="1200" b="0" baseline="0" dirty="0">
                            <a:solidFill>
                              <a:schemeClr val="tx1"/>
                            </a:solidFill>
                            <a:latin typeface="Bahnschrif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7339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5F59491-76AD-4720-AB1B-8B5A749CE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856346"/>
                  </p:ext>
                </p:extLst>
              </p:nvPr>
            </p:nvGraphicFramePr>
            <p:xfrm>
              <a:off x="7097687" y="5264152"/>
              <a:ext cx="2808313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836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318477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i="1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a:t>Q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Covariance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of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process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noise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88158" r="-480000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Covariance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of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measurement</a:t>
                          </a:r>
                          <a:r>
                            <a:rPr lang="de-DE" sz="1200" b="0" baseline="0" dirty="0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 </a:t>
                          </a:r>
                          <a:r>
                            <a:rPr lang="de-DE" sz="1200" b="0" baseline="0" dirty="0" err="1">
                              <a:solidFill>
                                <a:schemeClr val="tx1"/>
                              </a:solidFill>
                              <a:latin typeface="Bahnschrift" panose="020B0502040204020203" pitchFamily="34" charset="0"/>
                            </a:rPr>
                            <a:t>noise</a:t>
                          </a:r>
                          <a:endParaRPr lang="de-DE" sz="1200" b="0" baseline="0" dirty="0">
                            <a:solidFill>
                              <a:schemeClr val="tx1"/>
                            </a:solidFill>
                            <a:latin typeface="Bahnschrif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7339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FF4CEDE-6AE8-4748-B6F2-A0DF956756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3580370"/>
                  </p:ext>
                </p:extLst>
              </p:nvPr>
            </p:nvGraphicFramePr>
            <p:xfrm>
              <a:off x="7099919" y="2691112"/>
              <a:ext cx="2808313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836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318477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288032"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de-DE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de-DE" b="0" baseline="0" dirty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Process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b="0" baseline="0" dirty="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Measurement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7339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FF4CEDE-6AE8-4748-B6F2-A0DF956756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3580370"/>
                  </p:ext>
                </p:extLst>
              </p:nvPr>
            </p:nvGraphicFramePr>
            <p:xfrm>
              <a:off x="7099919" y="2691112"/>
              <a:ext cx="2808313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836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318477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35" t="-8197" r="-47284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Process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35" t="-110000" r="-47284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Measurement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matrix</a:t>
                          </a:r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73399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90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54" y="692696"/>
                <a:ext cx="6844416" cy="50580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Initialisation</a:t>
                </a:r>
              </a:p>
              <a:p>
                <a:pPr marL="0" indent="0">
                  <a:buNone/>
                </a:pPr>
                <a:endParaRPr lang="de-DE" altLang="zh-CN" b="1" dirty="0"/>
              </a:p>
              <a:p>
                <a:pPr marL="0" indent="0">
                  <a:buNone/>
                </a:pPr>
                <a:r>
                  <a:rPr lang="de-DE" altLang="zh-CN" dirty="0" err="1"/>
                  <a:t>Initialise</a:t>
                </a:r>
                <a:r>
                  <a:rPr lang="de-DE" altLang="zh-CN" dirty="0"/>
                  <a:t> </a:t>
                </a:r>
                <a:r>
                  <a:rPr lang="de-DE" altLang="zh-CN" dirty="0" err="1"/>
                  <a:t>the</a:t>
                </a:r>
                <a:r>
                  <a:rPr lang="de-DE" altLang="zh-CN" dirty="0"/>
                  <a:t> </a:t>
                </a:r>
                <a:r>
                  <a:rPr lang="de-DE" altLang="zh-CN" dirty="0" err="1"/>
                  <a:t>algorithm</a:t>
                </a:r>
                <a:r>
                  <a:rPr lang="de-DE" altLang="zh-CN" dirty="0"/>
                  <a:t> </a:t>
                </a:r>
                <a:r>
                  <a:rPr lang="de-DE" altLang="zh-CN" dirty="0" err="1"/>
                  <a:t>with</a:t>
                </a:r>
                <a:r>
                  <a:rPr lang="de-DE" altLang="zh-CN" dirty="0"/>
                  <a:t> </a:t>
                </a:r>
                <a:r>
                  <a:rPr lang="de-DE" altLang="zh-CN" dirty="0" err="1"/>
                  <a:t>the</a:t>
                </a:r>
                <a:r>
                  <a:rPr lang="de-DE" altLang="zh-CN" dirty="0"/>
                  <a:t> </a:t>
                </a:r>
                <a:r>
                  <a:rPr lang="de-DE" altLang="zh-CN" dirty="0" err="1"/>
                  <a:t>weighted</a:t>
                </a:r>
                <a:r>
                  <a:rPr lang="de-DE" altLang="zh-CN" dirty="0"/>
                  <a:t> </a:t>
                </a:r>
                <a:r>
                  <a:rPr lang="de-DE" altLang="zh-CN" dirty="0" err="1"/>
                  <a:t>sum</a:t>
                </a:r>
                <a:r>
                  <a:rPr lang="de-DE" altLang="zh-CN" dirty="0"/>
                  <a:t> </a:t>
                </a:r>
                <a:r>
                  <a:rPr lang="de-DE" altLang="zh-CN" dirty="0" err="1"/>
                  <a:t>of</a:t>
                </a:r>
                <a:r>
                  <a:rPr lang="de-DE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Gaussians</a:t>
                </a:r>
                <a:r>
                  <a:rPr lang="de-DE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de-DE" b="1" i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0|0</m:t>
                        </m:r>
                      </m:sub>
                    </m:sSub>
                  </m:oMath>
                </a14:m>
                <a:r>
                  <a:rPr lang="de-DE" i="1" dirty="0">
                    <a:latin typeface="Cambria Math" panose="02040503050406030204" pitchFamily="18" charset="0"/>
                  </a:rPr>
                  <a:t>   </a:t>
                </a:r>
                <a:r>
                  <a:rPr lang="en-US" i="1" dirty="0">
                    <a:latin typeface="Cambria Math" panose="02040503050406030204" pitchFamily="18" charset="0"/>
                  </a:rPr>
                  <a:t>=</a:t>
                </a:r>
                <a:r>
                  <a:rPr lang="de-DE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i="1" dirty="0">
                    <a:latin typeface="Cambria Math" panose="02040503050406030204" pitchFamily="18" charset="0"/>
                  </a:rPr>
                  <a:t>,   </a:t>
                </a:r>
              </a:p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Gaussian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mixture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a </a:t>
                </a:r>
                <a:r>
                  <a:rPr lang="de-DE" dirty="0" err="1"/>
                  <a:t>label</a:t>
                </a:r>
                <a:r>
                  <a:rPr lang="de-DE" dirty="0"/>
                  <a:t>,</a:t>
                </a:r>
              </a:p>
              <a:p>
                <a:pPr marL="0" indent="0">
                  <a:buNone/>
                </a:pPr>
                <a:endParaRPr lang="de-DE" b="1" i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/>
                  <a:t>The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,</a:t>
                </a:r>
              </a:p>
              <a:p>
                <a:pPr marL="0" indent="0">
                  <a:buNone/>
                </a:pPr>
                <a:endParaRPr lang="de-DE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</m:nary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</a:p>
              <a:p>
                <a:pPr marL="0" indent="0">
                  <a:buNone/>
                </a:pPr>
                <a:endParaRPr lang="de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expected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targets</a:t>
                </a:r>
                <a:r>
                  <a:rPr lang="de-DE" dirty="0"/>
                  <a:t>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54" y="692696"/>
                <a:ext cx="6844416" cy="5058001"/>
              </a:xfrm>
              <a:blipFill>
                <a:blip r:embed="rId2"/>
                <a:stretch>
                  <a:fillRect l="-4456" t="-14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5AEB6C4F-C988-4A04-8262-BF5DDFE9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GM-PHD Filter I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5399AEC-5AD3-43A2-B99A-EBB343B11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517960"/>
                  </p:ext>
                </p:extLst>
              </p:nvPr>
            </p:nvGraphicFramePr>
            <p:xfrm>
              <a:off x="7113239" y="3573016"/>
              <a:ext cx="2791523" cy="2511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8380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193143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665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Mean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i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at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  <a:tr h="6487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Covariance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i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at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91179"/>
                      </a:ext>
                    </a:extLst>
                  </a:tr>
                  <a:tr h="5570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i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at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593198"/>
                      </a:ext>
                    </a:extLst>
                  </a:tr>
                  <a:tr h="450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Weight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i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at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40147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5399AEC-5AD3-43A2-B99A-EBB343B11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1517960"/>
                  </p:ext>
                </p:extLst>
              </p:nvPr>
            </p:nvGraphicFramePr>
            <p:xfrm>
              <a:off x="7113239" y="3573016"/>
              <a:ext cx="2791523" cy="2511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8380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2193143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6657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4587" r="-370408" b="-2926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Mean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i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at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0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940005"/>
                      </a:ext>
                    </a:extLst>
                  </a:tr>
                  <a:tr h="64874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106542" r="-370408" b="-198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Covariance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i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at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91179"/>
                      </a:ext>
                    </a:extLst>
                  </a:tr>
                  <a:tr h="55700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240217" r="-370408" b="-1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i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at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59319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298095" r="-37040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Weight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i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at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40147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321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3200" y="686152"/>
                <a:ext cx="6710000" cy="50580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Prediction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gaussian</a:t>
                </a:r>
                <a:r>
                  <a:rPr lang="de-DE" dirty="0"/>
                  <a:t> </a:t>
                </a:r>
                <a:r>
                  <a:rPr lang="de-DE" dirty="0" err="1"/>
                  <a:t>component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predicted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Kalman Filter (KF)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method</a:t>
                </a:r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n-lt"/>
                    <a:ea typeface="Cambria Math" panose="02040503050406030204" pitchFamily="18" charset="0"/>
                  </a:rPr>
                  <a:t>                        </a:t>
                </a:r>
                <a:r>
                  <a:rPr lang="de-DE" i="1" dirty="0">
                    <a:latin typeface="+mn-lt"/>
                    <a:ea typeface="Cambria Math" panose="02040503050406030204" pitchFamily="18" charset="0"/>
                  </a:rPr>
                  <a:t> k         k+1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                    KF                            </a:t>
                </a:r>
              </a:p>
              <a:p>
                <a:pPr marL="0" indent="0">
                  <a:buNone/>
                </a:pPr>
                <a:r>
                  <a:rPr lang="de-DE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/>
                  <a:t>A priori </a:t>
                </a:r>
                <a:r>
                  <a:rPr lang="de-DE" dirty="0" err="1"/>
                  <a:t>Intensity</a:t>
                </a:r>
                <a:r>
                  <a:rPr lang="de-DE" dirty="0"/>
                  <a:t> at time k+1</a:t>
                </a:r>
              </a:p>
              <a:p>
                <a:pPr marL="0" indent="0">
                  <a:buNone/>
                </a:pPr>
                <a:endParaRPr lang="de-DE" dirty="0"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(x)=</a:t>
                </a:r>
                <a:r>
                  <a:rPr lang="de-DE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 , </a:t>
                </a:r>
              </a:p>
              <a:p>
                <a:pPr marL="0" indent="0">
                  <a:buNone/>
                </a:pPr>
                <a:endParaRPr lang="de-DE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" y="686152"/>
                <a:ext cx="6710000" cy="5058001"/>
              </a:xfrm>
              <a:blipFill>
                <a:blip r:embed="rId2"/>
                <a:stretch>
                  <a:fillRect l="-727" t="-1206" b="-9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5AEB6C4F-C988-4A04-8262-BF5DDFE9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GM-PHD Filter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5399AEC-5AD3-43A2-B99A-EBB343B11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9651228"/>
                  </p:ext>
                </p:extLst>
              </p:nvPr>
            </p:nvGraphicFramePr>
            <p:xfrm>
              <a:off x="7401272" y="4797152"/>
              <a:ext cx="2504728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838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1903890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580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New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components</a:t>
                          </a:r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91179"/>
                      </a:ext>
                    </a:extLst>
                  </a:tr>
                  <a:tr h="584056">
                    <a:tc>
                      <a:txBody>
                        <a:bodyPr/>
                        <a:lstStyle/>
                        <a:p>
                          <a:r>
                            <a:rPr lang="de-DE" i="1" baseline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</a:t>
                          </a:r>
                          <a:endParaRPr lang="de-DE" i="1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Probability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survival</a:t>
                          </a:r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5931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5399AEC-5AD3-43A2-B99A-EBB343B11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9651228"/>
                  </p:ext>
                </p:extLst>
              </p:nvPr>
            </p:nvGraphicFramePr>
            <p:xfrm>
              <a:off x="7401272" y="4797152"/>
              <a:ext cx="2504728" cy="1280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0838">
                      <a:extLst>
                        <a:ext uri="{9D8B030D-6E8A-4147-A177-3AD203B41FA5}">
                          <a16:colId xmlns:a16="http://schemas.microsoft.com/office/drawing/2014/main" val="2174254677"/>
                        </a:ext>
                      </a:extLst>
                    </a:gridCol>
                    <a:gridCol w="1903890">
                      <a:extLst>
                        <a:ext uri="{9D8B030D-6E8A-4147-A177-3AD203B41FA5}">
                          <a16:colId xmlns:a16="http://schemas.microsoft.com/office/drawing/2014/main" val="243492858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4717" r="-318182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New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gaussian</a:t>
                          </a:r>
                          <a:r>
                            <a:rPr lang="de-DE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>
                              <a:solidFill>
                                <a:schemeClr val="tx1"/>
                              </a:solidFill>
                            </a:rPr>
                            <a:t>components</a:t>
                          </a:r>
                          <a:endParaRPr lang="de-DE" b="0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911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i="1" baseline="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ps</a:t>
                          </a:r>
                          <a:endParaRPr lang="de-DE" i="1" baseline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Probability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of</a:t>
                          </a:r>
                          <a:r>
                            <a:rPr lang="de-D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aseline="0" dirty="0" err="1">
                              <a:solidFill>
                                <a:schemeClr val="tx1"/>
                              </a:solidFill>
                            </a:rPr>
                            <a:t>survival</a:t>
                          </a:r>
                          <a:endParaRPr lang="de-DE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5931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86E496-A612-44BC-A54D-4618FDEECE77}"/>
              </a:ext>
            </a:extLst>
          </p:cNvPr>
          <p:cNvCxnSpPr/>
          <p:nvPr/>
        </p:nvCxnSpPr>
        <p:spPr>
          <a:xfrm>
            <a:off x="1640632" y="2492896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A17EF7-3B04-4337-98D0-F7A8D0BBB624}"/>
              </a:ext>
            </a:extLst>
          </p:cNvPr>
          <p:cNvSpPr/>
          <p:nvPr/>
        </p:nvSpPr>
        <p:spPr>
          <a:xfrm>
            <a:off x="3526096" y="2423066"/>
            <a:ext cx="144016" cy="7920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072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A4 Paper (210x297 mm)</PresentationFormat>
  <Paragraphs>162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宋体</vt:lpstr>
      <vt:lpstr>Arial</vt:lpstr>
      <vt:lpstr>Bahnschrift</vt:lpstr>
      <vt:lpstr>Calibri</vt:lpstr>
      <vt:lpstr>Cambria Math</vt:lpstr>
      <vt:lpstr>Verdana</vt:lpstr>
      <vt:lpstr>Wingdings</vt:lpstr>
      <vt:lpstr>Larissa</vt:lpstr>
      <vt:lpstr>Titelfolie</vt:lpstr>
      <vt:lpstr>CorelDRAW</vt:lpstr>
      <vt:lpstr>PowerPoint Presentation</vt:lpstr>
      <vt:lpstr>Granttplan</vt:lpstr>
      <vt:lpstr>Introduction</vt:lpstr>
      <vt:lpstr>Contents</vt:lpstr>
      <vt:lpstr>Probability hypothese density Filter (PHD Filter)</vt:lpstr>
      <vt:lpstr>GM-PHD Filter Tracker</vt:lpstr>
      <vt:lpstr>Kalman Filter </vt:lpstr>
      <vt:lpstr>Algorithm of GM-PHD Filter I  </vt:lpstr>
      <vt:lpstr>Algorithm of GM-PHD Filter II</vt:lpstr>
      <vt:lpstr>Algorithm for GM-PHD III</vt:lpstr>
      <vt:lpstr>Algorithm for GM-PHD IV</vt:lpstr>
      <vt:lpstr>Outlook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Olga Muthig</dc:creator>
  <cp:lastModifiedBy>huangjingjjj@gmail.com</cp:lastModifiedBy>
  <cp:revision>288</cp:revision>
  <dcterms:created xsi:type="dcterms:W3CDTF">2016-01-21T12:20:00Z</dcterms:created>
  <dcterms:modified xsi:type="dcterms:W3CDTF">2017-12-18T06:11:42Z</dcterms:modified>
</cp:coreProperties>
</file>