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8" r:id="rId7"/>
    <p:sldId id="271" r:id="rId8"/>
    <p:sldId id="260" r:id="rId9"/>
    <p:sldId id="261" r:id="rId10"/>
    <p:sldId id="270" r:id="rId11"/>
    <p:sldId id="262" r:id="rId12"/>
    <p:sldId id="263" r:id="rId13"/>
    <p:sldId id="264" r:id="rId14"/>
    <p:sldId id="258" r:id="rId15"/>
    <p:sldId id="259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2A4FD-1CF9-4927-887E-912920CF4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F38046-70A4-403E-8CC4-D792E321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556FE3-F556-4C0B-A15B-6A2DA4C8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F90D78-237D-4E21-A1A9-544BA66D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8C1B6C-98EC-4905-B929-1C5C8B12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4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95F7A-4EF4-4809-AC3E-A04ECCF8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6641FB-C029-46E3-ACBE-C6B13EFCD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C55632-92B3-4018-B33A-3935B0E6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F80E7F-E848-46FA-8071-771610F0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393D1F-4B0B-463A-AC5C-A7C677AC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220FCA-E350-4A29-9BA0-DABCDE02E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A786ED-F9C6-4720-B30C-93325C547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F4C3A1-3BD0-4C22-856B-14A817A2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A9FC56-3FE7-4C44-AF45-4C57EC01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A24EA0-9302-41AF-B986-BFA75E7B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38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9DC73-DA5C-4B5D-B51C-496AE543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94E54-3CA2-402E-B6BA-AE40AB791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BE5441-0BC3-4157-9284-B8B1F6DF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fld id="{110B807C-7979-4136-B60A-1E2D17A4B826}" type="datetimeFigureOut">
              <a:rPr lang="de-DE" smtClean="0"/>
              <a:pPr/>
              <a:t>10.10.2019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7C234E-2A73-421F-ABBB-EE13F9F9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de-DE" dirty="0"/>
              <a:t>GRASP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B1E95-117D-41D3-A237-22AE13B8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fld id="{127A7636-8615-4566-9629-EE6D3542131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4A698CA-A974-4242-8D23-671469EC6D30}"/>
              </a:ext>
            </a:extLst>
          </p:cNvPr>
          <p:cNvSpPr/>
          <p:nvPr userDrawn="1"/>
        </p:nvSpPr>
        <p:spPr>
          <a:xfrm>
            <a:off x="0" y="1399898"/>
            <a:ext cx="11340000" cy="3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5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B6DB6-C140-41E0-963A-0F81DEB7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C53DAF-043A-4115-B5EC-B20698260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AAD8B-EC57-4437-8F43-25459800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79AEF6-F804-430E-8106-53FC3F48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4F21F-588D-4A01-BD5A-64D753B9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75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496A5-21DF-4783-918E-E55C97C6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7401C-1209-4F69-95DF-BDE0ECA5E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B9F9B5-A757-4FF8-829B-54144393E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855C32-7A46-48F4-AB91-2B8C8ABA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EC5767-10A1-4C9C-BD73-EF3A30A4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5F707C-B2AF-4B27-BBC7-F2291EF9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34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23891-3007-4C16-BE49-E12B7612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85B7FB-C8BC-43E3-B37C-9160B1AC0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D105FF-EE7B-40CE-BC47-735CE334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43D487-6262-41FD-92E9-6BAF4ABE1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B90643-A0BD-4557-85F3-A63F7D34F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239640-FAF6-4F92-8208-75212FC9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F38EE7-6961-4327-86C4-754DEBB4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568306-3A6F-48AC-8669-FC0E97ED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17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2FC34-77F4-4AC9-A5EE-BB6B60D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2C915-A13B-48C7-92AE-A69B87D9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B8DC00-59E9-490D-8C04-1DE04F20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F7FCE0-77A0-40DA-9243-F27A7498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0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06D0A0C-405F-411F-B153-E295728E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35EBC2-AE58-4F61-A23E-296FAC63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CEC33E-6E6C-4527-8712-AA6E9C7E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04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E9196-3B05-4433-8446-439B4086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2B3ADA-35C1-4F26-A4D7-AD16DA125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F7E6BB-05E8-44DB-845F-7AAC5286E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8CB691-ED56-4846-96EE-B05D801E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19FDAE-11F3-45CF-808B-0F155CBD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78B451-29C0-4D1A-9C14-82B6B2F7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52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4269E-7FF0-4818-9350-F525EEC3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1BC5D4-4E7E-4C64-BA13-8E8374718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A92653-CFFE-473C-95FA-D3315F212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7DA0E9-413A-4361-BB1F-D5D6B91C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807C-7979-4136-B60A-1E2D17A4B826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430195-B7E1-404A-B539-313594DE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A0AFAC-7F0B-4434-8B1C-282DA25C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21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D19CB1-7579-4A54-8E80-AD5D0C8B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31F320-DEEE-4EF7-B101-0F027528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C52145-0170-4B16-88D5-0784B624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B807C-7979-4136-B60A-1E2D17A4B826}" type="datetimeFigureOut">
              <a:rPr lang="de-DE" smtClean="0"/>
              <a:t>10.10.2019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2C494-7692-491A-A3B0-D1E46FCDC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FC4743-C4B7-4443-BF00-C500FB749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7636-8615-4566-9629-EE6D354213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01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B010C-1FA7-4BE5-9F0F-E2669A077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7030A0"/>
                </a:solidFill>
              </a:rPr>
              <a:t>FALLSTUDIE LERNSOFTWARE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D71D01-6465-40FA-B824-E2C7E6880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Tobias </a:t>
            </a:r>
            <a:r>
              <a:rPr lang="de-DE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Dratz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, Stefan Ernst, Anna-Lena Katzenberger, </a:t>
            </a:r>
          </a:p>
          <a:p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Fabian </a:t>
            </a:r>
            <a:r>
              <a:rPr lang="de-DE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Kmett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, Katharina Merz, Adrian Ott</a:t>
            </a:r>
          </a:p>
        </p:txBody>
      </p:sp>
    </p:spTree>
    <p:extLst>
      <p:ext uri="{BB962C8B-B14F-4D97-AF65-F5344CB8AC3E}">
        <p14:creationId xmlns:p14="http://schemas.microsoft.com/office/powerpoint/2010/main" val="210800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9B403-E9C4-449F-8689-21EB9632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AKTIVITÄTSDIAGRAMM: </a:t>
            </a:r>
            <a:r>
              <a:rPr lang="de-DE" dirty="0" err="1"/>
              <a:t>CreateFileCard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3161C2-498E-4D0B-8FA6-7EED122B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52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8CD23-5B02-4B5A-A597-F4B2722E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SEQUENZDIAGRAMM: LOGIN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B2D2FF-9946-4896-AC8E-D3BC78E6A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14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67000-D235-4ABB-BF6A-6973883E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SEQUENZDIAGRAMM: </a:t>
            </a:r>
            <a:r>
              <a:rPr lang="de-DE" dirty="0" err="1"/>
              <a:t>CreateFileCard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6FE7BB-C052-489E-96A8-ABE8AB58C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12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C6D00-06AE-4B1A-9C98-FF2FA8BE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ABD143-874E-4953-91C5-3B5676F7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279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26A66-90F0-4952-A880-42A0AC0B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CreateFileCard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8E40458-AA14-436C-A345-6F703E5FD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2932"/>
            <a:ext cx="7262054" cy="1394738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EB6CDD2-4A05-4456-9746-5DAAF2594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307" y="4958031"/>
            <a:ext cx="6654165" cy="15263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0F97B67-DCA6-4675-9471-DDE884E20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10" y="3304882"/>
            <a:ext cx="5745674" cy="1283480"/>
          </a:xfrm>
          <a:prstGeom prst="rect">
            <a:avLst/>
          </a:prstGeom>
        </p:spPr>
      </p:pic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18072B1-E1A0-4916-B60C-AD4C05BFCE85}"/>
              </a:ext>
            </a:extLst>
          </p:cNvPr>
          <p:cNvCxnSpPr>
            <a:cxnSpLocks/>
            <a:stCxn id="5" idx="3"/>
            <a:endCxn id="11" idx="3"/>
          </p:cNvCxnSpPr>
          <p:nvPr/>
        </p:nvCxnSpPr>
        <p:spPr>
          <a:xfrm flipH="1">
            <a:off x="7717984" y="2370301"/>
            <a:ext cx="382270" cy="1576321"/>
          </a:xfrm>
          <a:prstGeom prst="bentConnector3">
            <a:avLst>
              <a:gd name="adj1" fmla="val -598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C0B11CF-7ABB-4C68-B4D2-AA5180774A84}"/>
              </a:ext>
            </a:extLst>
          </p:cNvPr>
          <p:cNvCxnSpPr>
            <a:cxnSpLocks/>
          </p:cNvCxnSpPr>
          <p:nvPr/>
        </p:nvCxnSpPr>
        <p:spPr>
          <a:xfrm>
            <a:off x="7717984" y="4197140"/>
            <a:ext cx="2505710" cy="1549051"/>
          </a:xfrm>
          <a:prstGeom prst="bentConnector3">
            <a:avLst>
              <a:gd name="adj1" fmla="val 11365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31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A9E13-0EE5-4C2C-8176-A25EE25F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BA7CB6-336A-4C79-8A69-6DFB16AA0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89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156D0-3A5A-4F20-A2C6-A08B1961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7030A0"/>
                </a:solidFill>
              </a:rPr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D73114-71E5-4ECA-A555-845ADD799442}"/>
              </a:ext>
            </a:extLst>
          </p:cNvPr>
          <p:cNvSpPr txBox="1"/>
          <p:nvPr/>
        </p:nvSpPr>
        <p:spPr>
          <a:xfrm flipH="1">
            <a:off x="838199" y="2064175"/>
            <a:ext cx="5191125" cy="1169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600" dirty="0"/>
              <a:t>Zielsetzung</a:t>
            </a:r>
            <a:r>
              <a:rPr lang="de-DE" sz="2600" dirty="0">
                <a:latin typeface="+mj-lt"/>
              </a:rPr>
              <a:t>: Was macht die Lern-software?</a:t>
            </a:r>
            <a:endParaRPr lang="de-DE" sz="2000" dirty="0">
              <a:latin typeface="+mj-lt"/>
            </a:endParaRPr>
          </a:p>
          <a:p>
            <a:endParaRPr lang="de-DE" dirty="0"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FDEB602-CC13-4949-9A22-2ADE115561EC}"/>
              </a:ext>
            </a:extLst>
          </p:cNvPr>
          <p:cNvSpPr txBox="1"/>
          <p:nvPr/>
        </p:nvSpPr>
        <p:spPr>
          <a:xfrm>
            <a:off x="838198" y="3391495"/>
            <a:ext cx="5191125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600" dirty="0"/>
              <a:t>Use-Cases: </a:t>
            </a:r>
            <a:r>
              <a:rPr lang="de-DE" sz="2600" dirty="0">
                <a:latin typeface="+mj-lt"/>
              </a:rPr>
              <a:t>Login + </a:t>
            </a:r>
            <a:r>
              <a:rPr lang="de-DE" sz="2600" dirty="0" err="1">
                <a:latin typeface="+mj-lt"/>
              </a:rPr>
              <a:t>CreateFileCard</a:t>
            </a:r>
            <a:endParaRPr lang="de-DE" sz="2600" dirty="0">
              <a:latin typeface="+mj-lt"/>
            </a:endParaRPr>
          </a:p>
          <a:p>
            <a:pPr lvl="1"/>
            <a:r>
              <a:rPr lang="de-DE" sz="2600" dirty="0">
                <a:latin typeface="+mj-lt"/>
              </a:rPr>
              <a:t>Use-Case-Diagramm</a:t>
            </a:r>
          </a:p>
          <a:p>
            <a:pPr lvl="1"/>
            <a:r>
              <a:rPr lang="de-DE" sz="2600" dirty="0">
                <a:latin typeface="+mj-lt"/>
              </a:rPr>
              <a:t>Domain Model</a:t>
            </a:r>
          </a:p>
          <a:p>
            <a:pPr lvl="1"/>
            <a:r>
              <a:rPr lang="de-DE" sz="2600" dirty="0">
                <a:latin typeface="+mj-lt"/>
              </a:rPr>
              <a:t>Aktivitätsdiagramme</a:t>
            </a:r>
          </a:p>
          <a:p>
            <a:pPr lvl="1"/>
            <a:r>
              <a:rPr lang="de-DE" sz="2600" dirty="0">
                <a:latin typeface="+mj-lt"/>
              </a:rPr>
              <a:t>Sequenzdiagramme</a:t>
            </a:r>
          </a:p>
          <a:p>
            <a:pPr lvl="1"/>
            <a:r>
              <a:rPr lang="de-DE" sz="2600" dirty="0">
                <a:latin typeface="+mj-lt"/>
              </a:rPr>
              <a:t>Klassendiagramm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6AB97F3-9DA6-42ED-80FE-079A3732E504}"/>
              </a:ext>
            </a:extLst>
          </p:cNvPr>
          <p:cNvSpPr txBox="1"/>
          <p:nvPr/>
        </p:nvSpPr>
        <p:spPr>
          <a:xfrm>
            <a:off x="6200778" y="2064175"/>
            <a:ext cx="5114924" cy="20928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600" dirty="0"/>
              <a:t>aktueller Stand</a:t>
            </a:r>
          </a:p>
          <a:p>
            <a:pPr lvl="1"/>
            <a:r>
              <a:rPr lang="de-DE" sz="2600" dirty="0">
                <a:latin typeface="+mj-lt"/>
              </a:rPr>
              <a:t>Präsentation Backend-Source-code, z.B. Wie wird Karte </a:t>
            </a:r>
            <a:r>
              <a:rPr lang="de-DE" sz="2600" dirty="0" err="1">
                <a:latin typeface="+mj-lt"/>
              </a:rPr>
              <a:t>ge</a:t>
            </a:r>
            <a:r>
              <a:rPr lang="de-DE" sz="2600" dirty="0">
                <a:latin typeface="+mj-lt"/>
              </a:rPr>
              <a:t>-speichert?</a:t>
            </a:r>
          </a:p>
          <a:p>
            <a:pPr lvl="1"/>
            <a:r>
              <a:rPr lang="de-DE" sz="2600" dirty="0">
                <a:latin typeface="+mj-lt"/>
              </a:rPr>
              <a:t>Präsentation Frontend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CAB01F4-7263-4891-A5C5-2B5895A4F78A}"/>
              </a:ext>
            </a:extLst>
          </p:cNvPr>
          <p:cNvSpPr txBox="1"/>
          <p:nvPr/>
        </p:nvSpPr>
        <p:spPr>
          <a:xfrm>
            <a:off x="6200778" y="4314825"/>
            <a:ext cx="5114924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600" dirty="0"/>
              <a:t>weitere Schritte</a:t>
            </a:r>
          </a:p>
          <a:p>
            <a:pPr lvl="1"/>
            <a:r>
              <a:rPr lang="de-DE" sz="2600" dirty="0">
                <a:latin typeface="+mj-lt"/>
              </a:rPr>
              <a:t>Notwendige Funktionen erstellen</a:t>
            </a:r>
          </a:p>
          <a:p>
            <a:pPr lvl="1"/>
            <a:r>
              <a:rPr lang="de-DE" sz="2600" dirty="0">
                <a:latin typeface="+mj-lt"/>
              </a:rPr>
              <a:t>Frontend mit Backend verbinden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866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0A433-2F8B-4576-A603-F0C2D3F4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DARUM SCRUM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D93C341-25CC-4DA5-B59F-583A93ABF72A}"/>
              </a:ext>
            </a:extLst>
          </p:cNvPr>
          <p:cNvSpPr txBox="1"/>
          <p:nvPr/>
        </p:nvSpPr>
        <p:spPr>
          <a:xfrm>
            <a:off x="838200" y="2152650"/>
            <a:ext cx="1051559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accent6">
                  <a:lumMod val="40000"/>
                  <a:lumOff val="60000"/>
                </a:schemeClr>
              </a:buClr>
              <a:buFont typeface="Calibri Light" panose="020F0302020204030204" pitchFamily="34" charset="0"/>
              <a:buChar char="•"/>
            </a:pPr>
            <a:r>
              <a:rPr lang="de-DE" sz="2600" dirty="0"/>
              <a:t>klar definierte</a:t>
            </a:r>
            <a:r>
              <a:rPr lang="de-DE" sz="2600" dirty="0">
                <a:latin typeface="+mj-lt"/>
              </a:rPr>
              <a:t> Aufgaben und Ergebnisse</a:t>
            </a:r>
          </a:p>
          <a:p>
            <a:pPr marL="457200" indent="-457200">
              <a:spcBef>
                <a:spcPts val="1000"/>
              </a:spcBef>
              <a:buClr>
                <a:schemeClr val="accent6">
                  <a:lumMod val="40000"/>
                  <a:lumOff val="60000"/>
                </a:schemeClr>
              </a:buClr>
              <a:buFont typeface="Calibri Light" panose="020F0302020204030204" pitchFamily="34" charset="0"/>
              <a:buChar char="•"/>
            </a:pPr>
            <a:r>
              <a:rPr lang="de-DE" sz="2600" dirty="0">
                <a:latin typeface="+mj-lt"/>
              </a:rPr>
              <a:t>variable </a:t>
            </a:r>
            <a:r>
              <a:rPr lang="de-DE" sz="2600" dirty="0"/>
              <a:t>Anpassung</a:t>
            </a:r>
            <a:r>
              <a:rPr lang="de-DE" sz="2600" dirty="0">
                <a:latin typeface="+mj-lt"/>
              </a:rPr>
              <a:t> bei Bedarf</a:t>
            </a:r>
          </a:p>
          <a:p>
            <a:pPr marL="457200" indent="-457200">
              <a:spcBef>
                <a:spcPts val="1000"/>
              </a:spcBef>
              <a:buClr>
                <a:schemeClr val="accent6">
                  <a:lumMod val="40000"/>
                  <a:lumOff val="60000"/>
                </a:schemeClr>
              </a:buClr>
              <a:buFont typeface="Calibri Light" panose="020F0302020204030204" pitchFamily="34" charset="0"/>
              <a:buChar char="•"/>
            </a:pPr>
            <a:r>
              <a:rPr lang="de-DE" sz="2600" dirty="0">
                <a:latin typeface="+mj-lt"/>
              </a:rPr>
              <a:t>höhere Beteiligung Einzelner durch </a:t>
            </a:r>
            <a:r>
              <a:rPr lang="de-DE" sz="2600" dirty="0"/>
              <a:t>Selbstorganisation</a:t>
            </a:r>
            <a:endParaRPr lang="de-DE" sz="2600" dirty="0">
              <a:latin typeface="+mj-lt"/>
            </a:endParaRPr>
          </a:p>
          <a:p>
            <a:pPr marL="457200" indent="-457200">
              <a:spcBef>
                <a:spcPts val="1000"/>
              </a:spcBef>
              <a:buClr>
                <a:schemeClr val="accent6">
                  <a:lumMod val="40000"/>
                  <a:lumOff val="60000"/>
                </a:schemeClr>
              </a:buClr>
              <a:buFont typeface="Calibri Light" panose="020F0302020204030204" pitchFamily="34" charset="0"/>
              <a:buChar char="•"/>
            </a:pPr>
            <a:r>
              <a:rPr lang="de-DE" sz="2600" dirty="0">
                <a:latin typeface="+mj-lt"/>
              </a:rPr>
              <a:t>hoher </a:t>
            </a:r>
            <a:r>
              <a:rPr lang="de-DE" sz="2600" dirty="0"/>
              <a:t>Kommunikationsaustausch</a:t>
            </a:r>
            <a:r>
              <a:rPr lang="de-DE" sz="2600" dirty="0">
                <a:latin typeface="+mj-lt"/>
              </a:rPr>
              <a:t> durch Daily </a:t>
            </a:r>
            <a:r>
              <a:rPr lang="de-DE" sz="2600" dirty="0" err="1">
                <a:latin typeface="+mj-lt"/>
              </a:rPr>
              <a:t>Scrum</a:t>
            </a:r>
            <a:r>
              <a:rPr lang="de-DE" sz="2600" dirty="0">
                <a:latin typeface="+mj-lt"/>
              </a:rPr>
              <a:t> Meetings</a:t>
            </a:r>
          </a:p>
          <a:p>
            <a:pPr marL="457200" indent="-457200">
              <a:spcBef>
                <a:spcPts val="1000"/>
              </a:spcBef>
              <a:buClr>
                <a:schemeClr val="accent6">
                  <a:lumMod val="40000"/>
                  <a:lumOff val="60000"/>
                </a:schemeClr>
              </a:buClr>
              <a:buFont typeface="Calibri Light" panose="020F0302020204030204" pitchFamily="34" charset="0"/>
              <a:buChar char="•"/>
            </a:pPr>
            <a:r>
              <a:rPr lang="de-DE" sz="2600" dirty="0">
                <a:latin typeface="+mj-lt"/>
              </a:rPr>
              <a:t>bessere Sichtbarkeit und Überprüfung der </a:t>
            </a:r>
            <a:r>
              <a:rPr lang="de-DE" sz="2600" dirty="0"/>
              <a:t>Fortschritte</a:t>
            </a:r>
          </a:p>
          <a:p>
            <a:pPr marL="457200" indent="-457200">
              <a:spcBef>
                <a:spcPts val="1000"/>
              </a:spcBef>
              <a:buClr>
                <a:schemeClr val="accent6">
                  <a:lumMod val="40000"/>
                  <a:lumOff val="60000"/>
                </a:schemeClr>
              </a:buClr>
              <a:buFont typeface="Calibri Light" panose="020F0302020204030204" pitchFamily="34" charset="0"/>
              <a:buChar char="•"/>
            </a:pPr>
            <a:r>
              <a:rPr lang="de-DE" sz="2600" dirty="0">
                <a:latin typeface="+mj-lt"/>
              </a:rPr>
              <a:t>stetiger </a:t>
            </a:r>
            <a:r>
              <a:rPr lang="de-DE" sz="2600" dirty="0"/>
              <a:t>Verbesserungsprozess</a:t>
            </a:r>
          </a:p>
          <a:p>
            <a:pPr>
              <a:spcBef>
                <a:spcPts val="1000"/>
              </a:spcBef>
            </a:pPr>
            <a:endParaRPr lang="de-DE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64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0A433-2F8B-4576-A603-F0C2D3F4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 BACKLOG</a:t>
            </a:r>
          </a:p>
        </p:txBody>
      </p:sp>
      <p:pic>
        <p:nvPicPr>
          <p:cNvPr id="5" name="Grafik 4" descr="Ein Bild, das drinnen, Screenshot, Computer, sitzend enthält.&#10;&#10;Automatisch generierte Beschreibung">
            <a:extLst>
              <a:ext uri="{FF2B5EF4-FFF2-40B4-BE49-F238E27FC236}">
                <a16:creationId xmlns:a16="http://schemas.microsoft.com/office/drawing/2014/main" id="{B19270E1-006A-45E4-8F18-B6DED06D17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 t="12449" r="7615" b="7054"/>
          <a:stretch/>
        </p:blipFill>
        <p:spPr>
          <a:xfrm>
            <a:off x="838200" y="1672931"/>
            <a:ext cx="10072957" cy="502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3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341C1-203D-4849-A580-A0F511D8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ADFF8D-8228-44E3-BB3C-13FEA7BF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049"/>
            <a:ext cx="10515600" cy="30511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accent6">
                  <a:lumMod val="40000"/>
                  <a:lumOff val="60000"/>
                </a:schemeClr>
              </a:buClr>
            </a:pPr>
            <a:r>
              <a:rPr lang="de-DE" sz="2600" dirty="0"/>
              <a:t>Motivation: </a:t>
            </a:r>
            <a:r>
              <a:rPr lang="de-DE" sz="2600" dirty="0">
                <a:latin typeface="+mj-lt"/>
              </a:rPr>
              <a:t>Lernsoftware für Schüler / Studenten / erwachsene Lernende</a:t>
            </a:r>
          </a:p>
          <a:p>
            <a:pPr>
              <a:lnSpc>
                <a:spcPct val="100000"/>
              </a:lnSpc>
              <a:buClr>
                <a:schemeClr val="accent6">
                  <a:lumMod val="40000"/>
                  <a:lumOff val="60000"/>
                </a:schemeClr>
              </a:buClr>
            </a:pPr>
            <a:r>
              <a:rPr lang="de-DE" sz="2600" dirty="0"/>
              <a:t>Karteikartensystem </a:t>
            </a:r>
            <a:r>
              <a:rPr lang="de-DE" sz="2600" dirty="0">
                <a:latin typeface="+mj-lt"/>
              </a:rPr>
              <a:t>mit verschiedenen Registern</a:t>
            </a:r>
          </a:p>
          <a:p>
            <a:pPr>
              <a:lnSpc>
                <a:spcPct val="100000"/>
              </a:lnSpc>
              <a:buClr>
                <a:schemeClr val="accent6">
                  <a:lumMod val="40000"/>
                  <a:lumOff val="60000"/>
                </a:schemeClr>
              </a:buClr>
            </a:pPr>
            <a:r>
              <a:rPr lang="de-DE" sz="2600" dirty="0">
                <a:latin typeface="+mj-lt"/>
              </a:rPr>
              <a:t>mehrere Karteikästen pro User, um </a:t>
            </a:r>
            <a:r>
              <a:rPr lang="de-DE" sz="2600" dirty="0"/>
              <a:t>Lerngebiete </a:t>
            </a:r>
            <a:r>
              <a:rPr lang="de-DE" sz="2600" dirty="0">
                <a:latin typeface="+mj-lt"/>
              </a:rPr>
              <a:t>abzugrenzen</a:t>
            </a:r>
          </a:p>
          <a:p>
            <a:pPr>
              <a:lnSpc>
                <a:spcPct val="100000"/>
              </a:lnSpc>
              <a:buClr>
                <a:schemeClr val="accent6">
                  <a:lumMod val="40000"/>
                  <a:lumOff val="60000"/>
                </a:schemeClr>
              </a:buClr>
            </a:pPr>
            <a:r>
              <a:rPr lang="de-DE" sz="2600" dirty="0">
                <a:latin typeface="+mj-lt"/>
              </a:rPr>
              <a:t>Karten werden durch den </a:t>
            </a:r>
            <a:r>
              <a:rPr lang="de-DE" sz="2600" dirty="0"/>
              <a:t>User befüllt </a:t>
            </a:r>
          </a:p>
          <a:p>
            <a:pPr>
              <a:lnSpc>
                <a:spcPct val="100000"/>
              </a:lnSpc>
              <a:buClr>
                <a:schemeClr val="accent6">
                  <a:lumMod val="40000"/>
                  <a:lumOff val="60000"/>
                </a:schemeClr>
              </a:buClr>
            </a:pPr>
            <a:r>
              <a:rPr lang="de-DE" sz="2600" dirty="0"/>
              <a:t>Abfragemodus </a:t>
            </a:r>
            <a:r>
              <a:rPr lang="de-DE" sz="2600" dirty="0">
                <a:latin typeface="+mj-lt"/>
              </a:rPr>
              <a:t>öffnet die Frage, auf Knopfdruck die zugehörige Antwort</a:t>
            </a:r>
          </a:p>
          <a:p>
            <a:pPr>
              <a:lnSpc>
                <a:spcPct val="100000"/>
              </a:lnSpc>
              <a:buClr>
                <a:schemeClr val="accent6">
                  <a:lumMod val="40000"/>
                  <a:lumOff val="60000"/>
                </a:schemeClr>
              </a:buClr>
            </a:pPr>
            <a:r>
              <a:rPr lang="de-DE" sz="2600" dirty="0">
                <a:latin typeface="+mj-lt"/>
              </a:rPr>
              <a:t>Karten werden bei </a:t>
            </a:r>
            <a:r>
              <a:rPr lang="de-DE" sz="2600" dirty="0"/>
              <a:t>korrekter Beantwortung </a:t>
            </a:r>
            <a:r>
              <a:rPr lang="de-DE" sz="2600" dirty="0">
                <a:latin typeface="+mj-lt"/>
              </a:rPr>
              <a:t>ein Register weiter geschoben</a:t>
            </a:r>
          </a:p>
        </p:txBody>
      </p:sp>
    </p:spTree>
    <p:extLst>
      <p:ext uri="{BB962C8B-B14F-4D97-AF65-F5344CB8AC3E}">
        <p14:creationId xmlns:p14="http://schemas.microsoft.com/office/powerpoint/2010/main" val="249461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2D5FF-9A49-4401-AB4F-730115AB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USE-CASE: LOGIN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E68E55-E6C3-4C35-B8AF-7E2784D34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744" y="1540704"/>
            <a:ext cx="5624512" cy="51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9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2D5FF-9A49-4401-AB4F-730115AB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USE-CASE: </a:t>
            </a:r>
            <a:r>
              <a:rPr lang="de-DE" dirty="0" err="1"/>
              <a:t>CreateFileCard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4AA55C-6FC7-45A6-9BF6-ED0576C32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472" y="1568359"/>
            <a:ext cx="6213056" cy="498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8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219CA-1D2B-4E74-8A15-BF903A2D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DOMAIN MODEL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87D391AA-7CB6-42DD-9AE6-4D7F076D1466}"/>
              </a:ext>
            </a:extLst>
          </p:cNvPr>
          <p:cNvSpPr txBox="1">
            <a:spLocks/>
          </p:cNvSpPr>
          <p:nvPr/>
        </p:nvSpPr>
        <p:spPr>
          <a:xfrm>
            <a:off x="838200" y="24063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AKTIVITÄTSDIAGRAMM: LOGIN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DECFBEE-AD21-4783-A694-738E39C94E5C}"/>
              </a:ext>
            </a:extLst>
          </p:cNvPr>
          <p:cNvSpPr/>
          <p:nvPr/>
        </p:nvSpPr>
        <p:spPr>
          <a:xfrm>
            <a:off x="0" y="3458886"/>
            <a:ext cx="11340000" cy="3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B4A918D-E28F-4850-833C-B5A0AD753533}"/>
              </a:ext>
            </a:extLst>
          </p:cNvPr>
          <p:cNvSpPr txBox="1">
            <a:spLocks/>
          </p:cNvSpPr>
          <p:nvPr/>
        </p:nvSpPr>
        <p:spPr>
          <a:xfrm>
            <a:off x="838200" y="34350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AKTIVITÄTSDIAGRAMM: </a:t>
            </a:r>
            <a:r>
              <a:rPr lang="de-DE" dirty="0" err="1"/>
              <a:t>CreateFileCard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B83F62-06C0-4C69-88B4-BCC6576744F2}"/>
              </a:ext>
            </a:extLst>
          </p:cNvPr>
          <p:cNvSpPr/>
          <p:nvPr/>
        </p:nvSpPr>
        <p:spPr>
          <a:xfrm>
            <a:off x="0" y="4487586"/>
            <a:ext cx="11340000" cy="3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FFD5BC8D-B204-4CB4-BB2D-0ACB46453AF2}"/>
              </a:ext>
            </a:extLst>
          </p:cNvPr>
          <p:cNvSpPr txBox="1">
            <a:spLocks/>
          </p:cNvSpPr>
          <p:nvPr/>
        </p:nvSpPr>
        <p:spPr>
          <a:xfrm>
            <a:off x="838200" y="44542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SEQUENZDIAGRAMM: LOGIN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B44FCFD-DB1C-4C56-83D6-32B596587DB0}"/>
              </a:ext>
            </a:extLst>
          </p:cNvPr>
          <p:cNvSpPr/>
          <p:nvPr/>
        </p:nvSpPr>
        <p:spPr>
          <a:xfrm>
            <a:off x="0" y="5506761"/>
            <a:ext cx="11340000" cy="3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FBB3D25-5A5B-4324-AEBD-0C30C05214BF}"/>
              </a:ext>
            </a:extLst>
          </p:cNvPr>
          <p:cNvSpPr txBox="1">
            <a:spLocks/>
          </p:cNvSpPr>
          <p:nvPr/>
        </p:nvSpPr>
        <p:spPr>
          <a:xfrm>
            <a:off x="838200" y="13776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KLASSENDIAGRAMM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3B24CC3-D0C4-4575-93C6-8F500C30C15D}"/>
              </a:ext>
            </a:extLst>
          </p:cNvPr>
          <p:cNvSpPr/>
          <p:nvPr/>
        </p:nvSpPr>
        <p:spPr>
          <a:xfrm>
            <a:off x="0" y="2430186"/>
            <a:ext cx="11340000" cy="3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47AD3B3A-B9F6-4015-9D9B-039E5DA140AE}"/>
              </a:ext>
            </a:extLst>
          </p:cNvPr>
          <p:cNvSpPr txBox="1">
            <a:spLocks/>
          </p:cNvSpPr>
          <p:nvPr/>
        </p:nvSpPr>
        <p:spPr>
          <a:xfrm>
            <a:off x="838200" y="55019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SEQUENZDIAGRAMM: </a:t>
            </a:r>
            <a:r>
              <a:rPr lang="de-DE" dirty="0" err="1"/>
              <a:t>CreateFileCard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D1CD0FC-F962-480B-A2A6-E4C2FA143A3E}"/>
              </a:ext>
            </a:extLst>
          </p:cNvPr>
          <p:cNvSpPr/>
          <p:nvPr/>
        </p:nvSpPr>
        <p:spPr>
          <a:xfrm>
            <a:off x="0" y="6525936"/>
            <a:ext cx="11340000" cy="3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DEDC7D1-EDBB-41D2-ADA5-2F5E3A3E80F4}"/>
              </a:ext>
            </a:extLst>
          </p:cNvPr>
          <p:cNvSpPr/>
          <p:nvPr/>
        </p:nvSpPr>
        <p:spPr>
          <a:xfrm>
            <a:off x="428625" y="876800"/>
            <a:ext cx="276225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FCB12E7-E989-49FB-93D5-4B7BE2A72162}"/>
              </a:ext>
            </a:extLst>
          </p:cNvPr>
          <p:cNvSpPr/>
          <p:nvPr/>
        </p:nvSpPr>
        <p:spPr>
          <a:xfrm>
            <a:off x="428625" y="1907088"/>
            <a:ext cx="276225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273A1B4-8BCD-4D7C-8A9B-A1D398E8EAB7}"/>
              </a:ext>
            </a:extLst>
          </p:cNvPr>
          <p:cNvSpPr/>
          <p:nvPr/>
        </p:nvSpPr>
        <p:spPr>
          <a:xfrm>
            <a:off x="428623" y="2929454"/>
            <a:ext cx="276225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0E288FF-1851-4E1F-8D22-108FFB25AB82}"/>
              </a:ext>
            </a:extLst>
          </p:cNvPr>
          <p:cNvSpPr/>
          <p:nvPr/>
        </p:nvSpPr>
        <p:spPr>
          <a:xfrm>
            <a:off x="428624" y="3968728"/>
            <a:ext cx="276225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C70827D-CA90-4866-B482-685FDB514464}"/>
              </a:ext>
            </a:extLst>
          </p:cNvPr>
          <p:cNvSpPr/>
          <p:nvPr/>
        </p:nvSpPr>
        <p:spPr>
          <a:xfrm>
            <a:off x="428624" y="4987903"/>
            <a:ext cx="276225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D717758-A1F5-4473-A431-21776F1F659E}"/>
              </a:ext>
            </a:extLst>
          </p:cNvPr>
          <p:cNvSpPr/>
          <p:nvPr/>
        </p:nvSpPr>
        <p:spPr>
          <a:xfrm>
            <a:off x="428625" y="6031413"/>
            <a:ext cx="276225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35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17" grpId="0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EBDE0-27B0-4915-9E9B-5F1C59BD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AKTIVITÄTSDIAGRAMM: LOGIN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BD536C7-9EE0-4881-ABFA-279C6212F99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854217"/>
              </p:ext>
            </p:extLst>
          </p:nvPr>
        </p:nvGraphicFramePr>
        <p:xfrm>
          <a:off x="1588135" y="1377958"/>
          <a:ext cx="7945120" cy="1138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Acrobat Document" r:id="rId3" imgW="4396696" imgH="6286368" progId="AcroExch.Document.DC">
                  <p:embed/>
                </p:oleObj>
              </mc:Choice>
              <mc:Fallback>
                <p:oleObj name="Acrobat Document" r:id="rId3" imgW="4396696" imgH="628636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135" y="1377958"/>
                        <a:ext cx="7945120" cy="11389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710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1F568233DC2D47B2D88B955092CE78" ma:contentTypeVersion="10" ma:contentTypeDescription="Create a new document." ma:contentTypeScope="" ma:versionID="d508781073e7bb7151c4e618f8fef285">
  <xsd:schema xmlns:xsd="http://www.w3.org/2001/XMLSchema" xmlns:xs="http://www.w3.org/2001/XMLSchema" xmlns:p="http://schemas.microsoft.com/office/2006/metadata/properties" xmlns:ns3="e7d0794c-64e4-4afd-aaee-1ea174578c2f" xmlns:ns4="b8fef51c-ca52-45d5-842a-5a4a836da343" targetNamespace="http://schemas.microsoft.com/office/2006/metadata/properties" ma:root="true" ma:fieldsID="7d9f500a3bc3717612d0292ae5b985d8" ns3:_="" ns4:_="">
    <xsd:import namespace="e7d0794c-64e4-4afd-aaee-1ea174578c2f"/>
    <xsd:import namespace="b8fef51c-ca52-45d5-842a-5a4a836da3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0794c-64e4-4afd-aaee-1ea174578c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ef51c-ca52-45d5-842a-5a4a836da34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F22A67-6635-43EC-9877-D093952A3F46}">
  <ds:schemaRefs>
    <ds:schemaRef ds:uri="http://schemas.microsoft.com/office/2006/documentManagement/types"/>
    <ds:schemaRef ds:uri="b8fef51c-ca52-45d5-842a-5a4a836da343"/>
    <ds:schemaRef ds:uri="e7d0794c-64e4-4afd-aaee-1ea174578c2f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EFC03C0-E4C6-42EE-9D72-FEC5841115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97F123-BA78-4825-8B72-BFC2CCB43C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d0794c-64e4-4afd-aaee-1ea174578c2f"/>
    <ds:schemaRef ds:uri="b8fef51c-ca52-45d5-842a-5a4a836da3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47</Paragraphs>
  <Slides>15</Slides>
  <Notes>0</Notes>
  <HiddenSlides>5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Acrobat Document</vt:lpstr>
      <vt:lpstr>FALLSTUDIE LERNSOFTWARE</vt:lpstr>
      <vt:lpstr>AGENDA</vt:lpstr>
      <vt:lpstr>DARUM SCRUM</vt:lpstr>
      <vt:lpstr>SPRINT BACKLOG</vt:lpstr>
      <vt:lpstr>ZIELSETZUNG</vt:lpstr>
      <vt:lpstr>USE-CASE: LOGIN</vt:lpstr>
      <vt:lpstr>USE-CASE: CreateFileCard</vt:lpstr>
      <vt:lpstr>DOMAIN MODEL</vt:lpstr>
      <vt:lpstr>AKTIVITÄTSDIAGRAMM: LOGIN</vt:lpstr>
      <vt:lpstr>AKTIVITÄTSDIAGRAMM: CreateFileCard</vt:lpstr>
      <vt:lpstr>SEQUENZDIAGRAMM: LOGIN</vt:lpstr>
      <vt:lpstr>SEQUENZDIAGRAMM: CreateFileCard</vt:lpstr>
      <vt:lpstr>KLASSENDIAGRAMM</vt:lpstr>
      <vt:lpstr>CreateFileCard</vt:lpstr>
      <vt:lpstr>FRONTEND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Fallstudie Lernsoftware</dc:title>
  <dc:creator>Merz, Katharina</dc:creator>
  <cp:lastModifiedBy>Ott, Adrian</cp:lastModifiedBy>
  <cp:revision>54</cp:revision>
  <dcterms:created xsi:type="dcterms:W3CDTF">2019-10-09T13:14:04Z</dcterms:created>
  <dcterms:modified xsi:type="dcterms:W3CDTF">2019-10-10T15:57:55Z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0x0101002C1F568233DC2D47B2D88B955092CE78</vt:lpwstr>
  </property>
</Properties>
</file>