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3"/>
  </p:notesMasterIdLst>
  <p:handoutMasterIdLst>
    <p:handoutMasterId r:id="rId54"/>
  </p:handoutMasterIdLst>
  <p:sldIdLst>
    <p:sldId id="256" r:id="rId5"/>
    <p:sldId id="271" r:id="rId6"/>
    <p:sldId id="327" r:id="rId7"/>
    <p:sldId id="328" r:id="rId8"/>
    <p:sldId id="326" r:id="rId9"/>
    <p:sldId id="280" r:id="rId10"/>
    <p:sldId id="309" r:id="rId11"/>
    <p:sldId id="282" r:id="rId12"/>
    <p:sldId id="301" r:id="rId13"/>
    <p:sldId id="306" r:id="rId14"/>
    <p:sldId id="304" r:id="rId15"/>
    <p:sldId id="307" r:id="rId16"/>
    <p:sldId id="308" r:id="rId17"/>
    <p:sldId id="310" r:id="rId18"/>
    <p:sldId id="297" r:id="rId19"/>
    <p:sldId id="311" r:id="rId20"/>
    <p:sldId id="295" r:id="rId21"/>
    <p:sldId id="283" r:id="rId22"/>
    <p:sldId id="299" r:id="rId23"/>
    <p:sldId id="300" r:id="rId24"/>
    <p:sldId id="284" r:id="rId25"/>
    <p:sldId id="274" r:id="rId26"/>
    <p:sldId id="288" r:id="rId27"/>
    <p:sldId id="293" r:id="rId28"/>
    <p:sldId id="292" r:id="rId29"/>
    <p:sldId id="294" r:id="rId30"/>
    <p:sldId id="285" r:id="rId31"/>
    <p:sldId id="275" r:id="rId32"/>
    <p:sldId id="287" r:id="rId33"/>
    <p:sldId id="276" r:id="rId34"/>
    <p:sldId id="286" r:id="rId35"/>
    <p:sldId id="277" r:id="rId36"/>
    <p:sldId id="278" r:id="rId37"/>
    <p:sldId id="296" r:id="rId38"/>
    <p:sldId id="312" r:id="rId39"/>
    <p:sldId id="314" r:id="rId40"/>
    <p:sldId id="315" r:id="rId41"/>
    <p:sldId id="316" r:id="rId42"/>
    <p:sldId id="317" r:id="rId43"/>
    <p:sldId id="318" r:id="rId44"/>
    <p:sldId id="319" r:id="rId45"/>
    <p:sldId id="320" r:id="rId46"/>
    <p:sldId id="324" r:id="rId47"/>
    <p:sldId id="321" r:id="rId48"/>
    <p:sldId id="325" r:id="rId49"/>
    <p:sldId id="323" r:id="rId50"/>
    <p:sldId id="329" r:id="rId51"/>
    <p:sldId id="26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9" d="100"/>
          <a:sy n="99" d="100"/>
        </p:scale>
        <p:origin x="1032" y="9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2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23/03/2019</a:t>
            </a:fld>
            <a:endParaRPr lang="en-GB"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23/03/2019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a:t>
            </a:r>
            <a:r>
              <a:rPr lang="en-US" dirty="0" err="1"/>
              <a:t>gonna</a:t>
            </a:r>
            <a:r>
              <a:rPr lang="en-US" dirty="0"/>
              <a:t> show you where we the issue is.</a:t>
            </a:r>
          </a:p>
        </p:txBody>
      </p:sp>
      <p:sp>
        <p:nvSpPr>
          <p:cNvPr id="4" name="Slide Number Placeholder 3"/>
          <p:cNvSpPr>
            <a:spLocks noGrp="1"/>
          </p:cNvSpPr>
          <p:nvPr>
            <p:ph type="sldNum" sz="quarter" idx="5"/>
          </p:nvPr>
        </p:nvSpPr>
        <p:spPr/>
        <p:txBody>
          <a:bodyPr/>
          <a:lstStyle/>
          <a:p>
            <a:fld id="{1734D747-9380-41EE-9946-EC9EC0CA5D1E}" type="slidenum">
              <a:rPr lang="en-GB" smtClean="0"/>
              <a:t>13</a:t>
            </a:fld>
            <a:endParaRPr lang="en-GB" dirty="0"/>
          </a:p>
        </p:txBody>
      </p:sp>
    </p:spTree>
    <p:extLst>
      <p:ext uri="{BB962C8B-B14F-4D97-AF65-F5344CB8AC3E}">
        <p14:creationId xmlns:p14="http://schemas.microsoft.com/office/powerpoint/2010/main" val="1305786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step is improving local and remote loops.</a:t>
            </a:r>
          </a:p>
        </p:txBody>
      </p:sp>
      <p:sp>
        <p:nvSpPr>
          <p:cNvPr id="4" name="Slide Number Placeholder 3"/>
          <p:cNvSpPr>
            <a:spLocks noGrp="1"/>
          </p:cNvSpPr>
          <p:nvPr>
            <p:ph type="sldNum" sz="quarter" idx="5"/>
          </p:nvPr>
        </p:nvSpPr>
        <p:spPr/>
        <p:txBody>
          <a:bodyPr/>
          <a:lstStyle/>
          <a:p>
            <a:fld id="{1734D747-9380-41EE-9946-EC9EC0CA5D1E}" type="slidenum">
              <a:rPr lang="en-GB" smtClean="0"/>
              <a:t>21</a:t>
            </a:fld>
            <a:endParaRPr lang="en-GB" dirty="0"/>
          </a:p>
        </p:txBody>
      </p:sp>
    </p:spTree>
    <p:extLst>
      <p:ext uri="{BB962C8B-B14F-4D97-AF65-F5344CB8AC3E}">
        <p14:creationId xmlns:p14="http://schemas.microsoft.com/office/powerpoint/2010/main" val="109866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GB" smtClean="0"/>
              <a:t>32</a:t>
            </a:fld>
            <a:endParaRPr lang="en-GB" dirty="0"/>
          </a:p>
        </p:txBody>
      </p:sp>
    </p:spTree>
    <p:extLst>
      <p:ext uri="{BB962C8B-B14F-4D97-AF65-F5344CB8AC3E}">
        <p14:creationId xmlns:p14="http://schemas.microsoft.com/office/powerpoint/2010/main" val="3421867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mbria Math" panose="02040503050406030204" pitchFamily="18" charset="0"/>
                <a:ea typeface="Cambria Math" panose="02040503050406030204" pitchFamily="18" charset="0"/>
              </a:rPr>
              <a:t>Explain when each one is better</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GB" smtClean="0"/>
              <a:t>39</a:t>
            </a:fld>
            <a:endParaRPr lang="en-GB" dirty="0"/>
          </a:p>
        </p:txBody>
      </p:sp>
    </p:spTree>
    <p:extLst>
      <p:ext uri="{BB962C8B-B14F-4D97-AF65-F5344CB8AC3E}">
        <p14:creationId xmlns:p14="http://schemas.microsoft.com/office/powerpoint/2010/main" val="2221592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mn-cs"/>
              </a:rPr>
              <a:t>When A is horizontal, we halve A by column based on its column size. Since row size of B equals column size of A, we halve B by row, so it will be a split similar to A, but horizontally.</a:t>
            </a:r>
          </a:p>
        </p:txBody>
      </p:sp>
      <p:sp>
        <p:nvSpPr>
          <p:cNvPr id="4" name="Slide Number Placeholder 3"/>
          <p:cNvSpPr>
            <a:spLocks noGrp="1"/>
          </p:cNvSpPr>
          <p:nvPr>
            <p:ph type="sldNum" sz="quarter" idx="5"/>
          </p:nvPr>
        </p:nvSpPr>
        <p:spPr/>
        <p:txBody>
          <a:bodyPr/>
          <a:lstStyle/>
          <a:p>
            <a:fld id="{1734D747-9380-41EE-9946-EC9EC0CA5D1E}" type="slidenum">
              <a:rPr lang="en-GB" smtClean="0"/>
              <a:t>42</a:t>
            </a:fld>
            <a:endParaRPr lang="en-GB" dirty="0"/>
          </a:p>
        </p:txBody>
      </p:sp>
    </p:spTree>
    <p:extLst>
      <p:ext uri="{BB962C8B-B14F-4D97-AF65-F5344CB8AC3E}">
        <p14:creationId xmlns:p14="http://schemas.microsoft.com/office/powerpoint/2010/main" val="55579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GB" smtClean="0"/>
              <a:t>44</a:t>
            </a:fld>
            <a:endParaRPr lang="en-GB" dirty="0"/>
          </a:p>
        </p:txBody>
      </p:sp>
    </p:spTree>
    <p:extLst>
      <p:ext uri="{BB962C8B-B14F-4D97-AF65-F5344CB8AC3E}">
        <p14:creationId xmlns:p14="http://schemas.microsoft.com/office/powerpoint/2010/main" val="4199453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GB" smtClean="0"/>
              <a:t>45</a:t>
            </a:fld>
            <a:endParaRPr lang="en-GB" dirty="0"/>
          </a:p>
        </p:txBody>
      </p:sp>
    </p:spTree>
    <p:extLst>
      <p:ext uri="{BB962C8B-B14F-4D97-AF65-F5344CB8AC3E}">
        <p14:creationId xmlns:p14="http://schemas.microsoft.com/office/powerpoint/2010/main" val="1875054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mbria Math" panose="02040503050406030204" pitchFamily="18" charset="0"/>
                <a:ea typeface="Cambria Math" panose="02040503050406030204" pitchFamily="18" charset="0"/>
              </a:rPr>
              <a:t>Explain when each one is better</a:t>
            </a:r>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GB" smtClean="0"/>
              <a:t>47</a:t>
            </a:fld>
            <a:endParaRPr lang="en-GB" dirty="0"/>
          </a:p>
        </p:txBody>
      </p:sp>
    </p:spTree>
    <p:extLst>
      <p:ext uri="{BB962C8B-B14F-4D97-AF65-F5344CB8AC3E}">
        <p14:creationId xmlns:p14="http://schemas.microsoft.com/office/powerpoint/2010/main" val="2376681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199" y="6315075"/>
            <a:ext cx="560356" cy="365125"/>
          </a:xfrm>
        </p:spPr>
        <p:txBody>
          <a:bodyPr/>
          <a:lstStyle>
            <a:lvl1pPr>
              <a:defRPr sz="18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1819469"/>
            <a:ext cx="7586161" cy="1819843"/>
          </a:xfrm>
        </p:spPr>
        <p:txBody>
          <a:bodyPr/>
          <a:lstStyle/>
          <a:p>
            <a:r>
              <a:rPr lang="en-US" sz="3600" b="0" dirty="0"/>
              <a:t>Improving Performance and Scalability of Algebraic Multigrid through a Specialized MATVEC and Divide and Conquer MATMULT</a:t>
            </a:r>
            <a:endParaRPr lang="en-GB" sz="36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7077456" cy="1615502"/>
          </a:xfrm>
        </p:spPr>
        <p:txBody>
          <a:bodyPr>
            <a:normAutofit/>
          </a:bodyPr>
          <a:lstStyle/>
          <a:p>
            <a:pPr marL="0" indent="0">
              <a:buNone/>
            </a:pPr>
            <a:r>
              <a:rPr lang="en-US" dirty="0"/>
              <a:t>Majid Rasouli</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MATVEC</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10</a:t>
            </a:fld>
            <a:endParaRPr lang="en-GB" dirty="0"/>
          </a:p>
        </p:txBody>
      </p:sp>
      <p:pic>
        <p:nvPicPr>
          <p:cNvPr id="4" name="Picture 3">
            <a:extLst>
              <a:ext uri="{FF2B5EF4-FFF2-40B4-BE49-F238E27FC236}">
                <a16:creationId xmlns:a16="http://schemas.microsoft.com/office/drawing/2014/main" id="{2C948D65-3ADC-4E9C-A4D9-7AAAD8BB5F8B}"/>
              </a:ext>
            </a:extLst>
          </p:cNvPr>
          <p:cNvPicPr>
            <a:picLocks noChangeAspect="1"/>
          </p:cNvPicPr>
          <p:nvPr/>
        </p:nvPicPr>
        <p:blipFill>
          <a:blip r:embed="rId2"/>
          <a:stretch>
            <a:fillRect/>
          </a:stretch>
        </p:blipFill>
        <p:spPr>
          <a:xfrm>
            <a:off x="444500" y="1604657"/>
            <a:ext cx="7473819" cy="4281238"/>
          </a:xfrm>
          <a:prstGeom prst="rect">
            <a:avLst/>
          </a:prstGeom>
          <a:solidFill>
            <a:schemeClr val="bg1"/>
          </a:solidFill>
        </p:spPr>
      </p:pic>
    </p:spTree>
    <p:extLst>
      <p:ext uri="{BB962C8B-B14F-4D97-AF65-F5344CB8AC3E}">
        <p14:creationId xmlns:p14="http://schemas.microsoft.com/office/powerpoint/2010/main" val="58587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Distributed MATVEC</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11</a:t>
            </a:fld>
            <a:endParaRPr lang="en-GB" dirty="0"/>
          </a:p>
        </p:txBody>
      </p:sp>
      <p:pic>
        <p:nvPicPr>
          <p:cNvPr id="4" name="Picture 3">
            <a:extLst>
              <a:ext uri="{FF2B5EF4-FFF2-40B4-BE49-F238E27FC236}">
                <a16:creationId xmlns:a16="http://schemas.microsoft.com/office/drawing/2014/main" id="{2C948D65-3ADC-4E9C-A4D9-7AAAD8BB5F8B}"/>
              </a:ext>
            </a:extLst>
          </p:cNvPr>
          <p:cNvPicPr>
            <a:picLocks noChangeAspect="1"/>
          </p:cNvPicPr>
          <p:nvPr/>
        </p:nvPicPr>
        <p:blipFill>
          <a:blip r:embed="rId2"/>
          <a:stretch>
            <a:fillRect/>
          </a:stretch>
        </p:blipFill>
        <p:spPr>
          <a:xfrm>
            <a:off x="444500" y="1604658"/>
            <a:ext cx="7473819" cy="4281238"/>
          </a:xfrm>
          <a:prstGeom prst="rect">
            <a:avLst/>
          </a:prstGeom>
          <a:solidFill>
            <a:schemeClr val="bg1"/>
          </a:solidFill>
        </p:spPr>
      </p:pic>
    </p:spTree>
    <p:extLst>
      <p:ext uri="{BB962C8B-B14F-4D97-AF65-F5344CB8AC3E}">
        <p14:creationId xmlns:p14="http://schemas.microsoft.com/office/powerpoint/2010/main" val="318426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Distributed MATVEC</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12</a:t>
            </a:fld>
            <a:endParaRPr lang="en-GB" dirty="0"/>
          </a:p>
        </p:txBody>
      </p:sp>
      <p:pic>
        <p:nvPicPr>
          <p:cNvPr id="4" name="Picture 3">
            <a:extLst>
              <a:ext uri="{FF2B5EF4-FFF2-40B4-BE49-F238E27FC236}">
                <a16:creationId xmlns:a16="http://schemas.microsoft.com/office/drawing/2014/main" id="{2C948D65-3ADC-4E9C-A4D9-7AAAD8BB5F8B}"/>
              </a:ext>
            </a:extLst>
          </p:cNvPr>
          <p:cNvPicPr>
            <a:picLocks noChangeAspect="1"/>
          </p:cNvPicPr>
          <p:nvPr/>
        </p:nvPicPr>
        <p:blipFill>
          <a:blip r:embed="rId2"/>
          <a:stretch>
            <a:fillRect/>
          </a:stretch>
        </p:blipFill>
        <p:spPr>
          <a:xfrm>
            <a:off x="444501" y="1604658"/>
            <a:ext cx="7473817" cy="4281238"/>
          </a:xfrm>
          <a:prstGeom prst="rect">
            <a:avLst/>
          </a:prstGeom>
          <a:solidFill>
            <a:schemeClr val="bg1"/>
          </a:solidFill>
        </p:spPr>
      </p:pic>
    </p:spTree>
    <p:extLst>
      <p:ext uri="{BB962C8B-B14F-4D97-AF65-F5344CB8AC3E}">
        <p14:creationId xmlns:p14="http://schemas.microsoft.com/office/powerpoint/2010/main" val="294695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Distributed MATVEC</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13</a:t>
            </a:fld>
            <a:endParaRPr lang="en-GB" dirty="0"/>
          </a:p>
        </p:txBody>
      </p:sp>
      <p:pic>
        <p:nvPicPr>
          <p:cNvPr id="4" name="Picture 3">
            <a:extLst>
              <a:ext uri="{FF2B5EF4-FFF2-40B4-BE49-F238E27FC236}">
                <a16:creationId xmlns:a16="http://schemas.microsoft.com/office/drawing/2014/main" id="{2C948D65-3ADC-4E9C-A4D9-7AAAD8BB5F8B}"/>
              </a:ext>
            </a:extLst>
          </p:cNvPr>
          <p:cNvPicPr>
            <a:picLocks noChangeAspect="1"/>
          </p:cNvPicPr>
          <p:nvPr/>
        </p:nvPicPr>
        <p:blipFill>
          <a:blip r:embed="rId3"/>
          <a:stretch>
            <a:fillRect/>
          </a:stretch>
        </p:blipFill>
        <p:spPr>
          <a:xfrm>
            <a:off x="444501" y="1604658"/>
            <a:ext cx="7473817" cy="4281237"/>
          </a:xfrm>
          <a:prstGeom prst="rect">
            <a:avLst/>
          </a:prstGeom>
          <a:solidFill>
            <a:schemeClr val="bg1"/>
          </a:solidFill>
        </p:spPr>
      </p:pic>
      <p:sp>
        <p:nvSpPr>
          <p:cNvPr id="5" name="Text Placeholder 9">
            <a:extLst>
              <a:ext uri="{FF2B5EF4-FFF2-40B4-BE49-F238E27FC236}">
                <a16:creationId xmlns:a16="http://schemas.microsoft.com/office/drawing/2014/main" id="{78B8813B-54B8-4B41-A6C6-CE3EFE1FE5CD}"/>
              </a:ext>
            </a:extLst>
          </p:cNvPr>
          <p:cNvSpPr>
            <a:spLocks noGrp="1"/>
          </p:cNvSpPr>
          <p:nvPr>
            <p:ph type="body" sz="quarter" idx="13"/>
          </p:nvPr>
        </p:nvSpPr>
        <p:spPr>
          <a:xfrm>
            <a:off x="8253963" y="3745277"/>
            <a:ext cx="3938037" cy="2349456"/>
          </a:xfrm>
        </p:spPr>
        <p:txBody>
          <a:bodyPr/>
          <a:lstStyle/>
          <a:p>
            <a:pPr marL="514350" indent="-514350">
              <a:buFont typeface="+mj-lt"/>
              <a:buAutoNum type="arabicPeriod"/>
            </a:pPr>
            <a:r>
              <a:rPr lang="en-US" sz="3000" dirty="0"/>
              <a:t>Local loop</a:t>
            </a:r>
          </a:p>
          <a:p>
            <a:pPr marL="514350" indent="-514350">
              <a:buFont typeface="+mj-lt"/>
              <a:buAutoNum type="arabicPeriod"/>
            </a:pPr>
            <a:r>
              <a:rPr lang="en-US" sz="3000" dirty="0"/>
              <a:t>Communication</a:t>
            </a:r>
          </a:p>
          <a:p>
            <a:pPr marL="514350" indent="-514350">
              <a:buFont typeface="+mj-lt"/>
              <a:buAutoNum type="arabicPeriod"/>
            </a:pPr>
            <a:r>
              <a:rPr lang="en-US" sz="3000" dirty="0"/>
              <a:t>Remote loop</a:t>
            </a:r>
          </a:p>
        </p:txBody>
      </p:sp>
    </p:spTree>
    <p:extLst>
      <p:ext uri="{BB962C8B-B14F-4D97-AF65-F5344CB8AC3E}">
        <p14:creationId xmlns:p14="http://schemas.microsoft.com/office/powerpoint/2010/main" val="287002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Problem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14</a:t>
            </a:fld>
            <a:endParaRPr lang="en-GB" dirty="0"/>
          </a:p>
        </p:txBody>
      </p:sp>
      <p:sp>
        <p:nvSpPr>
          <p:cNvPr id="4" name="Rectangle 3">
            <a:extLst>
              <a:ext uri="{FF2B5EF4-FFF2-40B4-BE49-F238E27FC236}">
                <a16:creationId xmlns:a16="http://schemas.microsoft.com/office/drawing/2014/main" id="{54E96212-D60B-433E-9283-6A49B67B15CC}"/>
              </a:ext>
            </a:extLst>
          </p:cNvPr>
          <p:cNvSpPr/>
          <p:nvPr/>
        </p:nvSpPr>
        <p:spPr>
          <a:xfrm>
            <a:off x="6457560" y="2872409"/>
            <a:ext cx="1903445" cy="1735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CDF5FE-437A-4AC4-BF3A-10C03E193D48}"/>
              </a:ext>
            </a:extLst>
          </p:cNvPr>
          <p:cNvSpPr/>
          <p:nvPr/>
        </p:nvSpPr>
        <p:spPr>
          <a:xfrm rot="5400000">
            <a:off x="8401826" y="3254965"/>
            <a:ext cx="1735495" cy="9703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D3FED4-B914-42A0-B774-2A52FD65E230}"/>
              </a:ext>
            </a:extLst>
          </p:cNvPr>
          <p:cNvSpPr/>
          <p:nvPr/>
        </p:nvSpPr>
        <p:spPr>
          <a:xfrm>
            <a:off x="4360505" y="3254964"/>
            <a:ext cx="1735495" cy="9703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B95C0-646D-4D2B-A687-62216C850B48}"/>
              </a:ext>
            </a:extLst>
          </p:cNvPr>
          <p:cNvSpPr/>
          <p:nvPr/>
        </p:nvSpPr>
        <p:spPr>
          <a:xfrm>
            <a:off x="2218252" y="3254964"/>
            <a:ext cx="977189" cy="9703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ACA09C-EC5E-4D38-BC3A-9EFF86A84A23}"/>
              </a:ext>
            </a:extLst>
          </p:cNvPr>
          <p:cNvSpPr/>
          <p:nvPr/>
        </p:nvSpPr>
        <p:spPr>
          <a:xfrm>
            <a:off x="3530420" y="3499375"/>
            <a:ext cx="495106"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364B8D5D-4F89-42F6-81C6-26594D135C72}"/>
              </a:ext>
            </a:extLst>
          </p:cNvPr>
          <p:cNvSpPr/>
          <p:nvPr/>
        </p:nvSpPr>
        <p:spPr>
          <a:xfrm>
            <a:off x="3530420" y="3740156"/>
            <a:ext cx="495106"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AECB8827-54A9-4F5C-890C-00E6F9FD07FD}"/>
              </a:ext>
            </a:extLst>
          </p:cNvPr>
          <p:cNvSpPr txBox="1"/>
          <p:nvPr/>
        </p:nvSpPr>
        <p:spPr>
          <a:xfrm>
            <a:off x="4978824" y="4697322"/>
            <a:ext cx="450764" cy="61555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n-US" sz="3400" b="1" i="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ea typeface="Cambria Math" panose="02040503050406030204" pitchFamily="18" charset="0"/>
              </a:rPr>
              <a:t>R</a:t>
            </a:r>
            <a:endParaRPr lang="en-US" sz="3400" b="1" i="1" dirty="0">
              <a:ln w="22225">
                <a:solidFill>
                  <a:schemeClr val="accent2"/>
                </a:solidFill>
                <a:prstDash val="solid"/>
              </a:ln>
              <a:solidFill>
                <a:schemeClr val="accent2">
                  <a:lumMod val="40000"/>
                  <a:lumOff val="60000"/>
                </a:schemeClr>
              </a:solidFill>
              <a:latin typeface="Cambria Math" panose="02040503050406030204" pitchFamily="18" charset="0"/>
              <a:ea typeface="Cambria Math" panose="02040503050406030204" pitchFamily="18" charset="0"/>
            </a:endParaRPr>
          </a:p>
        </p:txBody>
      </p:sp>
      <p:sp>
        <p:nvSpPr>
          <p:cNvPr id="14" name="TextBox 13">
            <a:extLst>
              <a:ext uri="{FF2B5EF4-FFF2-40B4-BE49-F238E27FC236}">
                <a16:creationId xmlns:a16="http://schemas.microsoft.com/office/drawing/2014/main" id="{6A7B8322-40A4-44BE-B4AC-6EB5BA50F593}"/>
              </a:ext>
            </a:extLst>
          </p:cNvPr>
          <p:cNvSpPr txBox="1"/>
          <p:nvPr/>
        </p:nvSpPr>
        <p:spPr>
          <a:xfrm>
            <a:off x="7159854" y="4697321"/>
            <a:ext cx="450764" cy="61555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n-US" sz="3400" b="1" i="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ea typeface="Cambria Math" panose="02040503050406030204" pitchFamily="18" charset="0"/>
              </a:rPr>
              <a:t>A</a:t>
            </a:r>
            <a:endParaRPr lang="en-US" sz="3400" b="1" i="1" dirty="0">
              <a:ln w="22225">
                <a:solidFill>
                  <a:schemeClr val="accent2"/>
                </a:solidFill>
                <a:prstDash val="solid"/>
              </a:ln>
              <a:solidFill>
                <a:schemeClr val="accent2">
                  <a:lumMod val="40000"/>
                  <a:lumOff val="60000"/>
                </a:schemeClr>
              </a:solidFill>
              <a:latin typeface="Cambria Math" panose="02040503050406030204" pitchFamily="18" charset="0"/>
              <a:ea typeface="Cambria Math" panose="02040503050406030204" pitchFamily="18" charset="0"/>
            </a:endParaRPr>
          </a:p>
        </p:txBody>
      </p:sp>
      <p:sp>
        <p:nvSpPr>
          <p:cNvPr id="15" name="TextBox 14">
            <a:extLst>
              <a:ext uri="{FF2B5EF4-FFF2-40B4-BE49-F238E27FC236}">
                <a16:creationId xmlns:a16="http://schemas.microsoft.com/office/drawing/2014/main" id="{CB11E8F6-4043-4A2C-A791-5767293DCB1B}"/>
              </a:ext>
            </a:extLst>
          </p:cNvPr>
          <p:cNvSpPr txBox="1"/>
          <p:nvPr/>
        </p:nvSpPr>
        <p:spPr>
          <a:xfrm>
            <a:off x="9020145" y="4697320"/>
            <a:ext cx="428322" cy="61555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n-US" sz="3400" b="1" i="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ea typeface="Cambria Math" panose="02040503050406030204" pitchFamily="18" charset="0"/>
              </a:rPr>
              <a:t>P</a:t>
            </a:r>
            <a:endParaRPr lang="en-US" sz="3400" b="1" i="1" dirty="0">
              <a:ln w="22225">
                <a:solidFill>
                  <a:schemeClr val="accent2"/>
                </a:solidFill>
                <a:prstDash val="solid"/>
              </a:ln>
              <a:solidFill>
                <a:schemeClr val="accent2">
                  <a:lumMod val="40000"/>
                  <a:lumOff val="60000"/>
                </a:schemeClr>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2347D47-C1C2-4D4D-BE97-C24EDA4EF7FD}"/>
                  </a:ext>
                </a:extLst>
              </p:cNvPr>
              <p:cNvSpPr txBox="1"/>
              <p:nvPr/>
            </p:nvSpPr>
            <p:spPr>
              <a:xfrm>
                <a:off x="2352806" y="4607903"/>
                <a:ext cx="1661480" cy="61555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400" b="1" i="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sSubPr>
                        <m:e>
                          <m:r>
                            <a:rPr lang="en-US" sz="3400" b="1" i="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𝑨</m:t>
                          </m:r>
                        </m:e>
                        <m:sub>
                          <m:r>
                            <a:rPr lang="en-US" sz="3400" b="1" i="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𝒄𝒐𝒂𝒓𝒔𝒆</m:t>
                          </m:r>
                        </m:sub>
                      </m:sSub>
                    </m:oMath>
                  </m:oMathPara>
                </a14:m>
                <a:endParaRPr lang="en-US" sz="3400" b="1" dirty="0">
                  <a:ln w="22225">
                    <a:solidFill>
                      <a:schemeClr val="accent2"/>
                    </a:solidFill>
                    <a:prstDash val="solid"/>
                  </a:ln>
                  <a:solidFill>
                    <a:schemeClr val="accent2">
                      <a:lumMod val="40000"/>
                      <a:lumOff val="60000"/>
                    </a:schemeClr>
                  </a:solidFill>
                </a:endParaRPr>
              </a:p>
            </p:txBody>
          </p:sp>
        </mc:Choice>
        <mc:Fallback xmlns="">
          <p:sp>
            <p:nvSpPr>
              <p:cNvPr id="16" name="TextBox 15">
                <a:extLst>
                  <a:ext uri="{FF2B5EF4-FFF2-40B4-BE49-F238E27FC236}">
                    <a16:creationId xmlns:a16="http://schemas.microsoft.com/office/drawing/2014/main" id="{62347D47-C1C2-4D4D-BE97-C24EDA4EF7FD}"/>
                  </a:ext>
                </a:extLst>
              </p:cNvPr>
              <p:cNvSpPr txBox="1">
                <a:spLocks noRot="1" noChangeAspect="1" noMove="1" noResize="1" noEditPoints="1" noAdjustHandles="1" noChangeArrowheads="1" noChangeShapeType="1" noTextEdit="1"/>
              </p:cNvSpPr>
              <p:nvPr/>
            </p:nvSpPr>
            <p:spPr>
              <a:xfrm>
                <a:off x="2352806" y="4607903"/>
                <a:ext cx="1661480" cy="615553"/>
              </a:xfrm>
              <a:prstGeom prst="rect">
                <a:avLst/>
              </a:prstGeom>
              <a:blipFill>
                <a:blip r:embed="rId2"/>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7461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Problem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196760"/>
            <a:ext cx="6718300" cy="4093243"/>
          </a:xfrm>
        </p:spPr>
        <p:txBody>
          <a:bodyPr/>
          <a:lstStyle/>
          <a:p>
            <a:pPr marL="0" indent="0">
              <a:buNone/>
            </a:pPr>
            <a:r>
              <a:rPr lang="en-US" sz="3000" dirty="0"/>
              <a:t>Florida Matrix Collection: ecology2</a:t>
            </a:r>
          </a:p>
          <a:p>
            <a:pPr marL="0" indent="0">
              <a:buNone/>
            </a:pPr>
            <a:r>
              <a:rPr lang="en-US" sz="3000" dirty="0"/>
              <a:t>Left: input matrix, right: level 5</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15</a:t>
            </a:fld>
            <a:endParaRPr lang="en-GB" dirty="0"/>
          </a:p>
        </p:txBody>
      </p:sp>
      <p:pic>
        <p:nvPicPr>
          <p:cNvPr id="4" name="Picture 3">
            <a:extLst>
              <a:ext uri="{FF2B5EF4-FFF2-40B4-BE49-F238E27FC236}">
                <a16:creationId xmlns:a16="http://schemas.microsoft.com/office/drawing/2014/main" id="{CD07A4E1-18FD-4B6E-A947-7063252602D0}"/>
              </a:ext>
            </a:extLst>
          </p:cNvPr>
          <p:cNvPicPr>
            <a:picLocks noChangeAspect="1"/>
          </p:cNvPicPr>
          <p:nvPr/>
        </p:nvPicPr>
        <p:blipFill>
          <a:blip r:embed="rId2"/>
          <a:stretch>
            <a:fillRect/>
          </a:stretch>
        </p:blipFill>
        <p:spPr>
          <a:xfrm>
            <a:off x="1364421" y="2365173"/>
            <a:ext cx="4145952" cy="4155824"/>
          </a:xfrm>
          <a:prstGeom prst="rect">
            <a:avLst/>
          </a:prstGeom>
        </p:spPr>
      </p:pic>
      <p:pic>
        <p:nvPicPr>
          <p:cNvPr id="6" name="Picture 5">
            <a:extLst>
              <a:ext uri="{FF2B5EF4-FFF2-40B4-BE49-F238E27FC236}">
                <a16:creationId xmlns:a16="http://schemas.microsoft.com/office/drawing/2014/main" id="{61628C08-FADF-4C2F-8BEA-1EB1411FACF5}"/>
              </a:ext>
            </a:extLst>
          </p:cNvPr>
          <p:cNvPicPr>
            <a:picLocks noChangeAspect="1"/>
          </p:cNvPicPr>
          <p:nvPr/>
        </p:nvPicPr>
        <p:blipFill>
          <a:blip r:embed="rId3"/>
          <a:stretch>
            <a:fillRect/>
          </a:stretch>
        </p:blipFill>
        <p:spPr>
          <a:xfrm>
            <a:off x="6985966" y="2365173"/>
            <a:ext cx="4107612" cy="4155824"/>
          </a:xfrm>
          <a:prstGeom prst="rect">
            <a:avLst/>
          </a:prstGeom>
        </p:spPr>
      </p:pic>
    </p:spTree>
    <p:extLst>
      <p:ext uri="{BB962C8B-B14F-4D97-AF65-F5344CB8AC3E}">
        <p14:creationId xmlns:p14="http://schemas.microsoft.com/office/powerpoint/2010/main" val="171456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Problem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16</a:t>
            </a:fld>
            <a:endParaRPr lang="en-GB" dirty="0"/>
          </a:p>
        </p:txBody>
      </p:sp>
      <p:pic>
        <p:nvPicPr>
          <p:cNvPr id="4" name="Picture 3">
            <a:extLst>
              <a:ext uri="{FF2B5EF4-FFF2-40B4-BE49-F238E27FC236}">
                <a16:creationId xmlns:a16="http://schemas.microsoft.com/office/drawing/2014/main" id="{C368A2BF-8220-400F-B73C-B5E8CFD660D1}"/>
              </a:ext>
            </a:extLst>
          </p:cNvPr>
          <p:cNvPicPr>
            <a:picLocks noChangeAspect="1"/>
          </p:cNvPicPr>
          <p:nvPr/>
        </p:nvPicPr>
        <p:blipFill>
          <a:blip r:embed="rId2"/>
          <a:stretch>
            <a:fillRect/>
          </a:stretch>
        </p:blipFill>
        <p:spPr>
          <a:xfrm>
            <a:off x="3816626" y="1187841"/>
            <a:ext cx="7930874" cy="4954752"/>
          </a:xfrm>
          <a:prstGeom prst="rect">
            <a:avLst/>
          </a:prstGeom>
        </p:spPr>
      </p:pic>
      <p:sp>
        <p:nvSpPr>
          <p:cNvPr id="5" name="Text Placeholder 9">
            <a:extLst>
              <a:ext uri="{FF2B5EF4-FFF2-40B4-BE49-F238E27FC236}">
                <a16:creationId xmlns:a16="http://schemas.microsoft.com/office/drawing/2014/main" id="{F26207D5-A934-4AA2-BE6F-3CD6A87B1141}"/>
              </a:ext>
            </a:extLst>
          </p:cNvPr>
          <p:cNvSpPr>
            <a:spLocks noGrp="1"/>
          </p:cNvSpPr>
          <p:nvPr>
            <p:ph type="body" sz="quarter" idx="13"/>
          </p:nvPr>
        </p:nvSpPr>
        <p:spPr>
          <a:xfrm>
            <a:off x="362256" y="1117637"/>
            <a:ext cx="3454370" cy="2440572"/>
          </a:xfrm>
        </p:spPr>
        <p:txBody>
          <a:bodyPr/>
          <a:lstStyle/>
          <a:p>
            <a:r>
              <a:rPr lang="en-US" sz="2200" dirty="0"/>
              <a:t>Average time for one MATVEC</a:t>
            </a:r>
          </a:p>
          <a:p>
            <a:r>
              <a:rPr lang="en-US" sz="2200" dirty="0"/>
              <a:t>Matrix ID 1883 from Florida Matrix Collection</a:t>
            </a:r>
          </a:p>
          <a:p>
            <a:r>
              <a:rPr lang="en-US" sz="2200" dirty="0"/>
              <a:t>On 1008 processors</a:t>
            </a:r>
          </a:p>
        </p:txBody>
      </p:sp>
    </p:spTree>
    <p:extLst>
      <p:ext uri="{BB962C8B-B14F-4D97-AF65-F5344CB8AC3E}">
        <p14:creationId xmlns:p14="http://schemas.microsoft.com/office/powerpoint/2010/main" val="1896733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Improving MATVEC</a:t>
            </a:r>
            <a:endParaRPr lang="en-GB"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4480140"/>
          </a:xfrm>
        </p:spPr>
        <p:txBody>
          <a:bodyPr/>
          <a:lstStyle/>
          <a:p>
            <a:pPr marL="0" indent="0">
              <a:buNone/>
            </a:pPr>
            <a:r>
              <a:rPr lang="en-US" sz="3000" dirty="0"/>
              <a:t>Optimized in both shared memory and distributed </a:t>
            </a:r>
            <a:r>
              <a:rPr lang="en-US" sz="3000"/>
              <a:t>memory aspects.</a:t>
            </a:r>
            <a:endParaRPr lang="en-US" sz="3000" dirty="0"/>
          </a:p>
          <a:p>
            <a:pPr marL="514350" indent="-514350">
              <a:buFont typeface="+mj-lt"/>
              <a:buAutoNum type="romanUcPeriod"/>
            </a:pPr>
            <a:r>
              <a:rPr lang="en-US" sz="3000" dirty="0"/>
              <a:t>Process Shrinking</a:t>
            </a:r>
          </a:p>
          <a:p>
            <a:pPr marL="514350" indent="-514350">
              <a:buFont typeface="+mj-lt"/>
              <a:buAutoNum type="romanUcPeriod"/>
            </a:pPr>
            <a:r>
              <a:rPr lang="en-US" sz="3000" dirty="0"/>
              <a:t>Local MATVEC</a:t>
            </a:r>
          </a:p>
          <a:p>
            <a:pPr marL="514350" indent="-514350">
              <a:buFont typeface="+mj-lt"/>
              <a:buAutoNum type="romanUcPeriod"/>
            </a:pPr>
            <a:r>
              <a:rPr lang="en-US" sz="3000" dirty="0"/>
              <a:t>Load-balance</a:t>
            </a:r>
          </a:p>
          <a:p>
            <a:pPr marL="514350" indent="-514350">
              <a:buFont typeface="+mj-lt"/>
              <a:buAutoNum type="romanUcPeriod"/>
            </a:pPr>
            <a:r>
              <a:rPr lang="en-US" sz="3000" dirty="0"/>
              <a:t>Dense MATVEC</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17</a:t>
            </a:fld>
            <a:endParaRPr lang="en-GB" dirty="0"/>
          </a:p>
        </p:txBody>
      </p:sp>
    </p:spTree>
    <p:extLst>
      <p:ext uri="{BB962C8B-B14F-4D97-AF65-F5344CB8AC3E}">
        <p14:creationId xmlns:p14="http://schemas.microsoft.com/office/powerpoint/2010/main" val="7034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I. Process Shrinking</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18</a:t>
            </a:fld>
            <a:endParaRPr lang="en-GB" dirty="0"/>
          </a:p>
        </p:txBody>
      </p:sp>
      <p:sp>
        <p:nvSpPr>
          <p:cNvPr id="9" name="Rectangle 8">
            <a:extLst>
              <a:ext uri="{FF2B5EF4-FFF2-40B4-BE49-F238E27FC236}">
                <a16:creationId xmlns:a16="http://schemas.microsoft.com/office/drawing/2014/main" id="{7C1BB262-162A-4AF3-A7E8-30DEFCE3A3C0}"/>
              </a:ext>
            </a:extLst>
          </p:cNvPr>
          <p:cNvSpPr/>
          <p:nvPr/>
        </p:nvSpPr>
        <p:spPr>
          <a:xfrm>
            <a:off x="2258815" y="2333765"/>
            <a:ext cx="2334078" cy="9517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800" dirty="0"/>
              <a:t>More Processors</a:t>
            </a:r>
          </a:p>
        </p:txBody>
      </p:sp>
      <p:cxnSp>
        <p:nvCxnSpPr>
          <p:cNvPr id="11" name="Straight Arrow Connector 10">
            <a:extLst>
              <a:ext uri="{FF2B5EF4-FFF2-40B4-BE49-F238E27FC236}">
                <a16:creationId xmlns:a16="http://schemas.microsoft.com/office/drawing/2014/main" id="{1BA42A84-4A9D-40DE-BEF8-68E24A6460F5}"/>
              </a:ext>
            </a:extLst>
          </p:cNvPr>
          <p:cNvCxnSpPr/>
          <p:nvPr/>
        </p:nvCxnSpPr>
        <p:spPr>
          <a:xfrm flipV="1">
            <a:off x="4749341" y="2148995"/>
            <a:ext cx="1352939" cy="660631"/>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013940B8-524F-4EED-BE69-A8F70316402D}"/>
              </a:ext>
            </a:extLst>
          </p:cNvPr>
          <p:cNvCxnSpPr>
            <a:cxnSpLocks/>
          </p:cNvCxnSpPr>
          <p:nvPr/>
        </p:nvCxnSpPr>
        <p:spPr>
          <a:xfrm>
            <a:off x="4749341" y="2809626"/>
            <a:ext cx="1352939" cy="587829"/>
          </a:xfrm>
          <a:prstGeom prst="straightConnector1">
            <a:avLst/>
          </a:prstGeom>
          <a:ln w="76200">
            <a:tailEnd type="triangle"/>
          </a:ln>
        </p:spPr>
        <p:style>
          <a:lnRef idx="3">
            <a:schemeClr val="accent3"/>
          </a:lnRef>
          <a:fillRef idx="0">
            <a:schemeClr val="accent3"/>
          </a:fillRef>
          <a:effectRef idx="2">
            <a:schemeClr val="accent3"/>
          </a:effectRef>
          <a:fontRef idx="minor">
            <a:schemeClr val="tx1"/>
          </a:fontRef>
        </p:style>
      </p:cxnSp>
      <p:sp>
        <p:nvSpPr>
          <p:cNvPr id="15" name="Rectangle 14">
            <a:extLst>
              <a:ext uri="{FF2B5EF4-FFF2-40B4-BE49-F238E27FC236}">
                <a16:creationId xmlns:a16="http://schemas.microsoft.com/office/drawing/2014/main" id="{B709197F-D5AA-48EB-A415-D737E73D0B29}"/>
              </a:ext>
            </a:extLst>
          </p:cNvPr>
          <p:cNvSpPr/>
          <p:nvPr/>
        </p:nvSpPr>
        <p:spPr>
          <a:xfrm>
            <a:off x="6258728" y="1682464"/>
            <a:ext cx="2970542" cy="9517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800" dirty="0"/>
              <a:t>More Computing Power</a:t>
            </a:r>
          </a:p>
        </p:txBody>
      </p:sp>
      <p:sp>
        <p:nvSpPr>
          <p:cNvPr id="16" name="Rectangle 15">
            <a:extLst>
              <a:ext uri="{FF2B5EF4-FFF2-40B4-BE49-F238E27FC236}">
                <a16:creationId xmlns:a16="http://schemas.microsoft.com/office/drawing/2014/main" id="{B9414EB2-9773-4311-9DDF-A2FE7F779F02}"/>
              </a:ext>
            </a:extLst>
          </p:cNvPr>
          <p:cNvSpPr/>
          <p:nvPr/>
        </p:nvSpPr>
        <p:spPr>
          <a:xfrm>
            <a:off x="6258727" y="2921593"/>
            <a:ext cx="2970541" cy="9517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800" dirty="0"/>
              <a:t>More Communication</a:t>
            </a:r>
          </a:p>
        </p:txBody>
      </p:sp>
      <p:sp>
        <p:nvSpPr>
          <p:cNvPr id="10" name="Text Placeholder 9">
            <a:extLst>
              <a:ext uri="{FF2B5EF4-FFF2-40B4-BE49-F238E27FC236}">
                <a16:creationId xmlns:a16="http://schemas.microsoft.com/office/drawing/2014/main" id="{8A32E359-9E27-4DF8-8D8C-86C4BCB717E9}"/>
              </a:ext>
            </a:extLst>
          </p:cNvPr>
          <p:cNvSpPr txBox="1">
            <a:spLocks/>
          </p:cNvSpPr>
          <p:nvPr/>
        </p:nvSpPr>
        <p:spPr>
          <a:xfrm>
            <a:off x="444500" y="4477324"/>
            <a:ext cx="10565622" cy="197946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How: Dummy MATVEC when creating coarse matrices.</a:t>
            </a:r>
          </a:p>
          <a:p>
            <a:pPr marL="0" indent="0">
              <a:buFont typeface="Arial" panose="020B0604020202020204" pitchFamily="34" charset="0"/>
              <a:buNone/>
            </a:pPr>
            <a:r>
              <a:rPr lang="en-US" sz="3000" dirty="0"/>
              <a:t>When: If the communication time becomes significantly higher than local and remote loops.</a:t>
            </a:r>
          </a:p>
        </p:txBody>
      </p:sp>
    </p:spTree>
    <p:extLst>
      <p:ext uri="{BB962C8B-B14F-4D97-AF65-F5344CB8AC3E}">
        <p14:creationId xmlns:p14="http://schemas.microsoft.com/office/powerpoint/2010/main" val="251636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I. Process Shrinking</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19</a:t>
            </a:fld>
            <a:endParaRPr lang="en-GB" dirty="0"/>
          </a:p>
        </p:txBody>
      </p:sp>
      <p:pic>
        <p:nvPicPr>
          <p:cNvPr id="4" name="Picture 3">
            <a:extLst>
              <a:ext uri="{FF2B5EF4-FFF2-40B4-BE49-F238E27FC236}">
                <a16:creationId xmlns:a16="http://schemas.microsoft.com/office/drawing/2014/main" id="{C368A2BF-8220-400F-B73C-B5E8CFD660D1}"/>
              </a:ext>
            </a:extLst>
          </p:cNvPr>
          <p:cNvPicPr>
            <a:picLocks noChangeAspect="1"/>
          </p:cNvPicPr>
          <p:nvPr/>
        </p:nvPicPr>
        <p:blipFill>
          <a:blip r:embed="rId2"/>
          <a:stretch>
            <a:fillRect/>
          </a:stretch>
        </p:blipFill>
        <p:spPr>
          <a:xfrm>
            <a:off x="1720362" y="1647686"/>
            <a:ext cx="8662376" cy="2754993"/>
          </a:xfrm>
          <a:prstGeom prst="rect">
            <a:avLst/>
          </a:prstGeom>
          <a:solidFill>
            <a:schemeClr val="bg1"/>
          </a:solidFill>
        </p:spPr>
      </p:pic>
      <p:sp>
        <p:nvSpPr>
          <p:cNvPr id="8" name="Text Placeholder 9">
            <a:extLst>
              <a:ext uri="{FF2B5EF4-FFF2-40B4-BE49-F238E27FC236}">
                <a16:creationId xmlns:a16="http://schemas.microsoft.com/office/drawing/2014/main" id="{7B980DB0-6DD3-4AC3-A4AA-0302D66EBA24}"/>
              </a:ext>
            </a:extLst>
          </p:cNvPr>
          <p:cNvSpPr>
            <a:spLocks noGrp="1"/>
          </p:cNvSpPr>
          <p:nvPr>
            <p:ph type="body" sz="quarter" idx="13"/>
          </p:nvPr>
        </p:nvSpPr>
        <p:spPr>
          <a:xfrm>
            <a:off x="539750" y="1206286"/>
            <a:ext cx="6632575" cy="1032090"/>
          </a:xfrm>
        </p:spPr>
        <p:txBody>
          <a:bodyPr/>
          <a:lstStyle/>
          <a:p>
            <a:pPr marL="0" indent="0">
              <a:buNone/>
            </a:pPr>
            <a:r>
              <a:rPr lang="en-US" sz="2600" dirty="0"/>
              <a:t>Simple version:</a:t>
            </a:r>
          </a:p>
        </p:txBody>
      </p:sp>
      <p:sp>
        <p:nvSpPr>
          <p:cNvPr id="9" name="Text Placeholder 9">
            <a:extLst>
              <a:ext uri="{FF2B5EF4-FFF2-40B4-BE49-F238E27FC236}">
                <a16:creationId xmlns:a16="http://schemas.microsoft.com/office/drawing/2014/main" id="{6CE6E3A9-7A4C-4436-BC40-3D6C139F296E}"/>
              </a:ext>
            </a:extLst>
          </p:cNvPr>
          <p:cNvSpPr txBox="1">
            <a:spLocks/>
          </p:cNvSpPr>
          <p:nvPr/>
        </p:nvSpPr>
        <p:spPr>
          <a:xfrm>
            <a:off x="444500" y="4477324"/>
            <a:ext cx="10565622" cy="197946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Advanced version:</a:t>
            </a:r>
          </a:p>
          <a:p>
            <a:r>
              <a:rPr lang="en-US" sz="3000" dirty="0"/>
              <a:t>There is a load-balance function for each level of multigrid.</a:t>
            </a:r>
          </a:p>
          <a:p>
            <a:r>
              <a:rPr lang="en-US" sz="3000" dirty="0"/>
              <a:t>Combine process shrinking with the load-balance function.</a:t>
            </a:r>
          </a:p>
        </p:txBody>
      </p:sp>
    </p:spTree>
    <p:extLst>
      <p:ext uri="{BB962C8B-B14F-4D97-AF65-F5344CB8AC3E}">
        <p14:creationId xmlns:p14="http://schemas.microsoft.com/office/powerpoint/2010/main" val="195275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Introduction</a:t>
            </a:r>
            <a:endParaRPr lang="en-GB"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99727"/>
            <a:ext cx="7085304" cy="4794076"/>
          </a:xfrm>
        </p:spPr>
        <p:txBody>
          <a:bodyPr/>
          <a:lstStyle/>
          <a:p>
            <a:r>
              <a:rPr lang="en-US" sz="2600" dirty="0">
                <a:latin typeface="Cambria Math" panose="02040503050406030204" pitchFamily="18" charset="0"/>
                <a:ea typeface="Cambria Math" panose="02040503050406030204" pitchFamily="18" charset="0"/>
              </a:rPr>
              <a:t>PhD Student in Scientific Computing in School of Computing, University of Utah</a:t>
            </a:r>
          </a:p>
          <a:p>
            <a:pPr lvl="1"/>
            <a:r>
              <a:rPr lang="en-US" sz="2400" dirty="0">
                <a:latin typeface="Cambria Math" panose="02040503050406030204" pitchFamily="18" charset="0"/>
                <a:ea typeface="Cambria Math" panose="02040503050406030204" pitchFamily="18" charset="0"/>
              </a:rPr>
              <a:t>www.cs.utah.edu/~rasouli/</a:t>
            </a:r>
          </a:p>
          <a:p>
            <a:r>
              <a:rPr lang="en-US" sz="2600" dirty="0">
                <a:latin typeface="Cambria Math" panose="02040503050406030204" pitchFamily="18" charset="0"/>
                <a:ea typeface="Cambria Math" panose="02040503050406030204" pitchFamily="18" charset="0"/>
              </a:rPr>
              <a:t>A member of Dr. Hari Sundar’s research team</a:t>
            </a:r>
          </a:p>
          <a:p>
            <a:pPr lvl="1"/>
            <a:r>
              <a:rPr lang="en-US" sz="2400" dirty="0">
                <a:latin typeface="Cambria Math" panose="02040503050406030204" pitchFamily="18" charset="0"/>
                <a:ea typeface="Cambria Math" panose="02040503050406030204" pitchFamily="18" charset="0"/>
              </a:rPr>
              <a:t>www.cs.utah.edu/~hari/</a:t>
            </a:r>
          </a:p>
          <a:p>
            <a:r>
              <a:rPr lang="en-US" sz="2600" dirty="0">
                <a:latin typeface="Cambria Math" panose="02040503050406030204" pitchFamily="18" charset="0"/>
                <a:ea typeface="Cambria Math" panose="02040503050406030204" pitchFamily="18" charset="0"/>
              </a:rPr>
              <a:t>Research Focus: Developing Saena, an Algebraic Multigrid Solver, in C++ (MPI + OpenMP)</a:t>
            </a:r>
          </a:p>
          <a:p>
            <a:pPr lvl="1"/>
            <a:r>
              <a:rPr lang="en-US" sz="2400" dirty="0">
                <a:latin typeface="Cambria Math" panose="02040503050406030204" pitchFamily="18" charset="0"/>
                <a:ea typeface="Cambria Math" panose="02040503050406030204" pitchFamily="18" charset="0"/>
              </a:rPr>
              <a:t>Put </a:t>
            </a:r>
            <a:r>
              <a:rPr lang="en-US" sz="2400" dirty="0" err="1">
                <a:latin typeface="Cambria Math" panose="02040503050406030204" pitchFamily="18" charset="0"/>
                <a:ea typeface="Cambria Math" panose="02040503050406030204" pitchFamily="18" charset="0"/>
              </a:rPr>
              <a:t>Saena’s</a:t>
            </a:r>
            <a:r>
              <a:rPr lang="en-US" sz="2400" dirty="0">
                <a:latin typeface="Cambria Math" panose="02040503050406030204" pitchFamily="18" charset="0"/>
                <a:ea typeface="Cambria Math" panose="02040503050406030204" pitchFamily="18" charset="0"/>
              </a:rPr>
              <a:t> homepage here.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a:t>
            </a:fld>
            <a:endParaRPr lang="en-GB" dirty="0"/>
          </a:p>
        </p:txBody>
      </p:sp>
      <p:pic>
        <p:nvPicPr>
          <p:cNvPr id="4" name="Picture 3">
            <a:extLst>
              <a:ext uri="{FF2B5EF4-FFF2-40B4-BE49-F238E27FC236}">
                <a16:creationId xmlns:a16="http://schemas.microsoft.com/office/drawing/2014/main" id="{3B09D78B-725C-406E-9D66-0AEBCB1351CC}"/>
              </a:ext>
            </a:extLst>
          </p:cNvPr>
          <p:cNvPicPr>
            <a:picLocks noChangeAspect="1"/>
          </p:cNvPicPr>
          <p:nvPr/>
        </p:nvPicPr>
        <p:blipFill>
          <a:blip r:embed="rId2"/>
          <a:stretch>
            <a:fillRect/>
          </a:stretch>
        </p:blipFill>
        <p:spPr>
          <a:xfrm>
            <a:off x="10745909" y="277367"/>
            <a:ext cx="1066646" cy="1066646"/>
          </a:xfrm>
          <a:prstGeom prst="rect">
            <a:avLst/>
          </a:prstGeom>
        </p:spPr>
      </p:pic>
    </p:spTree>
    <p:extLst>
      <p:ext uri="{BB962C8B-B14F-4D97-AF65-F5344CB8AC3E}">
        <p14:creationId xmlns:p14="http://schemas.microsoft.com/office/powerpoint/2010/main" val="67582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I. Process Shrinking</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20</a:t>
            </a:fld>
            <a:endParaRPr lang="en-GB" dirty="0"/>
          </a:p>
        </p:txBody>
      </p:sp>
      <p:pic>
        <p:nvPicPr>
          <p:cNvPr id="4" name="Picture 3">
            <a:extLst>
              <a:ext uri="{FF2B5EF4-FFF2-40B4-BE49-F238E27FC236}">
                <a16:creationId xmlns:a16="http://schemas.microsoft.com/office/drawing/2014/main" id="{C368A2BF-8220-400F-B73C-B5E8CFD660D1}"/>
              </a:ext>
            </a:extLst>
          </p:cNvPr>
          <p:cNvPicPr>
            <a:picLocks noChangeAspect="1"/>
          </p:cNvPicPr>
          <p:nvPr/>
        </p:nvPicPr>
        <p:blipFill>
          <a:blip r:embed="rId2"/>
          <a:stretch>
            <a:fillRect/>
          </a:stretch>
        </p:blipFill>
        <p:spPr>
          <a:xfrm>
            <a:off x="3816626" y="1187841"/>
            <a:ext cx="7930874" cy="4954752"/>
          </a:xfrm>
          <a:prstGeom prst="rect">
            <a:avLst/>
          </a:prstGeom>
        </p:spPr>
      </p:pic>
      <p:sp>
        <p:nvSpPr>
          <p:cNvPr id="5" name="Text Placeholder 9">
            <a:extLst>
              <a:ext uri="{FF2B5EF4-FFF2-40B4-BE49-F238E27FC236}">
                <a16:creationId xmlns:a16="http://schemas.microsoft.com/office/drawing/2014/main" id="{F26207D5-A934-4AA2-BE6F-3CD6A87B1141}"/>
              </a:ext>
            </a:extLst>
          </p:cNvPr>
          <p:cNvSpPr>
            <a:spLocks noGrp="1"/>
          </p:cNvSpPr>
          <p:nvPr>
            <p:ph type="body" sz="quarter" idx="13"/>
          </p:nvPr>
        </p:nvSpPr>
        <p:spPr>
          <a:xfrm>
            <a:off x="362256" y="1117637"/>
            <a:ext cx="3454370" cy="2440572"/>
          </a:xfrm>
        </p:spPr>
        <p:txBody>
          <a:bodyPr/>
          <a:lstStyle/>
          <a:p>
            <a:r>
              <a:rPr lang="en-US" sz="2200" dirty="0"/>
              <a:t>Average time for one MATVEC</a:t>
            </a:r>
          </a:p>
          <a:p>
            <a:r>
              <a:rPr lang="en-US" sz="2200" dirty="0"/>
              <a:t>Matrix ID 1883 from Florida Matrix Collection</a:t>
            </a:r>
          </a:p>
          <a:p>
            <a:r>
              <a:rPr lang="en-US" sz="2200" dirty="0"/>
              <a:t>On 1008 processors</a:t>
            </a:r>
          </a:p>
        </p:txBody>
      </p:sp>
    </p:spTree>
    <p:extLst>
      <p:ext uri="{BB962C8B-B14F-4D97-AF65-F5344CB8AC3E}">
        <p14:creationId xmlns:p14="http://schemas.microsoft.com/office/powerpoint/2010/main" val="189934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I. Process Shrinking</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21</a:t>
            </a:fld>
            <a:endParaRPr lang="en-GB" dirty="0"/>
          </a:p>
        </p:txBody>
      </p:sp>
      <p:pic>
        <p:nvPicPr>
          <p:cNvPr id="5" name="Picture 4">
            <a:extLst>
              <a:ext uri="{FF2B5EF4-FFF2-40B4-BE49-F238E27FC236}">
                <a16:creationId xmlns:a16="http://schemas.microsoft.com/office/drawing/2014/main" id="{9112A40B-428A-466D-A270-D5C3010F7B81}"/>
              </a:ext>
            </a:extLst>
          </p:cNvPr>
          <p:cNvPicPr>
            <a:picLocks noChangeAspect="1"/>
          </p:cNvPicPr>
          <p:nvPr/>
        </p:nvPicPr>
        <p:blipFill>
          <a:blip r:embed="rId3"/>
          <a:stretch>
            <a:fillRect/>
          </a:stretch>
        </p:blipFill>
        <p:spPr>
          <a:xfrm>
            <a:off x="1738001" y="1063657"/>
            <a:ext cx="8715998" cy="5433980"/>
          </a:xfrm>
          <a:prstGeom prst="rect">
            <a:avLst/>
          </a:prstGeom>
        </p:spPr>
      </p:pic>
    </p:spTree>
    <p:extLst>
      <p:ext uri="{BB962C8B-B14F-4D97-AF65-F5344CB8AC3E}">
        <p14:creationId xmlns:p14="http://schemas.microsoft.com/office/powerpoint/2010/main" val="6107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II. Local MATVEC</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280152"/>
            <a:ext cx="8251631" cy="4093243"/>
          </a:xfrm>
        </p:spPr>
        <p:txBody>
          <a:bodyPr/>
          <a:lstStyle/>
          <a:p>
            <a:pPr marL="0" indent="0">
              <a:buNone/>
            </a:pPr>
            <a:r>
              <a:rPr lang="en-US" sz="2800" dirty="0"/>
              <a:t>Shared memory optimization.</a:t>
            </a:r>
          </a:p>
          <a:p>
            <a:pPr marL="0" indent="0">
              <a:buNone/>
            </a:pPr>
            <a:r>
              <a:rPr lang="en-US" sz="2800" dirty="0"/>
              <a:t>OpenMP: Using multiple threads for computations.</a:t>
            </a:r>
          </a:p>
          <a:p>
            <a:pPr marL="571500" indent="-571500">
              <a:buFont typeface="+mj-lt"/>
              <a:buAutoNum type="romanUcPeriod"/>
            </a:pPr>
            <a:r>
              <a:rPr lang="en-US" sz="2800" dirty="0"/>
              <a:t>Column-Major</a:t>
            </a:r>
          </a:p>
          <a:p>
            <a:pPr marL="457200" indent="-457200">
              <a:buFont typeface="+mj-lt"/>
              <a:buAutoNum type="romanUcPeriod"/>
            </a:pPr>
            <a:r>
              <a:rPr lang="en-US" sz="2800" dirty="0"/>
              <a:t>Row-Major</a:t>
            </a:r>
          </a:p>
          <a:p>
            <a:pPr marL="457200" indent="-457200">
              <a:buFont typeface="+mj-lt"/>
              <a:buAutoNum type="romanUcPeriod"/>
            </a:pPr>
            <a:r>
              <a:rPr lang="en-US" sz="2800" dirty="0"/>
              <a:t>Staggered Row-Major</a:t>
            </a:r>
          </a:p>
          <a:p>
            <a:pPr marL="457200" indent="-457200">
              <a:buFont typeface="+mj-lt"/>
              <a:buAutoNum type="romanUcPeriod"/>
            </a:pPr>
            <a:r>
              <a:rPr lang="en-US" sz="2800" dirty="0"/>
              <a:t>Column-Major with optimized reduction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22</a:t>
            </a:fld>
            <a:endParaRPr lang="en-GB" dirty="0"/>
          </a:p>
        </p:txBody>
      </p:sp>
      <p:pic>
        <p:nvPicPr>
          <p:cNvPr id="4" name="Picture 3">
            <a:extLst>
              <a:ext uri="{FF2B5EF4-FFF2-40B4-BE49-F238E27FC236}">
                <a16:creationId xmlns:a16="http://schemas.microsoft.com/office/drawing/2014/main" id="{F451A539-A5B6-463C-AE31-E28A369A0EF4}"/>
              </a:ext>
            </a:extLst>
          </p:cNvPr>
          <p:cNvPicPr>
            <a:picLocks noChangeAspect="1"/>
          </p:cNvPicPr>
          <p:nvPr/>
        </p:nvPicPr>
        <p:blipFill>
          <a:blip r:embed="rId2"/>
          <a:stretch>
            <a:fillRect/>
          </a:stretch>
        </p:blipFill>
        <p:spPr>
          <a:xfrm>
            <a:off x="3630045" y="4740323"/>
            <a:ext cx="4931910" cy="1830100"/>
          </a:xfrm>
          <a:prstGeom prst="rect">
            <a:avLst/>
          </a:prstGeom>
          <a:solidFill>
            <a:schemeClr val="bg1"/>
          </a:solidFill>
        </p:spPr>
      </p:pic>
    </p:spTree>
    <p:extLst>
      <p:ext uri="{BB962C8B-B14F-4D97-AF65-F5344CB8AC3E}">
        <p14:creationId xmlns:p14="http://schemas.microsoft.com/office/powerpoint/2010/main" val="378730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II. Local MATVEC</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36279"/>
            <a:ext cx="4845957" cy="1163656"/>
          </a:xfrm>
        </p:spPr>
        <p:txBody>
          <a:bodyPr/>
          <a:lstStyle/>
          <a:p>
            <a:pPr marL="0" indent="0">
              <a:buNone/>
            </a:pPr>
            <a:r>
              <a:rPr lang="en-US" sz="3000" dirty="0"/>
              <a:t>I. Column-Major:</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23</a:t>
            </a:fld>
            <a:endParaRPr lang="en-GB" dirty="0"/>
          </a:p>
        </p:txBody>
      </p:sp>
      <p:pic>
        <p:nvPicPr>
          <p:cNvPr id="5" name="Picture 4">
            <a:extLst>
              <a:ext uri="{FF2B5EF4-FFF2-40B4-BE49-F238E27FC236}">
                <a16:creationId xmlns:a16="http://schemas.microsoft.com/office/drawing/2014/main" id="{D2AF2556-A2EC-4FB4-A570-DC031B712B5C}"/>
              </a:ext>
            </a:extLst>
          </p:cNvPr>
          <p:cNvPicPr>
            <a:picLocks noChangeAspect="1"/>
          </p:cNvPicPr>
          <p:nvPr/>
        </p:nvPicPr>
        <p:blipFill>
          <a:blip r:embed="rId2"/>
          <a:stretch>
            <a:fillRect/>
          </a:stretch>
        </p:blipFill>
        <p:spPr>
          <a:xfrm>
            <a:off x="2276064" y="2217372"/>
            <a:ext cx="7639872" cy="4097703"/>
          </a:xfrm>
          <a:prstGeom prst="rect">
            <a:avLst/>
          </a:prstGeom>
          <a:solidFill>
            <a:schemeClr val="bg1"/>
          </a:solidFill>
        </p:spPr>
      </p:pic>
    </p:spTree>
    <p:extLst>
      <p:ext uri="{BB962C8B-B14F-4D97-AF65-F5344CB8AC3E}">
        <p14:creationId xmlns:p14="http://schemas.microsoft.com/office/powerpoint/2010/main" val="20582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II. Local MATVEC</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36278"/>
            <a:ext cx="7486520" cy="4093243"/>
          </a:xfrm>
        </p:spPr>
        <p:txBody>
          <a:bodyPr/>
          <a:lstStyle/>
          <a:p>
            <a:pPr marL="0" indent="0">
              <a:buNone/>
            </a:pPr>
            <a:r>
              <a:rPr lang="en-US" sz="3000" dirty="0"/>
              <a:t>II. Row-Major:</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24</a:t>
            </a:fld>
            <a:endParaRPr lang="en-GB" dirty="0"/>
          </a:p>
        </p:txBody>
      </p:sp>
      <p:pic>
        <p:nvPicPr>
          <p:cNvPr id="5" name="Picture 4">
            <a:extLst>
              <a:ext uri="{FF2B5EF4-FFF2-40B4-BE49-F238E27FC236}">
                <a16:creationId xmlns:a16="http://schemas.microsoft.com/office/drawing/2014/main" id="{D2AF2556-A2EC-4FB4-A570-DC031B712B5C}"/>
              </a:ext>
            </a:extLst>
          </p:cNvPr>
          <p:cNvPicPr>
            <a:picLocks noChangeAspect="1"/>
          </p:cNvPicPr>
          <p:nvPr/>
        </p:nvPicPr>
        <p:blipFill>
          <a:blip r:embed="rId2"/>
          <a:stretch>
            <a:fillRect/>
          </a:stretch>
        </p:blipFill>
        <p:spPr>
          <a:xfrm>
            <a:off x="2449043" y="2136194"/>
            <a:ext cx="7293913" cy="4097703"/>
          </a:xfrm>
          <a:prstGeom prst="rect">
            <a:avLst/>
          </a:prstGeom>
          <a:solidFill>
            <a:schemeClr val="bg1"/>
          </a:solidFill>
        </p:spPr>
      </p:pic>
    </p:spTree>
    <p:extLst>
      <p:ext uri="{BB962C8B-B14F-4D97-AF65-F5344CB8AC3E}">
        <p14:creationId xmlns:p14="http://schemas.microsoft.com/office/powerpoint/2010/main" val="364096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II. Local MATVEC</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36278"/>
            <a:ext cx="7486520" cy="4093243"/>
          </a:xfrm>
        </p:spPr>
        <p:txBody>
          <a:bodyPr/>
          <a:lstStyle/>
          <a:p>
            <a:pPr marL="0" indent="0">
              <a:buNone/>
            </a:pPr>
            <a:r>
              <a:rPr lang="en-US" sz="3000" dirty="0"/>
              <a:t>III. Staggered Row-Major:</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25</a:t>
            </a:fld>
            <a:endParaRPr lang="en-GB" dirty="0"/>
          </a:p>
        </p:txBody>
      </p:sp>
      <p:pic>
        <p:nvPicPr>
          <p:cNvPr id="5" name="Picture 4">
            <a:extLst>
              <a:ext uri="{FF2B5EF4-FFF2-40B4-BE49-F238E27FC236}">
                <a16:creationId xmlns:a16="http://schemas.microsoft.com/office/drawing/2014/main" id="{D2AF2556-A2EC-4FB4-A570-DC031B712B5C}"/>
              </a:ext>
            </a:extLst>
          </p:cNvPr>
          <p:cNvPicPr>
            <a:picLocks noChangeAspect="1"/>
          </p:cNvPicPr>
          <p:nvPr/>
        </p:nvPicPr>
        <p:blipFill>
          <a:blip r:embed="rId2"/>
          <a:stretch>
            <a:fillRect/>
          </a:stretch>
        </p:blipFill>
        <p:spPr>
          <a:xfrm>
            <a:off x="1499681" y="2136194"/>
            <a:ext cx="9192637" cy="4097704"/>
          </a:xfrm>
          <a:prstGeom prst="rect">
            <a:avLst/>
          </a:prstGeom>
          <a:solidFill>
            <a:schemeClr val="bg1"/>
          </a:solidFill>
        </p:spPr>
      </p:pic>
    </p:spTree>
    <p:extLst>
      <p:ext uri="{BB962C8B-B14F-4D97-AF65-F5344CB8AC3E}">
        <p14:creationId xmlns:p14="http://schemas.microsoft.com/office/powerpoint/2010/main" val="382318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II. Local MATVEC</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36278"/>
            <a:ext cx="7486520" cy="632279"/>
          </a:xfrm>
        </p:spPr>
        <p:txBody>
          <a:bodyPr/>
          <a:lstStyle/>
          <a:p>
            <a:pPr marL="0" indent="0">
              <a:buNone/>
            </a:pPr>
            <a:r>
              <a:rPr lang="en-US" sz="3000" dirty="0"/>
              <a:t>IV. Column-Major with optimized reduction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26</a:t>
            </a:fld>
            <a:endParaRPr lang="en-GB" dirty="0"/>
          </a:p>
        </p:txBody>
      </p:sp>
      <p:pic>
        <p:nvPicPr>
          <p:cNvPr id="5" name="Picture 4">
            <a:extLst>
              <a:ext uri="{FF2B5EF4-FFF2-40B4-BE49-F238E27FC236}">
                <a16:creationId xmlns:a16="http://schemas.microsoft.com/office/drawing/2014/main" id="{D2AF2556-A2EC-4FB4-A570-DC031B712B5C}"/>
              </a:ext>
            </a:extLst>
          </p:cNvPr>
          <p:cNvPicPr>
            <a:picLocks noChangeAspect="1"/>
          </p:cNvPicPr>
          <p:nvPr/>
        </p:nvPicPr>
        <p:blipFill>
          <a:blip r:embed="rId2"/>
          <a:stretch>
            <a:fillRect/>
          </a:stretch>
        </p:blipFill>
        <p:spPr>
          <a:xfrm>
            <a:off x="2276064" y="2136194"/>
            <a:ext cx="7639872" cy="4097703"/>
          </a:xfrm>
          <a:prstGeom prst="rect">
            <a:avLst/>
          </a:prstGeom>
          <a:solidFill>
            <a:schemeClr val="bg1"/>
          </a:solidFill>
        </p:spPr>
      </p:pic>
    </p:spTree>
    <p:extLst>
      <p:ext uri="{BB962C8B-B14F-4D97-AF65-F5344CB8AC3E}">
        <p14:creationId xmlns:p14="http://schemas.microsoft.com/office/powerpoint/2010/main" val="280398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II. Local MATVEC</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27</a:t>
            </a:fld>
            <a:endParaRPr lang="en-GB" dirty="0"/>
          </a:p>
        </p:txBody>
      </p:sp>
      <p:pic>
        <p:nvPicPr>
          <p:cNvPr id="4" name="Picture 3">
            <a:extLst>
              <a:ext uri="{FF2B5EF4-FFF2-40B4-BE49-F238E27FC236}">
                <a16:creationId xmlns:a16="http://schemas.microsoft.com/office/drawing/2014/main" id="{A84B5ACD-C250-49AE-9F46-0DE8E300AC50}"/>
              </a:ext>
            </a:extLst>
          </p:cNvPr>
          <p:cNvPicPr>
            <a:picLocks noChangeAspect="1"/>
          </p:cNvPicPr>
          <p:nvPr/>
        </p:nvPicPr>
        <p:blipFill>
          <a:blip r:embed="rId2"/>
          <a:stretch>
            <a:fillRect/>
          </a:stretch>
        </p:blipFill>
        <p:spPr>
          <a:xfrm>
            <a:off x="793423" y="1905878"/>
            <a:ext cx="10516253" cy="4591759"/>
          </a:xfrm>
          <a:prstGeom prst="rect">
            <a:avLst/>
          </a:prstGeom>
        </p:spPr>
      </p:pic>
      <p:sp>
        <p:nvSpPr>
          <p:cNvPr id="5" name="Text Placeholder 9">
            <a:extLst>
              <a:ext uri="{FF2B5EF4-FFF2-40B4-BE49-F238E27FC236}">
                <a16:creationId xmlns:a16="http://schemas.microsoft.com/office/drawing/2014/main" id="{6319B0AB-3F9E-4215-A65F-37347FF3ECCF}"/>
              </a:ext>
            </a:extLst>
          </p:cNvPr>
          <p:cNvSpPr>
            <a:spLocks noGrp="1"/>
          </p:cNvSpPr>
          <p:nvPr>
            <p:ph type="body" sz="quarter" idx="13"/>
          </p:nvPr>
        </p:nvSpPr>
        <p:spPr>
          <a:xfrm>
            <a:off x="444500" y="1236278"/>
            <a:ext cx="7486520" cy="632279"/>
          </a:xfrm>
        </p:spPr>
        <p:txBody>
          <a:bodyPr/>
          <a:lstStyle/>
          <a:p>
            <a:pPr marL="0" indent="0">
              <a:buNone/>
            </a:pPr>
            <a:r>
              <a:rPr lang="en-US" sz="3000" dirty="0"/>
              <a:t>384 cores, 32 MPI tasks.</a:t>
            </a:r>
          </a:p>
        </p:txBody>
      </p:sp>
    </p:spTree>
    <p:extLst>
      <p:ext uri="{BB962C8B-B14F-4D97-AF65-F5344CB8AC3E}">
        <p14:creationId xmlns:p14="http://schemas.microsoft.com/office/powerpoint/2010/main" val="174183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III. Load-balance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28</a:t>
            </a:fld>
            <a:endParaRPr lang="en-GB" dirty="0"/>
          </a:p>
        </p:txBody>
      </p:sp>
      <p:pic>
        <p:nvPicPr>
          <p:cNvPr id="4" name="Picture 3">
            <a:extLst>
              <a:ext uri="{FF2B5EF4-FFF2-40B4-BE49-F238E27FC236}">
                <a16:creationId xmlns:a16="http://schemas.microsoft.com/office/drawing/2014/main" id="{635BAA4E-39CB-4050-A705-7868E4F52FBA}"/>
              </a:ext>
            </a:extLst>
          </p:cNvPr>
          <p:cNvPicPr>
            <a:picLocks noChangeAspect="1"/>
          </p:cNvPicPr>
          <p:nvPr/>
        </p:nvPicPr>
        <p:blipFill>
          <a:blip r:embed="rId2"/>
          <a:stretch>
            <a:fillRect/>
          </a:stretch>
        </p:blipFill>
        <p:spPr>
          <a:xfrm>
            <a:off x="2784008" y="1189658"/>
            <a:ext cx="6425306" cy="55731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9349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III. Load-balance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US" sz="3000" dirty="0"/>
              <a:t>Load-balance based on:</a:t>
            </a:r>
          </a:p>
          <a:p>
            <a:pPr marL="914400" lvl="1" indent="-457200">
              <a:buFont typeface="+mj-lt"/>
              <a:buAutoNum type="arabicPeriod"/>
            </a:pPr>
            <a:r>
              <a:rPr lang="en-US" sz="3000" dirty="0"/>
              <a:t>Number of non-zeros (</a:t>
            </a:r>
            <a:r>
              <a:rPr lang="en-US" sz="3000" dirty="0" err="1"/>
              <a:t>euqi</a:t>
            </a:r>
            <a:r>
              <a:rPr lang="en-US" sz="3000" dirty="0"/>
              <a:t>-NNZ)</a:t>
            </a:r>
          </a:p>
          <a:p>
            <a:pPr marL="914400" lvl="1" indent="-457200">
              <a:buFont typeface="+mj-lt"/>
              <a:buAutoNum type="arabicPeriod"/>
            </a:pPr>
            <a:r>
              <a:rPr lang="en-US" sz="3000" dirty="0"/>
              <a:t>Number of rows (</a:t>
            </a:r>
            <a:r>
              <a:rPr lang="en-US" sz="3000" dirty="0" err="1"/>
              <a:t>equi</a:t>
            </a:r>
            <a:r>
              <a:rPr lang="en-US" sz="3000" dirty="0"/>
              <a:t>-row)</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29</a:t>
            </a:fld>
            <a:endParaRPr lang="en-GB" dirty="0"/>
          </a:p>
        </p:txBody>
      </p:sp>
    </p:spTree>
    <p:extLst>
      <p:ext uri="{BB962C8B-B14F-4D97-AF65-F5344CB8AC3E}">
        <p14:creationId xmlns:p14="http://schemas.microsoft.com/office/powerpoint/2010/main" val="134767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Introduction</a:t>
            </a:r>
            <a:endParaRPr lang="en-GB" dirty="0"/>
          </a:p>
        </p:txBody>
      </p:sp>
      <mc:AlternateContent xmlns:mc="http://schemas.openxmlformats.org/markup-compatibility/2006">
        <mc:Choice xmlns:a14="http://schemas.microsoft.com/office/drawing/2010/main"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299727"/>
                <a:ext cx="10460924" cy="4794076"/>
              </a:xfrm>
            </p:spPr>
            <p:txBody>
              <a:bodyPr/>
              <a:lstStyle/>
              <a:p>
                <a:pPr marL="0" indent="0">
                  <a:buNone/>
                </a:pPr>
                <a:r>
                  <a:rPr lang="en-US" sz="2200" dirty="0">
                    <a:latin typeface="Cambria Math" panose="02040503050406030204" pitchFamily="18" charset="0"/>
                    <a:ea typeface="Cambria Math" panose="02040503050406030204" pitchFamily="18" charset="0"/>
                  </a:rPr>
                  <a:t>Approximate solution </a:t>
                </a:r>
                <a14:m>
                  <m:oMath xmlns:m="http://schemas.openxmlformats.org/officeDocument/2006/math">
                    <m:r>
                      <a:rPr lang="en-US" sz="2200" i="1" dirty="0">
                        <a:latin typeface="Cambria Math" panose="02040503050406030204" pitchFamily="18" charset="0"/>
                        <a:ea typeface="Cambria Math" panose="02040503050406030204" pitchFamily="18" charset="0"/>
                      </a:rPr>
                      <m:t>𝑥</m:t>
                    </m:r>
                  </m:oMath>
                </a14:m>
                <a:r>
                  <a:rPr lang="en-US" sz="2200" dirty="0">
                    <a:latin typeface="Cambria Math" panose="02040503050406030204" pitchFamily="18" charset="0"/>
                    <a:ea typeface="Cambria Math" panose="02040503050406030204" pitchFamily="18" charset="0"/>
                  </a:rPr>
                  <a:t> of a linear system:</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ea typeface="Cambria Math" panose="02040503050406030204" pitchFamily="18" charset="0"/>
                        </a:rPr>
                        <m:t>𝐴𝑥</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𝑏</m:t>
                      </m:r>
                    </m:oMath>
                  </m:oMathPara>
                </a14:m>
                <a:endParaRPr lang="en-US" sz="2200" dirty="0">
                  <a:latin typeface="Cambria Math" panose="02040503050406030204" pitchFamily="18" charset="0"/>
                  <a:ea typeface="Cambria Math" panose="02040503050406030204" pitchFamily="18" charset="0"/>
                </a:endParaRPr>
              </a:p>
              <a:p>
                <a:pPr marL="0" indent="0">
                  <a:buNone/>
                </a:pPr>
                <a:r>
                  <a:rPr lang="en-US" sz="2200" dirty="0">
                    <a:latin typeface="Cambria Math" panose="02040503050406030204" pitchFamily="18" charset="0"/>
                    <a:ea typeface="Cambria Math" panose="02040503050406030204" pitchFamily="18" charset="0"/>
                  </a:rPr>
                  <a:t>such that </a:t>
                </a:r>
                <a14:m>
                  <m:oMath xmlns:m="http://schemas.openxmlformats.org/officeDocument/2006/math">
                    <m:r>
                      <a:rPr lang="en-US" sz="2200" i="1">
                        <a:latin typeface="Cambria Math" panose="02040503050406030204" pitchFamily="18" charset="0"/>
                        <a:ea typeface="Cambria Math" panose="02040503050406030204" pitchFamily="18" charset="0"/>
                      </a:rPr>
                      <m:t>𝐴</m:t>
                    </m:r>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ℝ</m:t>
                        </m:r>
                      </m:e>
                      <m:sup>
                        <m:r>
                          <a:rPr lang="en-US" sz="2200" i="1">
                            <a:latin typeface="Cambria Math" panose="02040503050406030204" pitchFamily="18" charset="0"/>
                            <a:ea typeface="Cambria Math" panose="02040503050406030204" pitchFamily="18" charset="0"/>
                          </a:rPr>
                          <m:t>𝑛</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𝑛</m:t>
                        </m:r>
                      </m:sup>
                    </m:sSup>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𝑖𝑠</m:t>
                    </m:r>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𝑠𝑝𝑎𝑟𝑠𝑒</m:t>
                    </m:r>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𝑥</m:t>
                    </m:r>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𝑎𝑛𝑑</m:t>
                    </m:r>
                    <m:r>
                      <a:rPr lang="en-US" sz="2200" i="1">
                        <a:latin typeface="Cambria Math" panose="02040503050406030204" pitchFamily="18" charset="0"/>
                        <a:ea typeface="Cambria Math" panose="02040503050406030204" pitchFamily="18" charset="0"/>
                      </a:rPr>
                      <m:t> </m:t>
                    </m:r>
                    <m:r>
                      <a:rPr lang="en-US" sz="2200" i="1">
                        <a:latin typeface="Cambria Math" panose="02040503050406030204" pitchFamily="18" charset="0"/>
                        <a:ea typeface="Cambria Math" panose="02040503050406030204" pitchFamily="18" charset="0"/>
                      </a:rPr>
                      <m:t>𝑏</m:t>
                    </m:r>
                    <m:r>
                      <a:rPr lang="en-US" sz="2200" i="1">
                        <a:latin typeface="Cambria Math" panose="02040503050406030204" pitchFamily="18" charset="0"/>
                        <a:ea typeface="Cambria Math" panose="02040503050406030204" pitchFamily="18" charset="0"/>
                      </a:rPr>
                      <m:t>∈</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ℝ</m:t>
                        </m:r>
                      </m:e>
                      <m:sup>
                        <m:r>
                          <a:rPr lang="en-US" sz="2200" i="1">
                            <a:latin typeface="Cambria Math" panose="02040503050406030204" pitchFamily="18" charset="0"/>
                            <a:ea typeface="Cambria Math" panose="02040503050406030204" pitchFamily="18" charset="0"/>
                          </a:rPr>
                          <m:t>𝑛</m:t>
                        </m:r>
                      </m:sup>
                    </m:sSup>
                  </m:oMath>
                </a14:m>
                <a:r>
                  <a:rPr lang="en-US" sz="2200" dirty="0">
                    <a:latin typeface="Cambria Math" panose="02040503050406030204" pitchFamily="18" charset="0"/>
                    <a:ea typeface="Cambria Math" panose="02040503050406030204" pitchFamily="18" charset="0"/>
                  </a:rPr>
                  <a:t>.</a:t>
                </a:r>
              </a:p>
              <a:p>
                <a:pPr marL="0" indent="0">
                  <a:buNone/>
                </a:pPr>
                <a:endParaRPr lang="en-US" sz="2200" dirty="0">
                  <a:latin typeface="Cambria Math" panose="02040503050406030204" pitchFamily="18" charset="0"/>
                  <a:ea typeface="Cambria Math" panose="02040503050406030204" pitchFamily="18" charset="0"/>
                </a:endParaRPr>
              </a:p>
              <a:p>
                <a:r>
                  <a:rPr lang="en-US" sz="2200" dirty="0">
                    <a:latin typeface="Cambria Math" panose="02040503050406030204" pitchFamily="18" charset="0"/>
                    <a:ea typeface="Cambria Math" panose="02040503050406030204" pitchFamily="18" charset="0"/>
                  </a:rPr>
                  <a:t>Lower Levels of Multigrid =&gt; Loss of Sparsity (Fill-in) =&gt; More Communication</a:t>
                </a:r>
              </a:p>
              <a:p>
                <a:pPr marL="0" indent="0">
                  <a:buNone/>
                </a:pPr>
                <a:endParaRPr lang="en-US" sz="2200" dirty="0">
                  <a:latin typeface="Cambria Math" panose="02040503050406030204" pitchFamily="18" charset="0"/>
                  <a:ea typeface="Cambria Math" panose="02040503050406030204" pitchFamily="18" charset="0"/>
                </a:endParaRPr>
              </a:p>
              <a:p>
                <a:r>
                  <a:rPr lang="en-US" sz="2200" dirty="0">
                    <a:latin typeface="Cambria Math" panose="02040503050406030204" pitchFamily="18" charset="0"/>
                    <a:ea typeface="Cambria Math" panose="02040503050406030204" pitchFamily="18" charset="0"/>
                  </a:rPr>
                  <a:t>Matrix-Vector product (MATVEC): the dominant operation in algebraic multigrid, especially in the solve phase.</a:t>
                </a:r>
              </a:p>
              <a:p>
                <a:r>
                  <a:rPr lang="en-US" sz="2200" dirty="0">
                    <a:latin typeface="Cambria Math" panose="02040503050406030204" pitchFamily="18" charset="0"/>
                    <a:ea typeface="Cambria Math" panose="02040503050406030204" pitchFamily="18" charset="0"/>
                  </a:rPr>
                  <a:t>Matrix-Matrix product (MATMULT): the dominant operation in the setup phase.</a:t>
                </a:r>
              </a:p>
              <a:p>
                <a:r>
                  <a:rPr lang="en-US" sz="2200" dirty="0">
                    <a:latin typeface="Cambria Math" panose="02040503050406030204" pitchFamily="18" charset="0"/>
                    <a:ea typeface="Cambria Math" panose="02040503050406030204" pitchFamily="18" charset="0"/>
                  </a:rPr>
                  <a:t>Our goal is to improve these two operations.</a:t>
                </a:r>
              </a:p>
            </p:txBody>
          </p:sp>
        </mc:Choice>
        <mc:Fallback>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444499" y="1299727"/>
                <a:ext cx="10460924" cy="4794076"/>
              </a:xfrm>
              <a:blipFill>
                <a:blip r:embed="rId2"/>
                <a:stretch>
                  <a:fillRect l="-758" t="-889"/>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3</a:t>
            </a:fld>
            <a:endParaRPr lang="en-GB" dirty="0"/>
          </a:p>
        </p:txBody>
      </p:sp>
    </p:spTree>
    <p:extLst>
      <p:ext uri="{BB962C8B-B14F-4D97-AF65-F5344CB8AC3E}">
        <p14:creationId xmlns:p14="http://schemas.microsoft.com/office/powerpoint/2010/main" val="45906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IV. Dense MATVEC</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30</a:t>
            </a:fld>
            <a:endParaRPr lang="en-GB" dirty="0"/>
          </a:p>
        </p:txBody>
      </p:sp>
      <p:pic>
        <p:nvPicPr>
          <p:cNvPr id="4" name="Picture 3">
            <a:extLst>
              <a:ext uri="{FF2B5EF4-FFF2-40B4-BE49-F238E27FC236}">
                <a16:creationId xmlns:a16="http://schemas.microsoft.com/office/drawing/2014/main" id="{5FA85862-034E-498A-BEED-F016988F823B}"/>
              </a:ext>
            </a:extLst>
          </p:cNvPr>
          <p:cNvPicPr>
            <a:picLocks noChangeAspect="1"/>
          </p:cNvPicPr>
          <p:nvPr/>
        </p:nvPicPr>
        <p:blipFill>
          <a:blip r:embed="rId2"/>
          <a:stretch>
            <a:fillRect/>
          </a:stretch>
        </p:blipFill>
        <p:spPr>
          <a:xfrm>
            <a:off x="2630965" y="1052080"/>
            <a:ext cx="6930070" cy="5628120"/>
          </a:xfrm>
          <a:prstGeom prst="rect">
            <a:avLst/>
          </a:prstGeom>
        </p:spPr>
      </p:pic>
    </p:spTree>
    <p:extLst>
      <p:ext uri="{BB962C8B-B14F-4D97-AF65-F5344CB8AC3E}">
        <p14:creationId xmlns:p14="http://schemas.microsoft.com/office/powerpoint/2010/main" val="2176551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IV. Dense MATVEC</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31</a:t>
            </a:fld>
            <a:endParaRPr lang="en-GB" dirty="0"/>
          </a:p>
        </p:txBody>
      </p:sp>
      <p:pic>
        <p:nvPicPr>
          <p:cNvPr id="4" name="Picture 3">
            <a:extLst>
              <a:ext uri="{FF2B5EF4-FFF2-40B4-BE49-F238E27FC236}">
                <a16:creationId xmlns:a16="http://schemas.microsoft.com/office/drawing/2014/main" id="{5FA85862-034E-498A-BEED-F016988F823B}"/>
              </a:ext>
            </a:extLst>
          </p:cNvPr>
          <p:cNvPicPr>
            <a:picLocks noChangeAspect="1"/>
          </p:cNvPicPr>
          <p:nvPr/>
        </p:nvPicPr>
        <p:blipFill>
          <a:blip r:embed="rId2"/>
          <a:stretch>
            <a:fillRect/>
          </a:stretch>
        </p:blipFill>
        <p:spPr>
          <a:xfrm>
            <a:off x="2630965" y="1186965"/>
            <a:ext cx="6930070" cy="5310672"/>
          </a:xfrm>
          <a:prstGeom prst="rect">
            <a:avLst/>
          </a:prstGeom>
        </p:spPr>
      </p:pic>
    </p:spTree>
    <p:extLst>
      <p:ext uri="{BB962C8B-B14F-4D97-AF65-F5344CB8AC3E}">
        <p14:creationId xmlns:p14="http://schemas.microsoft.com/office/powerpoint/2010/main" val="375216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Results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32</a:t>
            </a:fld>
            <a:endParaRPr lang="en-GB" dirty="0"/>
          </a:p>
        </p:txBody>
      </p:sp>
      <p:pic>
        <p:nvPicPr>
          <p:cNvPr id="4" name="Picture 3">
            <a:extLst>
              <a:ext uri="{FF2B5EF4-FFF2-40B4-BE49-F238E27FC236}">
                <a16:creationId xmlns:a16="http://schemas.microsoft.com/office/drawing/2014/main" id="{364BB6C3-1334-4D48-8771-7BA9E6C04D25}"/>
              </a:ext>
            </a:extLst>
          </p:cNvPr>
          <p:cNvPicPr>
            <a:picLocks noChangeAspect="1"/>
          </p:cNvPicPr>
          <p:nvPr/>
        </p:nvPicPr>
        <p:blipFill>
          <a:blip r:embed="rId3"/>
          <a:stretch>
            <a:fillRect/>
          </a:stretch>
        </p:blipFill>
        <p:spPr>
          <a:xfrm>
            <a:off x="3749953" y="1120303"/>
            <a:ext cx="8079790" cy="4958471"/>
          </a:xfrm>
          <a:prstGeom prst="rect">
            <a:avLst/>
          </a:prstGeom>
        </p:spPr>
      </p:pic>
      <p:sp>
        <p:nvSpPr>
          <p:cNvPr id="8" name="Text Placeholder 9">
            <a:extLst>
              <a:ext uri="{FF2B5EF4-FFF2-40B4-BE49-F238E27FC236}">
                <a16:creationId xmlns:a16="http://schemas.microsoft.com/office/drawing/2014/main" id="{DB943C41-1D83-4F95-B016-979A5E623F43}"/>
              </a:ext>
            </a:extLst>
          </p:cNvPr>
          <p:cNvSpPr>
            <a:spLocks noGrp="1"/>
          </p:cNvSpPr>
          <p:nvPr>
            <p:ph type="body" sz="quarter" idx="13"/>
          </p:nvPr>
        </p:nvSpPr>
        <p:spPr>
          <a:xfrm>
            <a:off x="362256" y="1117638"/>
            <a:ext cx="3387697" cy="2539962"/>
          </a:xfrm>
        </p:spPr>
        <p:txBody>
          <a:bodyPr/>
          <a:lstStyle/>
          <a:p>
            <a:r>
              <a:rPr lang="en-US" sz="2200" dirty="0"/>
              <a:t>Average time for one MATVEC.</a:t>
            </a:r>
          </a:p>
          <a:p>
            <a:r>
              <a:rPr lang="en-US" sz="2200" dirty="0"/>
              <a:t>Matrix ID 1883 from Florida Matrix Collection</a:t>
            </a:r>
          </a:p>
          <a:p>
            <a:r>
              <a:rPr lang="en-US" sz="2200" dirty="0"/>
              <a:t>On 1728 processors</a:t>
            </a:r>
          </a:p>
        </p:txBody>
      </p:sp>
    </p:spTree>
    <p:extLst>
      <p:ext uri="{BB962C8B-B14F-4D97-AF65-F5344CB8AC3E}">
        <p14:creationId xmlns:p14="http://schemas.microsoft.com/office/powerpoint/2010/main" val="35689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Results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62256" y="1117637"/>
            <a:ext cx="3341997" cy="2520085"/>
          </a:xfrm>
        </p:spPr>
        <p:txBody>
          <a:bodyPr/>
          <a:lstStyle/>
          <a:p>
            <a:r>
              <a:rPr lang="en-US" sz="2200" dirty="0"/>
              <a:t>Average time for one MATVEC.</a:t>
            </a:r>
          </a:p>
          <a:p>
            <a:r>
              <a:rPr lang="en-US" sz="2200" dirty="0"/>
              <a:t>Matrix ID 1883 from Florida Matrix Collection</a:t>
            </a:r>
          </a:p>
          <a:p>
            <a:r>
              <a:rPr lang="en-US" sz="2200" dirty="0"/>
              <a:t>On 1008 processors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33</a:t>
            </a:fld>
            <a:endParaRPr lang="en-GB" dirty="0"/>
          </a:p>
        </p:txBody>
      </p:sp>
      <p:pic>
        <p:nvPicPr>
          <p:cNvPr id="4" name="Picture 3">
            <a:extLst>
              <a:ext uri="{FF2B5EF4-FFF2-40B4-BE49-F238E27FC236}">
                <a16:creationId xmlns:a16="http://schemas.microsoft.com/office/drawing/2014/main" id="{4B301FBA-4F9E-47F6-8C6B-CC0151973E17}"/>
              </a:ext>
            </a:extLst>
          </p:cNvPr>
          <p:cNvPicPr>
            <a:picLocks noChangeAspect="1"/>
          </p:cNvPicPr>
          <p:nvPr/>
        </p:nvPicPr>
        <p:blipFill>
          <a:blip r:embed="rId2"/>
          <a:stretch>
            <a:fillRect/>
          </a:stretch>
        </p:blipFill>
        <p:spPr>
          <a:xfrm>
            <a:off x="3704253" y="1117637"/>
            <a:ext cx="8212689" cy="4934035"/>
          </a:xfrm>
          <a:prstGeom prst="rect">
            <a:avLst/>
          </a:prstGeom>
        </p:spPr>
      </p:pic>
    </p:spTree>
    <p:extLst>
      <p:ext uri="{BB962C8B-B14F-4D97-AF65-F5344CB8AC3E}">
        <p14:creationId xmlns:p14="http://schemas.microsoft.com/office/powerpoint/2010/main" val="14883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GB" dirty="0"/>
              <a:t>Acknowledgement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362255" y="1117637"/>
            <a:ext cx="7298177" cy="4093243"/>
          </a:xfrm>
        </p:spPr>
        <p:txBody>
          <a:bodyPr/>
          <a:lstStyle/>
          <a:p>
            <a:pPr marL="0" indent="0">
              <a:buNone/>
            </a:pPr>
            <a:r>
              <a:rPr lang="en-US" sz="2200" dirty="0"/>
              <a:t> Many thanks to my adviser, Dr. Hari Sundar, for his generous help.</a:t>
            </a:r>
          </a:p>
          <a:p>
            <a:pPr marL="0" indent="0">
              <a:buNone/>
            </a:pPr>
            <a:r>
              <a:rPr lang="en-US" sz="2200" dirty="0"/>
              <a:t>This work was supported in part by:</a:t>
            </a:r>
          </a:p>
          <a:p>
            <a:pPr marL="457200" indent="-457200">
              <a:buFont typeface="+mj-lt"/>
              <a:buAutoNum type="arabicPeriod"/>
            </a:pPr>
            <a:r>
              <a:rPr lang="en-US" sz="2200" dirty="0"/>
              <a:t>NSF: ACI-1464244, CCF-1643056</a:t>
            </a:r>
          </a:p>
          <a:p>
            <a:pPr marL="457200" indent="-457200">
              <a:buFont typeface="+mj-lt"/>
              <a:buAutoNum type="arabicPeriod"/>
            </a:pPr>
            <a:r>
              <a:rPr lang="en-US" sz="2200" dirty="0"/>
              <a:t>Army Research Office: W911NF1510222</a:t>
            </a:r>
          </a:p>
          <a:p>
            <a:pPr marL="0" indent="0">
              <a:buNone/>
            </a:pPr>
            <a:r>
              <a:rPr lang="en-US" sz="2200" dirty="0"/>
              <a:t>And also used resources of:</a:t>
            </a:r>
          </a:p>
          <a:p>
            <a:r>
              <a:rPr lang="en-US" sz="2200" dirty="0"/>
              <a:t>XSEDE: TG-PHY180002</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34</a:t>
            </a:fld>
            <a:endParaRPr lang="en-GB" dirty="0"/>
          </a:p>
        </p:txBody>
      </p:sp>
    </p:spTree>
    <p:extLst>
      <p:ext uri="{BB962C8B-B14F-4D97-AF65-F5344CB8AC3E}">
        <p14:creationId xmlns:p14="http://schemas.microsoft.com/office/powerpoint/2010/main" val="270824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1315616"/>
            <a:ext cx="7586161" cy="2323696"/>
          </a:xfrm>
        </p:spPr>
        <p:txBody>
          <a:bodyPr/>
          <a:lstStyle/>
          <a:p>
            <a:r>
              <a:rPr lang="en-US" sz="3800" b="0" dirty="0"/>
              <a:t>Matrix-Matrix Product (MATMULT)</a:t>
            </a:r>
            <a:endParaRPr lang="en-GB" sz="3800" dirty="0"/>
          </a:p>
        </p:txBody>
      </p:sp>
    </p:spTree>
    <p:extLst>
      <p:ext uri="{BB962C8B-B14F-4D97-AF65-F5344CB8AC3E}">
        <p14:creationId xmlns:p14="http://schemas.microsoft.com/office/powerpoint/2010/main" val="283962038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Idea</a:t>
            </a:r>
            <a:endParaRPr lang="en-GB"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99727"/>
            <a:ext cx="7085304" cy="4794076"/>
          </a:xfrm>
        </p:spPr>
        <p:txBody>
          <a:bodyPr/>
          <a:lstStyle/>
          <a:p>
            <a:r>
              <a:rPr lang="en-US" sz="2200" dirty="0"/>
              <a:t>(convert this to bullet points)</a:t>
            </a:r>
          </a:p>
          <a:p>
            <a:r>
              <a:rPr lang="en-US" sz="2200" dirty="0"/>
              <a:t>We design a divide and conquer approach to perform the sparse MATMULT in a node-local fashion. The key idea is to perform simple tasks while recursing, having efficient memory access, and to perform the multiplication for small chunks where the resulting matrix can fit into an appropriate cache. For clarity of presentation, we assume that the data is available locally and discuss it as a serial implementation. We split the matrices recursively in two ways: split by half based on the matrix size and based on number of </a:t>
            </a:r>
            <a:r>
              <a:rPr lang="en-US" sz="2200" dirty="0" err="1"/>
              <a:t>nonzeros</a:t>
            </a:r>
            <a:r>
              <a:rPr lang="en-US" sz="2200" dirty="0"/>
              <a:t>. First we explain the algorithms performing splitting based on the matrix sizes.</a:t>
            </a:r>
            <a:endParaRPr lang="en-US" sz="2200" dirty="0">
              <a:latin typeface="Cambria Math" panose="02040503050406030204" pitchFamily="18" charset="0"/>
              <a:ea typeface="Cambria Math" panose="02040503050406030204" pitchFamily="18"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36</a:t>
            </a:fld>
            <a:endParaRPr lang="en-GB" dirty="0"/>
          </a:p>
        </p:txBody>
      </p:sp>
    </p:spTree>
    <p:extLst>
      <p:ext uri="{BB962C8B-B14F-4D97-AF65-F5344CB8AC3E}">
        <p14:creationId xmlns:p14="http://schemas.microsoft.com/office/powerpoint/2010/main" val="251696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0239852" cy="535531"/>
          </a:xfrm>
        </p:spPr>
        <p:txBody>
          <a:bodyPr/>
          <a:lstStyle/>
          <a:p>
            <a:r>
              <a:rPr lang="en-US" dirty="0"/>
              <a:t>Recursive MATMULT</a:t>
            </a:r>
            <a:endParaRPr lang="en-GB"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299727"/>
            <a:ext cx="7890979" cy="4794076"/>
          </a:xfrm>
        </p:spPr>
        <p:txBody>
          <a:bodyPr/>
          <a:lstStyle/>
          <a:p>
            <a:pPr marL="0" indent="0">
              <a:buNone/>
            </a:pPr>
            <a:r>
              <a:rPr lang="en-US" sz="2400" dirty="0">
                <a:latin typeface="Cambria Math" panose="02040503050406030204" pitchFamily="18" charset="0"/>
                <a:ea typeface="Cambria Math" panose="02040503050406030204" pitchFamily="18" charset="0"/>
              </a:rPr>
              <a:t>(Add a figure to explain how we split matrices.)</a:t>
            </a:r>
          </a:p>
          <a:p>
            <a:pPr marL="0" indent="0">
              <a:buNone/>
            </a:pPr>
            <a:r>
              <a:rPr lang="en-US" sz="2400" dirty="0">
                <a:latin typeface="Cambria Math" panose="02040503050406030204" pitchFamily="18" charset="0"/>
                <a:ea typeface="Cambria Math" panose="02040503050406030204" pitchFamily="18" charset="0"/>
              </a:rPr>
              <a:t>Case 1: Stop the recursion: perform the multiplication.</a:t>
            </a:r>
          </a:p>
          <a:p>
            <a:pPr marL="0" indent="0">
              <a:buNone/>
            </a:pPr>
            <a:r>
              <a:rPr lang="en-US" sz="2400" dirty="0">
                <a:latin typeface="Cambria Math" panose="02040503050406030204" pitchFamily="18" charset="0"/>
                <a:ea typeface="Cambria Math" panose="02040503050406030204" pitchFamily="18" charset="0"/>
              </a:rPr>
              <a:t>Case 2: A is horizontal.</a:t>
            </a:r>
          </a:p>
          <a:p>
            <a:pPr marL="0" indent="0">
              <a:buNone/>
            </a:pPr>
            <a:r>
              <a:rPr lang="en-US" sz="2400" dirty="0">
                <a:latin typeface="Cambria Math" panose="02040503050406030204" pitchFamily="18" charset="0"/>
                <a:ea typeface="Cambria Math" panose="02040503050406030204" pitchFamily="18" charset="0"/>
              </a:rPr>
              <a:t>Case 3: A is vertical.</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199" y="6315075"/>
            <a:ext cx="511674" cy="365125"/>
          </a:xfrm>
        </p:spPr>
        <p:txBody>
          <a:bodyPr/>
          <a:lstStyle/>
          <a:p>
            <a:fld id="{C263D6C4-4840-40CC-AC84-17E24B3B7BDE}" type="slidenum">
              <a:rPr lang="en-GB" smtClean="0"/>
              <a:pPr/>
              <a:t>37</a:t>
            </a:fld>
            <a:endParaRPr lang="en-GB" dirty="0"/>
          </a:p>
        </p:txBody>
      </p:sp>
    </p:spTree>
    <p:extLst>
      <p:ext uri="{BB962C8B-B14F-4D97-AF65-F5344CB8AC3E}">
        <p14:creationId xmlns:p14="http://schemas.microsoft.com/office/powerpoint/2010/main" val="424121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Case1: </a:t>
            </a:r>
            <a:r>
              <a:rPr lang="en-US" dirty="0">
                <a:latin typeface="Cambria Math" panose="02040503050406030204" pitchFamily="18" charset="0"/>
                <a:ea typeface="Cambria Math" panose="02040503050406030204" pitchFamily="18" charset="0"/>
              </a:rPr>
              <a:t>Threshold</a:t>
            </a:r>
            <a:endParaRPr lang="en-GB"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99727"/>
            <a:ext cx="7785100" cy="4794076"/>
          </a:xfrm>
        </p:spPr>
        <p:txBody>
          <a:bodyPr/>
          <a:lstStyle/>
          <a:p>
            <a:pPr marL="0" indent="0">
              <a:buNone/>
            </a:pPr>
            <a:r>
              <a:rPr lang="en-US" sz="2600" dirty="0">
                <a:latin typeface="Cambria Math" panose="02040503050406030204" pitchFamily="18" charset="0"/>
                <a:ea typeface="Cambria Math" panose="02040503050406030204" pitchFamily="18" charset="0"/>
              </a:rPr>
              <a:t>To decide when to stop the splitting process and perform the multiplication, instead of using row and column size of sub-matrices, we use nonzero rows and columns, (use an image to show why).</a:t>
            </a:r>
          </a:p>
          <a:p>
            <a:pPr marL="0" indent="0">
              <a:buNone/>
            </a:pPr>
            <a:endParaRPr lang="en-US" sz="2600" dirty="0">
              <a:latin typeface="Cambria Math" panose="02040503050406030204" pitchFamily="18" charset="0"/>
              <a:ea typeface="Cambria Math" panose="02040503050406030204" pitchFamily="18" charset="0"/>
            </a:endParaRPr>
          </a:p>
          <a:p>
            <a:pPr marL="0" indent="0">
              <a:buNone/>
            </a:pPr>
            <a:r>
              <a:rPr lang="en-US" sz="2600" dirty="0">
                <a:latin typeface="Cambria Math" panose="02040503050406030204" pitchFamily="18" charset="0"/>
                <a:ea typeface="Cambria Math" panose="02040503050406030204" pitchFamily="18" charset="0"/>
              </a:rPr>
              <a:t>NNZ_MAT_SIZE = </a:t>
            </a:r>
            <a:r>
              <a:rPr lang="en-US" sz="2600" dirty="0" err="1">
                <a:latin typeface="Cambria Math" panose="02040503050406030204" pitchFamily="18" charset="0"/>
                <a:ea typeface="Cambria Math" panose="02040503050406030204" pitchFamily="18" charset="0"/>
              </a:rPr>
              <a:t>A_nnz_row</a:t>
            </a:r>
            <a:r>
              <a:rPr lang="en-US" sz="2600" dirty="0">
                <a:latin typeface="Cambria Math" panose="02040503050406030204" pitchFamily="18" charset="0"/>
                <a:ea typeface="Cambria Math" panose="02040503050406030204" pitchFamily="18" charset="0"/>
              </a:rPr>
              <a:t> * </a:t>
            </a:r>
            <a:r>
              <a:rPr lang="en-US" sz="2600" dirty="0" err="1">
                <a:latin typeface="Cambria Math" panose="02040503050406030204" pitchFamily="18" charset="0"/>
                <a:ea typeface="Cambria Math" panose="02040503050406030204" pitchFamily="18" charset="0"/>
              </a:rPr>
              <a:t>B_nnz_col</a:t>
            </a:r>
            <a:endParaRPr lang="en-US" sz="2600" dirty="0">
              <a:latin typeface="Cambria Math" panose="02040503050406030204" pitchFamily="18" charset="0"/>
              <a:ea typeface="Cambria Math" panose="02040503050406030204" pitchFamily="18" charset="0"/>
            </a:endParaRPr>
          </a:p>
          <a:p>
            <a:pPr marL="0" indent="0">
              <a:buNone/>
            </a:pPr>
            <a:r>
              <a:rPr lang="en-US" sz="2600" dirty="0" err="1">
                <a:latin typeface="Cambria Math" panose="02040503050406030204" pitchFamily="18" charset="0"/>
                <a:ea typeface="Cambria Math" panose="02040503050406030204" pitchFamily="18" charset="0"/>
              </a:rPr>
              <a:t>A_nnz_row</a:t>
            </a:r>
            <a:r>
              <a:rPr lang="en-US" sz="2600" dirty="0">
                <a:latin typeface="Cambria Math" panose="02040503050406030204" pitchFamily="18" charset="0"/>
                <a:ea typeface="Cambria Math" panose="02040503050406030204" pitchFamily="18" charset="0"/>
              </a:rPr>
              <a:t> = nonzero rows of A</a:t>
            </a:r>
          </a:p>
          <a:p>
            <a:pPr marL="0" indent="0">
              <a:buNone/>
            </a:pPr>
            <a:r>
              <a:rPr lang="en-US" sz="2600" dirty="0" err="1">
                <a:latin typeface="Cambria Math" panose="02040503050406030204" pitchFamily="18" charset="0"/>
                <a:ea typeface="Cambria Math" panose="02040503050406030204" pitchFamily="18" charset="0"/>
              </a:rPr>
              <a:t>B_nnz_col</a:t>
            </a:r>
            <a:r>
              <a:rPr lang="en-US" sz="2600" dirty="0">
                <a:latin typeface="Cambria Math" panose="02040503050406030204" pitchFamily="18" charset="0"/>
                <a:ea typeface="Cambria Math" panose="02040503050406030204" pitchFamily="18" charset="0"/>
              </a:rPr>
              <a:t> = nonzero columns of B</a:t>
            </a:r>
          </a:p>
          <a:p>
            <a:pPr marL="0" indent="0">
              <a:buNone/>
            </a:pPr>
            <a:endParaRPr lang="en-US" sz="2600" dirty="0">
              <a:latin typeface="Cambria Math" panose="02040503050406030204" pitchFamily="18" charset="0"/>
              <a:ea typeface="Cambria Math" panose="02040503050406030204" pitchFamily="18" charset="0"/>
            </a:endParaRPr>
          </a:p>
          <a:p>
            <a:pPr marL="0" indent="0">
              <a:buNone/>
            </a:pPr>
            <a:r>
              <a:rPr lang="en-US" sz="2600" dirty="0">
                <a:latin typeface="Cambria Math" panose="02040503050406030204" pitchFamily="18" charset="0"/>
                <a:ea typeface="Cambria Math" panose="02040503050406030204" pitchFamily="18" charset="0"/>
              </a:rPr>
              <a:t>NNZ_MAT_SIZE &lt; 20M =&gt; Perform Multiplication</a:t>
            </a:r>
            <a:endParaRPr lang="en-US" sz="26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199" y="6315075"/>
            <a:ext cx="560356" cy="365125"/>
          </a:xfrm>
        </p:spPr>
        <p:txBody>
          <a:bodyPr/>
          <a:lstStyle/>
          <a:p>
            <a:fld id="{C263D6C4-4840-40CC-AC84-17E24B3B7BDE}" type="slidenum">
              <a:rPr lang="en-GB" smtClean="0"/>
              <a:pPr/>
              <a:t>38</a:t>
            </a:fld>
            <a:endParaRPr lang="en-GB" dirty="0"/>
          </a:p>
        </p:txBody>
      </p:sp>
    </p:spTree>
    <p:extLst>
      <p:ext uri="{BB962C8B-B14F-4D97-AF65-F5344CB8AC3E}">
        <p14:creationId xmlns:p14="http://schemas.microsoft.com/office/powerpoint/2010/main" val="181371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a:t>Case1: Methods</a:t>
            </a:r>
            <a:endParaRPr lang="en-GB"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99727"/>
            <a:ext cx="7085304" cy="4794076"/>
          </a:xfrm>
        </p:spPr>
        <p:txBody>
          <a:bodyPr/>
          <a:lstStyle/>
          <a:p>
            <a:pPr marL="514350" indent="-514350">
              <a:buFont typeface="+mj-lt"/>
              <a:buAutoNum type="arabicPeriod"/>
            </a:pPr>
            <a:r>
              <a:rPr lang="en-US" sz="2600" dirty="0">
                <a:latin typeface="Cambria Math" panose="02040503050406030204" pitchFamily="18" charset="0"/>
                <a:ea typeface="Cambria Math" panose="02040503050406030204" pitchFamily="18" charset="0"/>
              </a:rPr>
              <a:t>Dense: A Dense matrix used as buffer of size </a:t>
            </a:r>
            <a:r>
              <a:rPr lang="en-US" sz="2400" dirty="0">
                <a:latin typeface="Cambria Math" panose="02040503050406030204" pitchFamily="18" charset="0"/>
                <a:ea typeface="Cambria Math" panose="02040503050406030204" pitchFamily="18" charset="0"/>
              </a:rPr>
              <a:t>NNZ_MAT_SIZE.</a:t>
            </a:r>
          </a:p>
          <a:p>
            <a:pPr marL="457200" lvl="1" indent="0">
              <a:buNone/>
            </a:pPr>
            <a:r>
              <a:rPr lang="en-US" sz="2400" dirty="0">
                <a:latin typeface="Cambria Math" panose="02040503050406030204" pitchFamily="18" charset="0"/>
                <a:ea typeface="Cambria Math" panose="02040503050406030204" pitchFamily="18" charset="0"/>
              </a:rPr>
              <a:t>Before starting MATMULT, a memory block of size of the threshold is allocated.</a:t>
            </a:r>
          </a:p>
          <a:p>
            <a:pPr marL="514350" indent="-514350">
              <a:buFont typeface="+mj-lt"/>
              <a:buAutoNum type="arabicPeriod"/>
            </a:pPr>
            <a:r>
              <a:rPr lang="en-US" sz="2600" dirty="0">
                <a:latin typeface="Cambria Math" panose="02040503050406030204" pitchFamily="18" charset="0"/>
                <a:ea typeface="Cambria Math" panose="02040503050406030204" pitchFamily="18" charset="0"/>
              </a:rPr>
              <a:t>Hashmap: (index, value).</a:t>
            </a:r>
          </a:p>
          <a:p>
            <a:pPr marL="457200" lvl="1" indent="0">
              <a:buNone/>
            </a:pPr>
            <a:r>
              <a:rPr lang="en-US" sz="2400" dirty="0">
                <a:latin typeface="Cambria Math" panose="02040503050406030204" pitchFamily="18" charset="0"/>
                <a:ea typeface="Cambria Math" panose="02040503050406030204" pitchFamily="18" charset="0"/>
              </a:rPr>
              <a:t>If the entry is available, add the new value to it, otherwise add a new entry.</a:t>
            </a:r>
          </a:p>
          <a:p>
            <a:pPr marL="0" indent="0">
              <a:buNone/>
            </a:pPr>
            <a:endParaRPr lang="en-US" sz="2600" dirty="0">
              <a:latin typeface="Cambria Math" panose="02040503050406030204" pitchFamily="18" charset="0"/>
              <a:ea typeface="Cambria Math" panose="02040503050406030204" pitchFamily="18"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199" y="6315075"/>
            <a:ext cx="560356" cy="365125"/>
          </a:xfrm>
        </p:spPr>
        <p:txBody>
          <a:bodyPr/>
          <a:lstStyle/>
          <a:p>
            <a:fld id="{C263D6C4-4840-40CC-AC84-17E24B3B7BDE}" type="slidenum">
              <a:rPr lang="en-GB" smtClean="0"/>
              <a:pPr/>
              <a:t>39</a:t>
            </a:fld>
            <a:endParaRPr lang="en-GB" dirty="0"/>
          </a:p>
        </p:txBody>
      </p:sp>
    </p:spTree>
    <p:extLst>
      <p:ext uri="{BB962C8B-B14F-4D97-AF65-F5344CB8AC3E}">
        <p14:creationId xmlns:p14="http://schemas.microsoft.com/office/powerpoint/2010/main" val="72791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1819469"/>
            <a:ext cx="7586161" cy="1819843"/>
          </a:xfrm>
        </p:spPr>
        <p:txBody>
          <a:bodyPr/>
          <a:lstStyle/>
          <a:p>
            <a:r>
              <a:rPr lang="en-US" sz="3600" b="0" dirty="0"/>
              <a:t>Matrix-Vector Product (MATVEC)</a:t>
            </a:r>
            <a:endParaRPr lang="en-GB" sz="3600" dirty="0"/>
          </a:p>
        </p:txBody>
      </p:sp>
    </p:spTree>
    <p:extLst>
      <p:ext uri="{BB962C8B-B14F-4D97-AF65-F5344CB8AC3E}">
        <p14:creationId xmlns:p14="http://schemas.microsoft.com/office/powerpoint/2010/main" val="738364484"/>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Case1</a:t>
            </a:r>
          </a:p>
        </p:txBody>
      </p:sp>
      <p:pic>
        <p:nvPicPr>
          <p:cNvPr id="4" name="Picture 3">
            <a:extLst>
              <a:ext uri="{FF2B5EF4-FFF2-40B4-BE49-F238E27FC236}">
                <a16:creationId xmlns:a16="http://schemas.microsoft.com/office/drawing/2014/main" id="{532F6D63-4591-4C3E-9941-68BB971AEA65}"/>
              </a:ext>
            </a:extLst>
          </p:cNvPr>
          <p:cNvPicPr>
            <a:picLocks noChangeAspect="1"/>
          </p:cNvPicPr>
          <p:nvPr/>
        </p:nvPicPr>
        <p:blipFill>
          <a:blip r:embed="rId2"/>
          <a:stretch>
            <a:fillRect/>
          </a:stretch>
        </p:blipFill>
        <p:spPr>
          <a:xfrm>
            <a:off x="4038599" y="1017037"/>
            <a:ext cx="7207251" cy="3387408"/>
          </a:xfrm>
          <a:prstGeom prst="rect">
            <a:avLst/>
          </a:prstGeom>
        </p:spPr>
      </p:pic>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038600" y="4884873"/>
                <a:ext cx="7207250" cy="1292090"/>
              </a:xfrm>
            </p:spPr>
            <p:txBody>
              <a:bodyPr vert="horz" lIns="91440" tIns="45720" rIns="91440" bIns="45720" rtlCol="0">
                <a:normAutofit/>
              </a:bodyPr>
              <a:lstStyle/>
              <a:p>
                <a:pPr marL="0" indent="0">
                  <a:buNone/>
                </a:pPr>
                <a:r>
                  <a:rPr lang="en-US" dirty="0"/>
                  <a:t>Comparison for  between dense structure method with hashmap to compute </a:t>
                </a:r>
                <a:r>
                  <a:rPr lang="pt-BR" dirty="0"/>
                  <a:t>coarse matrix </a:t>
                </a:r>
                <a14:m>
                  <m:oMath xmlns:m="http://schemas.openxmlformats.org/officeDocument/2006/math">
                    <m:r>
                      <a:rPr lang="pt-BR" i="1" dirty="0" smtClean="0">
                        <a:latin typeface="Cambria Math" panose="02040503050406030204" pitchFamily="18" charset="0"/>
                      </a:rPr>
                      <m:t>𝐴𝑐</m:t>
                    </m:r>
                    <m:r>
                      <a:rPr lang="pt-BR" i="1" dirty="0" smtClean="0">
                        <a:latin typeface="Cambria Math" panose="02040503050406030204" pitchFamily="18" charset="0"/>
                      </a:rPr>
                      <m:t> = </m:t>
                    </m:r>
                    <m:r>
                      <a:rPr lang="pt-BR" i="1" dirty="0" smtClean="0">
                        <a:latin typeface="Cambria Math" panose="02040503050406030204" pitchFamily="18" charset="0"/>
                      </a:rPr>
                      <m:t>𝑅</m:t>
                    </m:r>
                    <m:r>
                      <a:rPr lang="en-US" b="0" i="1" dirty="0" smtClean="0">
                        <a:latin typeface="Cambria Math" panose="02040503050406030204" pitchFamily="18" charset="0"/>
                        <a:ea typeface="Cambria Math" panose="02040503050406030204" pitchFamily="18" charset="0"/>
                      </a:rPr>
                      <m:t>×</m:t>
                    </m:r>
                    <m:r>
                      <a:rPr lang="pt-BR" i="1" dirty="0" smtClean="0">
                        <a:latin typeface="Cambria Math" panose="02040503050406030204" pitchFamily="18" charset="0"/>
                      </a:rPr>
                      <m:t>𝐴</m:t>
                    </m:r>
                    <m:r>
                      <a:rPr lang="en-US" b="0" i="1" dirty="0" smtClean="0">
                        <a:latin typeface="Cambria Math" panose="02040503050406030204" pitchFamily="18" charset="0"/>
                        <a:ea typeface="Cambria Math" panose="02040503050406030204" pitchFamily="18" charset="0"/>
                      </a:rPr>
                      <m:t>×</m:t>
                    </m:r>
                    <m:r>
                      <a:rPr lang="pt-BR" i="1" dirty="0" smtClean="0">
                        <a:latin typeface="Cambria Math" panose="02040503050406030204" pitchFamily="18" charset="0"/>
                      </a:rPr>
                      <m:t>𝑃</m:t>
                    </m:r>
                  </m:oMath>
                </a14:m>
                <a:r>
                  <a:rPr lang="en-US" sz="1800" dirty="0"/>
                  <a:t> </a:t>
                </a:r>
                <a:r>
                  <a:rPr lang="en-US" dirty="0"/>
                  <a:t>in which A is the 3D Poisson problem of size 216k. The plot shows the number of times each method is faster than the other one in intervals of 1M for </a:t>
                </a:r>
                <a:r>
                  <a:rPr lang="en-US" dirty="0">
                    <a:latin typeface="Cambria Math" panose="02040503050406030204" pitchFamily="18" charset="0"/>
                    <a:ea typeface="Cambria Math" panose="02040503050406030204" pitchFamily="18" charset="0"/>
                  </a:rPr>
                  <a:t>NNZ_MAT_SIZE</a:t>
                </a:r>
                <a:r>
                  <a:rPr lang="en-US" dirty="0"/>
                  <a:t>.</a:t>
                </a:r>
                <a:endParaRPr lang="en-US" sz="1800" dirty="0">
                  <a:solidFill>
                    <a:schemeClr val="tx1"/>
                  </a:solidFill>
                  <a:cs typeface="+mn-cs"/>
                </a:endParaRPr>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4038600" y="4884873"/>
                <a:ext cx="7207250" cy="1292090"/>
              </a:xfrm>
              <a:blipFill>
                <a:blip r:embed="rId3"/>
                <a:stretch>
                  <a:fillRect l="-508" t="-1415"/>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9884978" y="6356350"/>
            <a:ext cx="1468821" cy="365125"/>
          </a:xfrm>
        </p:spPr>
        <p:txBody>
          <a:bodyPr vert="horz" lIns="91440" tIns="45720" rIns="91440" bIns="45720" rtlCol="0" anchor="ctr">
            <a:normAutofit/>
          </a:bodyPr>
          <a:lstStyle/>
          <a:p>
            <a:pPr>
              <a:spcAft>
                <a:spcPts val="600"/>
              </a:spcAft>
            </a:pPr>
            <a:fld id="{C263D6C4-4840-40CC-AC84-17E24B3B7BDE}" type="slidenum">
              <a:rPr lang="en-US" sz="1200">
                <a:solidFill>
                  <a:prstClr val="black">
                    <a:tint val="75000"/>
                  </a:prstClr>
                </a:solidFill>
                <a:latin typeface="+mn-lt"/>
              </a:rPr>
              <a:pPr>
                <a:spcAft>
                  <a:spcPts val="600"/>
                </a:spcAft>
              </a:pPr>
              <a:t>40</a:t>
            </a:fld>
            <a:endParaRPr lang="en-US" sz="1200">
              <a:solidFill>
                <a:prstClr val="black">
                  <a:tint val="75000"/>
                </a:prstClr>
              </a:solidFill>
              <a:latin typeface="+mn-lt"/>
            </a:endParaRPr>
          </a:p>
        </p:txBody>
      </p:sp>
    </p:spTree>
    <p:extLst>
      <p:ext uri="{BB962C8B-B14F-4D97-AF65-F5344CB8AC3E}">
        <p14:creationId xmlns:p14="http://schemas.microsoft.com/office/powerpoint/2010/main" val="85802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Case1</a:t>
            </a:r>
          </a:p>
        </p:txBody>
      </p:sp>
      <p:pic>
        <p:nvPicPr>
          <p:cNvPr id="4" name="Picture 3">
            <a:extLst>
              <a:ext uri="{FF2B5EF4-FFF2-40B4-BE49-F238E27FC236}">
                <a16:creationId xmlns:a16="http://schemas.microsoft.com/office/drawing/2014/main" id="{BD74EFF9-8D8E-4D33-B2B6-F87465505C8C}"/>
              </a:ext>
            </a:extLst>
          </p:cNvPr>
          <p:cNvPicPr>
            <a:picLocks noChangeAspect="1"/>
          </p:cNvPicPr>
          <p:nvPr/>
        </p:nvPicPr>
        <p:blipFill>
          <a:blip r:embed="rId2"/>
          <a:stretch>
            <a:fillRect/>
          </a:stretch>
        </p:blipFill>
        <p:spPr>
          <a:xfrm>
            <a:off x="4038600" y="281032"/>
            <a:ext cx="7188199" cy="4123413"/>
          </a:xfrm>
          <a:prstGeom prst="rect">
            <a:avLst/>
          </a:prstGeom>
        </p:spPr>
      </p:pic>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038600" y="4884873"/>
            <a:ext cx="7188199" cy="1292090"/>
          </a:xfrm>
        </p:spPr>
        <p:txBody>
          <a:bodyPr vert="horz" lIns="91440" tIns="45720" rIns="91440" bIns="45720" rtlCol="0">
            <a:normAutofit/>
          </a:bodyPr>
          <a:lstStyle/>
          <a:p>
            <a:pPr marL="0" indent="0">
              <a:buNone/>
            </a:pPr>
            <a:r>
              <a:rPr lang="en-US" dirty="0"/>
              <a:t>Compute the coarse matrix (the triple multiplication) on 7 matrices (3D-Poisson) of different sizes.</a:t>
            </a:r>
            <a:endParaRPr lang="en-US" sz="1800" dirty="0">
              <a:solidFill>
                <a:schemeClr val="tx1"/>
              </a:solidFill>
              <a:cs typeface="+mn-cs"/>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9884978" y="6356350"/>
            <a:ext cx="1468821" cy="365125"/>
          </a:xfrm>
        </p:spPr>
        <p:txBody>
          <a:bodyPr vert="horz" lIns="91440" tIns="45720" rIns="91440" bIns="45720" rtlCol="0" anchor="ctr">
            <a:normAutofit/>
          </a:bodyPr>
          <a:lstStyle/>
          <a:p>
            <a:pPr>
              <a:spcAft>
                <a:spcPts val="600"/>
              </a:spcAft>
            </a:pPr>
            <a:fld id="{C263D6C4-4840-40CC-AC84-17E24B3B7BDE}" type="slidenum">
              <a:rPr lang="en-US" sz="1200">
                <a:solidFill>
                  <a:prstClr val="black">
                    <a:tint val="75000"/>
                  </a:prstClr>
                </a:solidFill>
                <a:latin typeface="+mn-lt"/>
              </a:rPr>
              <a:pPr>
                <a:spcAft>
                  <a:spcPts val="600"/>
                </a:spcAft>
              </a:pPr>
              <a:t>41</a:t>
            </a:fld>
            <a:endParaRPr lang="en-US" sz="1200">
              <a:solidFill>
                <a:prstClr val="black">
                  <a:tint val="75000"/>
                </a:prstClr>
              </a:solidFill>
              <a:latin typeface="+mn-lt"/>
            </a:endParaRPr>
          </a:p>
        </p:txBody>
      </p:sp>
    </p:spTree>
    <p:extLst>
      <p:ext uri="{BB962C8B-B14F-4D97-AF65-F5344CB8AC3E}">
        <p14:creationId xmlns:p14="http://schemas.microsoft.com/office/powerpoint/2010/main" val="4257631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Case2</a:t>
            </a:r>
            <a:endParaRPr lang="en-GB"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48781"/>
            <a:ext cx="7085304" cy="439451"/>
          </a:xfrm>
        </p:spPr>
        <p:txBody>
          <a:bodyPr/>
          <a:lstStyle/>
          <a:p>
            <a:pPr marL="0" indent="0">
              <a:buNone/>
            </a:pPr>
            <a:r>
              <a:rPr lang="en-US" sz="2600" dirty="0">
                <a:latin typeface="Cambria Math" panose="02040503050406030204" pitchFamily="18" charset="0"/>
                <a:ea typeface="Cambria Math" panose="02040503050406030204" pitchFamily="18" charset="0"/>
              </a:rPr>
              <a:t>When A is horizontal.</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42</a:t>
            </a:fld>
            <a:endParaRPr lang="en-GB" dirty="0"/>
          </a:p>
        </p:txBody>
      </p:sp>
      <p:pic>
        <p:nvPicPr>
          <p:cNvPr id="6" name="Picture 5">
            <a:extLst>
              <a:ext uri="{FF2B5EF4-FFF2-40B4-BE49-F238E27FC236}">
                <a16:creationId xmlns:a16="http://schemas.microsoft.com/office/drawing/2014/main" id="{175C83A9-FCAE-4DB3-AF44-4CF889AD51BB}"/>
              </a:ext>
            </a:extLst>
          </p:cNvPr>
          <p:cNvPicPr>
            <a:picLocks noChangeAspect="1"/>
          </p:cNvPicPr>
          <p:nvPr/>
        </p:nvPicPr>
        <p:blipFill>
          <a:blip r:embed="rId3"/>
          <a:stretch>
            <a:fillRect/>
          </a:stretch>
        </p:blipFill>
        <p:spPr>
          <a:xfrm>
            <a:off x="5553872" y="2855414"/>
            <a:ext cx="5978505" cy="2261101"/>
          </a:xfrm>
          <a:prstGeom prst="rect">
            <a:avLst/>
          </a:prstGeom>
        </p:spPr>
      </p:pic>
      <p:pic>
        <p:nvPicPr>
          <p:cNvPr id="9" name="Picture 8">
            <a:extLst>
              <a:ext uri="{FF2B5EF4-FFF2-40B4-BE49-F238E27FC236}">
                <a16:creationId xmlns:a16="http://schemas.microsoft.com/office/drawing/2014/main" id="{9CEDCB97-5A09-485B-A0DF-F16851C7B761}"/>
              </a:ext>
            </a:extLst>
          </p:cNvPr>
          <p:cNvPicPr>
            <a:picLocks noChangeAspect="1"/>
          </p:cNvPicPr>
          <p:nvPr/>
        </p:nvPicPr>
        <p:blipFill>
          <a:blip r:embed="rId4"/>
          <a:stretch>
            <a:fillRect/>
          </a:stretch>
        </p:blipFill>
        <p:spPr>
          <a:xfrm>
            <a:off x="444500" y="2855415"/>
            <a:ext cx="4608317" cy="2261100"/>
          </a:xfrm>
          <a:prstGeom prst="rect">
            <a:avLst/>
          </a:prstGeom>
        </p:spPr>
      </p:pic>
    </p:spTree>
    <p:extLst>
      <p:ext uri="{BB962C8B-B14F-4D97-AF65-F5344CB8AC3E}">
        <p14:creationId xmlns:p14="http://schemas.microsoft.com/office/powerpoint/2010/main" val="168859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Case3</a:t>
            </a:r>
            <a:endParaRPr lang="en-GB"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48781"/>
            <a:ext cx="7085304" cy="439451"/>
          </a:xfrm>
        </p:spPr>
        <p:txBody>
          <a:bodyPr/>
          <a:lstStyle/>
          <a:p>
            <a:pPr marL="0" indent="0">
              <a:buNone/>
            </a:pPr>
            <a:r>
              <a:rPr lang="en-US" sz="2600" dirty="0">
                <a:latin typeface="Cambria Math" panose="02040503050406030204" pitchFamily="18" charset="0"/>
                <a:ea typeface="Cambria Math" panose="02040503050406030204" pitchFamily="18" charset="0"/>
              </a:rPr>
              <a:t>When A is vertical.</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43</a:t>
            </a:fld>
            <a:endParaRPr lang="en-GB" dirty="0"/>
          </a:p>
        </p:txBody>
      </p:sp>
      <p:pic>
        <p:nvPicPr>
          <p:cNvPr id="6" name="Picture 5">
            <a:extLst>
              <a:ext uri="{FF2B5EF4-FFF2-40B4-BE49-F238E27FC236}">
                <a16:creationId xmlns:a16="http://schemas.microsoft.com/office/drawing/2014/main" id="{175C83A9-FCAE-4DB3-AF44-4CF889AD51BB}"/>
              </a:ext>
            </a:extLst>
          </p:cNvPr>
          <p:cNvPicPr>
            <a:picLocks noChangeAspect="1"/>
          </p:cNvPicPr>
          <p:nvPr/>
        </p:nvPicPr>
        <p:blipFill>
          <a:blip r:embed="rId2"/>
          <a:stretch>
            <a:fillRect/>
          </a:stretch>
        </p:blipFill>
        <p:spPr>
          <a:xfrm>
            <a:off x="5421086" y="2855414"/>
            <a:ext cx="6102219" cy="3097517"/>
          </a:xfrm>
          <a:prstGeom prst="rect">
            <a:avLst/>
          </a:prstGeom>
        </p:spPr>
      </p:pic>
      <p:pic>
        <p:nvPicPr>
          <p:cNvPr id="9" name="Picture 8">
            <a:extLst>
              <a:ext uri="{FF2B5EF4-FFF2-40B4-BE49-F238E27FC236}">
                <a16:creationId xmlns:a16="http://schemas.microsoft.com/office/drawing/2014/main" id="{9CEDCB97-5A09-485B-A0DF-F16851C7B761}"/>
              </a:ext>
            </a:extLst>
          </p:cNvPr>
          <p:cNvPicPr>
            <a:picLocks noChangeAspect="1"/>
          </p:cNvPicPr>
          <p:nvPr/>
        </p:nvPicPr>
        <p:blipFill>
          <a:blip r:embed="rId3"/>
          <a:stretch>
            <a:fillRect/>
          </a:stretch>
        </p:blipFill>
        <p:spPr>
          <a:xfrm>
            <a:off x="444500" y="3474641"/>
            <a:ext cx="4608317" cy="1859062"/>
          </a:xfrm>
          <a:prstGeom prst="rect">
            <a:avLst/>
          </a:prstGeom>
        </p:spPr>
      </p:pic>
    </p:spTree>
    <p:extLst>
      <p:ext uri="{BB962C8B-B14F-4D97-AF65-F5344CB8AC3E}">
        <p14:creationId xmlns:p14="http://schemas.microsoft.com/office/powerpoint/2010/main" val="393431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Results</a:t>
            </a:r>
          </a:p>
        </p:txBody>
      </p:sp>
      <p:pic>
        <p:nvPicPr>
          <p:cNvPr id="4" name="Picture 3">
            <a:extLst>
              <a:ext uri="{FF2B5EF4-FFF2-40B4-BE49-F238E27FC236}">
                <a16:creationId xmlns:a16="http://schemas.microsoft.com/office/drawing/2014/main" id="{6AF6FE51-2712-4504-ADEA-1EE6D3B1FB93}"/>
              </a:ext>
            </a:extLst>
          </p:cNvPr>
          <p:cNvPicPr>
            <a:picLocks noChangeAspect="1"/>
          </p:cNvPicPr>
          <p:nvPr/>
        </p:nvPicPr>
        <p:blipFill>
          <a:blip r:embed="rId3"/>
          <a:stretch>
            <a:fillRect/>
          </a:stretch>
        </p:blipFill>
        <p:spPr>
          <a:xfrm>
            <a:off x="5467219" y="681037"/>
            <a:ext cx="4330959" cy="3982317"/>
          </a:xfrm>
          <a:prstGeom prst="rect">
            <a:avLst/>
          </a:prstGeom>
        </p:spPr>
      </p:pic>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038600" y="4884873"/>
                <a:ext cx="7188199" cy="1292090"/>
              </a:xfrm>
            </p:spPr>
            <p:txBody>
              <a:bodyPr vert="horz" lIns="91440" tIns="45720" rIns="91440" bIns="45720" rtlCol="0">
                <a:normAutofit/>
              </a:bodyPr>
              <a:lstStyle/>
              <a:p>
                <a:pPr marL="0">
                  <a:lnSpc>
                    <a:spcPct val="90000"/>
                  </a:lnSpc>
                </a:pPr>
                <a:r>
                  <a:rPr lang="en-US" sz="1800" dirty="0">
                    <a:solidFill>
                      <a:schemeClr val="bg1"/>
                    </a:solidFill>
                    <a:cs typeface="+mn-cs"/>
                  </a:rPr>
                  <a:t>Strong scaling of MATMULT for 4 banded matrices of the same size (192k), but with different bandwidth. Split based on size.</a:t>
                </a:r>
              </a:p>
              <a:p>
                <a:pPr marL="0">
                  <a:lnSpc>
                    <a:spcPct val="90000"/>
                  </a:lnSpc>
                </a:pPr>
                <a:r>
                  <a:rPr lang="en-US" sz="1800" dirty="0">
                    <a:solidFill>
                      <a:schemeClr val="bg1"/>
                    </a:solidFill>
                    <a:cs typeface="+mn-cs"/>
                  </a:rPr>
                  <a:t>Legend: </a:t>
                </a:r>
                <a14:m>
                  <m:oMath xmlns:m="http://schemas.openxmlformats.org/officeDocument/2006/math">
                    <m:r>
                      <m:rPr>
                        <m:sty m:val="p"/>
                      </m:rPr>
                      <a:rPr lang="en-US" sz="1800" b="0" i="0">
                        <a:solidFill>
                          <a:schemeClr val="bg1"/>
                        </a:solidFill>
                        <a:latin typeface="Cambria Math" panose="02040503050406030204" pitchFamily="18" charset="0"/>
                        <a:cs typeface="+mn-cs"/>
                      </a:rPr>
                      <m:t>density</m:t>
                    </m:r>
                    <m:r>
                      <a:rPr lang="en-US" sz="1800" b="0" i="1">
                        <a:solidFill>
                          <a:schemeClr val="bg1"/>
                        </a:solidFill>
                        <a:latin typeface="Cambria Math" panose="02040503050406030204" pitchFamily="18" charset="0"/>
                        <a:cs typeface="+mn-cs"/>
                      </a:rPr>
                      <m:t>=</m:t>
                    </m:r>
                    <m:f>
                      <m:fPr>
                        <m:ctrlPr>
                          <a:rPr lang="en-US" sz="1800" i="1">
                            <a:solidFill>
                              <a:schemeClr val="bg1"/>
                            </a:solidFill>
                            <a:latin typeface="Cambria Math" panose="02040503050406030204" pitchFamily="18" charset="0"/>
                            <a:cs typeface="+mn-cs"/>
                          </a:rPr>
                        </m:ctrlPr>
                      </m:fPr>
                      <m:num>
                        <m:r>
                          <a:rPr lang="en-US" sz="1800" b="0" i="1">
                            <a:solidFill>
                              <a:schemeClr val="bg1"/>
                            </a:solidFill>
                            <a:latin typeface="Cambria Math" panose="02040503050406030204" pitchFamily="18" charset="0"/>
                            <a:cs typeface="+mn-cs"/>
                          </a:rPr>
                          <m:t>𝑛𝑜𝑛𝑧𝑒𝑟𝑜</m:t>
                        </m:r>
                      </m:num>
                      <m:den>
                        <m:sSup>
                          <m:sSupPr>
                            <m:ctrlPr>
                              <a:rPr lang="en-US" sz="1800" b="0" i="1">
                                <a:solidFill>
                                  <a:schemeClr val="bg1"/>
                                </a:solidFill>
                                <a:latin typeface="Cambria Math" panose="02040503050406030204" pitchFamily="18" charset="0"/>
                                <a:cs typeface="+mn-cs"/>
                              </a:rPr>
                            </m:ctrlPr>
                          </m:sSupPr>
                          <m:e>
                            <m:r>
                              <a:rPr lang="en-US" sz="1800" i="1">
                                <a:solidFill>
                                  <a:schemeClr val="bg1"/>
                                </a:solidFill>
                                <a:latin typeface="Cambria Math" panose="02040503050406030204" pitchFamily="18" charset="0"/>
                                <a:cs typeface="+mn-cs"/>
                              </a:rPr>
                              <m:t>𝑠𝑖𝑧𝑒</m:t>
                            </m:r>
                          </m:e>
                          <m:sup>
                            <m:r>
                              <a:rPr lang="en-US" sz="1800" b="0" i="1">
                                <a:solidFill>
                                  <a:schemeClr val="bg1"/>
                                </a:solidFill>
                                <a:latin typeface="Cambria Math" panose="02040503050406030204" pitchFamily="18" charset="0"/>
                                <a:cs typeface="+mn-cs"/>
                              </a:rPr>
                              <m:t>2</m:t>
                            </m:r>
                          </m:sup>
                        </m:sSup>
                      </m:den>
                    </m:f>
                  </m:oMath>
                </a14:m>
                <a:endParaRPr lang="en-US" sz="1800" dirty="0">
                  <a:solidFill>
                    <a:schemeClr val="bg1"/>
                  </a:solidFill>
                  <a:cs typeface="+mn-cs"/>
                </a:endParaRPr>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4038600" y="4884873"/>
                <a:ext cx="7188199" cy="1292090"/>
              </a:xfrm>
              <a:blipFill>
                <a:blip r:embed="rId4"/>
                <a:stretch>
                  <a:fillRect l="-763" t="-4245"/>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9884978" y="6356350"/>
            <a:ext cx="1468821" cy="365125"/>
          </a:xfrm>
        </p:spPr>
        <p:txBody>
          <a:bodyPr vert="horz" lIns="91440" tIns="45720" rIns="91440" bIns="45720" rtlCol="0" anchor="ctr">
            <a:normAutofit/>
          </a:bodyPr>
          <a:lstStyle/>
          <a:p>
            <a:pPr>
              <a:spcAft>
                <a:spcPts val="600"/>
              </a:spcAft>
            </a:pPr>
            <a:fld id="{C263D6C4-4840-40CC-AC84-17E24B3B7BDE}" type="slidenum">
              <a:rPr lang="en-US" sz="1200">
                <a:solidFill>
                  <a:prstClr val="black">
                    <a:tint val="75000"/>
                  </a:prstClr>
                </a:solidFill>
                <a:latin typeface="+mn-lt"/>
              </a:rPr>
              <a:pPr>
                <a:spcAft>
                  <a:spcPts val="600"/>
                </a:spcAft>
              </a:pPr>
              <a:t>44</a:t>
            </a:fld>
            <a:endParaRPr lang="en-US" sz="1200">
              <a:solidFill>
                <a:prstClr val="black">
                  <a:tint val="75000"/>
                </a:prstClr>
              </a:solidFill>
              <a:latin typeface="+mn-lt"/>
            </a:endParaRPr>
          </a:p>
        </p:txBody>
      </p:sp>
    </p:spTree>
    <p:extLst>
      <p:ext uri="{BB962C8B-B14F-4D97-AF65-F5344CB8AC3E}">
        <p14:creationId xmlns:p14="http://schemas.microsoft.com/office/powerpoint/2010/main" val="208134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Results</a:t>
            </a:r>
          </a:p>
        </p:txBody>
      </p:sp>
      <p:pic>
        <p:nvPicPr>
          <p:cNvPr id="4" name="Picture 3">
            <a:extLst>
              <a:ext uri="{FF2B5EF4-FFF2-40B4-BE49-F238E27FC236}">
                <a16:creationId xmlns:a16="http://schemas.microsoft.com/office/drawing/2014/main" id="{6AF6FE51-2712-4504-ADEA-1EE6D3B1FB93}"/>
              </a:ext>
            </a:extLst>
          </p:cNvPr>
          <p:cNvPicPr>
            <a:picLocks noChangeAspect="1"/>
          </p:cNvPicPr>
          <p:nvPr/>
        </p:nvPicPr>
        <p:blipFill>
          <a:blip r:embed="rId3"/>
          <a:stretch>
            <a:fillRect/>
          </a:stretch>
        </p:blipFill>
        <p:spPr>
          <a:xfrm>
            <a:off x="5050360" y="681037"/>
            <a:ext cx="4330959" cy="3982316"/>
          </a:xfrm>
          <a:prstGeom prst="rect">
            <a:avLst/>
          </a:prstGeom>
        </p:spPr>
      </p:pic>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038600" y="4884873"/>
                <a:ext cx="7188199" cy="1292090"/>
              </a:xfrm>
            </p:spPr>
            <p:txBody>
              <a:bodyPr vert="horz" lIns="91440" tIns="45720" rIns="91440" bIns="45720" rtlCol="0">
                <a:normAutofit/>
              </a:bodyPr>
              <a:lstStyle/>
              <a:p>
                <a:pPr marL="0">
                  <a:lnSpc>
                    <a:spcPct val="90000"/>
                  </a:lnSpc>
                </a:pPr>
                <a:r>
                  <a:rPr lang="en-US" sz="1800" dirty="0">
                    <a:solidFill>
                      <a:schemeClr val="bg1"/>
                    </a:solidFill>
                    <a:cs typeface="+mn-cs"/>
                  </a:rPr>
                  <a:t>Comparing split based on size vs. split based on nonzero.</a:t>
                </a:r>
              </a:p>
              <a:p>
                <a:pPr marL="0">
                  <a:lnSpc>
                    <a:spcPct val="90000"/>
                  </a:lnSpc>
                </a:pPr>
                <a:r>
                  <a:rPr lang="en-US" sz="1800" dirty="0">
                    <a:solidFill>
                      <a:schemeClr val="bg1"/>
                    </a:solidFill>
                    <a:cs typeface="+mn-cs"/>
                  </a:rPr>
                  <a:t>Legend: </a:t>
                </a:r>
                <a14:m>
                  <m:oMath xmlns:m="http://schemas.openxmlformats.org/officeDocument/2006/math">
                    <m:r>
                      <m:rPr>
                        <m:sty m:val="p"/>
                      </m:rPr>
                      <a:rPr lang="en-US" sz="1800" b="0" i="0">
                        <a:solidFill>
                          <a:schemeClr val="bg1"/>
                        </a:solidFill>
                        <a:latin typeface="Cambria Math" panose="02040503050406030204" pitchFamily="18" charset="0"/>
                        <a:cs typeface="+mn-cs"/>
                      </a:rPr>
                      <m:t>density</m:t>
                    </m:r>
                    <m:r>
                      <a:rPr lang="en-US" sz="1800" b="0" i="1">
                        <a:solidFill>
                          <a:schemeClr val="bg1"/>
                        </a:solidFill>
                        <a:latin typeface="Cambria Math" panose="02040503050406030204" pitchFamily="18" charset="0"/>
                        <a:cs typeface="+mn-cs"/>
                      </a:rPr>
                      <m:t>=</m:t>
                    </m:r>
                    <m:f>
                      <m:fPr>
                        <m:ctrlPr>
                          <a:rPr lang="en-US" sz="1800" i="1">
                            <a:solidFill>
                              <a:schemeClr val="bg1"/>
                            </a:solidFill>
                            <a:latin typeface="Cambria Math" panose="02040503050406030204" pitchFamily="18" charset="0"/>
                            <a:cs typeface="+mn-cs"/>
                          </a:rPr>
                        </m:ctrlPr>
                      </m:fPr>
                      <m:num>
                        <m:r>
                          <a:rPr lang="en-US" sz="1800" b="0" i="1">
                            <a:solidFill>
                              <a:schemeClr val="bg1"/>
                            </a:solidFill>
                            <a:latin typeface="Cambria Math" panose="02040503050406030204" pitchFamily="18" charset="0"/>
                            <a:cs typeface="+mn-cs"/>
                          </a:rPr>
                          <m:t>𝑛𝑜𝑛𝑧𝑒𝑟𝑜</m:t>
                        </m:r>
                      </m:num>
                      <m:den>
                        <m:sSup>
                          <m:sSupPr>
                            <m:ctrlPr>
                              <a:rPr lang="en-US" sz="1800" b="0" i="1">
                                <a:solidFill>
                                  <a:schemeClr val="bg1"/>
                                </a:solidFill>
                                <a:latin typeface="Cambria Math" panose="02040503050406030204" pitchFamily="18" charset="0"/>
                                <a:cs typeface="+mn-cs"/>
                              </a:rPr>
                            </m:ctrlPr>
                          </m:sSupPr>
                          <m:e>
                            <m:r>
                              <a:rPr lang="en-US" sz="1800" i="1">
                                <a:solidFill>
                                  <a:schemeClr val="bg1"/>
                                </a:solidFill>
                                <a:latin typeface="Cambria Math" panose="02040503050406030204" pitchFamily="18" charset="0"/>
                                <a:cs typeface="+mn-cs"/>
                              </a:rPr>
                              <m:t>𝑠𝑖𝑧𝑒</m:t>
                            </m:r>
                          </m:e>
                          <m:sup>
                            <m:r>
                              <a:rPr lang="en-US" sz="1800" b="0" i="1">
                                <a:solidFill>
                                  <a:schemeClr val="bg1"/>
                                </a:solidFill>
                                <a:latin typeface="Cambria Math" panose="02040503050406030204" pitchFamily="18" charset="0"/>
                                <a:cs typeface="+mn-cs"/>
                              </a:rPr>
                              <m:t>2</m:t>
                            </m:r>
                          </m:sup>
                        </m:sSup>
                      </m:den>
                    </m:f>
                  </m:oMath>
                </a14:m>
                <a:endParaRPr lang="en-US" sz="1800" dirty="0">
                  <a:solidFill>
                    <a:schemeClr val="bg1"/>
                  </a:solidFill>
                  <a:cs typeface="+mn-cs"/>
                </a:endParaRPr>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4038600" y="4884873"/>
                <a:ext cx="7188199" cy="1292090"/>
              </a:xfrm>
              <a:blipFill>
                <a:blip r:embed="rId4"/>
                <a:stretch>
                  <a:fillRect l="-594" t="-4245"/>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9884978" y="6356350"/>
            <a:ext cx="1468821" cy="365125"/>
          </a:xfrm>
        </p:spPr>
        <p:txBody>
          <a:bodyPr vert="horz" lIns="91440" tIns="45720" rIns="91440" bIns="45720" rtlCol="0" anchor="ctr">
            <a:normAutofit/>
          </a:bodyPr>
          <a:lstStyle/>
          <a:p>
            <a:pPr>
              <a:spcAft>
                <a:spcPts val="600"/>
              </a:spcAft>
            </a:pPr>
            <a:fld id="{C263D6C4-4840-40CC-AC84-17E24B3B7BDE}" type="slidenum">
              <a:rPr lang="en-US" sz="1200">
                <a:solidFill>
                  <a:prstClr val="black">
                    <a:tint val="75000"/>
                  </a:prstClr>
                </a:solidFill>
                <a:latin typeface="+mn-lt"/>
              </a:rPr>
              <a:pPr>
                <a:spcAft>
                  <a:spcPts val="600"/>
                </a:spcAft>
              </a:pPr>
              <a:t>45</a:t>
            </a:fld>
            <a:endParaRPr lang="en-US" sz="1200">
              <a:solidFill>
                <a:prstClr val="black">
                  <a:tint val="75000"/>
                </a:prstClr>
              </a:solidFill>
              <a:latin typeface="+mn-lt"/>
            </a:endParaRPr>
          </a:p>
        </p:txBody>
      </p:sp>
    </p:spTree>
    <p:extLst>
      <p:ext uri="{BB962C8B-B14F-4D97-AF65-F5344CB8AC3E}">
        <p14:creationId xmlns:p14="http://schemas.microsoft.com/office/powerpoint/2010/main" val="407904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Results</a:t>
            </a:r>
          </a:p>
        </p:txBody>
      </p:sp>
      <p:pic>
        <p:nvPicPr>
          <p:cNvPr id="6" name="Picture 5">
            <a:extLst>
              <a:ext uri="{FF2B5EF4-FFF2-40B4-BE49-F238E27FC236}">
                <a16:creationId xmlns:a16="http://schemas.microsoft.com/office/drawing/2014/main" id="{E2E511F3-16C0-4A22-9C8B-445E93B2BE88}"/>
              </a:ext>
            </a:extLst>
          </p:cNvPr>
          <p:cNvPicPr>
            <a:picLocks noChangeAspect="1"/>
          </p:cNvPicPr>
          <p:nvPr/>
        </p:nvPicPr>
        <p:blipFill>
          <a:blip r:embed="rId2"/>
          <a:stretch>
            <a:fillRect/>
          </a:stretch>
        </p:blipFill>
        <p:spPr>
          <a:xfrm>
            <a:off x="5308599" y="341798"/>
            <a:ext cx="4648200" cy="4274020"/>
          </a:xfrm>
          <a:prstGeom prst="rect">
            <a:avLst/>
          </a:prstGeom>
        </p:spPr>
      </p:pic>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038600" y="4884873"/>
            <a:ext cx="7188199" cy="1292090"/>
          </a:xfrm>
        </p:spPr>
        <p:txBody>
          <a:bodyPr vert="horz" lIns="91440" tIns="45720" rIns="91440" bIns="45720" rtlCol="0">
            <a:normAutofit/>
          </a:bodyPr>
          <a:lstStyle/>
          <a:p>
            <a:pPr marL="0" indent="0">
              <a:lnSpc>
                <a:spcPct val="90000"/>
              </a:lnSpc>
              <a:buNone/>
            </a:pPr>
            <a:r>
              <a:rPr lang="en-US" dirty="0"/>
              <a:t>Comparison of the strong scaling between our solver and </a:t>
            </a:r>
            <a:r>
              <a:rPr lang="en-US" dirty="0" err="1"/>
              <a:t>PETSc</a:t>
            </a:r>
            <a:r>
              <a:rPr lang="en-US" dirty="0"/>
              <a:t>.</a:t>
            </a:r>
            <a:endParaRPr lang="en-US" sz="1800" dirty="0">
              <a:solidFill>
                <a:schemeClr val="tx1"/>
              </a:solidFill>
              <a:cs typeface="+mn-cs"/>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9884978" y="6356350"/>
            <a:ext cx="1468821" cy="365125"/>
          </a:xfrm>
        </p:spPr>
        <p:txBody>
          <a:bodyPr vert="horz" lIns="91440" tIns="45720" rIns="91440" bIns="45720" rtlCol="0" anchor="ctr">
            <a:normAutofit/>
          </a:bodyPr>
          <a:lstStyle/>
          <a:p>
            <a:pPr>
              <a:spcAft>
                <a:spcPts val="600"/>
              </a:spcAft>
            </a:pPr>
            <a:fld id="{C263D6C4-4840-40CC-AC84-17E24B3B7BDE}" type="slidenum">
              <a:rPr lang="en-US" sz="1200">
                <a:solidFill>
                  <a:prstClr val="black">
                    <a:tint val="75000"/>
                  </a:prstClr>
                </a:solidFill>
                <a:latin typeface="+mn-lt"/>
              </a:rPr>
              <a:pPr>
                <a:spcAft>
                  <a:spcPts val="600"/>
                </a:spcAft>
              </a:pPr>
              <a:t>46</a:t>
            </a:fld>
            <a:endParaRPr lang="en-US" sz="1200">
              <a:solidFill>
                <a:prstClr val="black">
                  <a:tint val="75000"/>
                </a:prstClr>
              </a:solidFill>
              <a:latin typeface="+mn-lt"/>
            </a:endParaRPr>
          </a:p>
        </p:txBody>
      </p:sp>
    </p:spTree>
    <p:extLst>
      <p:ext uri="{BB962C8B-B14F-4D97-AF65-F5344CB8AC3E}">
        <p14:creationId xmlns:p14="http://schemas.microsoft.com/office/powerpoint/2010/main" val="101753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Other Projects</a:t>
            </a:r>
            <a:endParaRPr lang="en-GB"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99727"/>
            <a:ext cx="7085304" cy="4794076"/>
          </a:xfrm>
        </p:spPr>
        <p:txBody>
          <a:bodyPr/>
          <a:lstStyle/>
          <a:p>
            <a:pPr marL="514350" indent="-514350">
              <a:buFont typeface="+mj-lt"/>
              <a:buAutoNum type="arabicPeriod"/>
            </a:pPr>
            <a:r>
              <a:rPr lang="en-US" sz="2600" dirty="0">
                <a:latin typeface="Cambria Math" panose="02040503050406030204" pitchFamily="18" charset="0"/>
                <a:ea typeface="Cambria Math" panose="02040503050406030204" pitchFamily="18" charset="0"/>
              </a:rPr>
              <a:t>Sparsification (short description)</a:t>
            </a:r>
          </a:p>
          <a:p>
            <a:pPr marL="514350" indent="-514350">
              <a:buFont typeface="+mj-lt"/>
              <a:buAutoNum type="arabicPeriod"/>
            </a:pPr>
            <a:r>
              <a:rPr lang="en-US" sz="2600" dirty="0">
                <a:latin typeface="Cambria Math" panose="02040503050406030204" pitchFamily="18" charset="0"/>
                <a:ea typeface="Cambria Math" panose="02040503050406030204" pitchFamily="18" charset="0"/>
              </a:rPr>
              <a:t>Lazy-Update</a:t>
            </a:r>
            <a:r>
              <a:rPr lang="en-US" sz="2400" dirty="0">
                <a:latin typeface="Cambria Math" panose="02040503050406030204" pitchFamily="18" charset="0"/>
                <a:ea typeface="Cambria Math" panose="02040503050406030204" pitchFamily="18" charset="0"/>
              </a:rPr>
              <a:t> (short description)</a:t>
            </a:r>
          </a:p>
          <a:p>
            <a:pPr marL="0" indent="0">
              <a:buNone/>
            </a:pPr>
            <a:endParaRPr lang="en-US" sz="2600" dirty="0">
              <a:latin typeface="Cambria Math" panose="02040503050406030204" pitchFamily="18" charset="0"/>
              <a:ea typeface="Cambria Math" panose="02040503050406030204" pitchFamily="18"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199" y="6315075"/>
            <a:ext cx="560356" cy="365125"/>
          </a:xfrm>
        </p:spPr>
        <p:txBody>
          <a:bodyPr/>
          <a:lstStyle/>
          <a:p>
            <a:fld id="{C263D6C4-4840-40CC-AC84-17E24B3B7BDE}" type="slidenum">
              <a:rPr lang="en-GB" smtClean="0"/>
              <a:pPr/>
              <a:t>47</a:t>
            </a:fld>
            <a:endParaRPr lang="en-GB" dirty="0"/>
          </a:p>
        </p:txBody>
      </p:sp>
    </p:spTree>
    <p:extLst>
      <p:ext uri="{BB962C8B-B14F-4D97-AF65-F5344CB8AC3E}">
        <p14:creationId xmlns:p14="http://schemas.microsoft.com/office/powerpoint/2010/main" val="357055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378126211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Algebraic Multigrid</a:t>
            </a:r>
            <a:endParaRPr lang="en-GB" dirty="0"/>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99727"/>
                <a:ext cx="7085304" cy="4794076"/>
              </a:xfrm>
            </p:spPr>
            <p:txBody>
              <a:bodyPr/>
              <a:lstStyle/>
              <a:p>
                <a:pPr marL="0" indent="0">
                  <a:buNone/>
                </a:pPr>
                <a:r>
                  <a:rPr lang="en-US" sz="2600" dirty="0">
                    <a:latin typeface="Cambria Math" panose="02040503050406030204" pitchFamily="18" charset="0"/>
                    <a:ea typeface="Cambria Math" panose="02040503050406030204" pitchFamily="18" charset="0"/>
                  </a:rPr>
                  <a:t>Approximate solution </a:t>
                </a:r>
                <a14:m>
                  <m:oMath xmlns:m="http://schemas.openxmlformats.org/officeDocument/2006/math">
                    <m:r>
                      <a:rPr lang="en-US" sz="2600" i="1" dirty="0" smtClean="0">
                        <a:latin typeface="Cambria Math" panose="02040503050406030204" pitchFamily="18" charset="0"/>
                        <a:ea typeface="Cambria Math" panose="02040503050406030204" pitchFamily="18" charset="0"/>
                      </a:rPr>
                      <m:t>𝑥</m:t>
                    </m:r>
                  </m:oMath>
                </a14:m>
                <a:r>
                  <a:rPr lang="en-US" sz="2600" dirty="0">
                    <a:latin typeface="Cambria Math" panose="02040503050406030204" pitchFamily="18" charset="0"/>
                    <a:ea typeface="Cambria Math" panose="02040503050406030204" pitchFamily="18" charset="0"/>
                  </a:rPr>
                  <a:t> of a linear system:</a:t>
                </a:r>
                <a:endParaRPr lang="en-US" sz="2600" b="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Cambria Math" panose="02040503050406030204" pitchFamily="18" charset="0"/>
                        </a:rPr>
                        <m:t>𝐴𝑥</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𝑏</m:t>
                      </m:r>
                    </m:oMath>
                  </m:oMathPara>
                </a14:m>
                <a:endParaRPr lang="en-US" sz="2600" dirty="0">
                  <a:latin typeface="Cambria Math" panose="02040503050406030204" pitchFamily="18" charset="0"/>
                  <a:ea typeface="Cambria Math" panose="02040503050406030204" pitchFamily="18" charset="0"/>
                </a:endParaRPr>
              </a:p>
              <a:p>
                <a:pPr marL="0" indent="0">
                  <a:buNone/>
                </a:pPr>
                <a:r>
                  <a:rPr lang="en-US" sz="2600" dirty="0">
                    <a:latin typeface="Cambria Math" panose="02040503050406030204" pitchFamily="18" charset="0"/>
                    <a:ea typeface="Cambria Math" panose="02040503050406030204" pitchFamily="18" charset="0"/>
                  </a:rPr>
                  <a:t>such that </a:t>
                </a:r>
                <a14:m>
                  <m:oMath xmlns:m="http://schemas.openxmlformats.org/officeDocument/2006/math">
                    <m:r>
                      <a:rPr lang="en-US" sz="2600" b="0" i="1" smtClean="0">
                        <a:latin typeface="Cambria Math" panose="02040503050406030204" pitchFamily="18" charset="0"/>
                        <a:ea typeface="Cambria Math" panose="02040503050406030204" pitchFamily="18" charset="0"/>
                      </a:rPr>
                      <m:t>𝐴</m:t>
                    </m:r>
                    <m:r>
                      <a:rPr lang="en-US" sz="2600" b="0" i="1" smtClean="0">
                        <a:latin typeface="Cambria Math" panose="02040503050406030204" pitchFamily="18" charset="0"/>
                        <a:ea typeface="Cambria Math" panose="02040503050406030204" pitchFamily="18" charset="0"/>
                      </a:rPr>
                      <m:t>∈</m:t>
                    </m:r>
                    <m:sSup>
                      <m:sSupPr>
                        <m:ctrlPr>
                          <a:rPr lang="en-US" sz="2600" b="0" i="1" smtClean="0">
                            <a:latin typeface="Cambria Math" panose="02040503050406030204" pitchFamily="18" charset="0"/>
                            <a:ea typeface="Cambria Math" panose="02040503050406030204" pitchFamily="18" charset="0"/>
                          </a:rPr>
                        </m:ctrlPr>
                      </m:sSupPr>
                      <m:e>
                        <m:r>
                          <a:rPr lang="en-US" sz="2600" b="0" i="1" smtClean="0">
                            <a:latin typeface="Cambria Math" panose="02040503050406030204" pitchFamily="18" charset="0"/>
                            <a:ea typeface="Cambria Math" panose="02040503050406030204" pitchFamily="18" charset="0"/>
                          </a:rPr>
                          <m:t>ℝ</m:t>
                        </m:r>
                      </m:e>
                      <m:sup>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m:t>
                        </m:r>
                      </m:sup>
                    </m:sSup>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𝑖𝑠</m:t>
                    </m:r>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𝑠𝑝𝑎𝑟𝑠𝑒</m:t>
                    </m:r>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𝑥</m:t>
                    </m:r>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𝑎𝑛𝑑</m:t>
                    </m:r>
                    <m:r>
                      <a:rPr lang="en-US" sz="2600" b="0" i="1" smtClean="0">
                        <a:latin typeface="Cambria Math" panose="02040503050406030204" pitchFamily="18" charset="0"/>
                        <a:ea typeface="Cambria Math" panose="02040503050406030204" pitchFamily="18" charset="0"/>
                      </a:rPr>
                      <m:t> </m:t>
                    </m:r>
                    <m:r>
                      <a:rPr lang="en-US" sz="2600" b="0" i="1" smtClean="0">
                        <a:latin typeface="Cambria Math" panose="02040503050406030204" pitchFamily="18" charset="0"/>
                        <a:ea typeface="Cambria Math" panose="02040503050406030204" pitchFamily="18" charset="0"/>
                      </a:rPr>
                      <m:t>𝑏</m:t>
                    </m:r>
                    <m:r>
                      <a:rPr lang="en-US" sz="2600" i="1">
                        <a:latin typeface="Cambria Math" panose="02040503050406030204" pitchFamily="18" charset="0"/>
                        <a:ea typeface="Cambria Math" panose="02040503050406030204" pitchFamily="18" charset="0"/>
                      </a:rPr>
                      <m:t>∈</m:t>
                    </m:r>
                    <m:sSup>
                      <m:sSupPr>
                        <m:ctrlPr>
                          <a:rPr lang="en-US" sz="2600" i="1">
                            <a:latin typeface="Cambria Math" panose="02040503050406030204" pitchFamily="18" charset="0"/>
                            <a:ea typeface="Cambria Math" panose="02040503050406030204" pitchFamily="18" charset="0"/>
                          </a:rPr>
                        </m:ctrlPr>
                      </m:sSupPr>
                      <m:e>
                        <m:r>
                          <a:rPr lang="en-US" sz="2600" i="1">
                            <a:latin typeface="Cambria Math" panose="02040503050406030204" pitchFamily="18" charset="0"/>
                            <a:ea typeface="Cambria Math" panose="02040503050406030204" pitchFamily="18" charset="0"/>
                          </a:rPr>
                          <m:t>ℝ</m:t>
                        </m:r>
                      </m:e>
                      <m:sup>
                        <m:r>
                          <a:rPr lang="en-US" sz="2600" i="1">
                            <a:latin typeface="Cambria Math" panose="02040503050406030204" pitchFamily="18" charset="0"/>
                            <a:ea typeface="Cambria Math" panose="02040503050406030204" pitchFamily="18" charset="0"/>
                          </a:rPr>
                          <m:t>𝑛</m:t>
                        </m:r>
                      </m:sup>
                    </m:sSup>
                  </m:oMath>
                </a14:m>
                <a:r>
                  <a:rPr lang="en-US" sz="2600" dirty="0">
                    <a:latin typeface="Cambria Math" panose="02040503050406030204" pitchFamily="18" charset="0"/>
                    <a:ea typeface="Cambria Math" panose="02040503050406030204" pitchFamily="18" charset="0"/>
                  </a:rPr>
                  <a:t>.</a:t>
                </a:r>
              </a:p>
              <a:p>
                <a:pPr marL="0" indent="0">
                  <a:buNone/>
                </a:pPr>
                <a:r>
                  <a:rPr lang="en-US" sz="2600" dirty="0">
                    <a:latin typeface="Cambria Math" panose="02040503050406030204" pitchFamily="18" charset="0"/>
                    <a:ea typeface="Cambria Math" panose="02040503050406030204" pitchFamily="18" charset="0"/>
                  </a:rPr>
                  <a:t>Start with an initial guess for </a:t>
                </a:r>
                <a14:m>
                  <m:oMath xmlns:m="http://schemas.openxmlformats.org/officeDocument/2006/math">
                    <m:r>
                      <a:rPr lang="en-US" sz="2600" i="1">
                        <a:latin typeface="Cambria Math" panose="02040503050406030204" pitchFamily="18" charset="0"/>
                        <a:ea typeface="Cambria Math" panose="02040503050406030204" pitchFamily="18" charset="0"/>
                      </a:rPr>
                      <m:t>𝑥</m:t>
                    </m:r>
                  </m:oMath>
                </a14:m>
                <a:r>
                  <a:rPr lang="en-US" sz="2600" dirty="0">
                    <a:latin typeface="Cambria Math" panose="02040503050406030204" pitchFamily="18" charset="0"/>
                    <a:ea typeface="Cambria Math" panose="02040503050406030204" pitchFamily="18" charset="0"/>
                  </a:rPr>
                  <a:t>. Reduce the error iteratively by:</a:t>
                </a:r>
              </a:p>
              <a:p>
                <a:pPr marL="514350" indent="-514350">
                  <a:buFont typeface="+mj-lt"/>
                  <a:buAutoNum type="arabicPeriod"/>
                </a:pPr>
                <a:r>
                  <a:rPr lang="en-US" sz="2600" dirty="0">
                    <a:latin typeface="Cambria Math" panose="02040503050406030204" pitchFamily="18" charset="0"/>
                    <a:ea typeface="Cambria Math" panose="02040503050406030204" pitchFamily="18" charset="0"/>
                  </a:rPr>
                  <a:t>Smoothers (Jacobi, Chebyshev, …)</a:t>
                </a:r>
              </a:p>
              <a:p>
                <a:pPr marL="514350" indent="-514350">
                  <a:buFont typeface="+mj-lt"/>
                  <a:buAutoNum type="arabicPeriod"/>
                </a:pPr>
                <a:r>
                  <a:rPr lang="en-US" sz="2600" dirty="0">
                    <a:latin typeface="Cambria Math" panose="02040503050406030204" pitchFamily="18" charset="0"/>
                    <a:ea typeface="Cambria Math" panose="02040503050406030204" pitchFamily="18" charset="0"/>
                  </a:rPr>
                  <a:t>Coarse-grid Correction</a:t>
                </a:r>
              </a:p>
              <a:p>
                <a:pPr marL="0" indent="0">
                  <a:buNone/>
                </a:pPr>
                <a:r>
                  <a:rPr lang="en-US" sz="2600" dirty="0">
                    <a:latin typeface="Cambria Math" panose="02040503050406030204" pitchFamily="18" charset="0"/>
                    <a:ea typeface="Cambria Math" panose="02040503050406030204" pitchFamily="18" charset="0"/>
                  </a:rPr>
                  <a:t>Two phases:</a:t>
                </a:r>
              </a:p>
              <a:p>
                <a:pPr marL="514350" indent="-514350">
                  <a:buFont typeface="+mj-lt"/>
                  <a:buAutoNum type="arabicPeriod"/>
                </a:pPr>
                <a:r>
                  <a:rPr lang="en-US" sz="2600" dirty="0">
                    <a:latin typeface="Cambria Math" panose="02040503050406030204" pitchFamily="18" charset="0"/>
                    <a:ea typeface="Cambria Math" panose="02040503050406030204" pitchFamily="18" charset="0"/>
                  </a:rPr>
                  <a:t>Setup</a:t>
                </a:r>
              </a:p>
              <a:p>
                <a:pPr marL="514350" indent="-514350">
                  <a:buFont typeface="+mj-lt"/>
                  <a:buAutoNum type="arabicPeriod"/>
                </a:pPr>
                <a:r>
                  <a:rPr lang="en-US" sz="2600" dirty="0">
                    <a:latin typeface="Cambria Math" panose="02040503050406030204" pitchFamily="18" charset="0"/>
                    <a:ea typeface="Cambria Math" panose="02040503050406030204" pitchFamily="18" charset="0"/>
                  </a:rPr>
                  <a:t>Solve</a:t>
                </a:r>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444500" y="1299727"/>
                <a:ext cx="7085304" cy="4794076"/>
              </a:xfrm>
              <a:blipFill>
                <a:blip r:embed="rId2"/>
                <a:stretch>
                  <a:fillRect l="-1549" t="-1144" r="-1549" b="-737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5</a:t>
            </a:fld>
            <a:endParaRPr lang="en-GB" dirty="0"/>
          </a:p>
        </p:txBody>
      </p:sp>
    </p:spTree>
    <p:extLst>
      <p:ext uri="{BB962C8B-B14F-4D97-AF65-F5344CB8AC3E}">
        <p14:creationId xmlns:p14="http://schemas.microsoft.com/office/powerpoint/2010/main" val="344328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Setup phase: two-grid</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6</a:t>
            </a:fld>
            <a:endParaRPr lang="en-GB" dirty="0"/>
          </a:p>
        </p:txBody>
      </p:sp>
      <p:sp>
        <p:nvSpPr>
          <p:cNvPr id="4" name="Rectangle 3">
            <a:extLst>
              <a:ext uri="{FF2B5EF4-FFF2-40B4-BE49-F238E27FC236}">
                <a16:creationId xmlns:a16="http://schemas.microsoft.com/office/drawing/2014/main" id="{54E96212-D60B-433E-9283-6A49B67B15CC}"/>
              </a:ext>
            </a:extLst>
          </p:cNvPr>
          <p:cNvSpPr/>
          <p:nvPr/>
        </p:nvSpPr>
        <p:spPr>
          <a:xfrm>
            <a:off x="6589897" y="3429000"/>
            <a:ext cx="1903445" cy="17354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CDF5FE-437A-4AC4-BF3A-10C03E193D48}"/>
              </a:ext>
            </a:extLst>
          </p:cNvPr>
          <p:cNvSpPr/>
          <p:nvPr/>
        </p:nvSpPr>
        <p:spPr>
          <a:xfrm rot="5400000">
            <a:off x="8534163" y="3811556"/>
            <a:ext cx="1735495" cy="9703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D3FED4-B914-42A0-B774-2A52FD65E230}"/>
              </a:ext>
            </a:extLst>
          </p:cNvPr>
          <p:cNvSpPr/>
          <p:nvPr/>
        </p:nvSpPr>
        <p:spPr>
          <a:xfrm>
            <a:off x="4492842" y="3811555"/>
            <a:ext cx="1735495" cy="9703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B95C0-646D-4D2B-A687-62216C850B48}"/>
              </a:ext>
            </a:extLst>
          </p:cNvPr>
          <p:cNvSpPr/>
          <p:nvPr/>
        </p:nvSpPr>
        <p:spPr>
          <a:xfrm>
            <a:off x="2350589" y="3811555"/>
            <a:ext cx="977189" cy="9703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ACA09C-EC5E-4D38-BC3A-9EFF86A84A23}"/>
              </a:ext>
            </a:extLst>
          </p:cNvPr>
          <p:cNvSpPr/>
          <p:nvPr/>
        </p:nvSpPr>
        <p:spPr>
          <a:xfrm>
            <a:off x="3662757" y="4055966"/>
            <a:ext cx="495106"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364B8D5D-4F89-42F6-81C6-26594D135C72}"/>
              </a:ext>
            </a:extLst>
          </p:cNvPr>
          <p:cNvSpPr/>
          <p:nvPr/>
        </p:nvSpPr>
        <p:spPr>
          <a:xfrm>
            <a:off x="3662757" y="4296747"/>
            <a:ext cx="495106"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AECB8827-54A9-4F5C-890C-00E6F9FD07FD}"/>
              </a:ext>
            </a:extLst>
          </p:cNvPr>
          <p:cNvSpPr txBox="1"/>
          <p:nvPr/>
        </p:nvSpPr>
        <p:spPr>
          <a:xfrm>
            <a:off x="5111161" y="5253913"/>
            <a:ext cx="450764" cy="61555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n-US" sz="3400" b="1" i="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ea typeface="Cambria Math" panose="02040503050406030204" pitchFamily="18" charset="0"/>
              </a:rPr>
              <a:t>R</a:t>
            </a:r>
            <a:endParaRPr lang="en-US" sz="3400" b="1" i="1" dirty="0">
              <a:ln w="22225">
                <a:solidFill>
                  <a:schemeClr val="accent2"/>
                </a:solidFill>
                <a:prstDash val="solid"/>
              </a:ln>
              <a:solidFill>
                <a:schemeClr val="accent2">
                  <a:lumMod val="40000"/>
                  <a:lumOff val="60000"/>
                </a:schemeClr>
              </a:solidFill>
              <a:latin typeface="Cambria Math" panose="02040503050406030204" pitchFamily="18" charset="0"/>
              <a:ea typeface="Cambria Math" panose="02040503050406030204" pitchFamily="18" charset="0"/>
            </a:endParaRPr>
          </a:p>
        </p:txBody>
      </p:sp>
      <p:sp>
        <p:nvSpPr>
          <p:cNvPr id="14" name="TextBox 13">
            <a:extLst>
              <a:ext uri="{FF2B5EF4-FFF2-40B4-BE49-F238E27FC236}">
                <a16:creationId xmlns:a16="http://schemas.microsoft.com/office/drawing/2014/main" id="{6A7B8322-40A4-44BE-B4AC-6EB5BA50F593}"/>
              </a:ext>
            </a:extLst>
          </p:cNvPr>
          <p:cNvSpPr txBox="1"/>
          <p:nvPr/>
        </p:nvSpPr>
        <p:spPr>
          <a:xfrm>
            <a:off x="7292191" y="5253912"/>
            <a:ext cx="450764" cy="61555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n-US" sz="3400" b="1" i="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ea typeface="Cambria Math" panose="02040503050406030204" pitchFamily="18" charset="0"/>
              </a:rPr>
              <a:t>A</a:t>
            </a:r>
            <a:endParaRPr lang="en-US" sz="3400" b="1" i="1" dirty="0">
              <a:ln w="22225">
                <a:solidFill>
                  <a:schemeClr val="accent2"/>
                </a:solidFill>
                <a:prstDash val="solid"/>
              </a:ln>
              <a:solidFill>
                <a:schemeClr val="accent2">
                  <a:lumMod val="40000"/>
                  <a:lumOff val="60000"/>
                </a:schemeClr>
              </a:solidFill>
              <a:latin typeface="Cambria Math" panose="02040503050406030204" pitchFamily="18" charset="0"/>
              <a:ea typeface="Cambria Math" panose="02040503050406030204" pitchFamily="18" charset="0"/>
            </a:endParaRPr>
          </a:p>
        </p:txBody>
      </p:sp>
      <p:sp>
        <p:nvSpPr>
          <p:cNvPr id="15" name="TextBox 14">
            <a:extLst>
              <a:ext uri="{FF2B5EF4-FFF2-40B4-BE49-F238E27FC236}">
                <a16:creationId xmlns:a16="http://schemas.microsoft.com/office/drawing/2014/main" id="{CB11E8F6-4043-4A2C-A791-5767293DCB1B}"/>
              </a:ext>
            </a:extLst>
          </p:cNvPr>
          <p:cNvSpPr txBox="1"/>
          <p:nvPr/>
        </p:nvSpPr>
        <p:spPr>
          <a:xfrm>
            <a:off x="9152482" y="5253911"/>
            <a:ext cx="428322" cy="61555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n-US" sz="3400" b="1" i="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ea typeface="Cambria Math" panose="02040503050406030204" pitchFamily="18" charset="0"/>
              </a:rPr>
              <a:t>P</a:t>
            </a:r>
            <a:endParaRPr lang="en-US" sz="3400" b="1" i="1" dirty="0">
              <a:ln w="22225">
                <a:solidFill>
                  <a:schemeClr val="accent2"/>
                </a:solidFill>
                <a:prstDash val="solid"/>
              </a:ln>
              <a:solidFill>
                <a:schemeClr val="accent2">
                  <a:lumMod val="40000"/>
                  <a:lumOff val="60000"/>
                </a:schemeClr>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2347D47-C1C2-4D4D-BE97-C24EDA4EF7FD}"/>
                  </a:ext>
                </a:extLst>
              </p:cNvPr>
              <p:cNvSpPr txBox="1"/>
              <p:nvPr/>
            </p:nvSpPr>
            <p:spPr>
              <a:xfrm>
                <a:off x="2439510" y="4922367"/>
                <a:ext cx="1661480" cy="61555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400" b="1" i="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sSubPr>
                        <m:e>
                          <m:r>
                            <a:rPr lang="en-US" sz="3400" b="1" i="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𝑨</m:t>
                          </m:r>
                        </m:e>
                        <m:sub>
                          <m:r>
                            <a:rPr lang="en-US" sz="3400" b="1" i="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𝒄𝒐𝒂𝒓𝒔𝒆</m:t>
                          </m:r>
                        </m:sub>
                      </m:sSub>
                    </m:oMath>
                  </m:oMathPara>
                </a14:m>
                <a:endParaRPr lang="en-US" sz="3400" b="1" dirty="0">
                  <a:ln w="22225">
                    <a:solidFill>
                      <a:schemeClr val="accent2"/>
                    </a:solidFill>
                    <a:prstDash val="solid"/>
                  </a:ln>
                  <a:solidFill>
                    <a:schemeClr val="accent2">
                      <a:lumMod val="40000"/>
                      <a:lumOff val="60000"/>
                    </a:schemeClr>
                  </a:solidFill>
                </a:endParaRPr>
              </a:p>
            </p:txBody>
          </p:sp>
        </mc:Choice>
        <mc:Fallback xmlns="">
          <p:sp>
            <p:nvSpPr>
              <p:cNvPr id="16" name="TextBox 15">
                <a:extLst>
                  <a:ext uri="{FF2B5EF4-FFF2-40B4-BE49-F238E27FC236}">
                    <a16:creationId xmlns:a16="http://schemas.microsoft.com/office/drawing/2014/main" id="{62347D47-C1C2-4D4D-BE97-C24EDA4EF7FD}"/>
                  </a:ext>
                </a:extLst>
              </p:cNvPr>
              <p:cNvSpPr txBox="1">
                <a:spLocks noRot="1" noChangeAspect="1" noMove="1" noResize="1" noEditPoints="1" noAdjustHandles="1" noChangeArrowheads="1" noChangeShapeType="1" noTextEdit="1"/>
              </p:cNvSpPr>
              <p:nvPr/>
            </p:nvSpPr>
            <p:spPr>
              <a:xfrm>
                <a:off x="2439510" y="4922367"/>
                <a:ext cx="1661480" cy="615553"/>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 Placeholder 9">
                <a:extLst>
                  <a:ext uri="{FF2B5EF4-FFF2-40B4-BE49-F238E27FC236}">
                    <a16:creationId xmlns:a16="http://schemas.microsoft.com/office/drawing/2014/main" id="{21EAF802-5DF8-48CE-99A6-DDD9A5DCDACC}"/>
                  </a:ext>
                </a:extLst>
              </p:cNvPr>
              <p:cNvSpPr txBox="1">
                <a:spLocks/>
              </p:cNvSpPr>
              <p:nvPr/>
            </p:nvSpPr>
            <p:spPr>
              <a:xfrm>
                <a:off x="444500" y="1777176"/>
                <a:ext cx="5651500" cy="144643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𝐴</m:t>
                          </m:r>
                        </m:e>
                        <m:sub>
                          <m:r>
                            <a:rPr lang="en-US" sz="3200" b="0" i="1" smtClean="0">
                              <a:latin typeface="Cambria Math" panose="02040503050406030204" pitchFamily="18" charset="0"/>
                            </a:rPr>
                            <m:t>𝑐𝑜𝑎𝑟𝑠𝑒</m:t>
                          </m:r>
                        </m:sub>
                      </m:sSub>
                      <m:r>
                        <a:rPr lang="en-US" sz="3200" i="1">
                          <a:latin typeface="Cambria Math" panose="02040503050406030204" pitchFamily="18" charset="0"/>
                        </a:rPr>
                        <m:t>=</m:t>
                      </m:r>
                      <m:r>
                        <a:rPr lang="en-US" sz="3200" i="1">
                          <a:latin typeface="Cambria Math" panose="02040503050406030204" pitchFamily="18" charset="0"/>
                        </a:rPr>
                        <m:t>𝑅</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𝐴</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𝑃</m:t>
                      </m:r>
                    </m:oMath>
                  </m:oMathPara>
                </a14:m>
                <a:endParaRPr lang="en-US" sz="3200" dirty="0">
                  <a:ea typeface="Cambria Math" panose="02040503050406030204" pitchFamily="18" charset="0"/>
                </a:endParaRPr>
              </a:p>
              <a:p>
                <a:pPr marL="0" indent="0">
                  <a:buFont typeface="Arial" panose="020B0604020202020204" pitchFamily="34" charset="0"/>
                  <a:buNone/>
                </a:pPr>
                <a14:m>
                  <m:oMath xmlns:m="http://schemas.openxmlformats.org/officeDocument/2006/math">
                    <m:r>
                      <a:rPr lang="en-US" sz="3200" i="1">
                        <a:latin typeface="Cambria Math" panose="02040503050406030204" pitchFamily="18" charset="0"/>
                      </a:rPr>
                      <m:t>𝑅</m:t>
                    </m:r>
                  </m:oMath>
                </a14:m>
                <a:r>
                  <a:rPr lang="en-US" sz="3200" dirty="0"/>
                  <a:t>: restriction, </a:t>
                </a:r>
                <a14:m>
                  <m:oMath xmlns:m="http://schemas.openxmlformats.org/officeDocument/2006/math">
                    <m:r>
                      <a:rPr lang="en-US" sz="3200" i="1">
                        <a:latin typeface="Cambria Math" panose="02040503050406030204" pitchFamily="18" charset="0"/>
                        <a:ea typeface="Cambria Math" panose="02040503050406030204" pitchFamily="18" charset="0"/>
                      </a:rPr>
                      <m:t>𝑃</m:t>
                    </m:r>
                  </m:oMath>
                </a14:m>
                <a:r>
                  <a:rPr lang="en-US" sz="3200" dirty="0"/>
                  <a:t>: prolongation</a:t>
                </a:r>
              </a:p>
              <a:p>
                <a:pPr marL="0" indent="0" algn="ctr">
                  <a:buFont typeface="Arial" panose="020B0604020202020204" pitchFamily="34" charset="0"/>
                  <a:buNone/>
                </a:pPr>
                <a:endParaRPr lang="en-US" sz="3200" dirty="0"/>
              </a:p>
            </p:txBody>
          </p:sp>
        </mc:Choice>
        <mc:Fallback xmlns="">
          <p:sp>
            <p:nvSpPr>
              <p:cNvPr id="17" name="Text Placeholder 9">
                <a:extLst>
                  <a:ext uri="{FF2B5EF4-FFF2-40B4-BE49-F238E27FC236}">
                    <a16:creationId xmlns:a16="http://schemas.microsoft.com/office/drawing/2014/main" id="{21EAF802-5DF8-48CE-99A6-DDD9A5DCDACC}"/>
                  </a:ext>
                </a:extLst>
              </p:cNvPr>
              <p:cNvSpPr txBox="1">
                <a:spLocks noRot="1" noChangeAspect="1" noMove="1" noResize="1" noEditPoints="1" noAdjustHandles="1" noChangeArrowheads="1" noChangeShapeType="1" noTextEdit="1"/>
              </p:cNvSpPr>
              <p:nvPr/>
            </p:nvSpPr>
            <p:spPr>
              <a:xfrm>
                <a:off x="444500" y="1777176"/>
                <a:ext cx="5651500" cy="1446431"/>
              </a:xfrm>
              <a:prstGeom prst="rect">
                <a:avLst/>
              </a:prstGeom>
              <a:blipFill>
                <a:blip r:embed="rId3"/>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831DA7A3-2587-4785-A148-AB372A8458DD}"/>
              </a:ext>
            </a:extLst>
          </p:cNvPr>
          <p:cNvCxnSpPr>
            <a:cxnSpLocks/>
          </p:cNvCxnSpPr>
          <p:nvPr/>
        </p:nvCxnSpPr>
        <p:spPr>
          <a:xfrm flipH="1">
            <a:off x="5734492" y="2108568"/>
            <a:ext cx="1548882" cy="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20" name="Rectangle 19">
            <a:extLst>
              <a:ext uri="{FF2B5EF4-FFF2-40B4-BE49-F238E27FC236}">
                <a16:creationId xmlns:a16="http://schemas.microsoft.com/office/drawing/2014/main" id="{F9B1711F-00AA-43AE-A5A7-EAA41B7AEA1B}"/>
              </a:ext>
            </a:extLst>
          </p:cNvPr>
          <p:cNvSpPr/>
          <p:nvPr/>
        </p:nvSpPr>
        <p:spPr>
          <a:xfrm>
            <a:off x="5525714" y="1420182"/>
            <a:ext cx="1965603" cy="492443"/>
          </a:xfrm>
          <a:prstGeom prst="rect">
            <a:avLst/>
          </a:prstGeom>
          <a:noFill/>
        </p:spPr>
        <p:txBody>
          <a:bodyPr wrap="none" lIns="91440" tIns="45720" rIns="91440" bIns="45720">
            <a:spAutoFit/>
          </a:bodyPr>
          <a:lstStyle/>
          <a:p>
            <a:pPr algn="ctr"/>
            <a:r>
              <a:rPr lang="en-US" sz="2600" b="1" dirty="0">
                <a:ln w="0"/>
                <a:solidFill>
                  <a:schemeClr val="accent6">
                    <a:lumMod val="60000"/>
                    <a:lumOff val="40000"/>
                  </a:schemeClr>
                </a:solidFill>
                <a:effectLst>
                  <a:outerShdw blurRad="38100" dist="25400" dir="5400000" algn="ctr" rotWithShape="0">
                    <a:srgbClr val="6E747A">
                      <a:alpha val="43000"/>
                    </a:srgbClr>
                  </a:outerShdw>
                </a:effectLst>
              </a:rPr>
              <a:t>coarsening</a:t>
            </a:r>
            <a:endParaRPr lang="en-US" sz="2600" b="1" cap="none" spc="0" dirty="0">
              <a:ln w="0"/>
              <a:solidFill>
                <a:schemeClr val="accent6">
                  <a:lumMod val="60000"/>
                  <a:lumOff val="40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4873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Setup phase: multigrid</a:t>
            </a:r>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65596" y="1428434"/>
                <a:ext cx="7016656" cy="3481495"/>
              </a:xfrm>
            </p:spPr>
            <p:txBody>
              <a:bodyPr/>
              <a:lstStyle/>
              <a:p>
                <a:pPr marL="0" indent="0">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𝐴𝑠</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𝑙</m:t>
                          </m:r>
                          <m:r>
                            <a:rPr lang="en-US" sz="3200" i="1">
                              <a:latin typeface="Cambria Math" panose="02040503050406030204" pitchFamily="18" charset="0"/>
                            </a:rPr>
                            <m:t>+1</m:t>
                          </m:r>
                        </m:e>
                      </m:d>
                      <m:r>
                        <a:rPr lang="en-US" sz="3200" i="1">
                          <a:latin typeface="Cambria Math" panose="02040503050406030204" pitchFamily="18" charset="0"/>
                        </a:rPr>
                        <m:t>=</m:t>
                      </m:r>
                      <m:r>
                        <a:rPr lang="en-US" sz="3200" i="1">
                          <a:latin typeface="Cambria Math" panose="02040503050406030204" pitchFamily="18" charset="0"/>
                        </a:rPr>
                        <m:t>𝑅𝑠</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𝑙</m:t>
                          </m:r>
                        </m:e>
                      </m:d>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𝐴𝑠</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𝑙</m:t>
                          </m:r>
                        </m:e>
                      </m:d>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𝑃𝑠</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𝑙</m:t>
                          </m:r>
                        </m:e>
                      </m:d>
                    </m:oMath>
                  </m:oMathPara>
                </a14:m>
                <a:endParaRPr lang="en-US" sz="3200" dirty="0">
                  <a:ea typeface="Cambria Math" panose="02040503050406030204" pitchFamily="18" charset="0"/>
                </a:endParaRPr>
              </a:p>
              <a:p>
                <a:pPr marL="0" indent="0">
                  <a:buNone/>
                </a:pPr>
                <a14:m>
                  <m:oMath xmlns:m="http://schemas.openxmlformats.org/officeDocument/2006/math">
                    <m:r>
                      <a:rPr lang="en-US" sz="3200" i="1">
                        <a:latin typeface="Cambria Math" panose="02040503050406030204" pitchFamily="18" charset="0"/>
                      </a:rPr>
                      <m:t>𝐴𝑠</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0</m:t>
                        </m:r>
                      </m:e>
                    </m:d>
                  </m:oMath>
                </a14:m>
                <a:r>
                  <a:rPr lang="en-US" sz="3200" dirty="0"/>
                  <a:t> is the finest matrix </a:t>
                </a:r>
                <a14:m>
                  <m:oMath xmlns:m="http://schemas.openxmlformats.org/officeDocument/2006/math">
                    <m:r>
                      <a:rPr lang="en-US" sz="3200" i="1">
                        <a:latin typeface="Cambria Math" panose="02040503050406030204" pitchFamily="18" charset="0"/>
                      </a:rPr>
                      <m:t>𝐴</m:t>
                    </m:r>
                  </m:oMath>
                </a14:m>
                <a:r>
                  <a:rPr lang="en-US" sz="3200" dirty="0"/>
                  <a:t>.</a:t>
                </a:r>
                <a:endParaRPr lang="en-US" sz="3200" dirty="0">
                  <a:ea typeface="Cambria Math" panose="02040503050406030204" pitchFamily="18" charset="0"/>
                </a:endParaRPr>
              </a:p>
              <a:p>
                <a:pPr marL="0" indent="0">
                  <a:buNone/>
                </a:pPr>
                <a:r>
                  <a:rPr lang="en-US" sz="3200" dirty="0">
                    <a:latin typeface="Cambria Math" panose="02040503050406030204" pitchFamily="18" charset="0"/>
                    <a:ea typeface="Cambria Math" panose="02040503050406030204" pitchFamily="18" charset="0"/>
                  </a:rPr>
                  <a:t>As: coarse matrices</a:t>
                </a:r>
              </a:p>
              <a:p>
                <a:pPr marL="0" indent="0">
                  <a:buNone/>
                </a:pPr>
                <a14:m>
                  <m:oMath xmlns:m="http://schemas.openxmlformats.org/officeDocument/2006/math">
                    <m:r>
                      <a:rPr lang="en-US" sz="3200" i="1">
                        <a:latin typeface="Cambria Math" panose="02040503050406030204" pitchFamily="18" charset="0"/>
                      </a:rPr>
                      <m:t>𝑅</m:t>
                    </m:r>
                    <m:r>
                      <a:rPr lang="en-US" sz="3200" b="0" i="1" smtClean="0">
                        <a:latin typeface="Cambria Math" panose="02040503050406030204" pitchFamily="18" charset="0"/>
                      </a:rPr>
                      <m:t>𝑠</m:t>
                    </m:r>
                  </m:oMath>
                </a14:m>
                <a:r>
                  <a:rPr lang="en-US" sz="3200" dirty="0"/>
                  <a:t>: restriction matrices</a:t>
                </a:r>
              </a:p>
              <a:p>
                <a:pPr marL="0" indent="0">
                  <a:buNone/>
                </a:pPr>
                <a14:m>
                  <m:oMath xmlns:m="http://schemas.openxmlformats.org/officeDocument/2006/math">
                    <m:r>
                      <a:rPr lang="en-US" sz="3200" i="1">
                        <a:latin typeface="Cambria Math" panose="02040503050406030204" pitchFamily="18" charset="0"/>
                        <a:ea typeface="Cambria Math" panose="02040503050406030204" pitchFamily="18" charset="0"/>
                      </a:rPr>
                      <m:t>𝑃</m:t>
                    </m:r>
                    <m:r>
                      <a:rPr lang="en-US" sz="3200" b="0" i="1" smtClean="0">
                        <a:latin typeface="Cambria Math" panose="02040503050406030204" pitchFamily="18" charset="0"/>
                        <a:ea typeface="Cambria Math" panose="02040503050406030204" pitchFamily="18" charset="0"/>
                      </a:rPr>
                      <m:t>𝑠</m:t>
                    </m:r>
                  </m:oMath>
                </a14:m>
                <a:r>
                  <a:rPr lang="en-US" sz="3200" dirty="0"/>
                  <a:t>: prolongation matrices</a:t>
                </a:r>
              </a:p>
              <a:p>
                <a:pPr marL="0" indent="0" algn="ctr">
                  <a:buNone/>
                </a:pPr>
                <a:endParaRPr lang="en-US" sz="3200" dirty="0"/>
              </a:p>
            </p:txBody>
          </p:sp>
        </mc:Choice>
        <mc:Fallback xmlns="">
          <p:sp>
            <p:nvSpPr>
              <p:cNvPr id="10" name="Text Placeholder 9">
                <a:extLst>
                  <a:ext uri="{FF2B5EF4-FFF2-40B4-BE49-F238E27FC236}">
                    <a16:creationId xmlns:a16="http://schemas.microsoft.com/office/drawing/2014/main" id="{EF2BC084-E6DB-4DE7-B309-042A85EBA700}"/>
                  </a:ext>
                </a:extLst>
              </p:cNvPr>
              <p:cNvSpPr>
                <a:spLocks noGrp="1" noRot="1" noChangeAspect="1" noMove="1" noResize="1" noEditPoints="1" noAdjustHandles="1" noChangeArrowheads="1" noChangeShapeType="1" noTextEdit="1"/>
              </p:cNvSpPr>
              <p:nvPr>
                <p:ph type="body" sz="quarter" idx="13"/>
              </p:nvPr>
            </p:nvSpPr>
            <p:spPr>
              <a:xfrm>
                <a:off x="265596" y="1428434"/>
                <a:ext cx="7016656" cy="3481495"/>
              </a:xfrm>
              <a:blipFill>
                <a:blip r:embed="rId2"/>
                <a:stretch>
                  <a:fillRect l="-2259"/>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7</a:t>
            </a:fld>
            <a:endParaRPr lang="en-GB" dirty="0"/>
          </a:p>
        </p:txBody>
      </p:sp>
    </p:spTree>
    <p:extLst>
      <p:ext uri="{BB962C8B-B14F-4D97-AF65-F5344CB8AC3E}">
        <p14:creationId xmlns:p14="http://schemas.microsoft.com/office/powerpoint/2010/main" val="254254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Solve phase:</a:t>
            </a:r>
            <a:endParaRPr lang="en-GB"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8</a:t>
            </a:fld>
            <a:endParaRPr lang="en-GB" dirty="0"/>
          </a:p>
        </p:txBody>
      </p:sp>
      <p:pic>
        <p:nvPicPr>
          <p:cNvPr id="4" name="Picture 3">
            <a:extLst>
              <a:ext uri="{FF2B5EF4-FFF2-40B4-BE49-F238E27FC236}">
                <a16:creationId xmlns:a16="http://schemas.microsoft.com/office/drawing/2014/main" id="{03E3E096-57D9-408F-A5B5-11BFDA1E943D}"/>
              </a:ext>
            </a:extLst>
          </p:cNvPr>
          <p:cNvPicPr>
            <a:picLocks noChangeAspect="1"/>
          </p:cNvPicPr>
          <p:nvPr/>
        </p:nvPicPr>
        <p:blipFill>
          <a:blip r:embed="rId2"/>
          <a:stretch>
            <a:fillRect/>
          </a:stretch>
        </p:blipFill>
        <p:spPr>
          <a:xfrm>
            <a:off x="768015" y="1110497"/>
            <a:ext cx="5804051" cy="5387140"/>
          </a:xfrm>
          <a:prstGeom prst="rect">
            <a:avLst/>
          </a:prstGeom>
        </p:spPr>
      </p:pic>
      <p:cxnSp>
        <p:nvCxnSpPr>
          <p:cNvPr id="8" name="Straight Arrow Connector 7">
            <a:extLst>
              <a:ext uri="{FF2B5EF4-FFF2-40B4-BE49-F238E27FC236}">
                <a16:creationId xmlns:a16="http://schemas.microsoft.com/office/drawing/2014/main" id="{E7A4EE67-6E42-4680-9DE7-20F5BA834308}"/>
              </a:ext>
            </a:extLst>
          </p:cNvPr>
          <p:cNvCxnSpPr>
            <a:cxnSpLocks/>
          </p:cNvCxnSpPr>
          <p:nvPr/>
        </p:nvCxnSpPr>
        <p:spPr>
          <a:xfrm flipH="1">
            <a:off x="6839339" y="3701431"/>
            <a:ext cx="1548882" cy="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10" name="Straight Arrow Connector 9">
            <a:extLst>
              <a:ext uri="{FF2B5EF4-FFF2-40B4-BE49-F238E27FC236}">
                <a16:creationId xmlns:a16="http://schemas.microsoft.com/office/drawing/2014/main" id="{23F76949-FC4C-4819-A66E-7E8941F4BD48}"/>
              </a:ext>
            </a:extLst>
          </p:cNvPr>
          <p:cNvCxnSpPr>
            <a:cxnSpLocks/>
          </p:cNvCxnSpPr>
          <p:nvPr/>
        </p:nvCxnSpPr>
        <p:spPr>
          <a:xfrm flipH="1">
            <a:off x="6839339" y="4059104"/>
            <a:ext cx="1548882" cy="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03AED18C-D851-433A-9F05-89019569D58B}"/>
              </a:ext>
            </a:extLst>
          </p:cNvPr>
          <p:cNvCxnSpPr>
            <a:cxnSpLocks/>
          </p:cNvCxnSpPr>
          <p:nvPr/>
        </p:nvCxnSpPr>
        <p:spPr>
          <a:xfrm flipH="1">
            <a:off x="6839339" y="4450990"/>
            <a:ext cx="1548882" cy="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D7B2FA6C-A392-4936-9018-785A6C9F894D}"/>
              </a:ext>
            </a:extLst>
          </p:cNvPr>
          <p:cNvCxnSpPr>
            <a:cxnSpLocks/>
          </p:cNvCxnSpPr>
          <p:nvPr/>
        </p:nvCxnSpPr>
        <p:spPr>
          <a:xfrm flipH="1">
            <a:off x="6839339" y="5163227"/>
            <a:ext cx="1548882" cy="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443A86E8-1837-4116-8C75-9A19C87E2690}"/>
              </a:ext>
            </a:extLst>
          </p:cNvPr>
          <p:cNvCxnSpPr>
            <a:cxnSpLocks/>
          </p:cNvCxnSpPr>
          <p:nvPr/>
        </p:nvCxnSpPr>
        <p:spPr>
          <a:xfrm flipH="1">
            <a:off x="6839339" y="5956328"/>
            <a:ext cx="1548882" cy="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14" name="Rectangle 13">
            <a:extLst>
              <a:ext uri="{FF2B5EF4-FFF2-40B4-BE49-F238E27FC236}">
                <a16:creationId xmlns:a16="http://schemas.microsoft.com/office/drawing/2014/main" id="{14A08205-AE88-49F0-B9F4-3352F0ADDDA6}"/>
              </a:ext>
            </a:extLst>
          </p:cNvPr>
          <p:cNvSpPr/>
          <p:nvPr/>
        </p:nvSpPr>
        <p:spPr>
          <a:xfrm>
            <a:off x="6829685" y="3013045"/>
            <a:ext cx="1567353" cy="492443"/>
          </a:xfrm>
          <a:prstGeom prst="rect">
            <a:avLst/>
          </a:prstGeom>
          <a:noFill/>
        </p:spPr>
        <p:txBody>
          <a:bodyPr wrap="none" lIns="91440" tIns="45720" rIns="91440" bIns="45720">
            <a:spAutoFit/>
          </a:bodyPr>
          <a:lstStyle/>
          <a:p>
            <a:pPr algn="ctr"/>
            <a:r>
              <a:rPr lang="en-US" sz="2600" b="1" dirty="0">
                <a:ln w="0"/>
                <a:solidFill>
                  <a:schemeClr val="accent6">
                    <a:lumMod val="60000"/>
                    <a:lumOff val="40000"/>
                  </a:schemeClr>
                </a:solidFill>
                <a:effectLst>
                  <a:outerShdw blurRad="38100" dist="25400" dir="5400000" algn="ctr" rotWithShape="0">
                    <a:srgbClr val="6E747A">
                      <a:alpha val="43000"/>
                    </a:srgbClr>
                  </a:outerShdw>
                </a:effectLst>
              </a:rPr>
              <a:t>MATVEC</a:t>
            </a:r>
            <a:endParaRPr lang="en-US" sz="2600" b="1" cap="none" spc="0" dirty="0">
              <a:ln w="0"/>
              <a:solidFill>
                <a:schemeClr val="accent6">
                  <a:lumMod val="60000"/>
                  <a:lumOff val="40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4486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a:lstStyle/>
          <a:p>
            <a:r>
              <a:rPr lang="en-US" dirty="0"/>
              <a:t>MATVEC</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9</a:t>
            </a:fld>
            <a:endParaRPr lang="en-GB" dirty="0"/>
          </a:p>
        </p:txBody>
      </p:sp>
      <p:pic>
        <p:nvPicPr>
          <p:cNvPr id="4" name="Picture 3">
            <a:extLst>
              <a:ext uri="{FF2B5EF4-FFF2-40B4-BE49-F238E27FC236}">
                <a16:creationId xmlns:a16="http://schemas.microsoft.com/office/drawing/2014/main" id="{2C948D65-3ADC-4E9C-A4D9-7AAAD8BB5F8B}"/>
              </a:ext>
            </a:extLst>
          </p:cNvPr>
          <p:cNvPicPr>
            <a:picLocks noChangeAspect="1"/>
          </p:cNvPicPr>
          <p:nvPr/>
        </p:nvPicPr>
        <p:blipFill>
          <a:blip r:embed="rId2"/>
          <a:stretch>
            <a:fillRect/>
          </a:stretch>
        </p:blipFill>
        <p:spPr>
          <a:xfrm>
            <a:off x="444500" y="1604657"/>
            <a:ext cx="7473819" cy="4281239"/>
          </a:xfrm>
          <a:prstGeom prst="rect">
            <a:avLst/>
          </a:prstGeom>
          <a:solidFill>
            <a:schemeClr val="bg1"/>
          </a:solidFill>
        </p:spPr>
      </p:pic>
    </p:spTree>
    <p:extLst>
      <p:ext uri="{BB962C8B-B14F-4D97-AF65-F5344CB8AC3E}">
        <p14:creationId xmlns:p14="http://schemas.microsoft.com/office/powerpoint/2010/main" val="301335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992231-163D-4428-A2B8-DA1FE0274129}">
  <ds:schemaRefs>
    <ds:schemaRef ds:uri="http://schemas.microsoft.com/sharepoint/v3"/>
    <ds:schemaRef ds:uri="http://purl.org/dc/dcmitype/"/>
    <ds:schemaRef ds:uri="http://schemas.openxmlformats.org/package/2006/metadata/core-properties"/>
    <ds:schemaRef ds:uri="6dc4bcd6-49db-4c07-9060-8acfc67cef9f"/>
    <ds:schemaRef ds:uri="http://purl.org/dc/elements/1.1/"/>
    <ds:schemaRef ds:uri="http://schemas.microsoft.com/office/2006/metadata/properties"/>
    <ds:schemaRef ds:uri="fb0879af-3eba-417a-a55a-ffe6dcd6ca77"/>
    <ds:schemaRef ds:uri="http://purl.org/dc/terms/"/>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1225</Words>
  <Application>Microsoft Office PowerPoint</Application>
  <PresentationFormat>Widescreen</PresentationFormat>
  <Paragraphs>226</Paragraphs>
  <Slides>48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Cambria Math</vt:lpstr>
      <vt:lpstr>Trade Gothic LT Pro</vt:lpstr>
      <vt:lpstr>Trebuchet MS</vt:lpstr>
      <vt:lpstr>Office Theme</vt:lpstr>
      <vt:lpstr>Improving Performance and Scalability of Algebraic Multigrid through a Specialized MATVEC and Divide and Conquer MATMULT</vt:lpstr>
      <vt:lpstr>Introduction</vt:lpstr>
      <vt:lpstr>Introduction</vt:lpstr>
      <vt:lpstr>Matrix-Vector Product (MATVEC)</vt:lpstr>
      <vt:lpstr>Algebraic Multigrid</vt:lpstr>
      <vt:lpstr>Setup phase: two-grid</vt:lpstr>
      <vt:lpstr>Setup phase: multigrid</vt:lpstr>
      <vt:lpstr>Solve phase:</vt:lpstr>
      <vt:lpstr>MATVEC</vt:lpstr>
      <vt:lpstr>MATVEC</vt:lpstr>
      <vt:lpstr>Distributed MATVEC</vt:lpstr>
      <vt:lpstr>Distributed MATVEC</vt:lpstr>
      <vt:lpstr>Distributed MATVEC</vt:lpstr>
      <vt:lpstr>Problem</vt:lpstr>
      <vt:lpstr>Problem</vt:lpstr>
      <vt:lpstr>Problem</vt:lpstr>
      <vt:lpstr>Improving MATVEC</vt:lpstr>
      <vt:lpstr>I. Process Shrinking</vt:lpstr>
      <vt:lpstr>I. Process Shrinking</vt:lpstr>
      <vt:lpstr>I. Process Shrinking</vt:lpstr>
      <vt:lpstr>I. Process Shrinking</vt:lpstr>
      <vt:lpstr>II. Local MATVEC</vt:lpstr>
      <vt:lpstr>II. Local MATVEC</vt:lpstr>
      <vt:lpstr>II. Local MATVEC</vt:lpstr>
      <vt:lpstr>II. Local MATVEC</vt:lpstr>
      <vt:lpstr>II. Local MATVEC</vt:lpstr>
      <vt:lpstr>II. Local MATVEC</vt:lpstr>
      <vt:lpstr>III. Load-balance</vt:lpstr>
      <vt:lpstr>III. Load-balance</vt:lpstr>
      <vt:lpstr>IV. Dense MATVEC</vt:lpstr>
      <vt:lpstr>IV. Dense MATVEC</vt:lpstr>
      <vt:lpstr>Results</vt:lpstr>
      <vt:lpstr>Results</vt:lpstr>
      <vt:lpstr>Acknowledgement</vt:lpstr>
      <vt:lpstr>Matrix-Matrix Product (MATMULT)</vt:lpstr>
      <vt:lpstr>Idea</vt:lpstr>
      <vt:lpstr>Recursive MATMULT</vt:lpstr>
      <vt:lpstr>Case1: Threshold</vt:lpstr>
      <vt:lpstr>Case1: Methods</vt:lpstr>
      <vt:lpstr>Case1</vt:lpstr>
      <vt:lpstr>Case1</vt:lpstr>
      <vt:lpstr>Case2</vt:lpstr>
      <vt:lpstr>Case3</vt:lpstr>
      <vt:lpstr>Results</vt:lpstr>
      <vt:lpstr>Results</vt:lpstr>
      <vt:lpstr>Results</vt:lpstr>
      <vt:lpstr>Other Projects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2019-03-22T07:12:02Z</dcterms:created>
  <dcterms:modified xsi:type="dcterms:W3CDTF">2019-03-23T22:17:53Z</dcterms:modified>
</cp:coreProperties>
</file>