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Average-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0e37eee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0e37eee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0e37eeeb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0e37eeeb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0e37eeeb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0e37eeeb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0e37eeeb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0e37eeeb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e37eeeb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e37eeeb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e37eeeb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0e37eeeb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e37f08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e37f08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Fractional Eigenbasis Compression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Max Carlson, Majid Rasouli, Hari Sundar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t>In order to study the non-local diffusion operator known a</a:t>
            </a:r>
            <a:r>
              <a:rPr lang="en"/>
              <a:t>s the fractional laplacian, we have developed a framework to solve a simple fractional poisson problem using the spectral expansion method. This framework requires computation of a set of eigenpairs for the given problem geometry. For analytical purposes, we compute the entire eigenbasis in order to explore the impact of the non-local nature of the fractional laplacian on the convergence of the spectral expansion. Additionally, we employ the zfp compression library to reduce the amount of data required to store the full eigenbasis. Using this compression library, we explore strategies for balancing data reduction and performance impact in addition to leveraging any aspect of the non-local operator to improve either data reduction or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Fractional Poisson Problem</a:t>
            </a:r>
            <a:endParaRPr/>
          </a:p>
        </p:txBody>
      </p:sp>
      <p:sp>
        <p:nvSpPr>
          <p:cNvPr id="72" name="Google Shape;72;p15"/>
          <p:cNvSpPr txBox="1"/>
          <p:nvPr>
            <p:ph idx="1" type="body"/>
          </p:nvPr>
        </p:nvSpPr>
        <p:spPr>
          <a:xfrm>
            <a:off x="311700" y="1152475"/>
            <a:ext cx="4485000" cy="1069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The fractional poisson problem. Contains non-local diffusion / fractional laplacian term.</a:t>
            </a:r>
            <a:endParaRPr/>
          </a:p>
        </p:txBody>
      </p:sp>
      <p:sp>
        <p:nvSpPr>
          <p:cNvPr id="73" name="Google Shape;73;p15"/>
          <p:cNvSpPr txBox="1"/>
          <p:nvPr>
            <p:ph idx="1" type="body"/>
          </p:nvPr>
        </p:nvSpPr>
        <p:spPr>
          <a:xfrm>
            <a:off x="311700" y="2500550"/>
            <a:ext cx="4485000" cy="1069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Spectral form of the fractional laplacian operator.</a:t>
            </a:r>
            <a:endParaRPr/>
          </a:p>
        </p:txBody>
      </p:sp>
      <p:sp>
        <p:nvSpPr>
          <p:cNvPr id="74" name="Google Shape;74;p15"/>
          <p:cNvSpPr txBox="1"/>
          <p:nvPr>
            <p:ph idx="1" type="body"/>
          </p:nvPr>
        </p:nvSpPr>
        <p:spPr>
          <a:xfrm>
            <a:off x="311700" y="3820325"/>
            <a:ext cx="4485000" cy="1069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Solution to model problem using spectral form of the fractional Laplacian.</a:t>
            </a:r>
            <a:endParaRPr/>
          </a:p>
        </p:txBody>
      </p:sp>
      <p:pic>
        <p:nvPicPr>
          <p:cNvPr id="75" name="Google Shape;75;p15"/>
          <p:cNvPicPr preferRelativeResize="0"/>
          <p:nvPr/>
        </p:nvPicPr>
        <p:blipFill>
          <a:blip r:embed="rId3">
            <a:alphaModFix/>
          </a:blip>
          <a:stretch>
            <a:fillRect/>
          </a:stretch>
        </p:blipFill>
        <p:spPr>
          <a:xfrm>
            <a:off x="5229800" y="1363225"/>
            <a:ext cx="3324225" cy="647700"/>
          </a:xfrm>
          <a:prstGeom prst="rect">
            <a:avLst/>
          </a:prstGeom>
          <a:noFill/>
          <a:ln>
            <a:noFill/>
          </a:ln>
        </p:spPr>
      </p:pic>
      <p:pic>
        <p:nvPicPr>
          <p:cNvPr id="76" name="Google Shape;76;p15"/>
          <p:cNvPicPr preferRelativeResize="0"/>
          <p:nvPr/>
        </p:nvPicPr>
        <p:blipFill>
          <a:blip r:embed="rId4">
            <a:alphaModFix/>
          </a:blip>
          <a:stretch>
            <a:fillRect/>
          </a:stretch>
        </p:blipFill>
        <p:spPr>
          <a:xfrm>
            <a:off x="5348863" y="2500550"/>
            <a:ext cx="3086100" cy="828675"/>
          </a:xfrm>
          <a:prstGeom prst="rect">
            <a:avLst/>
          </a:prstGeom>
          <a:noFill/>
          <a:ln>
            <a:noFill/>
          </a:ln>
        </p:spPr>
      </p:pic>
      <p:pic>
        <p:nvPicPr>
          <p:cNvPr id="77" name="Google Shape;77;p15"/>
          <p:cNvPicPr preferRelativeResize="0"/>
          <p:nvPr/>
        </p:nvPicPr>
        <p:blipFill>
          <a:blip r:embed="rId5">
            <a:alphaModFix/>
          </a:blip>
          <a:stretch>
            <a:fillRect/>
          </a:stretch>
        </p:blipFill>
        <p:spPr>
          <a:xfrm>
            <a:off x="5253625" y="3762325"/>
            <a:ext cx="3276600" cy="88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Fractional Poisson Problem (continued)</a:t>
            </a:r>
            <a:endParaRPr/>
          </a:p>
        </p:txBody>
      </p:sp>
      <p:sp>
        <p:nvSpPr>
          <p:cNvPr id="83" name="Google Shape;83;p16"/>
          <p:cNvSpPr txBox="1"/>
          <p:nvPr>
            <p:ph idx="1" type="body"/>
          </p:nvPr>
        </p:nvSpPr>
        <p:spPr>
          <a:xfrm>
            <a:off x="311700" y="1152475"/>
            <a:ext cx="4485000" cy="1069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Generalized eigenvalue problem produces eigenbasis</a:t>
            </a:r>
            <a:endParaRPr/>
          </a:p>
        </p:txBody>
      </p:sp>
      <p:sp>
        <p:nvSpPr>
          <p:cNvPr id="84" name="Google Shape;84;p16"/>
          <p:cNvSpPr txBox="1"/>
          <p:nvPr>
            <p:ph idx="1" type="body"/>
          </p:nvPr>
        </p:nvSpPr>
        <p:spPr>
          <a:xfrm>
            <a:off x="311700" y="2500550"/>
            <a:ext cx="4485000" cy="1069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Inner product with respect to Mass Matrix</a:t>
            </a:r>
            <a:endParaRPr/>
          </a:p>
        </p:txBody>
      </p:sp>
      <p:sp>
        <p:nvSpPr>
          <p:cNvPr id="85" name="Google Shape;85;p16"/>
          <p:cNvSpPr txBox="1"/>
          <p:nvPr>
            <p:ph idx="1" type="body"/>
          </p:nvPr>
        </p:nvSpPr>
        <p:spPr>
          <a:xfrm>
            <a:off x="311700" y="3820325"/>
            <a:ext cx="4485000" cy="1069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Solution as matrix-vector multiplication</a:t>
            </a:r>
            <a:endParaRPr/>
          </a:p>
        </p:txBody>
      </p:sp>
      <p:pic>
        <p:nvPicPr>
          <p:cNvPr id="86" name="Google Shape;86;p16"/>
          <p:cNvPicPr preferRelativeResize="0"/>
          <p:nvPr/>
        </p:nvPicPr>
        <p:blipFill>
          <a:blip r:embed="rId3">
            <a:alphaModFix/>
          </a:blip>
          <a:stretch>
            <a:fillRect/>
          </a:stretch>
        </p:blipFill>
        <p:spPr>
          <a:xfrm>
            <a:off x="5343600" y="1262563"/>
            <a:ext cx="1771650" cy="266700"/>
          </a:xfrm>
          <a:prstGeom prst="rect">
            <a:avLst/>
          </a:prstGeom>
          <a:noFill/>
          <a:ln>
            <a:noFill/>
          </a:ln>
        </p:spPr>
      </p:pic>
      <p:pic>
        <p:nvPicPr>
          <p:cNvPr id="87" name="Google Shape;87;p16"/>
          <p:cNvPicPr preferRelativeResize="0"/>
          <p:nvPr/>
        </p:nvPicPr>
        <p:blipFill>
          <a:blip r:embed="rId4">
            <a:alphaModFix/>
          </a:blip>
          <a:stretch>
            <a:fillRect/>
          </a:stretch>
        </p:blipFill>
        <p:spPr>
          <a:xfrm>
            <a:off x="4740375" y="1951938"/>
            <a:ext cx="4042500" cy="1445723"/>
          </a:xfrm>
          <a:prstGeom prst="rect">
            <a:avLst/>
          </a:prstGeom>
          <a:noFill/>
          <a:ln>
            <a:noFill/>
          </a:ln>
        </p:spPr>
      </p:pic>
      <p:pic>
        <p:nvPicPr>
          <p:cNvPr id="88" name="Google Shape;88;p16"/>
          <p:cNvPicPr preferRelativeResize="0"/>
          <p:nvPr/>
        </p:nvPicPr>
        <p:blipFill>
          <a:blip r:embed="rId5">
            <a:alphaModFix/>
          </a:blip>
          <a:stretch>
            <a:fillRect/>
          </a:stretch>
        </p:blipFill>
        <p:spPr>
          <a:xfrm>
            <a:off x="5609100" y="3683786"/>
            <a:ext cx="2305050" cy="113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the Eigenbasis</a:t>
            </a:r>
            <a:endParaRPr/>
          </a:p>
        </p:txBody>
      </p:sp>
      <p:sp>
        <p:nvSpPr>
          <p:cNvPr id="94" name="Google Shape;9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Full eigenbasis is computed to determine impact of fractional operator.</a:t>
            </a:r>
            <a:endParaRPr/>
          </a:p>
          <a:p>
            <a:pPr indent="-342900" lvl="0" marL="457200" rtl="0" algn="l">
              <a:spcBef>
                <a:spcPts val="0"/>
              </a:spcBef>
              <a:spcAft>
                <a:spcPts val="0"/>
              </a:spcAft>
              <a:buSzPts val="1800"/>
              <a:buChar char="●"/>
            </a:pPr>
            <a:r>
              <a:rPr lang="en"/>
              <a:t>Nektar++ integration provides us with discretized system for complex </a:t>
            </a:r>
            <a:r>
              <a:rPr lang="en"/>
              <a:t>geometries.</a:t>
            </a:r>
            <a:endParaRPr/>
          </a:p>
          <a:p>
            <a:pPr indent="-342900" lvl="0" marL="457200" rtl="0" algn="l">
              <a:spcBef>
                <a:spcPts val="0"/>
              </a:spcBef>
              <a:spcAft>
                <a:spcPts val="0"/>
              </a:spcAft>
              <a:buSzPts val="1800"/>
              <a:buChar char="●"/>
            </a:pPr>
            <a:r>
              <a:rPr lang="en"/>
              <a:t>Spectral radius of the eigenvalue problem is estimated forming the root interval.</a:t>
            </a:r>
            <a:endParaRPr/>
          </a:p>
          <a:p>
            <a:pPr indent="-342900" lvl="0" marL="457200" rtl="0" algn="l">
              <a:spcBef>
                <a:spcPts val="0"/>
              </a:spcBef>
              <a:spcAft>
                <a:spcPts val="0"/>
              </a:spcAft>
              <a:buSzPts val="1800"/>
              <a:buChar char="●"/>
            </a:pPr>
            <a:r>
              <a:rPr lang="en"/>
              <a:t>Root interval is divided recursively into independent subintervals with roughly equal eigenpair count, resulting in balanced load among available computing resources.</a:t>
            </a:r>
            <a:endParaRPr/>
          </a:p>
          <a:p>
            <a:pPr indent="-342900" lvl="0" marL="457200" rtl="0" algn="l">
              <a:spcBef>
                <a:spcPts val="0"/>
              </a:spcBef>
              <a:spcAft>
                <a:spcPts val="0"/>
              </a:spcAft>
              <a:buSzPts val="1800"/>
              <a:buChar char="●"/>
            </a:pPr>
            <a:r>
              <a:rPr lang="en"/>
              <a:t>Interval eigenvalue counts are approximated using polynomial filtering technique.</a:t>
            </a:r>
            <a:endParaRPr/>
          </a:p>
        </p:txBody>
      </p:sp>
      <p:sp>
        <p:nvSpPr>
          <p:cNvPr id="95" name="Google Shape;95;p17"/>
          <p:cNvSpPr/>
          <p:nvPr/>
        </p:nvSpPr>
        <p:spPr>
          <a:xfrm>
            <a:off x="3692943" y="3640924"/>
            <a:ext cx="1303200" cy="375000"/>
          </a:xfrm>
          <a:prstGeom prst="rect">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400 Eigenpairs</a:t>
            </a:r>
            <a:endParaRPr>
              <a:solidFill>
                <a:srgbClr val="FFFFFF"/>
              </a:solidFill>
            </a:endParaRPr>
          </a:p>
        </p:txBody>
      </p:sp>
      <p:sp>
        <p:nvSpPr>
          <p:cNvPr id="96" name="Google Shape;96;p17"/>
          <p:cNvSpPr/>
          <p:nvPr/>
        </p:nvSpPr>
        <p:spPr>
          <a:xfrm>
            <a:off x="1692502" y="4089190"/>
            <a:ext cx="1303200" cy="375000"/>
          </a:xfrm>
          <a:prstGeom prst="rect">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199 Eigenpairs</a:t>
            </a:r>
            <a:endParaRPr sz="1000">
              <a:solidFill>
                <a:srgbClr val="FFFFFF"/>
              </a:solidFill>
              <a:latin typeface="Roboto"/>
              <a:ea typeface="Roboto"/>
              <a:cs typeface="Roboto"/>
              <a:sym typeface="Roboto"/>
            </a:endParaRPr>
          </a:p>
        </p:txBody>
      </p:sp>
      <p:sp>
        <p:nvSpPr>
          <p:cNvPr id="97" name="Google Shape;97;p17"/>
          <p:cNvSpPr/>
          <p:nvPr/>
        </p:nvSpPr>
        <p:spPr>
          <a:xfrm>
            <a:off x="5993509" y="4089190"/>
            <a:ext cx="1303200" cy="375000"/>
          </a:xfrm>
          <a:prstGeom prst="rect">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201 Eigenpairs</a:t>
            </a:r>
            <a:endParaRPr>
              <a:solidFill>
                <a:srgbClr val="FFFFFF"/>
              </a:solidFill>
            </a:endParaRPr>
          </a:p>
        </p:txBody>
      </p:sp>
      <p:sp>
        <p:nvSpPr>
          <p:cNvPr id="98" name="Google Shape;98;p17"/>
          <p:cNvSpPr/>
          <p:nvPr/>
        </p:nvSpPr>
        <p:spPr>
          <a:xfrm>
            <a:off x="7134257" y="4568941"/>
            <a:ext cx="1303200" cy="3750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104 Eigenpairs</a:t>
            </a:r>
            <a:endParaRPr>
              <a:solidFill>
                <a:srgbClr val="FFFFFF"/>
              </a:solidFill>
            </a:endParaRPr>
          </a:p>
        </p:txBody>
      </p:sp>
      <p:sp>
        <p:nvSpPr>
          <p:cNvPr id="99" name="Google Shape;99;p17"/>
          <p:cNvSpPr/>
          <p:nvPr/>
        </p:nvSpPr>
        <p:spPr>
          <a:xfrm>
            <a:off x="4948383" y="4568891"/>
            <a:ext cx="1303200" cy="3750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97 Eigenpairs</a:t>
            </a:r>
            <a:endParaRPr>
              <a:solidFill>
                <a:srgbClr val="FFFFFF"/>
              </a:solidFill>
            </a:endParaRPr>
          </a:p>
        </p:txBody>
      </p:sp>
      <p:sp>
        <p:nvSpPr>
          <p:cNvPr id="100" name="Google Shape;100;p17"/>
          <p:cNvSpPr/>
          <p:nvPr/>
        </p:nvSpPr>
        <p:spPr>
          <a:xfrm>
            <a:off x="2762500" y="4568841"/>
            <a:ext cx="1303200" cy="3750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93 Eigenpairs</a:t>
            </a:r>
            <a:endParaRPr>
              <a:solidFill>
                <a:srgbClr val="FFFFFF"/>
              </a:solidFill>
            </a:endParaRPr>
          </a:p>
        </p:txBody>
      </p:sp>
      <p:sp>
        <p:nvSpPr>
          <p:cNvPr id="101" name="Google Shape;101;p17"/>
          <p:cNvSpPr/>
          <p:nvPr/>
        </p:nvSpPr>
        <p:spPr>
          <a:xfrm>
            <a:off x="643826" y="4568941"/>
            <a:ext cx="1303200" cy="3750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106 Eigenpairs</a:t>
            </a:r>
            <a:endParaRPr>
              <a:solidFill>
                <a:srgbClr val="FFFFFF"/>
              </a:solidFill>
            </a:endParaRPr>
          </a:p>
        </p:txBody>
      </p:sp>
      <p:cxnSp>
        <p:nvCxnSpPr>
          <p:cNvPr id="102" name="Google Shape;102;p17"/>
          <p:cNvCxnSpPr>
            <a:stCxn id="95" idx="2"/>
            <a:endCxn id="97" idx="0"/>
          </p:cNvCxnSpPr>
          <p:nvPr/>
        </p:nvCxnSpPr>
        <p:spPr>
          <a:xfrm flipH="1" rot="-5400000">
            <a:off x="5458293" y="2902174"/>
            <a:ext cx="73200" cy="2300700"/>
          </a:xfrm>
          <a:prstGeom prst="bentConnector3">
            <a:avLst>
              <a:gd fmla="val 50045" name="adj1"/>
            </a:avLst>
          </a:prstGeom>
          <a:noFill/>
          <a:ln cap="flat" cmpd="sng" w="9525">
            <a:solidFill>
              <a:srgbClr val="C2C2C2"/>
            </a:solidFill>
            <a:prstDash val="solid"/>
            <a:round/>
            <a:headEnd len="sm" w="sm" type="none"/>
            <a:tailEnd len="sm" w="sm" type="none"/>
          </a:ln>
        </p:spPr>
      </p:cxnSp>
      <p:cxnSp>
        <p:nvCxnSpPr>
          <p:cNvPr id="103" name="Google Shape;103;p17"/>
          <p:cNvCxnSpPr>
            <a:stCxn id="96" idx="0"/>
            <a:endCxn id="95" idx="2"/>
          </p:cNvCxnSpPr>
          <p:nvPr/>
        </p:nvCxnSpPr>
        <p:spPr>
          <a:xfrm rot="-5400000">
            <a:off x="3307702" y="3052390"/>
            <a:ext cx="73200" cy="2000400"/>
          </a:xfrm>
          <a:prstGeom prst="bentConnector3">
            <a:avLst>
              <a:gd fmla="val 50045" name="adj1"/>
            </a:avLst>
          </a:prstGeom>
          <a:noFill/>
          <a:ln cap="flat" cmpd="sng" w="9525">
            <a:solidFill>
              <a:srgbClr val="C2C2C2"/>
            </a:solidFill>
            <a:prstDash val="solid"/>
            <a:round/>
            <a:headEnd len="sm" w="sm" type="none"/>
            <a:tailEnd len="sm" w="sm" type="none"/>
          </a:ln>
        </p:spPr>
      </p:cxnSp>
      <p:cxnSp>
        <p:nvCxnSpPr>
          <p:cNvPr id="104" name="Google Shape;104;p17"/>
          <p:cNvCxnSpPr>
            <a:stCxn id="96" idx="2"/>
            <a:endCxn id="100" idx="0"/>
          </p:cNvCxnSpPr>
          <p:nvPr/>
        </p:nvCxnSpPr>
        <p:spPr>
          <a:xfrm flipH="1" rot="-5400000">
            <a:off x="2826802" y="3981490"/>
            <a:ext cx="104700" cy="1070100"/>
          </a:xfrm>
          <a:prstGeom prst="bentConnector3">
            <a:avLst>
              <a:gd fmla="val 49976" name="adj1"/>
            </a:avLst>
          </a:prstGeom>
          <a:noFill/>
          <a:ln cap="flat" cmpd="sng" w="9525">
            <a:solidFill>
              <a:srgbClr val="C2C2C2"/>
            </a:solidFill>
            <a:prstDash val="solid"/>
            <a:round/>
            <a:headEnd len="sm" w="sm" type="none"/>
            <a:tailEnd len="sm" w="sm" type="none"/>
          </a:ln>
        </p:spPr>
      </p:cxnSp>
      <p:cxnSp>
        <p:nvCxnSpPr>
          <p:cNvPr id="105" name="Google Shape;105;p17"/>
          <p:cNvCxnSpPr>
            <a:stCxn id="101" idx="0"/>
            <a:endCxn id="96" idx="2"/>
          </p:cNvCxnSpPr>
          <p:nvPr/>
        </p:nvCxnSpPr>
        <p:spPr>
          <a:xfrm rot="-5400000">
            <a:off x="1767476" y="3992191"/>
            <a:ext cx="104700" cy="1048800"/>
          </a:xfrm>
          <a:prstGeom prst="bentConnector3">
            <a:avLst>
              <a:gd fmla="val 50024" name="adj1"/>
            </a:avLst>
          </a:prstGeom>
          <a:noFill/>
          <a:ln cap="flat" cmpd="sng" w="9525">
            <a:solidFill>
              <a:srgbClr val="C2C2C2"/>
            </a:solidFill>
            <a:prstDash val="solid"/>
            <a:round/>
            <a:headEnd len="sm" w="sm" type="none"/>
            <a:tailEnd len="sm" w="sm" type="none"/>
          </a:ln>
        </p:spPr>
      </p:cxnSp>
      <p:cxnSp>
        <p:nvCxnSpPr>
          <p:cNvPr id="106" name="Google Shape;106;p17"/>
          <p:cNvCxnSpPr>
            <a:stCxn id="97" idx="2"/>
            <a:endCxn id="98" idx="0"/>
          </p:cNvCxnSpPr>
          <p:nvPr/>
        </p:nvCxnSpPr>
        <p:spPr>
          <a:xfrm flipH="1" rot="-5400000">
            <a:off x="7163059" y="3946240"/>
            <a:ext cx="104700" cy="1140600"/>
          </a:xfrm>
          <a:prstGeom prst="bentConnector3">
            <a:avLst>
              <a:gd fmla="val 50024" name="adj1"/>
            </a:avLst>
          </a:prstGeom>
          <a:noFill/>
          <a:ln cap="flat" cmpd="sng" w="9525">
            <a:solidFill>
              <a:srgbClr val="C2C2C2"/>
            </a:solidFill>
            <a:prstDash val="solid"/>
            <a:round/>
            <a:headEnd len="sm" w="sm" type="none"/>
            <a:tailEnd len="sm" w="sm" type="none"/>
          </a:ln>
        </p:spPr>
      </p:cxnSp>
      <p:cxnSp>
        <p:nvCxnSpPr>
          <p:cNvPr id="107" name="Google Shape;107;p17"/>
          <p:cNvCxnSpPr>
            <a:stCxn id="99" idx="0"/>
            <a:endCxn id="97" idx="2"/>
          </p:cNvCxnSpPr>
          <p:nvPr/>
        </p:nvCxnSpPr>
        <p:spPr>
          <a:xfrm rot="-5400000">
            <a:off x="6070233" y="3993941"/>
            <a:ext cx="104700" cy="10452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Zfp Compression</a:t>
            </a:r>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full eigenbasis can be excessively large, therefore we explore strategies for compression to maximize data reduction while minimizing impact on performance. For this compression, we use Lawrence Livermore’s zfp library.</a:t>
            </a:r>
            <a:endParaRPr/>
          </a:p>
          <a:p>
            <a:pPr indent="-342900" lvl="0" marL="457200" rtl="0" algn="l">
              <a:spcBef>
                <a:spcPts val="0"/>
              </a:spcBef>
              <a:spcAft>
                <a:spcPts val="0"/>
              </a:spcAft>
              <a:buSzPts val="1800"/>
              <a:buChar char="●"/>
            </a:pPr>
            <a:r>
              <a:rPr lang="en"/>
              <a:t>How does the fractional operator impact the compression strategy?</a:t>
            </a:r>
            <a:endParaRPr/>
          </a:p>
          <a:p>
            <a:pPr indent="-342900" lvl="0" marL="457200" rtl="0" algn="l">
              <a:spcBef>
                <a:spcPts val="0"/>
              </a:spcBef>
              <a:spcAft>
                <a:spcPts val="0"/>
              </a:spcAft>
              <a:buSzPts val="1800"/>
              <a:buChar char="●"/>
            </a:pPr>
            <a:r>
              <a:rPr lang="en"/>
              <a:t>How does the data layout of the eigenbasis across computing resources affect compression and application of the fractional transforms?</a:t>
            </a:r>
            <a:endParaRPr/>
          </a:p>
          <a:p>
            <a:pPr indent="-317500" lvl="1" marL="914400" rtl="0" algn="l">
              <a:spcBef>
                <a:spcPts val="0"/>
              </a:spcBef>
              <a:spcAft>
                <a:spcPts val="0"/>
              </a:spcAft>
              <a:buSzPts val="1400"/>
              <a:buChar char="○"/>
            </a:pPr>
            <a:r>
              <a:rPr lang="en"/>
              <a:t>If a single process is responsible for entire eigenvector, more compression can be achieved at the expense of increased communication costs during matvec</a:t>
            </a:r>
            <a:endParaRPr/>
          </a:p>
          <a:p>
            <a:pPr indent="-317500" lvl="1" marL="914400" rtl="0" algn="l">
              <a:spcBef>
                <a:spcPts val="0"/>
              </a:spcBef>
              <a:spcAft>
                <a:spcPts val="0"/>
              </a:spcAft>
              <a:buSzPts val="1400"/>
              <a:buChar char="○"/>
            </a:pPr>
            <a:r>
              <a:rPr lang="en"/>
              <a:t>If an eigenvector is split among processes, less compression can be achieved with the benefit of reduced communication costs during matvec</a:t>
            </a:r>
            <a:endParaRPr/>
          </a:p>
          <a:p>
            <a:pPr indent="-317500" lvl="1" marL="914400" rtl="0" algn="l">
              <a:spcBef>
                <a:spcPts val="0"/>
              </a:spcBef>
              <a:spcAft>
                <a:spcPts val="0"/>
              </a:spcAft>
              <a:buSzPts val="1400"/>
              <a:buChar char="○"/>
            </a:pPr>
            <a:r>
              <a:rPr lang="en"/>
              <a:t>What strategy is ideal? Is there a compromise?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9" name="Google Shape;11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Anna Lischke, Guofei Pang, Mamikon Gulian, Fangying Song, Christian Glusa, Xiaoning Zheng, Zhiping Mao, Mark M. Meerschaert Wei Cai, Mark Ainsworth, and George Em Karniadakis. “What is the fractional Laplacian?”, arXiv:1801.09767.</a:t>
            </a:r>
            <a:endParaRPr sz="1600"/>
          </a:p>
          <a:p>
            <a:pPr indent="-330200" lvl="0" marL="457200" rtl="0" algn="l">
              <a:spcBef>
                <a:spcPts val="0"/>
              </a:spcBef>
              <a:spcAft>
                <a:spcPts val="0"/>
              </a:spcAft>
              <a:buSzPts val="1600"/>
              <a:buAutoNum type="arabicPeriod"/>
            </a:pPr>
            <a:r>
              <a:rPr lang="en" sz="1600"/>
              <a:t>Edoardo Di Napoli, Eric Polizzi, and Yousef Saad, “Efficient estimation of eigenvalue counts in an interval”, Numerical Linear Algebra with Applications, 10.1002/nla.2048, 2016</a:t>
            </a:r>
            <a:endParaRPr sz="1600"/>
          </a:p>
          <a:p>
            <a:pPr indent="-330200" lvl="0" marL="457200" rtl="0" algn="l">
              <a:spcBef>
                <a:spcPts val="0"/>
              </a:spcBef>
              <a:spcAft>
                <a:spcPts val="0"/>
              </a:spcAft>
              <a:buSzPts val="1600"/>
              <a:buAutoNum type="arabicPeriod"/>
            </a:pPr>
            <a:r>
              <a:rPr lang="en" sz="1600"/>
              <a:t>Peter Lindstrom, "Fixed-Rate Compressed Floating-Point Arrays", IEEE Transactions on Visualization and Computer Graphics, 20(12):2674-2683, December 2014</a:t>
            </a:r>
            <a:endParaRPr sz="1600"/>
          </a:p>
          <a:p>
            <a:pPr indent="-330200" lvl="0" marL="457200" rtl="0" algn="l">
              <a:spcBef>
                <a:spcPts val="0"/>
              </a:spcBef>
              <a:spcAft>
                <a:spcPts val="0"/>
              </a:spcAft>
              <a:buSzPts val="1600"/>
              <a:buAutoNum type="arabicPeriod"/>
            </a:pPr>
            <a:r>
              <a:rPr lang="en" sz="1600"/>
              <a:t>Vicente Hernandez, Jose E. Roman, Vicente Vidal, “SLEPc: A scalable and flexible toolkit for the solution of eigenvalue problems”, ACM Trans. Math. Software, 2005</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