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71" r:id="rId6"/>
    <p:sldId id="280" r:id="rId7"/>
    <p:sldId id="309" r:id="rId8"/>
    <p:sldId id="282" r:id="rId9"/>
    <p:sldId id="301" r:id="rId10"/>
    <p:sldId id="306" r:id="rId11"/>
    <p:sldId id="304" r:id="rId12"/>
    <p:sldId id="307" r:id="rId13"/>
    <p:sldId id="308" r:id="rId14"/>
    <p:sldId id="310" r:id="rId15"/>
    <p:sldId id="297" r:id="rId16"/>
    <p:sldId id="311" r:id="rId17"/>
    <p:sldId id="295" r:id="rId18"/>
    <p:sldId id="283" r:id="rId19"/>
    <p:sldId id="299" r:id="rId20"/>
    <p:sldId id="300" r:id="rId21"/>
    <p:sldId id="284" r:id="rId22"/>
    <p:sldId id="274" r:id="rId23"/>
    <p:sldId id="288" r:id="rId24"/>
    <p:sldId id="293" r:id="rId25"/>
    <p:sldId id="292" r:id="rId26"/>
    <p:sldId id="294" r:id="rId27"/>
    <p:sldId id="285" r:id="rId28"/>
    <p:sldId id="275" r:id="rId29"/>
    <p:sldId id="287" r:id="rId30"/>
    <p:sldId id="276" r:id="rId31"/>
    <p:sldId id="286" r:id="rId32"/>
    <p:sldId id="277" r:id="rId33"/>
    <p:sldId id="278" r:id="rId34"/>
    <p:sldId id="296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27/09/2018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27/09/2018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I’m </a:t>
            </a:r>
            <a:r>
              <a:rPr lang="en-US" dirty="0" err="1"/>
              <a:t>gonna</a:t>
            </a:r>
            <a:r>
              <a:rPr lang="en-US" dirty="0"/>
              <a:t> show you where we the issue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8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 is improving local and remote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6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6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19469"/>
            <a:ext cx="7586161" cy="1819843"/>
          </a:xfrm>
        </p:spPr>
        <p:txBody>
          <a:bodyPr/>
          <a:lstStyle/>
          <a:p>
            <a:r>
              <a:rPr lang="en-US" sz="4000" b="0" dirty="0"/>
              <a:t>Improving Performance and Scalability of Algebraic Multigrid through a Specialized MATVEC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Majid Rasouli</a:t>
            </a:r>
          </a:p>
          <a:p>
            <a:pPr marL="0" indent="0">
              <a:buNone/>
            </a:pPr>
            <a:r>
              <a:rPr lang="en-US" dirty="0"/>
              <a:t>Vidhi Zala</a:t>
            </a:r>
          </a:p>
          <a:p>
            <a:pPr marL="0" indent="0">
              <a:buNone/>
            </a:pPr>
            <a:r>
              <a:rPr lang="en-US" dirty="0"/>
              <a:t>Robert M. Kirby</a:t>
            </a:r>
          </a:p>
          <a:p>
            <a:pPr marL="0" indent="0">
              <a:buNone/>
            </a:pPr>
            <a:r>
              <a:rPr lang="en-US" dirty="0"/>
              <a:t>Hari Sundar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604658"/>
            <a:ext cx="7473817" cy="42812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8B8813B-54B8-4B41-A6C6-CE3EFE1FE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3963" y="3745277"/>
            <a:ext cx="3938037" cy="23494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Local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Remote loop</a:t>
            </a:r>
          </a:p>
        </p:txBody>
      </p:sp>
    </p:spTree>
    <p:extLst>
      <p:ext uri="{BB962C8B-B14F-4D97-AF65-F5344CB8AC3E}">
        <p14:creationId xmlns:p14="http://schemas.microsoft.com/office/powerpoint/2010/main" val="28700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457560" y="2872409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401826" y="3254965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360505" y="3254964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218252" y="3254964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530420" y="3499375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530420" y="3740156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4978824" y="4697322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159854" y="4697321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020145" y="4697320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352806" y="4607903"/>
                <a:ext cx="1661480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𝒄𝒐𝒂𝒓𝒔𝒆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06" y="4607903"/>
                <a:ext cx="16614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6760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Florida Matrix Collection: ecology2</a:t>
            </a:r>
          </a:p>
          <a:p>
            <a:pPr marL="0" indent="0">
              <a:buNone/>
            </a:pPr>
            <a:r>
              <a:rPr lang="en-US" sz="3000" dirty="0"/>
              <a:t>Left: input matrix, right: level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A4E1-18FD-4B6E-A947-70632526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21" y="2365173"/>
            <a:ext cx="4145952" cy="415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8C08-FADF-4C2F-8BEA-1EB1411F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66" y="2365173"/>
            <a:ext cx="4107612" cy="41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1187841"/>
            <a:ext cx="7930874" cy="4954752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26207D5-A934-4AA2-BE6F-3CD6A87B1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454370" cy="2440572"/>
          </a:xfrm>
        </p:spPr>
        <p:txBody>
          <a:bodyPr/>
          <a:lstStyle/>
          <a:p>
            <a:r>
              <a:rPr lang="en-US" sz="2200" dirty="0"/>
              <a:t>Average time for one MATVEC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18967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Improving MATVEC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48014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Optimized in both shared memory and distributed </a:t>
            </a:r>
            <a:r>
              <a:rPr lang="en-US" sz="3000"/>
              <a:t>memory aspects.</a:t>
            </a:r>
            <a:endParaRPr lang="en-US" sz="3000" dirty="0"/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Process Shrinking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Local MATVEC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Load-balance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000" dirty="0"/>
              <a:t>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BB262-162A-4AF3-A7E8-30DEFCE3A3C0}"/>
              </a:ext>
            </a:extLst>
          </p:cNvPr>
          <p:cNvSpPr/>
          <p:nvPr/>
        </p:nvSpPr>
        <p:spPr>
          <a:xfrm>
            <a:off x="2258815" y="2333765"/>
            <a:ext cx="2334078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Processors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42A84-4A9D-40DE-BEF8-68E24A6460F5}"/>
              </a:ext>
            </a:extLst>
          </p:cNvPr>
          <p:cNvCxnSpPr/>
          <p:nvPr/>
        </p:nvCxnSpPr>
        <p:spPr>
          <a:xfrm flipV="1">
            <a:off x="4749341" y="2148995"/>
            <a:ext cx="1352939" cy="6606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940B8-524F-4EED-BE69-A8F70316402D}"/>
              </a:ext>
            </a:extLst>
          </p:cNvPr>
          <p:cNvCxnSpPr>
            <a:cxnSpLocks/>
          </p:cNvCxnSpPr>
          <p:nvPr/>
        </p:nvCxnSpPr>
        <p:spPr>
          <a:xfrm>
            <a:off x="4749341" y="2809626"/>
            <a:ext cx="1352939" cy="587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9197F-D5AA-48EB-A415-D737E73D0B29}"/>
              </a:ext>
            </a:extLst>
          </p:cNvPr>
          <p:cNvSpPr/>
          <p:nvPr/>
        </p:nvSpPr>
        <p:spPr>
          <a:xfrm>
            <a:off x="6258728" y="1682464"/>
            <a:ext cx="2970542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Computing 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14EB2-9773-4311-9DDF-A2FE7F779F02}"/>
              </a:ext>
            </a:extLst>
          </p:cNvPr>
          <p:cNvSpPr/>
          <p:nvPr/>
        </p:nvSpPr>
        <p:spPr>
          <a:xfrm>
            <a:off x="6258727" y="2921593"/>
            <a:ext cx="2970541" cy="951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More Communication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32E359-9E27-4DF8-8D8C-86C4BCB717E9}"/>
              </a:ext>
            </a:extLst>
          </p:cNvPr>
          <p:cNvSpPr txBox="1">
            <a:spLocks/>
          </p:cNvSpPr>
          <p:nvPr/>
        </p:nvSpPr>
        <p:spPr>
          <a:xfrm>
            <a:off x="444500" y="4477324"/>
            <a:ext cx="10565622" cy="197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How: Dummy MATVEC when creating coarse matrices.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When: If the communication time becomes significantly higher than local and remote loops.</a:t>
            </a:r>
          </a:p>
        </p:txBody>
      </p:sp>
    </p:spTree>
    <p:extLst>
      <p:ext uri="{BB962C8B-B14F-4D97-AF65-F5344CB8AC3E}">
        <p14:creationId xmlns:p14="http://schemas.microsoft.com/office/powerpoint/2010/main" val="25163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2" y="1647686"/>
            <a:ext cx="8662376" cy="27549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B980DB0-6DD3-4AC3-A4AA-0302D66EB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206286"/>
            <a:ext cx="6632575" cy="10320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Simple version: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E6E3A9-7A4C-4436-BC40-3D6C139F296E}"/>
              </a:ext>
            </a:extLst>
          </p:cNvPr>
          <p:cNvSpPr txBox="1">
            <a:spLocks/>
          </p:cNvSpPr>
          <p:nvPr/>
        </p:nvSpPr>
        <p:spPr>
          <a:xfrm>
            <a:off x="444500" y="4477324"/>
            <a:ext cx="10565622" cy="197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Advanced version:</a:t>
            </a:r>
          </a:p>
          <a:p>
            <a:r>
              <a:rPr lang="en-US" sz="3000" dirty="0"/>
              <a:t>There is a load-balance function for each level of multigrid.</a:t>
            </a:r>
          </a:p>
          <a:p>
            <a:r>
              <a:rPr lang="en-US" sz="3000" dirty="0"/>
              <a:t>Combine process shrinking with the load-balance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9527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8A2BF-8220-400F-B73C-B5E8CF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1187841"/>
            <a:ext cx="7930874" cy="4954752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26207D5-A934-4AA2-BE6F-3CD6A87B1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454370" cy="2440572"/>
          </a:xfrm>
        </p:spPr>
        <p:txBody>
          <a:bodyPr/>
          <a:lstStyle/>
          <a:p>
            <a:r>
              <a:rPr lang="en-US" sz="2200" dirty="0"/>
              <a:t>Average time for one MATVEC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</p:spTree>
    <p:extLst>
      <p:ext uri="{BB962C8B-B14F-4D97-AF65-F5344CB8AC3E}">
        <p14:creationId xmlns:p14="http://schemas.microsoft.com/office/powerpoint/2010/main" val="18993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Process Shrinking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2A40B-428A-466D-A270-D5C3010F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1" y="1063657"/>
            <a:ext cx="8715998" cy="54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0152"/>
            <a:ext cx="8251631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Shared memory optimization.</a:t>
            </a:r>
          </a:p>
          <a:p>
            <a:pPr marL="0" indent="0">
              <a:buNone/>
            </a:pPr>
            <a:r>
              <a:rPr lang="en-US" sz="2800" dirty="0"/>
              <a:t>OpenMP: Using multiple threads for computations.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Column-Major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Staggered Row-Major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2800" dirty="0"/>
              <a:t>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1A539-A5B6-463C-AE31-E28A369A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45" y="4740323"/>
            <a:ext cx="4931910" cy="1830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873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Algebraic Multigrid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299727"/>
                <a:ext cx="7085304" cy="4794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Approximate solution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linear system:</a:t>
                </a:r>
                <a:endParaRPr lang="en-US" sz="2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𝑠𝑝𝑎𝑟𝑠𝑒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with an initial guess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Reduce the error iteratively by: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Smoothers (Jacobi, Chebyshev, …)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Coarse-grid Correction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phases: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Setup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Solve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299727"/>
                <a:ext cx="7085304" cy="4794076"/>
              </a:xfrm>
              <a:blipFill>
                <a:blip r:embed="rId2"/>
                <a:stretch>
                  <a:fillRect l="-1549" t="-1144" r="-1549" b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9"/>
            <a:ext cx="4845957" cy="1163656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I. Column-Major: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217372"/>
            <a:ext cx="7639872" cy="40977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582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II.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43" y="2136194"/>
            <a:ext cx="7293913" cy="40977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409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III. Staggered Row-Major: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1" y="2136194"/>
            <a:ext cx="9192637" cy="40977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31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63227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IV. Column-Major with optimized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2556-A2EC-4FB4-A570-DC031B7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4" y="2136194"/>
            <a:ext cx="7639872" cy="40977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3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Local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5ACD-C250-49AE-9F46-0DE8E300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3" y="1905878"/>
            <a:ext cx="10516253" cy="4591759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319B0AB-3F9E-4215-A65F-37347FF3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36278"/>
            <a:ext cx="7486520" cy="63227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384 cores, 32 MPI tasks.</a:t>
            </a:r>
          </a:p>
        </p:txBody>
      </p:sp>
    </p:spTree>
    <p:extLst>
      <p:ext uri="{BB962C8B-B14F-4D97-AF65-F5344CB8AC3E}">
        <p14:creationId xmlns:p14="http://schemas.microsoft.com/office/powerpoint/2010/main" val="17418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Load-balance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AA4E-39CB-4050-A705-7868E4F5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08" y="1189658"/>
            <a:ext cx="6425306" cy="5573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34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Load-balance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Load-balance based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non-zeros (</a:t>
            </a:r>
            <a:r>
              <a:rPr lang="en-US" sz="3000" dirty="0" err="1"/>
              <a:t>euqi</a:t>
            </a:r>
            <a:r>
              <a:rPr lang="en-US" sz="3000" dirty="0"/>
              <a:t>-NNZ)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Number of rows (</a:t>
            </a:r>
            <a:r>
              <a:rPr lang="en-US" sz="3000" dirty="0" err="1"/>
              <a:t>equi</a:t>
            </a:r>
            <a:r>
              <a:rPr lang="en-US" sz="3000" dirty="0"/>
              <a:t>-row)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052080"/>
            <a:ext cx="6930070" cy="56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Dense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5862-034E-498A-BEED-F016988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65" y="1186965"/>
            <a:ext cx="6930070" cy="53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BB6C3-1334-4D48-8771-7BA9E6C0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53" y="1120303"/>
            <a:ext cx="8079790" cy="4958471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B943C41-1D83-4F95-B016-979A5E62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8"/>
            <a:ext cx="3387697" cy="2539962"/>
          </a:xfrm>
        </p:spPr>
        <p:txBody>
          <a:bodyPr/>
          <a:lstStyle/>
          <a:p>
            <a:r>
              <a:rPr lang="en-US" sz="2200" dirty="0"/>
              <a:t>Average time for one MATVEC.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1728 processors</a:t>
            </a:r>
          </a:p>
        </p:txBody>
      </p:sp>
    </p:spTree>
    <p:extLst>
      <p:ext uri="{BB962C8B-B14F-4D97-AF65-F5344CB8AC3E}">
        <p14:creationId xmlns:p14="http://schemas.microsoft.com/office/powerpoint/2010/main" val="356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two-grid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589897" y="3429000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534163" y="3811556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492842" y="3811555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350589" y="3811555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662757" y="4055966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662757" y="4296747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5111161" y="5253913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292191" y="5253912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152482" y="5253911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𝒄𝒐𝒂𝒓𝒔𝒆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𝑐𝑜𝑎𝑟𝑠𝑒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: restriction,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: prolongation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A7A3-2587-4785-A148-AB372A8458DD}"/>
              </a:ext>
            </a:extLst>
          </p:cNvPr>
          <p:cNvCxnSpPr>
            <a:cxnSpLocks/>
          </p:cNvCxnSpPr>
          <p:nvPr/>
        </p:nvCxnSpPr>
        <p:spPr>
          <a:xfrm flipH="1">
            <a:off x="5734492" y="2108568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1711F-00AA-43AE-A5A7-EAA41B7AEA1B}"/>
              </a:ext>
            </a:extLst>
          </p:cNvPr>
          <p:cNvSpPr/>
          <p:nvPr/>
        </p:nvSpPr>
        <p:spPr>
          <a:xfrm>
            <a:off x="5525714" y="1420182"/>
            <a:ext cx="196560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coarsening</a:t>
            </a:r>
            <a:endParaRPr lang="en-US" sz="26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7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6" y="1117637"/>
            <a:ext cx="3341997" cy="2520085"/>
          </a:xfrm>
        </p:spPr>
        <p:txBody>
          <a:bodyPr/>
          <a:lstStyle/>
          <a:p>
            <a:r>
              <a:rPr lang="en-US" sz="2200" dirty="0"/>
              <a:t>Average time for one MATVEC.</a:t>
            </a:r>
          </a:p>
          <a:p>
            <a:r>
              <a:rPr lang="en-US" sz="2200" dirty="0"/>
              <a:t>Matrix ID 1883 from Florida Matrix Collection</a:t>
            </a:r>
          </a:p>
          <a:p>
            <a:r>
              <a:rPr lang="en-US" sz="2200" dirty="0"/>
              <a:t>On 1008 processors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1FBA-4F9E-47F6-8C6B-CC01519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3" y="1117637"/>
            <a:ext cx="8212689" cy="49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255" y="1117637"/>
            <a:ext cx="7298177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 Many thanks to my adviser, Dr. Hari Sundar, for his generous help.</a:t>
            </a:r>
          </a:p>
          <a:p>
            <a:pPr marL="0" indent="0">
              <a:buNone/>
            </a:pPr>
            <a:r>
              <a:rPr lang="en-US" sz="2200" dirty="0"/>
              <a:t>This work was supported in part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NSF: ACI-1464244, CCF-1643056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Army Research Office: W911NF1510222</a:t>
            </a:r>
          </a:p>
          <a:p>
            <a:pPr marL="0" indent="0">
              <a:buNone/>
            </a:pPr>
            <a:r>
              <a:rPr lang="en-US" sz="2200" dirty="0"/>
              <a:t>And also used resources of:</a:t>
            </a:r>
          </a:p>
          <a:p>
            <a:r>
              <a:rPr lang="en-US" sz="2200" dirty="0"/>
              <a:t>XSEDE: TG-PHY180002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2621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multigrid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65596" y="1428434"/>
                <a:ext cx="7016656" cy="34814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the finest matrix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As: coarse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: restriction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: prolongation matrices</a:t>
                </a:r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65596" y="1428434"/>
                <a:ext cx="7016656" cy="3481495"/>
              </a:xfrm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Solve phase: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3E096-57D9-408F-A5B5-11BFDA1E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5" y="1110497"/>
            <a:ext cx="5804051" cy="53871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4EE67-6E42-4680-9DE7-20F5BA834308}"/>
              </a:ext>
            </a:extLst>
          </p:cNvPr>
          <p:cNvCxnSpPr>
            <a:cxnSpLocks/>
          </p:cNvCxnSpPr>
          <p:nvPr/>
        </p:nvCxnSpPr>
        <p:spPr>
          <a:xfrm flipH="1">
            <a:off x="6839339" y="3701431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76949-FC4C-4819-A66E-7E8941F4BD48}"/>
              </a:ext>
            </a:extLst>
          </p:cNvPr>
          <p:cNvCxnSpPr>
            <a:cxnSpLocks/>
          </p:cNvCxnSpPr>
          <p:nvPr/>
        </p:nvCxnSpPr>
        <p:spPr>
          <a:xfrm flipH="1">
            <a:off x="6839339" y="4059104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AED18C-D851-433A-9F05-89019569D58B}"/>
              </a:ext>
            </a:extLst>
          </p:cNvPr>
          <p:cNvCxnSpPr>
            <a:cxnSpLocks/>
          </p:cNvCxnSpPr>
          <p:nvPr/>
        </p:nvCxnSpPr>
        <p:spPr>
          <a:xfrm flipH="1">
            <a:off x="6839339" y="4450990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2FA6C-A392-4936-9018-785A6C9F894D}"/>
              </a:ext>
            </a:extLst>
          </p:cNvPr>
          <p:cNvCxnSpPr>
            <a:cxnSpLocks/>
          </p:cNvCxnSpPr>
          <p:nvPr/>
        </p:nvCxnSpPr>
        <p:spPr>
          <a:xfrm flipH="1">
            <a:off x="6839339" y="5163227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A86E8-1837-4116-8C75-9A19C87E2690}"/>
              </a:ext>
            </a:extLst>
          </p:cNvPr>
          <p:cNvCxnSpPr>
            <a:cxnSpLocks/>
          </p:cNvCxnSpPr>
          <p:nvPr/>
        </p:nvCxnSpPr>
        <p:spPr>
          <a:xfrm flipH="1">
            <a:off x="6839339" y="5956328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08205-AE88-49F0-B9F4-3352F0ADDDA6}"/>
              </a:ext>
            </a:extLst>
          </p:cNvPr>
          <p:cNvSpPr/>
          <p:nvPr/>
        </p:nvSpPr>
        <p:spPr>
          <a:xfrm>
            <a:off x="6829685" y="3013045"/>
            <a:ext cx="156735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MATVEC</a:t>
            </a:r>
            <a:endParaRPr lang="en-US" sz="26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4657"/>
            <a:ext cx="7473819" cy="42812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133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4657"/>
            <a:ext cx="7473819" cy="42812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858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4658"/>
            <a:ext cx="7473819" cy="42812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842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Distributed MATVEC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8D65-3ADC-4E9C-A4D9-7AAAD8B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1604658"/>
            <a:ext cx="7473817" cy="42812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469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527</Words>
  <Application>Microsoft Office PowerPoint</Application>
  <PresentationFormat>Widescreen</PresentationFormat>
  <Paragraphs>148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Tahoma</vt:lpstr>
      <vt:lpstr>Trade Gothic LT Pro</vt:lpstr>
      <vt:lpstr>Trebuchet MS</vt:lpstr>
      <vt:lpstr>Office Theme</vt:lpstr>
      <vt:lpstr>Improving Performance and Scalability of Algebraic Multigrid through a Specialized MATVEC</vt:lpstr>
      <vt:lpstr>Algebraic Multigrid</vt:lpstr>
      <vt:lpstr>Setup phase: two-grid</vt:lpstr>
      <vt:lpstr>Setup phase: multigrid</vt:lpstr>
      <vt:lpstr>Solve phase:</vt:lpstr>
      <vt:lpstr>MATVEC</vt:lpstr>
      <vt:lpstr>MATVEC</vt:lpstr>
      <vt:lpstr>Distributed MATVEC</vt:lpstr>
      <vt:lpstr>Distributed MATVEC</vt:lpstr>
      <vt:lpstr>Distributed MATVEC</vt:lpstr>
      <vt:lpstr>Problem</vt:lpstr>
      <vt:lpstr>Problem</vt:lpstr>
      <vt:lpstr>Problem</vt:lpstr>
      <vt:lpstr>Improving MATVEC</vt:lpstr>
      <vt:lpstr>I. Process Shrinking</vt:lpstr>
      <vt:lpstr>I. Process Shrinking</vt:lpstr>
      <vt:lpstr>I. Process Shrinking</vt:lpstr>
      <vt:lpstr>I. Process Shrinking</vt:lpstr>
      <vt:lpstr>II. Local MATVEC</vt:lpstr>
      <vt:lpstr>II. Local MATVEC</vt:lpstr>
      <vt:lpstr>II. Local MATVEC</vt:lpstr>
      <vt:lpstr>II. Local MATVEC</vt:lpstr>
      <vt:lpstr>II. Local MATVEC</vt:lpstr>
      <vt:lpstr>II. Local MATVEC</vt:lpstr>
      <vt:lpstr>III. Load-balance</vt:lpstr>
      <vt:lpstr>III. Load-balance</vt:lpstr>
      <vt:lpstr>IV. Dense MATVEC</vt:lpstr>
      <vt:lpstr>IV. Dense MATVEC</vt:lpstr>
      <vt:lpstr>Results</vt:lpstr>
      <vt:lpstr>Results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2018-09-20T07:57:46Z</dcterms:created>
  <dcterms:modified xsi:type="dcterms:W3CDTF">2018-09-27T18:38:16Z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