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71" r:id="rId6"/>
    <p:sldId id="282" r:id="rId7"/>
    <p:sldId id="291" r:id="rId8"/>
    <p:sldId id="280" r:id="rId9"/>
    <p:sldId id="297" r:id="rId10"/>
    <p:sldId id="298" r:id="rId11"/>
    <p:sldId id="295" r:id="rId12"/>
    <p:sldId id="283" r:id="rId13"/>
    <p:sldId id="299" r:id="rId14"/>
    <p:sldId id="290" r:id="rId15"/>
    <p:sldId id="284" r:id="rId16"/>
    <p:sldId id="274" r:id="rId17"/>
    <p:sldId id="288" r:id="rId18"/>
    <p:sldId id="293" r:id="rId19"/>
    <p:sldId id="292" r:id="rId20"/>
    <p:sldId id="294" r:id="rId21"/>
    <p:sldId id="285" r:id="rId22"/>
    <p:sldId id="275" r:id="rId23"/>
    <p:sldId id="287" r:id="rId24"/>
    <p:sldId id="286" r:id="rId25"/>
    <p:sldId id="276" r:id="rId26"/>
    <p:sldId id="277" r:id="rId27"/>
    <p:sldId id="278" r:id="rId28"/>
    <p:sldId id="296" r:id="rId29"/>
    <p:sldId id="26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GB" smtClean="0"/>
              <a:t>26/09/2018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GB" smtClean="0"/>
              <a:t>26/09/2018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Quote</a:t>
            </a:r>
            <a:endParaRPr lang="en-GB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199" y="6315075"/>
            <a:ext cx="560356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1819469"/>
            <a:ext cx="7586161" cy="1819843"/>
          </a:xfrm>
        </p:spPr>
        <p:txBody>
          <a:bodyPr/>
          <a:lstStyle/>
          <a:p>
            <a:r>
              <a:rPr lang="en-US" sz="4000" b="0" dirty="0"/>
              <a:t>Improving Performance and Scalability of Algebraic Multigrid through a Specialized MATVEC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1615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Majid Rasouli</a:t>
            </a:r>
          </a:p>
          <a:p>
            <a:pPr marL="0" indent="0">
              <a:buNone/>
            </a:pPr>
            <a:r>
              <a:rPr lang="en-US" dirty="0"/>
              <a:t>Vidhi Zala</a:t>
            </a:r>
          </a:p>
          <a:p>
            <a:pPr marL="0" indent="0">
              <a:buNone/>
            </a:pPr>
            <a:r>
              <a:rPr lang="en-US" dirty="0"/>
              <a:t>Robert M. Kirby</a:t>
            </a:r>
          </a:p>
          <a:p>
            <a:pPr marL="0" indent="0">
              <a:buNone/>
            </a:pPr>
            <a:r>
              <a:rPr lang="en-US" dirty="0"/>
              <a:t>Hari Sundar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Process Shrinking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8A2BF-8220-400F-B73C-B5E8CFD66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175" y="1206286"/>
            <a:ext cx="8662380" cy="275499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B980DB0-6DD3-4AC3-A4AA-0302D66EBA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750" y="1206286"/>
            <a:ext cx="6632575" cy="103209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Simple version: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CE6E3A9-7A4C-4436-BC40-3D6C139F296E}"/>
              </a:ext>
            </a:extLst>
          </p:cNvPr>
          <p:cNvSpPr txBox="1">
            <a:spLocks/>
          </p:cNvSpPr>
          <p:nvPr/>
        </p:nvSpPr>
        <p:spPr>
          <a:xfrm>
            <a:off x="444500" y="4161453"/>
            <a:ext cx="10565622" cy="18869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Advanced version: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combine it with the load-balance function.</a:t>
            </a:r>
          </a:p>
        </p:txBody>
      </p:sp>
    </p:spTree>
    <p:extLst>
      <p:ext uri="{BB962C8B-B14F-4D97-AF65-F5344CB8AC3E}">
        <p14:creationId xmlns:p14="http://schemas.microsoft.com/office/powerpoint/2010/main" val="195275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Process Shrinking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8A2BF-8220-400F-B73C-B5E8CFD66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360" y="1085882"/>
            <a:ext cx="8662380" cy="541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8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Process Shrinking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2A40B-428A-466D-A270-D5C3010F7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000" y="1063657"/>
            <a:ext cx="8716000" cy="543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Local MATVEC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486520" cy="4093243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sz="3000" dirty="0"/>
              <a:t>Column-Major</a:t>
            </a:r>
          </a:p>
          <a:p>
            <a:pPr marL="457200" indent="-457200">
              <a:buFont typeface="+mj-lt"/>
              <a:buAutoNum type="romanUcPeriod"/>
            </a:pPr>
            <a:r>
              <a:rPr lang="en-US" sz="3000" dirty="0"/>
              <a:t>Row-Major</a:t>
            </a:r>
          </a:p>
          <a:p>
            <a:pPr marL="457200" indent="-457200">
              <a:buFont typeface="+mj-lt"/>
              <a:buAutoNum type="romanUcPeriod"/>
            </a:pPr>
            <a:r>
              <a:rPr lang="en-US" sz="3000" dirty="0"/>
              <a:t>Staggered Row-Major</a:t>
            </a:r>
          </a:p>
          <a:p>
            <a:pPr marL="457200" indent="-457200">
              <a:buFont typeface="+mj-lt"/>
              <a:buAutoNum type="romanUcPeriod"/>
            </a:pPr>
            <a:r>
              <a:rPr lang="en-US" sz="3000" dirty="0"/>
              <a:t>Column-Major with optimized reduction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1A539-A5B6-463C-AE31-E28A369A0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044" y="4317565"/>
            <a:ext cx="4931912" cy="18301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78730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Local MATVEC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36278"/>
            <a:ext cx="7486520" cy="4093243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/>
              <a:t>I. Column-Major: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F2556-A2EC-4FB4-A570-DC031B712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064" y="2136194"/>
            <a:ext cx="7639872" cy="409770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0582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Local MATVEC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36278"/>
            <a:ext cx="7486520" cy="4093243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/>
              <a:t>II. Row-Major: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F2556-A2EC-4FB4-A570-DC031B712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043" y="2136194"/>
            <a:ext cx="7293913" cy="409770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4096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Local MATVEC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36278"/>
            <a:ext cx="7486520" cy="4093243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/>
              <a:t>III. Staggered Row-Major: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F2556-A2EC-4FB4-A570-DC031B712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81" y="2136194"/>
            <a:ext cx="9192638" cy="409770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2318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Local MATVEC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36278"/>
            <a:ext cx="7486520" cy="4093243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/>
              <a:t>IV. Column-Major with optimized reduction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F2556-A2EC-4FB4-A570-DC031B712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064" y="2136194"/>
            <a:ext cx="7639872" cy="409770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0398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Local MATVEC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B5ACD-C250-49AE-9F46-0DE8E300A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112" y="1206144"/>
            <a:ext cx="8919775" cy="547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3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Load-balance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19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BAA4E-39CB-4050-A705-7868E4F52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008" y="1189658"/>
            <a:ext cx="6535084" cy="566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9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Algebraic Multigrid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EF2BC084-E6DB-4DE7-B309-042A85EBA70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44500" y="1625385"/>
                <a:ext cx="7085304" cy="409324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Approximate solution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a linear system:</a:t>
                </a:r>
                <a:endParaRPr lang="en-US" sz="3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with an initial guess for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Reduce the error iteratively by: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Smoothers (Jacobi, Chebyshev, …)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Coarse-grid Correction</a:t>
                </a:r>
              </a:p>
            </p:txBody>
          </p:sp>
        </mc:Choice>
        <mc:Fallback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EF2BC084-E6DB-4DE7-B309-042A85EBA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44500" y="1625385"/>
                <a:ext cx="7085304" cy="4093243"/>
              </a:xfrm>
              <a:blipFill>
                <a:blip r:embed="rId2"/>
                <a:stretch>
                  <a:fillRect l="-2065" t="-1937" r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582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Load-balance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/>
              <a:t>Load-balance based 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000" dirty="0"/>
              <a:t>Number of non-zeros (</a:t>
            </a:r>
            <a:r>
              <a:rPr lang="en-US" sz="3000" dirty="0" err="1"/>
              <a:t>euqi</a:t>
            </a:r>
            <a:r>
              <a:rPr lang="en-US" sz="3000" dirty="0"/>
              <a:t>-NNZ)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000" dirty="0"/>
              <a:t>Number of rows (</a:t>
            </a:r>
            <a:r>
              <a:rPr lang="en-US" sz="3000" dirty="0" err="1"/>
              <a:t>equi</a:t>
            </a:r>
            <a:r>
              <a:rPr lang="en-US" sz="3000" dirty="0"/>
              <a:t>-row)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767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Dense MATVEC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A85862-034E-498A-BEED-F016988F8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965" y="1186965"/>
            <a:ext cx="6930070" cy="531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6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Dense MATVEC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22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A85862-034E-498A-BEED-F016988F8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965" y="1052080"/>
            <a:ext cx="6930070" cy="562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5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23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4BB6C3-1334-4D48-8771-7BA9E6C04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953" y="1117637"/>
            <a:ext cx="8079791" cy="4963803"/>
          </a:xfrm>
          <a:prstGeom prst="rect">
            <a:avLst/>
          </a:prstGeom>
        </p:spPr>
      </p:pic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DB943C41-1D83-4F95-B016-979A5E623F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2256" y="1117637"/>
            <a:ext cx="6673026" cy="4093243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Matrix ID 1883 from</a:t>
            </a:r>
          </a:p>
          <a:p>
            <a:pPr marL="0" indent="0">
              <a:buNone/>
            </a:pPr>
            <a:r>
              <a:rPr lang="en-US" sz="2200" dirty="0"/>
              <a:t>Florida Matrix Collection</a:t>
            </a:r>
          </a:p>
          <a:p>
            <a:pPr marL="0" indent="0">
              <a:buNone/>
            </a:pPr>
            <a:r>
              <a:rPr lang="en-US" sz="2200" dirty="0"/>
              <a:t>On 1008 processors</a:t>
            </a:r>
          </a:p>
        </p:txBody>
      </p:sp>
    </p:spTree>
    <p:extLst>
      <p:ext uri="{BB962C8B-B14F-4D97-AF65-F5344CB8AC3E}">
        <p14:creationId xmlns:p14="http://schemas.microsoft.com/office/powerpoint/2010/main" val="35689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2256" y="1117637"/>
            <a:ext cx="3341997" cy="1588241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Matrix ID 1883 from</a:t>
            </a:r>
          </a:p>
          <a:p>
            <a:pPr marL="0" indent="0">
              <a:buNone/>
            </a:pPr>
            <a:r>
              <a:rPr lang="en-US" sz="2200" dirty="0"/>
              <a:t>Florida Matrix Collection</a:t>
            </a:r>
          </a:p>
          <a:p>
            <a:pPr marL="0" indent="0">
              <a:buNone/>
            </a:pPr>
            <a:r>
              <a:rPr lang="en-US" sz="2200" dirty="0"/>
              <a:t>On 1008 processors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24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01FBA-4F9E-47F6-8C6B-CC0151973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253" y="1117637"/>
            <a:ext cx="8212690" cy="493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Acknowledgement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2255" y="1117637"/>
            <a:ext cx="7298177" cy="4093243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 Many thanks to my adviser, Dr. Hari Sundar, for his generous help.</a:t>
            </a:r>
          </a:p>
          <a:p>
            <a:pPr marL="0" indent="0">
              <a:buNone/>
            </a:pPr>
            <a:r>
              <a:rPr lang="en-US" sz="2200" dirty="0"/>
              <a:t>This work was supported in part by: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NSF: ACI-1464244, CCF-1643056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Army Research Office: W911NF1510222</a:t>
            </a:r>
          </a:p>
          <a:p>
            <a:pPr marL="0" indent="0">
              <a:buNone/>
            </a:pPr>
            <a:r>
              <a:rPr lang="en-US" sz="2200" dirty="0"/>
              <a:t>And also used resources of:</a:t>
            </a:r>
          </a:p>
          <a:p>
            <a:r>
              <a:rPr lang="en-US" sz="2200" dirty="0"/>
              <a:t>XSEDE: TG-PHY180002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824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126211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Solve phase: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3E096-57D9-408F-A5B5-11BFDA1E9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15" y="1110497"/>
            <a:ext cx="5804051" cy="538714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A4EE67-6E42-4680-9DE7-20F5BA834308}"/>
              </a:ext>
            </a:extLst>
          </p:cNvPr>
          <p:cNvCxnSpPr>
            <a:cxnSpLocks/>
          </p:cNvCxnSpPr>
          <p:nvPr/>
        </p:nvCxnSpPr>
        <p:spPr>
          <a:xfrm flipH="1">
            <a:off x="6839339" y="3701431"/>
            <a:ext cx="154888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F76949-FC4C-4819-A66E-7E8941F4BD48}"/>
              </a:ext>
            </a:extLst>
          </p:cNvPr>
          <p:cNvCxnSpPr>
            <a:cxnSpLocks/>
          </p:cNvCxnSpPr>
          <p:nvPr/>
        </p:nvCxnSpPr>
        <p:spPr>
          <a:xfrm flipH="1">
            <a:off x="6839339" y="4059104"/>
            <a:ext cx="154888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AED18C-D851-433A-9F05-89019569D58B}"/>
              </a:ext>
            </a:extLst>
          </p:cNvPr>
          <p:cNvCxnSpPr>
            <a:cxnSpLocks/>
          </p:cNvCxnSpPr>
          <p:nvPr/>
        </p:nvCxnSpPr>
        <p:spPr>
          <a:xfrm flipH="1">
            <a:off x="6839339" y="4450990"/>
            <a:ext cx="154888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B2FA6C-A392-4936-9018-785A6C9F894D}"/>
              </a:ext>
            </a:extLst>
          </p:cNvPr>
          <p:cNvCxnSpPr>
            <a:cxnSpLocks/>
          </p:cNvCxnSpPr>
          <p:nvPr/>
        </p:nvCxnSpPr>
        <p:spPr>
          <a:xfrm flipH="1">
            <a:off x="6839339" y="5163227"/>
            <a:ext cx="154888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3A86E8-1837-4116-8C75-9A19C87E2690}"/>
              </a:ext>
            </a:extLst>
          </p:cNvPr>
          <p:cNvCxnSpPr>
            <a:cxnSpLocks/>
          </p:cNvCxnSpPr>
          <p:nvPr/>
        </p:nvCxnSpPr>
        <p:spPr>
          <a:xfrm flipH="1">
            <a:off x="6839339" y="5956328"/>
            <a:ext cx="154888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08205-AE88-49F0-B9F4-3352F0ADDDA6}"/>
              </a:ext>
            </a:extLst>
          </p:cNvPr>
          <p:cNvSpPr/>
          <p:nvPr/>
        </p:nvSpPr>
        <p:spPr>
          <a:xfrm>
            <a:off x="6829685" y="3013045"/>
            <a:ext cx="156735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600" b="1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MATVEC</a:t>
            </a:r>
            <a:endParaRPr lang="en-US" sz="2600" b="1" cap="none" spc="0" dirty="0">
              <a:ln w="0"/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486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Configuration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48D65-3ADC-4E9C-A4D9-7AAAD8BB5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735" y="2033834"/>
            <a:ext cx="7473820" cy="428124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748BB043-49FF-4967-809C-D63EA5172E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/>
              <a:t>Distributed MATVEC: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Local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Communication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Remote loop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033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Setup phase: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EF2BC084-E6DB-4DE7-B309-042A85EBA70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44500" y="1625386"/>
                <a:ext cx="7016656" cy="226833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𝐴𝑠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𝑅𝑠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en-US" sz="3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𝐴𝑠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3200" dirty="0"/>
                  <a:t> is the finest matrix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.</a:t>
                </a:r>
                <a:endParaRPr lang="en-US" sz="3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As: coarse matrices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dirty="0"/>
                  <a:t>: restriction,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dirty="0"/>
                  <a:t>: prolongation</a:t>
                </a:r>
              </a:p>
              <a:p>
                <a:pPr marL="0" indent="0" algn="ctr"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EF2BC084-E6DB-4DE7-B309-042A85EBA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44500" y="1625386"/>
                <a:ext cx="7016656" cy="2268330"/>
              </a:xfrm>
              <a:blipFill>
                <a:blip r:embed="rId2"/>
                <a:stretch>
                  <a:fillRect l="-2259" b="-15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E96212-D60B-433E-9283-6A49B67B15CC}"/>
              </a:ext>
            </a:extLst>
          </p:cNvPr>
          <p:cNvSpPr/>
          <p:nvPr/>
        </p:nvSpPr>
        <p:spPr>
          <a:xfrm>
            <a:off x="6758862" y="3983134"/>
            <a:ext cx="1903445" cy="1735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CDF5FE-437A-4AC4-BF3A-10C03E193D48}"/>
              </a:ext>
            </a:extLst>
          </p:cNvPr>
          <p:cNvSpPr/>
          <p:nvPr/>
        </p:nvSpPr>
        <p:spPr>
          <a:xfrm rot="5400000">
            <a:off x="8703128" y="4365690"/>
            <a:ext cx="1735495" cy="9703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3FED4-B914-42A0-B774-2A52FD65E230}"/>
              </a:ext>
            </a:extLst>
          </p:cNvPr>
          <p:cNvSpPr/>
          <p:nvPr/>
        </p:nvSpPr>
        <p:spPr>
          <a:xfrm>
            <a:off x="4661807" y="4365689"/>
            <a:ext cx="1735495" cy="9703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B95C0-646D-4D2B-A687-62216C850B48}"/>
              </a:ext>
            </a:extLst>
          </p:cNvPr>
          <p:cNvSpPr/>
          <p:nvPr/>
        </p:nvSpPr>
        <p:spPr>
          <a:xfrm>
            <a:off x="2519554" y="4365689"/>
            <a:ext cx="977189" cy="970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ACA09C-EC5E-4D38-BC3A-9EFF86A84A23}"/>
              </a:ext>
            </a:extLst>
          </p:cNvPr>
          <p:cNvSpPr/>
          <p:nvPr/>
        </p:nvSpPr>
        <p:spPr>
          <a:xfrm>
            <a:off x="3831722" y="4610100"/>
            <a:ext cx="495106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4B8D5D-4F89-42F6-81C6-26594D135C72}"/>
              </a:ext>
            </a:extLst>
          </p:cNvPr>
          <p:cNvSpPr/>
          <p:nvPr/>
        </p:nvSpPr>
        <p:spPr>
          <a:xfrm>
            <a:off x="3831722" y="4850881"/>
            <a:ext cx="495106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B8827-54A9-4F5C-890C-00E6F9FD07FD}"/>
              </a:ext>
            </a:extLst>
          </p:cNvPr>
          <p:cNvSpPr txBox="1"/>
          <p:nvPr/>
        </p:nvSpPr>
        <p:spPr>
          <a:xfrm>
            <a:off x="5280126" y="5808047"/>
            <a:ext cx="450764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400" b="1" i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lang="en-US" sz="34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B8322-40A4-44BE-B4AC-6EB5BA50F593}"/>
              </a:ext>
            </a:extLst>
          </p:cNvPr>
          <p:cNvSpPr txBox="1"/>
          <p:nvPr/>
        </p:nvSpPr>
        <p:spPr>
          <a:xfrm>
            <a:off x="7461156" y="5808046"/>
            <a:ext cx="450764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400" b="1" i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34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11E8F6-4043-4A2C-A791-5767293DCB1B}"/>
              </a:ext>
            </a:extLst>
          </p:cNvPr>
          <p:cNvSpPr txBox="1"/>
          <p:nvPr/>
        </p:nvSpPr>
        <p:spPr>
          <a:xfrm>
            <a:off x="9321447" y="5808045"/>
            <a:ext cx="428322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400" b="1" i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endParaRPr lang="en-US" sz="34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347D47-C1C2-4D4D-BE97-C24EDA4EF7FD}"/>
                  </a:ext>
                </a:extLst>
              </p:cNvPr>
              <p:cNvSpPr txBox="1"/>
              <p:nvPr/>
            </p:nvSpPr>
            <p:spPr>
              <a:xfrm>
                <a:off x="2760611" y="5808045"/>
                <a:ext cx="813491" cy="6155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400" b="1" i="1" smtClean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1" i="1" smtClean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3400" b="1" i="1" smtClean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3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347D47-C1C2-4D4D-BE97-C24EDA4EF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611" y="5808045"/>
                <a:ext cx="813491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56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196760"/>
            <a:ext cx="6718300" cy="4093243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/>
              <a:t>Florida Matrix Collection: ecology2</a:t>
            </a:r>
          </a:p>
          <a:p>
            <a:pPr marL="0" indent="0">
              <a:buNone/>
            </a:pPr>
            <a:r>
              <a:rPr lang="en-US" sz="3000" dirty="0"/>
              <a:t>Left: input matrix, right: level 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07A4E1-18FD-4B6E-A947-706325260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421" y="2365173"/>
            <a:ext cx="4145953" cy="4155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628C08-FADF-4C2F-8BEA-1EB1411FA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966" y="2365173"/>
            <a:ext cx="4107613" cy="415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6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8A2BF-8220-400F-B73C-B5E8CFD66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252" y="903321"/>
            <a:ext cx="8043247" cy="5024957"/>
          </a:xfrm>
          <a:prstGeom prst="rect">
            <a:avLst/>
          </a:prstGeom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F26207D5-A934-4AA2-BE6F-3CD6A87B11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2256" y="1117637"/>
            <a:ext cx="3341997" cy="1588241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Matrix ID 1883 from</a:t>
            </a:r>
          </a:p>
          <a:p>
            <a:pPr marL="0" indent="0">
              <a:buNone/>
            </a:pPr>
            <a:r>
              <a:rPr lang="en-US" sz="2200" dirty="0"/>
              <a:t>Florida Matrix Collection</a:t>
            </a:r>
          </a:p>
          <a:p>
            <a:pPr marL="0" indent="0">
              <a:buNone/>
            </a:pPr>
            <a:r>
              <a:rPr lang="en-US" sz="2200" dirty="0"/>
              <a:t>On 1008 processors</a:t>
            </a:r>
          </a:p>
        </p:txBody>
      </p:sp>
    </p:spTree>
    <p:extLst>
      <p:ext uri="{BB962C8B-B14F-4D97-AF65-F5344CB8AC3E}">
        <p14:creationId xmlns:p14="http://schemas.microsoft.com/office/powerpoint/2010/main" val="2667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Improving MATVEC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480140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sz="3000" dirty="0"/>
              <a:t>Process Shrinking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3000" dirty="0"/>
              <a:t>Local MATVEC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3000" dirty="0"/>
              <a:t>Load-balance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3000" dirty="0"/>
              <a:t>Dense MATVEC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34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Process Shrinking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B980DB0-6DD3-4AC3-A4AA-0302D66EBA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750" y="1206286"/>
            <a:ext cx="6632575" cy="103209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Simple</a:t>
            </a:r>
          </a:p>
        </p:txBody>
      </p:sp>
    </p:spTree>
    <p:extLst>
      <p:ext uri="{BB962C8B-B14F-4D97-AF65-F5344CB8AC3E}">
        <p14:creationId xmlns:p14="http://schemas.microsoft.com/office/powerpoint/2010/main" val="251636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ttern_Template_02_CA - v4" id="{4EEF56C3-EEFC-48A7-8548-6C1D4240D170}" vid="{CAB35229-5F5E-4461-A564-6737846920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992231-163D-4428-A2B8-DA1FE0274129}">
  <ds:schemaRefs>
    <ds:schemaRef ds:uri="http://schemas.microsoft.com/sharepoint/v3"/>
    <ds:schemaRef ds:uri="http://purl.org/dc/dcmitype/"/>
    <ds:schemaRef ds:uri="http://schemas.openxmlformats.org/package/2006/metadata/core-properties"/>
    <ds:schemaRef ds:uri="6dc4bcd6-49db-4c07-9060-8acfc67cef9f"/>
    <ds:schemaRef ds:uri="http://purl.org/dc/elements/1.1/"/>
    <ds:schemaRef ds:uri="http://schemas.microsoft.com/office/2006/metadata/properties"/>
    <ds:schemaRef ds:uri="fb0879af-3eba-417a-a55a-ffe6dcd6ca77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359</Words>
  <Application>Microsoft Office PowerPoint</Application>
  <PresentationFormat>Widescreen</PresentationFormat>
  <Paragraphs>109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Tahoma</vt:lpstr>
      <vt:lpstr>Trade Gothic LT Pro</vt:lpstr>
      <vt:lpstr>Trebuchet MS</vt:lpstr>
      <vt:lpstr>Office Theme</vt:lpstr>
      <vt:lpstr>Improving Performance and Scalability of Algebraic Multigrid through a Specialized MATVEC</vt:lpstr>
      <vt:lpstr>Algebraic Multigrid</vt:lpstr>
      <vt:lpstr>Solve phase:</vt:lpstr>
      <vt:lpstr>Parallel Configuration</vt:lpstr>
      <vt:lpstr>Setup phase:</vt:lpstr>
      <vt:lpstr>Problem</vt:lpstr>
      <vt:lpstr>Problem</vt:lpstr>
      <vt:lpstr>Improving MATVEC</vt:lpstr>
      <vt:lpstr>1. Process Shrinking</vt:lpstr>
      <vt:lpstr>1. Process Shrinking</vt:lpstr>
      <vt:lpstr>1. Process Shrinking</vt:lpstr>
      <vt:lpstr>1. Process Shrinking</vt:lpstr>
      <vt:lpstr>2. Local MATVEC</vt:lpstr>
      <vt:lpstr>2. Local MATVEC</vt:lpstr>
      <vt:lpstr>2. Local MATVEC</vt:lpstr>
      <vt:lpstr>2. Local MATVEC</vt:lpstr>
      <vt:lpstr>2. Local MATVEC</vt:lpstr>
      <vt:lpstr>2. Local MATVEC</vt:lpstr>
      <vt:lpstr>3. Load-balance</vt:lpstr>
      <vt:lpstr>3. Load-balance</vt:lpstr>
      <vt:lpstr>4. Dense MATVEC</vt:lpstr>
      <vt:lpstr>4. Dense MATVEC</vt:lpstr>
      <vt:lpstr>Results</vt:lpstr>
      <vt:lpstr>Results</vt:lpstr>
      <vt:lpstr>Acknowledgement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2018-09-20T07:57:46Z</dcterms:created>
  <dcterms:modified xsi:type="dcterms:W3CDTF">2018-09-26T15:51:24Z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