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6" r:id="rId5"/>
    <p:sldId id="271" r:id="rId6"/>
    <p:sldId id="353" r:id="rId7"/>
    <p:sldId id="351" r:id="rId8"/>
    <p:sldId id="327" r:id="rId9"/>
    <p:sldId id="343" r:id="rId10"/>
    <p:sldId id="328" r:id="rId11"/>
    <p:sldId id="301" r:id="rId12"/>
    <p:sldId id="304" r:id="rId13"/>
    <p:sldId id="307" r:id="rId14"/>
    <p:sldId id="308" r:id="rId15"/>
    <p:sldId id="310" r:id="rId16"/>
    <p:sldId id="297" r:id="rId17"/>
    <p:sldId id="311" r:id="rId18"/>
    <p:sldId id="295" r:id="rId19"/>
    <p:sldId id="283" r:id="rId20"/>
    <p:sldId id="299" r:id="rId21"/>
    <p:sldId id="300" r:id="rId22"/>
    <p:sldId id="284" r:id="rId23"/>
    <p:sldId id="274" r:id="rId24"/>
    <p:sldId id="288" r:id="rId25"/>
    <p:sldId id="293" r:id="rId26"/>
    <p:sldId id="292" r:id="rId27"/>
    <p:sldId id="294" r:id="rId28"/>
    <p:sldId id="285" r:id="rId29"/>
    <p:sldId id="275" r:id="rId30"/>
    <p:sldId id="287" r:id="rId31"/>
    <p:sldId id="276" r:id="rId32"/>
    <p:sldId id="286" r:id="rId33"/>
    <p:sldId id="277" r:id="rId34"/>
    <p:sldId id="278" r:id="rId35"/>
    <p:sldId id="312" r:id="rId36"/>
    <p:sldId id="280" r:id="rId37"/>
    <p:sldId id="349" r:id="rId38"/>
    <p:sldId id="315" r:id="rId39"/>
    <p:sldId id="344" r:id="rId40"/>
    <p:sldId id="345" r:id="rId41"/>
    <p:sldId id="316" r:id="rId42"/>
    <p:sldId id="348" r:id="rId43"/>
    <p:sldId id="350" r:id="rId44"/>
    <p:sldId id="346" r:id="rId45"/>
    <p:sldId id="347" r:id="rId46"/>
    <p:sldId id="332" r:id="rId47"/>
    <p:sldId id="333" r:id="rId48"/>
    <p:sldId id="320" r:id="rId49"/>
    <p:sldId id="334" r:id="rId50"/>
    <p:sldId id="330" r:id="rId51"/>
    <p:sldId id="352" r:id="rId52"/>
    <p:sldId id="26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05E"/>
    <a:srgbClr val="F8F8F8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I’m </a:t>
            </a:r>
            <a:r>
              <a:rPr lang="en-US" dirty="0" err="1"/>
              <a:t>gonna</a:t>
            </a:r>
            <a:r>
              <a:rPr lang="en-US" dirty="0"/>
              <a:t> show you where we the issue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78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46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 is improving local and remote loops.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6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86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Explain when each one is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1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Explain when each one is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127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42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60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+mn-cs"/>
              </a:rPr>
              <a:t>When A is horizontal, we halve A by column based on its column size. Since row size of B equals column size of A, we halve B by row, so it will be a split similar to A, but 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79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47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60356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819469"/>
            <a:ext cx="7586161" cy="1819843"/>
          </a:xfrm>
        </p:spPr>
        <p:txBody>
          <a:bodyPr/>
          <a:lstStyle/>
          <a:p>
            <a:r>
              <a:rPr lang="en-US" sz="3600" b="0" dirty="0"/>
              <a:t>Saena:</a:t>
            </a:r>
            <a:br>
              <a:rPr lang="en-US" sz="3200" b="0" dirty="0"/>
            </a:br>
            <a:r>
              <a:rPr lang="en-US" sz="3200" b="0" dirty="0"/>
              <a:t>A Scalable Algebraic Multigrid Solver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1615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Majid Rasouli</a:t>
            </a:r>
          </a:p>
          <a:p>
            <a:pPr marL="0" indent="0">
              <a:buNone/>
            </a:pPr>
            <a:r>
              <a:rPr lang="en-US" dirty="0"/>
              <a:t>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Distributed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1" y="1604658"/>
            <a:ext cx="7473817" cy="42812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61A74-F3B9-4B50-9207-9E106FEB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Distributed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1" y="1604658"/>
            <a:ext cx="7473817" cy="42812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8B8813B-54B8-4B41-A6C6-CE3EFE1FE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3963" y="3745277"/>
            <a:ext cx="3938037" cy="23494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Local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Remote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EB781-34DC-4E40-AF1F-8073F5B90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96212-D60B-433E-9283-6A49B67B15CC}"/>
              </a:ext>
            </a:extLst>
          </p:cNvPr>
          <p:cNvSpPr/>
          <p:nvPr/>
        </p:nvSpPr>
        <p:spPr>
          <a:xfrm>
            <a:off x="6457560" y="2872409"/>
            <a:ext cx="1903445" cy="1735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DF5FE-437A-4AC4-BF3A-10C03E193D48}"/>
              </a:ext>
            </a:extLst>
          </p:cNvPr>
          <p:cNvSpPr/>
          <p:nvPr/>
        </p:nvSpPr>
        <p:spPr>
          <a:xfrm rot="5400000">
            <a:off x="8401826" y="3254965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3FED4-B914-42A0-B774-2A52FD65E230}"/>
              </a:ext>
            </a:extLst>
          </p:cNvPr>
          <p:cNvSpPr/>
          <p:nvPr/>
        </p:nvSpPr>
        <p:spPr>
          <a:xfrm>
            <a:off x="4360505" y="3254964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B95C0-646D-4D2B-A687-62216C850B48}"/>
              </a:ext>
            </a:extLst>
          </p:cNvPr>
          <p:cNvSpPr/>
          <p:nvPr/>
        </p:nvSpPr>
        <p:spPr>
          <a:xfrm>
            <a:off x="2218252" y="3254964"/>
            <a:ext cx="977189" cy="97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CA09C-EC5E-4D38-BC3A-9EFF86A84A23}"/>
              </a:ext>
            </a:extLst>
          </p:cNvPr>
          <p:cNvSpPr/>
          <p:nvPr/>
        </p:nvSpPr>
        <p:spPr>
          <a:xfrm>
            <a:off x="3530420" y="3499375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B8D5D-4F89-42F6-81C6-26594D135C72}"/>
              </a:ext>
            </a:extLst>
          </p:cNvPr>
          <p:cNvSpPr/>
          <p:nvPr/>
        </p:nvSpPr>
        <p:spPr>
          <a:xfrm>
            <a:off x="3530420" y="3740156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B8827-54A9-4F5C-890C-00E6F9FD07FD}"/>
              </a:ext>
            </a:extLst>
          </p:cNvPr>
          <p:cNvSpPr txBox="1"/>
          <p:nvPr/>
        </p:nvSpPr>
        <p:spPr>
          <a:xfrm>
            <a:off x="4978824" y="4697322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B8322-40A4-44BE-B4AC-6EB5BA50F593}"/>
              </a:ext>
            </a:extLst>
          </p:cNvPr>
          <p:cNvSpPr txBox="1"/>
          <p:nvPr/>
        </p:nvSpPr>
        <p:spPr>
          <a:xfrm>
            <a:off x="7159854" y="4697321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E8F6-4043-4A2C-A791-5767293DCB1B}"/>
              </a:ext>
            </a:extLst>
          </p:cNvPr>
          <p:cNvSpPr txBox="1"/>
          <p:nvPr/>
        </p:nvSpPr>
        <p:spPr>
          <a:xfrm>
            <a:off x="9020145" y="4697320"/>
            <a:ext cx="428322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/>
              <p:nvPr/>
            </p:nvSpPr>
            <p:spPr>
              <a:xfrm>
                <a:off x="2352806" y="4607903"/>
                <a:ext cx="1661480" cy="6155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𝒄𝒐𝒂𝒓𝒔𝒆</m:t>
                          </m:r>
                        </m:sub>
                      </m:sSub>
                    </m:oMath>
                  </m:oMathPara>
                </a14:m>
                <a:endParaRPr lang="en-US" sz="3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06" y="4607903"/>
                <a:ext cx="166148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6A45A0D-DBBB-4B8A-A244-11FFFD25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1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96760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Florida Matrix Collection: ecology2</a:t>
            </a:r>
          </a:p>
          <a:p>
            <a:pPr marL="0" indent="0">
              <a:buNone/>
            </a:pPr>
            <a:r>
              <a:rPr lang="en-US" sz="3000" dirty="0"/>
              <a:t>Left: input matrix, right: level 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7A4E1-18FD-4B6E-A947-70632526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21" y="2365173"/>
            <a:ext cx="4145952" cy="4155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28C08-FADF-4C2F-8BEA-1EB1411F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66" y="2365173"/>
            <a:ext cx="4107612" cy="415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D1E28-6612-45DB-AA6A-8B33FE58F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6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A2BF-8220-400F-B73C-B5E8CF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1187841"/>
            <a:ext cx="7930874" cy="4954752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26207D5-A934-4AA2-BE6F-3CD6A87B1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7"/>
            <a:ext cx="3454370" cy="2440572"/>
          </a:xfrm>
        </p:spPr>
        <p:txBody>
          <a:bodyPr/>
          <a:lstStyle/>
          <a:p>
            <a:r>
              <a:rPr lang="en-US" sz="2200" dirty="0"/>
              <a:t>Average time for one MATVEC</a:t>
            </a:r>
          </a:p>
          <a:p>
            <a:r>
              <a:rPr lang="en-US" sz="2200" dirty="0"/>
              <a:t>Matrix ID 1883 from Florida Matrix Collection</a:t>
            </a:r>
          </a:p>
          <a:p>
            <a:r>
              <a:rPr lang="en-US" sz="2200" dirty="0"/>
              <a:t>On 1008 processors</a:t>
            </a:r>
          </a:p>
        </p:txBody>
      </p:sp>
    </p:spTree>
    <p:extLst>
      <p:ext uri="{BB962C8B-B14F-4D97-AF65-F5344CB8AC3E}">
        <p14:creationId xmlns:p14="http://schemas.microsoft.com/office/powerpoint/2010/main" val="189673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Improving MATVEC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48014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Optimized in both shared memory and distributed </a:t>
            </a:r>
            <a:r>
              <a:rPr lang="en-US" sz="3000"/>
              <a:t>memory aspects.</a:t>
            </a:r>
            <a:endParaRPr lang="en-US" sz="3000" dirty="0"/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Process Shrinking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Local MATVEC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Load-balance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Dense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BA9A8-5906-4C7B-ABBF-543D021C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BB262-162A-4AF3-A7E8-30DEFCE3A3C0}"/>
              </a:ext>
            </a:extLst>
          </p:cNvPr>
          <p:cNvSpPr/>
          <p:nvPr/>
        </p:nvSpPr>
        <p:spPr>
          <a:xfrm>
            <a:off x="2258815" y="2333765"/>
            <a:ext cx="2334078" cy="9517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More Processors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A42A84-4A9D-40DE-BEF8-68E24A6460F5}"/>
              </a:ext>
            </a:extLst>
          </p:cNvPr>
          <p:cNvCxnSpPr/>
          <p:nvPr/>
        </p:nvCxnSpPr>
        <p:spPr>
          <a:xfrm flipV="1">
            <a:off x="4749341" y="2148995"/>
            <a:ext cx="1352939" cy="6606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940B8-524F-4EED-BE69-A8F70316402D}"/>
              </a:ext>
            </a:extLst>
          </p:cNvPr>
          <p:cNvCxnSpPr>
            <a:cxnSpLocks/>
          </p:cNvCxnSpPr>
          <p:nvPr/>
        </p:nvCxnSpPr>
        <p:spPr>
          <a:xfrm>
            <a:off x="4749341" y="2809626"/>
            <a:ext cx="1352939" cy="5878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9197F-D5AA-48EB-A415-D737E73D0B29}"/>
              </a:ext>
            </a:extLst>
          </p:cNvPr>
          <p:cNvSpPr/>
          <p:nvPr/>
        </p:nvSpPr>
        <p:spPr>
          <a:xfrm>
            <a:off x="6258728" y="1682464"/>
            <a:ext cx="2970542" cy="9517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More Computing Power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14EB2-9773-4311-9DDF-A2FE7F779F02}"/>
              </a:ext>
            </a:extLst>
          </p:cNvPr>
          <p:cNvSpPr/>
          <p:nvPr/>
        </p:nvSpPr>
        <p:spPr>
          <a:xfrm>
            <a:off x="6258727" y="2921593"/>
            <a:ext cx="2970541" cy="9517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More Communication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32E359-9E27-4DF8-8D8C-86C4BCB717E9}"/>
              </a:ext>
            </a:extLst>
          </p:cNvPr>
          <p:cNvSpPr txBox="1">
            <a:spLocks/>
          </p:cNvSpPr>
          <p:nvPr/>
        </p:nvSpPr>
        <p:spPr>
          <a:xfrm>
            <a:off x="444500" y="4477324"/>
            <a:ext cx="10565622" cy="197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How: Dummy MATVEC when creating coarse matrices.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When: If the communication time becomes significantly higher than local and remote loops.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D76A62-A595-4058-BE94-2F4DA217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6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A2BF-8220-400F-B73C-B5E8CF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62" y="1647686"/>
            <a:ext cx="8662376" cy="27549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B980DB0-6DD3-4AC3-A4AA-0302D66EB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206286"/>
            <a:ext cx="6632575" cy="10320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Simple version: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E6E3A9-7A4C-4436-BC40-3D6C139F296E}"/>
              </a:ext>
            </a:extLst>
          </p:cNvPr>
          <p:cNvSpPr txBox="1">
            <a:spLocks/>
          </p:cNvSpPr>
          <p:nvPr/>
        </p:nvSpPr>
        <p:spPr>
          <a:xfrm>
            <a:off x="444500" y="4477324"/>
            <a:ext cx="10565622" cy="197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Advanced version:</a:t>
            </a:r>
          </a:p>
          <a:p>
            <a:r>
              <a:rPr lang="en-US" sz="3000" dirty="0"/>
              <a:t>There is a load-balance function for each level of multigrid.</a:t>
            </a:r>
          </a:p>
          <a:p>
            <a:r>
              <a:rPr lang="en-US" sz="3000" dirty="0"/>
              <a:t>Combine process shrinking with the load-balance function.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564FD-5291-4796-B6B9-D8C2848E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5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A2BF-8220-400F-B73C-B5E8CF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1187841"/>
            <a:ext cx="7930874" cy="4954752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26207D5-A934-4AA2-BE6F-3CD6A87B1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7"/>
            <a:ext cx="3454370" cy="2440572"/>
          </a:xfrm>
        </p:spPr>
        <p:txBody>
          <a:bodyPr/>
          <a:lstStyle/>
          <a:p>
            <a:r>
              <a:rPr lang="en-US" sz="2200" dirty="0"/>
              <a:t>Average time for one MATVEC</a:t>
            </a:r>
          </a:p>
          <a:p>
            <a:r>
              <a:rPr lang="en-US" sz="2200" dirty="0"/>
              <a:t>Matrix ID 1883 from Florida Matrix Collection</a:t>
            </a:r>
          </a:p>
          <a:p>
            <a:r>
              <a:rPr lang="en-US" sz="2200" dirty="0"/>
              <a:t>On 1008 processors</a:t>
            </a:r>
          </a:p>
        </p:txBody>
      </p:sp>
    </p:spTree>
    <p:extLst>
      <p:ext uri="{BB962C8B-B14F-4D97-AF65-F5344CB8AC3E}">
        <p14:creationId xmlns:p14="http://schemas.microsoft.com/office/powerpoint/2010/main" val="189934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2A40B-428A-466D-A270-D5C3010F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01" y="1063657"/>
            <a:ext cx="8715998" cy="54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1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99727"/>
            <a:ext cx="7258326" cy="4794076"/>
          </a:xfrm>
        </p:spPr>
        <p:txBody>
          <a:bodyPr/>
          <a:lstStyle/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PhD Student in Scientific Computing in School of Computing, University of Utah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www.cs.utah.edu/~rasouli/</a:t>
            </a:r>
          </a:p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Research Area: Scientific Computing and HPC</a:t>
            </a:r>
          </a:p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Focus: Developing Saena, an Algebraic Multigrid Solver, in C++ (MPI + OpenMP)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9D78B-725C-406E-9D66-0AEBCB13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0152"/>
            <a:ext cx="8251631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Shared memory optimization.</a:t>
            </a:r>
          </a:p>
          <a:p>
            <a:pPr marL="0" indent="0">
              <a:buNone/>
            </a:pPr>
            <a:r>
              <a:rPr lang="en-US" sz="2800" dirty="0"/>
              <a:t>OpenMP: Using multiple threads for computations.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Column-Major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800" dirty="0"/>
              <a:t>Row-Major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800" dirty="0"/>
              <a:t>Staggered Row-Major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800" dirty="0"/>
              <a:t>Column-Major with optimized reduction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1A539-A5B6-463C-AE31-E28A369A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45" y="4740323"/>
            <a:ext cx="4931910" cy="1830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B90E4-9B51-4FB2-8A07-CE9807FF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9"/>
            <a:ext cx="4845957" cy="1163656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I. Column-Major: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4" y="2217372"/>
            <a:ext cx="7639872" cy="40977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107EB-7D32-4B79-98D2-C46B3D39D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II. Row-Major: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43" y="2136194"/>
            <a:ext cx="7293913" cy="40977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39EF2-6F15-4D8A-8EDA-FC6C4CAA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6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III. Staggered Row-Major: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81" y="2136194"/>
            <a:ext cx="9192637" cy="40977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6F6E5-5701-47E6-BC6E-AF153917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87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632279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IV. Column-Major with optimized reduction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4" y="2136194"/>
            <a:ext cx="7639872" cy="40977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C6091-ECA8-4D71-AFF3-9B17B283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5ACD-C250-49AE-9F46-0DE8E300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3" y="1905878"/>
            <a:ext cx="10516253" cy="4591759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319B0AB-3F9E-4215-A65F-37347FF3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632279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384 cores, 32 MPI tasks.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817CE-E608-4600-A07C-23A7F1B0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9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 Load-balance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BAA4E-39CB-4050-A705-7868E4F5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60" y="1736980"/>
            <a:ext cx="5594679" cy="4852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42DE0-E197-4045-A029-9BA8185A3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18600CD-844E-4569-B8CF-5BF6A0785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975" y="1176802"/>
            <a:ext cx="6718300" cy="4618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Load-balance based on number </a:t>
            </a:r>
            <a:r>
              <a:rPr lang="en-US" sz="2400"/>
              <a:t>of non-zeros.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494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 Load-balance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Load-balance based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Number of non-zeros (</a:t>
            </a:r>
            <a:r>
              <a:rPr lang="en-US" sz="3000" dirty="0" err="1"/>
              <a:t>euqi</a:t>
            </a:r>
            <a:r>
              <a:rPr lang="en-US" sz="3000" dirty="0"/>
              <a:t>-NNZ)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Number of rows (</a:t>
            </a:r>
            <a:r>
              <a:rPr lang="en-US" sz="3000" dirty="0" err="1"/>
              <a:t>equi</a:t>
            </a:r>
            <a:r>
              <a:rPr lang="en-US" sz="3000" dirty="0"/>
              <a:t>-row)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87C75-1501-4677-BE77-92B018A1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79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IV. Dense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85862-034E-498A-BEED-F016988F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65" y="1052080"/>
            <a:ext cx="6930070" cy="5628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0E6A27-195C-454F-B4A3-FDD902CCC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1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IV. Dense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85862-034E-498A-BEED-F016988F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65" y="1186965"/>
            <a:ext cx="6930070" cy="5310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09879-D809-4ED0-9C5C-29C22DC3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Algebraic Multigrid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299727"/>
                <a:ext cx="7085304" cy="47940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Approximate solution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linear system:</a:t>
                </a:r>
                <a:endParaRPr lang="en-US" sz="2000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𝑠𝑝𝑎𝑟𝑠𝑒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6405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6405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with an initial guess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64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06405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Reduce the error iteratively by:</a:t>
                </a:r>
              </a:p>
              <a:p>
                <a:pPr marL="514350" indent="-514350">
                  <a:buClr>
                    <a:srgbClr val="06405E"/>
                  </a:buClr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6405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Smoothers (Jacobi, Chebyshev, …)</a:t>
                </a:r>
              </a:p>
              <a:p>
                <a:pPr marL="514350" indent="-514350">
                  <a:buClr>
                    <a:srgbClr val="06405E"/>
                  </a:buClr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6405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Coarse-grid Correction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6405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6405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phases:</a:t>
                </a:r>
              </a:p>
              <a:p>
                <a:pPr marL="514350" indent="-514350">
                  <a:buClr>
                    <a:srgbClr val="06405E"/>
                  </a:buClr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6405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Setup</a:t>
                </a:r>
              </a:p>
              <a:p>
                <a:pPr marL="514350" indent="-514350">
                  <a:buClr>
                    <a:srgbClr val="06405E"/>
                  </a:buClr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6405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Solve</a:t>
                </a:r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299727"/>
                <a:ext cx="7085304" cy="4794076"/>
              </a:xfrm>
              <a:blipFill>
                <a:blip r:embed="rId2"/>
                <a:stretch>
                  <a:fillRect l="-947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BB6C3-1334-4D48-8771-7BA9E6C0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53" y="1120303"/>
            <a:ext cx="8079790" cy="4958471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DB943C41-1D83-4F95-B016-979A5E62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8"/>
            <a:ext cx="3387697" cy="2539962"/>
          </a:xfrm>
        </p:spPr>
        <p:txBody>
          <a:bodyPr/>
          <a:lstStyle/>
          <a:p>
            <a:r>
              <a:rPr lang="en-US" sz="2200" dirty="0"/>
              <a:t>Average time for one MATVEC.</a:t>
            </a:r>
          </a:p>
          <a:p>
            <a:r>
              <a:rPr lang="en-US" sz="2200" dirty="0"/>
              <a:t>Matrix ID 1883 from Florida Matrix Collection</a:t>
            </a:r>
          </a:p>
          <a:p>
            <a:r>
              <a:rPr lang="en-US" sz="2200" dirty="0"/>
              <a:t>On 1728 processors</a:t>
            </a:r>
          </a:p>
        </p:txBody>
      </p:sp>
    </p:spTree>
    <p:extLst>
      <p:ext uri="{BB962C8B-B14F-4D97-AF65-F5344CB8AC3E}">
        <p14:creationId xmlns:p14="http://schemas.microsoft.com/office/powerpoint/2010/main" val="356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7"/>
            <a:ext cx="3341997" cy="2520085"/>
          </a:xfrm>
        </p:spPr>
        <p:txBody>
          <a:bodyPr/>
          <a:lstStyle/>
          <a:p>
            <a:r>
              <a:rPr lang="en-US" sz="2200" dirty="0"/>
              <a:t>Average time for one MATVEC.</a:t>
            </a:r>
          </a:p>
          <a:p>
            <a:r>
              <a:rPr lang="en-US" sz="2200" dirty="0"/>
              <a:t>Matrix ID 1883 from Florida Matrix Collection</a:t>
            </a:r>
          </a:p>
          <a:p>
            <a:r>
              <a:rPr lang="en-US" sz="2200" dirty="0"/>
              <a:t>On 1008 processors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01FBA-4F9E-47F6-8C6B-CC015197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53" y="1117637"/>
            <a:ext cx="8212689" cy="49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2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315616"/>
            <a:ext cx="7586161" cy="2323696"/>
          </a:xfrm>
        </p:spPr>
        <p:txBody>
          <a:bodyPr/>
          <a:lstStyle/>
          <a:p>
            <a:r>
              <a:rPr lang="en-US" sz="3800" b="0" dirty="0"/>
              <a:t>Matrix-Matrix Product (MATMULT)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83962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Setup phase: two-grid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96212-D60B-433E-9283-6A49B67B15CC}"/>
              </a:ext>
            </a:extLst>
          </p:cNvPr>
          <p:cNvSpPr/>
          <p:nvPr/>
        </p:nvSpPr>
        <p:spPr>
          <a:xfrm>
            <a:off x="6589897" y="3429000"/>
            <a:ext cx="1903445" cy="1735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DF5FE-437A-4AC4-BF3A-10C03E193D48}"/>
              </a:ext>
            </a:extLst>
          </p:cNvPr>
          <p:cNvSpPr/>
          <p:nvPr/>
        </p:nvSpPr>
        <p:spPr>
          <a:xfrm rot="5400000">
            <a:off x="8534163" y="3811556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3FED4-B914-42A0-B774-2A52FD65E230}"/>
              </a:ext>
            </a:extLst>
          </p:cNvPr>
          <p:cNvSpPr/>
          <p:nvPr/>
        </p:nvSpPr>
        <p:spPr>
          <a:xfrm>
            <a:off x="4492842" y="3811555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B95C0-646D-4D2B-A687-62216C850B48}"/>
              </a:ext>
            </a:extLst>
          </p:cNvPr>
          <p:cNvSpPr/>
          <p:nvPr/>
        </p:nvSpPr>
        <p:spPr>
          <a:xfrm>
            <a:off x="2350589" y="3811555"/>
            <a:ext cx="977189" cy="97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CA09C-EC5E-4D38-BC3A-9EFF86A84A23}"/>
              </a:ext>
            </a:extLst>
          </p:cNvPr>
          <p:cNvSpPr/>
          <p:nvPr/>
        </p:nvSpPr>
        <p:spPr>
          <a:xfrm>
            <a:off x="3662757" y="4055966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B8D5D-4F89-42F6-81C6-26594D135C72}"/>
              </a:ext>
            </a:extLst>
          </p:cNvPr>
          <p:cNvSpPr/>
          <p:nvPr/>
        </p:nvSpPr>
        <p:spPr>
          <a:xfrm>
            <a:off x="3662757" y="4296747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B8827-54A9-4F5C-890C-00E6F9FD07FD}"/>
              </a:ext>
            </a:extLst>
          </p:cNvPr>
          <p:cNvSpPr txBox="1"/>
          <p:nvPr/>
        </p:nvSpPr>
        <p:spPr>
          <a:xfrm>
            <a:off x="5111161" y="5253913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B8322-40A4-44BE-B4AC-6EB5BA50F593}"/>
              </a:ext>
            </a:extLst>
          </p:cNvPr>
          <p:cNvSpPr txBox="1"/>
          <p:nvPr/>
        </p:nvSpPr>
        <p:spPr>
          <a:xfrm>
            <a:off x="7292191" y="5253912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E8F6-4043-4A2C-A791-5767293DCB1B}"/>
              </a:ext>
            </a:extLst>
          </p:cNvPr>
          <p:cNvSpPr txBox="1"/>
          <p:nvPr/>
        </p:nvSpPr>
        <p:spPr>
          <a:xfrm>
            <a:off x="9152482" y="5253911"/>
            <a:ext cx="428322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/>
              <p:nvPr/>
            </p:nvSpPr>
            <p:spPr>
              <a:xfrm>
                <a:off x="2439510" y="4922367"/>
                <a:ext cx="1661480" cy="6155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𝒄𝒐𝒂𝒓𝒔𝒆</m:t>
                          </m:r>
                        </m:sub>
                      </m:sSub>
                    </m:oMath>
                  </m:oMathPara>
                </a14:m>
                <a:endParaRPr lang="en-US" sz="3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10" y="4922367"/>
                <a:ext cx="166148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9">
                <a:extLst>
                  <a:ext uri="{FF2B5EF4-FFF2-40B4-BE49-F238E27FC236}">
                    <a16:creationId xmlns:a16="http://schemas.microsoft.com/office/drawing/2014/main" id="{21EAF802-5DF8-48CE-99A6-DDD9A5DCDA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500" y="1777176"/>
                <a:ext cx="5651500" cy="1446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𝑐𝑜𝑎𝑟𝑠𝑒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: restriction,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: prolongation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17" name="Text Placeholder 9">
                <a:extLst>
                  <a:ext uri="{FF2B5EF4-FFF2-40B4-BE49-F238E27FC236}">
                    <a16:creationId xmlns:a16="http://schemas.microsoft.com/office/drawing/2014/main" id="{21EAF802-5DF8-48CE-99A6-DDD9A5DCD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777176"/>
                <a:ext cx="5651500" cy="1446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A7A3-2587-4785-A148-AB372A8458DD}"/>
              </a:ext>
            </a:extLst>
          </p:cNvPr>
          <p:cNvCxnSpPr>
            <a:cxnSpLocks/>
          </p:cNvCxnSpPr>
          <p:nvPr/>
        </p:nvCxnSpPr>
        <p:spPr>
          <a:xfrm flipH="1">
            <a:off x="5734492" y="2108568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B1711F-00AA-43AE-A5A7-EAA41B7AEA1B}"/>
              </a:ext>
            </a:extLst>
          </p:cNvPr>
          <p:cNvSpPr/>
          <p:nvPr/>
        </p:nvSpPr>
        <p:spPr>
          <a:xfrm>
            <a:off x="5525714" y="1420182"/>
            <a:ext cx="196560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coarsening</a:t>
            </a:r>
            <a:endParaRPr lang="en-US" sz="2600" b="1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4A55DB-6258-47E1-AC2E-2D255868F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10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Structure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99727"/>
            <a:ext cx="7085304" cy="47940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Divide and conquer approach to perform the MATMULT. We assume the data is available locally.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Communication (will be skipped)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1D721-DCA6-4634-97D5-E4972E492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55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0239852" cy="535531"/>
          </a:xfrm>
        </p:spPr>
        <p:txBody>
          <a:bodyPr/>
          <a:lstStyle/>
          <a:p>
            <a:r>
              <a:rPr lang="en-US" dirty="0"/>
              <a:t>Recursive MATMULT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11674" cy="365125"/>
          </a:xfrm>
        </p:spPr>
        <p:txBody>
          <a:bodyPr/>
          <a:lstStyle/>
          <a:p>
            <a:fld id="{C263D6C4-4840-40CC-AC84-17E24B3B7BDE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83B41-0226-4F95-B1FA-99241B3D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0F988-305A-4EBF-AF6C-903E90B4C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63" y="3551681"/>
            <a:ext cx="8602073" cy="2763394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A55740A-17F5-4872-BE90-213D1FA74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99727"/>
            <a:ext cx="7890979" cy="1165177"/>
          </a:xfrm>
        </p:spPr>
        <p:txBody>
          <a:bodyPr/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Idea: Keep splitting the matrices, until threshold is reached. Then, perform the multiplication.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Reason: </a:t>
            </a:r>
            <a:r>
              <a:rPr lang="en-US" sz="2400" dirty="0"/>
              <a:t>We perform the multiplication for small chunks where the resulting matrix can fit into an appropriate cache.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14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0239852" cy="535531"/>
          </a:xfrm>
        </p:spPr>
        <p:txBody>
          <a:bodyPr/>
          <a:lstStyle/>
          <a:p>
            <a:r>
              <a:rPr lang="en-US" dirty="0"/>
              <a:t>Recursive MATMULT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299727"/>
                <a:ext cx="7890979" cy="47940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1: Threshold is reached: stop the recursion and perform the multiplication.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2: If A is horizontal, split by column.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3: If A is vertical, split by row.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299727"/>
                <a:ext cx="7890979" cy="4794076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11674" cy="365125"/>
          </a:xfrm>
        </p:spPr>
        <p:txBody>
          <a:bodyPr/>
          <a:lstStyle/>
          <a:p>
            <a:fld id="{C263D6C4-4840-40CC-AC84-17E24B3B7BDE}" type="slidenum">
              <a:rPr lang="en-GB" smtClean="0"/>
              <a:pPr/>
              <a:t>36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83B41-0226-4F95-B1FA-99241B3DA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7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Threshold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99727"/>
            <a:ext cx="7785100" cy="479407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To decide when to stop the splitting process, using row and column sizes of sub-matrices is not always the best.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60356" cy="365125"/>
          </a:xfrm>
        </p:spPr>
        <p:txBody>
          <a:bodyPr/>
          <a:lstStyle/>
          <a:p>
            <a:fld id="{C263D6C4-4840-40CC-AC84-17E24B3B7BDE}" type="slidenum">
              <a:rPr lang="en-GB" smtClean="0"/>
              <a:pPr/>
              <a:t>37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6717-7488-45A6-8C88-C87CA8B9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329615-0F6D-4671-A2E2-24E53F21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69" y="2710828"/>
            <a:ext cx="7784162" cy="3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0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Threshold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299727"/>
                <a:ext cx="8391387" cy="47940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𝑁𝑁𝑍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𝑀𝐴𝑇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𝑆𝐼𝑍𝐸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lit/>
                        </m:rP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𝑛𝑛𝑧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𝑛𝑛𝑧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600" i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</m:t>
                      </m:r>
                    </m:oMath>
                  </m:oMathPara>
                </a14:m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𝑛𝑛𝑧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nonzero rows of 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𝑛𝑛𝑧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nonzero columns of B</a:t>
                </a:r>
              </a:p>
              <a:p>
                <a:pPr marL="0" indent="0">
                  <a:buNone/>
                </a:pPr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𝑁𝑁𝑍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𝑀𝐴𝑇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𝑆𝐼𝑍𝐸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Perform Multiplication</a:t>
                </a:r>
                <a:endParaRPr lang="en-US" sz="260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299727"/>
                <a:ext cx="8391387" cy="4794076"/>
              </a:xfrm>
              <a:blipFill>
                <a:blip r:embed="rId2"/>
                <a:stretch>
                  <a:fillRect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60356" cy="365125"/>
          </a:xfrm>
        </p:spPr>
        <p:txBody>
          <a:bodyPr/>
          <a:lstStyle/>
          <a:p>
            <a:fld id="{C263D6C4-4840-40CC-AC84-17E24B3B7BDE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6717-7488-45A6-8C88-C87CA8B9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3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0239852" cy="535531"/>
          </a:xfrm>
        </p:spPr>
        <p:txBody>
          <a:bodyPr/>
          <a:lstStyle/>
          <a:p>
            <a:r>
              <a:rPr lang="en-US" dirty="0"/>
              <a:t>Splitting Methods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99727"/>
            <a:ext cx="7890979" cy="47940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split the matrices recursively in two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based on the matrix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based on number of nonzeros.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11674" cy="365125"/>
          </a:xfrm>
        </p:spPr>
        <p:txBody>
          <a:bodyPr/>
          <a:lstStyle/>
          <a:p>
            <a:fld id="{C263D6C4-4840-40CC-AC84-17E24B3B7BDE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83B41-0226-4F95-B1FA-99241B3D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Setup phase: two-grid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356DAF-3CA5-45F5-B574-CB08FF18FB6D}"/>
              </a:ext>
            </a:extLst>
          </p:cNvPr>
          <p:cNvGrpSpPr/>
          <p:nvPr/>
        </p:nvGrpSpPr>
        <p:grpSpPr>
          <a:xfrm>
            <a:off x="2457566" y="2676092"/>
            <a:ext cx="1735495" cy="2053025"/>
            <a:chOff x="2457566" y="2676092"/>
            <a:chExt cx="1735495" cy="20530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D3FED4-B914-42A0-B774-2A52FD65E230}"/>
                </a:ext>
              </a:extLst>
            </p:cNvPr>
            <p:cNvSpPr/>
            <p:nvPr/>
          </p:nvSpPr>
          <p:spPr>
            <a:xfrm>
              <a:off x="2457566" y="2676092"/>
              <a:ext cx="1735495" cy="9703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CB8827-54A9-4F5C-890C-00E6F9FD07FD}"/>
                </a:ext>
              </a:extLst>
            </p:cNvPr>
            <p:cNvSpPr txBox="1"/>
            <p:nvPr/>
          </p:nvSpPr>
          <p:spPr>
            <a:xfrm>
              <a:off x="3099931" y="4113564"/>
              <a:ext cx="450764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400" b="1" i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en-US" sz="3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9A9541-1A71-45B4-8A1D-150DE0443E30}"/>
              </a:ext>
            </a:extLst>
          </p:cNvPr>
          <p:cNvGrpSpPr/>
          <p:nvPr/>
        </p:nvGrpSpPr>
        <p:grpSpPr>
          <a:xfrm>
            <a:off x="4839125" y="2293538"/>
            <a:ext cx="1903445" cy="2456895"/>
            <a:chOff x="4839125" y="2293538"/>
            <a:chExt cx="1903445" cy="24568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E96212-D60B-433E-9283-6A49B67B15CC}"/>
                </a:ext>
              </a:extLst>
            </p:cNvPr>
            <p:cNvSpPr/>
            <p:nvPr/>
          </p:nvSpPr>
          <p:spPr>
            <a:xfrm>
              <a:off x="4839125" y="2293538"/>
              <a:ext cx="1903445" cy="1735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7B8322-40A4-44BE-B4AC-6EB5BA50F593}"/>
                </a:ext>
              </a:extLst>
            </p:cNvPr>
            <p:cNvSpPr txBox="1"/>
            <p:nvPr/>
          </p:nvSpPr>
          <p:spPr>
            <a:xfrm>
              <a:off x="5565907" y="4134880"/>
              <a:ext cx="450764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400" b="1" i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3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B440DF-22EC-48AA-9D08-3F84FBA17FEC}"/>
              </a:ext>
            </a:extLst>
          </p:cNvPr>
          <p:cNvGrpSpPr/>
          <p:nvPr/>
        </p:nvGrpSpPr>
        <p:grpSpPr>
          <a:xfrm>
            <a:off x="7388636" y="2293536"/>
            <a:ext cx="970384" cy="2456896"/>
            <a:chOff x="7388636" y="2293536"/>
            <a:chExt cx="970384" cy="24568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CDF5FE-437A-4AC4-BF3A-10C03E193D48}"/>
                </a:ext>
              </a:extLst>
            </p:cNvPr>
            <p:cNvSpPr/>
            <p:nvPr/>
          </p:nvSpPr>
          <p:spPr>
            <a:xfrm rot="5400000">
              <a:off x="7006080" y="2676092"/>
              <a:ext cx="1735495" cy="9703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11E8F6-4043-4A2C-A791-5767293DCB1B}"/>
                </a:ext>
              </a:extLst>
            </p:cNvPr>
            <p:cNvSpPr txBox="1"/>
            <p:nvPr/>
          </p:nvSpPr>
          <p:spPr>
            <a:xfrm>
              <a:off x="7649107" y="4134879"/>
              <a:ext cx="428322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400" b="1" i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en-US" sz="3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EE80BE-8588-4E8D-8EC1-086875BAA448}"/>
              </a:ext>
            </a:extLst>
          </p:cNvPr>
          <p:cNvGrpSpPr/>
          <p:nvPr/>
        </p:nvGrpSpPr>
        <p:grpSpPr>
          <a:xfrm>
            <a:off x="260241" y="2688001"/>
            <a:ext cx="1661480" cy="2041117"/>
            <a:chOff x="260241" y="2688001"/>
            <a:chExt cx="1661480" cy="20411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BB95C0-646D-4D2B-A687-62216C850B48}"/>
                </a:ext>
              </a:extLst>
            </p:cNvPr>
            <p:cNvSpPr/>
            <p:nvPr/>
          </p:nvSpPr>
          <p:spPr>
            <a:xfrm>
              <a:off x="501401" y="2688001"/>
              <a:ext cx="977189" cy="9703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2347D47-C1C2-4D4D-BE97-C24EDA4EF7FD}"/>
                    </a:ext>
                  </a:extLst>
                </p:cNvPr>
                <p:cNvSpPr txBox="1"/>
                <p:nvPr/>
              </p:nvSpPr>
              <p:spPr>
                <a:xfrm>
                  <a:off x="260241" y="4113565"/>
                  <a:ext cx="1661480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400" b="1" i="1" smtClean="0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1" i="1" smtClean="0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400" b="1" i="1" smtClean="0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𝒄𝒐𝒂𝒓𝒔𝒆</m:t>
                            </m:r>
                          </m:sub>
                        </m:sSub>
                      </m:oMath>
                    </m:oMathPara>
                  </a14:m>
                  <a:endParaRPr lang="en-US" sz="34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2347D47-C1C2-4D4D-BE97-C24EDA4EF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41" y="4113565"/>
                  <a:ext cx="1661480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9">
                <a:extLst>
                  <a:ext uri="{FF2B5EF4-FFF2-40B4-BE49-F238E27FC236}">
                    <a16:creationId xmlns:a16="http://schemas.microsoft.com/office/drawing/2014/main" id="{21EAF802-5DF8-48CE-99A6-DDD9A5DCDA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992" y="5008684"/>
                <a:ext cx="2883278" cy="11669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: Prolongation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000" dirty="0"/>
                  <a:t>: Restriction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3000" dirty="0"/>
              </a:p>
            </p:txBody>
          </p:sp>
        </mc:Choice>
        <mc:Fallback>
          <p:sp>
            <p:nvSpPr>
              <p:cNvPr id="17" name="Text Placeholder 9">
                <a:extLst>
                  <a:ext uri="{FF2B5EF4-FFF2-40B4-BE49-F238E27FC236}">
                    <a16:creationId xmlns:a16="http://schemas.microsoft.com/office/drawing/2014/main" id="{21EAF802-5DF8-48CE-99A6-DDD9A5DCD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92" y="5008684"/>
                <a:ext cx="2883278" cy="1166991"/>
              </a:xfrm>
              <a:prstGeom prst="rect">
                <a:avLst/>
              </a:prstGeom>
              <a:blipFill>
                <a:blip r:embed="rId3"/>
                <a:stretch>
                  <a:fillRect t="-6806" r="-1691" b="-13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4793583-568A-42E3-B32D-C1EAE868CC25}"/>
              </a:ext>
            </a:extLst>
          </p:cNvPr>
          <p:cNvGrpSpPr/>
          <p:nvPr/>
        </p:nvGrpSpPr>
        <p:grpSpPr>
          <a:xfrm>
            <a:off x="1699838" y="2813447"/>
            <a:ext cx="5672243" cy="655613"/>
            <a:chOff x="1699838" y="2813447"/>
            <a:chExt cx="5672243" cy="6556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B0D5D1-87C4-4CFE-983A-A143500AB82C}"/>
                    </a:ext>
                  </a:extLst>
                </p:cNvPr>
                <p:cNvSpPr txBox="1"/>
                <p:nvPr/>
              </p:nvSpPr>
              <p:spPr>
                <a:xfrm>
                  <a:off x="4209614" y="2853507"/>
                  <a:ext cx="590226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b="1" i="1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4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B0D5D1-87C4-4CFE-983A-A143500AB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614" y="2853507"/>
                  <a:ext cx="590226" cy="615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632044-1789-4F9D-95C8-31C4E879871C}"/>
                    </a:ext>
                  </a:extLst>
                </p:cNvPr>
                <p:cNvSpPr txBox="1"/>
                <p:nvPr/>
              </p:nvSpPr>
              <p:spPr>
                <a:xfrm>
                  <a:off x="6781855" y="2813447"/>
                  <a:ext cx="590226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b="1" i="1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4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632044-1789-4F9D-95C8-31C4E8798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55" y="2813447"/>
                  <a:ext cx="590226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42266E-AEC7-4085-9F56-9148B68A5305}"/>
                    </a:ext>
                  </a:extLst>
                </p:cNvPr>
                <p:cNvSpPr txBox="1"/>
                <p:nvPr/>
              </p:nvSpPr>
              <p:spPr>
                <a:xfrm>
                  <a:off x="1699838" y="2832650"/>
                  <a:ext cx="604653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b="1" i="1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4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42266E-AEC7-4085-9F56-9148B68A5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838" y="2832650"/>
                  <a:ext cx="604653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87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Duplicates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4030993"/>
                <a:ext cx="9190962" cy="24666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 ×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We call the entries with the same index </a:t>
                </a:r>
                <a:r>
                  <a:rPr lang="en-US" sz="2600" i="1" dirty="0"/>
                  <a:t>duplicates</a:t>
                </a:r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/>
                  <a:t>We need to add duplicates to have the correct value.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4030993"/>
                <a:ext cx="9190962" cy="2466644"/>
              </a:xfrm>
              <a:blipFill>
                <a:blip r:embed="rId2"/>
                <a:stretch>
                  <a:fillRect l="-1194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60356" cy="365125"/>
          </a:xfrm>
        </p:spPr>
        <p:txBody>
          <a:bodyPr/>
          <a:lstStyle/>
          <a:p>
            <a:fld id="{C263D6C4-4840-40CC-AC84-17E24B3B7BDE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6717-7488-45A6-8C88-C87CA8B9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D44259-4B12-4EF9-8449-76C10245E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335" y="1039410"/>
            <a:ext cx="6237330" cy="28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Case1: Method1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99727"/>
            <a:ext cx="7785100" cy="479407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First idea: A dense matrix (array) is used as buffer.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Before starting MATMULT, allocate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memory block of size of the threshold.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Initialize the first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NNZ_MAT_SIZE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entries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Perform the multiplication and add the result entry to the buffer matrix.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Extract nonzeros from the dense matrix and add them to 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60356" cy="365125"/>
          </a:xfrm>
        </p:spPr>
        <p:txBody>
          <a:bodyPr/>
          <a:lstStyle/>
          <a:p>
            <a:fld id="{C263D6C4-4840-40CC-AC84-17E24B3B7BDE}" type="slidenum">
              <a:rPr lang="en-GB" smtClean="0"/>
              <a:pPr/>
              <a:t>41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371EE-1CC5-4AF7-A00D-6572A072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82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Case1: Method2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99727"/>
            <a:ext cx="7085304" cy="4794076"/>
          </a:xfrm>
        </p:spPr>
        <p:txBody>
          <a:bodyPr/>
          <a:lstStyle/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Problem with method1: when the ratio of nonzeros in the buffer that should be extracted is low (sometimes 0), it is not efficient to go through all the buffer for that many nonzeros.</a:t>
            </a:r>
          </a:p>
          <a:p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Solution: Hashmap: (index, value).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the entry is not available, add a new entry.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Otherwise, add the value to the existing one.</a:t>
            </a:r>
          </a:p>
          <a:p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60356" cy="365125"/>
          </a:xfrm>
        </p:spPr>
        <p:txBody>
          <a:bodyPr/>
          <a:lstStyle/>
          <a:p>
            <a:fld id="{C263D6C4-4840-40CC-AC84-17E24B3B7BDE}" type="slidenum">
              <a:rPr lang="en-GB" smtClean="0"/>
              <a:pPr/>
              <a:t>42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371EE-1CC5-4AF7-A00D-6572A072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35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6FE51-2712-4504-ADEA-1EE6D3B1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805" y="1337912"/>
            <a:ext cx="6694326" cy="3146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38600" y="4884873"/>
                <a:ext cx="7188199" cy="129209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Comparison for dense structure method with hashmap to compute </a:t>
                </a:r>
                <a:r>
                  <a:rPr lang="pt-BR" sz="1800" dirty="0"/>
                  <a:t>coarse matrix </a:t>
                </a:r>
                <a14:m>
                  <m:oMath xmlns:m="http://schemas.openxmlformats.org/officeDocument/2006/math">
                    <m:r>
                      <a:rPr lang="pt-BR" sz="1800" i="1" dirty="0">
                        <a:latin typeface="Cambria Math" panose="02040503050406030204" pitchFamily="18" charset="0"/>
                      </a:rPr>
                      <m:t>𝐴𝑐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in which A is the 3D Poisson problem of size 216k. The plot shows the number of times each method is faster than the other one in intervals of 1M for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NNZ_MAT_SIZE</a:t>
                </a:r>
                <a:r>
                  <a:rPr lang="en-US" sz="1800" dirty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38600" y="4884873"/>
                <a:ext cx="7188199" cy="1292090"/>
              </a:xfrm>
              <a:blipFill>
                <a:blip r:embed="rId4"/>
                <a:stretch>
                  <a:fillRect l="-763" t="-235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</a:pPr>
              <a:t>43</a:t>
            </a:fld>
            <a:endParaRPr lang="en-US" sz="12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384A8-B7A0-4D72-8C73-DC43F05C3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5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6FE51-2712-4504-ADEA-1EE6D3B1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16" y="681037"/>
            <a:ext cx="6538989" cy="375100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Comparison for computing the coarse matrix (the triple multiplication) on 7 matrices (3D-Poisson) of different sizes.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</a:pPr>
              <a:t>44</a:t>
            </a:fld>
            <a:endParaRPr lang="en-US" sz="12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9642B-F0AB-4CCE-BF66-57E521008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4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Case2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C83A9-FCAE-4DB3-AF44-4CF889AD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72" y="2855414"/>
            <a:ext cx="5978505" cy="2261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DCB97-5A09-485B-A0DF-F16851C7B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051109"/>
            <a:ext cx="4608317" cy="2065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94022-E455-4E19-B60B-7ECF11928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213916B-9C9A-49A2-9EAB-8728785BD7CC}"/>
              </a:ext>
            </a:extLst>
          </p:cNvPr>
          <p:cNvSpPr txBox="1">
            <a:spLocks/>
          </p:cNvSpPr>
          <p:nvPr/>
        </p:nvSpPr>
        <p:spPr>
          <a:xfrm>
            <a:off x="444500" y="1648781"/>
            <a:ext cx="7085304" cy="43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A is horizontal, split A by column and B by row.</a:t>
            </a:r>
          </a:p>
        </p:txBody>
      </p:sp>
    </p:spTree>
    <p:extLst>
      <p:ext uri="{BB962C8B-B14F-4D97-AF65-F5344CB8AC3E}">
        <p14:creationId xmlns:p14="http://schemas.microsoft.com/office/powerpoint/2010/main" val="1688592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Case3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48781"/>
            <a:ext cx="7085304" cy="4394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A is vertical, split A by row and B by column.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C83A9-FCAE-4DB3-AF44-4CF889AD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92" y="2855414"/>
            <a:ext cx="6238236" cy="2809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DCB97-5A09-485B-A0DF-F16851C7B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1" y="3056434"/>
            <a:ext cx="4862996" cy="1961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EEBD5B-6F6E-4056-B04D-3F5CDF599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79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Early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Results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6FE51-2712-4504-ADEA-1EE6D3B1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60" y="681037"/>
            <a:ext cx="4330959" cy="3982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38600" y="4884873"/>
                <a:ext cx="7188199" cy="1292090"/>
              </a:xfr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>
                  <a:lnSpc>
                    <a:spcPct val="90000"/>
                  </a:lnSpc>
                </a:pPr>
                <a:r>
                  <a:rPr lang="en-US" sz="1800" dirty="0"/>
                  <a:t>Strong scaling of MATMULT for 4 banded matrices of the same size (192k), but with different bandwidth.</a:t>
                </a:r>
                <a:endParaRPr lang="en-US" sz="1800" dirty="0">
                  <a:solidFill>
                    <a:schemeClr val="bg1"/>
                  </a:solidFill>
                  <a:cs typeface="+mn-cs"/>
                </a:endParaRPr>
              </a:p>
              <a:p>
                <a:pPr marL="0">
                  <a:lnSpc>
                    <a:spcPct val="90000"/>
                  </a:lnSpc>
                </a:pPr>
                <a:r>
                  <a:rPr lang="en-US" sz="1800" dirty="0">
                    <a:solidFill>
                      <a:schemeClr val="bg1"/>
                    </a:solidFill>
                    <a:cs typeface="+mn-cs"/>
                  </a:rPr>
                  <a:t>Comparing split based on size vs. split based on nonzero.</a:t>
                </a:r>
              </a:p>
              <a:p>
                <a:pPr marL="0">
                  <a:lnSpc>
                    <a:spcPct val="90000"/>
                  </a:lnSpc>
                </a:pPr>
                <a:r>
                  <a:rPr lang="en-US" sz="1800" dirty="0">
                    <a:solidFill>
                      <a:schemeClr val="bg1"/>
                    </a:solidFill>
                    <a:cs typeface="+mn-cs"/>
                  </a:rPr>
                  <a:t>Legend: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cs"/>
                      </a:rPr>
                      <m:t>density</m:t>
                    </m:r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𝑛𝑜𝑛𝑧𝑒𝑟𝑜</m:t>
                        </m:r>
                      </m:num>
                      <m:den>
                        <m:sSup>
                          <m:sSupPr>
                            <m:ctrlP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𝑠𝑖𝑧𝑒</m:t>
                            </m:r>
                          </m:e>
                          <m:sup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>
                  <a:solidFill>
                    <a:schemeClr val="bg1"/>
                  </a:solidFill>
                  <a:cs typeface="+mn-cs"/>
                </a:endParaRPr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38600" y="4884873"/>
                <a:ext cx="7188199" cy="1292090"/>
              </a:xfrm>
              <a:blipFill>
                <a:blip r:embed="rId4"/>
                <a:stretch>
                  <a:fillRect l="-594" t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</a:pPr>
              <a:t>47</a:t>
            </a:fld>
            <a:endParaRPr lang="en-US" sz="12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482F9-8DA4-4A77-A4A1-01180FEA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7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Other Projects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99727"/>
            <a:ext cx="7085304" cy="47940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Randomized Sparsification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Compression -&gt; </a:t>
            </a:r>
            <a:r>
              <a:rPr lang="en-US" sz="2200" dirty="0" err="1"/>
              <a:t>zfp</a:t>
            </a:r>
            <a:r>
              <a:rPr lang="en-US" sz="2200" dirty="0"/>
              <a:t> from LLNL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Machine Learning for Algebraic Multigrid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Lazy-update Algebraic Multigrid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0" indent="0">
              <a:buNone/>
            </a:pPr>
            <a:r>
              <a:rPr lang="en-US" sz="2600" dirty="0"/>
              <a:t>Collaborations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Imperial College London and University of Exeter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Brown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92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26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99727"/>
            <a:ext cx="10460924" cy="4794076"/>
          </a:xfrm>
        </p:spPr>
        <p:txBody>
          <a:bodyPr/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Lower Levels of Multigrid =&gt; Loss of Sparsity (Fill-in) =&gt; Higher Communication Cost</a:t>
            </a:r>
          </a:p>
          <a:p>
            <a:pPr marL="0" indent="0">
              <a:buNone/>
            </a:pP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Matrix-Vector product (MATVEC): The dominant operation in algebraic multigrid, especially in the solve phase.</a:t>
            </a:r>
          </a:p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Matrix-Matrix product (MATMULT): An expensive operation in the setup phase.</a:t>
            </a:r>
          </a:p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Our goal is to improve these two operations.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06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92776-9B7A-4FD0-ABE9-C3BD2F25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68" y="1313072"/>
            <a:ext cx="8207664" cy="52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819469"/>
            <a:ext cx="7586161" cy="1819843"/>
          </a:xfrm>
        </p:spPr>
        <p:txBody>
          <a:bodyPr/>
          <a:lstStyle/>
          <a:p>
            <a:r>
              <a:rPr lang="en-US" sz="3600" b="0" dirty="0"/>
              <a:t>Matrix-Vector Product (MATVEC)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383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04657"/>
            <a:ext cx="7473819" cy="42812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1335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Distributed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04658"/>
            <a:ext cx="7473819" cy="42812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DFFB2-53B7-440D-8088-7FC0737D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909" y="277367"/>
            <a:ext cx="1066646" cy="1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fb0879af-3eba-417a-a55a-ffe6dcd6ca77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Microsoft Office PowerPoint</Application>
  <PresentationFormat>Widescreen</PresentationFormat>
  <Paragraphs>245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Trade Gothic LT Pro</vt:lpstr>
      <vt:lpstr>Trebuchet MS</vt:lpstr>
      <vt:lpstr>Office Theme</vt:lpstr>
      <vt:lpstr>Saena: A Scalable Algebraic Multigrid Solver</vt:lpstr>
      <vt:lpstr>Introduction</vt:lpstr>
      <vt:lpstr>Algebraic Multigrid</vt:lpstr>
      <vt:lpstr>Setup phase: two-grid</vt:lpstr>
      <vt:lpstr>Problem</vt:lpstr>
      <vt:lpstr>Introduction</vt:lpstr>
      <vt:lpstr>Matrix-Vector Product (MATVEC)</vt:lpstr>
      <vt:lpstr>MATVEC</vt:lpstr>
      <vt:lpstr>Distributed MATVEC</vt:lpstr>
      <vt:lpstr>Distributed MATVEC</vt:lpstr>
      <vt:lpstr>Distributed MATVEC</vt:lpstr>
      <vt:lpstr>Problem</vt:lpstr>
      <vt:lpstr>Problem</vt:lpstr>
      <vt:lpstr>Problem</vt:lpstr>
      <vt:lpstr>Improving MATVEC</vt:lpstr>
      <vt:lpstr>I. Process Shrinking</vt:lpstr>
      <vt:lpstr>I. Process Shrinking</vt:lpstr>
      <vt:lpstr>I. Process Shrinking</vt:lpstr>
      <vt:lpstr>I. Process Shrinking</vt:lpstr>
      <vt:lpstr>II. Local MATVEC</vt:lpstr>
      <vt:lpstr>II. Local MATVEC</vt:lpstr>
      <vt:lpstr>II. Local MATVEC</vt:lpstr>
      <vt:lpstr>II. Local MATVEC</vt:lpstr>
      <vt:lpstr>II. Local MATVEC</vt:lpstr>
      <vt:lpstr>II. Local MATVEC</vt:lpstr>
      <vt:lpstr>III. Load-balance</vt:lpstr>
      <vt:lpstr>III. Load-balance</vt:lpstr>
      <vt:lpstr>IV. Dense MATVEC</vt:lpstr>
      <vt:lpstr>IV. Dense MATVEC</vt:lpstr>
      <vt:lpstr>Results</vt:lpstr>
      <vt:lpstr>Results</vt:lpstr>
      <vt:lpstr>Matrix-Matrix Product (MATMULT)</vt:lpstr>
      <vt:lpstr>Setup phase: two-grid</vt:lpstr>
      <vt:lpstr>Structure</vt:lpstr>
      <vt:lpstr>Recursive MATMULT</vt:lpstr>
      <vt:lpstr>Recursive MATMULT</vt:lpstr>
      <vt:lpstr>Threshold</vt:lpstr>
      <vt:lpstr>Threshold</vt:lpstr>
      <vt:lpstr>Splitting Methods</vt:lpstr>
      <vt:lpstr>Duplicates</vt:lpstr>
      <vt:lpstr>Case1: Method1</vt:lpstr>
      <vt:lpstr>Case1: Method2</vt:lpstr>
      <vt:lpstr>Case1</vt:lpstr>
      <vt:lpstr>Case1</vt:lpstr>
      <vt:lpstr>Case2</vt:lpstr>
      <vt:lpstr>Case3</vt:lpstr>
      <vt:lpstr>Early Results</vt:lpstr>
      <vt:lpstr>Other Projects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2019-03-22T07:12:02Z</dcterms:created>
  <dcterms:modified xsi:type="dcterms:W3CDTF">2019-04-07T15:16:46Z</dcterms:modified>
</cp:coreProperties>
</file>