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1" r:id="rId6"/>
    <p:sldId id="280" r:id="rId7"/>
    <p:sldId id="309" r:id="rId8"/>
    <p:sldId id="282" r:id="rId9"/>
    <p:sldId id="310" r:id="rId10"/>
    <p:sldId id="315" r:id="rId11"/>
    <p:sldId id="316" r:id="rId12"/>
    <p:sldId id="317" r:id="rId13"/>
    <p:sldId id="314" r:id="rId14"/>
    <p:sldId id="319" r:id="rId15"/>
    <p:sldId id="318" r:id="rId16"/>
    <p:sldId id="32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11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GB" smtClean="0"/>
              <a:t>09/11/2018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GB" smtClean="0"/>
              <a:t>09/11/2018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199" y="6315075"/>
            <a:ext cx="560356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819469"/>
            <a:ext cx="7586161" cy="1819843"/>
          </a:xfrm>
        </p:spPr>
        <p:txBody>
          <a:bodyPr/>
          <a:lstStyle/>
          <a:p>
            <a:r>
              <a:rPr lang="en-US" sz="4000" b="0" dirty="0"/>
              <a:t>LAZY-UPDATE MULTIGRID PRECONDITIONERS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1615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Majid Rasouli</a:t>
            </a:r>
          </a:p>
          <a:p>
            <a:pPr marL="0" indent="0">
              <a:buNone/>
            </a:pPr>
            <a:r>
              <a:rPr lang="en-US" dirty="0"/>
              <a:t>Vidhi Zala</a:t>
            </a:r>
          </a:p>
          <a:p>
            <a:pPr marL="0" indent="0">
              <a:buNone/>
            </a:pPr>
            <a:r>
              <a:rPr lang="en-US" dirty="0"/>
              <a:t>Robert M. Kirby</a:t>
            </a:r>
          </a:p>
          <a:p>
            <a:pPr marL="0" indent="0">
              <a:buNone/>
            </a:pPr>
            <a:r>
              <a:rPr lang="en-US" dirty="0"/>
              <a:t>Hari Sundar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Early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10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9">
                <a:extLst>
                  <a:ext uri="{FF2B5EF4-FFF2-40B4-BE49-F238E27FC236}">
                    <a16:creationId xmlns:a16="http://schemas.microsoft.com/office/drawing/2014/main" id="{D88B6DB6-146E-463B-9E05-77135882FF4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97540" y="1428434"/>
                <a:ext cx="6441142" cy="51681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The experiments are done on Kingspeak clusters on CHPC in University of Utah.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First the linear system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𝐴𝑥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is being solved based on the original matrix. The right-hand side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is being generated randomly.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Then the left-hand side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will be updated based on a sine function. The AMG hierarchy will be updated following one of the 3 strategies explained earlier. The number of </a:t>
                </a:r>
                <a:r>
                  <a:rPr lang="en-US" sz="2000" dirty="0" err="1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vcycle</a:t>
                </a:r>
                <a:r>
                  <a:rPr lang="en-US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iterations, setup and solve phases are being compared.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This example uses 5 processors on a mesh from Nektar++ of size of almost 1k and 70k </a:t>
                </a:r>
                <a:r>
                  <a:rPr lang="en-US" sz="2000" dirty="0" err="1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nonzeros</a:t>
                </a:r>
                <a:r>
                  <a:rPr lang="en-US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5" name="Text Placeholder 9">
                <a:extLst>
                  <a:ext uri="{FF2B5EF4-FFF2-40B4-BE49-F238E27FC236}">
                    <a16:creationId xmlns:a16="http://schemas.microsoft.com/office/drawing/2014/main" id="{D88B6DB6-146E-463B-9E05-77135882FF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97540" y="1428434"/>
                <a:ext cx="6441142" cy="5168116"/>
              </a:xfrm>
              <a:blipFill>
                <a:blip r:embed="rId2"/>
                <a:stretch>
                  <a:fillRect l="-1042" t="-590" r="-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02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Early Results: Strategy1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11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9">
                <a:extLst>
                  <a:ext uri="{FF2B5EF4-FFF2-40B4-BE49-F238E27FC236}">
                    <a16:creationId xmlns:a16="http://schemas.microsoft.com/office/drawing/2014/main" id="{D88B6DB6-146E-463B-9E05-77135882FF4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97540" y="1428434"/>
                <a:ext cx="4973778" cy="51681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The first dot shows the base matrix, and it takes 45 iterations of </a:t>
                </a:r>
                <a:r>
                  <a:rPr lang="en-US" dirty="0" err="1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vcycle</a:t>
                </a:r>
                <a:r>
                  <a:rPr lang="en-US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to solve the linear system.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Then, the matrix values are being updated, and the AMG hierarchy is being updated following strategy1.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We compare the base case with the worst case (which takes 5 more </a:t>
                </a:r>
                <a:r>
                  <a:rPr lang="en-US" dirty="0" err="1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vcycle</a:t>
                </a:r>
                <a:r>
                  <a:rPr lang="en-US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iterations).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Original system: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Setup: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0.60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Solve: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0.63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Worst case for the updated systems: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Update: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0.06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Solve: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0.66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Setup phase got 10 times improvement. Solve time got %5 worse.</a:t>
                </a:r>
              </a:p>
              <a:p>
                <a:pPr marL="0" indent="0">
                  <a:buNone/>
                </a:pPr>
                <a:endParaRPr lang="en-US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5" name="Text Placeholder 9">
                <a:extLst>
                  <a:ext uri="{FF2B5EF4-FFF2-40B4-BE49-F238E27FC236}">
                    <a16:creationId xmlns:a16="http://schemas.microsoft.com/office/drawing/2014/main" id="{D88B6DB6-146E-463B-9E05-77135882FF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97540" y="1428434"/>
                <a:ext cx="4973778" cy="5168116"/>
              </a:xfrm>
              <a:blipFill>
                <a:blip r:embed="rId2"/>
                <a:stretch>
                  <a:fillRect l="-11642" t="-236" b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FFC0D2D-EB1E-44E5-BD79-4EA58DF15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318" y="1428434"/>
            <a:ext cx="6456224" cy="4419983"/>
          </a:xfrm>
          <a:prstGeom prst="rect">
            <a:avLst/>
          </a:prstGeom>
        </p:spPr>
      </p:pic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32BA607-A879-4299-8668-1C6C28B6E5BA}"/>
              </a:ext>
            </a:extLst>
          </p:cNvPr>
          <p:cNvSpPr txBox="1">
            <a:spLocks/>
          </p:cNvSpPr>
          <p:nvPr/>
        </p:nvSpPr>
        <p:spPr>
          <a:xfrm>
            <a:off x="6387352" y="5931194"/>
            <a:ext cx="4973778" cy="767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The orange line shows how the coefficients change based on a sine function. (I will ask Vidhi to explain this part in more details for the paper.)</a:t>
            </a:r>
          </a:p>
        </p:txBody>
      </p:sp>
    </p:spTree>
    <p:extLst>
      <p:ext uri="{BB962C8B-B14F-4D97-AF65-F5344CB8AC3E}">
        <p14:creationId xmlns:p14="http://schemas.microsoft.com/office/powerpoint/2010/main" val="302455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Early Results: Strategy2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12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9">
                <a:extLst>
                  <a:ext uri="{FF2B5EF4-FFF2-40B4-BE49-F238E27FC236}">
                    <a16:creationId xmlns:a16="http://schemas.microsoft.com/office/drawing/2014/main" id="{D88B6DB6-146E-463B-9E05-77135882FF4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97540" y="1428434"/>
                <a:ext cx="4921625" cy="51681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Now we follow strategy2 to update the AMG hierarchy, so all coarse matrices (As) are being updated.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This strategy takes more time to update the hierarchy but it takes slightly less number of iterations (for some update steps) to solve the system.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Original system: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Setup: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0.60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Solve: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0.63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Worst case for the updated systems: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Update: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0.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41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Solve: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0.6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Setup phase got %32 improvement. Solve time got %3 worse.</a:t>
                </a:r>
              </a:p>
            </p:txBody>
          </p:sp>
        </mc:Choice>
        <mc:Fallback>
          <p:sp>
            <p:nvSpPr>
              <p:cNvPr id="5" name="Text Placeholder 9">
                <a:extLst>
                  <a:ext uri="{FF2B5EF4-FFF2-40B4-BE49-F238E27FC236}">
                    <a16:creationId xmlns:a16="http://schemas.microsoft.com/office/drawing/2014/main" id="{D88B6DB6-146E-463B-9E05-77135882FF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97540" y="1428434"/>
                <a:ext cx="4921625" cy="5168116"/>
              </a:xfrm>
              <a:blipFill>
                <a:blip r:embed="rId2"/>
                <a:stretch>
                  <a:fillRect l="-11772" t="-236" b="-2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7B5275AA-48CA-44D9-A305-1632032AF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04" y="1428434"/>
            <a:ext cx="6450127" cy="44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Early Results: Strategy3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D88B6DB6-146E-463B-9E05-77135882FF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7540" y="1428434"/>
            <a:ext cx="4121525" cy="516811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This experiment follows strategy3 to update the AMG hierarchy, so the local parts of all coarse matrices (As) are being updated. </a:t>
            </a:r>
          </a:p>
        </p:txBody>
      </p:sp>
    </p:spTree>
    <p:extLst>
      <p:ext uri="{BB962C8B-B14F-4D97-AF65-F5344CB8AC3E}">
        <p14:creationId xmlns:p14="http://schemas.microsoft.com/office/powerpoint/2010/main" val="25551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Algebraic Multigrid (AMG)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F2BC084-E6DB-4DE7-B309-042A85EBA7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4500" y="1299726"/>
                <a:ext cx="7085304" cy="507417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Approximate solution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a linear system:</a:t>
                </a:r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𝑠𝑝𝑎𝑟𝑠𝑒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with an initial guess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Reduce the error iteratively by: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Smoothers (Jacobi, Chebyshev, …)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Coarse-grid Correction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AMG has two phases: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Setup: compute the required operators to solve the system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Solve</a:t>
                </a:r>
              </a:p>
            </p:txBody>
          </p:sp>
        </mc:Choice>
        <mc:Fallback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F2BC084-E6DB-4DE7-B309-042A85EBA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4500" y="1299726"/>
                <a:ext cx="7085304" cy="5074179"/>
              </a:xfrm>
              <a:blipFill>
                <a:blip r:embed="rId2"/>
                <a:stretch>
                  <a:fillRect l="-1377" t="-960" b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82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Setup phase: two-grid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E96212-D60B-433E-9283-6A49B67B15CC}"/>
              </a:ext>
            </a:extLst>
          </p:cNvPr>
          <p:cNvSpPr/>
          <p:nvPr/>
        </p:nvSpPr>
        <p:spPr>
          <a:xfrm>
            <a:off x="6589897" y="3429000"/>
            <a:ext cx="1903445" cy="1735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CDF5FE-437A-4AC4-BF3A-10C03E193D48}"/>
              </a:ext>
            </a:extLst>
          </p:cNvPr>
          <p:cNvSpPr/>
          <p:nvPr/>
        </p:nvSpPr>
        <p:spPr>
          <a:xfrm rot="5400000">
            <a:off x="8534163" y="3811556"/>
            <a:ext cx="1735495" cy="9703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3FED4-B914-42A0-B774-2A52FD65E230}"/>
              </a:ext>
            </a:extLst>
          </p:cNvPr>
          <p:cNvSpPr/>
          <p:nvPr/>
        </p:nvSpPr>
        <p:spPr>
          <a:xfrm>
            <a:off x="4492842" y="3811555"/>
            <a:ext cx="1735495" cy="9703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B95C0-646D-4D2B-A687-62216C850B48}"/>
              </a:ext>
            </a:extLst>
          </p:cNvPr>
          <p:cNvSpPr/>
          <p:nvPr/>
        </p:nvSpPr>
        <p:spPr>
          <a:xfrm>
            <a:off x="2350589" y="3811555"/>
            <a:ext cx="977189" cy="970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ACA09C-EC5E-4D38-BC3A-9EFF86A84A23}"/>
              </a:ext>
            </a:extLst>
          </p:cNvPr>
          <p:cNvSpPr/>
          <p:nvPr/>
        </p:nvSpPr>
        <p:spPr>
          <a:xfrm>
            <a:off x="3662757" y="4055966"/>
            <a:ext cx="495106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4B8D5D-4F89-42F6-81C6-26594D135C72}"/>
              </a:ext>
            </a:extLst>
          </p:cNvPr>
          <p:cNvSpPr/>
          <p:nvPr/>
        </p:nvSpPr>
        <p:spPr>
          <a:xfrm>
            <a:off x="3662757" y="4296747"/>
            <a:ext cx="495106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B8827-54A9-4F5C-890C-00E6F9FD07FD}"/>
              </a:ext>
            </a:extLst>
          </p:cNvPr>
          <p:cNvSpPr txBox="1"/>
          <p:nvPr/>
        </p:nvSpPr>
        <p:spPr>
          <a:xfrm>
            <a:off x="5111161" y="5253913"/>
            <a:ext cx="450764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400" b="1" i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lang="en-US" sz="34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B8322-40A4-44BE-B4AC-6EB5BA50F593}"/>
              </a:ext>
            </a:extLst>
          </p:cNvPr>
          <p:cNvSpPr txBox="1"/>
          <p:nvPr/>
        </p:nvSpPr>
        <p:spPr>
          <a:xfrm>
            <a:off x="7292191" y="5253912"/>
            <a:ext cx="450764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400" b="1" i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34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11E8F6-4043-4A2C-A791-5767293DCB1B}"/>
              </a:ext>
            </a:extLst>
          </p:cNvPr>
          <p:cNvSpPr txBox="1"/>
          <p:nvPr/>
        </p:nvSpPr>
        <p:spPr>
          <a:xfrm>
            <a:off x="9152482" y="5253911"/>
            <a:ext cx="428322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400" b="1" i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endParaRPr lang="en-US" sz="34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347D47-C1C2-4D4D-BE97-C24EDA4EF7FD}"/>
                  </a:ext>
                </a:extLst>
              </p:cNvPr>
              <p:cNvSpPr txBox="1"/>
              <p:nvPr/>
            </p:nvSpPr>
            <p:spPr>
              <a:xfrm>
                <a:off x="2439510" y="4922367"/>
                <a:ext cx="1661480" cy="6155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b="1" i="1" smtClean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1" i="1" smtClean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3400" b="1" i="1" smtClean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𝒄𝒐𝒂𝒓𝒔𝒆</m:t>
                          </m:r>
                        </m:sub>
                      </m:sSub>
                    </m:oMath>
                  </m:oMathPara>
                </a14:m>
                <a:endParaRPr lang="en-US" sz="3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347D47-C1C2-4D4D-BE97-C24EDA4EF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510" y="4922367"/>
                <a:ext cx="1661480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Placeholder 9">
                <a:extLst>
                  <a:ext uri="{FF2B5EF4-FFF2-40B4-BE49-F238E27FC236}">
                    <a16:creationId xmlns:a16="http://schemas.microsoft.com/office/drawing/2014/main" id="{21EAF802-5DF8-48CE-99A6-DDD9A5DCDA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500" y="1777176"/>
                <a:ext cx="5651500" cy="1446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bg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bg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𝑐𝑜𝑎𝑟𝑠𝑒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3200" dirty="0"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3200" dirty="0"/>
                  <a:t>: restriction,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dirty="0"/>
                  <a:t>: prolongation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17" name="Text Placeholder 9">
                <a:extLst>
                  <a:ext uri="{FF2B5EF4-FFF2-40B4-BE49-F238E27FC236}">
                    <a16:creationId xmlns:a16="http://schemas.microsoft.com/office/drawing/2014/main" id="{21EAF802-5DF8-48CE-99A6-DDD9A5DCD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" y="1777176"/>
                <a:ext cx="5651500" cy="14464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1DA7A3-2587-4785-A148-AB372A8458DD}"/>
              </a:ext>
            </a:extLst>
          </p:cNvPr>
          <p:cNvCxnSpPr>
            <a:cxnSpLocks/>
          </p:cNvCxnSpPr>
          <p:nvPr/>
        </p:nvCxnSpPr>
        <p:spPr>
          <a:xfrm flipH="1">
            <a:off x="5734492" y="2108568"/>
            <a:ext cx="154888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B1711F-00AA-43AE-A5A7-EAA41B7AEA1B}"/>
              </a:ext>
            </a:extLst>
          </p:cNvPr>
          <p:cNvSpPr/>
          <p:nvPr/>
        </p:nvSpPr>
        <p:spPr>
          <a:xfrm>
            <a:off x="5610289" y="1453731"/>
            <a:ext cx="1797287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00" b="1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atin Modern Math" panose="02000503000000000000" pitchFamily="50" charset="0"/>
                <a:ea typeface="Latin Modern Math" panose="02000503000000000000" pitchFamily="50" charset="0"/>
              </a:rPr>
              <a:t>coarsening</a:t>
            </a:r>
            <a:endParaRPr lang="en-US" sz="2600" b="1" cap="none" spc="0" dirty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3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Setup phase: multigrid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F2BC084-E6DB-4DE7-B309-042A85EBA7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97540" y="1428434"/>
                <a:ext cx="6784711" cy="348149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𝐴𝑠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𝑙</m:t>
                          </m:r>
                          <m:r>
                            <a:rPr lang="en-US" sz="32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+1</m:t>
                          </m:r>
                        </m:e>
                      </m:d>
                      <m:r>
                        <a:rPr lang="en-US" sz="32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</m:t>
                      </m:r>
                      <m:r>
                        <a:rPr lang="en-US" sz="32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𝑅𝑠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𝑙</m:t>
                          </m:r>
                        </m:e>
                      </m:d>
                      <m:r>
                        <a:rPr lang="en-US" sz="32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×</m:t>
                      </m:r>
                      <m:r>
                        <a:rPr lang="en-US" sz="32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𝐴𝑠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𝑙</m:t>
                          </m:r>
                        </m:e>
                      </m:d>
                      <m:r>
                        <a:rPr lang="en-US" sz="32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×</m:t>
                      </m:r>
                      <m:r>
                        <a:rPr lang="en-US" sz="32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𝑃𝑠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en-US" sz="32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𝐴𝑠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32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is the finest matrix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𝐴</m:t>
                    </m:r>
                  </m:oMath>
                </a14:m>
                <a:r>
                  <a:rPr lang="en-US" sz="32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As: coarse matrices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𝑅</m:t>
                    </m:r>
                    <m:r>
                      <a:rPr lang="en-US" sz="32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𝑠</m:t>
                    </m:r>
                  </m:oMath>
                </a14:m>
                <a:r>
                  <a:rPr lang="en-US" sz="32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: restriction matrices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𝑃</m:t>
                    </m:r>
                    <m:r>
                      <a:rPr lang="en-US" sz="32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𝑠</m:t>
                    </m:r>
                  </m:oMath>
                </a14:m>
                <a:r>
                  <a:rPr lang="en-US" sz="32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: prolongation matrices</a:t>
                </a:r>
              </a:p>
              <a:p>
                <a:pPr marL="0" indent="0" algn="ctr">
                  <a:buNone/>
                </a:pPr>
                <a:endParaRPr lang="en-US" sz="32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F2BC084-E6DB-4DE7-B309-042A85EBA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97540" y="1428434"/>
                <a:ext cx="6784711" cy="3481495"/>
              </a:xfrm>
              <a:blipFill>
                <a:blip r:embed="rId2"/>
                <a:stretch>
                  <a:fillRect l="-2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54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Solve phase: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3E096-57D9-408F-A5B5-11BFDA1E9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974" y="1110497"/>
            <a:ext cx="5804051" cy="53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6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Strategies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C089BB-940B-41CC-B8BF-DF3501BC0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069" y="1078456"/>
            <a:ext cx="5188475" cy="5168117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BA2A504-51FE-4497-B35F-C8F2019045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7540" y="1428435"/>
            <a:ext cx="4121525" cy="231657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We propose 3 strategies to partly update the AMG hierarchy, and consequently avoiding repeating the whole setup phase.</a:t>
            </a:r>
          </a:p>
          <a:p>
            <a:pPr marL="0" indent="0">
              <a:buNone/>
            </a:pPr>
            <a:r>
              <a:rPr lang="en-US" sz="20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The figure shows the hierarchy for a 3-level multigrid.</a:t>
            </a:r>
          </a:p>
        </p:txBody>
      </p:sp>
    </p:spTree>
    <p:extLst>
      <p:ext uri="{BB962C8B-B14F-4D97-AF65-F5344CB8AC3E}">
        <p14:creationId xmlns:p14="http://schemas.microsoft.com/office/powerpoint/2010/main" val="12533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Strategy1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C089BB-940B-41CC-B8BF-DF3501BC0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069" y="1078456"/>
            <a:ext cx="5188475" cy="5168116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BA2A504-51FE-4497-B35F-C8F2019045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7540" y="1428434"/>
            <a:ext cx="4121525" cy="348149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The parts that should be updated are colored as green.</a:t>
            </a:r>
          </a:p>
          <a:p>
            <a:pPr marL="0" indent="0">
              <a:buNone/>
            </a:pPr>
            <a:r>
              <a:rPr lang="en-US" sz="20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Only the first level coarse matrix (As[0]), which is the input matrix, is being replaced with the new matrix.</a:t>
            </a:r>
          </a:p>
        </p:txBody>
      </p:sp>
    </p:spTree>
    <p:extLst>
      <p:ext uri="{BB962C8B-B14F-4D97-AF65-F5344CB8AC3E}">
        <p14:creationId xmlns:p14="http://schemas.microsoft.com/office/powerpoint/2010/main" val="39914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Strategy2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C089BB-940B-41CC-B8BF-DF3501BC0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069" y="1078456"/>
            <a:ext cx="5188474" cy="51681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Placeholder 9">
                <a:extLst>
                  <a:ext uri="{FF2B5EF4-FFF2-40B4-BE49-F238E27FC236}">
                    <a16:creationId xmlns:a16="http://schemas.microsoft.com/office/drawing/2014/main" id="{BBA2A504-51FE-4497-B35F-C8F2019045C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97540" y="1428434"/>
                <a:ext cx="4121525" cy="34814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All coarse matrices (As) are being replaced. Ps and Rs are kept unchanged.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First the input matrix As[0] is being replaced with the new updated matrix. Then, As[1] is being replaced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𝐴𝑠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</m:t>
                      </m:r>
                      <m:r>
                        <a:rPr lang="en-US" sz="20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𝑅𝑠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×</m:t>
                      </m:r>
                      <m:r>
                        <a:rPr lang="en-US" sz="20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𝐴𝑠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×</m:t>
                      </m:r>
                      <m:r>
                        <a:rPr lang="en-US" sz="20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𝑃𝑠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And so on.</a:t>
                </a:r>
              </a:p>
            </p:txBody>
          </p:sp>
        </mc:Choice>
        <mc:Fallback>
          <p:sp>
            <p:nvSpPr>
              <p:cNvPr id="11" name="Text Placeholder 9">
                <a:extLst>
                  <a:ext uri="{FF2B5EF4-FFF2-40B4-BE49-F238E27FC236}">
                    <a16:creationId xmlns:a16="http://schemas.microsoft.com/office/drawing/2014/main" id="{BBA2A504-51FE-4497-B35F-C8F201904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97540" y="1428434"/>
                <a:ext cx="4121525" cy="3481495"/>
              </a:xfrm>
              <a:blipFill>
                <a:blip r:embed="rId3"/>
                <a:stretch>
                  <a:fillRect l="-1627" t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Strategy3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C089BB-940B-41CC-B8BF-DF3501BC0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069" y="1078456"/>
            <a:ext cx="5188474" cy="51681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Placeholder 9">
                <a:extLst>
                  <a:ext uri="{FF2B5EF4-FFF2-40B4-BE49-F238E27FC236}">
                    <a16:creationId xmlns:a16="http://schemas.microsoft.com/office/drawing/2014/main" id="{BBA2A504-51FE-4497-B35F-C8F2019045C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97540" y="1428434"/>
                <a:ext cx="4121525" cy="51681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To perform the coarsening operation (triple matrix product):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𝐴𝑠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+1</m:t>
                          </m:r>
                        </m:e>
                      </m:d>
                      <m:r>
                        <a:rPr lang="en-US" sz="20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</m:t>
                      </m:r>
                      <m:r>
                        <a:rPr lang="en-US" sz="20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𝑅𝑠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𝑙</m:t>
                          </m:r>
                        </m:e>
                      </m:d>
                      <m:r>
                        <a:rPr lang="en-US" sz="20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×</m:t>
                      </m:r>
                      <m:r>
                        <a:rPr lang="en-US" sz="20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𝐴𝑠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𝑙</m:t>
                          </m:r>
                        </m:e>
                      </m:d>
                      <m:r>
                        <a:rPr lang="en-US" sz="20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×</m:t>
                      </m:r>
                      <m:r>
                        <a:rPr lang="en-US" sz="20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𝑃𝑠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different parts of these matrices should be communicated between processors, which is an expensive operation.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In this strategy only the diagonal blocks of As matrices are being updated, which can be done locally and does not require any communication.</a:t>
                </a:r>
              </a:p>
            </p:txBody>
          </p:sp>
        </mc:Choice>
        <mc:Fallback>
          <p:sp>
            <p:nvSpPr>
              <p:cNvPr id="11" name="Text Placeholder 9">
                <a:extLst>
                  <a:ext uri="{FF2B5EF4-FFF2-40B4-BE49-F238E27FC236}">
                    <a16:creationId xmlns:a16="http://schemas.microsoft.com/office/drawing/2014/main" id="{BBA2A504-51FE-4497-B35F-C8F201904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97540" y="1428434"/>
                <a:ext cx="4121525" cy="5168116"/>
              </a:xfrm>
              <a:blipFill>
                <a:blip r:embed="rId3"/>
                <a:stretch>
                  <a:fillRect l="-1627" t="-590" r="-2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6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tern_Template_02_CA - v4" id="{4EEF56C3-EEFC-48A7-8548-6C1D4240D170}" vid="{CAB35229-5F5E-4461-A564-6737846920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992231-163D-4428-A2B8-DA1FE0274129}">
  <ds:schemaRefs>
    <ds:schemaRef ds:uri="http://schemas.microsoft.com/sharepoint/v3"/>
    <ds:schemaRef ds:uri="http://purl.org/dc/dcmitype/"/>
    <ds:schemaRef ds:uri="http://schemas.openxmlformats.org/package/2006/metadata/core-properties"/>
    <ds:schemaRef ds:uri="6dc4bcd6-49db-4c07-9060-8acfc67cef9f"/>
    <ds:schemaRef ds:uri="http://purl.org/dc/elements/1.1/"/>
    <ds:schemaRef ds:uri="http://schemas.microsoft.com/office/2006/metadata/properties"/>
    <ds:schemaRef ds:uri="fb0879af-3eba-417a-a55a-ffe6dcd6ca77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706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Latin Modern Math</vt:lpstr>
      <vt:lpstr>Tahoma</vt:lpstr>
      <vt:lpstr>Trade Gothic LT Pro</vt:lpstr>
      <vt:lpstr>Trebuchet MS</vt:lpstr>
      <vt:lpstr>Office Theme</vt:lpstr>
      <vt:lpstr>LAZY-UPDATE MULTIGRID PRECONDITIONERS</vt:lpstr>
      <vt:lpstr>Algebraic Multigrid (AMG)</vt:lpstr>
      <vt:lpstr>Setup phase: two-grid</vt:lpstr>
      <vt:lpstr>Setup phase: multigrid</vt:lpstr>
      <vt:lpstr>Solve phase:</vt:lpstr>
      <vt:lpstr>Strategies</vt:lpstr>
      <vt:lpstr>Strategy1</vt:lpstr>
      <vt:lpstr>Strategy2</vt:lpstr>
      <vt:lpstr>Strategy3</vt:lpstr>
      <vt:lpstr>Early Results</vt:lpstr>
      <vt:lpstr>Early Results: Strategy1</vt:lpstr>
      <vt:lpstr>Early Results: Strategy2</vt:lpstr>
      <vt:lpstr>Early Results: Strategy3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2018-09-20T07:57:46Z</dcterms:created>
  <dcterms:modified xsi:type="dcterms:W3CDTF">2018-11-10T02:42:58Z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