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handoutMasterIdLst>
    <p:handoutMasterId r:id="rId33"/>
  </p:handoutMasterIdLst>
  <p:sldIdLst>
    <p:sldId id="647" r:id="rId2"/>
    <p:sldId id="652" r:id="rId3"/>
    <p:sldId id="651" r:id="rId4"/>
    <p:sldId id="650" r:id="rId5"/>
    <p:sldId id="737" r:id="rId6"/>
    <p:sldId id="649" r:id="rId7"/>
    <p:sldId id="677" r:id="rId8"/>
    <p:sldId id="679" r:id="rId9"/>
    <p:sldId id="680" r:id="rId10"/>
    <p:sldId id="681" r:id="rId11"/>
    <p:sldId id="678" r:id="rId12"/>
    <p:sldId id="685" r:id="rId13"/>
    <p:sldId id="686" r:id="rId14"/>
    <p:sldId id="704" r:id="rId15"/>
    <p:sldId id="738" r:id="rId16"/>
    <p:sldId id="723" r:id="rId17"/>
    <p:sldId id="739" r:id="rId18"/>
    <p:sldId id="744" r:id="rId19"/>
    <p:sldId id="740" r:id="rId20"/>
    <p:sldId id="724" r:id="rId21"/>
    <p:sldId id="741" r:id="rId22"/>
    <p:sldId id="745" r:id="rId23"/>
    <p:sldId id="742" r:id="rId24"/>
    <p:sldId id="743" r:id="rId25"/>
    <p:sldId id="694" r:id="rId26"/>
    <p:sldId id="695" r:id="rId27"/>
    <p:sldId id="691" r:id="rId28"/>
    <p:sldId id="692" r:id="rId29"/>
    <p:sldId id="696" r:id="rId30"/>
    <p:sldId id="693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sey Heag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9900"/>
    <a:srgbClr val="FF0000"/>
    <a:srgbClr val="FFCCCC"/>
    <a:srgbClr val="0000CC"/>
    <a:srgbClr val="800000"/>
    <a:srgbClr val="FF33C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3" autoAdjust="0"/>
    <p:restoredTop sz="85611" autoAdjust="0"/>
  </p:normalViewPr>
  <p:slideViewPr>
    <p:cSldViewPr>
      <p:cViewPr>
        <p:scale>
          <a:sx n="70" d="100"/>
          <a:sy n="70" d="100"/>
        </p:scale>
        <p:origin x="-1954" y="-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75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t" anchorCtr="0" compatLnSpc="1">
            <a:prstTxWarp prst="textNoShape">
              <a:avLst/>
            </a:prstTxWarp>
          </a:bodyPr>
          <a:lstStyle>
            <a:lvl1pPr defTabSz="972429">
              <a:defRPr sz="1300" b="0"/>
            </a:lvl1pPr>
          </a:lstStyle>
          <a:p>
            <a:endParaRPr lang="en-CA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3" y="0"/>
            <a:ext cx="3170475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t" anchorCtr="0" compatLnSpc="1">
            <a:prstTxWarp prst="textNoShape">
              <a:avLst/>
            </a:prstTxWarp>
          </a:bodyPr>
          <a:lstStyle>
            <a:lvl1pPr algn="r" defTabSz="972429">
              <a:defRPr sz="1300" b="0"/>
            </a:lvl1pPr>
          </a:lstStyle>
          <a:p>
            <a:endParaRPr lang="en-CA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97"/>
            <a:ext cx="3170475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b" anchorCtr="0" compatLnSpc="1">
            <a:prstTxWarp prst="textNoShape">
              <a:avLst/>
            </a:prstTxWarp>
          </a:bodyPr>
          <a:lstStyle>
            <a:lvl1pPr defTabSz="972429">
              <a:defRPr sz="1300" b="0"/>
            </a:lvl1pPr>
          </a:lstStyle>
          <a:p>
            <a:endParaRPr lang="en-CA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3" y="9119497"/>
            <a:ext cx="3170475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b" anchorCtr="0" compatLnSpc="1">
            <a:prstTxWarp prst="textNoShape">
              <a:avLst/>
            </a:prstTxWarp>
          </a:bodyPr>
          <a:lstStyle>
            <a:lvl1pPr algn="r" defTabSz="972429">
              <a:defRPr sz="1300" b="0"/>
            </a:lvl1pPr>
          </a:lstStyle>
          <a:p>
            <a:fld id="{CB6D3DBD-93FD-4333-BD87-0EC1A4524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475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t" anchorCtr="0" compatLnSpc="1">
            <a:prstTxWarp prst="textNoShape">
              <a:avLst/>
            </a:prstTxWarp>
          </a:bodyPr>
          <a:lstStyle>
            <a:lvl1pPr defTabSz="972429">
              <a:defRPr sz="1300" b="0"/>
            </a:lvl1pPr>
          </a:lstStyle>
          <a:p>
            <a:endParaRPr lang="en-CA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3" y="0"/>
            <a:ext cx="3170475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t" anchorCtr="0" compatLnSpc="1">
            <a:prstTxWarp prst="textNoShape">
              <a:avLst/>
            </a:prstTxWarp>
          </a:bodyPr>
          <a:lstStyle>
            <a:lvl1pPr algn="r" defTabSz="972429">
              <a:defRPr sz="1300" b="0"/>
            </a:lvl1pPr>
          </a:lstStyle>
          <a:p>
            <a:endParaRPr lang="en-CA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97"/>
            <a:ext cx="3170475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b" anchorCtr="0" compatLnSpc="1">
            <a:prstTxWarp prst="textNoShape">
              <a:avLst/>
            </a:prstTxWarp>
          </a:bodyPr>
          <a:lstStyle>
            <a:lvl1pPr defTabSz="972429">
              <a:defRPr sz="1300" b="0"/>
            </a:lvl1pPr>
          </a:lstStyle>
          <a:p>
            <a:endParaRPr lang="en-CA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3" y="9119497"/>
            <a:ext cx="3170475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257" tIns="48628" rIns="97257" bIns="48628" numCol="1" anchor="b" anchorCtr="0" compatLnSpc="1">
            <a:prstTxWarp prst="textNoShape">
              <a:avLst/>
            </a:prstTxWarp>
          </a:bodyPr>
          <a:lstStyle>
            <a:lvl1pPr algn="r" defTabSz="972429">
              <a:defRPr sz="1300" b="0"/>
            </a:lvl1pPr>
          </a:lstStyle>
          <a:p>
            <a:fld id="{8B528CD5-69A2-4B06-A929-A7C323DF99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A: Perpendicular</a:t>
            </a:r>
            <a:r>
              <a:rPr lang="en-CA" baseline="0" dirty="0" smtClean="0"/>
              <a:t> to the tanks lengthwise. Because it will act hopefully as a point reflector.</a:t>
            </a:r>
          </a:p>
          <a:p>
            <a:endParaRPr lang="en-CA" baseline="0" dirty="0" smtClean="0"/>
          </a:p>
          <a:p>
            <a:r>
              <a:rPr lang="en-CA" baseline="0" dirty="0" smtClean="0"/>
              <a:t>A: Something like a hyperbola.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6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6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A: Yes. Use their slope.</a:t>
            </a:r>
          </a:p>
          <a:p>
            <a:endParaRPr lang="en-CA" dirty="0" smtClean="0"/>
          </a:p>
          <a:p>
            <a:r>
              <a:rPr lang="en-CA" dirty="0" smtClean="0"/>
              <a:t>A:</a:t>
            </a:r>
            <a:r>
              <a:rPr lang="en-CA" baseline="0" dirty="0" smtClean="0"/>
              <a:t> Top of hyperbola is over top of the tank. </a:t>
            </a:r>
            <a:r>
              <a:rPr lang="en-CA" baseline="0" dirty="0" err="1" smtClean="0"/>
              <a:t>Eq</a:t>
            </a:r>
            <a:r>
              <a:rPr lang="en-CA" baseline="0" dirty="0" smtClean="0"/>
              <a:t> for shortest travel time can be used to get depth.</a:t>
            </a:r>
          </a:p>
          <a:p>
            <a:endParaRPr lang="en-CA" baseline="0" dirty="0" smtClean="0"/>
          </a:p>
          <a:p>
            <a:r>
              <a:rPr lang="en-CA" baseline="0" dirty="0" smtClean="0"/>
              <a:t>A: Tanks are conductive metal so no signal gets through and reflects of beds at certain orientations.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28CD5-69A2-4B06-A929-A7C323DF99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fld id="{D2929CDF-75C4-4242-89E7-2FF125578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5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54768E4B-8752-4C1D-A21E-044542F63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3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665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665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58B1A27-4A82-46D8-BFE5-85E529E81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34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721C90E8-492A-45F8-9721-ED1B9CC16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350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665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675E2B1-C834-4AC7-9719-961203BCB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563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54438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EE41C89F-D9C6-4BB2-B6E9-C7AF5FF59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8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04E689FC-EBF3-41FE-930E-643C5289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98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68C16781-B270-4906-8A6F-E6B9685AA4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FAFCFB5-25D7-414F-AAC3-39F4BB27F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47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50DA7A15-C780-4CF1-BE78-2121AF6E2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6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BAD38CAB-C182-4BBD-B641-015417699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48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BF2D1B90-3AEE-444A-A3DA-411977938C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8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7B84781E-26FE-420C-BF2E-16DF16B4D4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41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EOSC 350 ‘06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B3898C1-01AE-4A71-B48B-CBE813678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57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 smtClean="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E2479951-AAD2-4931-A8E0-7D8A2DAE7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04E689FC-EBF3-41FE-930E-643C5289552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0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/>
              <a:t>Ground Penetrating Radar (day </a:t>
            </a:r>
            <a:r>
              <a:rPr lang="en-US" kern="0" dirty="0" smtClean="0"/>
              <a:t>3)</a:t>
            </a:r>
            <a:endParaRPr lang="en-US" kern="0" dirty="0"/>
          </a:p>
        </p:txBody>
      </p:sp>
      <p:sp>
        <p:nvSpPr>
          <p:cNvPr id="7" name="Date Placeholder 1"/>
          <p:cNvSpPr txBox="1">
            <a:spLocks/>
          </p:cNvSpPr>
          <p:nvPr/>
        </p:nvSpPr>
        <p:spPr>
          <a:xfrm>
            <a:off x="7620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9" name="Picture 2" descr="gp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6" t="14285" r="7506" b="46939"/>
          <a:stretch>
            <a:fillRect/>
          </a:stretch>
        </p:blipFill>
        <p:spPr bwMode="auto">
          <a:xfrm>
            <a:off x="0" y="609600"/>
            <a:ext cx="518313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57" y="914400"/>
            <a:ext cx="3200400" cy="240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55199"/>
            <a:ext cx="4040132" cy="210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98" y="3581400"/>
            <a:ext cx="3253846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Example: Potash Mine</a:t>
            </a:r>
            <a:endParaRPr lang="en-US" kern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9" y="712788"/>
            <a:ext cx="9062652" cy="28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8862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Q: </a:t>
            </a:r>
            <a:r>
              <a:rPr lang="en-CA" sz="2400" b="0" dirty="0" smtClean="0"/>
              <a:t>What kinds of features do you see in the data?</a:t>
            </a:r>
            <a:endParaRPr lang="en-CA" sz="2400" b="0" dirty="0"/>
          </a:p>
        </p:txBody>
      </p:sp>
    </p:spTree>
    <p:extLst>
      <p:ext uri="{BB962C8B-B14F-4D97-AF65-F5344CB8AC3E}">
        <p14:creationId xmlns:p14="http://schemas.microsoft.com/office/powerpoint/2010/main" val="24246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Example: Potash Mine</a:t>
            </a:r>
            <a:endParaRPr lang="en-US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862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Strong reflector from intruding water (7 - 8 m from shaft)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Water is delineated and seems to be coming from the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Ringing from mine infrastructure</a:t>
            </a:r>
            <a:endParaRPr lang="en-CA" sz="2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9234"/>
            <a:ext cx="9067800" cy="293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3886200" cy="289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" y="762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Underground Storage Tanks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90475"/>
            <a:ext cx="5867400" cy="22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886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Diagram of problem</a:t>
            </a:r>
            <a:endParaRPr lang="en-CA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8382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Want to locate a set of underground storage tanks.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dirty="0" smtClean="0"/>
              <a:t>Q:</a:t>
            </a:r>
            <a:r>
              <a:rPr lang="en-CA" sz="2400" b="0" dirty="0" smtClean="0"/>
              <a:t> What direction would you orient your survey lines? Why?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dirty="0" smtClean="0"/>
              <a:t>Q:</a:t>
            </a:r>
            <a:r>
              <a:rPr lang="en-CA" sz="2400" b="0" dirty="0" smtClean="0"/>
              <a:t> What features do you expect in your </a:t>
            </a:r>
            <a:r>
              <a:rPr lang="en-CA" sz="2400" b="0" dirty="0" err="1" smtClean="0"/>
              <a:t>radargram</a:t>
            </a:r>
            <a:r>
              <a:rPr lang="en-CA" sz="2400" b="0" dirty="0" smtClean="0"/>
              <a:t>?</a:t>
            </a:r>
            <a:endParaRPr lang="en-CA" sz="2400" b="0" dirty="0"/>
          </a:p>
        </p:txBody>
      </p:sp>
    </p:spTree>
    <p:extLst>
      <p:ext uri="{BB962C8B-B14F-4D97-AF65-F5344CB8AC3E}">
        <p14:creationId xmlns:p14="http://schemas.microsoft.com/office/powerpoint/2010/main" val="1235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" y="762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Underground Storage Tanks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8675"/>
            <a:ext cx="49911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62225"/>
            <a:ext cx="5486400" cy="219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27432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Q:</a:t>
            </a:r>
            <a:r>
              <a:rPr lang="en-CA" sz="2400" b="0" dirty="0" smtClean="0"/>
              <a:t> If tanks too big to be point reflectors, can you still obtain layer velocity? How?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24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Q:</a:t>
            </a:r>
            <a:r>
              <a:rPr lang="en-CA" sz="2400" b="0" dirty="0" smtClean="0"/>
              <a:t> How can you figure out the horizontal location and depth to each tank? (assume you know the velocity)</a:t>
            </a:r>
          </a:p>
          <a:p>
            <a:endParaRPr lang="en-CA" sz="2400" b="0" dirty="0"/>
          </a:p>
          <a:p>
            <a:r>
              <a:rPr lang="en-CA" sz="2400" dirty="0" smtClean="0"/>
              <a:t>Q:</a:t>
            </a:r>
            <a:r>
              <a:rPr lang="en-CA" sz="2400" b="0" dirty="0" smtClean="0"/>
              <a:t> Why aren’t signatures from tank beds entirely visible?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698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4075"/>
            <a:ext cx="7451725" cy="588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1350886"/>
            <a:ext cx="541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Zero offset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Two buried reflectors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Wave regime!!!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5301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38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Q1: From the </a:t>
            </a:r>
            <a:r>
              <a:rPr lang="en-CA" sz="1600" dirty="0" err="1" smtClean="0"/>
              <a:t>radargram</a:t>
            </a:r>
            <a:r>
              <a:rPr lang="en-CA" sz="1600" dirty="0" smtClean="0"/>
              <a:t>, use the slope to determine the propagation velocity.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Q2: From the </a:t>
            </a:r>
            <a:r>
              <a:rPr lang="en-CA" sz="1600" dirty="0" err="1" smtClean="0"/>
              <a:t>preset</a:t>
            </a:r>
            <a:r>
              <a:rPr lang="en-CA" sz="1600" dirty="0" smtClean="0"/>
              <a:t> parameters, compute the probing distance (or DOI) using the quasi-static AND wave regime approximation. Compare to the DOI in the app. What regime are we in?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Q3: </a:t>
            </a:r>
            <a:r>
              <a:rPr lang="en-CA" sz="1600" dirty="0"/>
              <a:t>Determine the relative permittivity of the host media from the medium velocity you computed. Does it match the value set in the app?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323546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990600"/>
                <a:ext cx="83820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Q1: From the </a:t>
                </a:r>
                <a:r>
                  <a:rPr lang="en-CA" sz="1600" dirty="0" err="1" smtClean="0"/>
                  <a:t>radargram</a:t>
                </a:r>
                <a:r>
                  <a:rPr lang="en-CA" sz="1600" dirty="0" smtClean="0"/>
                  <a:t>, use the slope to determine the propagation velocity.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r>
                  <a:rPr lang="en-CA" sz="1600" dirty="0" smtClean="0"/>
                  <a:t>	</a:t>
                </a:r>
                <a14:m>
                  <m:oMath xmlns:m="http://schemas.openxmlformats.org/officeDocument/2006/math">
                    <m:r>
                      <a:rPr lang="en-CA" sz="1600" b="0" i="1" dirty="0" smtClean="0">
                        <a:latin typeface="Cambria Math"/>
                      </a:rPr>
                      <m:t> </m:t>
                    </m:r>
                    <m:r>
                      <a:rPr lang="en-CA" sz="1600" i="1" dirty="0" smtClean="0">
                        <a:latin typeface="Cambria Math"/>
                      </a:rPr>
                      <m:t> </m:t>
                    </m:r>
                  </m:oMath>
                </a14:m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Q2: From the </a:t>
                </a:r>
                <a:r>
                  <a:rPr lang="en-CA" sz="1600" dirty="0" err="1" smtClean="0"/>
                  <a:t>preset</a:t>
                </a:r>
                <a:r>
                  <a:rPr lang="en-CA" sz="1600" dirty="0" smtClean="0"/>
                  <a:t> parameters, compute the probing distance (or DOI) using the quasi-static AND wave regime approximation. Compare to the DOI in the app. What regime are we in?</a:t>
                </a: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Q3: </a:t>
                </a:r>
                <a:r>
                  <a:rPr lang="en-CA" sz="1600" dirty="0"/>
                  <a:t>Determine the relative permittivity of the host media from the medium velocity you computed. Does it match the value set in the app?</a:t>
                </a:r>
                <a:endParaRPr lang="en-CA" sz="16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8382000" cy="4770537"/>
              </a:xfrm>
              <a:prstGeom prst="rect">
                <a:avLst/>
              </a:prstGeom>
              <a:blipFill rotWithShape="1">
                <a:blip r:embed="rId3"/>
                <a:stretch>
                  <a:fillRect l="-291" t="-384" r="-655" b="-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4028" y="1455551"/>
                <a:ext cx="398942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𝟏𝟗𝟎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𝒏𝒔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𝒏𝒔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𝟏𝟏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  <m:r>
                            <a:rPr lang="en-CA" sz="1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𝟏𝟐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" y="1455551"/>
                <a:ext cx="3989425" cy="669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7400" y="1511913"/>
                <a:ext cx="249780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𝑽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11913"/>
                <a:ext cx="2497800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4876800" y="1676400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5629" y="2166226"/>
                <a:ext cx="2886496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CA" sz="1800" b="1" i="1" smtClean="0">
                              <a:latin typeface="Cambria Math"/>
                            </a:rPr>
                            <m:t>𝒕𝒓𝒖𝒆</m:t>
                          </m:r>
                        </m:sub>
                      </m:sSub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629" y="2166226"/>
                <a:ext cx="2886496" cy="6317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3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990600"/>
                <a:ext cx="83820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Q1: From the </a:t>
                </a:r>
                <a:r>
                  <a:rPr lang="en-CA" sz="1600" dirty="0" err="1" smtClean="0"/>
                  <a:t>radargram</a:t>
                </a:r>
                <a:r>
                  <a:rPr lang="en-CA" sz="1600" dirty="0" smtClean="0"/>
                  <a:t>, use the slope to determine the propagation velocity.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r>
                  <a:rPr lang="en-CA" sz="1600" dirty="0" smtClean="0"/>
                  <a:t>	</a:t>
                </a:r>
                <a14:m>
                  <m:oMath xmlns:m="http://schemas.openxmlformats.org/officeDocument/2006/math">
                    <m:r>
                      <a:rPr lang="en-CA" sz="1600" b="0" i="1" dirty="0" smtClean="0">
                        <a:latin typeface="Cambria Math"/>
                      </a:rPr>
                      <m:t> </m:t>
                    </m:r>
                    <m:r>
                      <a:rPr lang="en-CA" sz="1600" i="1" dirty="0" smtClean="0">
                        <a:latin typeface="Cambria Math"/>
                      </a:rPr>
                      <m:t> </m:t>
                    </m:r>
                  </m:oMath>
                </a14:m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Q2: From the </a:t>
                </a:r>
                <a:r>
                  <a:rPr lang="en-CA" sz="1600" dirty="0" err="1" smtClean="0"/>
                  <a:t>preset</a:t>
                </a:r>
                <a:r>
                  <a:rPr lang="en-CA" sz="1600" dirty="0" smtClean="0"/>
                  <a:t> parameters, compute the probing distance (or DOI) using the quasi-static AND wave regime approximation. Compare to the DOI in the app. What regime are we in?</a:t>
                </a: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Q3: </a:t>
                </a:r>
                <a:r>
                  <a:rPr lang="en-CA" sz="1600" dirty="0"/>
                  <a:t>Determine the relative permittivity of the host media from the medium velocity you computed. Does it match the value set in the app?</a:t>
                </a:r>
                <a:endParaRPr lang="en-CA" sz="16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8382000" cy="4770537"/>
              </a:xfrm>
              <a:prstGeom prst="rect">
                <a:avLst/>
              </a:prstGeom>
              <a:blipFill rotWithShape="1">
                <a:blip r:embed="rId3"/>
                <a:stretch>
                  <a:fillRect l="-291" t="-384" r="-655" b="-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3508901"/>
                <a:ext cx="350063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𝑫𝑶𝑰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𝒒𝒖𝒂𝒔𝒊</m:t>
                          </m:r>
                        </m:e>
                      </m: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𝟓𝟎𝟑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08901"/>
                <a:ext cx="3500638" cy="910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0" y="4449387"/>
                <a:ext cx="3664080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𝑫𝑶𝑰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𝒘𝒂𝒗𝒆</m:t>
                          </m:r>
                        </m:e>
                      </m: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𝟎𝟎𝟓𝟑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449387"/>
                <a:ext cx="3664080" cy="6560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4028" y="1455551"/>
                <a:ext cx="398942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𝟏𝟗𝟎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𝒏𝒔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𝒏𝒔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𝟏𝟏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  <m:r>
                            <a:rPr lang="en-CA" sz="1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𝟏𝟐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" y="1455551"/>
                <a:ext cx="3989425" cy="6690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67400" y="1511913"/>
                <a:ext cx="249780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𝑽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11913"/>
                <a:ext cx="2497800" cy="6127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 bwMode="auto">
          <a:xfrm>
            <a:off x="4876800" y="1676400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45629" y="2166226"/>
                <a:ext cx="2886496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CA" sz="1800" b="1" i="1" smtClean="0">
                              <a:latin typeface="Cambria Math"/>
                            </a:rPr>
                            <m:t>𝒕𝒓𝒖𝒆</m:t>
                          </m:r>
                        </m:sub>
                      </m:sSub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629" y="2166226"/>
                <a:ext cx="2886496" cy="63171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48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990600"/>
                <a:ext cx="83820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Q1: From the </a:t>
                </a:r>
                <a:r>
                  <a:rPr lang="en-CA" sz="1600" dirty="0" err="1" smtClean="0"/>
                  <a:t>radargram</a:t>
                </a:r>
                <a:r>
                  <a:rPr lang="en-CA" sz="1600" dirty="0" smtClean="0"/>
                  <a:t>, use the slope to determine the propagation velocity.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r>
                  <a:rPr lang="en-CA" sz="1600" dirty="0" smtClean="0"/>
                  <a:t>	</a:t>
                </a:r>
                <a14:m>
                  <m:oMath xmlns:m="http://schemas.openxmlformats.org/officeDocument/2006/math">
                    <m:r>
                      <a:rPr lang="en-CA" sz="1600" b="0" i="1" dirty="0" smtClean="0">
                        <a:latin typeface="Cambria Math"/>
                      </a:rPr>
                      <m:t> </m:t>
                    </m:r>
                    <m:r>
                      <a:rPr lang="en-CA" sz="1600" i="1" dirty="0" smtClean="0">
                        <a:latin typeface="Cambria Math"/>
                      </a:rPr>
                      <m:t> </m:t>
                    </m:r>
                  </m:oMath>
                </a14:m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Q2: From the </a:t>
                </a:r>
                <a:r>
                  <a:rPr lang="en-CA" sz="1600" dirty="0" err="1" smtClean="0"/>
                  <a:t>preset</a:t>
                </a:r>
                <a:r>
                  <a:rPr lang="en-CA" sz="1600" dirty="0" smtClean="0"/>
                  <a:t> parameters, compute the probing distance (or DOI) using the quasi-static AND wave regime approximation. Compare to the DOI in the app. What regime are we in?</a:t>
                </a: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Q3: </a:t>
                </a:r>
                <a:r>
                  <a:rPr lang="en-CA" sz="1600" dirty="0"/>
                  <a:t>Determine the relative permittivity of the host media from the medium velocity you computed. Does it match the value set in the app?</a:t>
                </a:r>
                <a:endParaRPr lang="en-CA" sz="16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8382000" cy="4770537"/>
              </a:xfrm>
              <a:prstGeom prst="rect">
                <a:avLst/>
              </a:prstGeom>
              <a:blipFill rotWithShape="1">
                <a:blip r:embed="rId3"/>
                <a:stretch>
                  <a:fillRect l="-291" t="-384" r="-655" b="-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3508901"/>
                <a:ext cx="443038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𝑫𝑶𝑰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𝒒𝒖𝒂𝒔𝒊</m:t>
                          </m:r>
                        </m:e>
                      </m: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𝟓𝟎𝟑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08901"/>
                <a:ext cx="4430380" cy="910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0" y="4449387"/>
                <a:ext cx="4731680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𝑫𝑶𝑰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𝒘𝒂𝒗𝒆</m:t>
                          </m:r>
                        </m:e>
                      </m: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𝟎𝟎𝟓𝟑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den>
                          </m:f>
                        </m:e>
                      </m:rad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𝟏𝟎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449387"/>
                <a:ext cx="4731680" cy="6560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4028" y="1455551"/>
                <a:ext cx="398942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𝟏𝟗𝟎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𝒏𝒔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𝒏𝒔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𝟏𝟏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  <m:r>
                            <a:rPr lang="en-CA" sz="1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𝟏𝟐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" y="1455551"/>
                <a:ext cx="3989425" cy="6690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67400" y="1511913"/>
                <a:ext cx="249780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𝑽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11913"/>
                <a:ext cx="2497800" cy="6127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 bwMode="auto">
          <a:xfrm>
            <a:off x="4876800" y="1676400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45629" y="2166226"/>
                <a:ext cx="2886496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CA" sz="1800" b="1" i="1" smtClean="0">
                              <a:latin typeface="Cambria Math"/>
                            </a:rPr>
                            <m:t>𝒕𝒓𝒖𝒆</m:t>
                          </m:r>
                        </m:sub>
                      </m:sSub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629" y="2166226"/>
                <a:ext cx="2886496" cy="63171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29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990600"/>
                <a:ext cx="83820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Q1: From the </a:t>
                </a:r>
                <a:r>
                  <a:rPr lang="en-CA" sz="1600" dirty="0" err="1" smtClean="0"/>
                  <a:t>radargram</a:t>
                </a:r>
                <a:r>
                  <a:rPr lang="en-CA" sz="1600" dirty="0" smtClean="0"/>
                  <a:t>, use the slope to determine the propagation velocity.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r>
                  <a:rPr lang="en-CA" sz="1600" dirty="0" smtClean="0"/>
                  <a:t>	</a:t>
                </a:r>
                <a14:m>
                  <m:oMath xmlns:m="http://schemas.openxmlformats.org/officeDocument/2006/math">
                    <m:r>
                      <a:rPr lang="en-CA" sz="1600" b="0" i="1" dirty="0" smtClean="0">
                        <a:latin typeface="Cambria Math"/>
                      </a:rPr>
                      <m:t> </m:t>
                    </m:r>
                    <m:r>
                      <a:rPr lang="en-CA" sz="1600" i="1" dirty="0" smtClean="0">
                        <a:latin typeface="Cambria Math"/>
                      </a:rPr>
                      <m:t> </m:t>
                    </m:r>
                  </m:oMath>
                </a14:m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Q2: From the </a:t>
                </a:r>
                <a:r>
                  <a:rPr lang="en-CA" sz="1600" dirty="0" err="1" smtClean="0"/>
                  <a:t>preset</a:t>
                </a:r>
                <a:r>
                  <a:rPr lang="en-CA" sz="1600" dirty="0" smtClean="0"/>
                  <a:t> parameters, compute the probing distance (or DOI) using the quasi-static AND wave regime approximation. Compare to the DOI in the app. What regime are we in?</a:t>
                </a: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1600" dirty="0" smtClean="0"/>
                  <a:t>Q3: Determine the relative permittivity of the host media from the medium velocity you computed. Does it match the value set in the app?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8382000" cy="4770537"/>
              </a:xfrm>
              <a:prstGeom prst="rect">
                <a:avLst/>
              </a:prstGeom>
              <a:blipFill rotWithShape="1">
                <a:blip r:embed="rId3"/>
                <a:stretch>
                  <a:fillRect l="-291" t="-384" r="-655" b="-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3508901"/>
                <a:ext cx="443038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𝑫𝑶𝑰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𝒒𝒖𝒂𝒔𝒊</m:t>
                          </m:r>
                        </m:e>
                      </m: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𝟓𝟎𝟑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08901"/>
                <a:ext cx="4430380" cy="910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0" y="4449387"/>
                <a:ext cx="4731680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𝑫𝑶𝑰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𝒘𝒂𝒗𝒆</m:t>
                          </m:r>
                        </m:e>
                      </m: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𝟎𝟎𝟓𝟑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den>
                          </m:f>
                        </m:e>
                      </m:rad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𝟏𝟎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449387"/>
                <a:ext cx="4731680" cy="6560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5867400"/>
                <a:ext cx="249780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𝑽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67400"/>
                <a:ext cx="2497800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 bwMode="auto">
          <a:xfrm>
            <a:off x="3581400" y="6059466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3453" y="5833106"/>
                <a:ext cx="1919500" cy="6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CA" sz="1800" b="1" i="1" smtClean="0"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1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𝟑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53" y="5833106"/>
                <a:ext cx="1919500" cy="6438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4028" y="1455551"/>
                <a:ext cx="398942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𝟏𝟗𝟎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𝒏𝒔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𝒏𝒔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𝟏𝟏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CA" sz="1800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sz="18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  <m:r>
                            <a:rPr lang="en-CA" sz="1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𝟏𝟐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" y="1455551"/>
                <a:ext cx="3989425" cy="66909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67400" y="1511913"/>
                <a:ext cx="249780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𝑽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CA" sz="18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𝟏𝟓𝟕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11913"/>
                <a:ext cx="2497800" cy="6127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 bwMode="auto">
          <a:xfrm>
            <a:off x="4876800" y="1676400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5629" y="2166226"/>
                <a:ext cx="2886496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8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CA" sz="1800" b="1" i="1" smtClean="0">
                              <a:latin typeface="Cambria Math"/>
                            </a:rPr>
                            <m:t>𝒕𝒓𝒖𝒆</m:t>
                          </m:r>
                        </m:sub>
                      </m:sSub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1800" b="1" i="1" smtClean="0">
                              <a:latin typeface="Cambria Math"/>
                            </a:rPr>
                            <m:t>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𝟎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𝟏𝟓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  <m:r>
                        <a:rPr lang="en-CA" sz="1800" b="1" i="1" smtClean="0">
                          <a:latin typeface="Cambria Math"/>
                        </a:rPr>
                        <m:t>/</m:t>
                      </m:r>
                      <m:r>
                        <a:rPr lang="en-CA" sz="1800" b="1" i="1" smtClean="0">
                          <a:latin typeface="Cambria Math"/>
                        </a:rPr>
                        <m:t>𝒏𝒔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629" y="2166226"/>
                <a:ext cx="2886496" cy="63171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3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0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From Last Time</a:t>
            </a:r>
            <a:endParaRPr lang="en-US" kern="0" dirty="0"/>
          </a:p>
        </p:txBody>
      </p:sp>
      <p:pic>
        <p:nvPicPr>
          <p:cNvPr id="485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71600"/>
            <a:ext cx="31432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5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4" y="4572000"/>
            <a:ext cx="3143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53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204232"/>
            <a:ext cx="31718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8382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Common Offset</a:t>
            </a:r>
            <a:endParaRPr lang="en-C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4143" y="400328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Common Midpoint</a:t>
            </a:r>
            <a:endParaRPr lang="en-CA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0" y="710124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Transillumination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772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Q4: What is the horizontal resolution of the survey at a depth of 4m? Adjust the location of the reflectors to confirm this with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Q5: How could we improve the survey resolution? What drawback might this have?</a:t>
            </a:r>
            <a:endParaRPr lang="en-CA" sz="1600" dirty="0"/>
          </a:p>
          <a:p>
            <a:endParaRPr lang="en-CA" sz="1600" dirty="0"/>
          </a:p>
          <a:p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Q6: If we increases the radius of one of the reflectors, what happens to its signature?</a:t>
            </a:r>
          </a:p>
        </p:txBody>
      </p:sp>
    </p:spTree>
    <p:extLst>
      <p:ext uri="{BB962C8B-B14F-4D97-AF65-F5344CB8AC3E}">
        <p14:creationId xmlns:p14="http://schemas.microsoft.com/office/powerpoint/2010/main" val="89518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Q4: What is the horizontal resolution of the survey at a depth of 4m? Adjust the location of the reflectors to confirm this with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Q5: How could we improve the survey resolution? What drawback might this have?</a:t>
            </a:r>
            <a:endParaRPr lang="en-CA" sz="1600" dirty="0"/>
          </a:p>
          <a:p>
            <a:endParaRPr lang="en-CA" sz="1600" dirty="0"/>
          </a:p>
          <a:p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Q6: If we increases the radius of one of the reflectors, what happens to its signature?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752600"/>
                <a:ext cx="121873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𝑳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sz="1800" b="1" i="1" smtClean="0">
                                  <a:latin typeface="Cambria Math"/>
                                </a:rPr>
                                <m:t>𝑽𝒅</m:t>
                              </m:r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52600"/>
                <a:ext cx="1218731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56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Q4: What is the horizontal resolution of the survey at a depth of 4m? Adjust the location of the reflectors to confirm this with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Q5: How could we improve the survey resolution? What drawback might this have?</a:t>
            </a:r>
            <a:endParaRPr lang="en-CA" sz="1600" dirty="0"/>
          </a:p>
          <a:p>
            <a:endParaRPr lang="en-CA" sz="1600" dirty="0"/>
          </a:p>
          <a:p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Q6: If we increases the radius of one of the reflectors, what happens to its signature?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752600"/>
                <a:ext cx="214847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𝑳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sz="1800" b="1" i="1" smtClean="0">
                                  <a:latin typeface="Cambria Math"/>
                                </a:rPr>
                                <m:t>𝑽𝒅</m:t>
                              </m:r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𝟏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52600"/>
                <a:ext cx="2148473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20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Q4: What is the horizontal resolution of the survey at a depth of 4m? Adjust the location of the reflectors to confirm this with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Q5: How could we improve the survey resolution? What drawback might this have?</a:t>
            </a:r>
            <a:endParaRPr lang="en-CA" sz="1600" dirty="0"/>
          </a:p>
          <a:p>
            <a:endParaRPr lang="en-CA" sz="1600" dirty="0"/>
          </a:p>
          <a:p>
            <a:endParaRPr lang="en-CA" sz="1600" dirty="0" smtClean="0"/>
          </a:p>
          <a:p>
            <a:r>
              <a:rPr lang="en-CA" sz="1600" dirty="0" smtClean="0"/>
              <a:t>		</a:t>
            </a:r>
            <a:r>
              <a:rPr lang="en-CA" sz="1600" b="0" dirty="0" smtClean="0"/>
              <a:t>Increase frequency </a:t>
            </a:r>
            <a:r>
              <a:rPr lang="en-CA" sz="1600" b="0" dirty="0" smtClean="0">
                <a:sym typeface="Wingdings" panose="05000000000000000000" pitchFamily="2" charset="2"/>
              </a:rPr>
              <a:t> Reduces probing distance</a:t>
            </a: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Q6: If we increases the radius of one of the reflectors, what happens to its signature?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752600"/>
                <a:ext cx="214847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𝑳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sz="1800" b="1" i="1" smtClean="0">
                                  <a:latin typeface="Cambria Math"/>
                                </a:rPr>
                                <m:t>𝑽𝒅</m:t>
                              </m:r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𝟏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52600"/>
                <a:ext cx="2148473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47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52400" y="76201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Example: GPR App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Q4: What is the horizontal resolution of the survey at a depth of 4m? Adjust the location of the reflectors to confirm this with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Q5: How could we improve the survey resolution? What drawback might this have?</a:t>
            </a:r>
            <a:endParaRPr lang="en-CA" sz="1600" dirty="0"/>
          </a:p>
          <a:p>
            <a:endParaRPr lang="en-CA" sz="1600" dirty="0"/>
          </a:p>
          <a:p>
            <a:endParaRPr lang="en-CA" sz="1600" dirty="0" smtClean="0"/>
          </a:p>
          <a:p>
            <a:r>
              <a:rPr lang="en-CA" sz="1600" dirty="0" smtClean="0"/>
              <a:t>		</a:t>
            </a:r>
            <a:r>
              <a:rPr lang="en-CA" sz="1600" b="0" dirty="0" smtClean="0"/>
              <a:t>Increase frequency </a:t>
            </a:r>
            <a:r>
              <a:rPr lang="en-CA" sz="1600" b="0" dirty="0" smtClean="0">
                <a:sym typeface="Wingdings" panose="05000000000000000000" pitchFamily="2" charset="2"/>
              </a:rPr>
              <a:t> Reduces probing distance</a:t>
            </a: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Q6: If we increases the radius of one of the reflectors, what happens to its signature?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r>
              <a:rPr lang="en-CA" sz="1600" dirty="0" smtClean="0"/>
              <a:t>	</a:t>
            </a:r>
            <a:r>
              <a:rPr lang="en-CA" sz="1600" b="0" dirty="0" smtClean="0"/>
              <a:t>No </a:t>
            </a:r>
            <a:r>
              <a:rPr lang="en-CA" sz="1600" b="0" dirty="0"/>
              <a:t>longer a hyperbola, slope trick works, early observed signals.</a:t>
            </a:r>
          </a:p>
          <a:p>
            <a:endParaRPr lang="en-CA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752600"/>
                <a:ext cx="214847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/>
                        </a:rPr>
                        <m:t>𝑳</m:t>
                      </m:r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18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8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sz="1800" b="1" i="1" smtClean="0">
                                  <a:latin typeface="Cambria Math"/>
                                </a:rPr>
                                <m:t>𝑽𝒅</m:t>
                              </m:r>
                            </m:num>
                            <m:den>
                              <m:r>
                                <a:rPr lang="en-CA" sz="1800" b="1" i="1" smtClean="0"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CA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CA" sz="1800" b="1" i="1" smtClean="0"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CA" sz="1800" b="1" i="1" smtClean="0">
                          <a:latin typeface="Cambria Math"/>
                        </a:rPr>
                        <m:t>=</m:t>
                      </m:r>
                      <m:r>
                        <a:rPr lang="en-CA" sz="1800" b="1" i="1" smtClean="0">
                          <a:latin typeface="Cambria Math"/>
                        </a:rPr>
                        <m:t>𝟏</m:t>
                      </m:r>
                      <m:r>
                        <a:rPr lang="en-CA" sz="1800" b="1" i="1" smtClean="0">
                          <a:latin typeface="Cambria Math"/>
                        </a:rPr>
                        <m:t>.</m:t>
                      </m:r>
                      <m:r>
                        <a:rPr lang="en-CA" sz="1800" b="1" i="1" smtClean="0">
                          <a:latin typeface="Cambria Math"/>
                        </a:rPr>
                        <m:t>𝟏</m:t>
                      </m:r>
                      <m:r>
                        <a:rPr lang="en-CA" sz="1800" b="1" i="1" smtClean="0">
                          <a:latin typeface="Cambria Math"/>
                        </a:rPr>
                        <m:t> </m:t>
                      </m:r>
                      <m:r>
                        <a:rPr lang="en-CA" sz="1800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52600"/>
                <a:ext cx="2148473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63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04800" y="76201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Concluding Thoughts: GPR in a Nutshell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86135"/>
            <a:ext cx="8916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400" b="0" dirty="0" smtClean="0"/>
              <a:t>Electromagnetic Method</a:t>
            </a:r>
          </a:p>
          <a:p>
            <a:pPr marL="342900" indent="-342900">
              <a:buFontTx/>
              <a:buChar char="-"/>
            </a:pPr>
            <a:r>
              <a:rPr lang="en-CA" sz="2400" b="0" dirty="0" smtClean="0"/>
              <a:t>Exploits contrasts in </a:t>
            </a:r>
            <a:r>
              <a:rPr lang="en-CA" sz="2400" dirty="0" smtClean="0"/>
              <a:t>dielectric permittivity</a:t>
            </a:r>
            <a:r>
              <a:rPr lang="en-CA" sz="2400" b="0" dirty="0" smtClean="0"/>
              <a:t> and </a:t>
            </a:r>
            <a:r>
              <a:rPr lang="en-CA" sz="2400" dirty="0" smtClean="0"/>
              <a:t>conductivity</a:t>
            </a:r>
            <a:endParaRPr lang="en-CA" sz="2400" b="0" dirty="0"/>
          </a:p>
          <a:p>
            <a:pPr marL="342900" indent="-342900">
              <a:buFontTx/>
              <a:buChar char="-"/>
            </a:pPr>
            <a:r>
              <a:rPr lang="en-CA" sz="2400" b="0" dirty="0" smtClean="0"/>
              <a:t>Sends a </a:t>
            </a:r>
            <a:r>
              <a:rPr lang="en-CA" sz="2400" dirty="0" smtClean="0"/>
              <a:t>pulse</a:t>
            </a:r>
            <a:r>
              <a:rPr lang="en-CA" sz="2400" b="0" dirty="0" smtClean="0"/>
              <a:t> of </a:t>
            </a:r>
            <a:r>
              <a:rPr lang="en-CA" sz="2400" b="0" dirty="0" err="1" smtClean="0"/>
              <a:t>radiowaves</a:t>
            </a:r>
            <a:r>
              <a:rPr lang="en-CA" sz="2400" b="0" dirty="0" smtClean="0"/>
              <a:t> into the ground</a:t>
            </a:r>
          </a:p>
          <a:p>
            <a:pPr marL="342900" indent="-342900">
              <a:buFontTx/>
              <a:buChar char="-"/>
            </a:pPr>
            <a:r>
              <a:rPr lang="en-CA" sz="2400" b="0" dirty="0" smtClean="0"/>
              <a:t>Signals reflect, refract and transmit at interfaces</a:t>
            </a:r>
          </a:p>
          <a:p>
            <a:pPr marL="342900" indent="-342900">
              <a:buFontTx/>
              <a:buChar char="-"/>
            </a:pPr>
            <a:r>
              <a:rPr lang="en-CA" sz="2400" b="0" dirty="0" smtClean="0"/>
              <a:t>Measured signals represented using </a:t>
            </a:r>
            <a:r>
              <a:rPr lang="en-CA" sz="2400" b="0" dirty="0" err="1" smtClean="0"/>
              <a:t>radargrams</a:t>
            </a:r>
            <a:endParaRPr lang="en-CA" sz="2400" b="0" dirty="0"/>
          </a:p>
        </p:txBody>
      </p:sp>
      <p:pic>
        <p:nvPicPr>
          <p:cNvPr id="6" name="Picture 2" descr="gp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6" t="14285" r="7506" b="46939"/>
          <a:stretch>
            <a:fillRect/>
          </a:stretch>
        </p:blipFill>
        <p:spPr bwMode="auto">
          <a:xfrm>
            <a:off x="-10886" y="3200400"/>
            <a:ext cx="518313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57364"/>
            <a:ext cx="4040132" cy="210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3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04800" y="76201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Concluding Thoughts: When to use GPR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Generally near-surface applications (10s metres or less)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Images the interfaces which define subsurface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Examples: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>- Geotechnical problems (rock fractures, slope stability …)</a:t>
            </a:r>
            <a:br>
              <a:rPr lang="en-CA" sz="2400" b="0" dirty="0" smtClean="0"/>
            </a:br>
            <a:r>
              <a:rPr lang="en-CA" sz="2400" b="0" dirty="0" smtClean="0"/>
              <a:t>- Find buried infrastructure (pipes, wires, storage tanks …)</a:t>
            </a:r>
            <a:br>
              <a:rPr lang="en-CA" sz="2400" b="0" dirty="0" smtClean="0"/>
            </a:br>
            <a:r>
              <a:rPr lang="en-CA" sz="2400" b="0" dirty="0" smtClean="0"/>
              <a:t>- Near surface soil properties and structures</a:t>
            </a:r>
            <a:r>
              <a:rPr lang="en-CA" sz="2400" b="0" dirty="0"/>
              <a:t/>
            </a:r>
            <a:br>
              <a:rPr lang="en-CA" sz="2400" b="0" dirty="0"/>
            </a:br>
            <a:r>
              <a:rPr lang="en-CA" sz="2400" b="0" dirty="0" smtClean="0"/>
              <a:t>- Forensics</a:t>
            </a:r>
            <a:br>
              <a:rPr lang="en-CA" sz="2400" b="0" dirty="0" smtClean="0"/>
            </a:br>
            <a:r>
              <a:rPr lang="en-CA" sz="2400" b="0" dirty="0" smtClean="0"/>
              <a:t>- Archaeology</a:t>
            </a:r>
            <a:endParaRPr lang="en-CA" sz="2400" b="0" dirty="0"/>
          </a:p>
        </p:txBody>
      </p:sp>
    </p:spTree>
    <p:extLst>
      <p:ext uri="{BB962C8B-B14F-4D97-AF65-F5344CB8AC3E}">
        <p14:creationId xmlns:p14="http://schemas.microsoft.com/office/powerpoint/2010/main" val="26090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76201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Concluding Thoughts: Planning a Survey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What do I know about the local physical properties?</a:t>
            </a:r>
          </a:p>
          <a:p>
            <a:endParaRPr lang="en-CA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How deep do I need to image?</a:t>
            </a:r>
          </a:p>
          <a:p>
            <a:endParaRPr lang="en-CA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What are the dimensions and separations of structures I want to image?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>	Allows you to pick optimum</a:t>
            </a:r>
            <a:r>
              <a:rPr lang="en-CA" sz="2400" dirty="0" smtClean="0"/>
              <a:t> grid spacing</a:t>
            </a:r>
            <a:r>
              <a:rPr lang="en-CA" sz="2400" b="0" dirty="0" smtClean="0"/>
              <a:t> and 	</a:t>
            </a:r>
            <a:r>
              <a:rPr lang="en-CA" sz="2400" dirty="0" smtClean="0"/>
              <a:t>operating frequency</a:t>
            </a:r>
            <a:endParaRPr lang="en-CA" sz="2400" b="0" dirty="0" smtClean="0"/>
          </a:p>
        </p:txBody>
      </p:sp>
      <p:sp>
        <p:nvSpPr>
          <p:cNvPr id="9" name="Down Arrow 8"/>
          <p:cNvSpPr/>
          <p:nvPr/>
        </p:nvSpPr>
        <p:spPr bwMode="auto">
          <a:xfrm>
            <a:off x="4114800" y="3581400"/>
            <a:ext cx="685800" cy="762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0" y="76200"/>
            <a:ext cx="91440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Concluding Thoughts: Optimum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44824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Resolution:		</a:t>
            </a:r>
            <a:r>
              <a:rPr lang="en-CA" sz="2400" b="0" u="sng" dirty="0" smtClean="0"/>
              <a:t>Layers</a:t>
            </a:r>
            <a:r>
              <a:rPr lang="en-CA" sz="2400" b="0" dirty="0" smtClean="0"/>
              <a:t>			</a:t>
            </a:r>
            <a:r>
              <a:rPr lang="en-CA" sz="2400" b="0" u="sng" dirty="0" smtClean="0"/>
              <a:t>Objects</a:t>
            </a:r>
          </a:p>
          <a:p>
            <a:endParaRPr lang="en-CA" sz="2400" b="0" dirty="0"/>
          </a:p>
          <a:p>
            <a:endParaRPr lang="en-CA" sz="2400" b="0" dirty="0" smtClean="0"/>
          </a:p>
          <a:p>
            <a:endParaRPr lang="en-CA" sz="2400" b="0" dirty="0"/>
          </a:p>
          <a:p>
            <a:endParaRPr lang="en-CA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Probing Distance: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Choice in operating frequency is a compromise between resolution and probing distance!!!!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78" y="2661047"/>
            <a:ext cx="5442122" cy="183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79208"/>
            <a:ext cx="3429000" cy="103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8760"/>
            <a:ext cx="1905000" cy="123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5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0" y="76200"/>
            <a:ext cx="91440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Concluding Thoughts: What to Look For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49" y="3048001"/>
            <a:ext cx="5809851" cy="16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85800"/>
            <a:ext cx="5486400" cy="219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6719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Hyperbolas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5052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Linear</a:t>
            </a:r>
          </a:p>
          <a:p>
            <a:r>
              <a:rPr lang="en-CA" sz="2400" dirty="0" smtClean="0"/>
              <a:t>Features</a:t>
            </a:r>
            <a:endParaRPr lang="en-CA" sz="2400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2438400" y="1676400"/>
            <a:ext cx="609600" cy="4288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133600" y="3706295"/>
            <a:ext cx="609600" cy="4288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4953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0" dirty="0" smtClean="0"/>
              <a:t>Geometry can give us layer velocities, location of objects and depths of interfaces.</a:t>
            </a:r>
            <a:endParaRPr lang="en-CA" sz="2400" b="0" dirty="0"/>
          </a:p>
        </p:txBody>
      </p:sp>
    </p:spTree>
    <p:extLst>
      <p:ext uri="{BB962C8B-B14F-4D97-AF65-F5344CB8AC3E}">
        <p14:creationId xmlns:p14="http://schemas.microsoft.com/office/powerpoint/2010/main" val="9960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91216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From Last Time</a:t>
            </a:r>
            <a:endParaRPr lang="en-US" kern="0" dirty="0"/>
          </a:p>
        </p:txBody>
      </p:sp>
      <p:pic>
        <p:nvPicPr>
          <p:cNvPr id="472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667000"/>
            <a:ext cx="5343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2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5" y="3962400"/>
            <a:ext cx="22545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85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Shorter pulses contain a wider range of 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Shorter pulse overall contain higher 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Spatial length increases as pulse length increases</a:t>
            </a:r>
            <a:endParaRPr lang="en-CA" sz="2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0" y="2897299"/>
            <a:ext cx="3071812" cy="106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70558"/>
            <a:ext cx="2891802" cy="109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5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57200" y="762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Questions About GPR?</a:t>
            </a:r>
          </a:p>
        </p:txBody>
      </p:sp>
    </p:spTree>
    <p:extLst>
      <p:ext uri="{BB962C8B-B14F-4D97-AF65-F5344CB8AC3E}">
        <p14:creationId xmlns:p14="http://schemas.microsoft.com/office/powerpoint/2010/main" val="28600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96000" y="624363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8433"/>
            <a:ext cx="8229600" cy="91216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From Last Time</a:t>
            </a: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91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There is a compromise between resolution and probing distance: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>	Higher frequencies			Better resolution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i="1" dirty="0" smtClean="0"/>
              <a:t>Layers:					Objects:</a:t>
            </a: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>	Higher frequencies			Lower probing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419600" y="2297162"/>
            <a:ext cx="914400" cy="3698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419600" y="4495800"/>
            <a:ext cx="914400" cy="3698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39" y="4994811"/>
            <a:ext cx="5442122" cy="183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03150"/>
            <a:ext cx="3429000" cy="103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2255"/>
            <a:ext cx="1905000" cy="123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8433"/>
            <a:ext cx="8229600" cy="91216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From Last Time</a:t>
            </a:r>
            <a:endParaRPr lang="en-US" kern="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219200"/>
            <a:ext cx="6848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990975"/>
            <a:ext cx="67722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0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7200" y="0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Today’s Topics</a:t>
            </a: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Interpretation and some </a:t>
            </a:r>
            <a:r>
              <a:rPr lang="en-CA" sz="2400" b="0" dirty="0"/>
              <a:t>e</a:t>
            </a:r>
            <a:r>
              <a:rPr lang="en-CA" sz="2400" b="0" dirty="0" smtClean="0"/>
              <a:t>xamples</a:t>
            </a:r>
          </a:p>
        </p:txBody>
      </p:sp>
    </p:spTree>
    <p:extLst>
      <p:ext uri="{BB962C8B-B14F-4D97-AF65-F5344CB8AC3E}">
        <p14:creationId xmlns:p14="http://schemas.microsoft.com/office/powerpoint/2010/main" val="36845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Example: Potash Mine</a:t>
            </a:r>
            <a:endParaRPr lang="en-US" kern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9" y="712788"/>
            <a:ext cx="9062652" cy="28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8862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Water was leaking into the potash mine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>		Reducing structural integrity of mine shafts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>		Want to know where water is and its source</a:t>
            </a:r>
            <a:r>
              <a:rPr lang="en-CA" sz="2400" b="0" dirty="0"/>
              <a:t/>
            </a:r>
            <a:br>
              <a:rPr lang="en-CA" sz="2400" b="0" dirty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>		Water infiltration produces a strong reflector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143000" y="4648200"/>
            <a:ext cx="685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143000" y="5422421"/>
            <a:ext cx="685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143000" y="6122985"/>
            <a:ext cx="685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Example: Potash Mine</a:t>
            </a:r>
            <a:endParaRPr lang="en-US" kern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9" y="712788"/>
            <a:ext cx="9062652" cy="28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8862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Zero offset survey performed.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0" dirty="0" smtClean="0"/>
              <a:t>Arrival time to depth conversion performed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dirty="0" smtClean="0"/>
              <a:t>Q:</a:t>
            </a:r>
            <a:r>
              <a:rPr lang="en-CA" sz="2400" b="0" dirty="0" smtClean="0"/>
              <a:t> Without a direct ground wave measurement or hyperbola to obtain propagation speed, how could they do conversion?</a:t>
            </a:r>
            <a:endParaRPr lang="en-CA" sz="2400" b="0" dirty="0"/>
          </a:p>
        </p:txBody>
      </p:sp>
    </p:spTree>
    <p:extLst>
      <p:ext uri="{BB962C8B-B14F-4D97-AF65-F5344CB8AC3E}">
        <p14:creationId xmlns:p14="http://schemas.microsoft.com/office/powerpoint/2010/main" val="15091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EOSC 350 ‘06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F2D1B90-3AEE-444A-A3DA-411977938CA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00000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kern="0" dirty="0" smtClean="0"/>
              <a:t>Example: Potash Mine</a:t>
            </a:r>
            <a:endParaRPr lang="en-US" kern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9" y="712788"/>
            <a:ext cx="9062652" cy="28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8862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</a:t>
            </a:r>
            <a:r>
              <a:rPr lang="en-CA" sz="2400" dirty="0" smtClean="0"/>
              <a:t>:</a:t>
            </a:r>
            <a:r>
              <a:rPr lang="en-CA" sz="2400" b="0" dirty="0" smtClean="0"/>
              <a:t> Potash in an </a:t>
            </a:r>
            <a:r>
              <a:rPr lang="en-CA" sz="2400" dirty="0" smtClean="0"/>
              <a:t>anhydrite mineral</a:t>
            </a:r>
            <a:r>
              <a:rPr lang="en-CA" sz="2400" b="0" dirty="0" smtClean="0"/>
              <a:t>.</a:t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>From known physical properties, </a:t>
            </a:r>
            <a:r>
              <a:rPr lang="en-CA" sz="2400" dirty="0" smtClean="0"/>
              <a:t>V ~ 0.13 m/ns</a:t>
            </a: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b="0" dirty="0" smtClean="0"/>
              <a:t/>
            </a:r>
            <a:br>
              <a:rPr lang="en-CA" sz="2400" b="0" dirty="0" smtClean="0"/>
            </a:br>
            <a:r>
              <a:rPr lang="en-CA" sz="2400" dirty="0" smtClean="0"/>
              <a:t>da = </a:t>
            </a:r>
            <a:r>
              <a:rPr lang="en-CA" sz="2400" dirty="0" err="1" smtClean="0"/>
              <a:t>Vt</a:t>
            </a:r>
            <a:r>
              <a:rPr lang="en-CA" sz="2400" dirty="0" smtClean="0"/>
              <a:t>/2</a:t>
            </a:r>
            <a:endParaRPr lang="en-CA" sz="2400" b="0" dirty="0"/>
          </a:p>
        </p:txBody>
      </p:sp>
    </p:spTree>
    <p:extLst>
      <p:ext uri="{BB962C8B-B14F-4D97-AF65-F5344CB8AC3E}">
        <p14:creationId xmlns:p14="http://schemas.microsoft.com/office/powerpoint/2010/main" val="34132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44649</TotalTime>
  <Words>1431</Words>
  <Application>Microsoft Office PowerPoint</Application>
  <PresentationFormat>On-screen Show (4:3)</PresentationFormat>
  <Paragraphs>330</Paragraphs>
  <Slides>30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EOS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EOSC350, 2005 Applied Geophysics 1</dc:title>
  <dc:creator>Francis Jones</dc:creator>
  <cp:lastModifiedBy>Devin Cowan</cp:lastModifiedBy>
  <cp:revision>841</cp:revision>
  <cp:lastPrinted>2017-10-24T02:29:00Z</cp:lastPrinted>
  <dcterms:created xsi:type="dcterms:W3CDTF">2005-09-01T17:26:59Z</dcterms:created>
  <dcterms:modified xsi:type="dcterms:W3CDTF">2017-10-24T02:29:09Z</dcterms:modified>
</cp:coreProperties>
</file>