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 id="2147483730" r:id="rId2"/>
  </p:sldMasterIdLst>
  <p:sldIdLst>
    <p:sldId id="256" r:id="rId3"/>
    <p:sldId id="262" r:id="rId4"/>
    <p:sldId id="281" r:id="rId5"/>
    <p:sldId id="270" r:id="rId6"/>
    <p:sldId id="271" r:id="rId7"/>
    <p:sldId id="268" r:id="rId8"/>
    <p:sldId id="276" r:id="rId9"/>
    <p:sldId id="274" r:id="rId10"/>
    <p:sldId id="284" r:id="rId11"/>
    <p:sldId id="285" r:id="rId12"/>
    <p:sldId id="286" r:id="rId13"/>
    <p:sldId id="287" r:id="rId14"/>
    <p:sldId id="288" r:id="rId15"/>
    <p:sldId id="263" r:id="rId16"/>
    <p:sldId id="275" r:id="rId17"/>
    <p:sldId id="277" r:id="rId18"/>
    <p:sldId id="280"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1DDEA-346C-4F07-A9A1-AE8E491E9127}"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81BFB95-C645-49AD-BDD0-2025EF13450C}">
      <dgm:prSet custT="1"/>
      <dgm:spPr/>
      <dgm:t>
        <a:bodyPr/>
        <a:lstStyle/>
        <a:p>
          <a:r>
            <a:rPr lang="en-US" sz="2800" b="1" dirty="0" smtClean="0">
              <a:solidFill>
                <a:schemeClr val="tx1"/>
              </a:solidFill>
            </a:rPr>
            <a:t>La </a:t>
          </a:r>
          <a:r>
            <a:rPr lang="en-US" sz="2800" b="1" dirty="0" err="1" smtClean="0">
              <a:solidFill>
                <a:schemeClr val="tx1"/>
              </a:solidFill>
            </a:rPr>
            <a:t>dynamique</a:t>
          </a:r>
          <a:r>
            <a:rPr lang="en-US" sz="2800" b="1" dirty="0" smtClean="0">
              <a:solidFill>
                <a:schemeClr val="tx1"/>
              </a:solidFill>
            </a:rPr>
            <a:t> de </a:t>
          </a:r>
          <a:r>
            <a:rPr lang="en-US" sz="2800" b="1" dirty="0" err="1" smtClean="0">
              <a:solidFill>
                <a:schemeClr val="tx1"/>
              </a:solidFill>
            </a:rPr>
            <a:t>groupe</a:t>
          </a:r>
          <a:r>
            <a:rPr lang="en-US" sz="2800" b="1" dirty="0" smtClean="0">
              <a:solidFill>
                <a:schemeClr val="tx1"/>
              </a:solidFill>
            </a:rPr>
            <a:t> </a:t>
          </a:r>
          <a:r>
            <a:rPr lang="en-US" sz="2800" b="1" dirty="0" err="1" smtClean="0">
              <a:solidFill>
                <a:schemeClr val="tx1"/>
              </a:solidFill>
            </a:rPr>
            <a:t>selon</a:t>
          </a:r>
          <a:r>
            <a:rPr lang="en-US" sz="2800" b="1" dirty="0" smtClean="0">
              <a:solidFill>
                <a:schemeClr val="tx1"/>
              </a:solidFill>
            </a:rPr>
            <a:t> </a:t>
          </a:r>
          <a:r>
            <a:rPr lang="en-US" sz="2800" b="1" dirty="0" err="1" smtClean="0">
              <a:solidFill>
                <a:schemeClr val="tx1"/>
              </a:solidFill>
            </a:rPr>
            <a:t>kurt</a:t>
          </a:r>
          <a:r>
            <a:rPr lang="en-US" sz="2800" b="1" dirty="0" smtClean="0">
              <a:solidFill>
                <a:schemeClr val="tx1"/>
              </a:solidFill>
            </a:rPr>
            <a:t> </a:t>
          </a:r>
          <a:r>
            <a:rPr lang="en-US" sz="2800" b="1" dirty="0" err="1" smtClean="0">
              <a:solidFill>
                <a:schemeClr val="tx1"/>
              </a:solidFill>
            </a:rPr>
            <a:t>Lewin</a:t>
          </a:r>
          <a:endParaRPr lang="en-US" sz="2800" b="1" dirty="0">
            <a:solidFill>
              <a:schemeClr val="tx1"/>
            </a:solidFill>
          </a:endParaRPr>
        </a:p>
      </dgm:t>
    </dgm:pt>
    <dgm:pt modelId="{4CCF308B-A6A6-43C3-BCCE-2C6166056D8C}" type="parTrans" cxnId="{47B0A742-487B-45D8-BA60-308AEE93DC31}">
      <dgm:prSet/>
      <dgm:spPr/>
      <dgm:t>
        <a:bodyPr/>
        <a:lstStyle/>
        <a:p>
          <a:endParaRPr lang="en-US"/>
        </a:p>
      </dgm:t>
    </dgm:pt>
    <dgm:pt modelId="{72B45B2E-5E4D-4D26-AE2F-0401331700DF}" type="sibTrans" cxnId="{47B0A742-487B-45D8-BA60-308AEE93DC31}">
      <dgm:prSet/>
      <dgm:spPr/>
      <dgm:t>
        <a:bodyPr/>
        <a:lstStyle/>
        <a:p>
          <a:endParaRPr lang="en-US"/>
        </a:p>
      </dgm:t>
    </dgm:pt>
    <dgm:pt modelId="{0B1E4DF5-2774-4207-91AA-5A6547D6C448}">
      <dgm:prSet custT="1"/>
      <dgm:spPr/>
      <dgm:t>
        <a:bodyPr/>
        <a:lstStyle/>
        <a:p>
          <a:r>
            <a:rPr lang="en-US" sz="2400" b="1" dirty="0" smtClean="0">
              <a:solidFill>
                <a:schemeClr val="tx1"/>
              </a:solidFill>
            </a:rPr>
            <a:t>Les </a:t>
          </a:r>
          <a:r>
            <a:rPr lang="en-US" sz="2400" b="1" dirty="0" err="1" smtClean="0">
              <a:solidFill>
                <a:schemeClr val="tx1"/>
              </a:solidFill>
            </a:rPr>
            <a:t>étapes</a:t>
          </a:r>
          <a:r>
            <a:rPr lang="en-US" sz="2400" b="1" dirty="0" smtClean="0">
              <a:solidFill>
                <a:schemeClr val="tx1"/>
              </a:solidFill>
            </a:rPr>
            <a:t> du </a:t>
          </a:r>
          <a:r>
            <a:rPr lang="en-US" sz="2400" b="1" dirty="0" err="1" smtClean="0">
              <a:solidFill>
                <a:schemeClr val="tx1"/>
              </a:solidFill>
            </a:rPr>
            <a:t>changement</a:t>
          </a:r>
          <a:endParaRPr lang="en-US" sz="2400" b="1" dirty="0">
            <a:solidFill>
              <a:schemeClr val="tx1"/>
            </a:solidFill>
          </a:endParaRPr>
        </a:p>
      </dgm:t>
    </dgm:pt>
    <dgm:pt modelId="{C5E2BD9A-8CC0-42BC-B38B-269E19ABD336}" type="parTrans" cxnId="{222E09EE-F4D7-4796-B4FB-1B5D1FADCC53}">
      <dgm:prSet/>
      <dgm:spPr/>
      <dgm:t>
        <a:bodyPr/>
        <a:lstStyle/>
        <a:p>
          <a:endParaRPr lang="en-US"/>
        </a:p>
      </dgm:t>
    </dgm:pt>
    <dgm:pt modelId="{54527C0E-23D6-4B93-A5E6-9F690433BF12}" type="sibTrans" cxnId="{222E09EE-F4D7-4796-B4FB-1B5D1FADCC53}">
      <dgm:prSet/>
      <dgm:spPr/>
      <dgm:t>
        <a:bodyPr/>
        <a:lstStyle/>
        <a:p>
          <a:endParaRPr lang="en-US"/>
        </a:p>
      </dgm:t>
    </dgm:pt>
    <dgm:pt modelId="{54BD4CD4-6C30-4857-B33F-67DDD206C20F}">
      <dgm:prSet custT="1"/>
      <dgm:spPr/>
      <dgm:t>
        <a:bodyPr/>
        <a:lstStyle/>
        <a:p>
          <a:r>
            <a:rPr lang="fr-FR" sz="2400" b="1" dirty="0" smtClean="0">
              <a:solidFill>
                <a:schemeClr val="tx1"/>
              </a:solidFill>
            </a:rPr>
            <a:t>La </a:t>
          </a:r>
          <a:r>
            <a:rPr lang="fr-FR" sz="2400" b="1" dirty="0" smtClean="0">
              <a:solidFill>
                <a:schemeClr val="tx1"/>
              </a:solidFill>
            </a:rPr>
            <a:t>médiation collaborative</a:t>
          </a:r>
          <a:endParaRPr lang="en-US" sz="2400" dirty="0">
            <a:solidFill>
              <a:schemeClr val="tx1"/>
            </a:solidFill>
          </a:endParaRPr>
        </a:p>
      </dgm:t>
    </dgm:pt>
    <dgm:pt modelId="{3D4A29A4-CEA3-4534-9175-CC1AAF69CFA7}" type="parTrans" cxnId="{38AA39F0-5791-4700-8E91-235D17981B0C}">
      <dgm:prSet/>
      <dgm:spPr/>
      <dgm:t>
        <a:bodyPr/>
        <a:lstStyle/>
        <a:p>
          <a:endParaRPr lang="en-US"/>
        </a:p>
      </dgm:t>
    </dgm:pt>
    <dgm:pt modelId="{D65C7E7D-9DA4-44AD-95E1-52FFBDED9EF7}" type="sibTrans" cxnId="{38AA39F0-5791-4700-8E91-235D17981B0C}">
      <dgm:prSet/>
      <dgm:spPr/>
      <dgm:t>
        <a:bodyPr/>
        <a:lstStyle/>
        <a:p>
          <a:endParaRPr lang="en-US"/>
        </a:p>
      </dgm:t>
    </dgm:pt>
    <dgm:pt modelId="{1A00DB1D-4F23-465F-9AB8-9F2210E3CC13}">
      <dgm:prSet custT="1"/>
      <dgm:spPr/>
      <dgm:t>
        <a:bodyPr/>
        <a:lstStyle/>
        <a:p>
          <a:r>
            <a:rPr lang="en-US" sz="2400" b="1" dirty="0" smtClean="0">
              <a:solidFill>
                <a:schemeClr val="tx1"/>
              </a:solidFill>
            </a:rPr>
            <a:t>La résistance au </a:t>
          </a:r>
          <a:r>
            <a:rPr lang="en-US" sz="2400" b="1" dirty="0" err="1" smtClean="0">
              <a:solidFill>
                <a:schemeClr val="tx1"/>
              </a:solidFill>
            </a:rPr>
            <a:t>changement</a:t>
          </a:r>
          <a:endParaRPr lang="en-US" sz="2400" b="1" dirty="0">
            <a:solidFill>
              <a:schemeClr val="tx1"/>
            </a:solidFill>
          </a:endParaRPr>
        </a:p>
      </dgm:t>
    </dgm:pt>
    <dgm:pt modelId="{EAC9CE92-8BD3-455D-B57E-82060B1DF65D}" type="parTrans" cxnId="{FBD82DA3-818E-443F-ADDC-3C9629AA506B}">
      <dgm:prSet/>
      <dgm:spPr/>
      <dgm:t>
        <a:bodyPr/>
        <a:lstStyle/>
        <a:p>
          <a:endParaRPr lang="en-US"/>
        </a:p>
      </dgm:t>
    </dgm:pt>
    <dgm:pt modelId="{2FC1FF49-306B-4FD7-81A9-23143A954CB8}" type="sibTrans" cxnId="{FBD82DA3-818E-443F-ADDC-3C9629AA506B}">
      <dgm:prSet/>
      <dgm:spPr/>
      <dgm:t>
        <a:bodyPr/>
        <a:lstStyle/>
        <a:p>
          <a:endParaRPr lang="en-US"/>
        </a:p>
      </dgm:t>
    </dgm:pt>
    <dgm:pt modelId="{3C613321-C3E2-49EB-989D-8C8D9BCC5734}" type="pres">
      <dgm:prSet presAssocID="{5C71DDEA-346C-4F07-A9A1-AE8E491E9127}" presName="linear" presStyleCnt="0">
        <dgm:presLayoutVars>
          <dgm:animLvl val="lvl"/>
          <dgm:resizeHandles val="exact"/>
        </dgm:presLayoutVars>
      </dgm:prSet>
      <dgm:spPr/>
      <dgm:t>
        <a:bodyPr/>
        <a:lstStyle/>
        <a:p>
          <a:endParaRPr lang="fr-FR"/>
        </a:p>
      </dgm:t>
    </dgm:pt>
    <dgm:pt modelId="{14E160AC-C164-4031-9978-2A8162485526}" type="pres">
      <dgm:prSet presAssocID="{F81BFB95-C645-49AD-BDD0-2025EF13450C}" presName="parentText" presStyleLbl="node1" presStyleIdx="0" presStyleCnt="4">
        <dgm:presLayoutVars>
          <dgm:chMax val="0"/>
          <dgm:bulletEnabled val="1"/>
        </dgm:presLayoutVars>
      </dgm:prSet>
      <dgm:spPr/>
      <dgm:t>
        <a:bodyPr/>
        <a:lstStyle/>
        <a:p>
          <a:endParaRPr lang="fr-FR"/>
        </a:p>
      </dgm:t>
    </dgm:pt>
    <dgm:pt modelId="{48C468A0-92DA-4B5D-BD9D-4FD2C101FC27}" type="pres">
      <dgm:prSet presAssocID="{72B45B2E-5E4D-4D26-AE2F-0401331700DF}" presName="spacer" presStyleCnt="0"/>
      <dgm:spPr/>
    </dgm:pt>
    <dgm:pt modelId="{F5A67132-827C-4080-80F3-C3A29F87FE9B}" type="pres">
      <dgm:prSet presAssocID="{0B1E4DF5-2774-4207-91AA-5A6547D6C448}" presName="parentText" presStyleLbl="node1" presStyleIdx="1" presStyleCnt="4">
        <dgm:presLayoutVars>
          <dgm:chMax val="0"/>
          <dgm:bulletEnabled val="1"/>
        </dgm:presLayoutVars>
      </dgm:prSet>
      <dgm:spPr/>
      <dgm:t>
        <a:bodyPr/>
        <a:lstStyle/>
        <a:p>
          <a:endParaRPr lang="fr-FR"/>
        </a:p>
      </dgm:t>
    </dgm:pt>
    <dgm:pt modelId="{3C3198DF-43C4-4B91-91D9-277924BCF596}" type="pres">
      <dgm:prSet presAssocID="{54527C0E-23D6-4B93-A5E6-9F690433BF12}" presName="spacer" presStyleCnt="0"/>
      <dgm:spPr/>
    </dgm:pt>
    <dgm:pt modelId="{5FAFAB65-D0A9-4927-A68A-CF606D79A231}" type="pres">
      <dgm:prSet presAssocID="{54BD4CD4-6C30-4857-B33F-67DDD206C20F}" presName="parentText" presStyleLbl="node1" presStyleIdx="2" presStyleCnt="4" custLinFactNeighborX="1525" custLinFactNeighborY="-31942">
        <dgm:presLayoutVars>
          <dgm:chMax val="0"/>
          <dgm:bulletEnabled val="1"/>
        </dgm:presLayoutVars>
      </dgm:prSet>
      <dgm:spPr/>
      <dgm:t>
        <a:bodyPr/>
        <a:lstStyle/>
        <a:p>
          <a:endParaRPr lang="fr-FR"/>
        </a:p>
      </dgm:t>
    </dgm:pt>
    <dgm:pt modelId="{96926BE8-241D-4C31-A73F-8445ADD286B2}" type="pres">
      <dgm:prSet presAssocID="{D65C7E7D-9DA4-44AD-95E1-52FFBDED9EF7}" presName="spacer" presStyleCnt="0"/>
      <dgm:spPr/>
    </dgm:pt>
    <dgm:pt modelId="{40229DE9-20A7-4B50-98CF-41BDCDC50F6B}" type="pres">
      <dgm:prSet presAssocID="{1A00DB1D-4F23-465F-9AB8-9F2210E3CC13}" presName="parentText" presStyleLbl="node1" presStyleIdx="3" presStyleCnt="4">
        <dgm:presLayoutVars>
          <dgm:chMax val="0"/>
          <dgm:bulletEnabled val="1"/>
        </dgm:presLayoutVars>
      </dgm:prSet>
      <dgm:spPr/>
      <dgm:t>
        <a:bodyPr/>
        <a:lstStyle/>
        <a:p>
          <a:endParaRPr lang="fr-FR"/>
        </a:p>
      </dgm:t>
    </dgm:pt>
  </dgm:ptLst>
  <dgm:cxnLst>
    <dgm:cxn modelId="{E9A97D9A-6F74-4FA4-AA63-8EE0EB9EF6C1}" type="presOf" srcId="{54BD4CD4-6C30-4857-B33F-67DDD206C20F}" destId="{5FAFAB65-D0A9-4927-A68A-CF606D79A231}" srcOrd="0" destOrd="0" presId="urn:microsoft.com/office/officeart/2005/8/layout/vList2"/>
    <dgm:cxn modelId="{47B0A742-487B-45D8-BA60-308AEE93DC31}" srcId="{5C71DDEA-346C-4F07-A9A1-AE8E491E9127}" destId="{F81BFB95-C645-49AD-BDD0-2025EF13450C}" srcOrd="0" destOrd="0" parTransId="{4CCF308B-A6A6-43C3-BCCE-2C6166056D8C}" sibTransId="{72B45B2E-5E4D-4D26-AE2F-0401331700DF}"/>
    <dgm:cxn modelId="{FBD82DA3-818E-443F-ADDC-3C9629AA506B}" srcId="{5C71DDEA-346C-4F07-A9A1-AE8E491E9127}" destId="{1A00DB1D-4F23-465F-9AB8-9F2210E3CC13}" srcOrd="3" destOrd="0" parTransId="{EAC9CE92-8BD3-455D-B57E-82060B1DF65D}" sibTransId="{2FC1FF49-306B-4FD7-81A9-23143A954CB8}"/>
    <dgm:cxn modelId="{83B8EF85-73F9-4943-A537-84E8BB1D9219}" type="presOf" srcId="{F81BFB95-C645-49AD-BDD0-2025EF13450C}" destId="{14E160AC-C164-4031-9978-2A8162485526}" srcOrd="0" destOrd="0" presId="urn:microsoft.com/office/officeart/2005/8/layout/vList2"/>
    <dgm:cxn modelId="{B121FC9A-0618-4A45-B87E-5C1374449EB7}" type="presOf" srcId="{0B1E4DF5-2774-4207-91AA-5A6547D6C448}" destId="{F5A67132-827C-4080-80F3-C3A29F87FE9B}" srcOrd="0" destOrd="0" presId="urn:microsoft.com/office/officeart/2005/8/layout/vList2"/>
    <dgm:cxn modelId="{90841435-3246-4A1B-979E-DB0B7F55401A}" type="presOf" srcId="{1A00DB1D-4F23-465F-9AB8-9F2210E3CC13}" destId="{40229DE9-20A7-4B50-98CF-41BDCDC50F6B}" srcOrd="0" destOrd="0" presId="urn:microsoft.com/office/officeart/2005/8/layout/vList2"/>
    <dgm:cxn modelId="{8649649C-415F-4BC6-8478-05BCC10E64A0}" type="presOf" srcId="{5C71DDEA-346C-4F07-A9A1-AE8E491E9127}" destId="{3C613321-C3E2-49EB-989D-8C8D9BCC5734}" srcOrd="0" destOrd="0" presId="urn:microsoft.com/office/officeart/2005/8/layout/vList2"/>
    <dgm:cxn modelId="{38AA39F0-5791-4700-8E91-235D17981B0C}" srcId="{5C71DDEA-346C-4F07-A9A1-AE8E491E9127}" destId="{54BD4CD4-6C30-4857-B33F-67DDD206C20F}" srcOrd="2" destOrd="0" parTransId="{3D4A29A4-CEA3-4534-9175-CC1AAF69CFA7}" sibTransId="{D65C7E7D-9DA4-44AD-95E1-52FFBDED9EF7}"/>
    <dgm:cxn modelId="{222E09EE-F4D7-4796-B4FB-1B5D1FADCC53}" srcId="{5C71DDEA-346C-4F07-A9A1-AE8E491E9127}" destId="{0B1E4DF5-2774-4207-91AA-5A6547D6C448}" srcOrd="1" destOrd="0" parTransId="{C5E2BD9A-8CC0-42BC-B38B-269E19ABD336}" sibTransId="{54527C0E-23D6-4B93-A5E6-9F690433BF12}"/>
    <dgm:cxn modelId="{78930E37-5361-43B0-BA1C-6A5063EB9093}" type="presParOf" srcId="{3C613321-C3E2-49EB-989D-8C8D9BCC5734}" destId="{14E160AC-C164-4031-9978-2A8162485526}" srcOrd="0" destOrd="0" presId="urn:microsoft.com/office/officeart/2005/8/layout/vList2"/>
    <dgm:cxn modelId="{FC48C7A4-49D5-4192-9F87-F58D53689425}" type="presParOf" srcId="{3C613321-C3E2-49EB-989D-8C8D9BCC5734}" destId="{48C468A0-92DA-4B5D-BD9D-4FD2C101FC27}" srcOrd="1" destOrd="0" presId="urn:microsoft.com/office/officeart/2005/8/layout/vList2"/>
    <dgm:cxn modelId="{97C2B3DA-D32F-406B-8F5C-ECA4C02BE4C1}" type="presParOf" srcId="{3C613321-C3E2-49EB-989D-8C8D9BCC5734}" destId="{F5A67132-827C-4080-80F3-C3A29F87FE9B}" srcOrd="2" destOrd="0" presId="urn:microsoft.com/office/officeart/2005/8/layout/vList2"/>
    <dgm:cxn modelId="{EB277619-03B5-4486-A848-FED0F32BD1C2}" type="presParOf" srcId="{3C613321-C3E2-49EB-989D-8C8D9BCC5734}" destId="{3C3198DF-43C4-4B91-91D9-277924BCF596}" srcOrd="3" destOrd="0" presId="urn:microsoft.com/office/officeart/2005/8/layout/vList2"/>
    <dgm:cxn modelId="{7C4C03F0-DD61-46E3-B371-2B3ECA567A42}" type="presParOf" srcId="{3C613321-C3E2-49EB-989D-8C8D9BCC5734}" destId="{5FAFAB65-D0A9-4927-A68A-CF606D79A231}" srcOrd="4" destOrd="0" presId="urn:microsoft.com/office/officeart/2005/8/layout/vList2"/>
    <dgm:cxn modelId="{0DC3B449-7803-4663-BCF3-876C1391E511}" type="presParOf" srcId="{3C613321-C3E2-49EB-989D-8C8D9BCC5734}" destId="{96926BE8-241D-4C31-A73F-8445ADD286B2}" srcOrd="5" destOrd="0" presId="urn:microsoft.com/office/officeart/2005/8/layout/vList2"/>
    <dgm:cxn modelId="{F0413DAF-69B1-434D-A16E-4504D4BEECFA}" type="presParOf" srcId="{3C613321-C3E2-49EB-989D-8C8D9BCC5734}" destId="{40229DE9-20A7-4B50-98CF-41BDCDC50F6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EF10E2-8B5C-4729-A37A-EC199FA72DA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D232226-CAAD-45EB-9191-3D19F96DF9C0}">
      <dgm:prSet custT="1"/>
      <dgm:spPr/>
      <dgm:t>
        <a:bodyPr/>
        <a:lstStyle/>
        <a:p>
          <a:pPr algn="just">
            <a:lnSpc>
              <a:spcPct val="100000"/>
            </a:lnSpc>
          </a:pPr>
          <a:r>
            <a:rPr lang="en-US" sz="2000" b="1" dirty="0" err="1" smtClean="0">
              <a:solidFill>
                <a:schemeClr val="tx1"/>
              </a:solidFill>
            </a:rPr>
            <a:t>Fédérer</a:t>
          </a:r>
          <a:r>
            <a:rPr lang="en-US" sz="2000" b="1" dirty="0" smtClean="0">
              <a:solidFill>
                <a:schemeClr val="tx1"/>
              </a:solidFill>
            </a:rPr>
            <a:t> </a:t>
          </a:r>
          <a:r>
            <a:rPr lang="en-US" sz="2000" b="1" dirty="0" err="1" smtClean="0">
              <a:solidFill>
                <a:schemeClr val="tx1"/>
              </a:solidFill>
            </a:rPr>
            <a:t>autour</a:t>
          </a:r>
          <a:r>
            <a:rPr lang="en-US" sz="2000" b="1" dirty="0" smtClean="0">
              <a:solidFill>
                <a:schemeClr val="tx1"/>
              </a:solidFill>
            </a:rPr>
            <a:t> de la culture de </a:t>
          </a:r>
          <a:r>
            <a:rPr lang="en-US" sz="2000" b="1" dirty="0" err="1" smtClean="0">
              <a:solidFill>
                <a:schemeClr val="tx1"/>
              </a:solidFill>
            </a:rPr>
            <a:t>l’entreprise</a:t>
          </a:r>
          <a:r>
            <a:rPr lang="en-US" sz="2000" b="1" dirty="0" smtClean="0">
              <a:solidFill>
                <a:schemeClr val="tx1"/>
              </a:solidFill>
            </a:rPr>
            <a:t> </a:t>
          </a:r>
          <a:r>
            <a:rPr lang="en-US" sz="2000" b="1" dirty="0" smtClean="0">
              <a:solidFill>
                <a:schemeClr val="tx1"/>
              </a:solidFill>
            </a:rPr>
            <a:t>grâce à </a:t>
          </a:r>
          <a:r>
            <a:rPr lang="en-US" sz="2000" b="1" dirty="0" err="1" smtClean="0">
              <a:solidFill>
                <a:schemeClr val="tx1"/>
              </a:solidFill>
            </a:rPr>
            <a:t>une</a:t>
          </a:r>
          <a:r>
            <a:rPr lang="en-US" sz="2000" b="1" dirty="0" smtClean="0">
              <a:solidFill>
                <a:schemeClr val="tx1"/>
              </a:solidFill>
            </a:rPr>
            <a:t> communication </a:t>
          </a:r>
          <a:r>
            <a:rPr lang="en-US" sz="2000" b="1" dirty="0" err="1" smtClean="0">
              <a:solidFill>
                <a:schemeClr val="tx1"/>
              </a:solidFill>
            </a:rPr>
            <a:t>transparente</a:t>
          </a:r>
          <a:endParaRPr lang="en-US" sz="2000" b="1" dirty="0">
            <a:solidFill>
              <a:schemeClr val="tx1"/>
            </a:solidFill>
          </a:endParaRPr>
        </a:p>
      </dgm:t>
    </dgm:pt>
    <dgm:pt modelId="{64BA878E-465E-4D6C-9427-61808CFB75D9}" type="parTrans" cxnId="{4B8548C1-A5C6-4256-881F-9AD1D9E39565}">
      <dgm:prSet/>
      <dgm:spPr/>
      <dgm:t>
        <a:bodyPr/>
        <a:lstStyle/>
        <a:p>
          <a:endParaRPr lang="en-US"/>
        </a:p>
      </dgm:t>
    </dgm:pt>
    <dgm:pt modelId="{4DB9EAE6-C97E-43B5-A0F9-55E3F14AABA1}" type="sibTrans" cxnId="{4B8548C1-A5C6-4256-881F-9AD1D9E39565}">
      <dgm:prSet/>
      <dgm:spPr/>
      <dgm:t>
        <a:bodyPr/>
        <a:lstStyle/>
        <a:p>
          <a:endParaRPr lang="en-US"/>
        </a:p>
      </dgm:t>
    </dgm:pt>
    <dgm:pt modelId="{F576383E-2DAB-4ECE-9E9D-7E6E9EFBC95F}">
      <dgm:prSet custT="1"/>
      <dgm:spPr/>
      <dgm:t>
        <a:bodyPr/>
        <a:lstStyle/>
        <a:p>
          <a:pPr>
            <a:lnSpc>
              <a:spcPct val="100000"/>
            </a:lnSpc>
          </a:pPr>
          <a:r>
            <a:rPr lang="en-US" sz="2000" b="1" dirty="0" smtClean="0">
              <a:solidFill>
                <a:schemeClr val="tx1"/>
              </a:solidFill>
            </a:rPr>
            <a:t> </a:t>
          </a:r>
          <a:r>
            <a:rPr lang="en-US" sz="2000" b="1" dirty="0" smtClean="0">
              <a:solidFill>
                <a:schemeClr val="tx1"/>
              </a:solidFill>
            </a:rPr>
            <a:t>la </a:t>
          </a:r>
          <a:r>
            <a:rPr lang="en-US" sz="2000" b="1" dirty="0" err="1" smtClean="0">
              <a:solidFill>
                <a:schemeClr val="tx1"/>
              </a:solidFill>
            </a:rPr>
            <a:t>définition</a:t>
          </a:r>
          <a:r>
            <a:rPr lang="en-US" sz="2000" b="1" dirty="0" smtClean="0">
              <a:solidFill>
                <a:schemeClr val="tx1"/>
              </a:solidFill>
            </a:rPr>
            <a:t> des </a:t>
          </a:r>
          <a:r>
            <a:rPr lang="en-US" sz="2000" b="1" dirty="0" err="1" smtClean="0">
              <a:solidFill>
                <a:schemeClr val="tx1"/>
              </a:solidFill>
            </a:rPr>
            <a:t>objectifs</a:t>
          </a:r>
          <a:r>
            <a:rPr lang="en-US" sz="2000" b="1" dirty="0" smtClean="0">
              <a:solidFill>
                <a:schemeClr val="tx1"/>
              </a:solidFill>
            </a:rPr>
            <a:t> </a:t>
          </a:r>
          <a:r>
            <a:rPr lang="en-US" sz="2000" b="1" dirty="0" err="1" smtClean="0">
              <a:solidFill>
                <a:schemeClr val="tx1"/>
              </a:solidFill>
            </a:rPr>
            <a:t>communs</a:t>
          </a:r>
          <a:endParaRPr lang="en-US" sz="2000" b="1" dirty="0">
            <a:solidFill>
              <a:schemeClr val="tx1"/>
            </a:solidFill>
          </a:endParaRPr>
        </a:p>
      </dgm:t>
    </dgm:pt>
    <dgm:pt modelId="{E7B22A50-E857-4AD2-AF11-6258416EE6AF}" type="parTrans" cxnId="{0F6FB8FD-02FB-4C64-BC58-455808F7A671}">
      <dgm:prSet/>
      <dgm:spPr/>
      <dgm:t>
        <a:bodyPr/>
        <a:lstStyle/>
        <a:p>
          <a:endParaRPr lang="en-US"/>
        </a:p>
      </dgm:t>
    </dgm:pt>
    <dgm:pt modelId="{D751264F-22C2-45B4-A9BB-B4781CA458BC}" type="sibTrans" cxnId="{0F6FB8FD-02FB-4C64-BC58-455808F7A671}">
      <dgm:prSet/>
      <dgm:spPr/>
      <dgm:t>
        <a:bodyPr/>
        <a:lstStyle/>
        <a:p>
          <a:endParaRPr lang="en-US"/>
        </a:p>
      </dgm:t>
    </dgm:pt>
    <dgm:pt modelId="{7620CC0C-EC3B-447E-8038-1D9A2F553AEB}">
      <dgm:prSet custT="1"/>
      <dgm:spPr/>
      <dgm:t>
        <a:bodyPr/>
        <a:lstStyle/>
        <a:p>
          <a:pPr algn="just">
            <a:lnSpc>
              <a:spcPct val="100000"/>
            </a:lnSpc>
          </a:pPr>
          <a:r>
            <a:rPr lang="fr-FR" sz="1800" b="1" dirty="0" smtClean="0">
              <a:solidFill>
                <a:schemeClr val="tx1"/>
              </a:solidFill>
            </a:rPr>
            <a:t>Le style de leadership participatif avec une approche proactive  résout les frictions de groupe dès leur apparition</a:t>
          </a:r>
          <a:endParaRPr lang="en-US" sz="1800" b="1" dirty="0">
            <a:solidFill>
              <a:schemeClr val="tx1"/>
            </a:solidFill>
          </a:endParaRPr>
        </a:p>
      </dgm:t>
    </dgm:pt>
    <dgm:pt modelId="{98B670E7-3E22-43E1-9EAC-E2E923BD629D}" type="parTrans" cxnId="{E78310FF-93DC-4ACC-A618-E2AAA2AD6BC5}">
      <dgm:prSet/>
      <dgm:spPr/>
      <dgm:t>
        <a:bodyPr/>
        <a:lstStyle/>
        <a:p>
          <a:endParaRPr lang="en-US"/>
        </a:p>
      </dgm:t>
    </dgm:pt>
    <dgm:pt modelId="{F00F3416-BAE1-4713-9848-31C12191D88F}" type="sibTrans" cxnId="{E78310FF-93DC-4ACC-A618-E2AAA2AD6BC5}">
      <dgm:prSet/>
      <dgm:spPr/>
      <dgm:t>
        <a:bodyPr/>
        <a:lstStyle/>
        <a:p>
          <a:endParaRPr lang="en-US"/>
        </a:p>
      </dgm:t>
    </dgm:pt>
    <dgm:pt modelId="{B3876972-65DF-456E-814B-79C15E7AD79F}">
      <dgm:prSet custT="1"/>
      <dgm:spPr/>
      <dgm:t>
        <a:bodyPr/>
        <a:lstStyle/>
        <a:p>
          <a:pPr>
            <a:lnSpc>
              <a:spcPct val="100000"/>
            </a:lnSpc>
          </a:pPr>
          <a:r>
            <a:rPr lang="en-US" sz="2000" b="1" dirty="0" smtClean="0">
              <a:solidFill>
                <a:schemeClr val="tx1"/>
              </a:solidFill>
            </a:rPr>
            <a:t>Reconnaissance et </a:t>
          </a:r>
          <a:r>
            <a:rPr lang="en-US" sz="2000" b="1" dirty="0" err="1" smtClean="0">
              <a:solidFill>
                <a:schemeClr val="tx1"/>
              </a:solidFill>
            </a:rPr>
            <a:t>développement</a:t>
          </a:r>
          <a:r>
            <a:rPr lang="en-US" sz="2000" b="1" dirty="0" smtClean="0">
              <a:solidFill>
                <a:schemeClr val="tx1"/>
              </a:solidFill>
            </a:rPr>
            <a:t> personnel</a:t>
          </a:r>
          <a:endParaRPr lang="en-US" sz="2000" b="1" dirty="0">
            <a:solidFill>
              <a:schemeClr val="tx1"/>
            </a:solidFill>
          </a:endParaRPr>
        </a:p>
      </dgm:t>
    </dgm:pt>
    <dgm:pt modelId="{3892445E-75F7-4BAA-8D5E-664BB60A973F}" type="parTrans" cxnId="{D7C9D349-1F64-4C28-9714-F38D248543D7}">
      <dgm:prSet/>
      <dgm:spPr/>
      <dgm:t>
        <a:bodyPr/>
        <a:lstStyle/>
        <a:p>
          <a:endParaRPr lang="en-US"/>
        </a:p>
      </dgm:t>
    </dgm:pt>
    <dgm:pt modelId="{9762781E-4956-4029-95B1-1815CC499CE3}" type="sibTrans" cxnId="{D7C9D349-1F64-4C28-9714-F38D248543D7}">
      <dgm:prSet/>
      <dgm:spPr/>
      <dgm:t>
        <a:bodyPr/>
        <a:lstStyle/>
        <a:p>
          <a:endParaRPr lang="en-US"/>
        </a:p>
      </dgm:t>
    </dgm:pt>
    <dgm:pt modelId="{56D22D89-EC89-46CA-A86B-5E20755DA34B}">
      <dgm:prSet custT="1"/>
      <dgm:spPr/>
      <dgm:t>
        <a:bodyPr/>
        <a:lstStyle/>
        <a:p>
          <a:pPr>
            <a:lnSpc>
              <a:spcPct val="100000"/>
            </a:lnSpc>
          </a:pPr>
          <a:r>
            <a:rPr lang="en-US" sz="2000" b="1" dirty="0" err="1" smtClean="0">
              <a:solidFill>
                <a:schemeClr val="tx1"/>
              </a:solidFill>
            </a:rPr>
            <a:t>Récompenser</a:t>
          </a:r>
          <a:r>
            <a:rPr lang="en-US" sz="2000" b="1" dirty="0" smtClean="0">
              <a:solidFill>
                <a:schemeClr val="tx1"/>
              </a:solidFill>
            </a:rPr>
            <a:t> la collaboration</a:t>
          </a:r>
          <a:endParaRPr lang="en-US" sz="2000" b="1" dirty="0">
            <a:solidFill>
              <a:schemeClr val="tx1"/>
            </a:solidFill>
          </a:endParaRPr>
        </a:p>
      </dgm:t>
    </dgm:pt>
    <dgm:pt modelId="{7074E881-8288-41BB-8139-6911C8A4F199}" type="parTrans" cxnId="{C952C2F6-3DD4-4168-B6C3-0A86E782E56E}">
      <dgm:prSet/>
      <dgm:spPr/>
      <dgm:t>
        <a:bodyPr/>
        <a:lstStyle/>
        <a:p>
          <a:endParaRPr lang="en-US"/>
        </a:p>
      </dgm:t>
    </dgm:pt>
    <dgm:pt modelId="{802E9CF7-CC3E-4DF7-8C0E-32A8E80EC044}" type="sibTrans" cxnId="{C952C2F6-3DD4-4168-B6C3-0A86E782E56E}">
      <dgm:prSet/>
      <dgm:spPr/>
      <dgm:t>
        <a:bodyPr/>
        <a:lstStyle/>
        <a:p>
          <a:endParaRPr lang="en-US"/>
        </a:p>
      </dgm:t>
    </dgm:pt>
    <dgm:pt modelId="{B8A1401B-474C-4059-9D9B-BBAB14678B53}" type="pres">
      <dgm:prSet presAssocID="{95EF10E2-8B5C-4729-A37A-EC199FA72DAA}" presName="root" presStyleCnt="0">
        <dgm:presLayoutVars>
          <dgm:dir/>
          <dgm:resizeHandles val="exact"/>
        </dgm:presLayoutVars>
      </dgm:prSet>
      <dgm:spPr/>
      <dgm:t>
        <a:bodyPr/>
        <a:lstStyle/>
        <a:p>
          <a:endParaRPr lang="fr-FR"/>
        </a:p>
      </dgm:t>
    </dgm:pt>
    <dgm:pt modelId="{8AA40E0B-C8EE-41F7-9464-640A64F0E712}" type="pres">
      <dgm:prSet presAssocID="{2D232226-CAAD-45EB-9191-3D19F96DF9C0}" presName="compNode" presStyleCnt="0"/>
      <dgm:spPr/>
    </dgm:pt>
    <dgm:pt modelId="{D78F45BF-3393-4006-A18B-AB677F20B94A}" type="pres">
      <dgm:prSet presAssocID="{2D232226-CAAD-45EB-9191-3D19F96DF9C0}" presName="bgRect" presStyleLbl="bgShp" presStyleIdx="0" presStyleCnt="5" custLinFactNeighborX="1475" custLinFactNeighborY="-469"/>
      <dgm:spPr/>
    </dgm:pt>
    <dgm:pt modelId="{3E7E78EC-0C7C-43AC-BC60-33110DB8D3CC}" type="pres">
      <dgm:prSet presAssocID="{2D232226-CAAD-45EB-9191-3D19F96DF9C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Head with Gears"/>
        </a:ext>
      </dgm:extLst>
    </dgm:pt>
    <dgm:pt modelId="{0B5FDCCC-2A94-4B86-8C43-1C755BFEC61F}" type="pres">
      <dgm:prSet presAssocID="{2D232226-CAAD-45EB-9191-3D19F96DF9C0}" presName="spaceRect" presStyleCnt="0"/>
      <dgm:spPr/>
    </dgm:pt>
    <dgm:pt modelId="{1B4B5AE7-92A8-46A7-A250-132838C6EF0B}" type="pres">
      <dgm:prSet presAssocID="{2D232226-CAAD-45EB-9191-3D19F96DF9C0}" presName="parTx" presStyleLbl="revTx" presStyleIdx="0" presStyleCnt="5">
        <dgm:presLayoutVars>
          <dgm:chMax val="0"/>
          <dgm:chPref val="0"/>
        </dgm:presLayoutVars>
      </dgm:prSet>
      <dgm:spPr/>
      <dgm:t>
        <a:bodyPr/>
        <a:lstStyle/>
        <a:p>
          <a:endParaRPr lang="fr-FR"/>
        </a:p>
      </dgm:t>
    </dgm:pt>
    <dgm:pt modelId="{83BCCA4F-84E4-4768-BE16-58441A4B6C78}" type="pres">
      <dgm:prSet presAssocID="{4DB9EAE6-C97E-43B5-A0F9-55E3F14AABA1}" presName="sibTrans" presStyleCnt="0"/>
      <dgm:spPr/>
    </dgm:pt>
    <dgm:pt modelId="{54EFC890-B42B-4D05-8FFB-0B65D38D3A8D}" type="pres">
      <dgm:prSet presAssocID="{F576383E-2DAB-4ECE-9E9D-7E6E9EFBC95F}" presName="compNode" presStyleCnt="0"/>
      <dgm:spPr/>
    </dgm:pt>
    <dgm:pt modelId="{9B16C47E-F4C3-44F4-B052-BB21CAA389B0}" type="pres">
      <dgm:prSet presAssocID="{F576383E-2DAB-4ECE-9E9D-7E6E9EFBC95F}" presName="bgRect" presStyleLbl="bgShp" presStyleIdx="1" presStyleCnt="5" custLinFactNeighborX="-3352" custLinFactNeighborY="13968"/>
      <dgm:spPr/>
    </dgm:pt>
    <dgm:pt modelId="{00B11028-383F-43F2-A48E-57926501FC79}" type="pres">
      <dgm:prSet presAssocID="{F576383E-2DAB-4ECE-9E9D-7E6E9EFBC95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Marteau d'officiel"/>
        </a:ext>
      </dgm:extLst>
    </dgm:pt>
    <dgm:pt modelId="{129B5D1A-805F-4563-84D9-C184EDEB4253}" type="pres">
      <dgm:prSet presAssocID="{F576383E-2DAB-4ECE-9E9D-7E6E9EFBC95F}" presName="spaceRect" presStyleCnt="0"/>
      <dgm:spPr/>
    </dgm:pt>
    <dgm:pt modelId="{309792FA-D9DC-474D-B852-659308A65B6F}" type="pres">
      <dgm:prSet presAssocID="{F576383E-2DAB-4ECE-9E9D-7E6E9EFBC95F}" presName="parTx" presStyleLbl="revTx" presStyleIdx="1" presStyleCnt="5">
        <dgm:presLayoutVars>
          <dgm:chMax val="0"/>
          <dgm:chPref val="0"/>
        </dgm:presLayoutVars>
      </dgm:prSet>
      <dgm:spPr/>
      <dgm:t>
        <a:bodyPr/>
        <a:lstStyle/>
        <a:p>
          <a:endParaRPr lang="fr-FR"/>
        </a:p>
      </dgm:t>
    </dgm:pt>
    <dgm:pt modelId="{E1E25443-A7C4-44C9-8A39-1E0E786BB1AD}" type="pres">
      <dgm:prSet presAssocID="{D751264F-22C2-45B4-A9BB-B4781CA458BC}" presName="sibTrans" presStyleCnt="0"/>
      <dgm:spPr/>
    </dgm:pt>
    <dgm:pt modelId="{6D13A60D-DCF7-4E4B-B198-42637889B05C}" type="pres">
      <dgm:prSet presAssocID="{7620CC0C-EC3B-447E-8038-1D9A2F553AEB}" presName="compNode" presStyleCnt="0"/>
      <dgm:spPr/>
    </dgm:pt>
    <dgm:pt modelId="{2995F053-ECA3-401D-87FC-99ACFD63B2A5}" type="pres">
      <dgm:prSet presAssocID="{7620CC0C-EC3B-447E-8038-1D9A2F553AEB}" presName="bgRect" presStyleLbl="bgShp" presStyleIdx="2" presStyleCnt="5" custLinFactNeighborX="134" custLinFactNeighborY="11640"/>
      <dgm:spPr/>
    </dgm:pt>
    <dgm:pt modelId="{79D98E00-1E36-468F-BB9F-2888C22B76B8}" type="pres">
      <dgm:prSet presAssocID="{7620CC0C-EC3B-447E-8038-1D9A2F553A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Danser"/>
        </a:ext>
      </dgm:extLst>
    </dgm:pt>
    <dgm:pt modelId="{9F8C518F-2CB3-4EA2-869F-933E8EC7500B}" type="pres">
      <dgm:prSet presAssocID="{7620CC0C-EC3B-447E-8038-1D9A2F553AEB}" presName="spaceRect" presStyleCnt="0"/>
      <dgm:spPr/>
    </dgm:pt>
    <dgm:pt modelId="{2891BBF6-1A0B-4AEC-8D11-EABCB38565EE}" type="pres">
      <dgm:prSet presAssocID="{7620CC0C-EC3B-447E-8038-1D9A2F553AEB}" presName="parTx" presStyleLbl="revTx" presStyleIdx="2" presStyleCnt="5">
        <dgm:presLayoutVars>
          <dgm:chMax val="0"/>
          <dgm:chPref val="0"/>
        </dgm:presLayoutVars>
      </dgm:prSet>
      <dgm:spPr/>
      <dgm:t>
        <a:bodyPr/>
        <a:lstStyle/>
        <a:p>
          <a:endParaRPr lang="fr-FR"/>
        </a:p>
      </dgm:t>
    </dgm:pt>
    <dgm:pt modelId="{033B45D7-8A51-40E2-B6C3-DCB1C659553F}" type="pres">
      <dgm:prSet presAssocID="{F00F3416-BAE1-4713-9848-31C12191D88F}" presName="sibTrans" presStyleCnt="0"/>
      <dgm:spPr/>
    </dgm:pt>
    <dgm:pt modelId="{BC67C1DA-17A9-4E59-A817-2BA1CD1ECE01}" type="pres">
      <dgm:prSet presAssocID="{B3876972-65DF-456E-814B-79C15E7AD79F}" presName="compNode" presStyleCnt="0"/>
      <dgm:spPr/>
    </dgm:pt>
    <dgm:pt modelId="{D9F62A6A-6052-4475-8B87-F595BCE46717}" type="pres">
      <dgm:prSet presAssocID="{B3876972-65DF-456E-814B-79C15E7AD79F}" presName="bgRect" presStyleLbl="bgShp" presStyleIdx="3" presStyleCnt="5"/>
      <dgm:spPr/>
    </dgm:pt>
    <dgm:pt modelId="{C4BE99BF-B776-4F50-B849-1AE1B60D726E}" type="pres">
      <dgm:prSet presAssocID="{B3876972-65DF-456E-814B-79C15E7AD79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Document"/>
        </a:ext>
      </dgm:extLst>
    </dgm:pt>
    <dgm:pt modelId="{72BF2664-2BF5-485D-B783-1F031A596537}" type="pres">
      <dgm:prSet presAssocID="{B3876972-65DF-456E-814B-79C15E7AD79F}" presName="spaceRect" presStyleCnt="0"/>
      <dgm:spPr/>
    </dgm:pt>
    <dgm:pt modelId="{1C71CF7E-BA42-4EF6-9D4C-CC38FFB1B32A}" type="pres">
      <dgm:prSet presAssocID="{B3876972-65DF-456E-814B-79C15E7AD79F}" presName="parTx" presStyleLbl="revTx" presStyleIdx="3" presStyleCnt="5">
        <dgm:presLayoutVars>
          <dgm:chMax val="0"/>
          <dgm:chPref val="0"/>
        </dgm:presLayoutVars>
      </dgm:prSet>
      <dgm:spPr/>
      <dgm:t>
        <a:bodyPr/>
        <a:lstStyle/>
        <a:p>
          <a:endParaRPr lang="fr-FR"/>
        </a:p>
      </dgm:t>
    </dgm:pt>
    <dgm:pt modelId="{39EE6DD4-0489-4C70-BCBB-8A375C2ABA4C}" type="pres">
      <dgm:prSet presAssocID="{9762781E-4956-4029-95B1-1815CC499CE3}" presName="sibTrans" presStyleCnt="0"/>
      <dgm:spPr/>
    </dgm:pt>
    <dgm:pt modelId="{9B1E7BED-C274-4116-A05C-79C9A35B96A0}" type="pres">
      <dgm:prSet presAssocID="{56D22D89-EC89-46CA-A86B-5E20755DA34B}" presName="compNode" presStyleCnt="0"/>
      <dgm:spPr/>
    </dgm:pt>
    <dgm:pt modelId="{A1BDA073-48C6-4FD2-BAB0-2028A5AF797A}" type="pres">
      <dgm:prSet presAssocID="{56D22D89-EC89-46CA-A86B-5E20755DA34B}" presName="bgRect" presStyleLbl="bgShp" presStyleIdx="4" presStyleCnt="5" custLinFactNeighborX="6" custLinFactNeighborY="-4656"/>
      <dgm:spPr/>
    </dgm:pt>
    <dgm:pt modelId="{0C87A6D5-3BE8-4172-B0B0-3ACF8BD041F7}" type="pres">
      <dgm:prSet presAssocID="{56D22D89-EC89-46CA-A86B-5E20755DA34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Thought bubble"/>
        </a:ext>
      </dgm:extLst>
    </dgm:pt>
    <dgm:pt modelId="{B15EF3F3-2295-4DB1-9016-00BC9A3579EC}" type="pres">
      <dgm:prSet presAssocID="{56D22D89-EC89-46CA-A86B-5E20755DA34B}" presName="spaceRect" presStyleCnt="0"/>
      <dgm:spPr/>
    </dgm:pt>
    <dgm:pt modelId="{C76A349A-2FC8-48E5-9A7B-82AC9CF22C8D}" type="pres">
      <dgm:prSet presAssocID="{56D22D89-EC89-46CA-A86B-5E20755DA34B}" presName="parTx" presStyleLbl="revTx" presStyleIdx="4" presStyleCnt="5">
        <dgm:presLayoutVars>
          <dgm:chMax val="0"/>
          <dgm:chPref val="0"/>
        </dgm:presLayoutVars>
      </dgm:prSet>
      <dgm:spPr/>
      <dgm:t>
        <a:bodyPr/>
        <a:lstStyle/>
        <a:p>
          <a:endParaRPr lang="fr-FR"/>
        </a:p>
      </dgm:t>
    </dgm:pt>
  </dgm:ptLst>
  <dgm:cxnLst>
    <dgm:cxn modelId="{2982FC61-E01F-4115-91BA-83CFF2B73751}" type="presOf" srcId="{7620CC0C-EC3B-447E-8038-1D9A2F553AEB}" destId="{2891BBF6-1A0B-4AEC-8D11-EABCB38565EE}" srcOrd="0" destOrd="0" presId="urn:microsoft.com/office/officeart/2018/2/layout/IconVerticalSolidList"/>
    <dgm:cxn modelId="{348A2497-A34E-4CEC-942F-C5CD2348E7DE}" type="presOf" srcId="{F576383E-2DAB-4ECE-9E9D-7E6E9EFBC95F}" destId="{309792FA-D9DC-474D-B852-659308A65B6F}" srcOrd="0" destOrd="0" presId="urn:microsoft.com/office/officeart/2018/2/layout/IconVerticalSolidList"/>
    <dgm:cxn modelId="{C74E0CC4-F1D4-4674-82FF-7CCC5E549BF6}" type="presOf" srcId="{2D232226-CAAD-45EB-9191-3D19F96DF9C0}" destId="{1B4B5AE7-92A8-46A7-A250-132838C6EF0B}" srcOrd="0" destOrd="0" presId="urn:microsoft.com/office/officeart/2018/2/layout/IconVerticalSolidList"/>
    <dgm:cxn modelId="{721A700E-7BA1-4695-95C5-CFB7FF3A8666}" type="presOf" srcId="{B3876972-65DF-456E-814B-79C15E7AD79F}" destId="{1C71CF7E-BA42-4EF6-9D4C-CC38FFB1B32A}" srcOrd="0" destOrd="0" presId="urn:microsoft.com/office/officeart/2018/2/layout/IconVerticalSolidList"/>
    <dgm:cxn modelId="{E78310FF-93DC-4ACC-A618-E2AAA2AD6BC5}" srcId="{95EF10E2-8B5C-4729-A37A-EC199FA72DAA}" destId="{7620CC0C-EC3B-447E-8038-1D9A2F553AEB}" srcOrd="2" destOrd="0" parTransId="{98B670E7-3E22-43E1-9EAC-E2E923BD629D}" sibTransId="{F00F3416-BAE1-4713-9848-31C12191D88F}"/>
    <dgm:cxn modelId="{BA92C79E-D89B-4D3C-AD91-CBA5AB5B7818}" type="presOf" srcId="{56D22D89-EC89-46CA-A86B-5E20755DA34B}" destId="{C76A349A-2FC8-48E5-9A7B-82AC9CF22C8D}" srcOrd="0" destOrd="0" presId="urn:microsoft.com/office/officeart/2018/2/layout/IconVerticalSolidList"/>
    <dgm:cxn modelId="{4B8548C1-A5C6-4256-881F-9AD1D9E39565}" srcId="{95EF10E2-8B5C-4729-A37A-EC199FA72DAA}" destId="{2D232226-CAAD-45EB-9191-3D19F96DF9C0}" srcOrd="0" destOrd="0" parTransId="{64BA878E-465E-4D6C-9427-61808CFB75D9}" sibTransId="{4DB9EAE6-C97E-43B5-A0F9-55E3F14AABA1}"/>
    <dgm:cxn modelId="{D7C9D349-1F64-4C28-9714-F38D248543D7}" srcId="{95EF10E2-8B5C-4729-A37A-EC199FA72DAA}" destId="{B3876972-65DF-456E-814B-79C15E7AD79F}" srcOrd="3" destOrd="0" parTransId="{3892445E-75F7-4BAA-8D5E-664BB60A973F}" sibTransId="{9762781E-4956-4029-95B1-1815CC499CE3}"/>
    <dgm:cxn modelId="{5ED8F092-C357-46DD-B9B1-AD11AAC1EA15}" type="presOf" srcId="{95EF10E2-8B5C-4729-A37A-EC199FA72DAA}" destId="{B8A1401B-474C-4059-9D9B-BBAB14678B53}" srcOrd="0" destOrd="0" presId="urn:microsoft.com/office/officeart/2018/2/layout/IconVerticalSolidList"/>
    <dgm:cxn modelId="{0F6FB8FD-02FB-4C64-BC58-455808F7A671}" srcId="{95EF10E2-8B5C-4729-A37A-EC199FA72DAA}" destId="{F576383E-2DAB-4ECE-9E9D-7E6E9EFBC95F}" srcOrd="1" destOrd="0" parTransId="{E7B22A50-E857-4AD2-AF11-6258416EE6AF}" sibTransId="{D751264F-22C2-45B4-A9BB-B4781CA458BC}"/>
    <dgm:cxn modelId="{C952C2F6-3DD4-4168-B6C3-0A86E782E56E}" srcId="{95EF10E2-8B5C-4729-A37A-EC199FA72DAA}" destId="{56D22D89-EC89-46CA-A86B-5E20755DA34B}" srcOrd="4" destOrd="0" parTransId="{7074E881-8288-41BB-8139-6911C8A4F199}" sibTransId="{802E9CF7-CC3E-4DF7-8C0E-32A8E80EC044}"/>
    <dgm:cxn modelId="{F4FE980A-632B-41A4-9013-1CB19B090B19}" type="presParOf" srcId="{B8A1401B-474C-4059-9D9B-BBAB14678B53}" destId="{8AA40E0B-C8EE-41F7-9464-640A64F0E712}" srcOrd="0" destOrd="0" presId="urn:microsoft.com/office/officeart/2018/2/layout/IconVerticalSolidList"/>
    <dgm:cxn modelId="{37F4D777-B820-43C0-B8F8-A0F65F61D25B}" type="presParOf" srcId="{8AA40E0B-C8EE-41F7-9464-640A64F0E712}" destId="{D78F45BF-3393-4006-A18B-AB677F20B94A}" srcOrd="0" destOrd="0" presId="urn:microsoft.com/office/officeart/2018/2/layout/IconVerticalSolidList"/>
    <dgm:cxn modelId="{A3F5912D-AD8E-45AA-BCD3-2F435094B652}" type="presParOf" srcId="{8AA40E0B-C8EE-41F7-9464-640A64F0E712}" destId="{3E7E78EC-0C7C-43AC-BC60-33110DB8D3CC}" srcOrd="1" destOrd="0" presId="urn:microsoft.com/office/officeart/2018/2/layout/IconVerticalSolidList"/>
    <dgm:cxn modelId="{4770E33F-33AE-4EEA-812A-77767FF4E91D}" type="presParOf" srcId="{8AA40E0B-C8EE-41F7-9464-640A64F0E712}" destId="{0B5FDCCC-2A94-4B86-8C43-1C755BFEC61F}" srcOrd="2" destOrd="0" presId="urn:microsoft.com/office/officeart/2018/2/layout/IconVerticalSolidList"/>
    <dgm:cxn modelId="{95005E5E-F146-41BE-8ACB-6E57A57C75F9}" type="presParOf" srcId="{8AA40E0B-C8EE-41F7-9464-640A64F0E712}" destId="{1B4B5AE7-92A8-46A7-A250-132838C6EF0B}" srcOrd="3" destOrd="0" presId="urn:microsoft.com/office/officeart/2018/2/layout/IconVerticalSolidList"/>
    <dgm:cxn modelId="{481DE170-EDB9-4DC4-8CF8-7C3CE1E62E72}" type="presParOf" srcId="{B8A1401B-474C-4059-9D9B-BBAB14678B53}" destId="{83BCCA4F-84E4-4768-BE16-58441A4B6C78}" srcOrd="1" destOrd="0" presId="urn:microsoft.com/office/officeart/2018/2/layout/IconVerticalSolidList"/>
    <dgm:cxn modelId="{4F0C7C87-932F-444D-9674-7B131C0E57B3}" type="presParOf" srcId="{B8A1401B-474C-4059-9D9B-BBAB14678B53}" destId="{54EFC890-B42B-4D05-8FFB-0B65D38D3A8D}" srcOrd="2" destOrd="0" presId="urn:microsoft.com/office/officeart/2018/2/layout/IconVerticalSolidList"/>
    <dgm:cxn modelId="{08C7D0FB-6726-4505-AE5E-324E80099861}" type="presParOf" srcId="{54EFC890-B42B-4D05-8FFB-0B65D38D3A8D}" destId="{9B16C47E-F4C3-44F4-B052-BB21CAA389B0}" srcOrd="0" destOrd="0" presId="urn:microsoft.com/office/officeart/2018/2/layout/IconVerticalSolidList"/>
    <dgm:cxn modelId="{C7210E44-8A8C-4B5E-9016-07EAD3BE3443}" type="presParOf" srcId="{54EFC890-B42B-4D05-8FFB-0B65D38D3A8D}" destId="{00B11028-383F-43F2-A48E-57926501FC79}" srcOrd="1" destOrd="0" presId="urn:microsoft.com/office/officeart/2018/2/layout/IconVerticalSolidList"/>
    <dgm:cxn modelId="{DBD7681F-D189-4859-B615-0BF6D32B5711}" type="presParOf" srcId="{54EFC890-B42B-4D05-8FFB-0B65D38D3A8D}" destId="{129B5D1A-805F-4563-84D9-C184EDEB4253}" srcOrd="2" destOrd="0" presId="urn:microsoft.com/office/officeart/2018/2/layout/IconVerticalSolidList"/>
    <dgm:cxn modelId="{7F0AD865-B71A-445E-A65E-43FC124933A6}" type="presParOf" srcId="{54EFC890-B42B-4D05-8FFB-0B65D38D3A8D}" destId="{309792FA-D9DC-474D-B852-659308A65B6F}" srcOrd="3" destOrd="0" presId="urn:microsoft.com/office/officeart/2018/2/layout/IconVerticalSolidList"/>
    <dgm:cxn modelId="{097BEAE1-09FB-4953-9240-42DFBBC70354}" type="presParOf" srcId="{B8A1401B-474C-4059-9D9B-BBAB14678B53}" destId="{E1E25443-A7C4-44C9-8A39-1E0E786BB1AD}" srcOrd="3" destOrd="0" presId="urn:microsoft.com/office/officeart/2018/2/layout/IconVerticalSolidList"/>
    <dgm:cxn modelId="{4EE0C8EC-1557-4329-A7F6-EC3888653B92}" type="presParOf" srcId="{B8A1401B-474C-4059-9D9B-BBAB14678B53}" destId="{6D13A60D-DCF7-4E4B-B198-42637889B05C}" srcOrd="4" destOrd="0" presId="urn:microsoft.com/office/officeart/2018/2/layout/IconVerticalSolidList"/>
    <dgm:cxn modelId="{D5B3D192-EE04-4724-9610-2834A0F09E37}" type="presParOf" srcId="{6D13A60D-DCF7-4E4B-B198-42637889B05C}" destId="{2995F053-ECA3-401D-87FC-99ACFD63B2A5}" srcOrd="0" destOrd="0" presId="urn:microsoft.com/office/officeart/2018/2/layout/IconVerticalSolidList"/>
    <dgm:cxn modelId="{A3E879A9-A2C9-436A-A6A9-AB83FFF9FC04}" type="presParOf" srcId="{6D13A60D-DCF7-4E4B-B198-42637889B05C}" destId="{79D98E00-1E36-468F-BB9F-2888C22B76B8}" srcOrd="1" destOrd="0" presId="urn:microsoft.com/office/officeart/2018/2/layout/IconVerticalSolidList"/>
    <dgm:cxn modelId="{41BF6B9A-ADCF-4C0C-ACE0-0FD4AD624038}" type="presParOf" srcId="{6D13A60D-DCF7-4E4B-B198-42637889B05C}" destId="{9F8C518F-2CB3-4EA2-869F-933E8EC7500B}" srcOrd="2" destOrd="0" presId="urn:microsoft.com/office/officeart/2018/2/layout/IconVerticalSolidList"/>
    <dgm:cxn modelId="{DAE51D67-DEC1-4953-87B8-68347B9822E4}" type="presParOf" srcId="{6D13A60D-DCF7-4E4B-B198-42637889B05C}" destId="{2891BBF6-1A0B-4AEC-8D11-EABCB38565EE}" srcOrd="3" destOrd="0" presId="urn:microsoft.com/office/officeart/2018/2/layout/IconVerticalSolidList"/>
    <dgm:cxn modelId="{AEC37643-AB97-4B92-8D09-268CB74AE35D}" type="presParOf" srcId="{B8A1401B-474C-4059-9D9B-BBAB14678B53}" destId="{033B45D7-8A51-40E2-B6C3-DCB1C659553F}" srcOrd="5" destOrd="0" presId="urn:microsoft.com/office/officeart/2018/2/layout/IconVerticalSolidList"/>
    <dgm:cxn modelId="{233C14C4-E3FB-416C-AD57-830EAB50B460}" type="presParOf" srcId="{B8A1401B-474C-4059-9D9B-BBAB14678B53}" destId="{BC67C1DA-17A9-4E59-A817-2BA1CD1ECE01}" srcOrd="6" destOrd="0" presId="urn:microsoft.com/office/officeart/2018/2/layout/IconVerticalSolidList"/>
    <dgm:cxn modelId="{47361DD8-49A8-4EAC-AAA4-C8820064AF2E}" type="presParOf" srcId="{BC67C1DA-17A9-4E59-A817-2BA1CD1ECE01}" destId="{D9F62A6A-6052-4475-8B87-F595BCE46717}" srcOrd="0" destOrd="0" presId="urn:microsoft.com/office/officeart/2018/2/layout/IconVerticalSolidList"/>
    <dgm:cxn modelId="{83A18F10-54D6-4D84-BB95-6CBCCD0F77AA}" type="presParOf" srcId="{BC67C1DA-17A9-4E59-A817-2BA1CD1ECE01}" destId="{C4BE99BF-B776-4F50-B849-1AE1B60D726E}" srcOrd="1" destOrd="0" presId="urn:microsoft.com/office/officeart/2018/2/layout/IconVerticalSolidList"/>
    <dgm:cxn modelId="{7D7D7004-1521-467B-9ED0-EE9B5C3E500A}" type="presParOf" srcId="{BC67C1DA-17A9-4E59-A817-2BA1CD1ECE01}" destId="{72BF2664-2BF5-485D-B783-1F031A596537}" srcOrd="2" destOrd="0" presId="urn:microsoft.com/office/officeart/2018/2/layout/IconVerticalSolidList"/>
    <dgm:cxn modelId="{EAE2CD66-7A10-4CAC-91E2-DF6DF5EF4A3A}" type="presParOf" srcId="{BC67C1DA-17A9-4E59-A817-2BA1CD1ECE01}" destId="{1C71CF7E-BA42-4EF6-9D4C-CC38FFB1B32A}" srcOrd="3" destOrd="0" presId="urn:microsoft.com/office/officeart/2018/2/layout/IconVerticalSolidList"/>
    <dgm:cxn modelId="{8317FDFB-E420-493C-96A7-A77D51DD5E28}" type="presParOf" srcId="{B8A1401B-474C-4059-9D9B-BBAB14678B53}" destId="{39EE6DD4-0489-4C70-BCBB-8A375C2ABA4C}" srcOrd="7" destOrd="0" presId="urn:microsoft.com/office/officeart/2018/2/layout/IconVerticalSolidList"/>
    <dgm:cxn modelId="{EF5A51C1-BD66-4831-8C9E-083DD65BBEED}" type="presParOf" srcId="{B8A1401B-474C-4059-9D9B-BBAB14678B53}" destId="{9B1E7BED-C274-4116-A05C-79C9A35B96A0}" srcOrd="8" destOrd="0" presId="urn:microsoft.com/office/officeart/2018/2/layout/IconVerticalSolidList"/>
    <dgm:cxn modelId="{6E11096E-5ADE-4646-A02B-4AF37D985AD1}" type="presParOf" srcId="{9B1E7BED-C274-4116-A05C-79C9A35B96A0}" destId="{A1BDA073-48C6-4FD2-BAB0-2028A5AF797A}" srcOrd="0" destOrd="0" presId="urn:microsoft.com/office/officeart/2018/2/layout/IconVerticalSolidList"/>
    <dgm:cxn modelId="{8263D541-C472-43C8-9461-1A3581A1BD6C}" type="presParOf" srcId="{9B1E7BED-C274-4116-A05C-79C9A35B96A0}" destId="{0C87A6D5-3BE8-4172-B0B0-3ACF8BD041F7}" srcOrd="1" destOrd="0" presId="urn:microsoft.com/office/officeart/2018/2/layout/IconVerticalSolidList"/>
    <dgm:cxn modelId="{035DF1C0-8D6D-4159-BD76-86533FC181C8}" type="presParOf" srcId="{9B1E7BED-C274-4116-A05C-79C9A35B96A0}" destId="{B15EF3F3-2295-4DB1-9016-00BC9A3579EC}" srcOrd="2" destOrd="0" presId="urn:microsoft.com/office/officeart/2018/2/layout/IconVerticalSolidList"/>
    <dgm:cxn modelId="{A34D4592-08FF-4E77-9ABC-A6AB8846B226}" type="presParOf" srcId="{9B1E7BED-C274-4116-A05C-79C9A35B96A0}" destId="{C76A349A-2FC8-48E5-9A7B-82AC9CF22C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669B91-F36C-4919-96DA-14A80AD145B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654B637-7668-46A9-A492-A88D8A01B9D9}">
      <dgm:prSet custT="1"/>
      <dgm:spPr/>
      <dgm:t>
        <a:bodyPr/>
        <a:lstStyle/>
        <a:p>
          <a:pPr algn="just"/>
          <a:r>
            <a:rPr lang="en-US" sz="2000" b="1" dirty="0" smtClean="0">
              <a:solidFill>
                <a:schemeClr val="tx1"/>
              </a:solidFill>
            </a:rPr>
            <a:t>Est un </a:t>
          </a:r>
          <a:r>
            <a:rPr lang="en-US" sz="2000" b="1" dirty="0" err="1" smtClean="0">
              <a:solidFill>
                <a:schemeClr val="tx1"/>
              </a:solidFill>
            </a:rPr>
            <a:t>processus</a:t>
          </a:r>
          <a:r>
            <a:rPr lang="en-US" sz="2000" b="1" dirty="0" smtClean="0">
              <a:solidFill>
                <a:schemeClr val="tx1"/>
              </a:solidFill>
            </a:rPr>
            <a:t> qui </a:t>
          </a:r>
          <a:r>
            <a:rPr lang="en-US" sz="2000" b="1" dirty="0" err="1" smtClean="0">
              <a:solidFill>
                <a:schemeClr val="tx1"/>
              </a:solidFill>
            </a:rPr>
            <a:t>permet</a:t>
          </a:r>
          <a:r>
            <a:rPr lang="en-US" sz="2000" b="1" dirty="0" smtClean="0">
              <a:solidFill>
                <a:schemeClr val="tx1"/>
              </a:solidFill>
            </a:rPr>
            <a:t> de </a:t>
          </a:r>
          <a:r>
            <a:rPr lang="en-US" sz="2000" b="1" dirty="0" err="1" smtClean="0">
              <a:solidFill>
                <a:schemeClr val="tx1"/>
              </a:solidFill>
            </a:rPr>
            <a:t>résoudre</a:t>
          </a:r>
          <a:r>
            <a:rPr lang="en-US" sz="2000" b="1" dirty="0" smtClean="0">
              <a:solidFill>
                <a:schemeClr val="tx1"/>
              </a:solidFill>
            </a:rPr>
            <a:t> les </a:t>
          </a:r>
          <a:r>
            <a:rPr lang="en-US" sz="2000" b="1" dirty="0" err="1" smtClean="0">
              <a:solidFill>
                <a:schemeClr val="tx1"/>
              </a:solidFill>
            </a:rPr>
            <a:t>conflits</a:t>
          </a:r>
          <a:r>
            <a:rPr lang="en-US" sz="2000" b="1" dirty="0" smtClean="0">
              <a:solidFill>
                <a:schemeClr val="tx1"/>
              </a:solidFill>
            </a:rPr>
            <a:t> de </a:t>
          </a:r>
          <a:r>
            <a:rPr lang="en-US" sz="2000" b="1" dirty="0" err="1" smtClean="0">
              <a:solidFill>
                <a:schemeClr val="tx1"/>
              </a:solidFill>
            </a:rPr>
            <a:t>manière</a:t>
          </a:r>
          <a:r>
            <a:rPr lang="en-US" sz="2000" b="1" dirty="0" smtClean="0">
              <a:solidFill>
                <a:schemeClr val="tx1"/>
              </a:solidFill>
            </a:rPr>
            <a:t> constructive, en </a:t>
          </a:r>
          <a:r>
            <a:rPr lang="en-US" sz="2000" b="1" dirty="0" err="1" smtClean="0">
              <a:solidFill>
                <a:schemeClr val="tx1"/>
              </a:solidFill>
            </a:rPr>
            <a:t>impliquant</a:t>
          </a:r>
          <a:r>
            <a:rPr lang="en-US" sz="2000" b="1" dirty="0" smtClean="0">
              <a:solidFill>
                <a:schemeClr val="tx1"/>
              </a:solidFill>
            </a:rPr>
            <a:t> un tiers </a:t>
          </a:r>
          <a:r>
            <a:rPr lang="en-US" sz="2000" b="1" dirty="0" err="1" smtClean="0">
              <a:solidFill>
                <a:schemeClr val="tx1"/>
              </a:solidFill>
            </a:rPr>
            <a:t>neutre</a:t>
          </a:r>
          <a:r>
            <a:rPr lang="en-US" sz="2000" b="1" dirty="0" smtClean="0">
              <a:solidFill>
                <a:schemeClr val="tx1"/>
              </a:solidFill>
            </a:rPr>
            <a:t> </a:t>
          </a:r>
          <a:r>
            <a:rPr lang="en-US" sz="2000" b="1" dirty="0" smtClean="0">
              <a:solidFill>
                <a:schemeClr val="tx1"/>
              </a:solidFill>
            </a:rPr>
            <a:t>pour </a:t>
          </a:r>
          <a:r>
            <a:rPr lang="en-US" sz="2000" b="1" dirty="0" err="1" smtClean="0">
              <a:solidFill>
                <a:schemeClr val="tx1"/>
              </a:solidFill>
            </a:rPr>
            <a:t>faciliter</a:t>
          </a:r>
          <a:r>
            <a:rPr lang="en-US" sz="2000" b="1" dirty="0" smtClean="0">
              <a:solidFill>
                <a:schemeClr val="tx1"/>
              </a:solidFill>
            </a:rPr>
            <a:t> </a:t>
          </a:r>
          <a:r>
            <a:rPr lang="en-US" sz="2000" b="1" dirty="0" err="1" smtClean="0">
              <a:solidFill>
                <a:schemeClr val="tx1"/>
              </a:solidFill>
            </a:rPr>
            <a:t>l’échange</a:t>
          </a:r>
          <a:endParaRPr lang="en-US" sz="2000" b="1" dirty="0">
            <a:solidFill>
              <a:schemeClr val="tx1"/>
            </a:solidFill>
          </a:endParaRPr>
        </a:p>
      </dgm:t>
    </dgm:pt>
    <dgm:pt modelId="{406CC144-35BF-46E3-806D-A327C9FC9720}" type="parTrans" cxnId="{4BF003D1-B9F3-4854-A12D-2E21537472FE}">
      <dgm:prSet/>
      <dgm:spPr/>
      <dgm:t>
        <a:bodyPr/>
        <a:lstStyle/>
        <a:p>
          <a:endParaRPr lang="en-US"/>
        </a:p>
      </dgm:t>
    </dgm:pt>
    <dgm:pt modelId="{7171EE89-9394-42C9-8429-73CF445FF8E2}" type="sibTrans" cxnId="{4BF003D1-B9F3-4854-A12D-2E21537472FE}">
      <dgm:prSet/>
      <dgm:spPr/>
      <dgm:t>
        <a:bodyPr/>
        <a:lstStyle/>
        <a:p>
          <a:endParaRPr lang="en-US"/>
        </a:p>
      </dgm:t>
    </dgm:pt>
    <dgm:pt modelId="{878A09A9-D20F-49C1-85B6-28929F482DE0}">
      <dgm:prSet custT="1"/>
      <dgm:spPr/>
      <dgm:t>
        <a:bodyPr/>
        <a:lstStyle/>
        <a:p>
          <a:pPr algn="just"/>
          <a:r>
            <a:rPr lang="en-US" sz="1800" b="1" dirty="0" err="1" smtClean="0">
              <a:solidFill>
                <a:schemeClr val="tx1"/>
              </a:solidFill>
            </a:rPr>
            <a:t>Une</a:t>
          </a:r>
          <a:r>
            <a:rPr lang="en-US" sz="1800" b="1" dirty="0" smtClean="0">
              <a:solidFill>
                <a:schemeClr val="tx1"/>
              </a:solidFill>
            </a:rPr>
            <a:t> </a:t>
          </a:r>
          <a:r>
            <a:rPr lang="en-US" sz="1800" b="1" dirty="0" err="1" smtClean="0">
              <a:solidFill>
                <a:schemeClr val="tx1"/>
              </a:solidFill>
            </a:rPr>
            <a:t>approche</a:t>
          </a:r>
          <a:r>
            <a:rPr lang="en-US" sz="1800" b="1" dirty="0" smtClean="0">
              <a:solidFill>
                <a:schemeClr val="tx1"/>
              </a:solidFill>
            </a:rPr>
            <a:t> proactive de la communication </a:t>
          </a:r>
          <a:r>
            <a:rPr lang="en-US" sz="1800" b="1" dirty="0" err="1" smtClean="0">
              <a:solidFill>
                <a:schemeClr val="tx1"/>
              </a:solidFill>
            </a:rPr>
            <a:t>peut</a:t>
          </a:r>
          <a:r>
            <a:rPr lang="en-US" sz="1800" b="1" dirty="0" smtClean="0">
              <a:solidFill>
                <a:schemeClr val="tx1"/>
              </a:solidFill>
            </a:rPr>
            <a:t> </a:t>
          </a:r>
          <a:r>
            <a:rPr lang="en-US" sz="1800" b="1" dirty="0" err="1" smtClean="0">
              <a:solidFill>
                <a:schemeClr val="tx1"/>
              </a:solidFill>
            </a:rPr>
            <a:t>résoudre</a:t>
          </a:r>
          <a:r>
            <a:rPr lang="en-US" sz="1800" b="1" dirty="0" smtClean="0">
              <a:solidFill>
                <a:schemeClr val="tx1"/>
              </a:solidFill>
            </a:rPr>
            <a:t> les </a:t>
          </a:r>
          <a:r>
            <a:rPr lang="en-US" sz="1800" b="1" dirty="0" err="1" smtClean="0">
              <a:solidFill>
                <a:schemeClr val="tx1"/>
              </a:solidFill>
            </a:rPr>
            <a:t>conflits</a:t>
          </a:r>
          <a:r>
            <a:rPr lang="en-US" sz="1800" b="1" dirty="0" smtClean="0">
              <a:solidFill>
                <a:schemeClr val="tx1"/>
              </a:solidFill>
            </a:rPr>
            <a:t> et </a:t>
          </a:r>
          <a:r>
            <a:rPr lang="en-US" sz="1800" b="1" dirty="0" err="1" smtClean="0">
              <a:solidFill>
                <a:schemeClr val="tx1"/>
              </a:solidFill>
            </a:rPr>
            <a:t>contribue</a:t>
          </a:r>
          <a:r>
            <a:rPr lang="en-US" sz="1800" b="1" dirty="0" smtClean="0">
              <a:solidFill>
                <a:schemeClr val="tx1"/>
              </a:solidFill>
            </a:rPr>
            <a:t> </a:t>
          </a:r>
          <a:r>
            <a:rPr lang="en-US" sz="1800" b="1" dirty="0" smtClean="0">
              <a:solidFill>
                <a:schemeClr val="tx1"/>
              </a:solidFill>
            </a:rPr>
            <a:t>à </a:t>
          </a:r>
          <a:r>
            <a:rPr lang="en-US" sz="1800" b="1" dirty="0" err="1" smtClean="0">
              <a:solidFill>
                <a:schemeClr val="tx1"/>
              </a:solidFill>
            </a:rPr>
            <a:t>maintenir</a:t>
          </a:r>
          <a:r>
            <a:rPr lang="en-US" sz="1800" b="1" dirty="0" smtClean="0">
              <a:solidFill>
                <a:schemeClr val="tx1"/>
              </a:solidFill>
            </a:rPr>
            <a:t> </a:t>
          </a:r>
          <a:r>
            <a:rPr lang="en-US" sz="1800" b="1" dirty="0" err="1" smtClean="0">
              <a:solidFill>
                <a:schemeClr val="tx1"/>
              </a:solidFill>
            </a:rPr>
            <a:t>une</a:t>
          </a:r>
          <a:r>
            <a:rPr lang="en-US" sz="1800" b="1" dirty="0" smtClean="0">
              <a:solidFill>
                <a:schemeClr val="tx1"/>
              </a:solidFill>
            </a:rPr>
            <a:t> </a:t>
          </a:r>
          <a:r>
            <a:rPr lang="en-US" sz="1800" b="1" dirty="0" err="1" smtClean="0">
              <a:solidFill>
                <a:schemeClr val="tx1"/>
              </a:solidFill>
            </a:rPr>
            <a:t>dynamique</a:t>
          </a:r>
          <a:r>
            <a:rPr lang="en-US" sz="1800" b="1" dirty="0" smtClean="0">
              <a:solidFill>
                <a:schemeClr val="tx1"/>
              </a:solidFill>
            </a:rPr>
            <a:t> de </a:t>
          </a:r>
          <a:r>
            <a:rPr lang="en-US" sz="1800" b="1" dirty="0" err="1" smtClean="0">
              <a:solidFill>
                <a:schemeClr val="tx1"/>
              </a:solidFill>
            </a:rPr>
            <a:t>groupe</a:t>
          </a:r>
          <a:r>
            <a:rPr lang="en-US" sz="1800" b="1" dirty="0" smtClean="0">
              <a:solidFill>
                <a:schemeClr val="tx1"/>
              </a:solidFill>
            </a:rPr>
            <a:t> positive</a:t>
          </a:r>
          <a:endParaRPr lang="en-US" sz="1800" b="1" dirty="0">
            <a:solidFill>
              <a:schemeClr val="tx1"/>
            </a:solidFill>
          </a:endParaRPr>
        </a:p>
      </dgm:t>
    </dgm:pt>
    <dgm:pt modelId="{C5058C4C-0535-4421-9D42-244680F9115D}" type="parTrans" cxnId="{2A02CCE1-390E-4476-8FD7-54FF0FEE391D}">
      <dgm:prSet/>
      <dgm:spPr/>
      <dgm:t>
        <a:bodyPr/>
        <a:lstStyle/>
        <a:p>
          <a:endParaRPr lang="en-US"/>
        </a:p>
      </dgm:t>
    </dgm:pt>
    <dgm:pt modelId="{E799E2D3-088D-4EC8-A399-9D3E5FF06891}" type="sibTrans" cxnId="{2A02CCE1-390E-4476-8FD7-54FF0FEE391D}">
      <dgm:prSet/>
      <dgm:spPr/>
      <dgm:t>
        <a:bodyPr/>
        <a:lstStyle/>
        <a:p>
          <a:endParaRPr lang="en-US"/>
        </a:p>
      </dgm:t>
    </dgm:pt>
    <dgm:pt modelId="{97BC5AE5-AF83-481E-A934-CC0CB16AE55C}" type="pres">
      <dgm:prSet presAssocID="{AD669B91-F36C-4919-96DA-14A80AD145B6}" presName="linear" presStyleCnt="0">
        <dgm:presLayoutVars>
          <dgm:animLvl val="lvl"/>
          <dgm:resizeHandles val="exact"/>
        </dgm:presLayoutVars>
      </dgm:prSet>
      <dgm:spPr/>
      <dgm:t>
        <a:bodyPr/>
        <a:lstStyle/>
        <a:p>
          <a:endParaRPr lang="fr-FR"/>
        </a:p>
      </dgm:t>
    </dgm:pt>
    <dgm:pt modelId="{814E3ECC-A65B-47E6-B290-756D089076A8}" type="pres">
      <dgm:prSet presAssocID="{4654B637-7668-46A9-A492-A88D8A01B9D9}" presName="parentText" presStyleLbl="node1" presStyleIdx="0" presStyleCnt="2" custLinFactNeighborX="-5445" custLinFactNeighborY="96113">
        <dgm:presLayoutVars>
          <dgm:chMax val="0"/>
          <dgm:bulletEnabled val="1"/>
        </dgm:presLayoutVars>
      </dgm:prSet>
      <dgm:spPr/>
      <dgm:t>
        <a:bodyPr/>
        <a:lstStyle/>
        <a:p>
          <a:endParaRPr lang="fr-FR"/>
        </a:p>
      </dgm:t>
    </dgm:pt>
    <dgm:pt modelId="{8551EA07-9DA2-4C26-8621-AF2A7879A75B}" type="pres">
      <dgm:prSet presAssocID="{7171EE89-9394-42C9-8429-73CF445FF8E2}" presName="spacer" presStyleCnt="0"/>
      <dgm:spPr/>
    </dgm:pt>
    <dgm:pt modelId="{69A50994-236F-4E13-B887-C67CDEDBD140}" type="pres">
      <dgm:prSet presAssocID="{878A09A9-D20F-49C1-85B6-28929F482DE0}" presName="parentText" presStyleLbl="node1" presStyleIdx="1" presStyleCnt="2">
        <dgm:presLayoutVars>
          <dgm:chMax val="0"/>
          <dgm:bulletEnabled val="1"/>
        </dgm:presLayoutVars>
      </dgm:prSet>
      <dgm:spPr/>
      <dgm:t>
        <a:bodyPr/>
        <a:lstStyle/>
        <a:p>
          <a:endParaRPr lang="fr-FR"/>
        </a:p>
      </dgm:t>
    </dgm:pt>
  </dgm:ptLst>
  <dgm:cxnLst>
    <dgm:cxn modelId="{C589B6E6-9E09-4596-B819-6A3863F83E25}" type="presOf" srcId="{4654B637-7668-46A9-A492-A88D8A01B9D9}" destId="{814E3ECC-A65B-47E6-B290-756D089076A8}" srcOrd="0" destOrd="0" presId="urn:microsoft.com/office/officeart/2005/8/layout/vList2"/>
    <dgm:cxn modelId="{4585B9AD-DF95-4016-8325-94E90A67D84F}" type="presOf" srcId="{878A09A9-D20F-49C1-85B6-28929F482DE0}" destId="{69A50994-236F-4E13-B887-C67CDEDBD140}" srcOrd="0" destOrd="0" presId="urn:microsoft.com/office/officeart/2005/8/layout/vList2"/>
    <dgm:cxn modelId="{2A02CCE1-390E-4476-8FD7-54FF0FEE391D}" srcId="{AD669B91-F36C-4919-96DA-14A80AD145B6}" destId="{878A09A9-D20F-49C1-85B6-28929F482DE0}" srcOrd="1" destOrd="0" parTransId="{C5058C4C-0535-4421-9D42-244680F9115D}" sibTransId="{E799E2D3-088D-4EC8-A399-9D3E5FF06891}"/>
    <dgm:cxn modelId="{4BF003D1-B9F3-4854-A12D-2E21537472FE}" srcId="{AD669B91-F36C-4919-96DA-14A80AD145B6}" destId="{4654B637-7668-46A9-A492-A88D8A01B9D9}" srcOrd="0" destOrd="0" parTransId="{406CC144-35BF-46E3-806D-A327C9FC9720}" sibTransId="{7171EE89-9394-42C9-8429-73CF445FF8E2}"/>
    <dgm:cxn modelId="{797C05D4-2C6D-4113-881E-E0D085AF6944}" type="presOf" srcId="{AD669B91-F36C-4919-96DA-14A80AD145B6}" destId="{97BC5AE5-AF83-481E-A934-CC0CB16AE55C}" srcOrd="0" destOrd="0" presId="urn:microsoft.com/office/officeart/2005/8/layout/vList2"/>
    <dgm:cxn modelId="{5B177030-6C29-4B54-AEA1-2ACE84FAC5D8}" type="presParOf" srcId="{97BC5AE5-AF83-481E-A934-CC0CB16AE55C}" destId="{814E3ECC-A65B-47E6-B290-756D089076A8}" srcOrd="0" destOrd="0" presId="urn:microsoft.com/office/officeart/2005/8/layout/vList2"/>
    <dgm:cxn modelId="{A2AAB235-79E9-4507-A49B-684C62E0A1C2}" type="presParOf" srcId="{97BC5AE5-AF83-481E-A934-CC0CB16AE55C}" destId="{8551EA07-9DA2-4C26-8621-AF2A7879A75B}" srcOrd="1" destOrd="0" presId="urn:microsoft.com/office/officeart/2005/8/layout/vList2"/>
    <dgm:cxn modelId="{DA604961-B174-4AC6-A75A-73B5895D378D}" type="presParOf" srcId="{97BC5AE5-AF83-481E-A934-CC0CB16AE55C}" destId="{69A50994-236F-4E13-B887-C67CDEDBD14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160AC-C164-4031-9978-2A8162485526}">
      <dsp:nvSpPr>
        <dsp:cNvPr id="0" name=""/>
        <dsp:cNvSpPr/>
      </dsp:nvSpPr>
      <dsp:spPr>
        <a:xfrm>
          <a:off x="0" y="5453"/>
          <a:ext cx="5913437" cy="1072305"/>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smtClean="0">
              <a:solidFill>
                <a:schemeClr val="tx1"/>
              </a:solidFill>
            </a:rPr>
            <a:t>La </a:t>
          </a:r>
          <a:r>
            <a:rPr lang="en-US" sz="2800" b="1" kern="1200" dirty="0" err="1" smtClean="0">
              <a:solidFill>
                <a:schemeClr val="tx1"/>
              </a:solidFill>
            </a:rPr>
            <a:t>dynamique</a:t>
          </a:r>
          <a:r>
            <a:rPr lang="en-US" sz="2800" b="1" kern="1200" dirty="0" smtClean="0">
              <a:solidFill>
                <a:schemeClr val="tx1"/>
              </a:solidFill>
            </a:rPr>
            <a:t> de </a:t>
          </a:r>
          <a:r>
            <a:rPr lang="en-US" sz="2800" b="1" kern="1200" dirty="0" err="1" smtClean="0">
              <a:solidFill>
                <a:schemeClr val="tx1"/>
              </a:solidFill>
            </a:rPr>
            <a:t>groupe</a:t>
          </a:r>
          <a:r>
            <a:rPr lang="en-US" sz="2800" b="1" kern="1200" dirty="0" smtClean="0">
              <a:solidFill>
                <a:schemeClr val="tx1"/>
              </a:solidFill>
            </a:rPr>
            <a:t> </a:t>
          </a:r>
          <a:r>
            <a:rPr lang="en-US" sz="2800" b="1" kern="1200" dirty="0" err="1" smtClean="0">
              <a:solidFill>
                <a:schemeClr val="tx1"/>
              </a:solidFill>
            </a:rPr>
            <a:t>selon</a:t>
          </a:r>
          <a:r>
            <a:rPr lang="en-US" sz="2800" b="1" kern="1200" dirty="0" smtClean="0">
              <a:solidFill>
                <a:schemeClr val="tx1"/>
              </a:solidFill>
            </a:rPr>
            <a:t> </a:t>
          </a:r>
          <a:r>
            <a:rPr lang="en-US" sz="2800" b="1" kern="1200" dirty="0" err="1" smtClean="0">
              <a:solidFill>
                <a:schemeClr val="tx1"/>
              </a:solidFill>
            </a:rPr>
            <a:t>kurt</a:t>
          </a:r>
          <a:r>
            <a:rPr lang="en-US" sz="2800" b="1" kern="1200" dirty="0" smtClean="0">
              <a:solidFill>
                <a:schemeClr val="tx1"/>
              </a:solidFill>
            </a:rPr>
            <a:t> </a:t>
          </a:r>
          <a:r>
            <a:rPr lang="en-US" sz="2800" b="1" kern="1200" dirty="0" err="1" smtClean="0">
              <a:solidFill>
                <a:schemeClr val="tx1"/>
              </a:solidFill>
            </a:rPr>
            <a:t>Lewin</a:t>
          </a:r>
          <a:endParaRPr lang="en-US" sz="2800" b="1" kern="1200" dirty="0">
            <a:solidFill>
              <a:schemeClr val="tx1"/>
            </a:solidFill>
          </a:endParaRPr>
        </a:p>
      </dsp:txBody>
      <dsp:txXfrm>
        <a:off x="52346" y="57799"/>
        <a:ext cx="5808745" cy="967613"/>
      </dsp:txXfrm>
    </dsp:sp>
    <dsp:sp modelId="{F5A67132-827C-4080-80F3-C3A29F87FE9B}">
      <dsp:nvSpPr>
        <dsp:cNvPr id="0" name=""/>
        <dsp:cNvSpPr/>
      </dsp:nvSpPr>
      <dsp:spPr>
        <a:xfrm>
          <a:off x="0" y="1190079"/>
          <a:ext cx="5913437" cy="1072305"/>
        </a:xfrm>
        <a:prstGeom prst="round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Les </a:t>
          </a:r>
          <a:r>
            <a:rPr lang="en-US" sz="2400" b="1" kern="1200" dirty="0" err="1" smtClean="0">
              <a:solidFill>
                <a:schemeClr val="tx1"/>
              </a:solidFill>
            </a:rPr>
            <a:t>étapes</a:t>
          </a:r>
          <a:r>
            <a:rPr lang="en-US" sz="2400" b="1" kern="1200" dirty="0" smtClean="0">
              <a:solidFill>
                <a:schemeClr val="tx1"/>
              </a:solidFill>
            </a:rPr>
            <a:t> du </a:t>
          </a:r>
          <a:r>
            <a:rPr lang="en-US" sz="2400" b="1" kern="1200" dirty="0" err="1" smtClean="0">
              <a:solidFill>
                <a:schemeClr val="tx1"/>
              </a:solidFill>
            </a:rPr>
            <a:t>changement</a:t>
          </a:r>
          <a:endParaRPr lang="en-US" sz="2400" b="1" kern="1200" dirty="0">
            <a:solidFill>
              <a:schemeClr val="tx1"/>
            </a:solidFill>
          </a:endParaRPr>
        </a:p>
      </dsp:txBody>
      <dsp:txXfrm>
        <a:off x="52346" y="1242425"/>
        <a:ext cx="5808745" cy="967613"/>
      </dsp:txXfrm>
    </dsp:sp>
    <dsp:sp modelId="{5FAFAB65-D0A9-4927-A68A-CF606D79A231}">
      <dsp:nvSpPr>
        <dsp:cNvPr id="0" name=""/>
        <dsp:cNvSpPr/>
      </dsp:nvSpPr>
      <dsp:spPr>
        <a:xfrm>
          <a:off x="0" y="2338826"/>
          <a:ext cx="5913437" cy="1072305"/>
        </a:xfrm>
        <a:prstGeom prst="round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fr-FR" sz="2400" b="1" kern="1200" dirty="0" smtClean="0">
              <a:solidFill>
                <a:schemeClr val="tx1"/>
              </a:solidFill>
            </a:rPr>
            <a:t>La </a:t>
          </a:r>
          <a:r>
            <a:rPr lang="fr-FR" sz="2400" b="1" kern="1200" dirty="0" smtClean="0">
              <a:solidFill>
                <a:schemeClr val="tx1"/>
              </a:solidFill>
            </a:rPr>
            <a:t>médiation collaborative</a:t>
          </a:r>
          <a:endParaRPr lang="en-US" sz="2400" kern="1200" dirty="0">
            <a:solidFill>
              <a:schemeClr val="tx1"/>
            </a:solidFill>
          </a:endParaRPr>
        </a:p>
      </dsp:txBody>
      <dsp:txXfrm>
        <a:off x="52346" y="2391172"/>
        <a:ext cx="5808745" cy="967613"/>
      </dsp:txXfrm>
    </dsp:sp>
    <dsp:sp modelId="{40229DE9-20A7-4B50-98CF-41BDCDC50F6B}">
      <dsp:nvSpPr>
        <dsp:cNvPr id="0" name=""/>
        <dsp:cNvSpPr/>
      </dsp:nvSpPr>
      <dsp:spPr>
        <a:xfrm>
          <a:off x="0" y="3559329"/>
          <a:ext cx="5913437" cy="1072305"/>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La résistance au </a:t>
          </a:r>
          <a:r>
            <a:rPr lang="en-US" sz="2400" b="1" kern="1200" dirty="0" err="1" smtClean="0">
              <a:solidFill>
                <a:schemeClr val="tx1"/>
              </a:solidFill>
            </a:rPr>
            <a:t>changement</a:t>
          </a:r>
          <a:endParaRPr lang="en-US" sz="2400" b="1" kern="1200" dirty="0">
            <a:solidFill>
              <a:schemeClr val="tx1"/>
            </a:solidFill>
          </a:endParaRPr>
        </a:p>
      </dsp:txBody>
      <dsp:txXfrm>
        <a:off x="52346" y="3611675"/>
        <a:ext cx="5808745" cy="967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F45BF-3393-4006-A18B-AB677F20B94A}">
      <dsp:nvSpPr>
        <dsp:cNvPr id="0" name=""/>
        <dsp:cNvSpPr/>
      </dsp:nvSpPr>
      <dsp:spPr>
        <a:xfrm>
          <a:off x="0" y="2332"/>
          <a:ext cx="9604375" cy="40194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E78EC-0C7C-43AC-BC60-33110DB8D3CC}">
      <dsp:nvSpPr>
        <dsp:cNvPr id="0" name=""/>
        <dsp:cNvSpPr/>
      </dsp:nvSpPr>
      <dsp:spPr>
        <a:xfrm>
          <a:off x="121588" y="94655"/>
          <a:ext cx="221286" cy="2210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4B5AE7-92A8-46A7-A250-132838C6EF0B}">
      <dsp:nvSpPr>
        <dsp:cNvPr id="0" name=""/>
        <dsp:cNvSpPr/>
      </dsp:nvSpPr>
      <dsp:spPr>
        <a:xfrm>
          <a:off x="464464" y="4218"/>
          <a:ext cx="9056690" cy="552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92" tIns="58492" rIns="58492" bIns="58492" numCol="1" spcCol="1270" anchor="ctr" anchorCtr="0">
          <a:noAutofit/>
        </a:bodyPr>
        <a:lstStyle/>
        <a:p>
          <a:pPr lvl="0" algn="just" defTabSz="889000">
            <a:lnSpc>
              <a:spcPct val="100000"/>
            </a:lnSpc>
            <a:spcBef>
              <a:spcPct val="0"/>
            </a:spcBef>
            <a:spcAft>
              <a:spcPct val="35000"/>
            </a:spcAft>
          </a:pPr>
          <a:r>
            <a:rPr lang="en-US" sz="2000" b="1" kern="1200" dirty="0" err="1" smtClean="0">
              <a:solidFill>
                <a:schemeClr val="tx1"/>
              </a:solidFill>
            </a:rPr>
            <a:t>Fédérer</a:t>
          </a:r>
          <a:r>
            <a:rPr lang="en-US" sz="2000" b="1" kern="1200" dirty="0" smtClean="0">
              <a:solidFill>
                <a:schemeClr val="tx1"/>
              </a:solidFill>
            </a:rPr>
            <a:t> </a:t>
          </a:r>
          <a:r>
            <a:rPr lang="en-US" sz="2000" b="1" kern="1200" dirty="0" err="1" smtClean="0">
              <a:solidFill>
                <a:schemeClr val="tx1"/>
              </a:solidFill>
            </a:rPr>
            <a:t>autour</a:t>
          </a:r>
          <a:r>
            <a:rPr lang="en-US" sz="2000" b="1" kern="1200" dirty="0" smtClean="0">
              <a:solidFill>
                <a:schemeClr val="tx1"/>
              </a:solidFill>
            </a:rPr>
            <a:t> de la culture de </a:t>
          </a:r>
          <a:r>
            <a:rPr lang="en-US" sz="2000" b="1" kern="1200" dirty="0" err="1" smtClean="0">
              <a:solidFill>
                <a:schemeClr val="tx1"/>
              </a:solidFill>
            </a:rPr>
            <a:t>l’entreprise</a:t>
          </a:r>
          <a:r>
            <a:rPr lang="en-US" sz="2000" b="1" kern="1200" dirty="0" smtClean="0">
              <a:solidFill>
                <a:schemeClr val="tx1"/>
              </a:solidFill>
            </a:rPr>
            <a:t> </a:t>
          </a:r>
          <a:r>
            <a:rPr lang="en-US" sz="2000" b="1" kern="1200" dirty="0" smtClean="0">
              <a:solidFill>
                <a:schemeClr val="tx1"/>
              </a:solidFill>
            </a:rPr>
            <a:t>grâce à </a:t>
          </a:r>
          <a:r>
            <a:rPr lang="en-US" sz="2000" b="1" kern="1200" dirty="0" err="1" smtClean="0">
              <a:solidFill>
                <a:schemeClr val="tx1"/>
              </a:solidFill>
            </a:rPr>
            <a:t>une</a:t>
          </a:r>
          <a:r>
            <a:rPr lang="en-US" sz="2000" b="1" kern="1200" dirty="0" smtClean="0">
              <a:solidFill>
                <a:schemeClr val="tx1"/>
              </a:solidFill>
            </a:rPr>
            <a:t> communication </a:t>
          </a:r>
          <a:r>
            <a:rPr lang="en-US" sz="2000" b="1" kern="1200" dirty="0" err="1" smtClean="0">
              <a:solidFill>
                <a:schemeClr val="tx1"/>
              </a:solidFill>
            </a:rPr>
            <a:t>transparente</a:t>
          </a:r>
          <a:endParaRPr lang="en-US" sz="2000" b="1" kern="1200" dirty="0">
            <a:solidFill>
              <a:schemeClr val="tx1"/>
            </a:solidFill>
          </a:endParaRPr>
        </a:p>
      </dsp:txBody>
      <dsp:txXfrm>
        <a:off x="464464" y="4218"/>
        <a:ext cx="9056690" cy="552676"/>
      </dsp:txXfrm>
    </dsp:sp>
    <dsp:sp modelId="{9B16C47E-F4C3-44F4-B052-BB21CAA389B0}">
      <dsp:nvSpPr>
        <dsp:cNvPr id="0" name=""/>
        <dsp:cNvSpPr/>
      </dsp:nvSpPr>
      <dsp:spPr>
        <a:xfrm>
          <a:off x="0" y="751207"/>
          <a:ext cx="9604375" cy="40194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11028-383F-43F2-A48E-57926501FC79}">
      <dsp:nvSpPr>
        <dsp:cNvPr id="0" name=""/>
        <dsp:cNvSpPr/>
      </dsp:nvSpPr>
      <dsp:spPr>
        <a:xfrm>
          <a:off x="121588" y="785501"/>
          <a:ext cx="221286" cy="2210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9792FA-D9DC-474D-B852-659308A65B6F}">
      <dsp:nvSpPr>
        <dsp:cNvPr id="0" name=""/>
        <dsp:cNvSpPr/>
      </dsp:nvSpPr>
      <dsp:spPr>
        <a:xfrm>
          <a:off x="464464" y="695063"/>
          <a:ext cx="9056690" cy="552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92" tIns="58492" rIns="58492" bIns="58492" numCol="1" spcCol="1270" anchor="ctr" anchorCtr="0">
          <a:noAutofit/>
        </a:bodyPr>
        <a:lstStyle/>
        <a:p>
          <a:pPr lvl="0" algn="l" defTabSz="889000">
            <a:lnSpc>
              <a:spcPct val="100000"/>
            </a:lnSpc>
            <a:spcBef>
              <a:spcPct val="0"/>
            </a:spcBef>
            <a:spcAft>
              <a:spcPct val="35000"/>
            </a:spcAft>
          </a:pPr>
          <a:r>
            <a:rPr lang="en-US" sz="2000" b="1" kern="1200" dirty="0" smtClean="0">
              <a:solidFill>
                <a:schemeClr val="tx1"/>
              </a:solidFill>
            </a:rPr>
            <a:t> </a:t>
          </a:r>
          <a:r>
            <a:rPr lang="en-US" sz="2000" b="1" kern="1200" dirty="0" smtClean="0">
              <a:solidFill>
                <a:schemeClr val="tx1"/>
              </a:solidFill>
            </a:rPr>
            <a:t>la </a:t>
          </a:r>
          <a:r>
            <a:rPr lang="en-US" sz="2000" b="1" kern="1200" dirty="0" err="1" smtClean="0">
              <a:solidFill>
                <a:schemeClr val="tx1"/>
              </a:solidFill>
            </a:rPr>
            <a:t>définition</a:t>
          </a:r>
          <a:r>
            <a:rPr lang="en-US" sz="2000" b="1" kern="1200" dirty="0" smtClean="0">
              <a:solidFill>
                <a:schemeClr val="tx1"/>
              </a:solidFill>
            </a:rPr>
            <a:t> des </a:t>
          </a:r>
          <a:r>
            <a:rPr lang="en-US" sz="2000" b="1" kern="1200" dirty="0" err="1" smtClean="0">
              <a:solidFill>
                <a:schemeClr val="tx1"/>
              </a:solidFill>
            </a:rPr>
            <a:t>objectifs</a:t>
          </a:r>
          <a:r>
            <a:rPr lang="en-US" sz="2000" b="1" kern="1200" dirty="0" smtClean="0">
              <a:solidFill>
                <a:schemeClr val="tx1"/>
              </a:solidFill>
            </a:rPr>
            <a:t> </a:t>
          </a:r>
          <a:r>
            <a:rPr lang="en-US" sz="2000" b="1" kern="1200" dirty="0" err="1" smtClean="0">
              <a:solidFill>
                <a:schemeClr val="tx1"/>
              </a:solidFill>
            </a:rPr>
            <a:t>communs</a:t>
          </a:r>
          <a:endParaRPr lang="en-US" sz="2000" b="1" kern="1200" dirty="0">
            <a:solidFill>
              <a:schemeClr val="tx1"/>
            </a:solidFill>
          </a:endParaRPr>
        </a:p>
      </dsp:txBody>
      <dsp:txXfrm>
        <a:off x="464464" y="695063"/>
        <a:ext cx="9056690" cy="552676"/>
      </dsp:txXfrm>
    </dsp:sp>
    <dsp:sp modelId="{2995F053-ECA3-401D-87FC-99ACFD63B2A5}">
      <dsp:nvSpPr>
        <dsp:cNvPr id="0" name=""/>
        <dsp:cNvSpPr/>
      </dsp:nvSpPr>
      <dsp:spPr>
        <a:xfrm>
          <a:off x="0" y="1432695"/>
          <a:ext cx="9604375" cy="40194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98E00-1E36-468F-BB9F-2888C22B76B8}">
      <dsp:nvSpPr>
        <dsp:cNvPr id="0" name=""/>
        <dsp:cNvSpPr/>
      </dsp:nvSpPr>
      <dsp:spPr>
        <a:xfrm>
          <a:off x="121588" y="1476346"/>
          <a:ext cx="221286" cy="2210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91BBF6-1A0B-4AEC-8D11-EABCB38565EE}">
      <dsp:nvSpPr>
        <dsp:cNvPr id="0" name=""/>
        <dsp:cNvSpPr/>
      </dsp:nvSpPr>
      <dsp:spPr>
        <a:xfrm>
          <a:off x="464464" y="1385908"/>
          <a:ext cx="9056690" cy="552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92" tIns="58492" rIns="58492" bIns="58492" numCol="1" spcCol="1270" anchor="ctr" anchorCtr="0">
          <a:noAutofit/>
        </a:bodyPr>
        <a:lstStyle/>
        <a:p>
          <a:pPr lvl="0" algn="just" defTabSz="800100">
            <a:lnSpc>
              <a:spcPct val="100000"/>
            </a:lnSpc>
            <a:spcBef>
              <a:spcPct val="0"/>
            </a:spcBef>
            <a:spcAft>
              <a:spcPct val="35000"/>
            </a:spcAft>
          </a:pPr>
          <a:r>
            <a:rPr lang="fr-FR" sz="1800" b="1" kern="1200" dirty="0" smtClean="0">
              <a:solidFill>
                <a:schemeClr val="tx1"/>
              </a:solidFill>
            </a:rPr>
            <a:t>Le style de leadership participatif avec une approche proactive  résout les frictions de groupe dès leur apparition</a:t>
          </a:r>
          <a:endParaRPr lang="en-US" sz="1800" b="1" kern="1200" dirty="0">
            <a:solidFill>
              <a:schemeClr val="tx1"/>
            </a:solidFill>
          </a:endParaRPr>
        </a:p>
      </dsp:txBody>
      <dsp:txXfrm>
        <a:off x="464464" y="1385908"/>
        <a:ext cx="9056690" cy="552676"/>
      </dsp:txXfrm>
    </dsp:sp>
    <dsp:sp modelId="{D9F62A6A-6052-4475-8B87-F595BCE46717}">
      <dsp:nvSpPr>
        <dsp:cNvPr id="0" name=""/>
        <dsp:cNvSpPr/>
      </dsp:nvSpPr>
      <dsp:spPr>
        <a:xfrm>
          <a:off x="0" y="2076754"/>
          <a:ext cx="9604375" cy="40194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E99BF-B776-4F50-B849-1AE1B60D726E}">
      <dsp:nvSpPr>
        <dsp:cNvPr id="0" name=""/>
        <dsp:cNvSpPr/>
      </dsp:nvSpPr>
      <dsp:spPr>
        <a:xfrm>
          <a:off x="121588" y="2167192"/>
          <a:ext cx="221286" cy="2210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71CF7E-BA42-4EF6-9D4C-CC38FFB1B32A}">
      <dsp:nvSpPr>
        <dsp:cNvPr id="0" name=""/>
        <dsp:cNvSpPr/>
      </dsp:nvSpPr>
      <dsp:spPr>
        <a:xfrm>
          <a:off x="464464" y="2076754"/>
          <a:ext cx="9056690" cy="552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92" tIns="58492" rIns="58492" bIns="58492" numCol="1" spcCol="1270" anchor="ctr" anchorCtr="0">
          <a:noAutofit/>
        </a:bodyPr>
        <a:lstStyle/>
        <a:p>
          <a:pPr lvl="0" algn="l" defTabSz="889000">
            <a:lnSpc>
              <a:spcPct val="100000"/>
            </a:lnSpc>
            <a:spcBef>
              <a:spcPct val="0"/>
            </a:spcBef>
            <a:spcAft>
              <a:spcPct val="35000"/>
            </a:spcAft>
          </a:pPr>
          <a:r>
            <a:rPr lang="en-US" sz="2000" b="1" kern="1200" dirty="0" smtClean="0">
              <a:solidFill>
                <a:schemeClr val="tx1"/>
              </a:solidFill>
            </a:rPr>
            <a:t>Reconnaissance et </a:t>
          </a:r>
          <a:r>
            <a:rPr lang="en-US" sz="2000" b="1" kern="1200" dirty="0" err="1" smtClean="0">
              <a:solidFill>
                <a:schemeClr val="tx1"/>
              </a:solidFill>
            </a:rPr>
            <a:t>développement</a:t>
          </a:r>
          <a:r>
            <a:rPr lang="en-US" sz="2000" b="1" kern="1200" dirty="0" smtClean="0">
              <a:solidFill>
                <a:schemeClr val="tx1"/>
              </a:solidFill>
            </a:rPr>
            <a:t> personnel</a:t>
          </a:r>
          <a:endParaRPr lang="en-US" sz="2000" b="1" kern="1200" dirty="0">
            <a:solidFill>
              <a:schemeClr val="tx1"/>
            </a:solidFill>
          </a:endParaRPr>
        </a:p>
      </dsp:txBody>
      <dsp:txXfrm>
        <a:off x="464464" y="2076754"/>
        <a:ext cx="9056690" cy="552676"/>
      </dsp:txXfrm>
    </dsp:sp>
    <dsp:sp modelId="{A1BDA073-48C6-4FD2-BAB0-2028A5AF797A}">
      <dsp:nvSpPr>
        <dsp:cNvPr id="0" name=""/>
        <dsp:cNvSpPr/>
      </dsp:nvSpPr>
      <dsp:spPr>
        <a:xfrm>
          <a:off x="0" y="2748885"/>
          <a:ext cx="9604375" cy="40194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7A6D5-3BE8-4172-B0B0-3ACF8BD041F7}">
      <dsp:nvSpPr>
        <dsp:cNvPr id="0" name=""/>
        <dsp:cNvSpPr/>
      </dsp:nvSpPr>
      <dsp:spPr>
        <a:xfrm>
          <a:off x="121588" y="2858037"/>
          <a:ext cx="221286" cy="2210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6A349A-2FC8-48E5-9A7B-82AC9CF22C8D}">
      <dsp:nvSpPr>
        <dsp:cNvPr id="0" name=""/>
        <dsp:cNvSpPr/>
      </dsp:nvSpPr>
      <dsp:spPr>
        <a:xfrm>
          <a:off x="464464" y="2767599"/>
          <a:ext cx="9056690" cy="552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92" tIns="58492" rIns="58492" bIns="58492" numCol="1" spcCol="1270" anchor="ctr" anchorCtr="0">
          <a:noAutofit/>
        </a:bodyPr>
        <a:lstStyle/>
        <a:p>
          <a:pPr lvl="0" algn="l" defTabSz="889000">
            <a:lnSpc>
              <a:spcPct val="100000"/>
            </a:lnSpc>
            <a:spcBef>
              <a:spcPct val="0"/>
            </a:spcBef>
            <a:spcAft>
              <a:spcPct val="35000"/>
            </a:spcAft>
          </a:pPr>
          <a:r>
            <a:rPr lang="en-US" sz="2000" b="1" kern="1200" dirty="0" err="1" smtClean="0">
              <a:solidFill>
                <a:schemeClr val="tx1"/>
              </a:solidFill>
            </a:rPr>
            <a:t>Récompenser</a:t>
          </a:r>
          <a:r>
            <a:rPr lang="en-US" sz="2000" b="1" kern="1200" dirty="0" smtClean="0">
              <a:solidFill>
                <a:schemeClr val="tx1"/>
              </a:solidFill>
            </a:rPr>
            <a:t> la collaboration</a:t>
          </a:r>
          <a:endParaRPr lang="en-US" sz="2000" b="1" kern="1200" dirty="0">
            <a:solidFill>
              <a:schemeClr val="tx1"/>
            </a:solidFill>
          </a:endParaRPr>
        </a:p>
      </dsp:txBody>
      <dsp:txXfrm>
        <a:off x="464464" y="2767599"/>
        <a:ext cx="9056690" cy="5526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E3ECC-A65B-47E6-B290-756D089076A8}">
      <dsp:nvSpPr>
        <dsp:cNvPr id="0" name=""/>
        <dsp:cNvSpPr/>
      </dsp:nvSpPr>
      <dsp:spPr>
        <a:xfrm>
          <a:off x="0" y="1188067"/>
          <a:ext cx="5913437" cy="12168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b="1" kern="1200" dirty="0" smtClean="0">
              <a:solidFill>
                <a:schemeClr val="tx1"/>
              </a:solidFill>
            </a:rPr>
            <a:t>Est un </a:t>
          </a:r>
          <a:r>
            <a:rPr lang="en-US" sz="2000" b="1" kern="1200" dirty="0" err="1" smtClean="0">
              <a:solidFill>
                <a:schemeClr val="tx1"/>
              </a:solidFill>
            </a:rPr>
            <a:t>processus</a:t>
          </a:r>
          <a:r>
            <a:rPr lang="en-US" sz="2000" b="1" kern="1200" dirty="0" smtClean="0">
              <a:solidFill>
                <a:schemeClr val="tx1"/>
              </a:solidFill>
            </a:rPr>
            <a:t> qui </a:t>
          </a:r>
          <a:r>
            <a:rPr lang="en-US" sz="2000" b="1" kern="1200" dirty="0" err="1" smtClean="0">
              <a:solidFill>
                <a:schemeClr val="tx1"/>
              </a:solidFill>
            </a:rPr>
            <a:t>permet</a:t>
          </a:r>
          <a:r>
            <a:rPr lang="en-US" sz="2000" b="1" kern="1200" dirty="0" smtClean="0">
              <a:solidFill>
                <a:schemeClr val="tx1"/>
              </a:solidFill>
            </a:rPr>
            <a:t> de </a:t>
          </a:r>
          <a:r>
            <a:rPr lang="en-US" sz="2000" b="1" kern="1200" dirty="0" err="1" smtClean="0">
              <a:solidFill>
                <a:schemeClr val="tx1"/>
              </a:solidFill>
            </a:rPr>
            <a:t>résoudre</a:t>
          </a:r>
          <a:r>
            <a:rPr lang="en-US" sz="2000" b="1" kern="1200" dirty="0" smtClean="0">
              <a:solidFill>
                <a:schemeClr val="tx1"/>
              </a:solidFill>
            </a:rPr>
            <a:t> les </a:t>
          </a:r>
          <a:r>
            <a:rPr lang="en-US" sz="2000" b="1" kern="1200" dirty="0" err="1" smtClean="0">
              <a:solidFill>
                <a:schemeClr val="tx1"/>
              </a:solidFill>
            </a:rPr>
            <a:t>conflits</a:t>
          </a:r>
          <a:r>
            <a:rPr lang="en-US" sz="2000" b="1" kern="1200" dirty="0" smtClean="0">
              <a:solidFill>
                <a:schemeClr val="tx1"/>
              </a:solidFill>
            </a:rPr>
            <a:t> de </a:t>
          </a:r>
          <a:r>
            <a:rPr lang="en-US" sz="2000" b="1" kern="1200" dirty="0" err="1" smtClean="0">
              <a:solidFill>
                <a:schemeClr val="tx1"/>
              </a:solidFill>
            </a:rPr>
            <a:t>manière</a:t>
          </a:r>
          <a:r>
            <a:rPr lang="en-US" sz="2000" b="1" kern="1200" dirty="0" smtClean="0">
              <a:solidFill>
                <a:schemeClr val="tx1"/>
              </a:solidFill>
            </a:rPr>
            <a:t> constructive, en </a:t>
          </a:r>
          <a:r>
            <a:rPr lang="en-US" sz="2000" b="1" kern="1200" dirty="0" err="1" smtClean="0">
              <a:solidFill>
                <a:schemeClr val="tx1"/>
              </a:solidFill>
            </a:rPr>
            <a:t>impliquant</a:t>
          </a:r>
          <a:r>
            <a:rPr lang="en-US" sz="2000" b="1" kern="1200" dirty="0" smtClean="0">
              <a:solidFill>
                <a:schemeClr val="tx1"/>
              </a:solidFill>
            </a:rPr>
            <a:t> un tiers </a:t>
          </a:r>
          <a:r>
            <a:rPr lang="en-US" sz="2000" b="1" kern="1200" dirty="0" err="1" smtClean="0">
              <a:solidFill>
                <a:schemeClr val="tx1"/>
              </a:solidFill>
            </a:rPr>
            <a:t>neutre</a:t>
          </a:r>
          <a:r>
            <a:rPr lang="en-US" sz="2000" b="1" kern="1200" dirty="0" smtClean="0">
              <a:solidFill>
                <a:schemeClr val="tx1"/>
              </a:solidFill>
            </a:rPr>
            <a:t> </a:t>
          </a:r>
          <a:r>
            <a:rPr lang="en-US" sz="2000" b="1" kern="1200" dirty="0" smtClean="0">
              <a:solidFill>
                <a:schemeClr val="tx1"/>
              </a:solidFill>
            </a:rPr>
            <a:t>pour </a:t>
          </a:r>
          <a:r>
            <a:rPr lang="en-US" sz="2000" b="1" kern="1200" dirty="0" err="1" smtClean="0">
              <a:solidFill>
                <a:schemeClr val="tx1"/>
              </a:solidFill>
            </a:rPr>
            <a:t>faciliter</a:t>
          </a:r>
          <a:r>
            <a:rPr lang="en-US" sz="2000" b="1" kern="1200" dirty="0" smtClean="0">
              <a:solidFill>
                <a:schemeClr val="tx1"/>
              </a:solidFill>
            </a:rPr>
            <a:t> </a:t>
          </a:r>
          <a:r>
            <a:rPr lang="en-US" sz="2000" b="1" kern="1200" dirty="0" err="1" smtClean="0">
              <a:solidFill>
                <a:schemeClr val="tx1"/>
              </a:solidFill>
            </a:rPr>
            <a:t>l’échange</a:t>
          </a:r>
          <a:endParaRPr lang="en-US" sz="2000" b="1" kern="1200" dirty="0">
            <a:solidFill>
              <a:schemeClr val="tx1"/>
            </a:solidFill>
          </a:endParaRPr>
        </a:p>
      </dsp:txBody>
      <dsp:txXfrm>
        <a:off x="59399" y="1247466"/>
        <a:ext cx="5794639" cy="1098002"/>
      </dsp:txXfrm>
    </dsp:sp>
    <dsp:sp modelId="{69A50994-236F-4E13-B887-C67CDEDBD140}">
      <dsp:nvSpPr>
        <dsp:cNvPr id="0" name=""/>
        <dsp:cNvSpPr/>
      </dsp:nvSpPr>
      <dsp:spPr>
        <a:xfrm>
          <a:off x="0" y="2412143"/>
          <a:ext cx="5913437" cy="121680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just" defTabSz="800100">
            <a:lnSpc>
              <a:spcPct val="90000"/>
            </a:lnSpc>
            <a:spcBef>
              <a:spcPct val="0"/>
            </a:spcBef>
            <a:spcAft>
              <a:spcPct val="35000"/>
            </a:spcAft>
          </a:pPr>
          <a:r>
            <a:rPr lang="en-US" sz="1800" b="1" kern="1200" dirty="0" err="1" smtClean="0">
              <a:solidFill>
                <a:schemeClr val="tx1"/>
              </a:solidFill>
            </a:rPr>
            <a:t>Une</a:t>
          </a:r>
          <a:r>
            <a:rPr lang="en-US" sz="1800" b="1" kern="1200" dirty="0" smtClean="0">
              <a:solidFill>
                <a:schemeClr val="tx1"/>
              </a:solidFill>
            </a:rPr>
            <a:t> </a:t>
          </a:r>
          <a:r>
            <a:rPr lang="en-US" sz="1800" b="1" kern="1200" dirty="0" err="1" smtClean="0">
              <a:solidFill>
                <a:schemeClr val="tx1"/>
              </a:solidFill>
            </a:rPr>
            <a:t>approche</a:t>
          </a:r>
          <a:r>
            <a:rPr lang="en-US" sz="1800" b="1" kern="1200" dirty="0" smtClean="0">
              <a:solidFill>
                <a:schemeClr val="tx1"/>
              </a:solidFill>
            </a:rPr>
            <a:t> proactive de la communication </a:t>
          </a:r>
          <a:r>
            <a:rPr lang="en-US" sz="1800" b="1" kern="1200" dirty="0" err="1" smtClean="0">
              <a:solidFill>
                <a:schemeClr val="tx1"/>
              </a:solidFill>
            </a:rPr>
            <a:t>peut</a:t>
          </a:r>
          <a:r>
            <a:rPr lang="en-US" sz="1800" b="1" kern="1200" dirty="0" smtClean="0">
              <a:solidFill>
                <a:schemeClr val="tx1"/>
              </a:solidFill>
            </a:rPr>
            <a:t> </a:t>
          </a:r>
          <a:r>
            <a:rPr lang="en-US" sz="1800" b="1" kern="1200" dirty="0" err="1" smtClean="0">
              <a:solidFill>
                <a:schemeClr val="tx1"/>
              </a:solidFill>
            </a:rPr>
            <a:t>résoudre</a:t>
          </a:r>
          <a:r>
            <a:rPr lang="en-US" sz="1800" b="1" kern="1200" dirty="0" smtClean="0">
              <a:solidFill>
                <a:schemeClr val="tx1"/>
              </a:solidFill>
            </a:rPr>
            <a:t> les </a:t>
          </a:r>
          <a:r>
            <a:rPr lang="en-US" sz="1800" b="1" kern="1200" dirty="0" err="1" smtClean="0">
              <a:solidFill>
                <a:schemeClr val="tx1"/>
              </a:solidFill>
            </a:rPr>
            <a:t>conflits</a:t>
          </a:r>
          <a:r>
            <a:rPr lang="en-US" sz="1800" b="1" kern="1200" dirty="0" smtClean="0">
              <a:solidFill>
                <a:schemeClr val="tx1"/>
              </a:solidFill>
            </a:rPr>
            <a:t> et </a:t>
          </a:r>
          <a:r>
            <a:rPr lang="en-US" sz="1800" b="1" kern="1200" dirty="0" err="1" smtClean="0">
              <a:solidFill>
                <a:schemeClr val="tx1"/>
              </a:solidFill>
            </a:rPr>
            <a:t>contribue</a:t>
          </a:r>
          <a:r>
            <a:rPr lang="en-US" sz="1800" b="1" kern="1200" dirty="0" smtClean="0">
              <a:solidFill>
                <a:schemeClr val="tx1"/>
              </a:solidFill>
            </a:rPr>
            <a:t> </a:t>
          </a:r>
          <a:r>
            <a:rPr lang="en-US" sz="1800" b="1" kern="1200" dirty="0" smtClean="0">
              <a:solidFill>
                <a:schemeClr val="tx1"/>
              </a:solidFill>
            </a:rPr>
            <a:t>à </a:t>
          </a:r>
          <a:r>
            <a:rPr lang="en-US" sz="1800" b="1" kern="1200" dirty="0" err="1" smtClean="0">
              <a:solidFill>
                <a:schemeClr val="tx1"/>
              </a:solidFill>
            </a:rPr>
            <a:t>maintenir</a:t>
          </a:r>
          <a:r>
            <a:rPr lang="en-US" sz="1800" b="1" kern="1200" dirty="0" smtClean="0">
              <a:solidFill>
                <a:schemeClr val="tx1"/>
              </a:solidFill>
            </a:rPr>
            <a:t> </a:t>
          </a:r>
          <a:r>
            <a:rPr lang="en-US" sz="1800" b="1" kern="1200" dirty="0" err="1" smtClean="0">
              <a:solidFill>
                <a:schemeClr val="tx1"/>
              </a:solidFill>
            </a:rPr>
            <a:t>une</a:t>
          </a:r>
          <a:r>
            <a:rPr lang="en-US" sz="1800" b="1" kern="1200" dirty="0" smtClean="0">
              <a:solidFill>
                <a:schemeClr val="tx1"/>
              </a:solidFill>
            </a:rPr>
            <a:t> </a:t>
          </a:r>
          <a:r>
            <a:rPr lang="en-US" sz="1800" b="1" kern="1200" dirty="0" err="1" smtClean="0">
              <a:solidFill>
                <a:schemeClr val="tx1"/>
              </a:solidFill>
            </a:rPr>
            <a:t>dynamique</a:t>
          </a:r>
          <a:r>
            <a:rPr lang="en-US" sz="1800" b="1" kern="1200" dirty="0" smtClean="0">
              <a:solidFill>
                <a:schemeClr val="tx1"/>
              </a:solidFill>
            </a:rPr>
            <a:t> de </a:t>
          </a:r>
          <a:r>
            <a:rPr lang="en-US" sz="1800" b="1" kern="1200" dirty="0" err="1" smtClean="0">
              <a:solidFill>
                <a:schemeClr val="tx1"/>
              </a:solidFill>
            </a:rPr>
            <a:t>groupe</a:t>
          </a:r>
          <a:r>
            <a:rPr lang="en-US" sz="1800" b="1" kern="1200" dirty="0" smtClean="0">
              <a:solidFill>
                <a:schemeClr val="tx1"/>
              </a:solidFill>
            </a:rPr>
            <a:t> positive</a:t>
          </a:r>
          <a:endParaRPr lang="en-US" sz="1800" b="1" kern="1200" dirty="0">
            <a:solidFill>
              <a:schemeClr val="tx1"/>
            </a:solidFill>
          </a:endParaRPr>
        </a:p>
      </dsp:txBody>
      <dsp:txXfrm>
        <a:off x="59399" y="2471542"/>
        <a:ext cx="5794639"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98560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71473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239617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834030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1845F5A-061D-4825-9AE9-D7794091C6CF}" type="slidenum">
              <a:rPr lang="en-US" smtClean="0"/>
              <a:t>‹N°›</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11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942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057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834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‹N°›</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9842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‹N°›</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4348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92753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1503323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C04E684-10F4-4CC3-A0B9-F03AA7BE37CF}"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2221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C04E684-10F4-4CC3-A0B9-F03AA7BE37CF}" type="datetimeFigureOut">
              <a:rPr lang="en-US" smtClean="0"/>
              <a:t>2/6/2025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5216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72343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214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57443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50263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68581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92144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13082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27266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C04E684-10F4-4CC3-A0B9-F03AA7BE37CF}" type="datetimeFigureOut">
              <a:rPr lang="en-US" smtClean="0"/>
              <a:t>2/6/2025</a:t>
            </a:fld>
            <a:endParaRPr lang="en-US"/>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4800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2/6/2025</a:t>
            </a:fld>
            <a:endParaRPr lang="en-US"/>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269571856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8" r:id="rId6"/>
    <p:sldLayoutId id="2147483662" r:id="rId7"/>
    <p:sldLayoutId id="2147483677" r:id="rId8"/>
    <p:sldLayoutId id="2147483664" r:id="rId9"/>
    <p:sldLayoutId id="2147483665" r:id="rId10"/>
    <p:sldLayoutId id="2147483676" r:id="rId11"/>
    <p:sldLayoutId id="2147483675"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04E684-10F4-4CC3-A0B9-F03AA7BE37CF}" type="datetimeFigureOut">
              <a:rPr lang="en-US" smtClean="0"/>
              <a:t>2/6/2025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1845F5A-061D-4825-9AE9-D7794091C6CF}" type="slidenum">
              <a:rPr lang="en-US" smtClean="0"/>
              <a:t>‹N°›</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210119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e image contenant texte, stationnaire, carte de visite, enveloppe&#10;&#10;Description générée automatiquement">
            <a:extLst>
              <a:ext uri="{FF2B5EF4-FFF2-40B4-BE49-F238E27FC236}">
                <a16:creationId xmlns:a16="http://schemas.microsoft.com/office/drawing/2014/main" xmlns="" id="{71FA9B69-A721-4D5D-B57E-BBB083B2CE72}"/>
              </a:ext>
            </a:extLst>
          </p:cNvPr>
          <p:cNvPicPr>
            <a:picLocks noChangeAspect="1"/>
          </p:cNvPicPr>
          <p:nvPr/>
        </p:nvPicPr>
        <p:blipFill rotWithShape="1">
          <a:blip r:embed="rId2">
            <a:alphaModFix amt="35000"/>
          </a:blip>
          <a:srcRect t="14825" r="-1" b="1217"/>
          <a:stretch/>
        </p:blipFill>
        <p:spPr>
          <a:xfrm>
            <a:off x="0" y="0"/>
            <a:ext cx="12191695" cy="6857990"/>
          </a:xfrm>
          <a:prstGeom prst="rect">
            <a:avLst/>
          </a:prstGeom>
        </p:spPr>
      </p:pic>
      <p:sp>
        <p:nvSpPr>
          <p:cNvPr id="2" name="Titre 1">
            <a:extLst>
              <a:ext uri="{FF2B5EF4-FFF2-40B4-BE49-F238E27FC236}">
                <a16:creationId xmlns:a16="http://schemas.microsoft.com/office/drawing/2014/main" xmlns="" id="{07BFC7D1-75B2-42C6-84CE-C0824B53A579}"/>
              </a:ext>
            </a:extLst>
          </p:cNvPr>
          <p:cNvSpPr>
            <a:spLocks noGrp="1"/>
          </p:cNvSpPr>
          <p:nvPr>
            <p:ph type="ctrTitle"/>
          </p:nvPr>
        </p:nvSpPr>
        <p:spPr>
          <a:xfrm>
            <a:off x="4976636" y="992221"/>
            <a:ext cx="6247308" cy="4873558"/>
          </a:xfrm>
        </p:spPr>
        <p:txBody>
          <a:bodyPr anchor="ctr">
            <a:normAutofit/>
          </a:bodyPr>
          <a:lstStyle/>
          <a:p>
            <a:r>
              <a:rPr lang="fr-FR" sz="4800" dirty="0" smtClean="0"/>
              <a:t>La dynamique de </a:t>
            </a:r>
            <a:r>
              <a:rPr lang="fr-FR" sz="4800" dirty="0" smtClean="0"/>
              <a:t>        groupe </a:t>
            </a:r>
            <a:br>
              <a:rPr lang="fr-FR" sz="4800" dirty="0" smtClean="0"/>
            </a:br>
            <a:r>
              <a:rPr lang="fr-FR" sz="4800" dirty="0" smtClean="0"/>
              <a:t>selon KURT LEWIN</a:t>
            </a:r>
            <a:endParaRPr lang="fr-FR" sz="4800" dirty="0"/>
          </a:p>
        </p:txBody>
      </p:sp>
      <p:sp>
        <p:nvSpPr>
          <p:cNvPr id="3" name="Sous-titre 2">
            <a:extLst>
              <a:ext uri="{FF2B5EF4-FFF2-40B4-BE49-F238E27FC236}">
                <a16:creationId xmlns:a16="http://schemas.microsoft.com/office/drawing/2014/main" xmlns="" id="{B6519BD9-0354-42B2-AF7B-EB167BB3D00D}"/>
              </a:ext>
            </a:extLst>
          </p:cNvPr>
          <p:cNvSpPr>
            <a:spLocks noGrp="1"/>
          </p:cNvSpPr>
          <p:nvPr>
            <p:ph type="subTitle" idx="1"/>
          </p:nvPr>
        </p:nvSpPr>
        <p:spPr>
          <a:xfrm>
            <a:off x="968056" y="996610"/>
            <a:ext cx="3363901" cy="4864780"/>
          </a:xfrm>
        </p:spPr>
        <p:txBody>
          <a:bodyPr anchor="ctr">
            <a:normAutofit/>
          </a:bodyPr>
          <a:lstStyle/>
          <a:p>
            <a:pPr algn="r"/>
            <a:endParaRPr lang="fr-FR" sz="2000"/>
          </a:p>
        </p:txBody>
      </p:sp>
    </p:spTree>
    <p:extLst>
      <p:ext uri="{BB962C8B-B14F-4D97-AF65-F5344CB8AC3E}">
        <p14:creationId xmlns:p14="http://schemas.microsoft.com/office/powerpoint/2010/main" val="3586854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pPr algn="just"/>
            <a:r>
              <a:rPr lang="fr-FR" sz="2800" dirty="0"/>
              <a:t>Définir des objectifs communs : en établissant des objectifs clairs et partagés, le manager peut aligner les efforts de l’équipe.</a:t>
            </a:r>
          </a:p>
          <a:p>
            <a:pPr algn="just"/>
            <a:r>
              <a:rPr lang="fr-FR" sz="2800" dirty="0"/>
              <a:t>Cela donne à chaque membre le sens de la responsabilité et de l’engagement collectifs.</a:t>
            </a:r>
          </a:p>
          <a:p>
            <a:pPr algn="just"/>
            <a:endParaRPr lang="fr-FR" sz="2400" dirty="0"/>
          </a:p>
        </p:txBody>
      </p:sp>
    </p:spTree>
    <p:extLst>
      <p:ext uri="{BB962C8B-B14F-4D97-AF65-F5344CB8AC3E}">
        <p14:creationId xmlns:p14="http://schemas.microsoft.com/office/powerpoint/2010/main" val="328556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000" b="1" dirty="0" smtClean="0">
                <a:solidFill>
                  <a:schemeClr val="accent1"/>
                </a:solidFill>
              </a:rPr>
              <a:t>Reconnaître et récompenser la collaboration : </a:t>
            </a:r>
            <a:endParaRPr lang="fr-FR" sz="2000" b="1" dirty="0">
              <a:solidFill>
                <a:schemeClr val="accent1"/>
              </a:solidFill>
            </a:endParaRPr>
          </a:p>
        </p:txBody>
      </p:sp>
      <p:sp>
        <p:nvSpPr>
          <p:cNvPr id="3" name="Espace réservé du contenu 2"/>
          <p:cNvSpPr>
            <a:spLocks noGrp="1"/>
          </p:cNvSpPr>
          <p:nvPr>
            <p:ph idx="1"/>
          </p:nvPr>
        </p:nvSpPr>
        <p:spPr/>
        <p:txBody>
          <a:bodyPr/>
          <a:lstStyle/>
          <a:p>
            <a:pPr algn="just"/>
            <a:r>
              <a:rPr lang="fr-FR" dirty="0" smtClean="0"/>
              <a:t>Reconnaître les efforts peut motiver les collaborateurs à travailler ensemble ; </a:t>
            </a:r>
            <a:r>
              <a:rPr lang="fr-FR" dirty="0" smtClean="0"/>
              <a:t>les récompenses</a:t>
            </a:r>
            <a:r>
              <a:rPr lang="fr-FR" dirty="0" smtClean="0"/>
              <a:t> </a:t>
            </a:r>
            <a:r>
              <a:rPr lang="fr-FR" dirty="0" smtClean="0"/>
              <a:t>doivent valoriser le travail </a:t>
            </a:r>
            <a:r>
              <a:rPr lang="fr-FR" dirty="0" smtClean="0"/>
              <a:t>d’équipe.</a:t>
            </a:r>
            <a:endParaRPr lang="fr-FR" dirty="0" smtClean="0"/>
          </a:p>
          <a:p>
            <a:r>
              <a:rPr lang="fr-FR" dirty="0" smtClean="0"/>
              <a:t>Offrir des opportunités de développement ; proposer des formations </a:t>
            </a:r>
            <a:r>
              <a:rPr lang="fr-FR" dirty="0" smtClean="0"/>
              <a:t>sur la résolution </a:t>
            </a:r>
            <a:r>
              <a:rPr lang="fr-FR" dirty="0" smtClean="0"/>
              <a:t>des conflits peut aider les collaborateurs à développer des compétences nécessaires à l’esprit d’équipe.</a:t>
            </a:r>
          </a:p>
          <a:p>
            <a:r>
              <a:rPr lang="fr-FR" dirty="0" smtClean="0"/>
              <a:t>Modéliser le comportement collaboratif : en montrant l’exemple, le manager inspire les autres à faire de même et à s’engager dans un travail d’équipe </a:t>
            </a:r>
            <a:r>
              <a:rPr lang="fr-FR" dirty="0" smtClean="0"/>
              <a:t>constructif.</a:t>
            </a:r>
            <a:endParaRPr lang="fr-FR" dirty="0"/>
          </a:p>
        </p:txBody>
      </p:sp>
    </p:spTree>
    <p:extLst>
      <p:ext uri="{BB962C8B-B14F-4D97-AF65-F5344CB8AC3E}">
        <p14:creationId xmlns:p14="http://schemas.microsoft.com/office/powerpoint/2010/main" val="40484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normAutofit/>
          </a:bodyPr>
          <a:lstStyle/>
          <a:p>
            <a:pPr algn="just"/>
            <a:r>
              <a:rPr lang="fr-FR" sz="2800" dirty="0" smtClean="0"/>
              <a:t>En mettant en œuvre ces stratégies, un manager peut créer un environnement propice à la collaboration, ce qui peut mener à une meilleure </a:t>
            </a:r>
            <a:r>
              <a:rPr lang="fr-FR" sz="2800" dirty="0" smtClean="0"/>
              <a:t>performance </a:t>
            </a:r>
            <a:r>
              <a:rPr lang="fr-FR" sz="2800" dirty="0" smtClean="0"/>
              <a:t>et générer une dynamique de groupe positive.</a:t>
            </a:r>
            <a:endParaRPr lang="fr-FR" sz="2800" dirty="0"/>
          </a:p>
        </p:txBody>
      </p:sp>
    </p:spTree>
    <p:extLst>
      <p:ext uri="{BB962C8B-B14F-4D97-AF65-F5344CB8AC3E}">
        <p14:creationId xmlns:p14="http://schemas.microsoft.com/office/powerpoint/2010/main" val="319436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solidFill>
                  <a:schemeClr val="accent1"/>
                </a:solidFill>
              </a:rPr>
              <a:t>La médiation collaborative </a:t>
            </a:r>
            <a:endParaRPr lang="fr-FR" b="1" dirty="0">
              <a:solidFill>
                <a:schemeClr val="accent1"/>
              </a:solidFill>
            </a:endParaRPr>
          </a:p>
        </p:txBody>
      </p:sp>
      <p:sp>
        <p:nvSpPr>
          <p:cNvPr id="3" name="Espace réservé du contenu 2"/>
          <p:cNvSpPr>
            <a:spLocks noGrp="1"/>
          </p:cNvSpPr>
          <p:nvPr>
            <p:ph idx="1"/>
          </p:nvPr>
        </p:nvSpPr>
        <p:spPr/>
        <p:txBody>
          <a:bodyPr>
            <a:normAutofit/>
          </a:bodyPr>
          <a:lstStyle/>
          <a:p>
            <a:pPr algn="just"/>
            <a:r>
              <a:rPr lang="fr-FR" sz="2800" dirty="0" smtClean="0"/>
              <a:t>Un manager joue un rôle crucial dans la gestion des </a:t>
            </a:r>
            <a:r>
              <a:rPr lang="fr-FR" sz="2800" dirty="0" smtClean="0"/>
              <a:t>conflits </a:t>
            </a:r>
            <a:r>
              <a:rPr lang="fr-FR" sz="2800" dirty="0" smtClean="0"/>
              <a:t>au sein d’une équipe. En voici une </a:t>
            </a:r>
            <a:r>
              <a:rPr lang="fr-FR" sz="2800" dirty="0" smtClean="0"/>
              <a:t>stratégie efficace </a:t>
            </a:r>
            <a:r>
              <a:rPr lang="fr-FR" sz="2800" dirty="0" smtClean="0"/>
              <a:t>à savoir la médiation collaborative pour désamorcer un conflit entre deux collaborateurs et trouver un terrain d’entente :</a:t>
            </a:r>
            <a:endParaRPr lang="fr-FR" sz="2800" dirty="0"/>
          </a:p>
        </p:txBody>
      </p:sp>
    </p:spTree>
    <p:extLst>
      <p:ext uri="{BB962C8B-B14F-4D97-AF65-F5344CB8AC3E}">
        <p14:creationId xmlns:p14="http://schemas.microsoft.com/office/powerpoint/2010/main" val="52644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2D32A60-013B-47A8-8833-D24240809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AE27932B-B694-4C4C-90D7-A0333A7C5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xmlns="" id="{1C7264A8-ABD9-46E4-9007-96130E3AA2E6}"/>
              </a:ext>
            </a:extLst>
          </p:cNvPr>
          <p:cNvSpPr>
            <a:spLocks noGrp="1"/>
          </p:cNvSpPr>
          <p:nvPr>
            <p:ph type="title"/>
          </p:nvPr>
        </p:nvSpPr>
        <p:spPr>
          <a:xfrm>
            <a:off x="1451579" y="2303047"/>
            <a:ext cx="3272093" cy="2674198"/>
          </a:xfrm>
        </p:spPr>
        <p:txBody>
          <a:bodyPr anchor="t">
            <a:normAutofit/>
          </a:bodyPr>
          <a:lstStyle/>
          <a:p>
            <a:r>
              <a:rPr lang="fr-FR" dirty="0" smtClean="0">
                <a:solidFill>
                  <a:schemeClr val="accent1">
                    <a:lumMod val="75000"/>
                  </a:schemeClr>
                </a:solidFill>
              </a:rPr>
              <a:t> 	</a:t>
            </a:r>
            <a:r>
              <a:rPr lang="fr-FR" sz="2000" b="1" dirty="0" smtClean="0"/>
              <a:t>la </a:t>
            </a:r>
            <a:br>
              <a:rPr lang="fr-FR" sz="2000" b="1" dirty="0" smtClean="0"/>
            </a:br>
            <a:r>
              <a:rPr lang="fr-FR" sz="2000" b="1" dirty="0"/>
              <a:t> </a:t>
            </a:r>
            <a:r>
              <a:rPr lang="fr-FR" sz="2000" b="1" dirty="0" smtClean="0"/>
              <a:t>    médiation       collaborative</a:t>
            </a:r>
            <a:endParaRPr lang="fr-FR" sz="2000" b="1" dirty="0"/>
          </a:p>
        </p:txBody>
      </p:sp>
      <p:cxnSp>
        <p:nvCxnSpPr>
          <p:cNvPr id="13" name="Straight Connector 12">
            <a:extLst>
              <a:ext uri="{FF2B5EF4-FFF2-40B4-BE49-F238E27FC236}">
                <a16:creationId xmlns:a16="http://schemas.microsoft.com/office/drawing/2014/main" xmlns="" id="{9EBB0476-5CF0-4F44-8D68-5D42D7AEE43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xmlns="" id="{A9DA474E-6B91-4200-840F-0257B2358A75}"/>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7" name="Picture 16">
            <a:extLst>
              <a:ext uri="{FF2B5EF4-FFF2-40B4-BE49-F238E27FC236}">
                <a16:creationId xmlns:a16="http://schemas.microsoft.com/office/drawing/2014/main" xmlns="" id="{DF63C9AD-AE6E-4512-8171-91612E84CCF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xmlns="" id="{FE1A49CE-B63D-457A-A180-1C883E1A63D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xmlns="" id="{3D562EB9-39C2-4188-8B8C-8E856FD976B4}"/>
              </a:ext>
            </a:extLst>
          </p:cNvPr>
          <p:cNvGraphicFramePr>
            <a:graphicFrameLocks noGrp="1"/>
          </p:cNvGraphicFramePr>
          <p:nvPr>
            <p:ph idx="1"/>
            <p:extLst>
              <p:ext uri="{D42A27DB-BD31-4B8C-83A1-F6EECF244321}">
                <p14:modId xmlns:p14="http://schemas.microsoft.com/office/powerpoint/2010/main" val="2554409174"/>
              </p:ext>
            </p:extLst>
          </p:nvPr>
        </p:nvGraphicFramePr>
        <p:xfrm>
          <a:off x="5141913" y="831410"/>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293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b="1" dirty="0" smtClean="0">
                <a:solidFill>
                  <a:schemeClr val="accent1"/>
                </a:solidFill>
              </a:rPr>
              <a:t>La médiation ou l’approche gagnant-gagnant</a:t>
            </a:r>
            <a:endParaRPr lang="fr-FR" sz="2400" b="1" dirty="0">
              <a:solidFill>
                <a:schemeClr val="accent1"/>
              </a:solidFill>
            </a:endParaRPr>
          </a:p>
        </p:txBody>
      </p:sp>
      <p:sp>
        <p:nvSpPr>
          <p:cNvPr id="3" name="Espace réservé du contenu 2"/>
          <p:cNvSpPr>
            <a:spLocks noGrp="1"/>
          </p:cNvSpPr>
          <p:nvPr>
            <p:ph idx="1"/>
          </p:nvPr>
        </p:nvSpPr>
        <p:spPr/>
        <p:txBody>
          <a:bodyPr>
            <a:normAutofit fontScale="85000" lnSpcReduction="20000"/>
          </a:bodyPr>
          <a:lstStyle/>
          <a:p>
            <a:pPr marL="0" indent="0">
              <a:buNone/>
            </a:pPr>
            <a:endParaRPr lang="fr-FR" dirty="0"/>
          </a:p>
          <a:p>
            <a:pPr lvl="0" algn="just"/>
            <a:r>
              <a:rPr lang="fr-FR" b="1" dirty="0">
                <a:solidFill>
                  <a:srgbClr val="FF0066"/>
                </a:solidFill>
              </a:rPr>
              <a:t>Méta-communique</a:t>
            </a:r>
            <a:r>
              <a:rPr lang="fr-FR" dirty="0"/>
              <a:t>r </a:t>
            </a:r>
            <a:r>
              <a:rPr lang="fr-FR" b="1" dirty="0"/>
              <a:t>comprendre ce qui se passe autrement dit éviter d’agir sous l’emprise de la colère pour ne pas s’acheminer dans l’escalade de la violence ; discuter suffisamment du problème à tête </a:t>
            </a:r>
            <a:r>
              <a:rPr lang="fr-FR" b="1" dirty="0" smtClean="0"/>
              <a:t>reposée afin de dissiper </a:t>
            </a:r>
            <a:r>
              <a:rPr lang="fr-FR" b="1" dirty="0"/>
              <a:t>le </a:t>
            </a:r>
            <a:r>
              <a:rPr lang="fr-FR" b="1" dirty="0" smtClean="0"/>
              <a:t>malentendu.</a:t>
            </a:r>
            <a:endParaRPr lang="fr-FR" b="1" dirty="0"/>
          </a:p>
          <a:p>
            <a:pPr lvl="0" algn="just"/>
            <a:r>
              <a:rPr lang="fr-FR" b="1" dirty="0">
                <a:solidFill>
                  <a:srgbClr val="FF0066"/>
                </a:solidFill>
              </a:rPr>
              <a:t>Dissocier individus et problèmes </a:t>
            </a:r>
            <a:r>
              <a:rPr lang="fr-FR" b="1" dirty="0" smtClean="0"/>
              <a:t>: </a:t>
            </a:r>
            <a:r>
              <a:rPr lang="fr-FR" b="1" dirty="0" smtClean="0"/>
              <a:t>critiquer </a:t>
            </a:r>
            <a:r>
              <a:rPr lang="fr-FR" b="1" dirty="0"/>
              <a:t>ce que les gens font et non pas ce qu’ils sont. Quand on </a:t>
            </a:r>
            <a:r>
              <a:rPr lang="fr-FR" b="1" dirty="0" smtClean="0"/>
              <a:t>juge la </a:t>
            </a:r>
            <a:r>
              <a:rPr lang="fr-FR" b="1" dirty="0"/>
              <a:t>personne, on risque de verser rapidement dans l’attaque vague, injustifiée, on doit donc critiquer exclusivement les actions sur un mode factuel, il vaut mieux dire par exemple « tu m’as déçu » au lieu de « tu es décevant ».</a:t>
            </a:r>
          </a:p>
          <a:p>
            <a:pPr lvl="0"/>
            <a:r>
              <a:rPr lang="fr-FR" b="1" dirty="0">
                <a:solidFill>
                  <a:srgbClr val="FF0066"/>
                </a:solidFill>
              </a:rPr>
              <a:t>Ce qui compte, ce sont les intérêts et non les positions</a:t>
            </a:r>
            <a:r>
              <a:rPr lang="fr-FR" b="1" dirty="0"/>
              <a:t> : l’important est d’aboutir à </a:t>
            </a:r>
            <a:r>
              <a:rPr lang="fr-FR" b="1" dirty="0" smtClean="0"/>
              <a:t>un accord,  </a:t>
            </a:r>
            <a:r>
              <a:rPr lang="fr-FR" b="1" dirty="0"/>
              <a:t>au lieu de « tourner autour du pot » et de ruminer </a:t>
            </a:r>
            <a:r>
              <a:rPr lang="fr-FR" b="1" dirty="0" smtClean="0"/>
              <a:t>le </a:t>
            </a:r>
            <a:r>
              <a:rPr lang="fr-FR" b="1" dirty="0" smtClean="0"/>
              <a:t>problème.</a:t>
            </a:r>
            <a:endParaRPr lang="fr-FR" b="1" dirty="0"/>
          </a:p>
          <a:p>
            <a:pPr lvl="0" algn="just"/>
            <a:r>
              <a:rPr lang="fr-FR" b="1" dirty="0">
                <a:solidFill>
                  <a:srgbClr val="FF0066"/>
                </a:solidFill>
              </a:rPr>
              <a:t>Faire des concessions </a:t>
            </a:r>
            <a:r>
              <a:rPr lang="fr-FR" b="1" dirty="0"/>
              <a:t>et conjuguer les efforts pour  s’acheminer vers le compromis.</a:t>
            </a:r>
          </a:p>
          <a:p>
            <a:pPr lvl="0" algn="just"/>
            <a:endParaRPr lang="fr-FR" dirty="0"/>
          </a:p>
          <a:p>
            <a:pPr>
              <a:buFont typeface="Wingdings" panose="05000000000000000000" pitchFamily="2" charset="2"/>
              <a:buChar char="§"/>
            </a:pPr>
            <a:endParaRPr lang="fr-FR" dirty="0"/>
          </a:p>
        </p:txBody>
      </p:sp>
    </p:spTree>
    <p:extLst>
      <p:ext uri="{BB962C8B-B14F-4D97-AF65-F5344CB8AC3E}">
        <p14:creationId xmlns:p14="http://schemas.microsoft.com/office/powerpoint/2010/main" val="537440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b="1" dirty="0" smtClean="0">
                <a:solidFill>
                  <a:schemeClr val="accent1">
                    <a:lumMod val="75000"/>
                  </a:schemeClr>
                </a:solidFill>
              </a:rPr>
              <a:t>Comment dissiper la résistance au </a:t>
            </a:r>
            <a:r>
              <a:rPr lang="fr-FR" sz="2400" b="1" dirty="0" smtClean="0">
                <a:solidFill>
                  <a:schemeClr val="accent1">
                    <a:lumMod val="75000"/>
                  </a:schemeClr>
                </a:solidFill>
              </a:rPr>
              <a:t>changement?</a:t>
            </a:r>
            <a:endParaRPr lang="fr-FR" sz="2400" b="1" dirty="0">
              <a:solidFill>
                <a:schemeClr val="accent1">
                  <a:lumMod val="75000"/>
                </a:schemeClr>
              </a:solidFill>
            </a:endParaRPr>
          </a:p>
        </p:txBody>
      </p:sp>
      <p:sp>
        <p:nvSpPr>
          <p:cNvPr id="3" name="Espace réservé du contenu 2"/>
          <p:cNvSpPr>
            <a:spLocks noGrp="1"/>
          </p:cNvSpPr>
          <p:nvPr>
            <p:ph idx="1"/>
          </p:nvPr>
        </p:nvSpPr>
        <p:spPr/>
        <p:txBody>
          <a:bodyPr>
            <a:normAutofit/>
          </a:bodyPr>
          <a:lstStyle/>
          <a:p>
            <a:pPr algn="just"/>
            <a:r>
              <a:rPr lang="fr-FR" sz="2400" b="1" dirty="0" smtClean="0"/>
              <a:t>Dans la vie de toute entreprise, les changements sont </a:t>
            </a:r>
            <a:r>
              <a:rPr lang="fr-FR" sz="2400" b="1" dirty="0" smtClean="0"/>
              <a:t>inévitables pour </a:t>
            </a:r>
            <a:r>
              <a:rPr lang="fr-FR" sz="2400" b="1" dirty="0" smtClean="0"/>
              <a:t>perdurer face à l’évolution du marché, des technologies, des modes de travail et des habitudes d’achat.</a:t>
            </a:r>
          </a:p>
          <a:p>
            <a:pPr algn="just"/>
            <a:r>
              <a:rPr lang="fr-FR" sz="2400" b="1" dirty="0" smtClean="0"/>
              <a:t>Or, ces mutations, à la fois complexes et chronophages, représentent un défi de taille pour toute entreprise, d’où la nécessité d’adopter une méthodologie </a:t>
            </a:r>
            <a:r>
              <a:rPr lang="fr-FR" sz="2400" b="1" dirty="0" smtClean="0"/>
              <a:t>rigoureuse :</a:t>
            </a:r>
            <a:endParaRPr lang="fr-FR" sz="2400" b="1" dirty="0" smtClean="0"/>
          </a:p>
        </p:txBody>
      </p:sp>
    </p:spTree>
    <p:extLst>
      <p:ext uri="{BB962C8B-B14F-4D97-AF65-F5344CB8AC3E}">
        <p14:creationId xmlns:p14="http://schemas.microsoft.com/office/powerpoint/2010/main" val="209290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just"/>
            <a:r>
              <a:rPr lang="fr-FR" sz="2400" b="1" dirty="0" smtClean="0">
                <a:solidFill>
                  <a:schemeClr val="accent1"/>
                </a:solidFill>
              </a:rPr>
              <a:t>Quelques méthodes pour dissiper la résistance au changement</a:t>
            </a:r>
            <a:endParaRPr lang="fr-FR" sz="2400" b="1" dirty="0">
              <a:solidFill>
                <a:schemeClr val="accent1"/>
              </a:solidFill>
            </a:endParaRPr>
          </a:p>
        </p:txBody>
      </p:sp>
      <p:sp>
        <p:nvSpPr>
          <p:cNvPr id="3" name="Espace réservé du contenu 2"/>
          <p:cNvSpPr>
            <a:spLocks noGrp="1"/>
          </p:cNvSpPr>
          <p:nvPr>
            <p:ph idx="1"/>
          </p:nvPr>
        </p:nvSpPr>
        <p:spPr/>
        <p:txBody>
          <a:bodyPr>
            <a:normAutofit lnSpcReduction="10000"/>
          </a:bodyPr>
          <a:lstStyle/>
          <a:p>
            <a:r>
              <a:rPr lang="fr-FR" dirty="0" smtClean="0"/>
              <a:t>Assurer une veille informationnelle : informer régulièrement les </a:t>
            </a:r>
            <a:r>
              <a:rPr lang="fr-FR" dirty="0" smtClean="0"/>
              <a:t>collaborateurs</a:t>
            </a:r>
            <a:r>
              <a:rPr lang="fr-FR" dirty="0" smtClean="0"/>
              <a:t> </a:t>
            </a:r>
            <a:r>
              <a:rPr lang="fr-FR" dirty="0" smtClean="0"/>
              <a:t>grâce à une communication agile ou méthode </a:t>
            </a:r>
            <a:r>
              <a:rPr lang="fr-FR" dirty="0" smtClean="0"/>
              <a:t>SCRUM.</a:t>
            </a:r>
          </a:p>
          <a:p>
            <a:r>
              <a:rPr lang="fr-FR" dirty="0" smtClean="0"/>
              <a:t>Former les collaborateurs aux principes LEAN (une meilleure utilisation des ressources sans gaspillage).</a:t>
            </a:r>
            <a:endParaRPr lang="fr-FR" dirty="0" smtClean="0"/>
          </a:p>
          <a:p>
            <a:r>
              <a:rPr lang="fr-FR" dirty="0" smtClean="0"/>
              <a:t>Rassurer les collaborateurs face au changement (peur de l’inconnu, perte des </a:t>
            </a:r>
            <a:r>
              <a:rPr lang="fr-FR" dirty="0" smtClean="0"/>
              <a:t>habitudes) en leur promettant des bénéfices. </a:t>
            </a:r>
            <a:endParaRPr lang="fr-FR" dirty="0" smtClean="0"/>
          </a:p>
          <a:p>
            <a:r>
              <a:rPr lang="fr-FR" dirty="0" smtClean="0"/>
              <a:t>Engager et impliquer ses équipes dans le </a:t>
            </a:r>
            <a:r>
              <a:rPr lang="fr-FR" dirty="0" smtClean="0"/>
              <a:t>changement.</a:t>
            </a:r>
            <a:endParaRPr lang="fr-FR" dirty="0" smtClean="0"/>
          </a:p>
          <a:p>
            <a:r>
              <a:rPr lang="fr-FR" dirty="0" smtClean="0"/>
              <a:t>Effectuer un suivi rigoureux tout au long du </a:t>
            </a:r>
            <a:r>
              <a:rPr lang="fr-FR" dirty="0" smtClean="0"/>
              <a:t>changement.</a:t>
            </a:r>
            <a:endParaRPr lang="fr-FR" dirty="0"/>
          </a:p>
        </p:txBody>
      </p:sp>
    </p:spTree>
    <p:extLst>
      <p:ext uri="{BB962C8B-B14F-4D97-AF65-F5344CB8AC3E}">
        <p14:creationId xmlns:p14="http://schemas.microsoft.com/office/powerpoint/2010/main" val="217581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800" b="1" dirty="0" smtClean="0">
                <a:solidFill>
                  <a:schemeClr val="accent1"/>
                </a:solidFill>
              </a:rPr>
              <a:t>Conclusion : </a:t>
            </a:r>
            <a:endParaRPr lang="fr-FR" sz="2800" b="1" dirty="0">
              <a:solidFill>
                <a:schemeClr val="accent1"/>
              </a:solidFill>
            </a:endParaRPr>
          </a:p>
        </p:txBody>
      </p:sp>
      <p:sp>
        <p:nvSpPr>
          <p:cNvPr id="3" name="Espace réservé du contenu 2"/>
          <p:cNvSpPr>
            <a:spLocks noGrp="1"/>
          </p:cNvSpPr>
          <p:nvPr>
            <p:ph idx="1"/>
          </p:nvPr>
        </p:nvSpPr>
        <p:spPr/>
        <p:txBody>
          <a:bodyPr>
            <a:normAutofit/>
          </a:bodyPr>
          <a:lstStyle/>
          <a:p>
            <a:pPr algn="just"/>
            <a:endParaRPr lang="fr-FR" sz="2400" dirty="0" smtClean="0"/>
          </a:p>
          <a:p>
            <a:pPr algn="just"/>
            <a:r>
              <a:rPr lang="fr-FR" sz="1800" dirty="0" smtClean="0"/>
              <a:t>En suivant le modèle de Kurt Lewin, les entreprises peuvent mieux gérer la résistance au changement et favoriser une transition plus fluide et efficace.</a:t>
            </a:r>
          </a:p>
          <a:p>
            <a:pPr algn="just"/>
            <a:r>
              <a:rPr lang="fr-FR" sz="1800" dirty="0" smtClean="0"/>
              <a:t>Une </a:t>
            </a:r>
            <a:r>
              <a:rPr lang="fr-FR" sz="1800" dirty="0" smtClean="0"/>
              <a:t>dynamique de groupe saine soutenue par une communication efficace peut améliorer la performance globale de l’organisation. </a:t>
            </a:r>
          </a:p>
          <a:p>
            <a:pPr algn="just"/>
            <a:r>
              <a:rPr lang="fr-FR" sz="1800" dirty="0" smtClean="0"/>
              <a:t>Les </a:t>
            </a:r>
            <a:r>
              <a:rPr lang="fr-FR" sz="1800" dirty="0" smtClean="0"/>
              <a:t>équipes qui communiquent de façon fluide et proactive sont souvent plus innovantes et réactives aux défis, ce qui peut conduire à de meilleurs résultats.</a:t>
            </a:r>
            <a:endParaRPr lang="fr-FR" sz="1800" dirty="0"/>
          </a:p>
        </p:txBody>
      </p:sp>
    </p:spTree>
    <p:extLst>
      <p:ext uri="{BB962C8B-B14F-4D97-AF65-F5344CB8AC3E}">
        <p14:creationId xmlns:p14="http://schemas.microsoft.com/office/powerpoint/2010/main" val="257350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3162BCC-37D3-41D2-B17F-61CA02330E4B}"/>
              </a:ext>
            </a:extLst>
          </p:cNvPr>
          <p:cNvSpPr>
            <a:spLocks noGrp="1"/>
          </p:cNvSpPr>
          <p:nvPr>
            <p:ph type="title"/>
          </p:nvPr>
        </p:nvSpPr>
        <p:spPr>
          <a:xfrm>
            <a:off x="1451579" y="2303047"/>
            <a:ext cx="3272093" cy="2674198"/>
          </a:xfrm>
        </p:spPr>
        <p:txBody>
          <a:bodyPr anchor="t">
            <a:normAutofit/>
          </a:bodyPr>
          <a:lstStyle/>
          <a:p>
            <a:r>
              <a:rPr lang="fr-FR" b="1" dirty="0" smtClean="0"/>
              <a:t>Plan :</a:t>
            </a:r>
            <a:endParaRPr lang="fr-FR" b="1" dirty="0"/>
          </a:p>
        </p:txBody>
      </p:sp>
      <p:graphicFrame>
        <p:nvGraphicFramePr>
          <p:cNvPr id="5" name="Espace réservé du contenu 2">
            <a:extLst>
              <a:ext uri="{FF2B5EF4-FFF2-40B4-BE49-F238E27FC236}">
                <a16:creationId xmlns:a16="http://schemas.microsoft.com/office/drawing/2014/main" xmlns="" id="{90E744EF-01E4-4FB0-9B2B-AABACA6C396E}"/>
              </a:ext>
            </a:extLst>
          </p:cNvPr>
          <p:cNvGraphicFramePr>
            <a:graphicFrameLocks noGrp="1"/>
          </p:cNvGraphicFramePr>
          <p:nvPr>
            <p:ph idx="1"/>
            <p:extLst>
              <p:ext uri="{D42A27DB-BD31-4B8C-83A1-F6EECF244321}">
                <p14:modId xmlns:p14="http://schemas.microsoft.com/office/powerpoint/2010/main" val="373437226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861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dynamique de groupe selon Kurt Lewin</a:t>
            </a:r>
            <a:endParaRPr lang="fr-FR" dirty="0"/>
          </a:p>
        </p:txBody>
      </p:sp>
      <p:sp>
        <p:nvSpPr>
          <p:cNvPr id="3" name="Espace réservé du contenu 2"/>
          <p:cNvSpPr>
            <a:spLocks noGrp="1"/>
          </p:cNvSpPr>
          <p:nvPr>
            <p:ph idx="1"/>
          </p:nvPr>
        </p:nvSpPr>
        <p:spPr/>
        <p:txBody>
          <a:bodyPr/>
          <a:lstStyle/>
          <a:p>
            <a:r>
              <a:rPr lang="fr-FR" dirty="0" smtClean="0"/>
              <a:t>Selon KURT LEWIN, </a:t>
            </a:r>
            <a:r>
              <a:rPr lang="fr-FR" dirty="0" smtClean="0"/>
              <a:t>pionnier de la psychologie sociale </a:t>
            </a:r>
          </a:p>
          <a:p>
            <a:r>
              <a:rPr lang="fr-FR" dirty="0" smtClean="0"/>
              <a:t>La dynamique de groupe  est </a:t>
            </a:r>
            <a:r>
              <a:rPr lang="fr-FR" dirty="0" smtClean="0"/>
              <a:t>définie </a:t>
            </a:r>
            <a:r>
              <a:rPr lang="fr-FR" dirty="0" smtClean="0"/>
              <a:t>comme l’ensemble </a:t>
            </a:r>
            <a:r>
              <a:rPr lang="fr-FR" dirty="0" smtClean="0"/>
              <a:t>des individus </a:t>
            </a:r>
            <a:r>
              <a:rPr lang="fr-FR" dirty="0" smtClean="0"/>
              <a:t>qui interagissent et qui sont interdépendants dans la poursuite </a:t>
            </a:r>
            <a:r>
              <a:rPr lang="fr-FR" dirty="0" smtClean="0"/>
              <a:t>des objectifs communs.</a:t>
            </a:r>
          </a:p>
          <a:p>
            <a:endParaRPr lang="fr-FR" dirty="0"/>
          </a:p>
          <a:p>
            <a:pPr marL="0" indent="0" algn="just">
              <a:buNone/>
            </a:pPr>
            <a:r>
              <a:rPr lang="fr-FR" dirty="0"/>
              <a:t>L’étude de la dynamique de groupe dans les entreprises est essentielle pour comprendre comment les interactions entre les membres d’une équipe influencent la performance, la satisfaction au travail et la culture </a:t>
            </a:r>
            <a:r>
              <a:rPr lang="fr-FR" dirty="0" smtClean="0"/>
              <a:t>organisationnelle.</a:t>
            </a:r>
            <a:endParaRPr lang="fr-FR" dirty="0"/>
          </a:p>
          <a:p>
            <a:pPr marL="0" indent="0" algn="just">
              <a:buNone/>
            </a:pPr>
            <a:endParaRPr lang="fr-FR" dirty="0"/>
          </a:p>
          <a:p>
            <a:endParaRPr lang="fr-FR" dirty="0"/>
          </a:p>
        </p:txBody>
      </p:sp>
    </p:spTree>
    <p:extLst>
      <p:ext uri="{BB962C8B-B14F-4D97-AF65-F5344CB8AC3E}">
        <p14:creationId xmlns:p14="http://schemas.microsoft.com/office/powerpoint/2010/main" val="3317711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EE306A8-AB23-64BC-5D6C-0D02D71A48B0}"/>
              </a:ext>
            </a:extLst>
          </p:cNvPr>
          <p:cNvSpPr>
            <a:spLocks noGrp="1"/>
          </p:cNvSpPr>
          <p:nvPr>
            <p:ph type="title"/>
          </p:nvPr>
        </p:nvSpPr>
        <p:spPr/>
        <p:txBody>
          <a:bodyPr>
            <a:normAutofit/>
          </a:bodyPr>
          <a:lstStyle/>
          <a:p>
            <a:pPr algn="just"/>
            <a:r>
              <a:rPr lang="fr-FR" sz="2400" b="1" dirty="0" smtClean="0">
                <a:solidFill>
                  <a:schemeClr val="accent1">
                    <a:lumMod val="75000"/>
                  </a:schemeClr>
                </a:solidFill>
              </a:rPr>
              <a:t>Les étapes du changement </a:t>
            </a:r>
            <a:r>
              <a:rPr lang="fr-FR" sz="2400" b="1" dirty="0" smtClean="0">
                <a:solidFill>
                  <a:schemeClr val="accent1">
                    <a:lumMod val="75000"/>
                  </a:schemeClr>
                </a:solidFill>
              </a:rPr>
              <a:t>selon </a:t>
            </a:r>
            <a:r>
              <a:rPr lang="fr-FR" sz="2400" b="1" dirty="0" smtClean="0">
                <a:solidFill>
                  <a:schemeClr val="accent1">
                    <a:lumMod val="75000"/>
                  </a:schemeClr>
                </a:solidFill>
              </a:rPr>
              <a:t>Kurt </a:t>
            </a:r>
            <a:r>
              <a:rPr lang="fr-FR" sz="2400" b="1" dirty="0" err="1" smtClean="0">
                <a:solidFill>
                  <a:schemeClr val="accent1">
                    <a:lumMod val="75000"/>
                  </a:schemeClr>
                </a:solidFill>
              </a:rPr>
              <a:t>lewin</a:t>
            </a:r>
            <a:r>
              <a:rPr lang="fr-FR" sz="2400" b="1" dirty="0" smtClean="0">
                <a:solidFill>
                  <a:schemeClr val="accent1">
                    <a:lumMod val="75000"/>
                  </a:schemeClr>
                </a:solidFill>
              </a:rPr>
              <a:t> </a:t>
            </a:r>
            <a:r>
              <a:rPr lang="fr-FR" sz="2400" b="1" dirty="0" smtClean="0"/>
              <a:t>:</a:t>
            </a:r>
            <a:endParaRPr lang="fr-FR" sz="2400" b="1" dirty="0"/>
          </a:p>
        </p:txBody>
      </p:sp>
      <p:sp>
        <p:nvSpPr>
          <p:cNvPr id="3" name="Espace réservé du contenu 2">
            <a:extLst>
              <a:ext uri="{FF2B5EF4-FFF2-40B4-BE49-F238E27FC236}">
                <a16:creationId xmlns:a16="http://schemas.microsoft.com/office/drawing/2014/main" xmlns="" id="{F634E177-D977-E386-F3C7-DDDA908D28BE}"/>
              </a:ext>
            </a:extLst>
          </p:cNvPr>
          <p:cNvSpPr>
            <a:spLocks noGrp="1"/>
          </p:cNvSpPr>
          <p:nvPr>
            <p:ph idx="1"/>
          </p:nvPr>
        </p:nvSpPr>
        <p:spPr/>
        <p:txBody>
          <a:bodyPr>
            <a:normAutofit/>
          </a:bodyPr>
          <a:lstStyle/>
          <a:p>
            <a:pPr algn="just"/>
            <a:r>
              <a:rPr lang="fr-FR" sz="2400" b="1" dirty="0" smtClean="0"/>
              <a:t>Le processus organisationnel suit un </a:t>
            </a:r>
            <a:r>
              <a:rPr lang="fr-FR" sz="2400" b="1" dirty="0" smtClean="0"/>
              <a:t>changement </a:t>
            </a:r>
            <a:r>
              <a:rPr lang="fr-FR" sz="2400" b="1" dirty="0" smtClean="0"/>
              <a:t>en 3 étapes :</a:t>
            </a:r>
          </a:p>
          <a:p>
            <a:pPr algn="just"/>
            <a:endParaRPr lang="fr-FR" sz="2400" b="1" dirty="0"/>
          </a:p>
          <a:p>
            <a:pPr algn="just"/>
            <a:r>
              <a:rPr lang="fr-FR" sz="2400" b="1" dirty="0" smtClean="0"/>
              <a:t>D’abord le dégel ; ensuite  le changement et enfin le </a:t>
            </a:r>
            <a:r>
              <a:rPr lang="fr-FR" sz="2400" b="1" dirty="0" smtClean="0"/>
              <a:t>regel.</a:t>
            </a:r>
            <a:endParaRPr lang="fr-FR" sz="2400" dirty="0" smtClean="0"/>
          </a:p>
        </p:txBody>
      </p:sp>
    </p:spTree>
    <p:extLst>
      <p:ext uri="{BB962C8B-B14F-4D97-AF65-F5344CB8AC3E}">
        <p14:creationId xmlns:p14="http://schemas.microsoft.com/office/powerpoint/2010/main" val="330064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9ED9472-EE25-C5C2-6B38-458259F160EB}"/>
              </a:ext>
            </a:extLst>
          </p:cNvPr>
          <p:cNvSpPr>
            <a:spLocks noGrp="1"/>
          </p:cNvSpPr>
          <p:nvPr>
            <p:ph type="title"/>
          </p:nvPr>
        </p:nvSpPr>
        <p:spPr/>
        <p:txBody>
          <a:bodyPr/>
          <a:lstStyle/>
          <a:p>
            <a:r>
              <a:rPr lang="fr-FR" b="1" dirty="0" smtClean="0">
                <a:solidFill>
                  <a:schemeClr val="accent1"/>
                </a:solidFill>
              </a:rPr>
              <a:t>Le dégel : </a:t>
            </a:r>
            <a:endParaRPr lang="fr-FR" b="1" dirty="0">
              <a:solidFill>
                <a:schemeClr val="accent1"/>
              </a:solidFill>
            </a:endParaRPr>
          </a:p>
        </p:txBody>
      </p:sp>
      <p:sp>
        <p:nvSpPr>
          <p:cNvPr id="3" name="Espace réservé du contenu 2">
            <a:extLst>
              <a:ext uri="{FF2B5EF4-FFF2-40B4-BE49-F238E27FC236}">
                <a16:creationId xmlns:a16="http://schemas.microsoft.com/office/drawing/2014/main" xmlns="" id="{B0268C0A-B98D-03F2-0794-E1092BB92C47}"/>
              </a:ext>
            </a:extLst>
          </p:cNvPr>
          <p:cNvSpPr>
            <a:spLocks noGrp="1"/>
          </p:cNvSpPr>
          <p:nvPr>
            <p:ph idx="1"/>
          </p:nvPr>
        </p:nvSpPr>
        <p:spPr/>
        <p:txBody>
          <a:bodyPr>
            <a:normAutofit fontScale="92500"/>
          </a:bodyPr>
          <a:lstStyle/>
          <a:p>
            <a:pPr marL="0" indent="0" algn="just">
              <a:buNone/>
            </a:pPr>
            <a:r>
              <a:rPr lang="fr-FR" sz="2400" dirty="0" smtClean="0"/>
              <a:t>Cette première étape vise à préparer l’organisation au changement. Il s’agit de créer une prise de conscience des besoins de changement et de réduire les résistances.</a:t>
            </a:r>
          </a:p>
          <a:p>
            <a:pPr marL="0" indent="0" algn="just">
              <a:buNone/>
            </a:pPr>
            <a:endParaRPr lang="fr-FR" sz="2400" dirty="0"/>
          </a:p>
          <a:p>
            <a:pPr marL="0" indent="0" algn="just">
              <a:buNone/>
            </a:pPr>
            <a:r>
              <a:rPr lang="fr-FR" sz="2400" dirty="0" smtClean="0"/>
              <a:t>Objectif : cela implique de remettre en question les normes et les comportements existants afin de </a:t>
            </a:r>
            <a:r>
              <a:rPr lang="fr-FR" sz="2400" dirty="0" smtClean="0"/>
              <a:t>motiver</a:t>
            </a:r>
            <a:r>
              <a:rPr lang="fr-FR" sz="2400" dirty="0" smtClean="0"/>
              <a:t> </a:t>
            </a:r>
            <a:r>
              <a:rPr lang="fr-FR" sz="2400" dirty="0" smtClean="0"/>
              <a:t>les </a:t>
            </a:r>
            <a:r>
              <a:rPr lang="fr-FR" sz="2400" dirty="0" smtClean="0"/>
              <a:t>salariés</a:t>
            </a:r>
            <a:r>
              <a:rPr lang="fr-FR" sz="2400" dirty="0" smtClean="0"/>
              <a:t> </a:t>
            </a:r>
            <a:r>
              <a:rPr lang="fr-FR" sz="2400" dirty="0" smtClean="0"/>
              <a:t>à accepter le changement à venir</a:t>
            </a:r>
            <a:r>
              <a:rPr lang="fr-FR" sz="2400" dirty="0" smtClean="0"/>
              <a:t>. Communiquer clairement les raisons du changement et les bénéfices associés.</a:t>
            </a:r>
            <a:endParaRPr lang="fr-FR" sz="2400" dirty="0"/>
          </a:p>
        </p:txBody>
      </p:sp>
    </p:spTree>
    <p:extLst>
      <p:ext uri="{BB962C8B-B14F-4D97-AF65-F5344CB8AC3E}">
        <p14:creationId xmlns:p14="http://schemas.microsoft.com/office/powerpoint/2010/main" val="1975257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2A858D5-CCBA-E6F5-9F73-97AD855305DB}"/>
              </a:ext>
            </a:extLst>
          </p:cNvPr>
          <p:cNvSpPr>
            <a:spLocks noGrp="1"/>
          </p:cNvSpPr>
          <p:nvPr>
            <p:ph type="title"/>
          </p:nvPr>
        </p:nvSpPr>
        <p:spPr>
          <a:xfrm>
            <a:off x="1451578" y="790451"/>
            <a:ext cx="9603275" cy="1049235"/>
          </a:xfrm>
        </p:spPr>
        <p:txBody>
          <a:bodyPr>
            <a:normAutofit/>
          </a:bodyPr>
          <a:lstStyle/>
          <a:p>
            <a:r>
              <a:rPr lang="fr-FR" sz="2800" b="1" dirty="0" smtClean="0">
                <a:solidFill>
                  <a:schemeClr val="accent1"/>
                </a:solidFill>
              </a:rPr>
              <a:t>Le changement :</a:t>
            </a:r>
            <a:endParaRPr lang="fr-FR" sz="2800" b="1" dirty="0">
              <a:solidFill>
                <a:schemeClr val="accent1"/>
              </a:solidFill>
            </a:endParaRPr>
          </a:p>
        </p:txBody>
      </p:sp>
      <p:sp>
        <p:nvSpPr>
          <p:cNvPr id="3" name="Espace réservé du contenu 2">
            <a:extLst>
              <a:ext uri="{FF2B5EF4-FFF2-40B4-BE49-F238E27FC236}">
                <a16:creationId xmlns:a16="http://schemas.microsoft.com/office/drawing/2014/main" xmlns="" id="{C9C34BB8-91DA-5277-F617-A76010B66D77}"/>
              </a:ext>
            </a:extLst>
          </p:cNvPr>
          <p:cNvSpPr>
            <a:spLocks noGrp="1"/>
          </p:cNvSpPr>
          <p:nvPr>
            <p:ph idx="1"/>
          </p:nvPr>
        </p:nvSpPr>
        <p:spPr>
          <a:xfrm>
            <a:off x="1379714" y="2080127"/>
            <a:ext cx="9603275" cy="3450613"/>
          </a:xfrm>
        </p:spPr>
        <p:txBody>
          <a:bodyPr>
            <a:normAutofit/>
          </a:bodyPr>
          <a:lstStyle/>
          <a:p>
            <a:pPr algn="just">
              <a:buFontTx/>
              <a:buNone/>
              <a:defRPr/>
            </a:pPr>
            <a:endParaRPr lang="fr-FR" sz="2800" dirty="0"/>
          </a:p>
          <a:p>
            <a:pPr marL="0" indent="0">
              <a:buNone/>
            </a:pPr>
            <a:r>
              <a:rPr lang="fr-FR" sz="2400" dirty="0" smtClean="0"/>
              <a:t>Cette étape consiste à mettre en œuvre le changement</a:t>
            </a:r>
          </a:p>
          <a:p>
            <a:pPr marL="0" indent="0">
              <a:buNone/>
            </a:pPr>
            <a:r>
              <a:rPr lang="fr-FR" sz="2400" dirty="0" smtClean="0"/>
              <a:t>Objectif : l’introduction de nouvelles méthodes ou processus; </a:t>
            </a:r>
            <a:endParaRPr lang="fr-FR" sz="2400" dirty="0" smtClean="0"/>
          </a:p>
          <a:p>
            <a:r>
              <a:rPr lang="fr-FR" sz="2400" dirty="0"/>
              <a:t>P</a:t>
            </a:r>
            <a:r>
              <a:rPr lang="fr-FR" sz="2400" dirty="0" smtClean="0"/>
              <a:t>roposer des formations de façon à ce que</a:t>
            </a:r>
            <a:r>
              <a:rPr lang="fr-FR" sz="2400" dirty="0" smtClean="0"/>
              <a:t>  </a:t>
            </a:r>
            <a:r>
              <a:rPr lang="fr-FR" sz="2400" dirty="0" smtClean="0"/>
              <a:t>les employés </a:t>
            </a:r>
            <a:r>
              <a:rPr lang="fr-FR" sz="2400" dirty="0" smtClean="0"/>
              <a:t>adoptent </a:t>
            </a:r>
            <a:r>
              <a:rPr lang="fr-FR" sz="2400" dirty="0" smtClean="0"/>
              <a:t>les nouvelles pratiques et </a:t>
            </a:r>
            <a:r>
              <a:rPr lang="fr-FR" sz="2400" dirty="0" smtClean="0"/>
              <a:t>s’adaptent à la nouvelle situation.</a:t>
            </a:r>
            <a:endParaRPr lang="fr-FR" sz="2400" dirty="0"/>
          </a:p>
        </p:txBody>
      </p:sp>
    </p:spTree>
    <p:extLst>
      <p:ext uri="{BB962C8B-B14F-4D97-AF65-F5344CB8AC3E}">
        <p14:creationId xmlns:p14="http://schemas.microsoft.com/office/powerpoint/2010/main" val="1428207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9" y="895253"/>
            <a:ext cx="9603275" cy="1049235"/>
          </a:xfrm>
        </p:spPr>
        <p:txBody>
          <a:bodyPr>
            <a:normAutofit/>
          </a:bodyPr>
          <a:lstStyle/>
          <a:p>
            <a:r>
              <a:rPr lang="fr-FR" sz="2000" b="1" dirty="0" smtClean="0">
                <a:solidFill>
                  <a:schemeClr val="accent1"/>
                </a:solidFill>
              </a:rPr>
              <a:t>Regel :</a:t>
            </a:r>
            <a:endParaRPr lang="fr-FR" sz="2000" b="1" dirty="0">
              <a:solidFill>
                <a:schemeClr val="accent1"/>
              </a:solidFill>
            </a:endParaRPr>
          </a:p>
        </p:txBody>
      </p:sp>
      <p:sp>
        <p:nvSpPr>
          <p:cNvPr id="3" name="Espace réservé du contenu 2"/>
          <p:cNvSpPr>
            <a:spLocks noGrp="1"/>
          </p:cNvSpPr>
          <p:nvPr>
            <p:ph idx="1"/>
          </p:nvPr>
        </p:nvSpPr>
        <p:spPr/>
        <p:txBody>
          <a:bodyPr>
            <a:normAutofit lnSpcReduction="10000"/>
          </a:bodyPr>
          <a:lstStyle/>
          <a:p>
            <a:pPr marL="0" indent="0" algn="just">
              <a:buNone/>
            </a:pPr>
            <a:r>
              <a:rPr lang="fr-FR" sz="2400" dirty="0" smtClean="0"/>
              <a:t>La </a:t>
            </a:r>
            <a:r>
              <a:rPr lang="fr-FR" sz="2400" dirty="0" smtClean="0"/>
              <a:t>dernière étape vise à stabiliser l’organisation après le changement</a:t>
            </a:r>
          </a:p>
          <a:p>
            <a:pPr algn="just"/>
            <a:r>
              <a:rPr lang="fr-FR" sz="2400" dirty="0" smtClean="0"/>
              <a:t>Objectif : renforcer les nouvelles pratiques pour qu’elles deviennent la norme. </a:t>
            </a:r>
          </a:p>
          <a:p>
            <a:pPr algn="just"/>
            <a:r>
              <a:rPr lang="fr-FR" sz="2400" dirty="0" smtClean="0"/>
              <a:t>S’assurer que le changement est durable et que les employés adopteront les nouvelles méthodes à long terme</a:t>
            </a:r>
            <a:r>
              <a:rPr lang="fr-FR" sz="2400" dirty="0" smtClean="0"/>
              <a:t>.</a:t>
            </a:r>
          </a:p>
          <a:p>
            <a:pPr algn="just"/>
            <a:r>
              <a:rPr lang="fr-FR" sz="2400" dirty="0" smtClean="0"/>
              <a:t>Créer une culture d’acceptation du changement où les salariés se sentent à l’aise avec le nouvel état des lieux.</a:t>
            </a:r>
            <a:endParaRPr lang="fr-FR" sz="2400" dirty="0"/>
          </a:p>
        </p:txBody>
      </p:sp>
    </p:spTree>
    <p:extLst>
      <p:ext uri="{BB962C8B-B14F-4D97-AF65-F5344CB8AC3E}">
        <p14:creationId xmlns:p14="http://schemas.microsoft.com/office/powerpoint/2010/main" val="303874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D27DD85-514C-404E-915F-D305FBB19552}"/>
              </a:ext>
            </a:extLst>
          </p:cNvPr>
          <p:cNvSpPr>
            <a:spLocks noGrp="1"/>
          </p:cNvSpPr>
          <p:nvPr>
            <p:ph type="title"/>
          </p:nvPr>
        </p:nvSpPr>
        <p:spPr>
          <a:xfrm>
            <a:off x="1451579" y="804519"/>
            <a:ext cx="9603275" cy="1049235"/>
          </a:xfrm>
        </p:spPr>
        <p:txBody>
          <a:bodyPr>
            <a:noAutofit/>
          </a:bodyPr>
          <a:lstStyle/>
          <a:p>
            <a:pPr algn="just"/>
            <a:r>
              <a:rPr lang="fr-FR" sz="2000" b="1" dirty="0">
                <a:solidFill>
                  <a:schemeClr val="accent1"/>
                </a:solidFill>
              </a:rPr>
              <a:t>Comment un manager peut </a:t>
            </a:r>
            <a:r>
              <a:rPr lang="fr-FR" sz="2000" b="1" dirty="0" smtClean="0">
                <a:solidFill>
                  <a:schemeClr val="accent1"/>
                </a:solidFill>
              </a:rPr>
              <a:t>désamorcer </a:t>
            </a:r>
            <a:r>
              <a:rPr lang="fr-FR" sz="2000" b="1" dirty="0">
                <a:solidFill>
                  <a:schemeClr val="accent1"/>
                </a:solidFill>
              </a:rPr>
              <a:t>les situations de conflit entre les </a:t>
            </a:r>
            <a:r>
              <a:rPr lang="fr-FR" sz="2000" b="1" dirty="0" smtClean="0">
                <a:solidFill>
                  <a:schemeClr val="accent1"/>
                </a:solidFill>
              </a:rPr>
              <a:t>collaborateurs :</a:t>
            </a:r>
            <a:endParaRPr lang="fr-FR" sz="2000" b="1" dirty="0">
              <a:solidFill>
                <a:schemeClr val="accent1"/>
              </a:solidFill>
            </a:endParaRPr>
          </a:p>
        </p:txBody>
      </p:sp>
      <p:graphicFrame>
        <p:nvGraphicFramePr>
          <p:cNvPr id="21" name="Espace réservé du contenu 2">
            <a:extLst>
              <a:ext uri="{FF2B5EF4-FFF2-40B4-BE49-F238E27FC236}">
                <a16:creationId xmlns:a16="http://schemas.microsoft.com/office/drawing/2014/main" xmlns="" id="{5CDF4BC7-3768-4A43-A77C-92C7D45C0AD6}"/>
              </a:ext>
            </a:extLst>
          </p:cNvPr>
          <p:cNvGraphicFramePr>
            <a:graphicFrameLocks noGrp="1"/>
          </p:cNvGraphicFramePr>
          <p:nvPr>
            <p:ph idx="1"/>
            <p:extLst>
              <p:ext uri="{D42A27DB-BD31-4B8C-83A1-F6EECF244321}">
                <p14:modId xmlns:p14="http://schemas.microsoft.com/office/powerpoint/2010/main" val="24592731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8929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sz="2400" dirty="0"/>
              <a:t>Le manager joue un rôle clé dans la cohésion  au sein de son équipe. </a:t>
            </a:r>
            <a:r>
              <a:rPr lang="fr-FR" sz="2400" dirty="0" smtClean="0"/>
              <a:t>Voici quelques </a:t>
            </a:r>
            <a:r>
              <a:rPr lang="fr-FR" sz="2400" dirty="0"/>
              <a:t>stratégies efficaces </a:t>
            </a:r>
            <a:r>
              <a:rPr lang="fr-FR" sz="2400" dirty="0" smtClean="0"/>
              <a:t>pour gérer un conflit :</a:t>
            </a:r>
            <a:endParaRPr lang="fr-FR" sz="2400" dirty="0"/>
          </a:p>
          <a:p>
            <a:pPr algn="just"/>
            <a:r>
              <a:rPr lang="fr-FR" sz="2400" dirty="0"/>
              <a:t>Une communication transparente : une communication ouverte et régulière aide à briser les silos. Les réunions d’équipe, les mises à jour régulières et les outils de communication facilitent les échanges d’idées et </a:t>
            </a:r>
            <a:r>
              <a:rPr lang="fr-FR" sz="2400" dirty="0" smtClean="0"/>
              <a:t>d’informations.</a:t>
            </a:r>
            <a:endParaRPr lang="fr-FR" sz="2400" dirty="0"/>
          </a:p>
          <a:p>
            <a:pPr algn="just"/>
            <a:endParaRPr lang="fr-FR" sz="2400" dirty="0"/>
          </a:p>
        </p:txBody>
      </p:sp>
    </p:spTree>
    <p:extLst>
      <p:ext uri="{BB962C8B-B14F-4D97-AF65-F5344CB8AC3E}">
        <p14:creationId xmlns:p14="http://schemas.microsoft.com/office/powerpoint/2010/main" val="1020347742"/>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412724"/>
      </a:dk2>
      <a:lt2>
        <a:srgbClr val="E2E3E8"/>
      </a:lt2>
      <a:accent1>
        <a:srgbClr val="ACA26D"/>
      </a:accent1>
      <a:accent2>
        <a:srgbClr val="CC946C"/>
      </a:accent2>
      <a:accent3>
        <a:srgbClr val="D68787"/>
      </a:accent3>
      <a:accent4>
        <a:srgbClr val="CC6C94"/>
      </a:accent4>
      <a:accent5>
        <a:srgbClr val="D687C9"/>
      </a:accent5>
      <a:accent6>
        <a:srgbClr val="B46CCC"/>
      </a:accent6>
      <a:hlink>
        <a:srgbClr val="6975AE"/>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942</TotalTime>
  <Words>965</Words>
  <Application>Microsoft Office PowerPoint</Application>
  <PresentationFormat>Grand écran</PresentationFormat>
  <Paragraphs>69</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18</vt:i4>
      </vt:variant>
    </vt:vector>
  </HeadingPairs>
  <TitlesOfParts>
    <vt:vector size="24" baseType="lpstr">
      <vt:lpstr>Arial</vt:lpstr>
      <vt:lpstr>Century Gothic</vt:lpstr>
      <vt:lpstr>Gill Sans MT</vt:lpstr>
      <vt:lpstr>Wingdings</vt:lpstr>
      <vt:lpstr>BrushVTI</vt:lpstr>
      <vt:lpstr>Galerie</vt:lpstr>
      <vt:lpstr>La dynamique de         groupe  selon KURT LEWIN</vt:lpstr>
      <vt:lpstr>Plan :</vt:lpstr>
      <vt:lpstr>La dynamique de groupe selon Kurt Lewin</vt:lpstr>
      <vt:lpstr>Les étapes du changement selon Kurt lewin :</vt:lpstr>
      <vt:lpstr>Le dégel : </vt:lpstr>
      <vt:lpstr>Le changement :</vt:lpstr>
      <vt:lpstr>Regel :</vt:lpstr>
      <vt:lpstr>Comment un manager peut désamorcer les situations de conflit entre les collaborateurs :</vt:lpstr>
      <vt:lpstr>Présentation PowerPoint</vt:lpstr>
      <vt:lpstr>Présentation PowerPoint</vt:lpstr>
      <vt:lpstr>Reconnaître et récompenser la collaboration : </vt:lpstr>
      <vt:lpstr>Présentation PowerPoint</vt:lpstr>
      <vt:lpstr>La médiation collaborative </vt:lpstr>
      <vt:lpstr>  la       médiation       collaborative</vt:lpstr>
      <vt:lpstr>La médiation ou l’approche gagnant-gagnant</vt:lpstr>
      <vt:lpstr>Comment dissiper la résistance au changement?</vt:lpstr>
      <vt:lpstr>Quelques méthodes pour dissiper la résistance au changement</vt:lpstr>
      <vt:lpstr>Conclusion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L’analyse transactionnelle les positions de vie</dc:title>
  <dc:creator>DELL</dc:creator>
  <cp:lastModifiedBy>pc</cp:lastModifiedBy>
  <cp:revision>65</cp:revision>
  <dcterms:created xsi:type="dcterms:W3CDTF">2021-03-21T20:10:26Z</dcterms:created>
  <dcterms:modified xsi:type="dcterms:W3CDTF">2025-02-06T15:04:25Z</dcterms:modified>
</cp:coreProperties>
</file>