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Average"/>
      <p:regular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18">
          <p15:clr>
            <a:srgbClr val="A4A3A4"/>
          </p15:clr>
        </p15:guide>
        <p15:guide id="2" pos="113">
          <p15:clr>
            <a:srgbClr val="A4A3A4"/>
          </p15:clr>
        </p15:guide>
        <p15:guide id="3" orient="horz" pos="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8" orient="horz"/>
        <p:guide pos="113"/>
        <p:guide pos="5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Average-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ussirsesprojets.com/increment-scrum/" TargetMode="External"/><Relationship Id="rId3" Type="http://schemas.openxmlformats.org/officeDocument/2006/relationships/hyperlink" Target="https://www.reussirsesprojets.com/burndown-chart/" TargetMode="External"/><Relationship Id="rId4" Type="http://schemas.openxmlformats.org/officeDocument/2006/relationships/hyperlink" Target="https://www.reussirsesprojets.com/burnup-chart/" TargetMode="External"/><Relationship Id="rId5" Type="http://schemas.openxmlformats.org/officeDocument/2006/relationships/hyperlink" Target="https://www.reussirsesprojets.com/definition-of-done/" TargetMode="External"/><Relationship Id="rId6" Type="http://schemas.openxmlformats.org/officeDocument/2006/relationships/hyperlink" Target="https://www.reussirsesprojets.com/sprint-retrospectiv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305997a1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305997a1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305997a1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305997a1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305997a1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305997a1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305997a1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305997a1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305997a1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305997a1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305997a1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305997a1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305997a1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305997a1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Voici quelques idées de diapositives pour expliquer la revue de sprint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290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Diapositive 1 : Qu'est-ce que la revue de sprint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fr" sz="1200">
                <a:solidFill>
                  <a:srgbClr val="374151"/>
                </a:solidFill>
                <a:highlight>
                  <a:srgbClr val="F7F7F8"/>
                </a:highlight>
                <a:latin typeface="Roboto"/>
                <a:ea typeface="Roboto"/>
                <a:cs typeface="Roboto"/>
                <a:sym typeface="Roboto"/>
              </a:rPr>
              <a:t>Phrase d'introduction : La revue de sprint est une cérémonie au cours de laquelle l'équipe de développement présente les fonctionnalités qu'elle a développées pendant le sprint et obtient les retours du Product Owner et de l'équipe de développement.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startAt="2"/>
            </a:pPr>
            <a:r>
              <a:rPr lang="fr" sz="1200">
                <a:solidFill>
                  <a:srgbClr val="374151"/>
                </a:solidFill>
                <a:highlight>
                  <a:srgbClr val="F7F7F8"/>
                </a:highlight>
                <a:latin typeface="Roboto"/>
                <a:ea typeface="Roboto"/>
                <a:cs typeface="Roboto"/>
                <a:sym typeface="Roboto"/>
              </a:rPr>
              <a:t>Diapositive 2 : Pourquoi la revue de sprint est-elle importante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fr" sz="1200">
                <a:solidFill>
                  <a:srgbClr val="374151"/>
                </a:solidFill>
                <a:highlight>
                  <a:srgbClr val="F7F7F8"/>
                </a:highlight>
                <a:latin typeface="Roboto"/>
                <a:ea typeface="Roboto"/>
                <a:cs typeface="Roboto"/>
                <a:sym typeface="Roboto"/>
              </a:rPr>
              <a:t>Phrase d'introduction : La revue de sprint est importante car elle permet de s'assurer que le travail accompli durant le sprint répond bien aux besoins du client et de l'utilisateur final. Elle permet également de s'assurer que l'équipe de développement travaille de manière efficace et de mettre en place des améliorations si nécessaire.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startAt="3"/>
            </a:pPr>
            <a:r>
              <a:rPr lang="fr" sz="1200">
                <a:solidFill>
                  <a:srgbClr val="374151"/>
                </a:solidFill>
                <a:highlight>
                  <a:srgbClr val="F7F7F8"/>
                </a:highlight>
                <a:latin typeface="Roboto"/>
                <a:ea typeface="Roboto"/>
                <a:cs typeface="Roboto"/>
                <a:sym typeface="Roboto"/>
              </a:rPr>
              <a:t>Diapositive 3 : Comment se déroule la revue de sprint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fr" sz="1200">
                <a:solidFill>
                  <a:srgbClr val="374151"/>
                </a:solidFill>
                <a:highlight>
                  <a:srgbClr val="F7F7F8"/>
                </a:highlight>
                <a:latin typeface="Roboto"/>
                <a:ea typeface="Roboto"/>
                <a:cs typeface="Roboto"/>
                <a:sym typeface="Roboto"/>
              </a:rPr>
              <a:t>Phrase d'introduction : La revue de sprint se déroule généralement en face à face et dure environ une heure. L'équipe de développement présente les fonctionnalités qu'elle a développées pendant le sprint et le Product Owner donne ses retours et valide le travail accompli. L'équipe de développement peut également obtenir des retours de l'équipe de développement et discuter des améliorations possibles.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startAt="4"/>
            </a:pPr>
            <a:r>
              <a:rPr lang="fr" sz="1200">
                <a:solidFill>
                  <a:srgbClr val="374151"/>
                </a:solidFill>
                <a:highlight>
                  <a:srgbClr val="F7F7F8"/>
                </a:highlight>
                <a:latin typeface="Roboto"/>
                <a:ea typeface="Roboto"/>
                <a:cs typeface="Roboto"/>
                <a:sym typeface="Roboto"/>
              </a:rPr>
              <a:t>Diapositive 4 : Que se passe-t-il après la revue de sprint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fr" sz="1200">
                <a:solidFill>
                  <a:srgbClr val="374151"/>
                </a:solidFill>
                <a:highlight>
                  <a:srgbClr val="F7F7F8"/>
                </a:highlight>
                <a:latin typeface="Roboto"/>
                <a:ea typeface="Roboto"/>
                <a:cs typeface="Roboto"/>
                <a:sym typeface="Roboto"/>
              </a:rPr>
              <a:t>Phrase d'introduction : Après la revue de sprint, l'équipe de développement peut mettre en place les améliorations suggérées et continuer à travailler sur les fonctionnalités restantes du product backlog. Si toutes les fonctionnalités du sprint ont été validées par le Product Owner, elles peuvent être mises en production et rendues disponibles aux utilisateurs.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startAt="5"/>
            </a:pPr>
            <a:r>
              <a:rPr lang="fr" sz="1200">
                <a:solidFill>
                  <a:srgbClr val="374151"/>
                </a:solidFill>
                <a:highlight>
                  <a:srgbClr val="F7F7F8"/>
                </a:highlight>
                <a:latin typeface="Roboto"/>
                <a:ea typeface="Roboto"/>
                <a:cs typeface="Roboto"/>
                <a:sym typeface="Roboto"/>
              </a:rPr>
              <a:t>Diapositive 5 : Comment s'assurer que la revue de sprint est efficace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fr" sz="1200">
                <a:solidFill>
                  <a:srgbClr val="374151"/>
                </a:solidFill>
                <a:highlight>
                  <a:srgbClr val="F7F7F8"/>
                </a:highlight>
                <a:latin typeface="Roboto"/>
                <a:ea typeface="Roboto"/>
                <a:cs typeface="Roboto"/>
                <a:sym typeface="Roboto"/>
              </a:rPr>
              <a:t>Phrase d'introduction : Pour s'assurer que la revue de sprint est efficace, il est important de s'assurer que tous les membres de l'équipe participent activement et que les retours donnés sont pertinents et constructifs. Il est également important de respecter le temps alloué pour la revue de sprint et de s'assurer que tous les sujets importants sont abordés.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305997a1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305997a1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305997a11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305997a11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305997a11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305997a11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305997a1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305997a1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305997a1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305997a1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305997a11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305997a11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305997a11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305997a11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305997a11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305997a11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305997a11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c305997a11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305997a11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305997a11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305997a11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305997a11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305997a1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c305997a1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305997a11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305997a1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c305997a11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c305997a11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c305997a11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c305997a11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74151"/>
                </a:solidFill>
                <a:highlight>
                  <a:srgbClr val="F7F7F8"/>
                </a:highlight>
                <a:latin typeface="Roboto"/>
                <a:ea typeface="Roboto"/>
                <a:cs typeface="Roboto"/>
                <a:sym typeface="Roboto"/>
              </a:rPr>
              <a:t>"La stack React/Django/MongoDB permet de créer une application web performante et évolutive grâce à la combinaison de ces trois technologies. En séparant le front-end et le back-end, nous pouvons également tirer parti de nombreux avantages tels que la séparation des responsabilités, la scalabilité, la modularité et la sécurité."</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305997a11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305997a11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Séparation des responsabilités : en séparant le front-end et le back-end, vous pouvez affecter des équipes de développement distinctes aux différentes couches de l'application. Cela permet de mieux répartir les tâches et de maximiser l'efficacité de chaque équipe.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Scalabilité : en séparant le front-end et le back-end, vous pouvez facilement échelonner chaque couche séparément. Cela peut être particulièrement utile lorsque l'application connaît une croissance rapide ou une forte augmentation de la charge de travail.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Modularité : en séparant le front-end et le back-end, vous pouvez développer chaque couche de manière indépendante et modulaire. Cela permet de mieux organiser le code et de le rendre plus facile à maintenir et à réutiliser.</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c305997a11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c305997a11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fr" sz="1200">
                <a:solidFill>
                  <a:schemeClr val="dk1"/>
                </a:solidFill>
                <a:highlight>
                  <a:srgbClr val="FFFFFF"/>
                </a:highlight>
              </a:rPr>
              <a:t>1 ) Satisfaire le client en priorité</a:t>
            </a:r>
            <a:endParaRPr b="1"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fr" sz="1200"/>
              <a:t>En gestion de projets classique, le produit final est livré à la toute fin du projet, après des mois de développement. Au contraire, l'agilité propose de fonctionner par itérations successives, pour délivrer par couche successive le produit aux utilisateurs.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fr" sz="1200"/>
              <a:t>On développe fonctionnalité par fonctionnalité, et on livre les bouts de produits au fur et à mesure au client. On gagne ainsi de nombreux mois et on raccourcit le temps avant utilisation des fonctionnalités.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2 ) Accepter les changements</a:t>
            </a:r>
            <a:endParaRPr b="1" sz="1200"/>
          </a:p>
          <a:p>
            <a:pPr indent="0" lvl="0" marL="0" rtl="0" algn="l">
              <a:spcBef>
                <a:spcPts val="0"/>
              </a:spcBef>
              <a:spcAft>
                <a:spcPts val="0"/>
              </a:spcAft>
              <a:buNone/>
            </a:pPr>
            <a:r>
              <a:t/>
            </a:r>
            <a:endParaRPr b="1" sz="1200"/>
          </a:p>
          <a:p>
            <a:pPr indent="0" lvl="0" marL="0" rtl="0" algn="l">
              <a:spcBef>
                <a:spcPts val="0"/>
              </a:spcBef>
              <a:spcAft>
                <a:spcPts val="0"/>
              </a:spcAft>
              <a:buClr>
                <a:schemeClr val="dk1"/>
              </a:buClr>
              <a:buSzPts val="1100"/>
              <a:buFont typeface="Arial"/>
              <a:buNone/>
            </a:pPr>
            <a:r>
              <a:rPr lang="fr" sz="1200"/>
              <a:t>Le changement n'est pas négatif, il est inévitable et est synonyme d'opportunités, afin d'apporter encore plus de valeur au client final.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fr" sz="1200"/>
              <a:t>Il vaut mieux être flexible et s'adapter aux nouvelles informations plutôt que de dérouler un plan obsolète qui n'apportera aucune satisfaction.</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fr" sz="1200"/>
              <a:t>Chaque imprévu, chaque changement doit être traité comme n'importe quel autre fonctionnalité : analyse, estimation, priorisation, et action.</a:t>
            </a:r>
            <a:endParaRPr sz="1200"/>
          </a:p>
          <a:p>
            <a:pPr indent="0" lvl="0" marL="0" rtl="0" algn="l">
              <a:spcBef>
                <a:spcPts val="0"/>
              </a:spcBef>
              <a:spcAft>
                <a:spcPts val="0"/>
              </a:spcAft>
              <a:buNone/>
            </a:pPr>
            <a:r>
              <a:t/>
            </a:r>
            <a:endParaRPr sz="1200"/>
          </a:p>
          <a:p>
            <a:pPr indent="0" lvl="0" marL="0" rtl="0" algn="l">
              <a:lnSpc>
                <a:spcPct val="130000"/>
              </a:lnSpc>
              <a:spcBef>
                <a:spcPts val="0"/>
              </a:spcBef>
              <a:spcAft>
                <a:spcPts val="0"/>
              </a:spcAft>
              <a:buNone/>
            </a:pPr>
            <a:r>
              <a:rPr b="1" lang="fr" sz="1200">
                <a:solidFill>
                  <a:schemeClr val="dk1"/>
                </a:solidFill>
                <a:highlight>
                  <a:srgbClr val="FFFFFF"/>
                </a:highlight>
              </a:rPr>
              <a:t>3 ) Livrer le plus souvent possible des versions fonctionnelles de l'application</a:t>
            </a:r>
            <a:endParaRPr b="1" sz="1200">
              <a:solidFill>
                <a:schemeClr val="dk1"/>
              </a:solidFill>
              <a:highlight>
                <a:srgbClr val="FFFFFF"/>
              </a:highlight>
            </a:endParaRPr>
          </a:p>
          <a:p>
            <a:pPr indent="0" lvl="0" marL="0" rtl="0" algn="l">
              <a:spcBef>
                <a:spcPts val="0"/>
              </a:spcBef>
              <a:spcAft>
                <a:spcPts val="0"/>
              </a:spcAft>
              <a:buNone/>
            </a:pPr>
            <a:r>
              <a:rPr lang="fr" sz="1200"/>
              <a:t>Mieux vaut se concentrer sur des sprints courts et des livraisons régulières de nouvelles versions de l'application, utilisables par le client. Plus vous espacez vos livraisons, plus il y a de chances que vous passiez à côté de ce que vous pouvez apporter au client.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Votre objectif à la fin de chaque sprint est de livrer un nouvel incrément, afin d'apporter toujours + de valeur au client.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Cela vous permet également de récolter du feedback, afin de prioriser les prochaines fonctionnalités et de continuer à améliorer le produit.</a:t>
            </a:r>
            <a:endParaRPr sz="1200"/>
          </a:p>
          <a:p>
            <a:pPr indent="0" lvl="0" marL="0" rtl="0" algn="l">
              <a:spcBef>
                <a:spcPts val="0"/>
              </a:spcBef>
              <a:spcAft>
                <a:spcPts val="0"/>
              </a:spcAft>
              <a:buNone/>
            </a:pPr>
            <a:r>
              <a:t/>
            </a:r>
            <a:endParaRPr sz="1200"/>
          </a:p>
          <a:p>
            <a:pPr indent="0" lvl="0" marL="0" rtl="0" algn="l">
              <a:lnSpc>
                <a:spcPct val="130000"/>
              </a:lnSpc>
              <a:spcBef>
                <a:spcPts val="0"/>
              </a:spcBef>
              <a:spcAft>
                <a:spcPts val="0"/>
              </a:spcAft>
              <a:buNone/>
            </a:pPr>
            <a:r>
              <a:rPr b="1" lang="fr" sz="1200">
                <a:solidFill>
                  <a:schemeClr val="dk1"/>
                </a:solidFill>
                <a:highlight>
                  <a:srgbClr val="FFFFFF"/>
                </a:highlight>
              </a:rPr>
              <a:t>4 ) Assurer une coopération permanente entre l'équipe agile et les parties prenantes</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Le client qui rédige d'un côté son besoin, avant de le transmettre au chef de projet pour action, et d'attendre quelques mois avant d'un retour, ça ne marche plus. ça, c'était avant.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Pour apporter de la valeur et construire un produit de qualité, l'équipe projet, le client et les utilisateurs doivent se parler constamment.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Échangez, clarifiez, demandez, posez des questions, débattez, ... Cherchez à comprendre ce qui peut apporter le plus de valeur à votre client et ses utilisateurs finaux.</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Appuyez-vous sur le Product Owner, il est là pour ça.</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5 ) Construire des projets autour de personnes motivées</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Une équipe projet doit être motivée pour réussir. </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Pour cela, il y a quelques erreurs à éviter :</a:t>
            </a:r>
            <a:endParaRPr sz="1200">
              <a:solidFill>
                <a:schemeClr val="dk1"/>
              </a:solidFill>
              <a:highlight>
                <a:srgbClr val="FFFFFF"/>
              </a:highlight>
            </a:endParaRPr>
          </a:p>
          <a:p>
            <a:pPr indent="-304800" lvl="0" marL="901700" rtl="0" algn="l">
              <a:lnSpc>
                <a:spcPct val="200000"/>
              </a:lnSpc>
              <a:spcBef>
                <a:spcPts val="0"/>
              </a:spcBef>
              <a:spcAft>
                <a:spcPts val="0"/>
              </a:spcAft>
              <a:buClr>
                <a:schemeClr val="dk1"/>
              </a:buClr>
              <a:buSzPts val="1200"/>
              <a:buChar char="●"/>
            </a:pPr>
            <a:r>
              <a:rPr lang="fr" sz="1200">
                <a:solidFill>
                  <a:schemeClr val="dk1"/>
                </a:solidFill>
                <a:highlight>
                  <a:srgbClr val="FFFFFF"/>
                </a:highlight>
              </a:rPr>
              <a:t>Éviter de considérer les personnes comme des ressources interchangeables.</a:t>
            </a:r>
            <a:br>
              <a:rPr lang="fr" sz="1200">
                <a:solidFill>
                  <a:schemeClr val="dk1"/>
                </a:solidFill>
                <a:highlight>
                  <a:srgbClr val="FFFFFF"/>
                </a:highlight>
              </a:rPr>
            </a:br>
            <a:r>
              <a:rPr lang="fr" sz="1200">
                <a:solidFill>
                  <a:schemeClr val="dk1"/>
                </a:solidFill>
                <a:highlight>
                  <a:srgbClr val="FFFFFF"/>
                </a:highlight>
              </a:rPr>
              <a:t>Une équipe projet a besoin de temps pour se rôder et apprendre à travailler ensemble en mode collaboratif. Ajouter ou enlever un membre de l'équipe peut rompre l'équilibre qui s'est créé.</a:t>
            </a:r>
            <a:endParaRPr sz="1200">
              <a:solidFill>
                <a:schemeClr val="dk1"/>
              </a:solidFill>
              <a:highlight>
                <a:srgbClr val="FFFFFF"/>
              </a:highlight>
            </a:endParaRPr>
          </a:p>
          <a:p>
            <a:pPr indent="-304800" lvl="0" marL="901700" rtl="0" algn="l">
              <a:lnSpc>
                <a:spcPct val="200000"/>
              </a:lnSpc>
              <a:spcBef>
                <a:spcPts val="0"/>
              </a:spcBef>
              <a:spcAft>
                <a:spcPts val="0"/>
              </a:spcAft>
              <a:buClr>
                <a:schemeClr val="dk1"/>
              </a:buClr>
              <a:buSzPts val="1200"/>
              <a:buChar char="●"/>
            </a:pPr>
            <a:r>
              <a:rPr lang="fr" sz="1200">
                <a:solidFill>
                  <a:schemeClr val="dk1"/>
                </a:solidFill>
                <a:highlight>
                  <a:srgbClr val="FFFFFF"/>
                </a:highlight>
              </a:rPr>
              <a:t>Faire confiance par défaut.</a:t>
            </a:r>
            <a:br>
              <a:rPr lang="fr" sz="1200">
                <a:solidFill>
                  <a:schemeClr val="dk1"/>
                </a:solidFill>
                <a:highlight>
                  <a:srgbClr val="FFFFFF"/>
                </a:highlight>
              </a:rPr>
            </a:br>
            <a:r>
              <a:rPr lang="fr" sz="1200">
                <a:solidFill>
                  <a:schemeClr val="dk1"/>
                </a:solidFill>
                <a:highlight>
                  <a:srgbClr val="FFFFFF"/>
                </a:highlight>
              </a:rPr>
              <a:t>Chacun sait ce qu'il a à faire, chacun connaît son expertise et ses compétences. Il faut oublier le mode </a:t>
            </a:r>
            <a:r>
              <a:rPr i="1" lang="fr" sz="1200">
                <a:solidFill>
                  <a:schemeClr val="dk1"/>
                </a:solidFill>
                <a:highlight>
                  <a:srgbClr val="FFFFFF"/>
                </a:highlight>
              </a:rPr>
              <a:t>"commander &amp; contrôler"</a:t>
            </a:r>
            <a:r>
              <a:rPr lang="fr" sz="1200">
                <a:solidFill>
                  <a:schemeClr val="dk1"/>
                </a:solidFill>
                <a:highlight>
                  <a:srgbClr val="FFFFFF"/>
                </a:highlight>
              </a:rPr>
              <a:t> en agilité, et partir du principe que chacun fait du mieux qu'il peut.</a:t>
            </a:r>
            <a:endParaRPr sz="1200">
              <a:solidFill>
                <a:schemeClr val="dk1"/>
              </a:solidFill>
              <a:highlight>
                <a:srgbClr val="FFFFFF"/>
              </a:highlight>
            </a:endParaRPr>
          </a:p>
          <a:p>
            <a:pPr indent="-304800" lvl="0" marL="901700" rtl="0" algn="l">
              <a:lnSpc>
                <a:spcPct val="200000"/>
              </a:lnSpc>
              <a:spcBef>
                <a:spcPts val="0"/>
              </a:spcBef>
              <a:spcAft>
                <a:spcPts val="0"/>
              </a:spcAft>
              <a:buClr>
                <a:schemeClr val="dk1"/>
              </a:buClr>
              <a:buSzPts val="1200"/>
              <a:buChar char="●"/>
            </a:pPr>
            <a:r>
              <a:rPr lang="fr" sz="1200">
                <a:solidFill>
                  <a:schemeClr val="dk1"/>
                </a:solidFill>
                <a:highlight>
                  <a:srgbClr val="FFFFFF"/>
                </a:highlight>
              </a:rPr>
              <a:t>Laisser l'équipe s'auto-organiser.</a:t>
            </a:r>
            <a:br>
              <a:rPr lang="fr" sz="1200">
                <a:solidFill>
                  <a:schemeClr val="dk1"/>
                </a:solidFill>
                <a:highlight>
                  <a:srgbClr val="FFFFFF"/>
                </a:highlight>
              </a:rPr>
            </a:br>
            <a:r>
              <a:rPr lang="fr" sz="1200">
                <a:solidFill>
                  <a:schemeClr val="dk1"/>
                </a:solidFill>
                <a:highlight>
                  <a:srgbClr val="FFFFFF"/>
                </a:highlight>
              </a:rPr>
              <a:t>Le manager n'a pas son mot à dire sur l'organisation et la méthode de travail de l'équipe. C'est à l'équipe, et l'équipe seule, de décider comment elle souhaite s'organiser pour réussir son projet.</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6 ) Privilégier la conversation en face à face</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L'agilité prône le dialogue, plus que les processus et les outils.</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Alors lâchez votre clavier, arrêtez de vouloir envoyer des mails et messages Teams / Slack dans tous les sens, levez votre popotin de votre chaise et allez vous parlez en direct.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Ce sera bien plus efficace que 30 mails empilés dans une conversation sur Outlook !</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7 ) Mesurer l'avancement du projet sur la base d'un produit opérationnel</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L'objectif d'un sprint est de livrer au client </a:t>
            </a:r>
            <a:r>
              <a:rPr lang="fr" sz="1200">
                <a:solidFill>
                  <a:schemeClr val="hlink"/>
                </a:solidFill>
                <a:highlight>
                  <a:srgbClr val="FFFFFF"/>
                </a:highlight>
                <a:uFill>
                  <a:noFill/>
                </a:uFill>
                <a:hlinkClick r:id="rId2"/>
              </a:rPr>
              <a:t>un nouvel incrément </a:t>
            </a:r>
            <a:r>
              <a:rPr lang="fr" sz="1200">
                <a:solidFill>
                  <a:schemeClr val="dk1"/>
                </a:solidFill>
                <a:highlight>
                  <a:srgbClr val="FFFFFF"/>
                </a:highlight>
              </a:rPr>
              <a:t>fonctionnel et utilisable, c'est à dire une version opérationnelle du produit. Chaque livraison permet de se rapprocher de l'objectif produit : le product goal, défini au début du projet.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De manière générale, chaque nouvelle version doit apporter de la valeur aux utilisateurs finaux du produit.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Il existe plusieurs indicateurs agiles permettant de mesurer l'état d'avancement de l'itération en cours et du projet. Les plus connues sont </a:t>
            </a:r>
            <a:r>
              <a:rPr lang="fr" sz="1200">
                <a:solidFill>
                  <a:schemeClr val="hlink"/>
                </a:solidFill>
                <a:highlight>
                  <a:srgbClr val="FFFFFF"/>
                </a:highlight>
                <a:uFill>
                  <a:noFill/>
                </a:uFill>
                <a:hlinkClick r:id="rId3"/>
              </a:rPr>
              <a:t>le burndown chart</a:t>
            </a:r>
            <a:r>
              <a:rPr lang="fr" sz="1200">
                <a:solidFill>
                  <a:schemeClr val="dk1"/>
                </a:solidFill>
                <a:highlight>
                  <a:srgbClr val="FFFFFF"/>
                </a:highlight>
              </a:rPr>
              <a:t> (pour le sprint en cours) et </a:t>
            </a:r>
            <a:r>
              <a:rPr lang="fr" sz="1200">
                <a:solidFill>
                  <a:schemeClr val="hlink"/>
                </a:solidFill>
                <a:highlight>
                  <a:srgbClr val="FFFFFF"/>
                </a:highlight>
                <a:uFill>
                  <a:noFill/>
                </a:uFill>
                <a:hlinkClick r:id="rId4"/>
              </a:rPr>
              <a:t>le burnup chart</a:t>
            </a:r>
            <a:r>
              <a:rPr lang="fr" sz="1200">
                <a:solidFill>
                  <a:schemeClr val="dk1"/>
                </a:solidFill>
                <a:highlight>
                  <a:srgbClr val="FFFFFF"/>
                </a:highlight>
              </a:rPr>
              <a:t> (pour l'avancement du projet).</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8 ) Adopter un rythme soutenable et constant</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Le fait d'être agile ne veut pas dire qu'il faut laisser le chaos s'installer. Les rush de dernière minute, les coups de pression pour réaliser en urgence une fonctionnalité, n'ont pas leur place dans l'agilité.</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Pourquoi ? Car cela est le contraire d'un rythme soutenable et constant.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Si l'équipe est en surcharge momentanée de travail, elle s'épuise. Si l'équipe s'épuise, elle fait du travail de moins bonne qualité. Autrement dit, elle apporte moins de valeur au client.</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Travailler à un rythme soutenable et constant permet de maintenir sur la durée un haut niveau d'engagement et de motivation pour l'équipe agile.</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9 ) Porter une attention continue à l'excellence technique et à la qualité</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La rigueur est particulièrement importante en agilité. L'équipe ne doit pas faire vite et bien. Elle doit faire bien dès la première fois, pour s'éviter de la dette technique ultérieure. </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Pour cela, elle doit définir ce qu'est un travail terminé </a:t>
            </a:r>
            <a:r>
              <a:rPr lang="fr" sz="1200">
                <a:solidFill>
                  <a:schemeClr val="hlink"/>
                </a:solidFill>
                <a:highlight>
                  <a:srgbClr val="FFFFFF"/>
                </a:highlight>
                <a:uFill>
                  <a:noFill/>
                </a:uFill>
                <a:hlinkClick r:id="rId5"/>
              </a:rPr>
              <a:t>via la definition of done</a:t>
            </a:r>
            <a:r>
              <a:rPr lang="fr" sz="1200">
                <a:solidFill>
                  <a:schemeClr val="dk1"/>
                </a:solidFill>
                <a:highlight>
                  <a:srgbClr val="FFFFFF"/>
                </a:highlight>
              </a:rPr>
              <a:t>, et être ensuite inflexible dessus. Il n'y a pas d'exception : soit c'est 100% fini, soit ça ne l'est pas.</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Les agilistes doivent également chercher à toujours maximiser la valeur apporter au client et aux utilisateurs finaux, en livrant des incréments produit fonctionnels et directement utilisables, et en respectant de hauts standards de qualité.</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Enfin, l'équipe met en place des processus d'amélioration continue </a:t>
            </a:r>
            <a:r>
              <a:rPr lang="fr" sz="1200">
                <a:solidFill>
                  <a:schemeClr val="hlink"/>
                </a:solidFill>
                <a:highlight>
                  <a:srgbClr val="FFFFFF"/>
                </a:highlight>
                <a:uFill>
                  <a:noFill/>
                </a:uFill>
                <a:hlinkClick r:id="rId6"/>
              </a:rPr>
              <a:t>via la rétrospective à la fin de chaque itération</a:t>
            </a:r>
            <a:r>
              <a:rPr lang="fr" sz="1200">
                <a:solidFill>
                  <a:schemeClr val="dk1"/>
                </a:solidFill>
                <a:highlight>
                  <a:srgbClr val="FFFFFF"/>
                </a:highlight>
              </a:rPr>
              <a:t>, pour continuellement s'améliorer et atteindre l'excellence opérationnelle.</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10 ) Faire simple et éviter le travail inutile</a:t>
            </a:r>
            <a:endParaRPr b="1"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ça vous paraît évident, et pourtant... Léonard de Vinci nous dit que "la simplicité est la sophistication suprême".</a:t>
            </a:r>
            <a:endParaRPr sz="1200">
              <a:solidFill>
                <a:schemeClr val="dk1"/>
              </a:solidFill>
              <a:highlight>
                <a:srgbClr val="FFFFFF"/>
              </a:highlight>
            </a:endParaRPr>
          </a:p>
          <a:p>
            <a:pPr indent="0" lvl="0" marL="0" rtl="0" algn="l">
              <a:lnSpc>
                <a:spcPct val="130000"/>
              </a:lnSpc>
              <a:spcBef>
                <a:spcPts val="0"/>
              </a:spcBef>
              <a:spcAft>
                <a:spcPts val="0"/>
              </a:spcAft>
              <a:buNone/>
            </a:pPr>
            <a:r>
              <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Faire simple, c'est compliqué. Mais c'est essentiel.</a:t>
            </a:r>
            <a:endParaRPr sz="1200">
              <a:solidFill>
                <a:schemeClr val="dk1"/>
              </a:solidFill>
              <a:highlight>
                <a:srgbClr val="FFFFFF"/>
              </a:highlight>
            </a:endParaRPr>
          </a:p>
          <a:p>
            <a:pPr indent="0" lvl="0" marL="0" rtl="0" algn="l">
              <a:lnSpc>
                <a:spcPct val="130000"/>
              </a:lnSpc>
              <a:spcBef>
                <a:spcPts val="0"/>
              </a:spcBef>
              <a:spcAft>
                <a:spcPts val="0"/>
              </a:spcAft>
              <a:buNone/>
            </a:pPr>
            <a:r>
              <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Faire simple, cela veut dire :</a:t>
            </a:r>
            <a:endParaRPr sz="1200">
              <a:solidFill>
                <a:schemeClr val="dk1"/>
              </a:solidFill>
              <a:highlight>
                <a:srgbClr val="FFFFFF"/>
              </a:highlight>
            </a:endParaRPr>
          </a:p>
          <a:p>
            <a:pPr indent="0" lvl="0" marL="0" rtl="0" algn="l">
              <a:lnSpc>
                <a:spcPct val="130000"/>
              </a:lnSpc>
              <a:spcBef>
                <a:spcPts val="0"/>
              </a:spcBef>
              <a:spcAft>
                <a:spcPts val="0"/>
              </a:spcAft>
              <a:buNone/>
            </a:pPr>
            <a:r>
              <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Simplifier au maximum tout ce qui peut l'être.</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Plus c'est simple, plus c'est rapide à créer et surtout à maintenir. En gardant les choses simples, on s'évite des problèmes futurs.</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Garder des documentations simples et facilement lisibles.</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300 pages dans un manuel utilisateur, je ne suis pas sûr que ce soit utile. Mieux vaut garder une documentation traitant uniquement des cas génériques, ce qui conviendra à 90% des utilisateurs, puis gérer le spécifique au cas par cas.</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Éviter le travail inutile.</a:t>
            </a:r>
            <a:endParaRPr sz="1200">
              <a:solidFill>
                <a:schemeClr val="dk1"/>
              </a:solidFill>
              <a:highlight>
                <a:srgbClr val="FFFFFF"/>
              </a:highlight>
            </a:endParaRPr>
          </a:p>
          <a:p>
            <a:pPr indent="0" lvl="0" marL="0" rtl="0" algn="l">
              <a:lnSpc>
                <a:spcPct val="130000"/>
              </a:lnSpc>
              <a:spcBef>
                <a:spcPts val="0"/>
              </a:spcBef>
              <a:spcAft>
                <a:spcPts val="0"/>
              </a:spcAft>
              <a:buNone/>
            </a:pPr>
            <a:r>
              <a:rPr lang="fr" sz="1200">
                <a:solidFill>
                  <a:schemeClr val="dk1"/>
                </a:solidFill>
                <a:highlight>
                  <a:srgbClr val="FFFFFF"/>
                </a:highlight>
              </a:rPr>
              <a:t>Pas besoin de réinventer la roue. Si ça existe déjà, on le réutilise. Si la tâche ne permet pas d'apporter de la valeur immédiate au client, on la supprime.</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11 ) Responsabiliser les équipes</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Responsabiliser ses équipes, cela signifie les laisser travailler en autonomie, leur laisser leur indépendance dans la manière de travail, de s'organiser et de prioriser le travail. </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L'agilité va un cran plus loin en instaurant l'auto-organisation de l'équipe. C'est à l'équipe et l'équipe seule de déterminer la manière de travailler, les priorités ainsi que la charge de travail.</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Le manager hiérarchique n'a pas son mot à dire et ne peut en aucun cas faire de l'ingérence.</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Les personnes qui travaillent vers un but commun parce qu'elles le veulent seront toujours plus efficaces, plus motivées et plus fiables que des personnes qui travaillent parce qu'on leur a dit de le faire.</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En agile, la confiance est le mode d'interaction par défaut. Et cela implique que chacun soit responsable de son travail.</a:t>
            </a:r>
            <a:endParaRPr sz="1200">
              <a:solidFill>
                <a:schemeClr val="dk1"/>
              </a:solidFill>
              <a:highlight>
                <a:srgbClr val="FFFFFF"/>
              </a:highlight>
            </a:endParaRPr>
          </a:p>
          <a:p>
            <a:pPr indent="0" lvl="0" marL="0" rtl="0" algn="l">
              <a:lnSpc>
                <a:spcPct val="130000"/>
              </a:lnSpc>
              <a:spcBef>
                <a:spcPts val="0"/>
              </a:spcBef>
              <a:spcAft>
                <a:spcPts val="0"/>
              </a:spcAft>
              <a:buNone/>
            </a:pPr>
            <a:r>
              <a:rPr b="1" lang="fr" sz="1200">
                <a:solidFill>
                  <a:schemeClr val="dk1"/>
                </a:solidFill>
                <a:highlight>
                  <a:srgbClr val="FFFFFF"/>
                </a:highlight>
              </a:rPr>
              <a:t>12 ) Améliorer continuellement l'efficacité de l'équipe</a:t>
            </a:r>
            <a:endParaRPr b="1" sz="1200">
              <a:solidFill>
                <a:schemeClr val="dk1"/>
              </a:solidFill>
              <a:highlight>
                <a:srgbClr val="FFFFFF"/>
              </a:highlight>
            </a:endParaRPr>
          </a:p>
          <a:p>
            <a:pPr indent="0" lvl="0" marL="0" rtl="0" algn="l">
              <a:lnSpc>
                <a:spcPct val="130000"/>
              </a:lnSpc>
              <a:spcBef>
                <a:spcPts val="0"/>
              </a:spcBef>
              <a:spcAft>
                <a:spcPts val="0"/>
              </a:spcAft>
              <a:buNone/>
            </a:pPr>
            <a:r>
              <a:t/>
            </a:r>
            <a:endParaRPr b="1"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C'est le principe même de l'amélioration continue, où l'on cherche constamment à s'améliorer, gagner du temps, être plus efficace. C'est la clé pour atteindre l'excellence opérationnelle. C'est la clé des équipes performantes.</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Concrètement, à la fin de chaque itération (chaque sprint), l'équipe se réunit en rétrospective afin d'identifier des axes de progrès de deux types :</a:t>
            </a:r>
            <a:endParaRPr sz="1200">
              <a:solidFill>
                <a:schemeClr val="dk1"/>
              </a:solidFill>
              <a:highlight>
                <a:srgbClr val="FFFFFF"/>
              </a:highlight>
            </a:endParaRPr>
          </a:p>
          <a:p>
            <a:pPr indent="-304800" lvl="0" marL="901700" rtl="0" algn="l">
              <a:lnSpc>
                <a:spcPct val="200000"/>
              </a:lnSpc>
              <a:spcBef>
                <a:spcPts val="0"/>
              </a:spcBef>
              <a:spcAft>
                <a:spcPts val="0"/>
              </a:spcAft>
              <a:buClr>
                <a:schemeClr val="dk1"/>
              </a:buClr>
              <a:buSzPts val="1200"/>
              <a:buChar char="●"/>
            </a:pPr>
            <a:r>
              <a:rPr lang="fr" sz="1200">
                <a:solidFill>
                  <a:schemeClr val="dk1"/>
                </a:solidFill>
                <a:highlight>
                  <a:srgbClr val="FFFFFF"/>
                </a:highlight>
              </a:rPr>
              <a:t>Ce qui s'est bien passé et peut être renforcé.</a:t>
            </a:r>
            <a:br>
              <a:rPr lang="fr" sz="1200">
                <a:solidFill>
                  <a:schemeClr val="dk1"/>
                </a:solidFill>
                <a:highlight>
                  <a:srgbClr val="FFFFFF"/>
                </a:highlight>
              </a:rPr>
            </a:br>
            <a:r>
              <a:rPr lang="fr" sz="1200">
                <a:solidFill>
                  <a:schemeClr val="dk1"/>
                </a:solidFill>
                <a:highlight>
                  <a:srgbClr val="FFFFFF"/>
                </a:highlight>
              </a:rPr>
              <a:t>C'est l'occasion de renforcer l'usage de bonnes pratiques.</a:t>
            </a:r>
            <a:endParaRPr sz="1200">
              <a:solidFill>
                <a:schemeClr val="dk1"/>
              </a:solidFill>
              <a:highlight>
                <a:srgbClr val="FFFFFF"/>
              </a:highlight>
            </a:endParaRPr>
          </a:p>
          <a:p>
            <a:pPr indent="-304800" lvl="0" marL="901700" rtl="0" algn="l">
              <a:lnSpc>
                <a:spcPct val="200000"/>
              </a:lnSpc>
              <a:spcBef>
                <a:spcPts val="0"/>
              </a:spcBef>
              <a:spcAft>
                <a:spcPts val="0"/>
              </a:spcAft>
              <a:buClr>
                <a:schemeClr val="dk1"/>
              </a:buClr>
              <a:buSzPts val="1200"/>
              <a:buChar char="●"/>
            </a:pPr>
            <a:r>
              <a:rPr lang="fr" sz="1200">
                <a:solidFill>
                  <a:schemeClr val="dk1"/>
                </a:solidFill>
                <a:highlight>
                  <a:srgbClr val="FFFFFF"/>
                </a:highlight>
              </a:rPr>
              <a:t>Ce qui s'est mal passé et peut être corrigé.</a:t>
            </a:r>
            <a:br>
              <a:rPr lang="fr" sz="1200">
                <a:solidFill>
                  <a:schemeClr val="dk1"/>
                </a:solidFill>
                <a:highlight>
                  <a:srgbClr val="FFFFFF"/>
                </a:highlight>
              </a:rPr>
            </a:br>
            <a:r>
              <a:rPr lang="fr" sz="1200">
                <a:solidFill>
                  <a:schemeClr val="dk1"/>
                </a:solidFill>
                <a:highlight>
                  <a:srgbClr val="FFFFFF"/>
                </a:highlight>
              </a:rPr>
              <a:t>C'est l'occasion de changer les manières de faire afin d'éviter de reproduire cette erreur.</a:t>
            </a:r>
            <a:endParaRPr sz="1200">
              <a:solidFill>
                <a:schemeClr val="dk1"/>
              </a:solidFill>
              <a:highlight>
                <a:srgbClr val="FFFFFF"/>
              </a:highlight>
            </a:endParaRPr>
          </a:p>
          <a:p>
            <a:pPr indent="0" lvl="0" marL="0" rtl="0" algn="l">
              <a:lnSpc>
                <a:spcPct val="200000"/>
              </a:lnSpc>
              <a:spcBef>
                <a:spcPts val="0"/>
              </a:spcBef>
              <a:spcAft>
                <a:spcPts val="0"/>
              </a:spcAft>
              <a:buNone/>
            </a:pPr>
            <a:r>
              <a:rPr lang="fr" sz="1200">
                <a:solidFill>
                  <a:schemeClr val="dk1"/>
                </a:solidFill>
                <a:highlight>
                  <a:srgbClr val="FFFFFF"/>
                </a:highlight>
              </a:rPr>
              <a:t>Comme le dit si bien Ron Wallace, </a:t>
            </a:r>
            <a:r>
              <a:rPr i="1" lang="fr" sz="1200">
                <a:solidFill>
                  <a:schemeClr val="dk1"/>
                </a:solidFill>
                <a:highlight>
                  <a:srgbClr val="FFFFFF"/>
                </a:highlight>
              </a:rPr>
              <a:t>"une fois qu'on fait quelque chose bien, il faut recommencer du début et chercher à le faire encore mieux"</a:t>
            </a:r>
            <a:r>
              <a:rPr lang="fr" sz="1200">
                <a:solidFill>
                  <a:schemeClr val="dk1"/>
                </a:solidFill>
                <a:highlight>
                  <a:srgbClr val="FFFFFF"/>
                </a:highlight>
              </a:rPr>
              <a:t>.</a:t>
            </a:r>
            <a:endParaRPr sz="1200">
              <a:solidFill>
                <a:schemeClr val="dk1"/>
              </a:solidFill>
              <a:highlight>
                <a:srgbClr val="FFFFFF"/>
              </a:highlight>
            </a:endParaRPr>
          </a:p>
          <a:p>
            <a:pPr indent="0" lvl="0" marL="0" rtl="0" algn="l">
              <a:lnSpc>
                <a:spcPct val="130000"/>
              </a:lnSpc>
              <a:spcBef>
                <a:spcPts val="0"/>
              </a:spcBef>
              <a:spcAft>
                <a:spcPts val="0"/>
              </a:spcAft>
              <a:buNone/>
            </a:pPr>
            <a:r>
              <a:t/>
            </a:r>
            <a:endParaRPr b="1" sz="1200">
              <a:solidFill>
                <a:schemeClr val="dk1"/>
              </a:solidFill>
              <a:highlight>
                <a:srgbClr val="FFFFFF"/>
              </a:highlight>
            </a:endParaRPr>
          </a:p>
          <a:p>
            <a:pPr indent="0" lvl="0" marL="0" rtl="0" algn="l">
              <a:lnSpc>
                <a:spcPct val="200000"/>
              </a:lnSpc>
              <a:spcBef>
                <a:spcPts val="0"/>
              </a:spcBef>
              <a:spcAft>
                <a:spcPts val="0"/>
              </a:spcAft>
              <a:buNone/>
            </a:pPr>
            <a:r>
              <a:t/>
            </a:r>
            <a:endParaRPr sz="1200">
              <a:solidFill>
                <a:schemeClr val="dk1"/>
              </a:solidFill>
              <a:highlight>
                <a:srgbClr val="FFFFFF"/>
              </a:highlight>
            </a:endParaRPr>
          </a:p>
          <a:p>
            <a:pPr indent="0" lvl="0" marL="0" rtl="0" algn="l">
              <a:lnSpc>
                <a:spcPct val="130000"/>
              </a:lnSpc>
              <a:spcBef>
                <a:spcPts val="0"/>
              </a:spcBef>
              <a:spcAft>
                <a:spcPts val="0"/>
              </a:spcAft>
              <a:buNone/>
            </a:pPr>
            <a:r>
              <a:t/>
            </a:r>
            <a:endParaRPr b="1"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305997a1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305997a1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305997a1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305997a1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305997a1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305997a1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euh</a:t>
            </a:r>
            <a:endParaRPr/>
          </a:p>
        </p:txBody>
      </p:sp>
      <p:sp>
        <p:nvSpPr>
          <p:cNvPr id="60" name="Google Shape;60;p13"/>
          <p:cNvSpPr txBox="1"/>
          <p:nvPr>
            <p:ph idx="1" type="subTitle"/>
          </p:nvPr>
        </p:nvSpPr>
        <p:spPr>
          <a:xfrm>
            <a:off x="671250" y="3174876"/>
            <a:ext cx="78015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Michal WILK</a:t>
            </a:r>
            <a:endParaRPr/>
          </a:p>
          <a:p>
            <a:pPr indent="0" lvl="0" marL="0" rtl="0" algn="ctr">
              <a:spcBef>
                <a:spcPts val="0"/>
              </a:spcBef>
              <a:spcAft>
                <a:spcPts val="0"/>
              </a:spcAft>
              <a:buNone/>
            </a:pPr>
            <a:r>
              <a:rPr lang="fr"/>
              <a:t>Raphaël</a:t>
            </a:r>
            <a:r>
              <a:rPr lang="fr"/>
              <a:t> </a:t>
            </a:r>
            <a:r>
              <a:rPr lang="fr"/>
              <a:t>COMANDON</a:t>
            </a:r>
            <a:endParaRPr/>
          </a:p>
          <a:p>
            <a:pPr indent="0" lvl="0" marL="0" rtl="0" algn="ctr">
              <a:spcBef>
                <a:spcPts val="0"/>
              </a:spcBef>
              <a:spcAft>
                <a:spcPts val="0"/>
              </a:spcAft>
              <a:buNone/>
            </a:pPr>
            <a:r>
              <a:rPr lang="fr"/>
              <a:t>Fawzi BAZARI</a:t>
            </a:r>
            <a:endParaRPr/>
          </a:p>
        </p:txBody>
      </p:sp>
      <p:pic>
        <p:nvPicPr>
          <p:cNvPr id="61" name="Google Shape;61;p13"/>
          <p:cNvPicPr preferRelativeResize="0"/>
          <p:nvPr/>
        </p:nvPicPr>
        <p:blipFill>
          <a:blip r:embed="rId3">
            <a:alphaModFix/>
          </a:blip>
          <a:stretch>
            <a:fillRect/>
          </a:stretch>
        </p:blipFill>
        <p:spPr>
          <a:xfrm>
            <a:off x="4604175" y="-652825"/>
            <a:ext cx="4762500" cy="476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 Product Owner</a:t>
            </a:r>
            <a:endParaRPr/>
          </a:p>
        </p:txBody>
      </p:sp>
      <p:sp>
        <p:nvSpPr>
          <p:cNvPr id="130" name="Google Shape;13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a:t>Le Product Owner est responsable de </a:t>
            </a:r>
            <a:r>
              <a:rPr b="1" lang="fr"/>
              <a:t>la vision du produit</a:t>
            </a:r>
            <a:r>
              <a:rPr lang="fr"/>
              <a:t> et de la définition de la </a:t>
            </a:r>
            <a:r>
              <a:rPr b="1" lang="fr"/>
              <a:t>valeur ajoutée</a:t>
            </a:r>
            <a:r>
              <a:rPr lang="fr"/>
              <a:t>. Il </a:t>
            </a:r>
            <a:r>
              <a:rPr b="1" lang="fr"/>
              <a:t>priorise </a:t>
            </a:r>
            <a:r>
              <a:rPr lang="fr"/>
              <a:t>les fonctionnalités à développer et s'assure que l'équipe de développement travaille sur les </a:t>
            </a:r>
            <a:r>
              <a:rPr b="1" lang="fr"/>
              <a:t>éléments les plus importants</a:t>
            </a:r>
            <a:r>
              <a:rPr lang="f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 Scrum Master</a:t>
            </a:r>
            <a:endParaRPr/>
          </a:p>
        </p:txBody>
      </p:sp>
      <p:sp>
        <p:nvSpPr>
          <p:cNvPr id="136" name="Google Shape;13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a:t> Le Scrum Master est le</a:t>
            </a:r>
            <a:r>
              <a:rPr b="1" lang="fr"/>
              <a:t> facilitateur</a:t>
            </a:r>
            <a:r>
              <a:rPr lang="fr"/>
              <a:t> de l'équipe Scrum. Il s'assure que la méthode</a:t>
            </a:r>
            <a:r>
              <a:rPr b="1" lang="fr"/>
              <a:t> Scrum est suivie</a:t>
            </a:r>
            <a:r>
              <a:rPr lang="fr"/>
              <a:t> et que les équipes travaillent de manière </a:t>
            </a:r>
            <a:r>
              <a:rPr b="1" lang="fr"/>
              <a:t>efficace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L'équipe de développement</a:t>
            </a:r>
            <a:endParaRPr/>
          </a:p>
        </p:txBody>
      </p:sp>
      <p:sp>
        <p:nvSpPr>
          <p:cNvPr id="142" name="Google Shape;142;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a:t> L'équipe de développement est responsable de la </a:t>
            </a:r>
            <a:r>
              <a:rPr b="1" lang="fr"/>
              <a:t>réalisation </a:t>
            </a:r>
            <a:r>
              <a:rPr lang="fr"/>
              <a:t>des fonctionnalités prioritaires définies par le Product Owner. Elle travaille de manière </a:t>
            </a:r>
            <a:r>
              <a:rPr b="1" lang="fr"/>
              <a:t>autonome </a:t>
            </a:r>
            <a:r>
              <a:rPr lang="fr"/>
              <a:t>et est </a:t>
            </a:r>
            <a:r>
              <a:rPr b="1" lang="fr"/>
              <a:t>responsable de la qualité</a:t>
            </a:r>
            <a:r>
              <a:rPr lang="fr"/>
              <a:t> du produit livré.</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Les cérémonies de Scrum</a:t>
            </a:r>
            <a:endParaRPr/>
          </a:p>
        </p:txBody>
      </p:sp>
      <p:sp>
        <p:nvSpPr>
          <p:cNvPr id="148" name="Google Shape;148;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Scrum comprend plusieurs </a:t>
            </a:r>
            <a:r>
              <a:rPr b="1" lang="fr"/>
              <a:t>cérémonies </a:t>
            </a:r>
            <a:r>
              <a:rPr lang="fr"/>
              <a:t>qui permettent de suivre l'avancement du projet et de s'assurer que tout se déroule de manière fluide. Les cérémonies incluent </a:t>
            </a:r>
            <a:r>
              <a:rPr lang="fr"/>
              <a:t>la </a:t>
            </a:r>
            <a:r>
              <a:rPr b="1" lang="fr"/>
              <a:t>planification de sprint</a:t>
            </a:r>
            <a:r>
              <a:rPr b="1" lang="fr"/>
              <a:t>,</a:t>
            </a:r>
            <a:r>
              <a:rPr lang="fr"/>
              <a:t> la </a:t>
            </a:r>
            <a:r>
              <a:rPr b="1" lang="fr"/>
              <a:t>rétrospective de sprint</a:t>
            </a:r>
            <a:r>
              <a:rPr lang="fr"/>
              <a:t> et la </a:t>
            </a:r>
            <a:r>
              <a:rPr b="1" lang="fr"/>
              <a:t>démonstration de sprint </a:t>
            </a:r>
            <a:r>
              <a:rPr lang="fr"/>
              <a:t>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Le sprint meeting planning (planification du sprint)</a:t>
            </a:r>
            <a:endParaRPr/>
          </a:p>
        </p:txBody>
      </p:sp>
      <p:sp>
        <p:nvSpPr>
          <p:cNvPr id="154" name="Google Shape;154;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fr" sz="1600"/>
              <a:t>déterminer l’objectif du sprint</a:t>
            </a:r>
            <a:endParaRPr sz="1600"/>
          </a:p>
          <a:p>
            <a:pPr indent="-330200" lvl="0" marL="457200" rtl="0" algn="l">
              <a:spcBef>
                <a:spcPts val="0"/>
              </a:spcBef>
              <a:spcAft>
                <a:spcPts val="0"/>
              </a:spcAft>
              <a:buSzPts val="1600"/>
              <a:buAutoNum type="arabicParenR"/>
            </a:pPr>
            <a:r>
              <a:rPr lang="fr" sz="1600"/>
              <a:t>choisir les user stories à réaliser pour constituer le backlog de sprint,</a:t>
            </a:r>
            <a:endParaRPr sz="1600"/>
          </a:p>
          <a:p>
            <a:pPr indent="-330200" lvl="0" marL="457200" rtl="0" algn="l">
              <a:spcBef>
                <a:spcPts val="0"/>
              </a:spcBef>
              <a:spcAft>
                <a:spcPts val="0"/>
              </a:spcAft>
              <a:buSzPts val="1600"/>
              <a:buAutoNum type="arabicParenR"/>
            </a:pPr>
            <a:r>
              <a:rPr lang="fr" sz="1600"/>
              <a:t>procéder à l’estimation des temps de réalisation.</a:t>
            </a:r>
            <a:endParaRPr sz="1600"/>
          </a:p>
          <a:p>
            <a:pPr indent="0" lvl="0" marL="0" rtl="0" algn="l">
              <a:spcBef>
                <a:spcPts val="1600"/>
              </a:spcBef>
              <a:spcAft>
                <a:spcPts val="1600"/>
              </a:spcAft>
              <a:buNone/>
            </a:pPr>
            <a:r>
              <a:t/>
            </a:r>
            <a:endParaRPr sz="1600"/>
          </a:p>
        </p:txBody>
      </p:sp>
      <p:sp>
        <p:nvSpPr>
          <p:cNvPr id="155" name="Google Shape;155;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Scrum Master,</a:t>
            </a:r>
            <a:endParaRPr/>
          </a:p>
          <a:p>
            <a:pPr indent="-317500" lvl="0" marL="457200" rtl="0" algn="l">
              <a:spcBef>
                <a:spcPts val="0"/>
              </a:spcBef>
              <a:spcAft>
                <a:spcPts val="0"/>
              </a:spcAft>
              <a:buSzPts val="1400"/>
              <a:buChar char="-"/>
            </a:pPr>
            <a:r>
              <a:rPr lang="fr"/>
              <a:t>équipe de développement,</a:t>
            </a:r>
            <a:endParaRPr/>
          </a:p>
          <a:p>
            <a:pPr indent="-317500" lvl="0" marL="457200" rtl="0" algn="l">
              <a:spcBef>
                <a:spcPts val="0"/>
              </a:spcBef>
              <a:spcAft>
                <a:spcPts val="0"/>
              </a:spcAft>
              <a:buSzPts val="1400"/>
              <a:buChar char="-"/>
            </a:pPr>
            <a:r>
              <a:rPr lang="fr"/>
              <a:t>Product Owner.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Le daily Scrum (mêlée quotidienne)</a:t>
            </a:r>
            <a:endParaRPr/>
          </a:p>
        </p:txBody>
      </p:sp>
      <p:sp>
        <p:nvSpPr>
          <p:cNvPr id="161" name="Google Shape;161;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fr"/>
              <a:t>faire circuler des informations importantes,</a:t>
            </a:r>
            <a:endParaRPr/>
          </a:p>
          <a:p>
            <a:pPr indent="-317500" lvl="0" marL="457200" rtl="0" algn="l">
              <a:spcBef>
                <a:spcPts val="0"/>
              </a:spcBef>
              <a:spcAft>
                <a:spcPts val="0"/>
              </a:spcAft>
              <a:buSzPts val="1400"/>
              <a:buAutoNum type="arabicParenR"/>
            </a:pPr>
            <a:r>
              <a:rPr lang="fr"/>
              <a:t>favoriser la communication au sein de l’équipe,</a:t>
            </a:r>
            <a:endParaRPr/>
          </a:p>
          <a:p>
            <a:pPr indent="-317500" lvl="0" marL="457200" rtl="0" algn="l">
              <a:spcBef>
                <a:spcPts val="0"/>
              </a:spcBef>
              <a:spcAft>
                <a:spcPts val="0"/>
              </a:spcAft>
              <a:buSzPts val="1400"/>
              <a:buAutoNum type="arabicParenR"/>
            </a:pPr>
            <a:r>
              <a:rPr lang="fr"/>
              <a:t>observer l’avancement du projet,</a:t>
            </a:r>
            <a:endParaRPr/>
          </a:p>
          <a:p>
            <a:pPr indent="-317500" lvl="0" marL="457200" rtl="0" algn="l">
              <a:spcBef>
                <a:spcPts val="0"/>
              </a:spcBef>
              <a:spcAft>
                <a:spcPts val="0"/>
              </a:spcAft>
              <a:buSzPts val="1400"/>
              <a:buAutoNum type="arabicParenR"/>
            </a:pPr>
            <a:r>
              <a:rPr lang="fr"/>
              <a:t>mettre à jour le burndown chart ou le tableau kanban.</a:t>
            </a:r>
            <a:endParaRPr/>
          </a:p>
          <a:p>
            <a:pPr indent="0" lvl="0" marL="0" rtl="0" algn="l">
              <a:spcBef>
                <a:spcPts val="1600"/>
              </a:spcBef>
              <a:spcAft>
                <a:spcPts val="1600"/>
              </a:spcAft>
              <a:buNone/>
            </a:pPr>
            <a:r>
              <a:t/>
            </a:r>
            <a:endParaRPr/>
          </a:p>
        </p:txBody>
      </p:sp>
      <p:sp>
        <p:nvSpPr>
          <p:cNvPr id="162" name="Google Shape;162;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le Scrum master (chargé d'animer la réunion),</a:t>
            </a:r>
            <a:endParaRPr/>
          </a:p>
          <a:p>
            <a:pPr indent="-317500" lvl="0" marL="457200" rtl="0" algn="l">
              <a:spcBef>
                <a:spcPts val="0"/>
              </a:spcBef>
              <a:spcAft>
                <a:spcPts val="0"/>
              </a:spcAft>
              <a:buSzPts val="1400"/>
              <a:buChar char="-"/>
            </a:pPr>
            <a:r>
              <a:rPr lang="fr"/>
              <a:t>l’équipe Scrum,</a:t>
            </a:r>
            <a:endParaRPr/>
          </a:p>
          <a:p>
            <a:pPr indent="-317500" lvl="0" marL="457200" rtl="0" algn="l">
              <a:spcBef>
                <a:spcPts val="0"/>
              </a:spcBef>
              <a:spcAft>
                <a:spcPts val="0"/>
              </a:spcAft>
              <a:buSzPts val="1400"/>
              <a:buChar char="-"/>
            </a:pPr>
            <a:r>
              <a:rPr lang="fr"/>
              <a:t>l’équipe de production.</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Le sprint review (revue de sprint)</a:t>
            </a:r>
            <a:endParaRPr/>
          </a:p>
        </p:txBody>
      </p:sp>
      <p:sp>
        <p:nvSpPr>
          <p:cNvPr id="168" name="Google Shape;168;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fr"/>
              <a:t>faire le bilan du sprint qui vient de s’achever,</a:t>
            </a:r>
            <a:endParaRPr/>
          </a:p>
          <a:p>
            <a:pPr indent="-317500" lvl="0" marL="457200" rtl="0" algn="l">
              <a:spcBef>
                <a:spcPts val="0"/>
              </a:spcBef>
              <a:spcAft>
                <a:spcPts val="0"/>
              </a:spcAft>
              <a:buSzPts val="1400"/>
              <a:buAutoNum type="arabicParenR"/>
            </a:pPr>
            <a:r>
              <a:rPr lang="fr"/>
              <a:t>répondre aux questions,</a:t>
            </a:r>
            <a:endParaRPr/>
          </a:p>
          <a:p>
            <a:pPr indent="-317500" lvl="0" marL="457200" rtl="0" algn="l">
              <a:spcBef>
                <a:spcPts val="0"/>
              </a:spcBef>
              <a:spcAft>
                <a:spcPts val="0"/>
              </a:spcAft>
              <a:buSzPts val="1400"/>
              <a:buAutoNum type="arabicParenR"/>
            </a:pPr>
            <a:r>
              <a:rPr lang="fr"/>
              <a:t>actualiser le backlog,</a:t>
            </a:r>
            <a:endParaRPr/>
          </a:p>
          <a:p>
            <a:pPr indent="-317500" lvl="0" marL="457200" rtl="0" algn="l">
              <a:spcBef>
                <a:spcPts val="0"/>
              </a:spcBef>
              <a:spcAft>
                <a:spcPts val="0"/>
              </a:spcAft>
              <a:buSzPts val="1400"/>
              <a:buAutoNum type="arabicParenR"/>
            </a:pPr>
            <a:r>
              <a:rPr lang="fr"/>
              <a:t>s’assurer que le produit répond toujours aux attentes et exigences du client,</a:t>
            </a:r>
            <a:endParaRPr/>
          </a:p>
          <a:p>
            <a:pPr indent="-317500" lvl="0" marL="457200" rtl="0" algn="l">
              <a:spcBef>
                <a:spcPts val="0"/>
              </a:spcBef>
              <a:spcAft>
                <a:spcPts val="0"/>
              </a:spcAft>
              <a:buSzPts val="1400"/>
              <a:buAutoNum type="arabicParenR"/>
            </a:pPr>
            <a:r>
              <a:rPr lang="fr"/>
              <a:t>ajouter éventuellement de nouvelles user stories</a:t>
            </a:r>
            <a:endParaRPr/>
          </a:p>
          <a:p>
            <a:pPr indent="0" lvl="0" marL="0" rtl="0" algn="l">
              <a:spcBef>
                <a:spcPts val="1600"/>
              </a:spcBef>
              <a:spcAft>
                <a:spcPts val="1600"/>
              </a:spcAft>
              <a:buNone/>
            </a:pPr>
            <a:r>
              <a:t/>
            </a:r>
            <a:endParaRPr/>
          </a:p>
        </p:txBody>
      </p:sp>
      <p:sp>
        <p:nvSpPr>
          <p:cNvPr id="169" name="Google Shape;169;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l’équipe Scrum,</a:t>
            </a:r>
            <a:endParaRPr/>
          </a:p>
          <a:p>
            <a:pPr indent="-317500" lvl="0" marL="457200" rtl="0" algn="l">
              <a:spcBef>
                <a:spcPts val="0"/>
              </a:spcBef>
              <a:spcAft>
                <a:spcPts val="0"/>
              </a:spcAft>
              <a:buSzPts val="1400"/>
              <a:buChar char="-"/>
            </a:pPr>
            <a:r>
              <a:rPr lang="fr"/>
              <a:t>les parties-prenantes,</a:t>
            </a:r>
            <a:endParaRPr/>
          </a:p>
          <a:p>
            <a:pPr indent="-317500" lvl="0" marL="457200" rtl="0" algn="l">
              <a:spcBef>
                <a:spcPts val="0"/>
              </a:spcBef>
              <a:spcAft>
                <a:spcPts val="0"/>
              </a:spcAft>
              <a:buSzPts val="1400"/>
              <a:buChar char="-"/>
            </a:pPr>
            <a:r>
              <a:rPr lang="fr"/>
              <a:t>les clients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 Le sprint </a:t>
            </a:r>
            <a:r>
              <a:rPr lang="fr"/>
              <a:t>rétrospective</a:t>
            </a:r>
            <a:r>
              <a:rPr lang="fr"/>
              <a:t> (rétrospective de sprint)</a:t>
            </a:r>
            <a:endParaRPr/>
          </a:p>
        </p:txBody>
      </p:sp>
      <p:sp>
        <p:nvSpPr>
          <p:cNvPr id="175" name="Google Shape;175;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compiler les retours pour identifier ce qui a fonctionné ou non,</a:t>
            </a:r>
            <a:endParaRPr/>
          </a:p>
          <a:p>
            <a:pPr indent="-317500" lvl="0" marL="457200" rtl="0" algn="l">
              <a:spcBef>
                <a:spcPts val="0"/>
              </a:spcBef>
              <a:spcAft>
                <a:spcPts val="0"/>
              </a:spcAft>
              <a:buSzPts val="1400"/>
              <a:buChar char="-"/>
            </a:pPr>
            <a:r>
              <a:rPr lang="fr"/>
              <a:t>proposer des améliorations du produit </a:t>
            </a:r>
            <a:endParaRPr/>
          </a:p>
          <a:p>
            <a:pPr indent="-317500" lvl="0" marL="457200" rtl="0" algn="l">
              <a:spcBef>
                <a:spcPts val="0"/>
              </a:spcBef>
              <a:spcAft>
                <a:spcPts val="0"/>
              </a:spcAft>
              <a:buSzPts val="1400"/>
              <a:buChar char="-"/>
            </a:pPr>
            <a:r>
              <a:rPr lang="fr"/>
              <a:t>proposer des améliorations côté organisation,</a:t>
            </a:r>
            <a:endParaRPr/>
          </a:p>
          <a:p>
            <a:pPr indent="-317500" lvl="0" marL="457200" rtl="0" algn="l">
              <a:spcBef>
                <a:spcPts val="0"/>
              </a:spcBef>
              <a:spcAft>
                <a:spcPts val="0"/>
              </a:spcAft>
              <a:buSzPts val="1400"/>
              <a:buChar char="-"/>
            </a:pPr>
            <a:r>
              <a:rPr lang="fr"/>
              <a:t>construire un plan d’action et mettre en place des changements.</a:t>
            </a:r>
            <a:endParaRPr/>
          </a:p>
          <a:p>
            <a:pPr indent="0" lvl="0" marL="0" rtl="0" algn="l">
              <a:spcBef>
                <a:spcPts val="1600"/>
              </a:spcBef>
              <a:spcAft>
                <a:spcPts val="1600"/>
              </a:spcAft>
              <a:buNone/>
            </a:pPr>
            <a:r>
              <a:t/>
            </a:r>
            <a:endParaRPr/>
          </a:p>
        </p:txBody>
      </p:sp>
      <p:sp>
        <p:nvSpPr>
          <p:cNvPr id="176" name="Google Shape;176;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Scrum Master,</a:t>
            </a:r>
            <a:endParaRPr/>
          </a:p>
          <a:p>
            <a:pPr indent="-317500" lvl="0" marL="457200" rtl="0" algn="l">
              <a:spcBef>
                <a:spcPts val="0"/>
              </a:spcBef>
              <a:spcAft>
                <a:spcPts val="0"/>
              </a:spcAft>
              <a:buSzPts val="1400"/>
              <a:buChar char="-"/>
            </a:pPr>
            <a:r>
              <a:rPr lang="fr"/>
              <a:t>équipe de développement,</a:t>
            </a:r>
            <a:endParaRPr/>
          </a:p>
          <a:p>
            <a:pPr indent="-317500" lvl="0" marL="457200" rtl="0" algn="l">
              <a:spcBef>
                <a:spcPts val="0"/>
              </a:spcBef>
              <a:spcAft>
                <a:spcPts val="0"/>
              </a:spcAft>
              <a:buSzPts val="1400"/>
              <a:buChar char="-"/>
            </a:pPr>
            <a:r>
              <a:rPr lang="fr"/>
              <a:t>Product Owner.</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Qu'est-ce qu'une user story ?</a:t>
            </a:r>
            <a:endParaRPr/>
          </a:p>
        </p:txBody>
      </p:sp>
      <p:sp>
        <p:nvSpPr>
          <p:cNvPr id="182" name="Google Shape;182;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a:t>Une user story est une </a:t>
            </a:r>
            <a:r>
              <a:rPr b="1" lang="fr"/>
              <a:t>description </a:t>
            </a:r>
            <a:r>
              <a:rPr lang="fr"/>
              <a:t>brève et concise d'une </a:t>
            </a:r>
            <a:r>
              <a:rPr b="1" lang="fr"/>
              <a:t>fonctionnalité </a:t>
            </a:r>
            <a:r>
              <a:rPr lang="fr"/>
              <a:t>souhaitée par un utilisateur. Elle permet de définir ce que l'utilisateur </a:t>
            </a:r>
            <a:r>
              <a:rPr b="1" lang="fr"/>
              <a:t>attend </a:t>
            </a:r>
            <a:r>
              <a:rPr lang="fr"/>
              <a:t>du produit et de s'assurer que l'équipe de développement travaille sur les </a:t>
            </a:r>
            <a:r>
              <a:rPr b="1" lang="fr"/>
              <a:t>fonctionnalités </a:t>
            </a:r>
            <a:r>
              <a:rPr lang="fr"/>
              <a:t>les plus importantes pour les utilisateurs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exemple de user story</a:t>
            </a:r>
            <a:endParaRPr/>
          </a:p>
        </p:txBody>
      </p:sp>
      <p:sp>
        <p:nvSpPr>
          <p:cNvPr id="188" name="Google Shape;188;p31"/>
          <p:cNvSpPr txBox="1"/>
          <p:nvPr>
            <p:ph idx="1" type="body"/>
          </p:nvPr>
        </p:nvSpPr>
        <p:spPr>
          <a:xfrm>
            <a:off x="311700" y="1389600"/>
            <a:ext cx="6846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affichage des catégories</a:t>
            </a:r>
            <a:endParaRPr b="1"/>
          </a:p>
          <a:p>
            <a:pPr indent="0" lvl="0" marL="0" rtl="0" algn="l">
              <a:spcBef>
                <a:spcPts val="1600"/>
              </a:spcBef>
              <a:spcAft>
                <a:spcPts val="0"/>
              </a:spcAft>
              <a:buNone/>
            </a:pPr>
            <a:r>
              <a:rPr lang="fr"/>
              <a:t>En tant qu'utilisateur, je veux pouvoir</a:t>
            </a:r>
            <a:r>
              <a:rPr b="1" lang="fr"/>
              <a:t> voir toutes les catégories disponibles</a:t>
            </a:r>
            <a:r>
              <a:rPr lang="fr"/>
              <a:t> sur le site afin de pouvoir naviguer et trouver facilement ce que je cherche. Pour ce faire, je vais aller sur la page d'accueil et cliquer sur l'option de</a:t>
            </a:r>
            <a:r>
              <a:rPr b="1" lang="fr"/>
              <a:t> navigation</a:t>
            </a:r>
            <a:r>
              <a:rPr lang="fr"/>
              <a:t> "Catégories" ou "Toutes les catégories". Cela m'emmènera sur une nouvelle page qui affichera toutes les catégories disponibles, organisées sous forme de liste. Je pourrai alors cliquer sur une catégorie pour accéder à tous les aliments qui y sont associés. Si je ne trouve pas la catégorie que je cherche, je pourrai utiliser</a:t>
            </a:r>
            <a:r>
              <a:rPr b="1" lang="fr"/>
              <a:t> une barre de recherche </a:t>
            </a:r>
            <a:r>
              <a:rPr lang="fr"/>
              <a:t>pour la trouver.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a:t>
            </a:r>
            <a:r>
              <a:rPr lang="fr"/>
              <a:t> du projet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le cadre de nos études, nous avons été invités à réaliser </a:t>
            </a:r>
            <a:r>
              <a:rPr b="1" lang="fr"/>
              <a:t>un projet en groupe</a:t>
            </a:r>
            <a:r>
              <a:rPr lang="fr"/>
              <a:t> en </a:t>
            </a:r>
            <a:r>
              <a:rPr b="1" lang="fr"/>
              <a:t>une semaine</a:t>
            </a:r>
            <a:r>
              <a:rPr lang="fr"/>
              <a:t> en suivant un cahier de charge et en adoptant une </a:t>
            </a:r>
            <a:r>
              <a:rPr b="1" lang="fr"/>
              <a:t>méthodologie agile</a:t>
            </a:r>
            <a:r>
              <a:rPr lang="fr"/>
              <a:t>. </a:t>
            </a:r>
            <a:endParaRPr/>
          </a:p>
          <a:p>
            <a:pPr indent="0" lvl="0" marL="0" rtl="0" algn="l">
              <a:spcBef>
                <a:spcPts val="1600"/>
              </a:spcBef>
              <a:spcAft>
                <a:spcPts val="1600"/>
              </a:spcAft>
              <a:buNone/>
            </a:pPr>
            <a:r>
              <a:rPr lang="fr"/>
              <a:t>Le projet consiste à développer </a:t>
            </a:r>
            <a:r>
              <a:rPr b="1" lang="fr"/>
              <a:t>une application ou un site web</a:t>
            </a:r>
            <a:r>
              <a:rPr lang="fr"/>
              <a:t> en respectant les spécifications et les objectifs définis dans le cahier de charge.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U</a:t>
            </a:r>
            <a:r>
              <a:rPr lang="fr"/>
              <a:t>ne méthode Scrum optimisée.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555600"/>
            <a:ext cx="5705700" cy="7557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None/>
            </a:pPr>
            <a:r>
              <a:rPr lang="fr"/>
              <a:t>10 ) Faire simple et éviter le travail inutile (principe agile)</a:t>
            </a:r>
            <a:endParaRPr/>
          </a:p>
        </p:txBody>
      </p:sp>
      <p:sp>
        <p:nvSpPr>
          <p:cNvPr id="199" name="Google Shape;199;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Compte tenu de la courte durée du projet (une semaine), nous estimons que la </a:t>
            </a:r>
            <a:r>
              <a:rPr b="1" lang="fr" sz="1400"/>
              <a:t>rétrospective </a:t>
            </a:r>
            <a:r>
              <a:rPr lang="fr" sz="1400"/>
              <a:t>de sprint ne serait pas utile car nous n'aurons </a:t>
            </a:r>
            <a:r>
              <a:rPr b="1" lang="fr" sz="1400"/>
              <a:t>pas suffisamment de temp</a:t>
            </a:r>
            <a:r>
              <a:rPr lang="fr" sz="1400"/>
              <a:t>s pour mettre en place les améliorations suggérées.</a:t>
            </a:r>
            <a:endParaRPr sz="1400"/>
          </a:p>
        </p:txBody>
      </p:sp>
      <p:pic>
        <p:nvPicPr>
          <p:cNvPr id="200" name="Google Shape;200;p33"/>
          <p:cNvPicPr preferRelativeResize="0"/>
          <p:nvPr/>
        </p:nvPicPr>
        <p:blipFill>
          <a:blip r:embed="rId3">
            <a:alphaModFix/>
          </a:blip>
          <a:stretch>
            <a:fillRect/>
          </a:stretch>
        </p:blipFill>
        <p:spPr>
          <a:xfrm>
            <a:off x="2500875" y="761100"/>
            <a:ext cx="3179400" cy="3179400"/>
          </a:xfrm>
          <a:prstGeom prst="rect">
            <a:avLst/>
          </a:prstGeom>
          <a:noFill/>
          <a:ln>
            <a:noFill/>
          </a:ln>
        </p:spPr>
      </p:pic>
      <p:sp>
        <p:nvSpPr>
          <p:cNvPr id="201" name="Google Shape;201;p33"/>
          <p:cNvSpPr txBox="1"/>
          <p:nvPr/>
        </p:nvSpPr>
        <p:spPr>
          <a:xfrm>
            <a:off x="4566375" y="1761750"/>
            <a:ext cx="3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2" name="Google Shape;202;p33"/>
          <p:cNvSpPr txBox="1"/>
          <p:nvPr>
            <p:ph idx="1" type="body"/>
          </p:nvPr>
        </p:nvSpPr>
        <p:spPr>
          <a:xfrm>
            <a:off x="5182350" y="15015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Compte tenu de la </a:t>
            </a:r>
            <a:r>
              <a:rPr b="1" lang="fr" sz="1400"/>
              <a:t>petite taille</a:t>
            </a:r>
            <a:r>
              <a:rPr lang="fr" sz="1400"/>
              <a:t> de notre groupe (seulement 3 personnes), nous avons décidé de </a:t>
            </a:r>
            <a:r>
              <a:rPr b="1" lang="fr" sz="1400"/>
              <a:t>fusionner</a:t>
            </a:r>
            <a:r>
              <a:rPr lang="fr" sz="1400"/>
              <a:t> les rôles de</a:t>
            </a:r>
            <a:r>
              <a:rPr b="1" lang="fr" sz="1400"/>
              <a:t> Product Owner</a:t>
            </a:r>
            <a:r>
              <a:rPr lang="fr" sz="1400"/>
              <a:t> et de</a:t>
            </a:r>
            <a:r>
              <a:rPr b="1" lang="fr" sz="1400"/>
              <a:t> Scrum Master</a:t>
            </a:r>
            <a:r>
              <a:rPr lang="fr" sz="1400"/>
              <a:t> et </a:t>
            </a:r>
            <a:r>
              <a:rPr b="1" lang="fr" sz="1400"/>
              <a:t>développeur</a:t>
            </a:r>
            <a:r>
              <a:rPr b="1" lang="fr" sz="1400"/>
              <a:t> </a:t>
            </a:r>
            <a:r>
              <a:rPr lang="fr" sz="1400"/>
              <a:t>afin de maximiser notre efficacité.</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Comment utiliser Trello dans un projet agile ?</a:t>
            </a:r>
            <a:endParaRPr/>
          </a:p>
        </p:txBody>
      </p:sp>
      <p:sp>
        <p:nvSpPr>
          <p:cNvPr id="208" name="Google Shape;208;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fr"/>
              <a:t>Trello </a:t>
            </a:r>
            <a:r>
              <a:rPr lang="fr"/>
              <a:t>est un </a:t>
            </a:r>
            <a:r>
              <a:rPr b="1" lang="fr"/>
              <a:t>outil de gestion</a:t>
            </a:r>
            <a:r>
              <a:rPr lang="fr"/>
              <a:t> de projet en ligne qui permet de suivre l'</a:t>
            </a:r>
            <a:r>
              <a:rPr b="1" lang="fr"/>
              <a:t>avancement</a:t>
            </a:r>
            <a:r>
              <a:rPr lang="fr"/>
              <a:t> des tâches et de </a:t>
            </a:r>
            <a:r>
              <a:rPr b="1" lang="fr"/>
              <a:t>collaborer </a:t>
            </a:r>
            <a:r>
              <a:rPr lang="fr"/>
              <a:t>avec les membres de l'équipe.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Comment utiliser Trello dans un projet agile ?</a:t>
            </a:r>
            <a:endParaRPr/>
          </a:p>
        </p:txBody>
      </p:sp>
      <p:sp>
        <p:nvSpPr>
          <p:cNvPr id="214" name="Google Shape;214;p35"/>
          <p:cNvSpPr txBox="1"/>
          <p:nvPr>
            <p:ph idx="1" type="body"/>
          </p:nvPr>
        </p:nvSpPr>
        <p:spPr>
          <a:xfrm>
            <a:off x="311700" y="1389600"/>
            <a:ext cx="8507100" cy="150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Définir les </a:t>
            </a:r>
            <a:r>
              <a:rPr b="1" lang="fr"/>
              <a:t>colonnes</a:t>
            </a:r>
            <a:r>
              <a:rPr lang="fr"/>
              <a:t> du tableau Trello en fonction des </a:t>
            </a:r>
            <a:r>
              <a:rPr b="1" lang="fr"/>
              <a:t>différentes étapes du processus agile</a:t>
            </a:r>
            <a:r>
              <a:rPr lang="fr"/>
              <a:t> (à faire, en cours, terminé, etc.)</a:t>
            </a:r>
            <a:endParaRPr/>
          </a:p>
          <a:p>
            <a:pPr indent="-304800" lvl="0" marL="457200" rtl="0" algn="l">
              <a:spcBef>
                <a:spcPts val="0"/>
              </a:spcBef>
              <a:spcAft>
                <a:spcPts val="0"/>
              </a:spcAft>
              <a:buSzPts val="1200"/>
              <a:buChar char="-"/>
            </a:pPr>
            <a:r>
              <a:rPr lang="fr"/>
              <a:t>Créer une </a:t>
            </a:r>
            <a:r>
              <a:rPr b="1" lang="fr"/>
              <a:t>carte pour chaque tâche</a:t>
            </a:r>
            <a:r>
              <a:rPr lang="fr"/>
              <a:t> à accomplir dans le projet</a:t>
            </a:r>
            <a:endParaRPr/>
          </a:p>
          <a:p>
            <a:pPr indent="-304800" lvl="0" marL="457200" rtl="0" algn="l">
              <a:spcBef>
                <a:spcPts val="0"/>
              </a:spcBef>
              <a:spcAft>
                <a:spcPts val="0"/>
              </a:spcAft>
              <a:buSzPts val="1200"/>
              <a:buChar char="-"/>
            </a:pPr>
            <a:r>
              <a:rPr lang="fr"/>
              <a:t>Assigner des membres de l'équipe à chaque carte et ajouter des tags pour identifier les tâches par type ou priorité</a:t>
            </a:r>
            <a:endParaRPr/>
          </a:p>
          <a:p>
            <a:pPr indent="-304800" lvl="0" marL="457200" rtl="0" algn="l">
              <a:spcBef>
                <a:spcPts val="0"/>
              </a:spcBef>
              <a:spcAft>
                <a:spcPts val="0"/>
              </a:spcAft>
              <a:buSzPts val="1200"/>
              <a:buChar char="-"/>
            </a:pPr>
            <a:r>
              <a:rPr lang="fr"/>
              <a:t>Ajouter des checklists et des commentaires pour suivre </a:t>
            </a:r>
            <a:r>
              <a:rPr b="1" lang="fr"/>
              <a:t>l'avancement </a:t>
            </a:r>
            <a:r>
              <a:rPr lang="fr"/>
              <a:t>des tâches et </a:t>
            </a:r>
            <a:r>
              <a:rPr b="1" lang="fr"/>
              <a:t>partager des informations</a:t>
            </a:r>
            <a:r>
              <a:rPr lang="fr"/>
              <a:t> avec l'équipe</a:t>
            </a:r>
            <a:endParaRPr/>
          </a:p>
        </p:txBody>
      </p:sp>
      <p:pic>
        <p:nvPicPr>
          <p:cNvPr id="215" name="Google Shape;215;p35"/>
          <p:cNvPicPr preferRelativeResize="0"/>
          <p:nvPr/>
        </p:nvPicPr>
        <p:blipFill>
          <a:blip r:embed="rId3">
            <a:alphaModFix/>
          </a:blip>
          <a:stretch>
            <a:fillRect/>
          </a:stretch>
        </p:blipFill>
        <p:spPr>
          <a:xfrm>
            <a:off x="0" y="2607113"/>
            <a:ext cx="9144002" cy="1731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555600"/>
            <a:ext cx="8264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Quels sont les principaux avantages de l'utilisation de Trello dans un projet agile ?</a:t>
            </a:r>
            <a:endParaRPr/>
          </a:p>
        </p:txBody>
      </p:sp>
      <p:sp>
        <p:nvSpPr>
          <p:cNvPr id="221" name="Google Shape;221;p36"/>
          <p:cNvSpPr txBox="1"/>
          <p:nvPr>
            <p:ph idx="1" type="body"/>
          </p:nvPr>
        </p:nvSpPr>
        <p:spPr>
          <a:xfrm>
            <a:off x="311700" y="1389600"/>
            <a:ext cx="41832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fr"/>
              <a:t>Visibilité </a:t>
            </a:r>
            <a:r>
              <a:rPr lang="fr"/>
              <a:t>: permet de voir l'avancement des tâches en temps réel et de s'assurer que tout le monde est sur la même longueur d'onde</a:t>
            </a:r>
            <a:endParaRPr/>
          </a:p>
          <a:p>
            <a:pPr indent="-304800" lvl="0" marL="457200" rtl="0" algn="l">
              <a:spcBef>
                <a:spcPts val="0"/>
              </a:spcBef>
              <a:spcAft>
                <a:spcPts val="0"/>
              </a:spcAft>
              <a:buSzPts val="1200"/>
              <a:buChar char="-"/>
            </a:pPr>
            <a:r>
              <a:rPr b="1" lang="fr"/>
              <a:t>Collaboration </a:t>
            </a:r>
            <a:r>
              <a:rPr lang="fr"/>
              <a:t>: permet de partager des informations et de travailler en équipe de manière efficace</a:t>
            </a:r>
            <a:endParaRPr/>
          </a:p>
          <a:p>
            <a:pPr indent="-304800" lvl="0" marL="457200" rtl="0" algn="l">
              <a:spcBef>
                <a:spcPts val="0"/>
              </a:spcBef>
              <a:spcAft>
                <a:spcPts val="0"/>
              </a:spcAft>
              <a:buSzPts val="1200"/>
              <a:buChar char="-"/>
            </a:pPr>
            <a:r>
              <a:rPr b="1" lang="fr"/>
              <a:t>Adaptabilité </a:t>
            </a:r>
            <a:r>
              <a:rPr lang="fr"/>
              <a:t>: permet de s'adapter rapidement aux changements de priorité et de s'assurer que le projet reste sur la bonne voie</a:t>
            </a:r>
            <a:endParaRPr/>
          </a:p>
          <a:p>
            <a:pPr indent="-304800" lvl="0" marL="457200" rtl="0" algn="l">
              <a:spcBef>
                <a:spcPts val="0"/>
              </a:spcBef>
              <a:spcAft>
                <a:spcPts val="0"/>
              </a:spcAft>
              <a:buSzPts val="1200"/>
              <a:buChar char="-"/>
            </a:pPr>
            <a:r>
              <a:rPr b="1" lang="fr"/>
              <a:t>Simplicité </a:t>
            </a:r>
            <a:r>
              <a:rPr lang="fr"/>
              <a:t>: facile à utiliser et à comprendre pour tous les membres de l'équipe, quel que soit leur niveau de comp</a:t>
            </a:r>
            <a:endParaRPr/>
          </a:p>
          <a:p>
            <a:pPr indent="0" lvl="0" marL="0" rtl="0" algn="l">
              <a:spcBef>
                <a:spcPts val="1600"/>
              </a:spcBef>
              <a:spcAft>
                <a:spcPts val="1600"/>
              </a:spcAft>
              <a:buNone/>
            </a:pPr>
            <a:r>
              <a:t/>
            </a:r>
            <a:endParaRPr/>
          </a:p>
        </p:txBody>
      </p:sp>
      <p:pic>
        <p:nvPicPr>
          <p:cNvPr id="222" name="Google Shape;222;p36"/>
          <p:cNvPicPr preferRelativeResize="0"/>
          <p:nvPr/>
        </p:nvPicPr>
        <p:blipFill>
          <a:blip r:embed="rId3">
            <a:alphaModFix/>
          </a:blip>
          <a:stretch>
            <a:fillRect/>
          </a:stretch>
        </p:blipFill>
        <p:spPr>
          <a:xfrm>
            <a:off x="4349475" y="1041600"/>
            <a:ext cx="3527400" cy="352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exemple ticket</a:t>
            </a:r>
            <a:endParaRPr/>
          </a:p>
        </p:txBody>
      </p:sp>
      <p:sp>
        <p:nvSpPr>
          <p:cNvPr id="228" name="Google Shape;228;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Donnez un </a:t>
            </a:r>
            <a:r>
              <a:rPr b="1" lang="fr"/>
              <a:t>titre </a:t>
            </a:r>
            <a:r>
              <a:rPr lang="fr"/>
              <a:t>clair et concis</a:t>
            </a:r>
            <a:endParaRPr/>
          </a:p>
          <a:p>
            <a:pPr indent="-304800" lvl="0" marL="457200" rtl="0" algn="l">
              <a:spcBef>
                <a:spcPts val="0"/>
              </a:spcBef>
              <a:spcAft>
                <a:spcPts val="0"/>
              </a:spcAft>
              <a:buSzPts val="1200"/>
              <a:buChar char="-"/>
            </a:pPr>
            <a:r>
              <a:rPr lang="fr"/>
              <a:t>Ajoutez une </a:t>
            </a:r>
            <a:r>
              <a:rPr b="1" lang="fr"/>
              <a:t>description </a:t>
            </a:r>
            <a:r>
              <a:rPr lang="fr"/>
              <a:t>détaillée</a:t>
            </a:r>
            <a:endParaRPr/>
          </a:p>
          <a:p>
            <a:pPr indent="-304800" lvl="0" marL="457200" rtl="0" algn="l">
              <a:spcBef>
                <a:spcPts val="0"/>
              </a:spcBef>
              <a:spcAft>
                <a:spcPts val="0"/>
              </a:spcAft>
              <a:buSzPts val="1200"/>
              <a:buChar char="-"/>
            </a:pPr>
            <a:r>
              <a:rPr lang="fr"/>
              <a:t>Assignez une personne </a:t>
            </a:r>
            <a:r>
              <a:rPr b="1" lang="fr"/>
              <a:t>responsable </a:t>
            </a:r>
            <a:r>
              <a:rPr lang="fr"/>
              <a:t>:</a:t>
            </a:r>
            <a:endParaRPr/>
          </a:p>
          <a:p>
            <a:pPr indent="-304800" lvl="0" marL="457200" rtl="0" algn="l">
              <a:spcBef>
                <a:spcPts val="0"/>
              </a:spcBef>
              <a:spcAft>
                <a:spcPts val="0"/>
              </a:spcAft>
              <a:buSzPts val="1200"/>
              <a:buChar char="-"/>
            </a:pPr>
            <a:r>
              <a:rPr lang="fr"/>
              <a:t>Ajoutez des </a:t>
            </a:r>
            <a:r>
              <a:rPr b="1" lang="fr"/>
              <a:t>étiquettes </a:t>
            </a:r>
            <a:r>
              <a:rPr lang="fr"/>
              <a:t>ou des balises : utilisez des étiquettes ou des balises pour identifier le type de tâche (par exemple, "bug", "fonctionnalité", "documentation") ou sa priorité (par exemple, "urgent", "haut", "bas")</a:t>
            </a:r>
            <a:endParaRPr/>
          </a:p>
          <a:p>
            <a:pPr indent="-304800" lvl="0" marL="457200" rtl="0" algn="l">
              <a:spcBef>
                <a:spcPts val="0"/>
              </a:spcBef>
              <a:spcAft>
                <a:spcPts val="0"/>
              </a:spcAft>
              <a:buSzPts val="1200"/>
              <a:buChar char="-"/>
            </a:pPr>
            <a:r>
              <a:rPr lang="fr"/>
              <a:t>Attachez des fichiers si nécessaire</a:t>
            </a:r>
            <a:endParaRPr/>
          </a:p>
          <a:p>
            <a:pPr indent="0" lvl="0" marL="0" rtl="0" algn="l">
              <a:spcBef>
                <a:spcPts val="1600"/>
              </a:spcBef>
              <a:spcAft>
                <a:spcPts val="1600"/>
              </a:spcAft>
              <a:buNone/>
            </a:pPr>
            <a:r>
              <a:t/>
            </a:r>
            <a:endParaRPr/>
          </a:p>
        </p:txBody>
      </p:sp>
      <p:pic>
        <p:nvPicPr>
          <p:cNvPr id="229" name="Google Shape;229;p37"/>
          <p:cNvPicPr preferRelativeResize="0"/>
          <p:nvPr/>
        </p:nvPicPr>
        <p:blipFill>
          <a:blip r:embed="rId3">
            <a:alphaModFix/>
          </a:blip>
          <a:stretch>
            <a:fillRect/>
          </a:stretch>
        </p:blipFill>
        <p:spPr>
          <a:xfrm>
            <a:off x="3272100" y="152400"/>
            <a:ext cx="5305210"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Technique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555600"/>
            <a:ext cx="673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 Pourquoi utiliser la stack MongoDB/React/Django ?</a:t>
            </a:r>
            <a:endParaRPr/>
          </a:p>
        </p:txBody>
      </p:sp>
      <p:pic>
        <p:nvPicPr>
          <p:cNvPr id="240" name="Google Shape;240;p39"/>
          <p:cNvPicPr preferRelativeResize="0"/>
          <p:nvPr/>
        </p:nvPicPr>
        <p:blipFill>
          <a:blip r:embed="rId3">
            <a:alphaModFix/>
          </a:blip>
          <a:stretch>
            <a:fillRect/>
          </a:stretch>
        </p:blipFill>
        <p:spPr>
          <a:xfrm>
            <a:off x="2750775" y="1238750"/>
            <a:ext cx="3527400" cy="352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Pourquoi MongoDB ?</a:t>
            </a:r>
            <a:endParaRPr/>
          </a:p>
        </p:txBody>
      </p:sp>
      <p:sp>
        <p:nvSpPr>
          <p:cNvPr id="246" name="Google Shape;246;p4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Base de données NoSQL flexible et évolutive</a:t>
            </a:r>
            <a:endParaRPr/>
          </a:p>
          <a:p>
            <a:pPr indent="-342900" lvl="0" marL="457200" rtl="0" algn="l">
              <a:spcBef>
                <a:spcPts val="0"/>
              </a:spcBef>
              <a:spcAft>
                <a:spcPts val="0"/>
              </a:spcAft>
              <a:buSzPts val="1800"/>
              <a:buChar char="-"/>
            </a:pPr>
            <a:r>
              <a:rPr lang="fr"/>
              <a:t>Idéale pour les projets qui nécessitent une grande quantité de données non structurées ou des schémas de données complexes</a:t>
            </a:r>
            <a:endParaRPr/>
          </a:p>
          <a:p>
            <a:pPr indent="-342900" lvl="0" marL="457200" rtl="0" algn="l">
              <a:spcBef>
                <a:spcPts val="0"/>
              </a:spcBef>
              <a:spcAft>
                <a:spcPts val="0"/>
              </a:spcAft>
              <a:buSzPts val="1800"/>
              <a:buChar char="-"/>
            </a:pPr>
            <a:r>
              <a:rPr lang="fr"/>
              <a:t>Facilement</a:t>
            </a:r>
            <a:r>
              <a:rPr lang="fr"/>
              <a:t> adaptable pour traiter une grande quantité de données en constante évolution</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Pourquoi React ?</a:t>
            </a:r>
            <a:endParaRPr/>
          </a:p>
        </p:txBody>
      </p:sp>
      <p:sp>
        <p:nvSpPr>
          <p:cNvPr id="252" name="Google Shape;252;p4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Bibliothèque JavaScript de construction d'interfaces utilisateur</a:t>
            </a:r>
            <a:endParaRPr/>
          </a:p>
          <a:p>
            <a:pPr indent="-342900" lvl="0" marL="457200" rtl="0" algn="l">
              <a:spcBef>
                <a:spcPts val="0"/>
              </a:spcBef>
              <a:spcAft>
                <a:spcPts val="0"/>
              </a:spcAft>
              <a:buSzPts val="1800"/>
              <a:buChar char="-"/>
            </a:pPr>
            <a:r>
              <a:rPr lang="fr"/>
              <a:t>Permet de créer des applications web réactives et performantes grâce à son mécanisme de rendu côté client</a:t>
            </a:r>
            <a:endParaRPr/>
          </a:p>
          <a:p>
            <a:pPr indent="-342900" lvl="0" marL="457200" rtl="0" algn="l">
              <a:spcBef>
                <a:spcPts val="0"/>
              </a:spcBef>
              <a:spcAft>
                <a:spcPts val="0"/>
              </a:spcAft>
              <a:buSzPts val="1800"/>
              <a:buChar char="-"/>
            </a:pPr>
            <a:r>
              <a:rPr lang="fr"/>
              <a:t>Nécessaire pour offrir une expérience fluide aux utilisateurs de l'application</a:t>
            </a:r>
            <a:endParaRPr/>
          </a:p>
          <a:p>
            <a:pPr indent="-342900" lvl="0" marL="457200" rtl="0" algn="l">
              <a:spcBef>
                <a:spcPts val="0"/>
              </a:spcBef>
              <a:spcAft>
                <a:spcPts val="0"/>
              </a:spcAft>
              <a:buSzPts val="1800"/>
              <a:buChar char="-"/>
            </a:pPr>
            <a:r>
              <a:rPr lang="fr"/>
              <a:t>familier avec la library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But de l’application</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 but de l'application est de permettre à l'utilisateur de sélectionner un </a:t>
            </a:r>
            <a:r>
              <a:rPr b="1" lang="fr"/>
              <a:t>aliment </a:t>
            </a:r>
            <a:r>
              <a:rPr lang="fr"/>
              <a:t>qu'il souhaite </a:t>
            </a:r>
            <a:r>
              <a:rPr b="1" lang="fr"/>
              <a:t>remplacer </a:t>
            </a:r>
            <a:r>
              <a:rPr lang="fr"/>
              <a:t>et de </a:t>
            </a:r>
            <a:r>
              <a:rPr b="1" lang="fr"/>
              <a:t>lui proposer un substitut </a:t>
            </a:r>
            <a:r>
              <a:rPr lang="fr"/>
              <a:t>avec une description, un magasin où l'acheter et un</a:t>
            </a:r>
            <a:r>
              <a:rPr b="1" lang="fr"/>
              <a:t> lien vers la page d'Open Food Facts</a:t>
            </a:r>
            <a:r>
              <a:rPr lang="fr"/>
              <a:t>. </a:t>
            </a:r>
            <a:endParaRPr/>
          </a:p>
          <a:p>
            <a:pPr indent="0" lvl="0" marL="0" rtl="0" algn="l">
              <a:spcBef>
                <a:spcPts val="1600"/>
              </a:spcBef>
              <a:spcAft>
                <a:spcPts val="1600"/>
              </a:spcAft>
              <a:buNone/>
            </a:pPr>
            <a:r>
              <a:rPr lang="fr"/>
              <a:t>L'utilisateur peut </a:t>
            </a:r>
            <a:r>
              <a:rPr b="1" lang="fr"/>
              <a:t>enregistrer</a:t>
            </a:r>
            <a:r>
              <a:rPr lang="fr"/>
              <a:t> le résultat dans la base de données pour </a:t>
            </a:r>
            <a:r>
              <a:rPr b="1" lang="fr"/>
              <a:t>conserver ses propres préférences</a:t>
            </a:r>
            <a:r>
              <a:rPr lang="fr"/>
              <a:t> alimentaires.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Pourquoi Django ?</a:t>
            </a:r>
            <a:endParaRPr/>
          </a:p>
        </p:txBody>
      </p:sp>
      <p:sp>
        <p:nvSpPr>
          <p:cNvPr id="258" name="Google Shape;258;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Framework web complet et open-source pour Python</a:t>
            </a:r>
            <a:endParaRPr/>
          </a:p>
          <a:p>
            <a:pPr indent="-342900" lvl="0" marL="457200" rtl="0" algn="l">
              <a:spcBef>
                <a:spcPts val="0"/>
              </a:spcBef>
              <a:spcAft>
                <a:spcPts val="0"/>
              </a:spcAft>
              <a:buSzPts val="1800"/>
              <a:buChar char="-"/>
            </a:pPr>
            <a:r>
              <a:rPr lang="fr"/>
              <a:t>Facilite le développement rapide d'applications web en fournissant un grand nombre de fonctionnalités prêtes à l'emploi</a:t>
            </a:r>
            <a:endParaRPr/>
          </a:p>
          <a:p>
            <a:pPr indent="-342900" lvl="0" marL="457200" rtl="0" algn="l">
              <a:spcBef>
                <a:spcPts val="0"/>
              </a:spcBef>
              <a:spcAft>
                <a:spcPts val="0"/>
              </a:spcAft>
              <a:buSzPts val="1800"/>
              <a:buChar char="-"/>
            </a:pPr>
            <a:r>
              <a:rPr lang="fr"/>
              <a:t>Permet d’atteindre les objectifs de lancement en temps voulu</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Pourquoi la stack React/Django/MongoDB ?</a:t>
            </a:r>
            <a:endParaRPr/>
          </a:p>
        </p:txBody>
      </p:sp>
      <p:sp>
        <p:nvSpPr>
          <p:cNvPr id="264" name="Google Shape;264;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Combinaison de technologies puissantes et éprouvées</a:t>
            </a:r>
            <a:endParaRPr/>
          </a:p>
          <a:p>
            <a:pPr indent="-342900" lvl="0" marL="457200" rtl="0" algn="l">
              <a:spcBef>
                <a:spcPts val="0"/>
              </a:spcBef>
              <a:spcAft>
                <a:spcPts val="0"/>
              </a:spcAft>
              <a:buSzPts val="1800"/>
              <a:buChar char="-"/>
            </a:pPr>
            <a:r>
              <a:rPr lang="fr"/>
              <a:t>Permet de créer une application web performante et évolutive qui répond parfaitement aux besoins du projet et des utilisateurs</a:t>
            </a:r>
            <a:endParaRPr/>
          </a:p>
          <a:p>
            <a:pPr indent="0" lvl="0" marL="0" rtl="0" algn="l">
              <a:spcBef>
                <a:spcPts val="1600"/>
              </a:spcBef>
              <a:spcAft>
                <a:spcPts val="1600"/>
              </a:spcAft>
              <a:buNone/>
            </a:pPr>
            <a:r>
              <a:t/>
            </a:r>
            <a:endParaRPr/>
          </a:p>
        </p:txBody>
      </p:sp>
      <p:pic>
        <p:nvPicPr>
          <p:cNvPr id="265" name="Google Shape;265;p43"/>
          <p:cNvPicPr preferRelativeResize="0"/>
          <p:nvPr/>
        </p:nvPicPr>
        <p:blipFill>
          <a:blip r:embed="rId3">
            <a:alphaModFix/>
          </a:blip>
          <a:stretch>
            <a:fillRect/>
          </a:stretch>
        </p:blipFill>
        <p:spPr>
          <a:xfrm flipH="1">
            <a:off x="1778700" y="2331050"/>
            <a:ext cx="3387950" cy="29628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689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Quels sont les principaux avantages de séparer le front-end et le back-end d'une application ?</a:t>
            </a:r>
            <a:endParaRPr/>
          </a:p>
        </p:txBody>
      </p:sp>
      <p:sp>
        <p:nvSpPr>
          <p:cNvPr id="271" name="Google Shape;271;p44"/>
          <p:cNvSpPr txBox="1"/>
          <p:nvPr>
            <p:ph idx="1" type="body"/>
          </p:nvPr>
        </p:nvSpPr>
        <p:spPr>
          <a:xfrm>
            <a:off x="311700" y="1650600"/>
            <a:ext cx="39999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arenR"/>
            </a:pPr>
            <a:r>
              <a:rPr lang="fr" sz="2100"/>
              <a:t>Séparation des responsabilités</a:t>
            </a:r>
            <a:endParaRPr sz="2100"/>
          </a:p>
          <a:p>
            <a:pPr indent="-361950" lvl="0" marL="457200" rtl="0" algn="l">
              <a:spcBef>
                <a:spcPts val="0"/>
              </a:spcBef>
              <a:spcAft>
                <a:spcPts val="0"/>
              </a:spcAft>
              <a:buSzPts val="2100"/>
              <a:buAutoNum type="arabicParenR"/>
            </a:pPr>
            <a:r>
              <a:rPr lang="fr" sz="2100"/>
              <a:t>Scalabilité </a:t>
            </a:r>
            <a:endParaRPr sz="2100"/>
          </a:p>
          <a:p>
            <a:pPr indent="-361950" lvl="0" marL="457200" rtl="0" algn="l">
              <a:spcBef>
                <a:spcPts val="0"/>
              </a:spcBef>
              <a:spcAft>
                <a:spcPts val="0"/>
              </a:spcAft>
              <a:buSzPts val="2100"/>
              <a:buAutoNum type="arabicParenR"/>
            </a:pPr>
            <a:r>
              <a:rPr lang="fr" sz="2100"/>
              <a:t>Modularité </a:t>
            </a:r>
            <a:endParaRPr sz="2100"/>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Présentation</a:t>
            </a:r>
            <a:r>
              <a:rPr lang="fr"/>
              <a:t> du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Agile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4 valeurs de l'agilité </a:t>
            </a:r>
            <a:endParaRPr/>
          </a:p>
        </p:txBody>
      </p:sp>
      <p:grpSp>
        <p:nvGrpSpPr>
          <p:cNvPr id="84" name="Google Shape;84;p17"/>
          <p:cNvGrpSpPr/>
          <p:nvPr/>
        </p:nvGrpSpPr>
        <p:grpSpPr>
          <a:xfrm>
            <a:off x="424825" y="1253973"/>
            <a:ext cx="8294371" cy="799418"/>
            <a:chOff x="424813" y="1177875"/>
            <a:chExt cx="8294371" cy="849902"/>
          </a:xfrm>
        </p:grpSpPr>
        <p:sp>
          <p:nvSpPr>
            <p:cNvPr id="85" name="Google Shape;85;p17"/>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424813" y="1177877"/>
              <a:ext cx="7571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txBox="1"/>
          <p:nvPr>
            <p:ph idx="4294967295" type="body"/>
          </p:nvPr>
        </p:nvSpPr>
        <p:spPr>
          <a:xfrm>
            <a:off x="539675" y="1254200"/>
            <a:ext cx="70350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Individus et interactions plutôt que processus et outils</a:t>
            </a:r>
            <a:endParaRPr>
              <a:solidFill>
                <a:schemeClr val="lt1"/>
              </a:solidFill>
            </a:endParaRPr>
          </a:p>
        </p:txBody>
      </p:sp>
      <p:grpSp>
        <p:nvGrpSpPr>
          <p:cNvPr id="88" name="Google Shape;88;p17"/>
          <p:cNvGrpSpPr/>
          <p:nvPr/>
        </p:nvGrpSpPr>
        <p:grpSpPr>
          <a:xfrm>
            <a:off x="424825" y="2127339"/>
            <a:ext cx="8294360" cy="799427"/>
            <a:chOff x="424813" y="2075689"/>
            <a:chExt cx="8294360" cy="849912"/>
          </a:xfrm>
        </p:grpSpPr>
        <p:sp>
          <p:nvSpPr>
            <p:cNvPr id="89" name="Google Shape;89;p17"/>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24813" y="2075701"/>
              <a:ext cx="75822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7"/>
          <p:cNvSpPr txBox="1"/>
          <p:nvPr>
            <p:ph idx="4294967295" type="body"/>
          </p:nvPr>
        </p:nvSpPr>
        <p:spPr>
          <a:xfrm>
            <a:off x="539675" y="2127450"/>
            <a:ext cx="70998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Fonctionnalités en cours de développement plutôt que documentation exhaustive</a:t>
            </a:r>
            <a:endParaRPr>
              <a:solidFill>
                <a:schemeClr val="lt1"/>
              </a:solidFill>
            </a:endParaRPr>
          </a:p>
        </p:txBody>
      </p:sp>
      <p:grpSp>
        <p:nvGrpSpPr>
          <p:cNvPr id="92" name="Google Shape;92;p17"/>
          <p:cNvGrpSpPr/>
          <p:nvPr/>
        </p:nvGrpSpPr>
        <p:grpSpPr>
          <a:xfrm>
            <a:off x="424825" y="3000700"/>
            <a:ext cx="8294360" cy="799452"/>
            <a:chOff x="424813" y="2974400"/>
            <a:chExt cx="8294360" cy="849939"/>
          </a:xfrm>
        </p:grpSpPr>
        <p:sp>
          <p:nvSpPr>
            <p:cNvPr id="93" name="Google Shape;93;p1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424813" y="2974400"/>
              <a:ext cx="7571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txBox="1"/>
          <p:nvPr>
            <p:ph idx="4294967295" type="body"/>
          </p:nvPr>
        </p:nvSpPr>
        <p:spPr>
          <a:xfrm>
            <a:off x="539675" y="3000775"/>
            <a:ext cx="71973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Collaboration avec les clients plutôt que négociation contractuelle</a:t>
            </a:r>
            <a:endParaRPr>
              <a:solidFill>
                <a:schemeClr val="lt1"/>
              </a:solidFill>
            </a:endParaRPr>
          </a:p>
        </p:txBody>
      </p:sp>
      <p:grpSp>
        <p:nvGrpSpPr>
          <p:cNvPr id="96" name="Google Shape;96;p17"/>
          <p:cNvGrpSpPr/>
          <p:nvPr/>
        </p:nvGrpSpPr>
        <p:grpSpPr>
          <a:xfrm>
            <a:off x="424825" y="3874100"/>
            <a:ext cx="8294360" cy="799449"/>
            <a:chOff x="424813" y="3871256"/>
            <a:chExt cx="8294360" cy="849936"/>
          </a:xfrm>
        </p:grpSpPr>
        <p:sp>
          <p:nvSpPr>
            <p:cNvPr id="97" name="Google Shape;97;p1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424813" y="3871256"/>
              <a:ext cx="75714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7"/>
          <p:cNvSpPr txBox="1"/>
          <p:nvPr>
            <p:ph idx="4294967295" type="body"/>
          </p:nvPr>
        </p:nvSpPr>
        <p:spPr>
          <a:xfrm>
            <a:off x="539675" y="3874100"/>
            <a:ext cx="71973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Réponse aux changements plutôt que suivi d'un plan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les 12 principes</a:t>
            </a:r>
            <a:endParaRPr/>
          </a:p>
        </p:txBody>
      </p:sp>
      <p:sp>
        <p:nvSpPr>
          <p:cNvPr id="105" name="Google Shape;105;p18"/>
          <p:cNvSpPr txBox="1"/>
          <p:nvPr>
            <p:ph idx="1" type="body"/>
          </p:nvPr>
        </p:nvSpPr>
        <p:spPr>
          <a:xfrm>
            <a:off x="311700" y="1152475"/>
            <a:ext cx="38160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fr" sz="1600"/>
              <a:t>Satisfaire le client en priorité</a:t>
            </a:r>
            <a:endParaRPr sz="1600"/>
          </a:p>
          <a:p>
            <a:pPr indent="-330200" lvl="0" marL="457200" rtl="0" algn="l">
              <a:spcBef>
                <a:spcPts val="0"/>
              </a:spcBef>
              <a:spcAft>
                <a:spcPts val="0"/>
              </a:spcAft>
              <a:buSzPts val="1600"/>
              <a:buAutoNum type="arabicParenR"/>
            </a:pPr>
            <a:r>
              <a:rPr lang="fr" sz="1600"/>
              <a:t>Accepter les changements</a:t>
            </a:r>
            <a:endParaRPr sz="1600"/>
          </a:p>
          <a:p>
            <a:pPr indent="-330200" lvl="0" marL="457200" rtl="0" algn="l">
              <a:spcBef>
                <a:spcPts val="1600"/>
              </a:spcBef>
              <a:spcAft>
                <a:spcPts val="0"/>
              </a:spcAft>
              <a:buSzPts val="1600"/>
              <a:buAutoNum type="arabicParenR"/>
            </a:pPr>
            <a:r>
              <a:rPr lang="fr" sz="1600"/>
              <a:t>Livrer le plus souvent possible des versions fonctionnelles de l'application</a:t>
            </a:r>
            <a:endParaRPr sz="1600"/>
          </a:p>
          <a:p>
            <a:pPr indent="-330200" lvl="0" marL="457200" rtl="0" algn="l">
              <a:spcBef>
                <a:spcPts val="1600"/>
              </a:spcBef>
              <a:spcAft>
                <a:spcPts val="0"/>
              </a:spcAft>
              <a:buSzPts val="1600"/>
              <a:buAutoNum type="arabicParenR"/>
            </a:pPr>
            <a:r>
              <a:rPr lang="fr" sz="1600"/>
              <a:t>Assurer une coopération permanente entre l'équipe agile et les parties prenantes</a:t>
            </a:r>
            <a:endParaRPr sz="1600"/>
          </a:p>
          <a:p>
            <a:pPr indent="-330200" lvl="0" marL="457200" rtl="0" algn="l">
              <a:spcBef>
                <a:spcPts val="1600"/>
              </a:spcBef>
              <a:spcAft>
                <a:spcPts val="0"/>
              </a:spcAft>
              <a:buSzPts val="1600"/>
              <a:buAutoNum type="arabicParenR"/>
            </a:pPr>
            <a:r>
              <a:rPr lang="fr" sz="1600"/>
              <a:t>Construire des projets autour de personnes motivées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06" name="Google Shape;106;p18"/>
          <p:cNvSpPr txBox="1"/>
          <p:nvPr>
            <p:ph idx="2" type="body"/>
          </p:nvPr>
        </p:nvSpPr>
        <p:spPr>
          <a:xfrm>
            <a:off x="4214400" y="536550"/>
            <a:ext cx="461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6) Privilégier la conversation en face à face</a:t>
            </a:r>
            <a:endParaRPr sz="1600"/>
          </a:p>
          <a:p>
            <a:pPr indent="0" lvl="0" marL="0" rtl="0" algn="l">
              <a:spcBef>
                <a:spcPts val="1600"/>
              </a:spcBef>
              <a:spcAft>
                <a:spcPts val="0"/>
              </a:spcAft>
              <a:buNone/>
            </a:pPr>
            <a:r>
              <a:rPr lang="fr" sz="1600"/>
              <a:t>7) Mesurer l'avancement du projet sur la base d'un produit opérationnel</a:t>
            </a:r>
            <a:endParaRPr sz="1600"/>
          </a:p>
          <a:p>
            <a:pPr indent="0" lvl="0" marL="0" rtl="0" algn="l">
              <a:spcBef>
                <a:spcPts val="1600"/>
              </a:spcBef>
              <a:spcAft>
                <a:spcPts val="0"/>
              </a:spcAft>
              <a:buNone/>
            </a:pPr>
            <a:r>
              <a:rPr lang="fr" sz="1600"/>
              <a:t>8) Adopter un rythme soutenable et constant</a:t>
            </a:r>
            <a:endParaRPr sz="1600"/>
          </a:p>
          <a:p>
            <a:pPr indent="0" lvl="0" marL="0" rtl="0" algn="l">
              <a:spcBef>
                <a:spcPts val="1600"/>
              </a:spcBef>
              <a:spcAft>
                <a:spcPts val="0"/>
              </a:spcAft>
              <a:buNone/>
            </a:pPr>
            <a:r>
              <a:rPr lang="fr" sz="1600"/>
              <a:t>9) Porter une attention continue à l'excellence technique et à la qualité</a:t>
            </a:r>
            <a:endParaRPr sz="1600"/>
          </a:p>
          <a:p>
            <a:pPr indent="0" lvl="0" marL="0" rtl="0" algn="l">
              <a:spcBef>
                <a:spcPts val="1600"/>
              </a:spcBef>
              <a:spcAft>
                <a:spcPts val="0"/>
              </a:spcAft>
              <a:buNone/>
            </a:pPr>
            <a:r>
              <a:rPr lang="fr" sz="1600"/>
              <a:t>10) Faire simple et éviter le travail inutile</a:t>
            </a:r>
            <a:endParaRPr sz="1600"/>
          </a:p>
          <a:p>
            <a:pPr indent="0" lvl="0" marL="0" rtl="0" algn="l">
              <a:spcBef>
                <a:spcPts val="1600"/>
              </a:spcBef>
              <a:spcAft>
                <a:spcPts val="0"/>
              </a:spcAft>
              <a:buNone/>
            </a:pPr>
            <a:r>
              <a:rPr lang="fr" sz="1600"/>
              <a:t>11) Responsabiliser les équipes</a:t>
            </a:r>
            <a:endParaRPr sz="1600"/>
          </a:p>
          <a:p>
            <a:pPr indent="0" lvl="0" marL="0" rtl="0" algn="l">
              <a:spcBef>
                <a:spcPts val="1600"/>
              </a:spcBef>
              <a:spcAft>
                <a:spcPts val="0"/>
              </a:spcAft>
              <a:buNone/>
            </a:pPr>
            <a:r>
              <a:rPr lang="fr" sz="1600"/>
              <a:t>12) Améliorer continuellement l'efficacité de l'équipe</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la méthode scrum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Qu'est-ce que Scrum ?</a:t>
            </a:r>
            <a:endParaRPr/>
          </a:p>
        </p:txBody>
      </p:sp>
      <p:sp>
        <p:nvSpPr>
          <p:cNvPr id="117" name="Google Shape;11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Scrum est une </a:t>
            </a:r>
            <a:r>
              <a:rPr b="1" lang="fr" sz="1600"/>
              <a:t>méthode </a:t>
            </a:r>
            <a:r>
              <a:rPr lang="fr" sz="1600"/>
              <a:t>de </a:t>
            </a:r>
            <a:r>
              <a:rPr b="1" lang="fr" sz="1600"/>
              <a:t>gestion de projet agile</a:t>
            </a:r>
            <a:r>
              <a:rPr lang="fr" sz="1600"/>
              <a:t> qui permet aux équipes de travailler de manière efficace et flexible.</a:t>
            </a:r>
            <a:endParaRPr sz="1600"/>
          </a:p>
        </p:txBody>
      </p:sp>
      <p:pic>
        <p:nvPicPr>
          <p:cNvPr id="118" name="Google Shape;118;p20"/>
          <p:cNvPicPr preferRelativeResize="0"/>
          <p:nvPr/>
        </p:nvPicPr>
        <p:blipFill>
          <a:blip r:embed="rId3">
            <a:alphaModFix/>
          </a:blip>
          <a:stretch>
            <a:fillRect/>
          </a:stretch>
        </p:blipFill>
        <p:spPr>
          <a:xfrm>
            <a:off x="4476500" y="661263"/>
            <a:ext cx="395273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 Les rôles de Scrum</a:t>
            </a:r>
            <a:endParaRPr/>
          </a:p>
        </p:txBody>
      </p:sp>
      <p:sp>
        <p:nvSpPr>
          <p:cNvPr id="124" name="Google Shape;124;p2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 Dans une équipe Scrum, il y a </a:t>
            </a:r>
            <a:r>
              <a:rPr b="1" lang="fr"/>
              <a:t>trois rôles </a:t>
            </a:r>
            <a:r>
              <a:rPr lang="fr"/>
              <a:t>clés : </a:t>
            </a:r>
            <a:r>
              <a:rPr b="1" lang="fr"/>
              <a:t>le Product Owner</a:t>
            </a:r>
            <a:r>
              <a:rPr lang="fr"/>
              <a:t>, le </a:t>
            </a:r>
            <a:r>
              <a:rPr b="1" lang="fr"/>
              <a:t>Scrum Master</a:t>
            </a:r>
            <a:r>
              <a:rPr lang="fr"/>
              <a:t> et l</a:t>
            </a:r>
            <a:r>
              <a:rPr b="1" lang="fr"/>
              <a:t>'équipe de développement.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