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306" r:id="rId3"/>
    <p:sldId id="305" r:id="rId4"/>
    <p:sldId id="307" r:id="rId5"/>
    <p:sldId id="300" r:id="rId6"/>
    <p:sldId id="303" r:id="rId7"/>
    <p:sldId id="308" r:id="rId8"/>
    <p:sldId id="302" r:id="rId9"/>
    <p:sldId id="304" r:id="rId10"/>
    <p:sldId id="309" r:id="rId11"/>
    <p:sldId id="310" r:id="rId12"/>
    <p:sldId id="311" r:id="rId13"/>
    <p:sldId id="313" r:id="rId14"/>
    <p:sldId id="314" r:id="rId15"/>
    <p:sldId id="315" r:id="rId16"/>
    <p:sldId id="316" r:id="rId17"/>
    <p:sldId id="317" r:id="rId18"/>
    <p:sldId id="318" r:id="rId19"/>
    <p:sldId id="258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3464" autoAdjust="0"/>
  </p:normalViewPr>
  <p:slideViewPr>
    <p:cSldViewPr snapToGrid="0">
      <p:cViewPr>
        <p:scale>
          <a:sx n="78" d="100"/>
          <a:sy n="78" d="100"/>
        </p:scale>
        <p:origin x="874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5675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1792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28022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4570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18913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302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838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2511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9184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7531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8609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71687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3289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4834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594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1108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e31a7fcd90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e31a7fcd90_2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e31a7fcd90_2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4388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Users\wilso\OneDrive\Escritorio\libros%20y%20parciales\CONTROL%201_LIBROS\Nise%20Control%20Systems%20Engineering%206th" TargetMode="External"/><Relationship Id="rId5" Type="http://schemas.openxmlformats.org/officeDocument/2006/relationships/hyperlink" Target="http://dea.unsj.edu.ar/control2/Clase09b-Observadores%20de%20orden%20reducido.pdf" TargetMode="External"/><Relationship Id="rId4" Type="http://schemas.openxmlformats.org/officeDocument/2006/relationships/hyperlink" Target="http://controlautomaticoeducacion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Imagen que contiene electrónica, circuito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6147"/>
            <a:ext cx="12192000" cy="674570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1505975" y="4657525"/>
            <a:ext cx="30057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3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WILSON ALFONSO TARRIFA RAMIREZ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1CAD41-1325-E05C-C693-E9448DE10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513" y="1439338"/>
            <a:ext cx="8165757" cy="363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4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EAEB0D6-F161-CA15-0A36-29A491BA7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082" y="1101435"/>
            <a:ext cx="8301370" cy="465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05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7ECD145-2019-0711-5998-2C40E3BE5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595" y="1348108"/>
            <a:ext cx="6722857" cy="38834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3F80973-8577-A1C9-C2DF-B4C0E17B0D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6880" y="1735237"/>
            <a:ext cx="3110137" cy="198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16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1F80-341A-4036-8BCD-D673D5700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074" y="85725"/>
            <a:ext cx="7724775" cy="1490816"/>
          </a:xfrm>
        </p:spPr>
        <p:txBody>
          <a:bodyPr/>
          <a:lstStyle/>
          <a:p>
            <a:endParaRPr lang="es-CO" sz="4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C90DBB1-C8CD-C31B-294F-A7E7E31BA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074" y="1742316"/>
            <a:ext cx="7175614" cy="182286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52FB538-94B3-6B0C-A25E-2A81A92DE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3074" y="3730953"/>
            <a:ext cx="7437765" cy="293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26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1F80-341A-4036-8BCD-D673D5700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074" y="85725"/>
            <a:ext cx="7724775" cy="1490816"/>
          </a:xfrm>
        </p:spPr>
        <p:txBody>
          <a:bodyPr/>
          <a:lstStyle/>
          <a:p>
            <a:endParaRPr lang="es-CO" sz="4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1671F90-8559-74CF-C4C4-C8360F386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10" y="1797732"/>
            <a:ext cx="6665430" cy="437446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C6E3110-3CAC-6136-36A5-BDF7DD9C2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1797732"/>
            <a:ext cx="3766787" cy="340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1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1F80-341A-4036-8BCD-D673D5700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074" y="85725"/>
            <a:ext cx="7724775" cy="1490816"/>
          </a:xfrm>
        </p:spPr>
        <p:txBody>
          <a:bodyPr/>
          <a:lstStyle/>
          <a:p>
            <a:endParaRPr lang="es-CO" sz="4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569FDE3-D68C-93F4-9A4C-8B4581F45938}"/>
              </a:ext>
            </a:extLst>
          </p:cNvPr>
          <p:cNvSpPr txBox="1"/>
          <p:nvPr/>
        </p:nvSpPr>
        <p:spPr>
          <a:xfrm>
            <a:off x="1623805" y="2027583"/>
            <a:ext cx="772477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Hs=[1 0]; </a:t>
            </a:r>
          </a:p>
          <a:p>
            <a:r>
              <a:rPr lang="es-CO" dirty="0" err="1"/>
              <a:t>numP</a:t>
            </a:r>
            <a:r>
              <a:rPr lang="es-CO" dirty="0"/>
              <a:t>=[1 3]</a:t>
            </a:r>
          </a:p>
          <a:p>
            <a:r>
              <a:rPr lang="es-CO" dirty="0" err="1"/>
              <a:t>denP</a:t>
            </a:r>
            <a:r>
              <a:rPr lang="es-CO" dirty="0"/>
              <a:t>=</a:t>
            </a:r>
            <a:r>
              <a:rPr lang="es-CO" dirty="0" err="1"/>
              <a:t>conv</a:t>
            </a:r>
            <a:r>
              <a:rPr lang="es-CO" dirty="0"/>
              <a:t>([1 2 3],Hs)</a:t>
            </a:r>
          </a:p>
          <a:p>
            <a:r>
              <a:rPr lang="es-CO" dirty="0" err="1"/>
              <a:t>numM</a:t>
            </a:r>
            <a:r>
              <a:rPr lang="es-CO" dirty="0"/>
              <a:t>=4*20*20;denM=</a:t>
            </a:r>
            <a:r>
              <a:rPr lang="es-CO" dirty="0" err="1"/>
              <a:t>conv</a:t>
            </a:r>
            <a:r>
              <a:rPr lang="es-CO" dirty="0"/>
              <a:t>([1 3 3 4],[1 20]),</a:t>
            </a:r>
            <a:r>
              <a:rPr lang="es-CO" dirty="0" err="1"/>
              <a:t>denM</a:t>
            </a:r>
            <a:r>
              <a:rPr lang="es-CO" dirty="0"/>
              <a:t>=</a:t>
            </a:r>
            <a:r>
              <a:rPr lang="es-CO" dirty="0" err="1"/>
              <a:t>conv</a:t>
            </a:r>
            <a:r>
              <a:rPr lang="es-CO" dirty="0"/>
              <a:t>(</a:t>
            </a:r>
            <a:r>
              <a:rPr lang="es-CO" dirty="0" err="1"/>
              <a:t>denM</a:t>
            </a:r>
            <a:r>
              <a:rPr lang="es-CO" dirty="0"/>
              <a:t>,[1 20]) </a:t>
            </a:r>
          </a:p>
          <a:p>
            <a:r>
              <a:rPr lang="es-CO" dirty="0"/>
              <a:t>%se añaden polos lejanos a M</a:t>
            </a:r>
          </a:p>
          <a:p>
            <a:r>
              <a:rPr lang="es-CO" dirty="0"/>
              <a:t>%</a:t>
            </a:r>
            <a:r>
              <a:rPr lang="es-CO" dirty="0" err="1"/>
              <a:t>denP</a:t>
            </a:r>
            <a:r>
              <a:rPr lang="es-CO" dirty="0"/>
              <a:t>=[1 2 3 0],</a:t>
            </a:r>
            <a:r>
              <a:rPr lang="es-CO" dirty="0" err="1"/>
              <a:t>denM</a:t>
            </a:r>
            <a:r>
              <a:rPr lang="es-CO" dirty="0"/>
              <a:t>=[1 43 523 1324 1360 1600]</a:t>
            </a:r>
          </a:p>
          <a:p>
            <a:r>
              <a:rPr lang="es-CO" dirty="0"/>
              <a:t>A=[0 3 2 1 0 0;3 1 0 0 0 0;0 0 3 2 1 0;0 3 1 0 0 0;0 0 0 3 2 1;0 0 3 1 0 0]'; </a:t>
            </a:r>
          </a:p>
          <a:p>
            <a:r>
              <a:rPr lang="es-CO" dirty="0"/>
              <a:t>y=rot90(</a:t>
            </a:r>
            <a:r>
              <a:rPr lang="es-CO" dirty="0" err="1"/>
              <a:t>denM</a:t>
            </a:r>
            <a:r>
              <a:rPr lang="es-CO" dirty="0"/>
              <a:t>); </a:t>
            </a:r>
          </a:p>
          <a:p>
            <a:r>
              <a:rPr lang="es-CO" dirty="0"/>
              <a:t>x=</a:t>
            </a:r>
            <a:r>
              <a:rPr lang="es-CO" dirty="0" err="1"/>
              <a:t>inv</a:t>
            </a:r>
            <a:r>
              <a:rPr lang="es-CO" dirty="0"/>
              <a:t>(A)*y; </a:t>
            </a:r>
          </a:p>
          <a:p>
            <a:r>
              <a:rPr lang="es-CO" dirty="0"/>
              <a:t>S=[x(5) x(3) x(1)] </a:t>
            </a:r>
          </a:p>
          <a:p>
            <a:r>
              <a:rPr lang="es-CO" dirty="0"/>
              <a:t>R=[x(6) x(4) x(2)] </a:t>
            </a:r>
          </a:p>
          <a:p>
            <a:r>
              <a:rPr lang="es-CO" dirty="0"/>
              <a:t>C2=</a:t>
            </a:r>
            <a:r>
              <a:rPr lang="es-CO" dirty="0" err="1"/>
              <a:t>tf</a:t>
            </a:r>
            <a:r>
              <a:rPr lang="es-CO" dirty="0"/>
              <a:t>(</a:t>
            </a:r>
            <a:r>
              <a:rPr lang="es-CO" dirty="0" err="1"/>
              <a:t>R,conv</a:t>
            </a:r>
            <a:r>
              <a:rPr lang="es-CO" dirty="0"/>
              <a:t>(</a:t>
            </a:r>
            <a:r>
              <a:rPr lang="es-CO" dirty="0" err="1"/>
              <a:t>S,Hs</a:t>
            </a:r>
            <a:r>
              <a:rPr lang="es-CO" dirty="0"/>
              <a:t>))</a:t>
            </a:r>
          </a:p>
          <a:p>
            <a:r>
              <a:rPr lang="es-CO" dirty="0"/>
              <a:t>B=[1 3];A=[1 2 3]; </a:t>
            </a:r>
          </a:p>
          <a:p>
            <a:r>
              <a:rPr lang="es-CO" dirty="0"/>
              <a:t>P=</a:t>
            </a:r>
            <a:r>
              <a:rPr lang="es-CO" dirty="0" err="1"/>
              <a:t>tf</a:t>
            </a:r>
            <a:r>
              <a:rPr lang="es-CO" dirty="0"/>
              <a:t>(B,A), </a:t>
            </a:r>
          </a:p>
          <a:p>
            <a:r>
              <a:rPr lang="es-CO" dirty="0"/>
              <a:t>L=series(C2,P);M=</a:t>
            </a:r>
            <a:r>
              <a:rPr lang="es-CO" dirty="0" err="1"/>
              <a:t>feedback</a:t>
            </a:r>
            <a:r>
              <a:rPr lang="es-CO" dirty="0"/>
              <a:t>(L,1),</a:t>
            </a:r>
            <a:r>
              <a:rPr lang="es-CO" dirty="0" err="1"/>
              <a:t>zpk</a:t>
            </a:r>
            <a:r>
              <a:rPr lang="es-CO" dirty="0"/>
              <a:t>(M) </a:t>
            </a:r>
          </a:p>
          <a:p>
            <a:r>
              <a:rPr lang="es-CO" dirty="0"/>
              <a:t>T=</a:t>
            </a:r>
            <a:r>
              <a:rPr lang="es-CO" dirty="0" err="1"/>
              <a:t>tf</a:t>
            </a:r>
            <a:r>
              <a:rPr lang="es-CO" dirty="0"/>
              <a:t>(</a:t>
            </a:r>
            <a:r>
              <a:rPr lang="es-CO" dirty="0" err="1"/>
              <a:t>numM,B</a:t>
            </a:r>
            <a:r>
              <a:rPr lang="es-CO" dirty="0"/>
              <a:t>)</a:t>
            </a:r>
          </a:p>
          <a:p>
            <a:r>
              <a:rPr lang="es-CO" dirty="0"/>
              <a:t>C1=</a:t>
            </a:r>
            <a:r>
              <a:rPr lang="es-CO" dirty="0" err="1"/>
              <a:t>tf</a:t>
            </a:r>
            <a:r>
              <a:rPr lang="es-CO" dirty="0"/>
              <a:t>(</a:t>
            </a:r>
            <a:r>
              <a:rPr lang="es-CO" dirty="0" err="1"/>
              <a:t>numM,conv</a:t>
            </a:r>
            <a:r>
              <a:rPr lang="es-CO" dirty="0"/>
              <a:t>(B,R)) </a:t>
            </a:r>
          </a:p>
          <a:p>
            <a:r>
              <a:rPr lang="es-CO" dirty="0"/>
              <a:t>M=</a:t>
            </a:r>
            <a:r>
              <a:rPr lang="es-CO" dirty="0" err="1"/>
              <a:t>minreal</a:t>
            </a:r>
            <a:r>
              <a:rPr lang="es-CO" dirty="0"/>
              <a:t>(series(C1,M))</a:t>
            </a:r>
          </a:p>
          <a:p>
            <a:r>
              <a:rPr lang="es-CO" dirty="0"/>
              <a:t>t=0:0.1:10;</a:t>
            </a:r>
          </a:p>
          <a:p>
            <a:r>
              <a:rPr lang="es-CO" dirty="0"/>
              <a:t>step(C1,C2,t)</a:t>
            </a:r>
          </a:p>
        </p:txBody>
      </p:sp>
    </p:spTree>
    <p:extLst>
      <p:ext uri="{BB962C8B-B14F-4D97-AF65-F5344CB8AC3E}">
        <p14:creationId xmlns:p14="http://schemas.microsoft.com/office/powerpoint/2010/main" val="1606014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1F80-341A-4036-8BCD-D673D5700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074" y="85725"/>
            <a:ext cx="7724775" cy="1490816"/>
          </a:xfrm>
        </p:spPr>
        <p:txBody>
          <a:bodyPr/>
          <a:lstStyle/>
          <a:p>
            <a:r>
              <a:rPr lang="es-CO" sz="4800" dirty="0"/>
              <a:t>VECTORIAL PI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019DA6A-B6D8-4E8B-B1FE-05D4F4278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848" y="1576541"/>
            <a:ext cx="6668078" cy="441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47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1F80-341A-4036-8BCD-D673D5700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074" y="85725"/>
            <a:ext cx="7724775" cy="967823"/>
          </a:xfrm>
        </p:spPr>
        <p:txBody>
          <a:bodyPr/>
          <a:lstStyle/>
          <a:p>
            <a:r>
              <a:rPr lang="es-CO" sz="4800" dirty="0"/>
              <a:t>SOLUCION MATLAB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E37FED-BB56-F6F3-0B65-76E2EB519AFB}"/>
              </a:ext>
            </a:extLst>
          </p:cNvPr>
          <p:cNvSpPr txBox="1"/>
          <p:nvPr/>
        </p:nvSpPr>
        <p:spPr>
          <a:xfrm>
            <a:off x="2556633" y="1131938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P=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enlo"/>
              </a:rPr>
              <a:t>tf</a:t>
            </a:r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(0.0006,[1 0.03271 0.0002297]);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Menlo"/>
              </a:rPr>
              <a:t>step(P)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6408EDA-3908-8369-1689-5093EE7E2677}"/>
              </a:ext>
            </a:extLst>
          </p:cNvPr>
          <p:cNvSpPr txBox="1"/>
          <p:nvPr/>
        </p:nvSpPr>
        <p:spPr>
          <a:xfrm>
            <a:off x="2556633" y="1810464"/>
            <a:ext cx="609765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u="none" strike="noStrike" dirty="0">
                <a:solidFill>
                  <a:srgbClr val="028009"/>
                </a:solidFill>
                <a:effectLst/>
                <a:latin typeface="Menlo"/>
              </a:rPr>
              <a:t>%Obtiene la Ganancia de la Planta</a:t>
            </a:r>
            <a:endParaRPr lang="es-CO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k=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dcgain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(P);</a:t>
            </a:r>
          </a:p>
          <a:p>
            <a:r>
              <a:rPr lang="es-CO" b="0" i="0" u="none" strike="noStrike" dirty="0">
                <a:solidFill>
                  <a:srgbClr val="028009"/>
                </a:solidFill>
                <a:effectLst/>
                <a:latin typeface="Menlo"/>
              </a:rPr>
              <a:t>%Obtiene el numerador y denominador de la FT</a:t>
            </a:r>
            <a:endParaRPr lang="es-CO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[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n,d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]=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tfdata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(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P,</a:t>
            </a:r>
            <a:r>
              <a:rPr lang="es-CO" b="0" i="0" u="none" strike="noStrike" dirty="0" err="1">
                <a:solidFill>
                  <a:srgbClr val="AA04F9"/>
                </a:solidFill>
                <a:effectLst/>
                <a:latin typeface="Menlo"/>
              </a:rPr>
              <a:t>'v</a:t>
            </a:r>
            <a:r>
              <a:rPr lang="es-CO" b="0" i="0" u="none" strike="noStrike" dirty="0">
                <a:solidFill>
                  <a:srgbClr val="AA04F9"/>
                </a:solidFill>
                <a:effectLst/>
                <a:latin typeface="Menlo"/>
              </a:rPr>
              <a:t>'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L=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P.iodelay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;</a:t>
            </a:r>
          </a:p>
          <a:p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a=d(2);</a:t>
            </a:r>
          </a:p>
          <a:p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b=d(3);</a:t>
            </a:r>
          </a:p>
          <a:p>
            <a:r>
              <a:rPr lang="es-CO" b="0" i="0" u="none" strike="noStrike" dirty="0">
                <a:solidFill>
                  <a:srgbClr val="028009"/>
                </a:solidFill>
                <a:effectLst/>
                <a:latin typeface="Menlo"/>
              </a:rPr>
              <a:t>% Especificaciones de Diseño</a:t>
            </a:r>
            <a:endParaRPr lang="es-CO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Mp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=25; </a:t>
            </a:r>
            <a:r>
              <a:rPr lang="es-CO" b="0" i="0" u="none" strike="noStrike" dirty="0">
                <a:solidFill>
                  <a:srgbClr val="028009"/>
                </a:solidFill>
                <a:effectLst/>
                <a:latin typeface="Menlo"/>
              </a:rPr>
              <a:t>%</a:t>
            </a:r>
            <a:r>
              <a:rPr lang="es-CO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Maximo</a:t>
            </a:r>
            <a:r>
              <a:rPr lang="es-CO" b="0" i="0" u="none" strike="noStrike" dirty="0">
                <a:solidFill>
                  <a:srgbClr val="028009"/>
                </a:solidFill>
                <a:effectLst/>
                <a:latin typeface="Menlo"/>
              </a:rPr>
              <a:t> Pico</a:t>
            </a:r>
            <a:endParaRPr lang="es-CO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ep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=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sqrt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(((log(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Mp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/100))^2)/(pi^2+((log(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Mp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/100))^2)));</a:t>
            </a:r>
          </a:p>
          <a:p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Tss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 = 400;</a:t>
            </a:r>
          </a:p>
          <a:p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Wn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=4/(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ep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*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Tss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);</a:t>
            </a:r>
          </a:p>
          <a:p>
            <a:r>
              <a:rPr lang="es-CO" b="0" i="0" u="none" strike="noStrike" dirty="0">
                <a:solidFill>
                  <a:srgbClr val="028009"/>
                </a:solidFill>
                <a:effectLst/>
                <a:latin typeface="Menlo"/>
              </a:rPr>
              <a:t>% beta = 1.1; %Proporción del polo real</a:t>
            </a:r>
            <a:endParaRPr lang="es-CO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beta = a/(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ep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*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Wn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) - 2</a:t>
            </a:r>
          </a:p>
          <a:p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Sd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=[-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ep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*Wn+1i*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Wn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*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sqrt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(1-ep^2), -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ep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*Wn-1i*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Wn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*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sqrt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(1-ep^2)]; </a:t>
            </a:r>
            <a:r>
              <a:rPr lang="es-CO" b="0" i="0" u="none" strike="noStrike" dirty="0">
                <a:solidFill>
                  <a:srgbClr val="028009"/>
                </a:solidFill>
                <a:effectLst/>
                <a:latin typeface="Menlo"/>
              </a:rPr>
              <a:t>%</a:t>
            </a:r>
            <a:r>
              <a:rPr lang="es-CO" b="0" i="0" u="none" strike="noStrike" dirty="0" err="1">
                <a:solidFill>
                  <a:srgbClr val="028009"/>
                </a:solidFill>
                <a:effectLst/>
                <a:latin typeface="Menlo"/>
              </a:rPr>
              <a:t>Alocação</a:t>
            </a:r>
            <a:r>
              <a:rPr lang="es-CO" b="0" i="0" u="none" strike="noStrike" dirty="0">
                <a:solidFill>
                  <a:srgbClr val="028009"/>
                </a:solidFill>
                <a:effectLst/>
                <a:latin typeface="Menlo"/>
              </a:rPr>
              <a:t> de Polos</a:t>
            </a:r>
            <a:endParaRPr lang="es-CO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Sd1=[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Sd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 -beta*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ep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*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Wn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];</a:t>
            </a:r>
          </a:p>
          <a:p>
            <a:r>
              <a:rPr lang="es-CO" b="0" i="0" u="none" strike="noStrike" dirty="0">
                <a:solidFill>
                  <a:srgbClr val="028009"/>
                </a:solidFill>
                <a:effectLst/>
                <a:latin typeface="Menlo"/>
              </a:rPr>
              <a:t>%Ecuación característica deseada</a:t>
            </a:r>
            <a:endParaRPr lang="es-CO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Pds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=</a:t>
            </a:r>
            <a:r>
              <a:rPr lang="es-CO" b="0" i="0" dirty="0" err="1">
                <a:solidFill>
                  <a:srgbClr val="000000"/>
                </a:solidFill>
                <a:effectLst/>
                <a:latin typeface="Menlo"/>
              </a:rPr>
              <a:t>poly</a:t>
            </a:r>
            <a:r>
              <a:rPr lang="es-CO" b="0" i="0" dirty="0">
                <a:solidFill>
                  <a:srgbClr val="000000"/>
                </a:solidFill>
                <a:effectLst/>
                <a:latin typeface="Menlo"/>
              </a:rPr>
              <a:t>(Sd1);</a:t>
            </a:r>
          </a:p>
          <a:p>
            <a:br>
              <a:rPr lang="es-CO" b="0" i="0" dirty="0">
                <a:solidFill>
                  <a:srgbClr val="000000"/>
                </a:solidFill>
                <a:effectLst/>
                <a:latin typeface="Menlo"/>
              </a:rPr>
            </a:br>
            <a:br>
              <a:rPr lang="es-CO" b="0" i="0" dirty="0">
                <a:solidFill>
                  <a:srgbClr val="000000"/>
                </a:solidFill>
                <a:effectLst/>
                <a:latin typeface="Menlo"/>
              </a:rPr>
            </a:br>
            <a:endParaRPr lang="es-CO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es-CO" b="0" i="0" dirty="0">
              <a:solidFill>
                <a:srgbClr val="000000"/>
              </a:solidFill>
              <a:effectLst/>
              <a:latin typeface="Menlo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5BDF95D-4847-135B-E058-430605CC6A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786" y="904459"/>
            <a:ext cx="4921161" cy="360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9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26408EDA-3908-8369-1689-5093EE7E2677}"/>
              </a:ext>
            </a:extLst>
          </p:cNvPr>
          <p:cNvSpPr txBox="1"/>
          <p:nvPr/>
        </p:nvSpPr>
        <p:spPr>
          <a:xfrm>
            <a:off x="1958009" y="2029126"/>
            <a:ext cx="730256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b="0" i="0" u="none" strike="noStrike" dirty="0">
                <a:solidFill>
                  <a:srgbClr val="000000"/>
                </a:solidFill>
                <a:effectLst/>
                <a:latin typeface="Helvetica" panose="020B0604020202020204" pitchFamily="34" charset="0"/>
                <a:hlinkClick r:id="rId4"/>
              </a:rPr>
              <a:t>http://controlautomaticoeducacion.com</a:t>
            </a:r>
            <a:endParaRPr lang="es-CO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  <a:p>
            <a:r>
              <a:rPr lang="es-CO" b="0" i="0" dirty="0">
                <a:solidFill>
                  <a:srgbClr val="000000"/>
                </a:solidFill>
                <a:effectLst/>
                <a:latin typeface="Menlo"/>
                <a:hlinkClick r:id="rId5"/>
              </a:rPr>
              <a:t>http://dea.unsj.edu.ar/control2/Clase09b-Observadores%20de%20orden%20reducido.pdf</a:t>
            </a:r>
            <a:endParaRPr lang="es-CO" b="0" i="0" dirty="0">
              <a:solidFill>
                <a:srgbClr val="000000"/>
              </a:solidFill>
              <a:effectLst/>
              <a:latin typeface="Menlo"/>
            </a:endParaRPr>
          </a:p>
          <a:p>
            <a:r>
              <a:rPr lang="en-US" dirty="0">
                <a:hlinkClick r:id="rId6" action="ppaction://hlinkfile"/>
              </a:rPr>
              <a:t>file:///C:/Users/wilso/OneDrive/Escritorio/libros%20y%20parciales/CONTROL%201_LIBROS/Nise%20Control%20Systems%20Engineering%206th</a:t>
            </a:r>
            <a:endParaRPr lang="es-CO" dirty="0"/>
          </a:p>
          <a:p>
            <a:br>
              <a:rPr lang="es-CO" b="0" i="0" dirty="0">
                <a:solidFill>
                  <a:srgbClr val="000000"/>
                </a:solidFill>
                <a:effectLst/>
                <a:latin typeface="Menlo"/>
              </a:rPr>
            </a:br>
            <a:br>
              <a:rPr lang="es-CO" b="0" i="0" dirty="0">
                <a:solidFill>
                  <a:srgbClr val="000000"/>
                </a:solidFill>
                <a:effectLst/>
                <a:latin typeface="Menlo"/>
              </a:rPr>
            </a:br>
            <a:endParaRPr lang="es-CO" b="0" i="0" dirty="0">
              <a:solidFill>
                <a:srgbClr val="000000"/>
              </a:solidFill>
              <a:effectLst/>
              <a:latin typeface="Menlo"/>
            </a:endParaRPr>
          </a:p>
          <a:p>
            <a:endParaRPr lang="es-CO" b="0" i="0" dirty="0">
              <a:solidFill>
                <a:srgbClr val="000000"/>
              </a:solidFill>
              <a:effectLst/>
              <a:latin typeface="Menlo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7005CEA5-69B7-8A46-6388-1B7479ACD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6624"/>
            <a:ext cx="9144000" cy="954107"/>
          </a:xfrm>
        </p:spPr>
        <p:txBody>
          <a:bodyPr/>
          <a:lstStyle/>
          <a:p>
            <a:r>
              <a:rPr lang="es-CO" dirty="0"/>
              <a:t>REFERENCIAS</a:t>
            </a:r>
          </a:p>
        </p:txBody>
      </p:sp>
    </p:spTree>
    <p:extLst>
      <p:ext uri="{BB962C8B-B14F-4D97-AF65-F5344CB8AC3E}">
        <p14:creationId xmlns:p14="http://schemas.microsoft.com/office/powerpoint/2010/main" val="267924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1F80-341A-4036-8BCD-D673D5700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074" y="157316"/>
            <a:ext cx="7724775" cy="1347019"/>
          </a:xfrm>
        </p:spPr>
        <p:txBody>
          <a:bodyPr/>
          <a:lstStyle/>
          <a:p>
            <a:r>
              <a:rPr lang="es-CO" sz="4800" dirty="0"/>
              <a:t>	OBSERVADORES DE ESTADOS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FDCBC82-CC3C-68E8-23FF-E82E25FBA2F4}"/>
              </a:ext>
            </a:extLst>
          </p:cNvPr>
          <p:cNvSpPr txBox="1"/>
          <p:nvPr/>
        </p:nvSpPr>
        <p:spPr>
          <a:xfrm>
            <a:off x="1743074" y="2678971"/>
            <a:ext cx="9222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Un observador de estados es un sistema dinámico cuyos estados convergen a los del sistema observado. Dependiendo del numero de estados observados, el observador es de orden completo o reducido. Luego puede implementarse un control con asignación de autovalores de lazo cerrado por realimentación de los estados observados</a:t>
            </a:r>
          </a:p>
        </p:txBody>
      </p:sp>
    </p:spTree>
    <p:extLst>
      <p:ext uri="{BB962C8B-B14F-4D97-AF65-F5344CB8AC3E}">
        <p14:creationId xmlns:p14="http://schemas.microsoft.com/office/powerpoint/2010/main" val="136041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1F80-341A-4036-8BCD-D673D5700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2323" y="147484"/>
            <a:ext cx="7462068" cy="1268361"/>
          </a:xfrm>
        </p:spPr>
        <p:txBody>
          <a:bodyPr/>
          <a:lstStyle/>
          <a:p>
            <a:r>
              <a:rPr lang="es-CO" sz="4800" dirty="0"/>
              <a:t>Observador De Orden Completo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33F4E3A-C6B3-10CB-412A-1D24D91F432F}"/>
              </a:ext>
            </a:extLst>
          </p:cNvPr>
          <p:cNvSpPr txBox="1"/>
          <p:nvPr/>
        </p:nvSpPr>
        <p:spPr>
          <a:xfrm>
            <a:off x="2733368" y="1553497"/>
            <a:ext cx="5840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Consideremos que se desea estimar los estados x de un sistema lineal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ABABA5-D0DC-4EBB-2599-9C822CFB8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1235" y="1998926"/>
            <a:ext cx="9049952" cy="399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10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1F80-341A-4036-8BCD-D673D5700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074" y="85725"/>
            <a:ext cx="7724775" cy="1490816"/>
          </a:xfrm>
        </p:spPr>
        <p:txBody>
          <a:bodyPr/>
          <a:lstStyle/>
          <a:p>
            <a:r>
              <a:rPr lang="es-CO" sz="4800" dirty="0"/>
              <a:t>Observador De Orden REDUCIDO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749724-5364-FD03-899C-4DE6B31CA75F}"/>
              </a:ext>
            </a:extLst>
          </p:cNvPr>
          <p:cNvSpPr txBox="1"/>
          <p:nvPr/>
        </p:nvSpPr>
        <p:spPr>
          <a:xfrm>
            <a:off x="2310580" y="1868129"/>
            <a:ext cx="73348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El vector de estado x(t) es de dimensión n y la salida y(t) es un escalar</a:t>
            </a:r>
          </a:p>
          <a:p>
            <a:r>
              <a:rPr lang="es-CO"/>
              <a:t>medible que se expresa como una combinación lineal de las variables de</a:t>
            </a:r>
          </a:p>
          <a:p>
            <a:r>
              <a:rPr lang="es-CO"/>
              <a:t>estado (y(t)=Cx(t)). Por lo que no necesitan estimarse las n variables de</a:t>
            </a:r>
          </a:p>
          <a:p>
            <a:r>
              <a:rPr lang="es-CO"/>
              <a:t>estado, sino sólo n-1. Así, el observador de orden reducido se vuelve un</a:t>
            </a:r>
          </a:p>
          <a:p>
            <a:r>
              <a:rPr lang="es-CO"/>
              <a:t>observador de (n-1)-ésimo orden.</a:t>
            </a:r>
            <a:endParaRPr lang="es-CO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72B537F-E745-A135-7EAC-5EAADCCF8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3934" y="3037680"/>
            <a:ext cx="6794092" cy="341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5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1F80-341A-4036-8BCD-D673D5700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1478" y="150180"/>
            <a:ext cx="7724775" cy="639098"/>
          </a:xfrm>
        </p:spPr>
        <p:txBody>
          <a:bodyPr/>
          <a:lstStyle/>
          <a:p>
            <a:r>
              <a:rPr lang="es-CO" sz="4800" dirty="0"/>
              <a:t>EJERCICIO1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C465CA1-91E6-E269-3CC2-C5D0AA9D4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900" y="1272799"/>
            <a:ext cx="2927860" cy="111261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E66F719-53CC-2B9E-8504-BCBDDBAA848C}"/>
              </a:ext>
            </a:extLst>
          </p:cNvPr>
          <p:cNvSpPr txBox="1"/>
          <p:nvPr/>
        </p:nvSpPr>
        <p:spPr>
          <a:xfrm>
            <a:off x="4287674" y="993058"/>
            <a:ext cx="48276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hacienda los cocos ha decido implementar sistemas de control para sus cultivos, para eso ha adquirido turbinas que les permita bombear agua a los mismo con un sistema mostrado en la figura 1. </a:t>
            </a:r>
            <a:r>
              <a:rPr lang="es-CO" dirty="0"/>
              <a:t>Diseñe un observador de estado de orden reducida para estimar el estado x1(t), donde la dinámica del error de estimación viene dada por la ecuación característica:</a:t>
            </a:r>
            <a:endParaRPr lang="es-MX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0F25FFB-109C-9B75-E946-314AD4C6A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125" y="2385415"/>
            <a:ext cx="2110923" cy="48352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6DE4EDD-CB8A-6DA6-966B-F764FDB462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4693" y="2693192"/>
            <a:ext cx="7557154" cy="4042664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E57B193-7491-D77A-6CE8-C3F9AF7D7527}"/>
              </a:ext>
            </a:extLst>
          </p:cNvPr>
          <p:cNvSpPr txBox="1"/>
          <p:nvPr/>
        </p:nvSpPr>
        <p:spPr>
          <a:xfrm>
            <a:off x="2035277" y="993058"/>
            <a:ext cx="13470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FIGURA 1</a:t>
            </a:r>
          </a:p>
        </p:txBody>
      </p:sp>
    </p:spTree>
    <p:extLst>
      <p:ext uri="{BB962C8B-B14F-4D97-AF65-F5344CB8AC3E}">
        <p14:creationId xmlns:p14="http://schemas.microsoft.com/office/powerpoint/2010/main" val="154497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444C1AB-D80A-278C-23D5-7E1BC6C03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1732" y="1198113"/>
            <a:ext cx="5121084" cy="14479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DB69F30-A650-BAEA-990C-0B8333E3B5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919" y="2790037"/>
            <a:ext cx="7724774" cy="317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61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D66893B5-300B-A48E-4AC6-0407908E839D}"/>
              </a:ext>
            </a:extLst>
          </p:cNvPr>
          <p:cNvSpPr txBox="1"/>
          <p:nvPr/>
        </p:nvSpPr>
        <p:spPr>
          <a:xfrm>
            <a:off x="2233612" y="1291124"/>
            <a:ext cx="772477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clc</a:t>
            </a:r>
            <a:endParaRPr lang="es-CO" dirty="0"/>
          </a:p>
          <a:p>
            <a:r>
              <a:rPr lang="es-CO" dirty="0" err="1"/>
              <a:t>clear</a:t>
            </a:r>
            <a:endParaRPr lang="es-CO" dirty="0"/>
          </a:p>
          <a:p>
            <a:r>
              <a:rPr lang="es-CO" dirty="0" err="1"/>
              <a:t>close</a:t>
            </a:r>
            <a:r>
              <a:rPr lang="es-CO" dirty="0"/>
              <a:t> </a:t>
            </a:r>
            <a:r>
              <a:rPr lang="es-CO" dirty="0" err="1"/>
              <a:t>all</a:t>
            </a:r>
            <a:endParaRPr lang="es-CO" dirty="0"/>
          </a:p>
          <a:p>
            <a:endParaRPr lang="es-CO" dirty="0"/>
          </a:p>
          <a:p>
            <a:r>
              <a:rPr lang="es-CO" dirty="0"/>
              <a:t>%Sistema</a:t>
            </a:r>
          </a:p>
          <a:p>
            <a:r>
              <a:rPr lang="es-CO" dirty="0"/>
              <a:t>A = [-2 -1;1 0];</a:t>
            </a:r>
          </a:p>
          <a:p>
            <a:r>
              <a:rPr lang="es-CO" dirty="0"/>
              <a:t>b = [1; 0];</a:t>
            </a:r>
          </a:p>
          <a:p>
            <a:r>
              <a:rPr lang="es-CO" dirty="0"/>
              <a:t>c = [0 1];</a:t>
            </a:r>
          </a:p>
          <a:p>
            <a:r>
              <a:rPr lang="es-CO" dirty="0" err="1"/>
              <a:t>sys</a:t>
            </a:r>
            <a:r>
              <a:rPr lang="es-CO" dirty="0"/>
              <a:t> = </a:t>
            </a:r>
            <a:r>
              <a:rPr lang="es-CO" dirty="0" err="1"/>
              <a:t>ss</a:t>
            </a:r>
            <a:r>
              <a:rPr lang="es-CO" dirty="0"/>
              <a:t>(A,b,c,0);</a:t>
            </a:r>
          </a:p>
          <a:p>
            <a:endParaRPr lang="es-CO" dirty="0"/>
          </a:p>
          <a:p>
            <a:r>
              <a:rPr lang="es-CO" dirty="0"/>
              <a:t>%Matriz F Estable</a:t>
            </a:r>
          </a:p>
          <a:p>
            <a:r>
              <a:rPr lang="es-CO" dirty="0"/>
              <a:t>F = </a:t>
            </a:r>
            <a:r>
              <a:rPr lang="es-CO" dirty="0" err="1"/>
              <a:t>roots</a:t>
            </a:r>
            <a:r>
              <a:rPr lang="es-CO" dirty="0"/>
              <a:t>([1 10]); %Autovalor desead (s+10)</a:t>
            </a:r>
          </a:p>
          <a:p>
            <a:endParaRPr lang="es-CO" dirty="0"/>
          </a:p>
          <a:p>
            <a:r>
              <a:rPr lang="es-CO" dirty="0"/>
              <a:t>%Vector l arbitrario</a:t>
            </a:r>
          </a:p>
          <a:p>
            <a:r>
              <a:rPr lang="es-CO" dirty="0"/>
              <a:t>l=1;</a:t>
            </a:r>
          </a:p>
          <a:p>
            <a:endParaRPr lang="es-CO" dirty="0"/>
          </a:p>
          <a:p>
            <a:r>
              <a:rPr lang="es-CO" dirty="0"/>
              <a:t>%(</a:t>
            </a:r>
            <a:r>
              <a:rPr lang="es-CO" dirty="0" err="1"/>
              <a:t>F,l</a:t>
            </a:r>
            <a:r>
              <a:rPr lang="es-CO" dirty="0"/>
              <a:t>) debe ser controlable</a:t>
            </a:r>
          </a:p>
          <a:p>
            <a:r>
              <a:rPr lang="es-CO" dirty="0"/>
              <a:t>Co = </a:t>
            </a:r>
            <a:r>
              <a:rPr lang="es-CO" dirty="0" err="1"/>
              <a:t>ctrb</a:t>
            </a:r>
            <a:r>
              <a:rPr lang="es-CO" dirty="0"/>
              <a:t>(</a:t>
            </a:r>
            <a:r>
              <a:rPr lang="es-CO" dirty="0" err="1"/>
              <a:t>F,l</a:t>
            </a:r>
            <a:r>
              <a:rPr lang="es-CO" dirty="0"/>
              <a:t>)</a:t>
            </a:r>
          </a:p>
          <a:p>
            <a:endParaRPr lang="es-CO" dirty="0"/>
          </a:p>
          <a:p>
            <a:r>
              <a:rPr lang="es-CO" dirty="0"/>
              <a:t>%Se obtiene la solución de T (ecuación de </a:t>
            </a:r>
            <a:r>
              <a:rPr lang="es-CO" dirty="0" err="1"/>
              <a:t>sylvester</a:t>
            </a:r>
            <a:r>
              <a:rPr lang="es-CO" dirty="0"/>
              <a:t>)</a:t>
            </a:r>
          </a:p>
          <a:p>
            <a:r>
              <a:rPr lang="es-CO" dirty="0"/>
              <a:t>T = </a:t>
            </a:r>
            <a:r>
              <a:rPr lang="es-CO" dirty="0" err="1"/>
              <a:t>sylvester</a:t>
            </a:r>
            <a:r>
              <a:rPr lang="es-CO" dirty="0"/>
              <a:t>(-</a:t>
            </a:r>
            <a:r>
              <a:rPr lang="es-CO" dirty="0" err="1"/>
              <a:t>F,A,l</a:t>
            </a:r>
            <a:r>
              <a:rPr lang="es-CO" dirty="0"/>
              <a:t>*c);</a:t>
            </a:r>
          </a:p>
          <a:p>
            <a:endParaRPr lang="es-CO" dirty="0"/>
          </a:p>
          <a:p>
            <a:r>
              <a:rPr lang="es-CO" dirty="0"/>
              <a:t>%Matriz de Transformación</a:t>
            </a:r>
          </a:p>
          <a:p>
            <a:r>
              <a:rPr lang="es-CO" dirty="0"/>
              <a:t>P = </a:t>
            </a:r>
            <a:r>
              <a:rPr lang="es-CO" dirty="0" err="1"/>
              <a:t>inv</a:t>
            </a:r>
            <a:r>
              <a:rPr lang="es-CO" dirty="0"/>
              <a:t>([</a:t>
            </a:r>
            <a:r>
              <a:rPr lang="es-CO" dirty="0" err="1"/>
              <a:t>c;T</a:t>
            </a:r>
            <a:r>
              <a:rPr lang="es-CO" dirty="0"/>
              <a:t>])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559CA91-8280-C72A-AB24-9EFAC19F2184}"/>
              </a:ext>
            </a:extLst>
          </p:cNvPr>
          <p:cNvSpPr txBox="1"/>
          <p:nvPr/>
        </p:nvSpPr>
        <p:spPr>
          <a:xfrm>
            <a:off x="2355574" y="258417"/>
            <a:ext cx="6579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CODIGO MATLAB</a:t>
            </a:r>
          </a:p>
        </p:txBody>
      </p:sp>
    </p:spTree>
    <p:extLst>
      <p:ext uri="{BB962C8B-B14F-4D97-AF65-F5344CB8AC3E}">
        <p14:creationId xmlns:p14="http://schemas.microsoft.com/office/powerpoint/2010/main" val="417342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241F80-341A-4036-8BCD-D673D5700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3074" y="85726"/>
            <a:ext cx="7724775" cy="636170"/>
          </a:xfrm>
        </p:spPr>
        <p:txBody>
          <a:bodyPr/>
          <a:lstStyle/>
          <a:p>
            <a:r>
              <a:rPr lang="es-CO" sz="4800" dirty="0"/>
              <a:t>VALIDACIONES DEL EJERCICIO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9741F9-3FEB-BF21-92F2-AA901AFF9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024" y="577516"/>
            <a:ext cx="6348914" cy="230332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110A23-664F-3A8F-4A06-261A92D6A7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276" y="2880844"/>
            <a:ext cx="6348913" cy="389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3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3F7B2EC7-365A-DB54-4035-6811D384D358}"/>
              </a:ext>
            </a:extLst>
          </p:cNvPr>
          <p:cNvSpPr txBox="1"/>
          <p:nvPr/>
        </p:nvSpPr>
        <p:spPr>
          <a:xfrm>
            <a:off x="1880022" y="1100251"/>
            <a:ext cx="818965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EMPRESA OLIMPICA ha decido implementar sistemas de control para sus cultivos, para eso ha adquirido turbinas que les permita bombear agua a los mismos por esta razón su propietario necesita un implementar un sistema de control de dos paramentos donde su salida sea M(s) y la función de transferencia es P(s) que se observan en la figura</a:t>
            </a:r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8F82AA-2E6C-0E5D-E2D6-23CD9BF31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923" y="2269803"/>
            <a:ext cx="8370753" cy="36688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55A9E0E-66B6-6A21-F219-7216DAA8B985}"/>
              </a:ext>
            </a:extLst>
          </p:cNvPr>
          <p:cNvSpPr txBox="1"/>
          <p:nvPr/>
        </p:nvSpPr>
        <p:spPr>
          <a:xfrm>
            <a:off x="2295939" y="415405"/>
            <a:ext cx="6897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CONTROLADOR DE DOS PARAMETROS</a:t>
            </a:r>
          </a:p>
        </p:txBody>
      </p:sp>
    </p:spTree>
    <p:extLst>
      <p:ext uri="{BB962C8B-B14F-4D97-AF65-F5344CB8AC3E}">
        <p14:creationId xmlns:p14="http://schemas.microsoft.com/office/powerpoint/2010/main" val="28559079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2155</TotalTime>
  <Words>928</Words>
  <Application>Microsoft Office PowerPoint</Application>
  <PresentationFormat>Panorámica</PresentationFormat>
  <Paragraphs>109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Helvetica</vt:lpstr>
      <vt:lpstr>Menlo</vt:lpstr>
      <vt:lpstr>Times New Roman</vt:lpstr>
      <vt:lpstr>Tema de Office</vt:lpstr>
      <vt:lpstr>Presentación de PowerPoint</vt:lpstr>
      <vt:lpstr> OBSERVADORES DE ESTADOS</vt:lpstr>
      <vt:lpstr>Observador De Orden Completo</vt:lpstr>
      <vt:lpstr>Observador De Orden REDUCIDO</vt:lpstr>
      <vt:lpstr>EJERCICIO1</vt:lpstr>
      <vt:lpstr>Presentación de PowerPoint</vt:lpstr>
      <vt:lpstr>Presentación de PowerPoint</vt:lpstr>
      <vt:lpstr>VALIDACIONES DEL EJERCICIO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VECTORIAL PI</vt:lpstr>
      <vt:lpstr>SOLUCION MATLAB</vt:lpstr>
      <vt:lpstr>REFERENCIAS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Wilson Tarrifa</dc:creator>
  <cp:lastModifiedBy>Wilson Tarrifa</cp:lastModifiedBy>
  <cp:revision>45</cp:revision>
  <dcterms:modified xsi:type="dcterms:W3CDTF">2022-06-21T20:48:03Z</dcterms:modified>
</cp:coreProperties>
</file>