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2" r:id="rId7"/>
    <p:sldId id="261"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6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F14D1C-2F21-46CE-A1F3-AD870E1B48B3}" type="datetimeFigureOut">
              <a:rPr lang="en-GB" smtClean="0"/>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45753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F14D1C-2F21-46CE-A1F3-AD870E1B48B3}" type="datetimeFigureOut">
              <a:rPr lang="en-GB" smtClean="0"/>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383951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F14D1C-2F21-46CE-A1F3-AD870E1B48B3}" type="datetimeFigureOut">
              <a:rPr lang="en-GB" smtClean="0"/>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65157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F14D1C-2F21-46CE-A1F3-AD870E1B48B3}" type="datetimeFigureOut">
              <a:rPr lang="en-GB" smtClean="0"/>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313161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14D1C-2F21-46CE-A1F3-AD870E1B48B3}" type="datetimeFigureOut">
              <a:rPr lang="en-GB" smtClean="0"/>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360774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F14D1C-2F21-46CE-A1F3-AD870E1B48B3}" type="datetimeFigureOut">
              <a:rPr lang="en-GB" smtClean="0"/>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148631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F14D1C-2F21-46CE-A1F3-AD870E1B48B3}" type="datetimeFigureOut">
              <a:rPr lang="en-GB" smtClean="0"/>
              <a:t>22/07/2015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34932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F14D1C-2F21-46CE-A1F3-AD870E1B48B3}" type="datetimeFigureOut">
              <a:rPr lang="en-GB" smtClean="0"/>
              <a:t>22/07/2015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224847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14D1C-2F21-46CE-A1F3-AD870E1B48B3}" type="datetimeFigureOut">
              <a:rPr lang="en-GB" smtClean="0"/>
              <a:t>22/07/2015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136632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14D1C-2F21-46CE-A1F3-AD870E1B48B3}" type="datetimeFigureOut">
              <a:rPr lang="en-GB" smtClean="0"/>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22131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14D1C-2F21-46CE-A1F3-AD870E1B48B3}" type="datetimeFigureOut">
              <a:rPr lang="en-GB" smtClean="0"/>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826E-D786-44AE-9071-127A368FD21C}" type="slidenum">
              <a:rPr lang="en-GB" smtClean="0"/>
              <a:t>‹#›</a:t>
            </a:fld>
            <a:endParaRPr lang="en-GB"/>
          </a:p>
        </p:txBody>
      </p:sp>
    </p:spTree>
    <p:extLst>
      <p:ext uri="{BB962C8B-B14F-4D97-AF65-F5344CB8AC3E}">
        <p14:creationId xmlns:p14="http://schemas.microsoft.com/office/powerpoint/2010/main" val="409001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14D1C-2F21-46CE-A1F3-AD870E1B48B3}" type="datetimeFigureOut">
              <a:rPr lang="en-GB" smtClean="0"/>
              <a:t>22/07/2015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5826E-D786-44AE-9071-127A368FD21C}" type="slidenum">
              <a:rPr lang="en-GB" smtClean="0"/>
              <a:t>‹#›</a:t>
            </a:fld>
            <a:endParaRPr lang="en-GB"/>
          </a:p>
        </p:txBody>
      </p:sp>
    </p:spTree>
    <p:extLst>
      <p:ext uri="{BB962C8B-B14F-4D97-AF65-F5344CB8AC3E}">
        <p14:creationId xmlns:p14="http://schemas.microsoft.com/office/powerpoint/2010/main" val="129433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Admissions data</a:t>
            </a:r>
            <a:endParaRPr lang="en-GB" dirty="0"/>
          </a:p>
        </p:txBody>
      </p:sp>
      <p:sp>
        <p:nvSpPr>
          <p:cNvPr id="3" name="Subtitle 2"/>
          <p:cNvSpPr>
            <a:spLocks noGrp="1"/>
          </p:cNvSpPr>
          <p:nvPr>
            <p:ph type="subTitle" idx="1"/>
          </p:nvPr>
        </p:nvSpPr>
        <p:spPr/>
        <p:txBody>
          <a:bodyPr/>
          <a:lstStyle/>
          <a:p>
            <a:r>
              <a:rPr lang="en-GB" b="1" dirty="0" smtClean="0"/>
              <a:t>Winnie</a:t>
            </a:r>
            <a:r>
              <a:rPr lang="en-GB" dirty="0" smtClean="0"/>
              <a:t> </a:t>
            </a:r>
            <a:r>
              <a:rPr lang="en-GB" b="1" dirty="0" smtClean="0"/>
              <a:t>.K. Yaa</a:t>
            </a:r>
          </a:p>
          <a:p>
            <a:r>
              <a:rPr lang="en-GB" b="1" dirty="0" smtClean="0"/>
              <a:t>Thursday,16,July,2015</a:t>
            </a:r>
          </a:p>
          <a:p>
            <a:endParaRPr lang="en-GB" dirty="0"/>
          </a:p>
        </p:txBody>
      </p:sp>
    </p:spTree>
    <p:extLst>
      <p:ext uri="{BB962C8B-B14F-4D97-AF65-F5344CB8AC3E}">
        <p14:creationId xmlns:p14="http://schemas.microsoft.com/office/powerpoint/2010/main" val="3500079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u="sng" dirty="0" smtClean="0">
                <a:solidFill>
                  <a:schemeClr val="accent5">
                    <a:lumMod val="75000"/>
                  </a:schemeClr>
                </a:solidFill>
              </a:rPr>
              <a:t>Summary:</a:t>
            </a:r>
            <a:endParaRPr lang="en-GB" sz="3200" u="sng"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GB" sz="2400" dirty="0"/>
              <a:t> </a:t>
            </a:r>
            <a:r>
              <a:rPr lang="en-GB" sz="2400" dirty="0" smtClean="0"/>
              <a:t>Based on the graph and table of admissions count against age group, it is noted that the 1-5yrs age group recorded the highest number of admissions while the least admitted age group was that of 16-20yrs.</a:t>
            </a:r>
          </a:p>
          <a:p>
            <a:r>
              <a:rPr lang="en-GB" sz="2400" dirty="0" smtClean="0"/>
              <a:t>From the table and graph of admissions count against months of the year, its clear that the month of January experienced the highest patients turnout most of them from the 1-5yrs age group while September had the least number of patients admissions.</a:t>
            </a:r>
          </a:p>
          <a:p>
            <a:r>
              <a:rPr lang="en-GB" sz="2400" dirty="0" smtClean="0"/>
              <a:t>I also noted that there was  a slight increase in admissions from the months of May to July and this increase was noted in the 1-5yrs age group.</a:t>
            </a:r>
            <a:endParaRPr lang="en-GB" sz="2400" dirty="0"/>
          </a:p>
        </p:txBody>
      </p:sp>
    </p:spTree>
    <p:extLst>
      <p:ext uri="{BB962C8B-B14F-4D97-AF65-F5344CB8AC3E}">
        <p14:creationId xmlns:p14="http://schemas.microsoft.com/office/powerpoint/2010/main" val="3568089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i="1" u="sng" dirty="0" smtClean="0">
                <a:solidFill>
                  <a:schemeClr val="accent5">
                    <a:lumMod val="75000"/>
                  </a:schemeClr>
                </a:solidFill>
              </a:rPr>
              <a:t>Assumptions:</a:t>
            </a:r>
            <a:endParaRPr lang="en-GB" sz="3200" i="1" u="sng" dirty="0">
              <a:solidFill>
                <a:schemeClr val="accent5">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GB" sz="3100" dirty="0" smtClean="0"/>
              <a:t>The following are general assumptions that I made based on the summaries(tables &amp; graphs) of the admissions data.</a:t>
            </a:r>
          </a:p>
          <a:p>
            <a:pPr>
              <a:buFont typeface="Wingdings" panose="05000000000000000000" pitchFamily="2" charset="2"/>
              <a:buChar char="Ø"/>
            </a:pPr>
            <a:r>
              <a:rPr lang="en-GB" sz="3100" dirty="0" smtClean="0"/>
              <a:t> High admissions in the month of January especially the 1-5yrs age group may be as a result of the high temperatures experienced during this time of the year. Also dusty winds are a normal occurrence in this month. These weather conditions increases the chances of patients under the said age group the risk of suffering from respiratory  diseases like asthma.</a:t>
            </a:r>
          </a:p>
          <a:p>
            <a:pPr>
              <a:buFont typeface="Wingdings" panose="05000000000000000000" pitchFamily="2" charset="2"/>
              <a:buChar char="Ø"/>
            </a:pPr>
            <a:r>
              <a:rPr lang="en-GB" sz="3100" dirty="0" smtClean="0"/>
              <a:t>Also the admissions can be as a result of  different skin  infections caused by the high temperatures especially at night	 during this particular month.</a:t>
            </a:r>
          </a:p>
          <a:p>
            <a:pPr>
              <a:buFont typeface="Wingdings" panose="05000000000000000000" pitchFamily="2" charset="2"/>
              <a:buChar char="Ø"/>
            </a:pPr>
            <a:r>
              <a:rPr lang="en-GB" sz="3100" dirty="0" smtClean="0"/>
              <a:t>The slight increase in admissions  </a:t>
            </a:r>
            <a:r>
              <a:rPr lang="en-GB" sz="3100" dirty="0"/>
              <a:t>from the months of May to July  </a:t>
            </a:r>
            <a:r>
              <a:rPr lang="en-GB" sz="3100" dirty="0" smtClean="0"/>
              <a:t>may be assumed to be due </a:t>
            </a:r>
            <a:r>
              <a:rPr lang="en-GB" sz="3100" dirty="0"/>
              <a:t>to the cold and rainy </a:t>
            </a:r>
            <a:r>
              <a:rPr lang="en-GB" sz="3100" dirty="0" smtClean="0"/>
              <a:t>weather conditions </a:t>
            </a:r>
            <a:r>
              <a:rPr lang="en-GB" sz="3100" dirty="0"/>
              <a:t>experienced during these times of the </a:t>
            </a:r>
            <a:r>
              <a:rPr lang="en-GB" sz="3100" dirty="0" smtClean="0"/>
              <a:t>year. </a:t>
            </a:r>
          </a:p>
          <a:p>
            <a:pPr marL="514350" indent="-514350">
              <a:buFont typeface="+mj-lt"/>
              <a:buAutoNum type="arabicPeriod"/>
            </a:pPr>
            <a:endParaRPr lang="en-GB" sz="2400" dirty="0"/>
          </a:p>
        </p:txBody>
      </p:sp>
    </p:spTree>
    <p:extLst>
      <p:ext uri="{BB962C8B-B14F-4D97-AF65-F5344CB8AC3E}">
        <p14:creationId xmlns:p14="http://schemas.microsoft.com/office/powerpoint/2010/main" val="1335726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u="sng" dirty="0" smtClean="0">
                <a:solidFill>
                  <a:schemeClr val="accent5">
                    <a:lumMod val="75000"/>
                  </a:schemeClr>
                </a:solidFill>
              </a:rPr>
              <a:t>Assumptions cont’d</a:t>
            </a:r>
            <a:endParaRPr lang="en-GB" sz="2800" i="1" u="sng" dirty="0">
              <a:solidFill>
                <a:schemeClr val="accent5">
                  <a:lumMod val="75000"/>
                </a:schemeClr>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sz="2400" dirty="0"/>
              <a:t>The age group that had high admissions during these particular months are those between "1-5yrs" </a:t>
            </a:r>
            <a:r>
              <a:rPr lang="en-GB" sz="2400" dirty="0" smtClean="0"/>
              <a:t> </a:t>
            </a:r>
            <a:r>
              <a:rPr lang="en-GB" sz="2400" dirty="0"/>
              <a:t>because their body immune system is still very weak hence they cannot cope with the low temperatures. Most of them stand a risk of getting respiratory infections like pneumonia. </a:t>
            </a:r>
            <a:endParaRPr lang="en-GB" sz="2400" dirty="0" smtClean="0"/>
          </a:p>
          <a:p>
            <a:pPr>
              <a:buFont typeface="Wingdings" panose="05000000000000000000" pitchFamily="2" charset="2"/>
              <a:buChar char="Ø"/>
            </a:pPr>
            <a:r>
              <a:rPr lang="en-GB" sz="2400" dirty="0" smtClean="0"/>
              <a:t>The </a:t>
            </a:r>
            <a:r>
              <a:rPr lang="en-GB" sz="2400" dirty="0"/>
              <a:t>increased admissions may also be assumed to be because of the high risk that </a:t>
            </a:r>
            <a:r>
              <a:rPr lang="en-GB" sz="2400" dirty="0" smtClean="0"/>
              <a:t>children </a:t>
            </a:r>
            <a:r>
              <a:rPr lang="en-GB" sz="2400" dirty="0"/>
              <a:t>especially in this age group (1-5yrs) face on Malarial infection that is at its highest </a:t>
            </a:r>
            <a:r>
              <a:rPr lang="en-GB" sz="2400" dirty="0" smtClean="0"/>
              <a:t>peak during </a:t>
            </a:r>
            <a:r>
              <a:rPr lang="en-GB" sz="2400" dirty="0"/>
              <a:t>the rainy seasons.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836925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u="sng" dirty="0" smtClean="0">
                <a:solidFill>
                  <a:schemeClr val="accent5">
                    <a:lumMod val="75000"/>
                  </a:schemeClr>
                </a:solidFill>
              </a:rPr>
              <a:t>Acknowledgement:</a:t>
            </a:r>
            <a:endParaRPr lang="en-GB" sz="2800" u="sng" dirty="0">
              <a:solidFill>
                <a:schemeClr val="accent5">
                  <a:lumMod val="75000"/>
                </a:schemeClr>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GB" sz="2400" b="1" u="sng" dirty="0" smtClean="0"/>
              <a:t>Supervisors</a:t>
            </a:r>
            <a:r>
              <a:rPr lang="en-GB" sz="2400" dirty="0" smtClean="0"/>
              <a:t>:                                               </a:t>
            </a:r>
            <a:r>
              <a:rPr lang="en-GB" sz="2400" b="1" dirty="0"/>
              <a:t>IT </a:t>
            </a:r>
            <a:r>
              <a:rPr lang="en-GB" sz="2400" b="1" dirty="0" smtClean="0"/>
              <a:t>Department</a:t>
            </a:r>
            <a:endParaRPr lang="en-GB" sz="2400" dirty="0" smtClean="0"/>
          </a:p>
          <a:p>
            <a:pPr marL="0" indent="0">
              <a:buNone/>
            </a:pPr>
            <a:r>
              <a:rPr lang="en-GB" sz="2400" dirty="0" smtClean="0"/>
              <a:t>Greg Fegan                                    </a:t>
            </a:r>
          </a:p>
          <a:p>
            <a:pPr marL="0" indent="0">
              <a:buNone/>
            </a:pPr>
            <a:r>
              <a:rPr lang="en-GB" sz="2400" dirty="0" smtClean="0"/>
              <a:t>Kennedy Mwai</a:t>
            </a:r>
          </a:p>
          <a:p>
            <a:pPr marL="0" indent="0">
              <a:buNone/>
            </a:pPr>
            <a:endParaRPr lang="en-GB" sz="2400" dirty="0" smtClean="0"/>
          </a:p>
          <a:p>
            <a:pPr marL="0" indent="0">
              <a:buNone/>
            </a:pPr>
            <a:r>
              <a:rPr lang="en-GB" sz="2400" b="1" u="sng" dirty="0" smtClean="0"/>
              <a:t> </a:t>
            </a:r>
            <a:r>
              <a:rPr lang="en-GB" sz="2400" b="1" u="sng" dirty="0"/>
              <a:t>Fellow </a:t>
            </a:r>
            <a:r>
              <a:rPr lang="en-GB" sz="2400" b="1" u="sng" dirty="0" smtClean="0"/>
              <a:t>attaches:</a:t>
            </a:r>
            <a:endParaRPr lang="en-GB" sz="2400" b="1" u="sng" dirty="0"/>
          </a:p>
          <a:p>
            <a:pPr marL="0" indent="0">
              <a:buNone/>
            </a:pPr>
            <a:r>
              <a:rPr lang="en-GB" sz="2400" dirty="0" smtClean="0"/>
              <a:t>Esther .D.</a:t>
            </a:r>
          </a:p>
          <a:p>
            <a:pPr marL="0" indent="0">
              <a:buNone/>
            </a:pPr>
            <a:r>
              <a:rPr lang="en-GB" sz="2400" dirty="0" smtClean="0"/>
              <a:t>Kelvin .C.</a:t>
            </a:r>
          </a:p>
          <a:p>
            <a:pPr marL="0" indent="0">
              <a:buNone/>
            </a:pPr>
            <a:r>
              <a:rPr lang="en-GB" sz="2400" dirty="0" smtClean="0"/>
              <a:t>Duncan. N.</a:t>
            </a:r>
          </a:p>
          <a:p>
            <a:pPr marL="0" indent="0">
              <a:buNone/>
            </a:pPr>
            <a:r>
              <a:rPr lang="en-GB" sz="2400" dirty="0" smtClean="0"/>
              <a:t>Shaha .M.</a:t>
            </a:r>
          </a:p>
          <a:p>
            <a:pPr marL="0" indent="0">
              <a:buNone/>
            </a:pPr>
            <a:endParaRPr lang="en-GB" sz="2400" dirty="0" smtClean="0"/>
          </a:p>
          <a:p>
            <a:pPr marL="0" indent="0">
              <a:buNone/>
            </a:pPr>
            <a:endParaRPr lang="en-GB" sz="2400" b="1" dirty="0" smtClean="0"/>
          </a:p>
          <a:p>
            <a:pPr marL="0" indent="0">
              <a:buNone/>
            </a:pPr>
            <a:endParaRPr lang="en-GB" sz="2400" dirty="0" smtClean="0"/>
          </a:p>
          <a:p>
            <a:pPr marL="0" indent="0">
              <a:buNone/>
            </a:pPr>
            <a:r>
              <a:rPr lang="en-GB" sz="2400" dirty="0" smtClean="0"/>
              <a:t>                                               </a:t>
            </a:r>
            <a:r>
              <a:rPr lang="en-GB" sz="2400" b="1" dirty="0" smtClean="0"/>
              <a:t>THANK YOU…</a:t>
            </a:r>
          </a:p>
          <a:p>
            <a:pPr marL="0" indent="0">
              <a:buNone/>
            </a:pPr>
            <a:r>
              <a:rPr lang="en-GB" sz="2400" dirty="0" smtClean="0"/>
              <a:t>                                   </a:t>
            </a:r>
            <a:endParaRPr lang="en-GB" sz="2400" dirty="0"/>
          </a:p>
          <a:p>
            <a:pPr marL="0" indent="0">
              <a:buNone/>
            </a:pPr>
            <a:endParaRPr lang="en-GB"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434061"/>
            <a:ext cx="52006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4377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u="sng" dirty="0" smtClean="0">
                <a:solidFill>
                  <a:schemeClr val="accent5">
                    <a:lumMod val="75000"/>
                  </a:schemeClr>
                </a:solidFill>
              </a:rPr>
              <a:t>SYNOPSIS</a:t>
            </a:r>
            <a:endParaRPr lang="en-GB" sz="2800" i="1" u="sng"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GB" sz="2400" dirty="0" smtClean="0"/>
              <a:t>This is a presentation on the </a:t>
            </a:r>
            <a:r>
              <a:rPr lang="en-GB" sz="2400" dirty="0" smtClean="0"/>
              <a:t>analysis I made </a:t>
            </a:r>
            <a:r>
              <a:rPr lang="en-GB" sz="2400" dirty="0" smtClean="0"/>
              <a:t>on the admissions data. This data was mostly comprised of dates i.e. the date of birth and admission of the patients, the date of discharge, the serial and PID no. of the patients</a:t>
            </a:r>
            <a:r>
              <a:rPr lang="en-GB" sz="2400" dirty="0" smtClean="0"/>
              <a:t>.</a:t>
            </a:r>
          </a:p>
          <a:p>
            <a:r>
              <a:rPr lang="en-GB" sz="2400" dirty="0" smtClean="0"/>
              <a:t>In order to work with dates I first changed the date formats using functions found in R.</a:t>
            </a:r>
            <a:endParaRPr lang="en-GB" sz="2400" dirty="0" smtClean="0"/>
          </a:p>
          <a:p>
            <a:r>
              <a:rPr lang="en-GB" sz="2400" dirty="0" smtClean="0"/>
              <a:t>Thereafter I generated quite number of graphs and summaries but we will take a look at the general admissions graphs against age groups and also against the months patients were admitted</a:t>
            </a:r>
            <a:r>
              <a:rPr lang="en-GB" dirty="0" smtClean="0"/>
              <a:t>.</a:t>
            </a:r>
            <a:endParaRPr lang="en-GB" dirty="0"/>
          </a:p>
        </p:txBody>
      </p:sp>
    </p:spTree>
    <p:extLst>
      <p:ext uri="{BB962C8B-B14F-4D97-AF65-F5344CB8AC3E}">
        <p14:creationId xmlns:p14="http://schemas.microsoft.com/office/powerpoint/2010/main" val="3252888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507288" cy="1301006"/>
          </a:xfrm>
        </p:spPr>
        <p:txBody>
          <a:bodyPr>
            <a:normAutofit/>
          </a:bodyPr>
          <a:lstStyle/>
          <a:p>
            <a:r>
              <a:rPr lang="en-GB" sz="2800" i="1" u="sng" dirty="0" smtClean="0">
                <a:solidFill>
                  <a:schemeClr val="accent5">
                    <a:lumMod val="75000"/>
                  </a:schemeClr>
                </a:solidFill>
              </a:rPr>
              <a:t>Data</a:t>
            </a:r>
            <a:r>
              <a:rPr lang="en-GB" sz="2800" i="1" u="sng" baseline="0" dirty="0" smtClean="0">
                <a:solidFill>
                  <a:schemeClr val="accent5">
                    <a:lumMod val="75000"/>
                  </a:schemeClr>
                </a:solidFill>
              </a:rPr>
              <a:t> analysis</a:t>
            </a:r>
            <a:r>
              <a:rPr lang="en-GB" sz="2800" dirty="0" smtClean="0">
                <a:solidFill>
                  <a:schemeClr val="accent5">
                    <a:lumMod val="75000"/>
                  </a:schemeClr>
                </a:solidFill>
              </a:rPr>
              <a:t>:</a:t>
            </a:r>
            <a:endParaRPr lang="en-GB" sz="2800"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GB" sz="2400" dirty="0" smtClean="0"/>
              <a:t>The data was analysed using the R software. Document, </a:t>
            </a:r>
            <a:r>
              <a:rPr lang="en-GB" sz="2400" dirty="0"/>
              <a:t>t</a:t>
            </a:r>
            <a:r>
              <a:rPr lang="en-GB" sz="2400" dirty="0" smtClean="0"/>
              <a:t>ables and graphs were also generated using R.</a:t>
            </a:r>
          </a:p>
        </p:txBody>
      </p:sp>
    </p:spTree>
    <p:extLst>
      <p:ext uri="{BB962C8B-B14F-4D97-AF65-F5344CB8AC3E}">
        <p14:creationId xmlns:p14="http://schemas.microsoft.com/office/powerpoint/2010/main" val="1814861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u="sng" dirty="0" smtClean="0">
                <a:solidFill>
                  <a:schemeClr val="accent5">
                    <a:lumMod val="75000"/>
                  </a:schemeClr>
                </a:solidFill>
              </a:rPr>
              <a:t>R packages used</a:t>
            </a:r>
            <a:r>
              <a:rPr lang="en-GB" sz="2800" i="1" u="sng" baseline="0" dirty="0" smtClean="0">
                <a:solidFill>
                  <a:schemeClr val="accent5">
                    <a:lumMod val="75000"/>
                  </a:schemeClr>
                </a:solidFill>
              </a:rPr>
              <a:t> in the analysis:</a:t>
            </a:r>
            <a:endParaRPr lang="en-GB" sz="2800" i="1" u="sng" dirty="0">
              <a:solidFill>
                <a:schemeClr val="accent5">
                  <a:lumMod val="75000"/>
                </a:schemeClr>
              </a:solidFill>
            </a:endParaRPr>
          </a:p>
        </p:txBody>
      </p:sp>
      <p:sp>
        <p:nvSpPr>
          <p:cNvPr id="3" name="Content Placeholder 2"/>
          <p:cNvSpPr>
            <a:spLocks noGrp="1"/>
          </p:cNvSpPr>
          <p:nvPr>
            <p:ph idx="1"/>
          </p:nvPr>
        </p:nvSpPr>
        <p:spPr/>
        <p:txBody>
          <a:bodyPr>
            <a:normAutofit fontScale="70000" lnSpcReduction="20000"/>
          </a:bodyPr>
          <a:lstStyle/>
          <a:p>
            <a:r>
              <a:rPr lang="en-GB" sz="3400" dirty="0" smtClean="0"/>
              <a:t>- </a:t>
            </a:r>
            <a:r>
              <a:rPr lang="en-GB" sz="3400" dirty="0" smtClean="0">
                <a:solidFill>
                  <a:srgbClr val="FF0000"/>
                </a:solidFill>
              </a:rPr>
              <a:t>Plyr</a:t>
            </a:r>
            <a:r>
              <a:rPr lang="en-GB" sz="3400" dirty="0" smtClean="0"/>
              <a:t>: Has a set of tools for a common set of problems. Used to split up a big data structure into homogeneous pieces, apply a function to each piece and then combine all the results back together. For example, calculate summary statistics for each group.  </a:t>
            </a:r>
          </a:p>
          <a:p>
            <a:r>
              <a:rPr lang="en-GB" sz="3400" dirty="0" smtClean="0"/>
              <a:t>- </a:t>
            </a:r>
            <a:r>
              <a:rPr lang="en-GB" sz="3400" dirty="0" smtClean="0">
                <a:solidFill>
                  <a:srgbClr val="FF0000"/>
                </a:solidFill>
              </a:rPr>
              <a:t>dplyr</a:t>
            </a:r>
            <a:r>
              <a:rPr lang="en-GB" sz="3400" dirty="0" smtClean="0"/>
              <a:t>: This is a data manipulation package containing different functions like select(),filter(),mutate(),sort(),arrange() and distinct().</a:t>
            </a:r>
          </a:p>
          <a:p>
            <a:r>
              <a:rPr lang="en-GB" sz="3400" dirty="0" smtClean="0"/>
              <a:t>- </a:t>
            </a:r>
            <a:r>
              <a:rPr lang="en-GB" sz="3400" dirty="0" smtClean="0">
                <a:solidFill>
                  <a:srgbClr val="FF0000"/>
                </a:solidFill>
              </a:rPr>
              <a:t>lubridate</a:t>
            </a:r>
            <a:r>
              <a:rPr lang="en-GB" sz="3400" dirty="0" smtClean="0"/>
              <a:t>: This is an R package that makes dealing with dates faster. Since the data that I was working on was mostly in dates format hence the need to change the formats.</a:t>
            </a:r>
          </a:p>
          <a:p>
            <a:r>
              <a:rPr lang="en-GB" sz="3400" dirty="0" smtClean="0"/>
              <a:t>- </a:t>
            </a:r>
            <a:r>
              <a:rPr lang="en-GB" sz="3400" dirty="0" smtClean="0">
                <a:solidFill>
                  <a:srgbClr val="FF0000"/>
                </a:solidFill>
              </a:rPr>
              <a:t>ggplot2</a:t>
            </a:r>
            <a:r>
              <a:rPr lang="en-GB" sz="3400" dirty="0" smtClean="0"/>
              <a:t>: This is a package that contains graphics used for data presentation.</a:t>
            </a:r>
          </a:p>
          <a:p>
            <a:endParaRPr lang="en-GB" sz="3400" dirty="0" smtClean="0"/>
          </a:p>
          <a:p>
            <a:endParaRPr lang="en-GB" dirty="0" smtClean="0"/>
          </a:p>
          <a:p>
            <a:endParaRPr lang="en-GB" dirty="0"/>
          </a:p>
        </p:txBody>
      </p:sp>
    </p:spTree>
    <p:extLst>
      <p:ext uri="{BB962C8B-B14F-4D97-AF65-F5344CB8AC3E}">
        <p14:creationId xmlns:p14="http://schemas.microsoft.com/office/powerpoint/2010/main" val="1036044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solidFill>
                  <a:schemeClr val="tx1">
                    <a:lumMod val="75000"/>
                    <a:lumOff val="25000"/>
                  </a:schemeClr>
                </a:solidFill>
              </a:rPr>
              <a:t>Tables</a:t>
            </a:r>
            <a:r>
              <a:rPr lang="en-GB" i="1" dirty="0" smtClean="0"/>
              <a:t> AND </a:t>
            </a:r>
            <a:r>
              <a:rPr lang="en-GB" i="1" dirty="0" smtClean="0">
                <a:solidFill>
                  <a:srgbClr val="FFC000"/>
                </a:solidFill>
              </a:rPr>
              <a:t>GRAPHS</a:t>
            </a:r>
            <a:r>
              <a:rPr lang="en-GB" i="1" dirty="0" smtClean="0"/>
              <a:t>:</a:t>
            </a:r>
            <a:endParaRPr lang="en-GB" i="1"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15254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i="1" u="sng" dirty="0"/>
              <a:t>Below is a </a:t>
            </a:r>
            <a:r>
              <a:rPr lang="en-GB" sz="2800" i="1" u="sng" dirty="0" smtClean="0"/>
              <a:t>table </a:t>
            </a:r>
            <a:r>
              <a:rPr lang="en-GB" sz="2800" i="1" u="sng" dirty="0"/>
              <a:t>of admissions count </a:t>
            </a:r>
            <a:r>
              <a:rPr lang="en-GB" sz="2800" i="1" u="sng" dirty="0" smtClean="0"/>
              <a:t>and age </a:t>
            </a:r>
            <a:r>
              <a:rPr lang="en-GB" sz="2800" i="1" u="sng" dirty="0"/>
              <a:t>group.</a:t>
            </a:r>
            <a:endParaRPr lang="en-GB" sz="2800" i="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9973204"/>
              </p:ext>
            </p:extLst>
          </p:nvPr>
        </p:nvGraphicFramePr>
        <p:xfrm>
          <a:off x="457200" y="1600200"/>
          <a:ext cx="8229600" cy="2260848"/>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                Age</a:t>
                      </a:r>
                      <a:r>
                        <a:rPr lang="en-GB" baseline="0" dirty="0" smtClean="0"/>
                        <a:t> Group</a:t>
                      </a:r>
                      <a:endParaRPr lang="en-GB" dirty="0"/>
                    </a:p>
                  </a:txBody>
                  <a:tcPr/>
                </a:tc>
                <a:tc>
                  <a:txBody>
                    <a:bodyPr/>
                    <a:lstStyle/>
                    <a:p>
                      <a:r>
                        <a:rPr lang="en-GB" dirty="0" smtClean="0"/>
                        <a:t>          Admission</a:t>
                      </a:r>
                      <a:r>
                        <a:rPr lang="en-GB" baseline="0" dirty="0" smtClean="0"/>
                        <a:t> </a:t>
                      </a:r>
                      <a:r>
                        <a:rPr lang="en-GB" dirty="0" smtClean="0"/>
                        <a:t>Count</a:t>
                      </a:r>
                      <a:endParaRPr lang="en-GB" dirty="0"/>
                    </a:p>
                  </a:txBody>
                  <a:tcPr/>
                </a:tc>
              </a:tr>
              <a:tr h="521856">
                <a:tc>
                  <a:txBody>
                    <a:bodyPr/>
                    <a:lstStyle/>
                    <a:p>
                      <a:r>
                        <a:rPr lang="en-GB" dirty="0" smtClean="0"/>
                        <a:t>Under</a:t>
                      </a:r>
                      <a:r>
                        <a:rPr lang="en-GB" baseline="0" dirty="0" smtClean="0"/>
                        <a:t> 1yr</a:t>
                      </a:r>
                      <a:endParaRPr lang="en-GB" dirty="0"/>
                    </a:p>
                  </a:txBody>
                  <a:tcPr/>
                </a:tc>
                <a:tc>
                  <a:txBody>
                    <a:bodyPr/>
                    <a:lstStyle/>
                    <a:p>
                      <a:r>
                        <a:rPr lang="en-GB" dirty="0" smtClean="0"/>
                        <a:t>  25,257</a:t>
                      </a:r>
                      <a:endParaRPr lang="en-GB" dirty="0"/>
                    </a:p>
                  </a:txBody>
                  <a:tcPr/>
                </a:tc>
              </a:tr>
              <a:tr h="504056">
                <a:tc>
                  <a:txBody>
                    <a:bodyPr/>
                    <a:lstStyle/>
                    <a:p>
                      <a:r>
                        <a:rPr lang="en-GB" dirty="0" smtClean="0"/>
                        <a:t> 1-5 yrs.</a:t>
                      </a:r>
                      <a:endParaRPr lang="en-GB" dirty="0"/>
                    </a:p>
                  </a:txBody>
                  <a:tcPr/>
                </a:tc>
                <a:tc>
                  <a:txBody>
                    <a:bodyPr/>
                    <a:lstStyle/>
                    <a:p>
                      <a:r>
                        <a:rPr lang="en-GB" dirty="0" smtClean="0">
                          <a:solidFill>
                            <a:srgbClr val="FF0000"/>
                          </a:solidFill>
                        </a:rPr>
                        <a:t>  26,382</a:t>
                      </a:r>
                      <a:endParaRPr lang="en-GB" dirty="0">
                        <a:solidFill>
                          <a:srgbClr val="FF0000"/>
                        </a:solidFill>
                      </a:endParaRPr>
                    </a:p>
                  </a:txBody>
                  <a:tcPr/>
                </a:tc>
              </a:tr>
              <a:tr h="432048">
                <a:tc>
                  <a:txBody>
                    <a:bodyPr/>
                    <a:lstStyle/>
                    <a:p>
                      <a:r>
                        <a:rPr lang="en-GB" dirty="0" smtClean="0"/>
                        <a:t>11-15 yrs.</a:t>
                      </a:r>
                      <a:endParaRPr lang="en-GB" dirty="0"/>
                    </a:p>
                  </a:txBody>
                  <a:tcPr/>
                </a:tc>
                <a:tc>
                  <a:txBody>
                    <a:bodyPr/>
                    <a:lstStyle/>
                    <a:p>
                      <a:r>
                        <a:rPr lang="en-GB" dirty="0" smtClean="0"/>
                        <a:t>    1,386</a:t>
                      </a:r>
                      <a:endParaRPr lang="en-GB" dirty="0"/>
                    </a:p>
                  </a:txBody>
                  <a:tcPr/>
                </a:tc>
              </a:tr>
              <a:tr h="432048">
                <a:tc>
                  <a:txBody>
                    <a:bodyPr/>
                    <a:lstStyle/>
                    <a:p>
                      <a:r>
                        <a:rPr lang="en-GB" dirty="0" smtClean="0"/>
                        <a:t>16-20 yrs.</a:t>
                      </a:r>
                      <a:endParaRPr lang="en-GB" dirty="0"/>
                    </a:p>
                  </a:txBody>
                  <a:tcPr/>
                </a:tc>
                <a:tc>
                  <a:txBody>
                    <a:bodyPr/>
                    <a:lstStyle/>
                    <a:p>
                      <a:r>
                        <a:rPr lang="en-GB" dirty="0" smtClean="0">
                          <a:solidFill>
                            <a:srgbClr val="00B050"/>
                          </a:solidFill>
                        </a:rPr>
                        <a:t>         22</a:t>
                      </a:r>
                      <a:endParaRPr lang="en-GB" dirty="0">
                        <a:solidFill>
                          <a:srgbClr val="00B050"/>
                        </a:solidFill>
                      </a:endParaRPr>
                    </a:p>
                  </a:txBody>
                  <a:tcPr/>
                </a:tc>
              </a:tr>
            </a:tbl>
          </a:graphicData>
        </a:graphic>
      </p:graphicFrame>
    </p:spTree>
    <p:extLst>
      <p:ext uri="{BB962C8B-B14F-4D97-AF65-F5344CB8AC3E}">
        <p14:creationId xmlns:p14="http://schemas.microsoft.com/office/powerpoint/2010/main" val="4104389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u="sng" dirty="0" smtClean="0"/>
              <a:t>Below is a graph of admissions count against age group.</a:t>
            </a:r>
            <a:endParaRPr lang="en-GB" sz="2800" u="sng"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167300"/>
            <a:ext cx="8064896" cy="5389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7578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u="sng" dirty="0" smtClean="0"/>
              <a:t>Below is a table of admissions count and the months of the year.</a:t>
            </a:r>
            <a:endParaRPr lang="en-GB" sz="2800" i="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0073204"/>
              </p:ext>
            </p:extLst>
          </p:nvPr>
        </p:nvGraphicFramePr>
        <p:xfrm>
          <a:off x="611559" y="1600200"/>
          <a:ext cx="8075240" cy="4820920"/>
        </p:xfrm>
        <a:graphic>
          <a:graphicData uri="http://schemas.openxmlformats.org/drawingml/2006/table">
            <a:tbl>
              <a:tblPr firstRow="1" bandRow="1">
                <a:tableStyleId>{5C22544A-7EE6-4342-B048-85BDC9FD1C3A}</a:tableStyleId>
              </a:tblPr>
              <a:tblGrid>
                <a:gridCol w="3816424"/>
                <a:gridCol w="4258816"/>
              </a:tblGrid>
              <a:tr h="370840">
                <a:tc>
                  <a:txBody>
                    <a:bodyPr/>
                    <a:lstStyle/>
                    <a:p>
                      <a:r>
                        <a:rPr lang="en-GB" dirty="0" smtClean="0"/>
                        <a:t> Month</a:t>
                      </a:r>
                      <a:r>
                        <a:rPr lang="en-GB" baseline="0" dirty="0" smtClean="0"/>
                        <a:t> of The Year</a:t>
                      </a:r>
                      <a:endParaRPr lang="en-GB" dirty="0"/>
                    </a:p>
                  </a:txBody>
                  <a:tcPr/>
                </a:tc>
                <a:tc>
                  <a:txBody>
                    <a:bodyPr/>
                    <a:lstStyle/>
                    <a:p>
                      <a:r>
                        <a:rPr lang="en-GB" dirty="0" smtClean="0"/>
                        <a:t>   Admission</a:t>
                      </a:r>
                      <a:r>
                        <a:rPr lang="en-GB" baseline="0" dirty="0" smtClean="0"/>
                        <a:t> Count</a:t>
                      </a:r>
                      <a:endParaRPr lang="en-GB" dirty="0"/>
                    </a:p>
                  </a:txBody>
                  <a:tcPr/>
                </a:tc>
              </a:tr>
              <a:tr h="370840">
                <a:tc>
                  <a:txBody>
                    <a:bodyPr/>
                    <a:lstStyle/>
                    <a:p>
                      <a:pPr algn="l"/>
                      <a:r>
                        <a:rPr lang="en-GB" dirty="0" smtClean="0"/>
                        <a:t>January</a:t>
                      </a:r>
                    </a:p>
                  </a:txBody>
                  <a:tcPr/>
                </a:tc>
                <a:tc>
                  <a:txBody>
                    <a:bodyPr/>
                    <a:lstStyle/>
                    <a:p>
                      <a:r>
                        <a:rPr lang="en-GB" dirty="0" smtClean="0"/>
                        <a:t>   </a:t>
                      </a:r>
                      <a:r>
                        <a:rPr lang="en-GB" dirty="0" smtClean="0">
                          <a:solidFill>
                            <a:srgbClr val="FF0000"/>
                          </a:solidFill>
                        </a:rPr>
                        <a:t>5,487</a:t>
                      </a:r>
                      <a:endParaRPr lang="en-GB" dirty="0">
                        <a:solidFill>
                          <a:srgbClr val="FF0000"/>
                        </a:solidFill>
                      </a:endParaRPr>
                    </a:p>
                  </a:txBody>
                  <a:tcPr/>
                </a:tc>
              </a:tr>
              <a:tr h="370840">
                <a:tc>
                  <a:txBody>
                    <a:bodyPr/>
                    <a:lstStyle/>
                    <a:p>
                      <a:pPr algn="l"/>
                      <a:r>
                        <a:rPr lang="en-GB" dirty="0" smtClean="0"/>
                        <a:t>February</a:t>
                      </a:r>
                      <a:endParaRPr lang="en-GB" dirty="0"/>
                    </a:p>
                  </a:txBody>
                  <a:tcPr/>
                </a:tc>
                <a:tc>
                  <a:txBody>
                    <a:bodyPr/>
                    <a:lstStyle/>
                    <a:p>
                      <a:r>
                        <a:rPr lang="en-GB" dirty="0" smtClean="0"/>
                        <a:t>   4,587</a:t>
                      </a:r>
                      <a:endParaRPr lang="en-GB" dirty="0"/>
                    </a:p>
                  </a:txBody>
                  <a:tcPr/>
                </a:tc>
              </a:tr>
              <a:tr h="370840">
                <a:tc>
                  <a:txBody>
                    <a:bodyPr/>
                    <a:lstStyle/>
                    <a:p>
                      <a:pPr algn="l"/>
                      <a:r>
                        <a:rPr lang="en-GB" dirty="0" smtClean="0"/>
                        <a:t>March</a:t>
                      </a:r>
                      <a:endParaRPr lang="en-GB" dirty="0"/>
                    </a:p>
                  </a:txBody>
                  <a:tcPr/>
                </a:tc>
                <a:tc>
                  <a:txBody>
                    <a:bodyPr/>
                    <a:lstStyle/>
                    <a:p>
                      <a:r>
                        <a:rPr lang="en-GB" dirty="0" smtClean="0"/>
                        <a:t>   4,889</a:t>
                      </a:r>
                      <a:endParaRPr lang="en-GB" dirty="0"/>
                    </a:p>
                  </a:txBody>
                  <a:tcPr/>
                </a:tc>
              </a:tr>
              <a:tr h="370840">
                <a:tc>
                  <a:txBody>
                    <a:bodyPr/>
                    <a:lstStyle/>
                    <a:p>
                      <a:pPr algn="l"/>
                      <a:r>
                        <a:rPr lang="en-GB" dirty="0" smtClean="0"/>
                        <a:t>April</a:t>
                      </a:r>
                      <a:endParaRPr lang="en-GB" dirty="0"/>
                    </a:p>
                  </a:txBody>
                  <a:tcPr/>
                </a:tc>
                <a:tc>
                  <a:txBody>
                    <a:bodyPr/>
                    <a:lstStyle/>
                    <a:p>
                      <a:r>
                        <a:rPr lang="en-GB" dirty="0" smtClean="0"/>
                        <a:t>   4,745</a:t>
                      </a:r>
                      <a:endParaRPr lang="en-GB" dirty="0"/>
                    </a:p>
                  </a:txBody>
                  <a:tcPr/>
                </a:tc>
              </a:tr>
              <a:tr h="370840">
                <a:tc>
                  <a:txBody>
                    <a:bodyPr/>
                    <a:lstStyle/>
                    <a:p>
                      <a:pPr algn="l"/>
                      <a:r>
                        <a:rPr lang="en-GB" dirty="0" smtClean="0"/>
                        <a:t>May</a:t>
                      </a:r>
                      <a:endParaRPr lang="en-GB" dirty="0"/>
                    </a:p>
                  </a:txBody>
                  <a:tcPr/>
                </a:tc>
                <a:tc>
                  <a:txBody>
                    <a:bodyPr/>
                    <a:lstStyle/>
                    <a:p>
                      <a:r>
                        <a:rPr lang="en-GB" dirty="0" smtClean="0"/>
                        <a:t>   5,390 </a:t>
                      </a:r>
                      <a:endParaRPr lang="en-GB" dirty="0"/>
                    </a:p>
                  </a:txBody>
                  <a:tcPr/>
                </a:tc>
              </a:tr>
              <a:tr h="370840">
                <a:tc>
                  <a:txBody>
                    <a:bodyPr/>
                    <a:lstStyle/>
                    <a:p>
                      <a:pPr algn="l"/>
                      <a:r>
                        <a:rPr lang="en-GB" dirty="0" smtClean="0"/>
                        <a:t>June</a:t>
                      </a:r>
                      <a:endParaRPr lang="en-GB" dirty="0"/>
                    </a:p>
                  </a:txBody>
                  <a:tcPr/>
                </a:tc>
                <a:tc>
                  <a:txBody>
                    <a:bodyPr/>
                    <a:lstStyle/>
                    <a:p>
                      <a:r>
                        <a:rPr lang="en-GB" dirty="0" smtClean="0"/>
                        <a:t>   5,428           Increase</a:t>
                      </a:r>
                      <a:endParaRPr lang="en-GB" dirty="0"/>
                    </a:p>
                  </a:txBody>
                  <a:tcPr/>
                </a:tc>
              </a:tr>
              <a:tr h="370840">
                <a:tc>
                  <a:txBody>
                    <a:bodyPr/>
                    <a:lstStyle/>
                    <a:p>
                      <a:pPr algn="l"/>
                      <a:r>
                        <a:rPr lang="en-GB" dirty="0" smtClean="0"/>
                        <a:t>July</a:t>
                      </a:r>
                      <a:endParaRPr lang="en-GB" dirty="0"/>
                    </a:p>
                  </a:txBody>
                  <a:tcPr/>
                </a:tc>
                <a:tc>
                  <a:txBody>
                    <a:bodyPr/>
                    <a:lstStyle/>
                    <a:p>
                      <a:r>
                        <a:rPr lang="en-GB" dirty="0" smtClean="0"/>
                        <a:t>   5,472</a:t>
                      </a:r>
                      <a:endParaRPr lang="en-GB" dirty="0"/>
                    </a:p>
                  </a:txBody>
                  <a:tcPr/>
                </a:tc>
              </a:tr>
              <a:tr h="370840">
                <a:tc>
                  <a:txBody>
                    <a:bodyPr/>
                    <a:lstStyle/>
                    <a:p>
                      <a:pPr algn="l"/>
                      <a:r>
                        <a:rPr lang="en-GB" dirty="0" smtClean="0"/>
                        <a:t>August</a:t>
                      </a:r>
                      <a:endParaRPr lang="en-GB" dirty="0"/>
                    </a:p>
                  </a:txBody>
                  <a:tcPr/>
                </a:tc>
                <a:tc>
                  <a:txBody>
                    <a:bodyPr/>
                    <a:lstStyle/>
                    <a:p>
                      <a:r>
                        <a:rPr lang="en-GB" dirty="0" smtClean="0"/>
                        <a:t>   4,740</a:t>
                      </a:r>
                      <a:endParaRPr lang="en-GB" dirty="0"/>
                    </a:p>
                  </a:txBody>
                  <a:tcPr/>
                </a:tc>
              </a:tr>
              <a:tr h="370840">
                <a:tc>
                  <a:txBody>
                    <a:bodyPr/>
                    <a:lstStyle/>
                    <a:p>
                      <a:pPr algn="l"/>
                      <a:r>
                        <a:rPr lang="en-GB" dirty="0" smtClean="0"/>
                        <a:t>September</a:t>
                      </a:r>
                      <a:endParaRPr lang="en-GB" dirty="0"/>
                    </a:p>
                  </a:txBody>
                  <a:tcPr/>
                </a:tc>
                <a:tc>
                  <a:txBody>
                    <a:bodyPr/>
                    <a:lstStyle/>
                    <a:p>
                      <a:r>
                        <a:rPr lang="en-GB" dirty="0" smtClean="0"/>
                        <a:t>   </a:t>
                      </a:r>
                      <a:r>
                        <a:rPr lang="en-GB" dirty="0" smtClean="0">
                          <a:solidFill>
                            <a:srgbClr val="FF0000"/>
                          </a:solidFill>
                        </a:rPr>
                        <a:t>4,167</a:t>
                      </a:r>
                      <a:endParaRPr lang="en-GB" dirty="0">
                        <a:solidFill>
                          <a:srgbClr val="FF0000"/>
                        </a:solidFill>
                      </a:endParaRPr>
                    </a:p>
                  </a:txBody>
                  <a:tcPr/>
                </a:tc>
              </a:tr>
              <a:tr h="370840">
                <a:tc>
                  <a:txBody>
                    <a:bodyPr/>
                    <a:lstStyle/>
                    <a:p>
                      <a:pPr algn="l"/>
                      <a:r>
                        <a:rPr lang="en-GB" dirty="0" smtClean="0"/>
                        <a:t>October</a:t>
                      </a:r>
                      <a:endParaRPr lang="en-GB" dirty="0"/>
                    </a:p>
                  </a:txBody>
                  <a:tcPr/>
                </a:tc>
                <a:tc>
                  <a:txBody>
                    <a:bodyPr/>
                    <a:lstStyle/>
                    <a:p>
                      <a:r>
                        <a:rPr lang="en-GB" dirty="0" smtClean="0"/>
                        <a:t>   4,186</a:t>
                      </a:r>
                      <a:endParaRPr lang="en-GB" dirty="0"/>
                    </a:p>
                  </a:txBody>
                  <a:tcPr/>
                </a:tc>
              </a:tr>
              <a:tr h="370840">
                <a:tc>
                  <a:txBody>
                    <a:bodyPr/>
                    <a:lstStyle/>
                    <a:p>
                      <a:pPr algn="l"/>
                      <a:r>
                        <a:rPr lang="en-GB" dirty="0" smtClean="0"/>
                        <a:t>November</a:t>
                      </a:r>
                      <a:endParaRPr lang="en-GB" dirty="0"/>
                    </a:p>
                  </a:txBody>
                  <a:tcPr/>
                </a:tc>
                <a:tc>
                  <a:txBody>
                    <a:bodyPr/>
                    <a:lstStyle/>
                    <a:p>
                      <a:r>
                        <a:rPr lang="en-GB" dirty="0" smtClean="0"/>
                        <a:t>   4,802</a:t>
                      </a:r>
                      <a:endParaRPr lang="en-GB" dirty="0"/>
                    </a:p>
                  </a:txBody>
                  <a:tcPr/>
                </a:tc>
              </a:tr>
              <a:tr h="370840">
                <a:tc>
                  <a:txBody>
                    <a:bodyPr/>
                    <a:lstStyle/>
                    <a:p>
                      <a:pPr algn="l"/>
                      <a:r>
                        <a:rPr lang="en-GB" dirty="0" smtClean="0"/>
                        <a:t>December</a:t>
                      </a:r>
                      <a:endParaRPr lang="en-GB" dirty="0"/>
                    </a:p>
                  </a:txBody>
                  <a:tcPr/>
                </a:tc>
                <a:tc>
                  <a:txBody>
                    <a:bodyPr/>
                    <a:lstStyle/>
                    <a:p>
                      <a:r>
                        <a:rPr lang="en-GB" dirty="0" smtClean="0"/>
                        <a:t>   5,216</a:t>
                      </a:r>
                      <a:endParaRPr lang="en-GB" dirty="0"/>
                    </a:p>
                  </a:txBody>
                  <a:tcPr/>
                </a:tc>
              </a:tr>
            </a:tbl>
          </a:graphicData>
        </a:graphic>
      </p:graphicFrame>
      <p:sp>
        <p:nvSpPr>
          <p:cNvPr id="8" name="Right Brace 7"/>
          <p:cNvSpPr/>
          <p:nvPr/>
        </p:nvSpPr>
        <p:spPr>
          <a:xfrm>
            <a:off x="5364088" y="3544452"/>
            <a:ext cx="36004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891536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u="sng" dirty="0" smtClean="0"/>
              <a:t>Below is a graph of admissions count against months of the year.</a:t>
            </a:r>
            <a:endParaRPr lang="en-GB" sz="2800" i="1" u="sng"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632848"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6684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734</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Admissions data</vt:lpstr>
      <vt:lpstr>SYNOPSIS</vt:lpstr>
      <vt:lpstr>Data analysis:</vt:lpstr>
      <vt:lpstr>R packages used in the analysis:</vt:lpstr>
      <vt:lpstr>Tables AND GRAPHS:</vt:lpstr>
      <vt:lpstr>Below is a table of admissions count and age group.</vt:lpstr>
      <vt:lpstr>Below is a graph of admissions count against age group.</vt:lpstr>
      <vt:lpstr>Below is a table of admissions count and the months of the year.</vt:lpstr>
      <vt:lpstr>Below is a graph of admissions count against months of the year.</vt:lpstr>
      <vt:lpstr>Summary:</vt:lpstr>
      <vt:lpstr>Assumptions:</vt:lpstr>
      <vt:lpstr>Assumptions cont’d</vt:lpstr>
      <vt:lpstr>Acknowledgement: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Admissions data</dc:title>
  <dc:creator>Winnie Yaa</dc:creator>
  <cp:lastModifiedBy>Winnie Yaa</cp:lastModifiedBy>
  <cp:revision>33</cp:revision>
  <dcterms:created xsi:type="dcterms:W3CDTF">2015-07-20T13:13:53Z</dcterms:created>
  <dcterms:modified xsi:type="dcterms:W3CDTF">2015-07-22T14:00:40Z</dcterms:modified>
</cp:coreProperties>
</file>