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61" r:id="rId5"/>
    <p:sldId id="263" r:id="rId6"/>
    <p:sldId id="264" r:id="rId7"/>
    <p:sldId id="266" r:id="rId8"/>
    <p:sldId id="267" r:id="rId9"/>
    <p:sldId id="268" r:id="rId10"/>
    <p:sldId id="272" r:id="rId11"/>
    <p:sldId id="275" r:id="rId12"/>
    <p:sldId id="270" r:id="rId13"/>
    <p:sldId id="274" r:id="rId14"/>
    <p:sldId id="271" r:id="rId15"/>
    <p:sldId id="273" r:id="rId16"/>
    <p:sldId id="276" r:id="rId17"/>
    <p:sldId id="279" r:id="rId18"/>
    <p:sldId id="277" r:id="rId19"/>
    <p:sldId id="278" r:id="rId20"/>
    <p:sldId id="280" r:id="rId21"/>
    <p:sldId id="269" r:id="rId22"/>
    <p:sldId id="281" r:id="rId23"/>
    <p:sldId id="282" r:id="rId24"/>
    <p:sldId id="288" r:id="rId25"/>
    <p:sldId id="283" r:id="rId26"/>
    <p:sldId id="265" r:id="rId27"/>
    <p:sldId id="284" r:id="rId28"/>
    <p:sldId id="285" r:id="rId29"/>
    <p:sldId id="286" r:id="rId30"/>
    <p:sldId id="293" r:id="rId31"/>
    <p:sldId id="294" r:id="rId32"/>
    <p:sldId id="295" r:id="rId33"/>
    <p:sldId id="297" r:id="rId34"/>
    <p:sldId id="298" r:id="rId35"/>
    <p:sldId id="299" r:id="rId36"/>
    <p:sldId id="300" r:id="rId37"/>
    <p:sldId id="301" r:id="rId38"/>
    <p:sldId id="302" r:id="rId3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32" y="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September 15, 2023</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‹Nº›</a:t>
            </a:fld>
            <a:endParaRPr lang="en-US"/>
          </a:p>
        </p:txBody>
      </p:sp>
    </p:spTree>
    <p:extLst>
      <p:ext uri="{BB962C8B-B14F-4D97-AF65-F5344CB8AC3E}">
        <p14:creationId xmlns:p14="http://schemas.microsoft.com/office/powerpoint/2010/main" val="420801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September 15, 2023</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‹Nº›</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89339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September 15, 2023</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‹Nº›</a:t>
            </a:fld>
            <a:endParaRPr lang="en-US"/>
          </a:p>
        </p:txBody>
      </p:sp>
    </p:spTree>
    <p:extLst>
      <p:ext uri="{BB962C8B-B14F-4D97-AF65-F5344CB8AC3E}">
        <p14:creationId xmlns:p14="http://schemas.microsoft.com/office/powerpoint/2010/main" val="2469125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September 15, 2023</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‹Nº›</a:t>
            </a:fld>
            <a:endParaRPr lang="en-US"/>
          </a:p>
        </p:txBody>
      </p:sp>
    </p:spTree>
    <p:extLst>
      <p:ext uri="{BB962C8B-B14F-4D97-AF65-F5344CB8AC3E}">
        <p14:creationId xmlns:p14="http://schemas.microsoft.com/office/powerpoint/2010/main" val="1263940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September 15, 2023</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‹Nº›</a:t>
            </a:fld>
            <a:endParaRPr lang="en-US"/>
          </a:p>
        </p:txBody>
      </p:sp>
    </p:spTree>
    <p:extLst>
      <p:ext uri="{BB962C8B-B14F-4D97-AF65-F5344CB8AC3E}">
        <p14:creationId xmlns:p14="http://schemas.microsoft.com/office/powerpoint/2010/main" val="3520602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September 15, 2023</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‹Nº›</a:t>
            </a:fld>
            <a:endParaRPr lang="en-US" dirty="0"/>
          </a:p>
        </p:txBody>
      </p:sp>
    </p:spTree>
    <p:extLst>
      <p:ext uri="{BB962C8B-B14F-4D97-AF65-F5344CB8AC3E}">
        <p14:creationId xmlns:p14="http://schemas.microsoft.com/office/powerpoint/2010/main" val="598546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September 15, 2023</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‹Nº›</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33079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September 15, 2023</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‹Nº›</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77540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September 15, 2023</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‹Nº›</a:t>
            </a:fld>
            <a:endParaRPr lang="en-US"/>
          </a:p>
        </p:txBody>
      </p:sp>
    </p:spTree>
    <p:extLst>
      <p:ext uri="{BB962C8B-B14F-4D97-AF65-F5344CB8AC3E}">
        <p14:creationId xmlns:p14="http://schemas.microsoft.com/office/powerpoint/2010/main" val="4099021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September 15, 2023</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‹Nº›</a:t>
            </a:fld>
            <a:endParaRPr lang="en-US"/>
          </a:p>
        </p:txBody>
      </p:sp>
    </p:spTree>
    <p:extLst>
      <p:ext uri="{BB962C8B-B14F-4D97-AF65-F5344CB8AC3E}">
        <p14:creationId xmlns:p14="http://schemas.microsoft.com/office/powerpoint/2010/main" val="200332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September 15, 2023</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‹Nº›</a:t>
            </a:fld>
            <a:endParaRPr lang="en-US"/>
          </a:p>
        </p:txBody>
      </p:sp>
    </p:spTree>
    <p:extLst>
      <p:ext uri="{BB962C8B-B14F-4D97-AF65-F5344CB8AC3E}">
        <p14:creationId xmlns:p14="http://schemas.microsoft.com/office/powerpoint/2010/main" val="4216375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September 15, 2023</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‹Nº›</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426757338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7" r:id="rId7"/>
    <p:sldLayoutId id="2147483733" r:id="rId8"/>
    <p:sldLayoutId id="2147483734" r:id="rId9"/>
    <p:sldLayoutId id="2147483735" r:id="rId10"/>
    <p:sldLayoutId id="2147483736"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8">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10">
            <a:extLst>
              <a:ext uri="{FF2B5EF4-FFF2-40B4-BE49-F238E27FC236}">
                <a16:creationId xmlns:a16="http://schemas.microsoft.com/office/drawing/2014/main" id="{0459807F-B6FA-44D3-9A53-C55B6B568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0681"/>
            <a:ext cx="12192000" cy="277731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B5D8A3B-3734-3F26-4653-C4092ED7FF8E}"/>
              </a:ext>
            </a:extLst>
          </p:cNvPr>
          <p:cNvSpPr>
            <a:spLocks noGrp="1"/>
          </p:cNvSpPr>
          <p:nvPr>
            <p:ph type="ctrTitle"/>
          </p:nvPr>
        </p:nvSpPr>
        <p:spPr>
          <a:xfrm>
            <a:off x="1016000" y="5755341"/>
            <a:ext cx="10160000" cy="884518"/>
          </a:xfrm>
        </p:spPr>
        <p:txBody>
          <a:bodyPr anchor="t">
            <a:normAutofit/>
          </a:bodyPr>
          <a:lstStyle/>
          <a:p>
            <a:r>
              <a:rPr lang="es-ES" dirty="0"/>
              <a:t>Programación multiproceso</a:t>
            </a:r>
          </a:p>
        </p:txBody>
      </p:sp>
      <p:sp>
        <p:nvSpPr>
          <p:cNvPr id="3" name="Subtítulo 2">
            <a:extLst>
              <a:ext uri="{FF2B5EF4-FFF2-40B4-BE49-F238E27FC236}">
                <a16:creationId xmlns:a16="http://schemas.microsoft.com/office/drawing/2014/main" id="{C8DF9342-9BAC-18B6-64B2-60F4DBAF1D61}"/>
              </a:ext>
            </a:extLst>
          </p:cNvPr>
          <p:cNvSpPr>
            <a:spLocks noGrp="1"/>
          </p:cNvSpPr>
          <p:nvPr>
            <p:ph type="subTitle" idx="1"/>
          </p:nvPr>
        </p:nvSpPr>
        <p:spPr>
          <a:xfrm>
            <a:off x="3227292" y="5149516"/>
            <a:ext cx="5768283" cy="505326"/>
          </a:xfrm>
        </p:spPr>
        <p:txBody>
          <a:bodyPr anchor="b">
            <a:normAutofit/>
          </a:bodyPr>
          <a:lstStyle/>
          <a:p>
            <a:r>
              <a:rPr lang="es-ES" dirty="0"/>
              <a:t>Programación de Servicios y Procesos</a:t>
            </a:r>
          </a:p>
        </p:txBody>
      </p:sp>
      <p:pic>
        <p:nvPicPr>
          <p:cNvPr id="97" name="Picture 3" descr="Esferas en 3D conectados con una línea roja">
            <a:extLst>
              <a:ext uri="{FF2B5EF4-FFF2-40B4-BE49-F238E27FC236}">
                <a16:creationId xmlns:a16="http://schemas.microsoft.com/office/drawing/2014/main" id="{8C11EC79-0509-0AAF-5D8D-71FD01ACBF0B}"/>
              </a:ext>
            </a:extLst>
          </p:cNvPr>
          <p:cNvPicPr>
            <a:picLocks noChangeAspect="1"/>
          </p:cNvPicPr>
          <p:nvPr/>
        </p:nvPicPr>
        <p:blipFill rotWithShape="1">
          <a:blip r:embed="rId2"/>
          <a:srcRect t="29384" b="6241"/>
          <a:stretch/>
        </p:blipFill>
        <p:spPr>
          <a:xfrm>
            <a:off x="20" y="10"/>
            <a:ext cx="12191979" cy="5886523"/>
          </a:xfrm>
          <a:custGeom>
            <a:avLst/>
            <a:gdLst/>
            <a:ahLst/>
            <a:cxnLst/>
            <a:rect l="l" t="t" r="r" b="b"/>
            <a:pathLst>
              <a:path w="12191999" h="5886533">
                <a:moveTo>
                  <a:pt x="4721173" y="4907914"/>
                </a:moveTo>
                <a:lnTo>
                  <a:pt x="4722109" y="4908125"/>
                </a:lnTo>
                <a:cubicBezTo>
                  <a:pt x="4721143" y="4908767"/>
                  <a:pt x="4718263" y="4909373"/>
                  <a:pt x="4717199" y="4909396"/>
                </a:cubicBezTo>
                <a:close/>
                <a:moveTo>
                  <a:pt x="0" y="0"/>
                </a:moveTo>
                <a:lnTo>
                  <a:pt x="12191999" y="0"/>
                </a:lnTo>
                <a:lnTo>
                  <a:pt x="12191999" y="5751311"/>
                </a:lnTo>
                <a:lnTo>
                  <a:pt x="12140860" y="5770509"/>
                </a:lnTo>
                <a:cubicBezTo>
                  <a:pt x="12126656" y="5772723"/>
                  <a:pt x="12093589" y="5827925"/>
                  <a:pt x="12080161" y="5826358"/>
                </a:cubicBezTo>
                <a:cubicBezTo>
                  <a:pt x="11978188" y="5850511"/>
                  <a:pt x="11967361" y="5873564"/>
                  <a:pt x="11917885" y="5861578"/>
                </a:cubicBezTo>
                <a:cubicBezTo>
                  <a:pt x="11872779" y="5859863"/>
                  <a:pt x="11928861" y="5896778"/>
                  <a:pt x="11894610" y="5883738"/>
                </a:cubicBezTo>
                <a:cubicBezTo>
                  <a:pt x="11860359" y="5870698"/>
                  <a:pt x="11736091" y="5807232"/>
                  <a:pt x="11712379" y="5783337"/>
                </a:cubicBezTo>
                <a:cubicBezTo>
                  <a:pt x="11688667" y="5759442"/>
                  <a:pt x="11627912" y="5782933"/>
                  <a:pt x="11585366" y="5740371"/>
                </a:cubicBezTo>
                <a:lnTo>
                  <a:pt x="11516470" y="5663679"/>
                </a:lnTo>
                <a:cubicBezTo>
                  <a:pt x="11468274" y="5661847"/>
                  <a:pt x="11507335" y="5626593"/>
                  <a:pt x="11462692" y="5610127"/>
                </a:cubicBezTo>
                <a:cubicBezTo>
                  <a:pt x="11417567" y="5608500"/>
                  <a:pt x="11408021" y="5556613"/>
                  <a:pt x="11369712" y="5548654"/>
                </a:cubicBezTo>
                <a:cubicBezTo>
                  <a:pt x="11354317" y="5554704"/>
                  <a:pt x="11288328" y="5499810"/>
                  <a:pt x="11273969" y="5488986"/>
                </a:cubicBezTo>
                <a:cubicBezTo>
                  <a:pt x="11231913" y="5490378"/>
                  <a:pt x="11221973" y="5480544"/>
                  <a:pt x="11195084" y="5467967"/>
                </a:cubicBezTo>
                <a:cubicBezTo>
                  <a:pt x="11164086" y="5497749"/>
                  <a:pt x="11171649" y="5471790"/>
                  <a:pt x="11143408" y="5468614"/>
                </a:cubicBezTo>
                <a:cubicBezTo>
                  <a:pt x="11125906" y="5464975"/>
                  <a:pt x="11102603" y="5460835"/>
                  <a:pt x="11085935" y="5459365"/>
                </a:cubicBezTo>
                <a:cubicBezTo>
                  <a:pt x="11057493" y="5459661"/>
                  <a:pt x="11029906" y="5441496"/>
                  <a:pt x="11030953" y="5456484"/>
                </a:cubicBezTo>
                <a:cubicBezTo>
                  <a:pt x="11007784" y="5459001"/>
                  <a:pt x="10982005" y="5463178"/>
                  <a:pt x="10951060" y="5461240"/>
                </a:cubicBezTo>
                <a:cubicBezTo>
                  <a:pt x="10885365" y="5424406"/>
                  <a:pt x="10915288" y="5460968"/>
                  <a:pt x="10857721" y="5448157"/>
                </a:cubicBezTo>
                <a:cubicBezTo>
                  <a:pt x="10806646" y="5435790"/>
                  <a:pt x="10707075" y="5402712"/>
                  <a:pt x="10644616" y="5387039"/>
                </a:cubicBezTo>
                <a:cubicBezTo>
                  <a:pt x="10616446" y="5382224"/>
                  <a:pt x="10558603" y="5371613"/>
                  <a:pt x="10519277" y="5366793"/>
                </a:cubicBezTo>
                <a:cubicBezTo>
                  <a:pt x="10495461" y="5368312"/>
                  <a:pt x="10473830" y="5354868"/>
                  <a:pt x="10445981" y="5364735"/>
                </a:cubicBezTo>
                <a:cubicBezTo>
                  <a:pt x="10436536" y="5368773"/>
                  <a:pt x="10409281" y="5367966"/>
                  <a:pt x="10383865" y="5360888"/>
                </a:cubicBezTo>
                <a:cubicBezTo>
                  <a:pt x="10374827" y="5369095"/>
                  <a:pt x="10347864" y="5360432"/>
                  <a:pt x="10336852" y="5360277"/>
                </a:cubicBezTo>
                <a:cubicBezTo>
                  <a:pt x="10323586" y="5366987"/>
                  <a:pt x="10274741" y="5357921"/>
                  <a:pt x="10261098" y="5350526"/>
                </a:cubicBezTo>
                <a:lnTo>
                  <a:pt x="10126497" y="5339011"/>
                </a:lnTo>
                <a:lnTo>
                  <a:pt x="10082166" y="5336916"/>
                </a:lnTo>
                <a:cubicBezTo>
                  <a:pt x="10074567" y="5338985"/>
                  <a:pt x="10046860" y="5337657"/>
                  <a:pt x="10039237" y="5338580"/>
                </a:cubicBezTo>
                <a:cubicBezTo>
                  <a:pt x="9998458" y="5328479"/>
                  <a:pt x="9984394" y="5327989"/>
                  <a:pt x="9960016" y="5323065"/>
                </a:cubicBezTo>
                <a:cubicBezTo>
                  <a:pt x="9918980" y="5322923"/>
                  <a:pt x="9888741" y="5326122"/>
                  <a:pt x="9847789" y="5316297"/>
                </a:cubicBezTo>
                <a:lnTo>
                  <a:pt x="9728306" y="5296090"/>
                </a:lnTo>
                <a:cubicBezTo>
                  <a:pt x="9675056" y="5305676"/>
                  <a:pt x="9602035" y="5297282"/>
                  <a:pt x="9584504" y="5284670"/>
                </a:cubicBezTo>
                <a:cubicBezTo>
                  <a:pt x="9518952" y="5270394"/>
                  <a:pt x="9415429" y="5244268"/>
                  <a:pt x="9343049" y="5238968"/>
                </a:cubicBezTo>
                <a:lnTo>
                  <a:pt x="9231367" y="5187063"/>
                </a:lnTo>
                <a:lnTo>
                  <a:pt x="9194807" y="5176984"/>
                </a:lnTo>
                <a:lnTo>
                  <a:pt x="9189243" y="5167745"/>
                </a:lnTo>
                <a:lnTo>
                  <a:pt x="9151229" y="5156543"/>
                </a:lnTo>
                <a:lnTo>
                  <a:pt x="9150207" y="5157608"/>
                </a:lnTo>
                <a:cubicBezTo>
                  <a:pt x="9147045" y="5159739"/>
                  <a:pt x="9143081" y="5160831"/>
                  <a:pt x="9137315" y="5159777"/>
                </a:cubicBezTo>
                <a:cubicBezTo>
                  <a:pt x="9138862" y="5179261"/>
                  <a:pt x="9130952" y="5165972"/>
                  <a:pt x="9113809" y="5161143"/>
                </a:cubicBezTo>
                <a:cubicBezTo>
                  <a:pt x="9112388" y="5190326"/>
                  <a:pt x="9068114" y="5155892"/>
                  <a:pt x="9053450" y="5169457"/>
                </a:cubicBezTo>
                <a:lnTo>
                  <a:pt x="9005483" y="5166172"/>
                </a:lnTo>
                <a:lnTo>
                  <a:pt x="9005198" y="5166412"/>
                </a:lnTo>
                <a:cubicBezTo>
                  <a:pt x="9003143" y="5166632"/>
                  <a:pt x="9000324" y="5166304"/>
                  <a:pt x="8996229" y="5165201"/>
                </a:cubicBezTo>
                <a:lnTo>
                  <a:pt x="8990391" y="5163140"/>
                </a:lnTo>
                <a:lnTo>
                  <a:pt x="8974334" y="5159914"/>
                </a:lnTo>
                <a:lnTo>
                  <a:pt x="8968008" y="5160614"/>
                </a:lnTo>
                <a:lnTo>
                  <a:pt x="8963045" y="5162839"/>
                </a:lnTo>
                <a:cubicBezTo>
                  <a:pt x="8954690" y="5154888"/>
                  <a:pt x="8955517" y="5145940"/>
                  <a:pt x="8928985" y="5166027"/>
                </a:cubicBezTo>
                <a:cubicBezTo>
                  <a:pt x="8898031" y="5165007"/>
                  <a:pt x="8789300" y="5150352"/>
                  <a:pt x="8752441" y="5146795"/>
                </a:cubicBezTo>
                <a:cubicBezTo>
                  <a:pt x="8719819" y="5136075"/>
                  <a:pt x="8748194" y="5149736"/>
                  <a:pt x="8707844" y="5144694"/>
                </a:cubicBezTo>
                <a:cubicBezTo>
                  <a:pt x="8671606" y="5125159"/>
                  <a:pt x="8639142" y="5141599"/>
                  <a:pt x="8596068" y="5136122"/>
                </a:cubicBezTo>
                <a:lnTo>
                  <a:pt x="8525227" y="5150964"/>
                </a:lnTo>
                <a:lnTo>
                  <a:pt x="8510980" y="5145049"/>
                </a:lnTo>
                <a:lnTo>
                  <a:pt x="8506164" y="5142048"/>
                </a:lnTo>
                <a:cubicBezTo>
                  <a:pt x="8502646" y="5140271"/>
                  <a:pt x="8500045" y="5139460"/>
                  <a:pt x="8497965" y="5139310"/>
                </a:cubicBezTo>
                <a:lnTo>
                  <a:pt x="8497591" y="5139489"/>
                </a:lnTo>
                <a:lnTo>
                  <a:pt x="8490246" y="5136439"/>
                </a:lnTo>
                <a:lnTo>
                  <a:pt x="8367179" y="5122397"/>
                </a:lnTo>
                <a:cubicBezTo>
                  <a:pt x="8362021" y="5120372"/>
                  <a:pt x="8357730" y="5120720"/>
                  <a:pt x="8353796" y="5122203"/>
                </a:cubicBezTo>
                <a:lnTo>
                  <a:pt x="8352369" y="5123043"/>
                </a:lnTo>
                <a:lnTo>
                  <a:pt x="8320101" y="5105625"/>
                </a:lnTo>
                <a:lnTo>
                  <a:pt x="8314429" y="5105299"/>
                </a:lnTo>
                <a:lnTo>
                  <a:pt x="8295170" y="5091404"/>
                </a:lnTo>
                <a:lnTo>
                  <a:pt x="8284273" y="5085581"/>
                </a:lnTo>
                <a:lnTo>
                  <a:pt x="8283146" y="5081138"/>
                </a:lnTo>
                <a:cubicBezTo>
                  <a:pt x="8280842" y="5077893"/>
                  <a:pt x="8276148" y="5075245"/>
                  <a:pt x="8266072" y="5073963"/>
                </a:cubicBezTo>
                <a:lnTo>
                  <a:pt x="8263373" y="5074193"/>
                </a:lnTo>
                <a:lnTo>
                  <a:pt x="8252030" y="5064350"/>
                </a:lnTo>
                <a:cubicBezTo>
                  <a:pt x="8248856" y="5060500"/>
                  <a:pt x="8246644" y="5056218"/>
                  <a:pt x="8245831" y="5051358"/>
                </a:cubicBezTo>
                <a:cubicBezTo>
                  <a:pt x="8181824" y="5054265"/>
                  <a:pt x="8147127" y="5020143"/>
                  <a:pt x="8090268" y="5005197"/>
                </a:cubicBezTo>
                <a:cubicBezTo>
                  <a:pt x="8025464" y="4982055"/>
                  <a:pt x="7967067" y="4960819"/>
                  <a:pt x="7905404" y="4963224"/>
                </a:cubicBezTo>
                <a:cubicBezTo>
                  <a:pt x="7835116" y="4948312"/>
                  <a:pt x="7780962" y="4946081"/>
                  <a:pt x="7718741" y="4937509"/>
                </a:cubicBezTo>
                <a:lnTo>
                  <a:pt x="7614343" y="4940980"/>
                </a:lnTo>
                <a:lnTo>
                  <a:pt x="7527539" y="4935152"/>
                </a:lnTo>
                <a:lnTo>
                  <a:pt x="7519567" y="4932599"/>
                </a:lnTo>
                <a:cubicBezTo>
                  <a:pt x="7513989" y="4931260"/>
                  <a:pt x="7510169" y="4930910"/>
                  <a:pt x="7507408" y="4931264"/>
                </a:cubicBezTo>
                <a:lnTo>
                  <a:pt x="7507036" y="4931591"/>
                </a:lnTo>
                <a:lnTo>
                  <a:pt x="7495791" y="4929639"/>
                </a:lnTo>
                <a:cubicBezTo>
                  <a:pt x="7476982" y="4925521"/>
                  <a:pt x="7422524" y="4942937"/>
                  <a:pt x="7405387" y="4937744"/>
                </a:cubicBezTo>
                <a:cubicBezTo>
                  <a:pt x="7374785" y="4940694"/>
                  <a:pt x="7333986" y="4941799"/>
                  <a:pt x="7312176" y="4947339"/>
                </a:cubicBezTo>
                <a:lnTo>
                  <a:pt x="7310849" y="4948781"/>
                </a:lnTo>
                <a:lnTo>
                  <a:pt x="7218556" y="4923532"/>
                </a:lnTo>
                <a:lnTo>
                  <a:pt x="7201098" y="4918982"/>
                </a:lnTo>
                <a:lnTo>
                  <a:pt x="7197000" y="4913624"/>
                </a:lnTo>
                <a:cubicBezTo>
                  <a:pt x="7192108" y="4910101"/>
                  <a:pt x="7184502" y="4907962"/>
                  <a:pt x="7170804" y="4908976"/>
                </a:cubicBezTo>
                <a:lnTo>
                  <a:pt x="7096984" y="4896748"/>
                </a:lnTo>
                <a:cubicBezTo>
                  <a:pt x="7061144" y="4895770"/>
                  <a:pt x="7050185" y="4894793"/>
                  <a:pt x="7018492" y="4897122"/>
                </a:cubicBezTo>
                <a:cubicBezTo>
                  <a:pt x="6937524" y="4886184"/>
                  <a:pt x="6943641" y="4862018"/>
                  <a:pt x="6904142" y="4867616"/>
                </a:cubicBezTo>
                <a:cubicBezTo>
                  <a:pt x="6871918" y="4872824"/>
                  <a:pt x="6787985" y="4853750"/>
                  <a:pt x="6708218" y="4839661"/>
                </a:cubicBezTo>
                <a:cubicBezTo>
                  <a:pt x="6649102" y="4830206"/>
                  <a:pt x="6628102" y="4816105"/>
                  <a:pt x="6549451" y="4810885"/>
                </a:cubicBezTo>
                <a:cubicBezTo>
                  <a:pt x="6472150" y="4766795"/>
                  <a:pt x="6409692" y="4790518"/>
                  <a:pt x="6317556" y="4764085"/>
                </a:cubicBezTo>
                <a:cubicBezTo>
                  <a:pt x="6297547" y="4748563"/>
                  <a:pt x="6209288" y="4765756"/>
                  <a:pt x="6168670" y="4761998"/>
                </a:cubicBezTo>
                <a:cubicBezTo>
                  <a:pt x="6128052" y="4758240"/>
                  <a:pt x="6090536" y="4744692"/>
                  <a:pt x="6073844" y="4741536"/>
                </a:cubicBezTo>
                <a:lnTo>
                  <a:pt x="6068526" y="4743073"/>
                </a:lnTo>
                <a:lnTo>
                  <a:pt x="6048634" y="4742390"/>
                </a:lnTo>
                <a:lnTo>
                  <a:pt x="6041279" y="4750739"/>
                </a:lnTo>
                <a:lnTo>
                  <a:pt x="6010088" y="4755832"/>
                </a:lnTo>
                <a:cubicBezTo>
                  <a:pt x="5998677" y="4756419"/>
                  <a:pt x="5970124" y="4755506"/>
                  <a:pt x="5957373" y="4752188"/>
                </a:cubicBezTo>
                <a:lnTo>
                  <a:pt x="5758915" y="4736496"/>
                </a:lnTo>
                <a:lnTo>
                  <a:pt x="5626957" y="4735473"/>
                </a:lnTo>
                <a:lnTo>
                  <a:pt x="5470902" y="4749493"/>
                </a:lnTo>
                <a:cubicBezTo>
                  <a:pt x="5478131" y="4762521"/>
                  <a:pt x="5439006" y="4748455"/>
                  <a:pt x="5432757" y="4760746"/>
                </a:cubicBezTo>
                <a:cubicBezTo>
                  <a:pt x="5429365" y="4770778"/>
                  <a:pt x="5391824" y="4775462"/>
                  <a:pt x="5381664" y="4778448"/>
                </a:cubicBezTo>
                <a:lnTo>
                  <a:pt x="5261760" y="4798865"/>
                </a:lnTo>
                <a:cubicBezTo>
                  <a:pt x="5251595" y="4799049"/>
                  <a:pt x="5230547" y="4807359"/>
                  <a:pt x="5222959" y="4809989"/>
                </a:cubicBezTo>
                <a:lnTo>
                  <a:pt x="5174657" y="4812979"/>
                </a:lnTo>
                <a:lnTo>
                  <a:pt x="5156551" y="4820202"/>
                </a:lnTo>
                <a:lnTo>
                  <a:pt x="5142595" y="4823602"/>
                </a:lnTo>
                <a:lnTo>
                  <a:pt x="5139593" y="4825703"/>
                </a:lnTo>
                <a:cubicBezTo>
                  <a:pt x="5133873" y="4829743"/>
                  <a:pt x="5128076" y="4833554"/>
                  <a:pt x="5121656" y="4836556"/>
                </a:cubicBezTo>
                <a:cubicBezTo>
                  <a:pt x="5108317" y="4807937"/>
                  <a:pt x="5064853" y="4857373"/>
                  <a:pt x="5065787" y="4829985"/>
                </a:cubicBezTo>
                <a:cubicBezTo>
                  <a:pt x="5028193" y="4841501"/>
                  <a:pt x="5038944" y="4812412"/>
                  <a:pt x="5011510" y="4846366"/>
                </a:cubicBezTo>
                <a:cubicBezTo>
                  <a:pt x="4937023" y="4845983"/>
                  <a:pt x="4916353" y="4832976"/>
                  <a:pt x="4840437" y="4870383"/>
                </a:cubicBezTo>
                <a:cubicBezTo>
                  <a:pt x="4806739" y="4887025"/>
                  <a:pt x="4784106" y="4898171"/>
                  <a:pt x="4762444" y="4898151"/>
                </a:cubicBezTo>
                <a:cubicBezTo>
                  <a:pt x="4741323" y="4902652"/>
                  <a:pt x="4729481" y="4905474"/>
                  <a:pt x="4723182" y="4907166"/>
                </a:cubicBezTo>
                <a:lnTo>
                  <a:pt x="4721173" y="4907914"/>
                </a:lnTo>
                <a:lnTo>
                  <a:pt x="4715524" y="4906639"/>
                </a:lnTo>
                <a:cubicBezTo>
                  <a:pt x="4680148" y="4913595"/>
                  <a:pt x="4524744" y="4914403"/>
                  <a:pt x="4515810" y="4916541"/>
                </a:cubicBezTo>
                <a:cubicBezTo>
                  <a:pt x="4457819" y="4929653"/>
                  <a:pt x="4462659" y="4930394"/>
                  <a:pt x="4428539" y="4927192"/>
                </a:cubicBezTo>
                <a:cubicBezTo>
                  <a:pt x="4423303" y="4923821"/>
                  <a:pt x="4368974" y="4930115"/>
                  <a:pt x="4362872" y="4928538"/>
                </a:cubicBezTo>
                <a:lnTo>
                  <a:pt x="4316962" y="4921923"/>
                </a:lnTo>
                <a:lnTo>
                  <a:pt x="4315106" y="4923264"/>
                </a:lnTo>
                <a:cubicBezTo>
                  <a:pt x="4306123" y="4926635"/>
                  <a:pt x="4299993" y="4926634"/>
                  <a:pt x="4295140" y="4925143"/>
                </a:cubicBezTo>
                <a:lnTo>
                  <a:pt x="4290059" y="4922226"/>
                </a:lnTo>
                <a:lnTo>
                  <a:pt x="4276138" y="4922472"/>
                </a:lnTo>
                <a:lnTo>
                  <a:pt x="4248113" y="4920148"/>
                </a:lnTo>
                <a:lnTo>
                  <a:pt x="4202046" y="4922943"/>
                </a:lnTo>
                <a:cubicBezTo>
                  <a:pt x="4201945" y="4923363"/>
                  <a:pt x="4201842" y="4923782"/>
                  <a:pt x="4201741" y="4924202"/>
                </a:cubicBezTo>
                <a:cubicBezTo>
                  <a:pt x="4200116" y="4927039"/>
                  <a:pt x="4197140" y="4929158"/>
                  <a:pt x="4191245" y="4929836"/>
                </a:cubicBezTo>
                <a:cubicBezTo>
                  <a:pt x="4204212" y="4947125"/>
                  <a:pt x="4161274" y="4945230"/>
                  <a:pt x="4142742" y="4945701"/>
                </a:cubicBezTo>
                <a:cubicBezTo>
                  <a:pt x="4124717" y="4952767"/>
                  <a:pt x="4099099" y="4966347"/>
                  <a:pt x="4083094" y="4972234"/>
                </a:cubicBezTo>
                <a:lnTo>
                  <a:pt x="4074543" y="4973069"/>
                </a:lnTo>
                <a:cubicBezTo>
                  <a:pt x="4074504" y="4973170"/>
                  <a:pt x="4074463" y="4973269"/>
                  <a:pt x="4074424" y="4973368"/>
                </a:cubicBezTo>
                <a:cubicBezTo>
                  <a:pt x="4072678" y="4974152"/>
                  <a:pt x="4069906" y="4974653"/>
                  <a:pt x="4065507" y="4974812"/>
                </a:cubicBezTo>
                <a:lnTo>
                  <a:pt x="4058951" y="4974594"/>
                </a:lnTo>
                <a:lnTo>
                  <a:pt x="4042361" y="4976215"/>
                </a:lnTo>
                <a:lnTo>
                  <a:pt x="4036993" y="4978649"/>
                </a:lnTo>
                <a:lnTo>
                  <a:pt x="4035360" y="4982316"/>
                </a:lnTo>
                <a:lnTo>
                  <a:pt x="4033775" y="4982081"/>
                </a:lnTo>
                <a:cubicBezTo>
                  <a:pt x="4021424" y="4977217"/>
                  <a:pt x="4016874" y="4968841"/>
                  <a:pt x="4004535" y="4994649"/>
                </a:cubicBezTo>
                <a:cubicBezTo>
                  <a:pt x="3976667" y="4987584"/>
                  <a:pt x="3972977" y="5002913"/>
                  <a:pt x="3936843" y="5012106"/>
                </a:cubicBezTo>
                <a:cubicBezTo>
                  <a:pt x="3920506" y="5004382"/>
                  <a:pt x="3908535" y="5009071"/>
                  <a:pt x="3897272" y="5017761"/>
                </a:cubicBezTo>
                <a:cubicBezTo>
                  <a:pt x="3861092" y="5017265"/>
                  <a:pt x="3829628" y="5031135"/>
                  <a:pt x="3789757" y="5037999"/>
                </a:cubicBezTo>
                <a:cubicBezTo>
                  <a:pt x="3741007" y="5052705"/>
                  <a:pt x="3725129" y="5054682"/>
                  <a:pt x="3682510" y="5061922"/>
                </a:cubicBezTo>
                <a:lnTo>
                  <a:pt x="3610032" y="5094193"/>
                </a:lnTo>
                <a:lnTo>
                  <a:pt x="3603852" y="5092831"/>
                </a:lnTo>
                <a:cubicBezTo>
                  <a:pt x="3599580" y="5092212"/>
                  <a:pt x="3596726" y="5092212"/>
                  <a:pt x="3594733" y="5092667"/>
                </a:cubicBezTo>
                <a:lnTo>
                  <a:pt x="3594498" y="5092936"/>
                </a:lnTo>
                <a:lnTo>
                  <a:pt x="3585975" y="5092246"/>
                </a:lnTo>
                <a:cubicBezTo>
                  <a:pt x="3571623" y="5090455"/>
                  <a:pt x="3549389" y="5104654"/>
                  <a:pt x="3536132" y="5101945"/>
                </a:cubicBezTo>
                <a:cubicBezTo>
                  <a:pt x="3513940" y="5106241"/>
                  <a:pt x="3488622" y="5099976"/>
                  <a:pt x="3473220" y="5105606"/>
                </a:cubicBezTo>
                <a:lnTo>
                  <a:pt x="3400725" y="5117654"/>
                </a:lnTo>
                <a:lnTo>
                  <a:pt x="3375935" y="5106247"/>
                </a:lnTo>
                <a:lnTo>
                  <a:pt x="3348219" y="5109860"/>
                </a:lnTo>
                <a:cubicBezTo>
                  <a:pt x="3337206" y="5110533"/>
                  <a:pt x="3327054" y="5111295"/>
                  <a:pt x="3319639" y="5114795"/>
                </a:cubicBezTo>
                <a:lnTo>
                  <a:pt x="3248529" y="5133347"/>
                </a:lnTo>
                <a:lnTo>
                  <a:pt x="3210308" y="5119794"/>
                </a:lnTo>
                <a:cubicBezTo>
                  <a:pt x="3206088" y="5117870"/>
                  <a:pt x="3200152" y="5117326"/>
                  <a:pt x="3190375" y="5119915"/>
                </a:cubicBezTo>
                <a:lnTo>
                  <a:pt x="3188145" y="5121096"/>
                </a:lnTo>
                <a:cubicBezTo>
                  <a:pt x="3182625" y="5119116"/>
                  <a:pt x="3141856" y="5121682"/>
                  <a:pt x="3108596" y="5122416"/>
                </a:cubicBezTo>
                <a:cubicBezTo>
                  <a:pt x="3055968" y="5124842"/>
                  <a:pt x="3048940" y="5117475"/>
                  <a:pt x="2988584" y="5125502"/>
                </a:cubicBezTo>
                <a:cubicBezTo>
                  <a:pt x="2928853" y="5129690"/>
                  <a:pt x="2917951" y="5124649"/>
                  <a:pt x="2876540" y="5133019"/>
                </a:cubicBezTo>
                <a:lnTo>
                  <a:pt x="2626864" y="5133771"/>
                </a:lnTo>
                <a:cubicBezTo>
                  <a:pt x="2562348" y="5111858"/>
                  <a:pt x="2563422" y="5142456"/>
                  <a:pt x="2491422" y="5135486"/>
                </a:cubicBezTo>
                <a:cubicBezTo>
                  <a:pt x="2433091" y="5200962"/>
                  <a:pt x="2455709" y="5160483"/>
                  <a:pt x="2415617" y="5168715"/>
                </a:cubicBezTo>
                <a:lnTo>
                  <a:pt x="2290098" y="5166151"/>
                </a:lnTo>
                <a:cubicBezTo>
                  <a:pt x="2257057" y="5152522"/>
                  <a:pt x="2202458" y="5187690"/>
                  <a:pt x="2161714" y="5169302"/>
                </a:cubicBezTo>
                <a:cubicBezTo>
                  <a:pt x="2122714" y="5172302"/>
                  <a:pt x="2080450" y="5180350"/>
                  <a:pt x="2056089" y="5184144"/>
                </a:cubicBezTo>
                <a:cubicBezTo>
                  <a:pt x="2019828" y="5191108"/>
                  <a:pt x="1978839" y="5203797"/>
                  <a:pt x="1944153" y="5211084"/>
                </a:cubicBezTo>
                <a:cubicBezTo>
                  <a:pt x="1925867" y="5199079"/>
                  <a:pt x="1896027" y="5224183"/>
                  <a:pt x="1847968" y="5227868"/>
                </a:cubicBezTo>
                <a:cubicBezTo>
                  <a:pt x="1827977" y="5213971"/>
                  <a:pt x="1815570" y="5230544"/>
                  <a:pt x="1777083" y="5212267"/>
                </a:cubicBezTo>
                <a:cubicBezTo>
                  <a:pt x="1775439" y="5214216"/>
                  <a:pt x="1773397" y="5216035"/>
                  <a:pt x="1771025" y="5217668"/>
                </a:cubicBezTo>
                <a:cubicBezTo>
                  <a:pt x="1757251" y="5227146"/>
                  <a:pt x="1735528" y="5228402"/>
                  <a:pt x="1722509" y="5220470"/>
                </a:cubicBezTo>
                <a:cubicBezTo>
                  <a:pt x="1691779" y="5208440"/>
                  <a:pt x="1662321" y="5203305"/>
                  <a:pt x="1633941" y="5200774"/>
                </a:cubicBezTo>
                <a:lnTo>
                  <a:pt x="1586145" y="5210184"/>
                </a:lnTo>
                <a:cubicBezTo>
                  <a:pt x="1567948" y="5215416"/>
                  <a:pt x="1545900" y="5226363"/>
                  <a:pt x="1524748" y="5232173"/>
                </a:cubicBezTo>
                <a:cubicBezTo>
                  <a:pt x="1502586" y="5235395"/>
                  <a:pt x="1478013" y="5230993"/>
                  <a:pt x="1459242" y="5245044"/>
                </a:cubicBezTo>
                <a:cubicBezTo>
                  <a:pt x="1421474" y="5260197"/>
                  <a:pt x="1374524" y="5244220"/>
                  <a:pt x="1349457" y="5280705"/>
                </a:cubicBezTo>
                <a:cubicBezTo>
                  <a:pt x="1273276" y="5302389"/>
                  <a:pt x="1121512" y="5336260"/>
                  <a:pt x="1009212" y="5361227"/>
                </a:cubicBezTo>
                <a:cubicBezTo>
                  <a:pt x="939016" y="5373529"/>
                  <a:pt x="866895" y="5370149"/>
                  <a:pt x="808572" y="5377024"/>
                </a:cubicBezTo>
                <a:cubicBezTo>
                  <a:pt x="802823" y="5374184"/>
                  <a:pt x="726016" y="5397963"/>
                  <a:pt x="719549" y="5396991"/>
                </a:cubicBezTo>
                <a:lnTo>
                  <a:pt x="698795" y="5397657"/>
                </a:lnTo>
                <a:cubicBezTo>
                  <a:pt x="689833" y="5401894"/>
                  <a:pt x="683492" y="5402495"/>
                  <a:pt x="678327" y="5401487"/>
                </a:cubicBezTo>
                <a:lnTo>
                  <a:pt x="672784" y="5399085"/>
                </a:lnTo>
                <a:lnTo>
                  <a:pt x="658406" y="5400696"/>
                </a:lnTo>
                <a:lnTo>
                  <a:pt x="629185" y="5401132"/>
                </a:lnTo>
                <a:lnTo>
                  <a:pt x="624558" y="5403782"/>
                </a:lnTo>
                <a:lnTo>
                  <a:pt x="581798" y="5408438"/>
                </a:lnTo>
                <a:cubicBezTo>
                  <a:pt x="581736" y="5408865"/>
                  <a:pt x="581671" y="5409294"/>
                  <a:pt x="581608" y="5409722"/>
                </a:cubicBezTo>
                <a:cubicBezTo>
                  <a:pt x="580204" y="5412704"/>
                  <a:pt x="577331" y="5415106"/>
                  <a:pt x="571299" y="5416358"/>
                </a:cubicBezTo>
                <a:cubicBezTo>
                  <a:pt x="551623" y="5426267"/>
                  <a:pt x="484499" y="5459654"/>
                  <a:pt x="463549" y="5469173"/>
                </a:cubicBezTo>
                <a:cubicBezTo>
                  <a:pt x="453136" y="5470720"/>
                  <a:pt x="449731" y="5472678"/>
                  <a:pt x="445606" y="5473465"/>
                </a:cubicBezTo>
                <a:lnTo>
                  <a:pt x="438799" y="5473893"/>
                </a:lnTo>
                <a:cubicBezTo>
                  <a:pt x="417222" y="5482183"/>
                  <a:pt x="343312" y="5513407"/>
                  <a:pt x="316138" y="5523213"/>
                </a:cubicBezTo>
                <a:cubicBezTo>
                  <a:pt x="298481" y="5517132"/>
                  <a:pt x="286556" y="5522972"/>
                  <a:pt x="275748" y="5532726"/>
                </a:cubicBezTo>
                <a:cubicBezTo>
                  <a:pt x="238274" y="5535784"/>
                  <a:pt x="207076" y="5552679"/>
                  <a:pt x="166496" y="5563424"/>
                </a:cubicBezTo>
                <a:lnTo>
                  <a:pt x="0" y="5629888"/>
                </a:lnTo>
                <a:close/>
              </a:path>
            </a:pathLst>
          </a:custGeom>
        </p:spPr>
      </p:pic>
    </p:spTree>
    <p:extLst>
      <p:ext uri="{BB962C8B-B14F-4D97-AF65-F5344CB8AC3E}">
        <p14:creationId xmlns:p14="http://schemas.microsoft.com/office/powerpoint/2010/main" val="177404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A2E95B-EA64-3143-D7C7-C99E09FBFBA7}"/>
              </a:ext>
            </a:extLst>
          </p:cNvPr>
          <p:cNvSpPr>
            <a:spLocks noGrp="1"/>
          </p:cNvSpPr>
          <p:nvPr>
            <p:ph type="title"/>
          </p:nvPr>
        </p:nvSpPr>
        <p:spPr/>
        <p:txBody>
          <a:bodyPr/>
          <a:lstStyle/>
          <a:p>
            <a:r>
              <a:rPr lang="es-ES" dirty="0"/>
              <a:t>Ejecución de procesos en </a:t>
            </a:r>
            <a:r>
              <a:rPr lang="es-ES" dirty="0" err="1"/>
              <a:t>linux</a:t>
            </a:r>
            <a:endParaRPr lang="es-ES" dirty="0"/>
          </a:p>
        </p:txBody>
      </p:sp>
      <p:sp>
        <p:nvSpPr>
          <p:cNvPr id="3" name="Marcador de contenido 2">
            <a:extLst>
              <a:ext uri="{FF2B5EF4-FFF2-40B4-BE49-F238E27FC236}">
                <a16:creationId xmlns:a16="http://schemas.microsoft.com/office/drawing/2014/main" id="{3F2D98B4-8CF3-46D5-A32C-6B66B97CB5A7}"/>
              </a:ext>
            </a:extLst>
          </p:cNvPr>
          <p:cNvSpPr>
            <a:spLocks noGrp="1"/>
          </p:cNvSpPr>
          <p:nvPr>
            <p:ph idx="1"/>
          </p:nvPr>
        </p:nvSpPr>
        <p:spPr>
          <a:xfrm>
            <a:off x="1050879" y="1825624"/>
            <a:ext cx="9810604" cy="528693"/>
          </a:xfrm>
        </p:spPr>
        <p:txBody>
          <a:bodyPr/>
          <a:lstStyle/>
          <a:p>
            <a:r>
              <a:rPr lang="es-ES" dirty="0"/>
              <a:t>Crear procesos: </a:t>
            </a:r>
            <a:r>
              <a:rPr lang="es-ES" dirty="0" err="1"/>
              <a:t>fork</a:t>
            </a:r>
            <a:r>
              <a:rPr lang="es-ES" dirty="0"/>
              <a:t> (</a:t>
            </a:r>
            <a:r>
              <a:rPr lang="es-ES" dirty="0" err="1"/>
              <a:t>unistd.h</a:t>
            </a:r>
            <a:r>
              <a:rPr lang="es-ES" dirty="0"/>
              <a:t>)</a:t>
            </a:r>
          </a:p>
          <a:p>
            <a:pPr marL="0" indent="0">
              <a:buNone/>
            </a:pPr>
            <a:endParaRPr lang="es-ES" dirty="0"/>
          </a:p>
        </p:txBody>
      </p:sp>
      <p:sp>
        <p:nvSpPr>
          <p:cNvPr id="4" name="Marcador de contenido 2">
            <a:extLst>
              <a:ext uri="{FF2B5EF4-FFF2-40B4-BE49-F238E27FC236}">
                <a16:creationId xmlns:a16="http://schemas.microsoft.com/office/drawing/2014/main" id="{92EF63FD-5142-B9A3-42C5-B53D227BC665}"/>
              </a:ext>
            </a:extLst>
          </p:cNvPr>
          <p:cNvSpPr txBox="1">
            <a:spLocks/>
          </p:cNvSpPr>
          <p:nvPr/>
        </p:nvSpPr>
        <p:spPr>
          <a:xfrm>
            <a:off x="1330517" y="2354316"/>
            <a:ext cx="8532811" cy="38940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ts val="0"/>
              </a:spcBef>
              <a:buNone/>
            </a:pPr>
            <a:r>
              <a:rPr lang="es-ES" dirty="0">
                <a:solidFill>
                  <a:srgbClr val="804000"/>
                </a:solidFill>
                <a:highlight>
                  <a:srgbClr val="FFFFFF"/>
                </a:highlight>
              </a:rPr>
              <a:t>#</a:t>
            </a:r>
            <a:r>
              <a:rPr lang="es-ES" dirty="0" err="1">
                <a:solidFill>
                  <a:srgbClr val="804000"/>
                </a:solidFill>
                <a:highlight>
                  <a:srgbClr val="FFFFFF"/>
                </a:highlight>
              </a:rPr>
              <a:t>include</a:t>
            </a:r>
            <a:r>
              <a:rPr lang="es-ES" dirty="0">
                <a:solidFill>
                  <a:srgbClr val="804000"/>
                </a:solidFill>
                <a:highlight>
                  <a:srgbClr val="FFFFFF"/>
                </a:highlight>
              </a:rPr>
              <a:t> &lt;</a:t>
            </a:r>
            <a:r>
              <a:rPr lang="es-ES" dirty="0" err="1">
                <a:solidFill>
                  <a:srgbClr val="804000"/>
                </a:solidFill>
                <a:highlight>
                  <a:srgbClr val="FFFFFF"/>
                </a:highlight>
              </a:rPr>
              <a:t>stdio.h</a:t>
            </a:r>
            <a:r>
              <a:rPr lang="es-ES" dirty="0">
                <a:solidFill>
                  <a:srgbClr val="804000"/>
                </a:solidFill>
                <a:highlight>
                  <a:srgbClr val="FFFFFF"/>
                </a:highlight>
              </a:rPr>
              <a:t>&gt;</a:t>
            </a:r>
          </a:p>
          <a:p>
            <a:pPr marL="0" indent="0">
              <a:lnSpc>
                <a:spcPct val="110000"/>
              </a:lnSpc>
              <a:spcBef>
                <a:spcPts val="0"/>
              </a:spcBef>
              <a:buNone/>
            </a:pPr>
            <a:r>
              <a:rPr lang="es-ES" dirty="0">
                <a:solidFill>
                  <a:srgbClr val="804000"/>
                </a:solidFill>
                <a:highlight>
                  <a:srgbClr val="FFFFFF"/>
                </a:highlight>
              </a:rPr>
              <a:t>#</a:t>
            </a:r>
            <a:r>
              <a:rPr lang="es-ES" dirty="0" err="1">
                <a:solidFill>
                  <a:srgbClr val="804000"/>
                </a:solidFill>
                <a:highlight>
                  <a:srgbClr val="FFFFFF"/>
                </a:highlight>
              </a:rPr>
              <a:t>include</a:t>
            </a:r>
            <a:r>
              <a:rPr lang="es-ES" dirty="0">
                <a:solidFill>
                  <a:srgbClr val="804000"/>
                </a:solidFill>
                <a:highlight>
                  <a:srgbClr val="FFFFFF"/>
                </a:highlight>
              </a:rPr>
              <a:t> &lt;</a:t>
            </a:r>
            <a:r>
              <a:rPr lang="es-ES" dirty="0" err="1">
                <a:solidFill>
                  <a:srgbClr val="804000"/>
                </a:solidFill>
                <a:highlight>
                  <a:srgbClr val="FFFFFF"/>
                </a:highlight>
              </a:rPr>
              <a:t>unistd.h</a:t>
            </a:r>
            <a:r>
              <a:rPr lang="es-ES" dirty="0">
                <a:solidFill>
                  <a:srgbClr val="804000"/>
                </a:solidFill>
                <a:highlight>
                  <a:srgbClr val="FFFFFF"/>
                </a:highlight>
              </a:rPr>
              <a:t>&gt;</a:t>
            </a:r>
          </a:p>
          <a:p>
            <a:pPr marL="0" indent="0">
              <a:lnSpc>
                <a:spcPct val="110000"/>
              </a:lnSpc>
              <a:spcBef>
                <a:spcPts val="0"/>
              </a:spcBef>
              <a:buNone/>
            </a:pPr>
            <a:r>
              <a:rPr lang="es-ES" dirty="0" err="1">
                <a:solidFill>
                  <a:srgbClr val="8000FF"/>
                </a:solidFill>
                <a:highlight>
                  <a:srgbClr val="FFFFFF"/>
                </a:highlight>
              </a:rPr>
              <a:t>int</a:t>
            </a:r>
            <a:r>
              <a:rPr lang="es-ES" dirty="0">
                <a:solidFill>
                  <a:srgbClr val="000000"/>
                </a:solidFill>
                <a:highlight>
                  <a:srgbClr val="FFFFFF"/>
                </a:highlight>
              </a:rPr>
              <a:t> </a:t>
            </a:r>
            <a:r>
              <a:rPr lang="es-ES" dirty="0" err="1">
                <a:solidFill>
                  <a:srgbClr val="000000"/>
                </a:solidFill>
                <a:highlight>
                  <a:srgbClr val="FFFFFF"/>
                </a:highlight>
              </a:rPr>
              <a:t>main</a:t>
            </a:r>
            <a:r>
              <a:rPr lang="es-ES" b="1" dirty="0">
                <a:solidFill>
                  <a:srgbClr val="000080"/>
                </a:solidFill>
                <a:highlight>
                  <a:srgbClr val="FFFFFF"/>
                </a:highlight>
              </a:rPr>
              <a:t>()</a:t>
            </a:r>
            <a:endParaRPr lang="es-ES" dirty="0">
              <a:solidFill>
                <a:srgbClr val="000000"/>
              </a:solidFill>
              <a:highlight>
                <a:srgbClr val="FFFFFF"/>
              </a:highlight>
            </a:endParaRPr>
          </a:p>
          <a:p>
            <a:pPr marL="0" indent="0">
              <a:lnSpc>
                <a:spcPct val="110000"/>
              </a:lnSpc>
              <a:spcBef>
                <a:spcPts val="0"/>
              </a:spcBef>
              <a:buNone/>
            </a:pPr>
            <a:r>
              <a:rPr lang="es-ES" b="1" dirty="0">
                <a:solidFill>
                  <a:srgbClr val="000080"/>
                </a:solidFill>
                <a:highlight>
                  <a:srgbClr val="FFFFFF"/>
                </a:highlight>
              </a:rPr>
              <a:t>{</a:t>
            </a:r>
            <a:r>
              <a:rPr lang="es-ES" dirty="0">
                <a:solidFill>
                  <a:srgbClr val="000000"/>
                </a:solidFill>
                <a:highlight>
                  <a:srgbClr val="FFFFFF"/>
                </a:highlight>
              </a:rPr>
              <a:t>    </a:t>
            </a:r>
          </a:p>
          <a:p>
            <a:pPr marL="0" indent="0">
              <a:lnSpc>
                <a:spcPct val="110000"/>
              </a:lnSpc>
              <a:spcBef>
                <a:spcPts val="0"/>
              </a:spcBef>
              <a:buNone/>
            </a:pPr>
            <a:r>
              <a:rPr lang="es-ES" dirty="0">
                <a:solidFill>
                  <a:srgbClr val="000000"/>
                </a:solidFill>
                <a:highlight>
                  <a:srgbClr val="FFFFFF"/>
                </a:highlight>
              </a:rPr>
              <a:t>  </a:t>
            </a:r>
            <a:r>
              <a:rPr lang="es-ES" dirty="0" err="1">
                <a:solidFill>
                  <a:srgbClr val="000000"/>
                </a:solidFill>
                <a:highlight>
                  <a:srgbClr val="FFFFFF"/>
                </a:highlight>
              </a:rPr>
              <a:t>fork</a:t>
            </a:r>
            <a:r>
              <a:rPr lang="es-ES" b="1" dirty="0">
                <a:solidFill>
                  <a:srgbClr val="000080"/>
                </a:solidFill>
                <a:highlight>
                  <a:srgbClr val="FFFFFF"/>
                </a:highlight>
              </a:rPr>
              <a:t>();</a:t>
            </a:r>
            <a:r>
              <a:rPr lang="es-ES" dirty="0">
                <a:solidFill>
                  <a:srgbClr val="000000"/>
                </a:solidFill>
                <a:highlight>
                  <a:srgbClr val="FFFFFF"/>
                </a:highlight>
              </a:rPr>
              <a:t> </a:t>
            </a:r>
          </a:p>
          <a:p>
            <a:pPr marL="0" indent="0">
              <a:lnSpc>
                <a:spcPct val="110000"/>
              </a:lnSpc>
              <a:spcBef>
                <a:spcPts val="0"/>
              </a:spcBef>
              <a:buNone/>
            </a:pPr>
            <a:r>
              <a:rPr lang="es-ES" dirty="0">
                <a:solidFill>
                  <a:srgbClr val="000000"/>
                </a:solidFill>
                <a:highlight>
                  <a:srgbClr val="FFFFFF"/>
                </a:highlight>
              </a:rPr>
              <a:t>  </a:t>
            </a:r>
            <a:r>
              <a:rPr lang="es-ES" dirty="0" err="1">
                <a:solidFill>
                  <a:srgbClr val="000000"/>
                </a:solidFill>
                <a:highlight>
                  <a:srgbClr val="FFFFFF"/>
                </a:highlight>
              </a:rPr>
              <a:t>fork</a:t>
            </a:r>
            <a:r>
              <a:rPr lang="es-ES" b="1" dirty="0">
                <a:solidFill>
                  <a:srgbClr val="000080"/>
                </a:solidFill>
                <a:highlight>
                  <a:srgbClr val="FFFFFF"/>
                </a:highlight>
              </a:rPr>
              <a:t>()</a:t>
            </a:r>
            <a:r>
              <a:rPr lang="es-ES" dirty="0">
                <a:solidFill>
                  <a:srgbClr val="000000"/>
                </a:solidFill>
                <a:highlight>
                  <a:srgbClr val="FFFFFF"/>
                </a:highlight>
              </a:rPr>
              <a:t> </a:t>
            </a:r>
            <a:r>
              <a:rPr lang="es-ES" b="1" dirty="0">
                <a:solidFill>
                  <a:srgbClr val="000080"/>
                </a:solidFill>
                <a:highlight>
                  <a:srgbClr val="FFFFFF"/>
                </a:highlight>
              </a:rPr>
              <a:t>&amp;&amp;</a:t>
            </a:r>
            <a:r>
              <a:rPr lang="es-ES" dirty="0">
                <a:solidFill>
                  <a:srgbClr val="000000"/>
                </a:solidFill>
                <a:highlight>
                  <a:srgbClr val="FFFFFF"/>
                </a:highlight>
              </a:rPr>
              <a:t> </a:t>
            </a:r>
            <a:r>
              <a:rPr lang="es-ES" dirty="0" err="1">
                <a:solidFill>
                  <a:srgbClr val="000000"/>
                </a:solidFill>
                <a:highlight>
                  <a:srgbClr val="FFFFFF"/>
                </a:highlight>
              </a:rPr>
              <a:t>fork</a:t>
            </a:r>
            <a:r>
              <a:rPr lang="es-ES" b="1" dirty="0">
                <a:solidFill>
                  <a:srgbClr val="000080"/>
                </a:solidFill>
                <a:highlight>
                  <a:srgbClr val="FFFFFF"/>
                </a:highlight>
              </a:rPr>
              <a:t>()</a:t>
            </a:r>
            <a:r>
              <a:rPr lang="es-ES" dirty="0">
                <a:solidFill>
                  <a:srgbClr val="000000"/>
                </a:solidFill>
                <a:highlight>
                  <a:srgbClr val="FFFFFF"/>
                </a:highlight>
              </a:rPr>
              <a:t> </a:t>
            </a:r>
            <a:r>
              <a:rPr lang="es-ES" b="1" dirty="0">
                <a:solidFill>
                  <a:srgbClr val="000080"/>
                </a:solidFill>
                <a:highlight>
                  <a:srgbClr val="FFFFFF"/>
                </a:highlight>
              </a:rPr>
              <a:t>||</a:t>
            </a:r>
            <a:r>
              <a:rPr lang="es-ES" dirty="0">
                <a:solidFill>
                  <a:srgbClr val="000000"/>
                </a:solidFill>
                <a:highlight>
                  <a:srgbClr val="FFFFFF"/>
                </a:highlight>
              </a:rPr>
              <a:t> </a:t>
            </a:r>
            <a:r>
              <a:rPr lang="es-ES" dirty="0" err="1">
                <a:solidFill>
                  <a:srgbClr val="000000"/>
                </a:solidFill>
                <a:highlight>
                  <a:srgbClr val="FFFFFF"/>
                </a:highlight>
              </a:rPr>
              <a:t>fork</a:t>
            </a:r>
            <a:r>
              <a:rPr lang="es-ES" b="1" dirty="0">
                <a:solidFill>
                  <a:srgbClr val="000080"/>
                </a:solidFill>
                <a:highlight>
                  <a:srgbClr val="FFFFFF"/>
                </a:highlight>
              </a:rPr>
              <a:t>();</a:t>
            </a:r>
            <a:r>
              <a:rPr lang="es-ES" dirty="0">
                <a:solidFill>
                  <a:srgbClr val="000000"/>
                </a:solidFill>
                <a:highlight>
                  <a:srgbClr val="FFFFFF"/>
                </a:highlight>
              </a:rPr>
              <a:t>   </a:t>
            </a:r>
          </a:p>
          <a:p>
            <a:pPr marL="0" indent="0">
              <a:lnSpc>
                <a:spcPct val="110000"/>
              </a:lnSpc>
              <a:spcBef>
                <a:spcPts val="0"/>
              </a:spcBef>
              <a:buNone/>
            </a:pPr>
            <a:r>
              <a:rPr lang="es-ES" dirty="0">
                <a:solidFill>
                  <a:srgbClr val="000000"/>
                </a:solidFill>
                <a:highlight>
                  <a:srgbClr val="FFFFFF"/>
                </a:highlight>
              </a:rPr>
              <a:t>  </a:t>
            </a:r>
            <a:r>
              <a:rPr lang="es-ES" dirty="0" err="1">
                <a:solidFill>
                  <a:srgbClr val="000000"/>
                </a:solidFill>
                <a:highlight>
                  <a:srgbClr val="FFFFFF"/>
                </a:highlight>
              </a:rPr>
              <a:t>fork</a:t>
            </a:r>
            <a:r>
              <a:rPr lang="es-ES" b="1" dirty="0">
                <a:solidFill>
                  <a:srgbClr val="000080"/>
                </a:solidFill>
                <a:highlight>
                  <a:srgbClr val="FFFFFF"/>
                </a:highlight>
              </a:rPr>
              <a:t>();</a:t>
            </a:r>
            <a:r>
              <a:rPr lang="es-ES" dirty="0">
                <a:solidFill>
                  <a:srgbClr val="000000"/>
                </a:solidFill>
                <a:highlight>
                  <a:srgbClr val="FFFFFF"/>
                </a:highlight>
              </a:rPr>
              <a:t>     </a:t>
            </a:r>
          </a:p>
          <a:p>
            <a:pPr marL="0" indent="0">
              <a:lnSpc>
                <a:spcPct val="110000"/>
              </a:lnSpc>
              <a:spcBef>
                <a:spcPts val="0"/>
              </a:spcBef>
              <a:buNone/>
            </a:pPr>
            <a:r>
              <a:rPr lang="es-ES" dirty="0">
                <a:solidFill>
                  <a:srgbClr val="000000"/>
                </a:solidFill>
                <a:highlight>
                  <a:srgbClr val="FFFFFF"/>
                </a:highlight>
              </a:rPr>
              <a:t>  </a:t>
            </a:r>
            <a:r>
              <a:rPr lang="es-ES" dirty="0" err="1">
                <a:solidFill>
                  <a:srgbClr val="000000"/>
                </a:solidFill>
                <a:highlight>
                  <a:srgbClr val="FFFFFF"/>
                </a:highlight>
              </a:rPr>
              <a:t>printf</a:t>
            </a:r>
            <a:r>
              <a:rPr lang="es-ES" b="1" dirty="0">
                <a:solidFill>
                  <a:srgbClr val="000080"/>
                </a:solidFill>
                <a:highlight>
                  <a:srgbClr val="FFFFFF"/>
                </a:highlight>
              </a:rPr>
              <a:t>(</a:t>
            </a:r>
            <a:r>
              <a:rPr lang="es-ES" dirty="0">
                <a:solidFill>
                  <a:srgbClr val="808080"/>
                </a:solidFill>
                <a:highlight>
                  <a:srgbClr val="FFFFFF"/>
                </a:highlight>
              </a:rPr>
              <a:t>"</a:t>
            </a:r>
            <a:r>
              <a:rPr lang="es-ES" dirty="0" err="1">
                <a:solidFill>
                  <a:srgbClr val="808080"/>
                </a:solidFill>
                <a:highlight>
                  <a:srgbClr val="FFFFFF"/>
                </a:highlight>
              </a:rPr>
              <a:t>forked</a:t>
            </a:r>
            <a:r>
              <a:rPr lang="es-ES" dirty="0">
                <a:solidFill>
                  <a:srgbClr val="808080"/>
                </a:solidFill>
                <a:highlight>
                  <a:srgbClr val="FFFFFF"/>
                </a:highlight>
              </a:rPr>
              <a:t>\n"</a:t>
            </a:r>
            <a:r>
              <a:rPr lang="es-ES" b="1" dirty="0">
                <a:solidFill>
                  <a:srgbClr val="000080"/>
                </a:solidFill>
                <a:highlight>
                  <a:srgbClr val="FFFFFF"/>
                </a:highlight>
              </a:rPr>
              <a:t>);</a:t>
            </a:r>
            <a:r>
              <a:rPr lang="es-ES" dirty="0">
                <a:solidFill>
                  <a:srgbClr val="000000"/>
                </a:solidFill>
                <a:highlight>
                  <a:srgbClr val="FFFFFF"/>
                </a:highlight>
              </a:rPr>
              <a:t>  </a:t>
            </a:r>
          </a:p>
          <a:p>
            <a:pPr marL="0" indent="0">
              <a:lnSpc>
                <a:spcPct val="110000"/>
              </a:lnSpc>
              <a:spcBef>
                <a:spcPts val="0"/>
              </a:spcBef>
              <a:buNone/>
            </a:pPr>
            <a:r>
              <a:rPr lang="es-ES" dirty="0">
                <a:solidFill>
                  <a:srgbClr val="000000"/>
                </a:solidFill>
                <a:highlight>
                  <a:srgbClr val="FFFFFF"/>
                </a:highlight>
              </a:rPr>
              <a:t>  </a:t>
            </a:r>
            <a:r>
              <a:rPr lang="es-ES" b="1" dirty="0" err="1">
                <a:solidFill>
                  <a:srgbClr val="0000FF"/>
                </a:solidFill>
                <a:highlight>
                  <a:srgbClr val="FFFFFF"/>
                </a:highlight>
              </a:rPr>
              <a:t>return</a:t>
            </a:r>
            <a:r>
              <a:rPr lang="es-ES" dirty="0">
                <a:solidFill>
                  <a:srgbClr val="000000"/>
                </a:solidFill>
                <a:highlight>
                  <a:srgbClr val="FFFFFF"/>
                </a:highlight>
              </a:rPr>
              <a:t> </a:t>
            </a:r>
            <a:r>
              <a:rPr lang="es-ES" dirty="0">
                <a:solidFill>
                  <a:srgbClr val="FF8000"/>
                </a:solidFill>
                <a:highlight>
                  <a:srgbClr val="FFFFFF"/>
                </a:highlight>
              </a:rPr>
              <a:t>0</a:t>
            </a:r>
            <a:r>
              <a:rPr lang="es-ES" b="1" dirty="0">
                <a:solidFill>
                  <a:srgbClr val="000080"/>
                </a:solidFill>
                <a:highlight>
                  <a:srgbClr val="FFFFFF"/>
                </a:highlight>
              </a:rPr>
              <a:t>;</a:t>
            </a:r>
            <a:endParaRPr lang="es-ES" dirty="0">
              <a:solidFill>
                <a:srgbClr val="000000"/>
              </a:solidFill>
              <a:highlight>
                <a:srgbClr val="FFFFFF"/>
              </a:highlight>
            </a:endParaRPr>
          </a:p>
          <a:p>
            <a:pPr marL="0" indent="0">
              <a:lnSpc>
                <a:spcPct val="110000"/>
              </a:lnSpc>
              <a:spcBef>
                <a:spcPts val="0"/>
              </a:spcBef>
              <a:buNone/>
            </a:pPr>
            <a:r>
              <a:rPr lang="es-ES" b="1" dirty="0">
                <a:solidFill>
                  <a:srgbClr val="000080"/>
                </a:solidFill>
                <a:highlight>
                  <a:srgbClr val="FFFFFF"/>
                </a:highlight>
              </a:rPr>
              <a:t>}</a:t>
            </a:r>
            <a:endParaRPr lang="es-ES" dirty="0"/>
          </a:p>
        </p:txBody>
      </p:sp>
      <p:sp>
        <p:nvSpPr>
          <p:cNvPr id="5" name="CuadroTexto 4">
            <a:extLst>
              <a:ext uri="{FF2B5EF4-FFF2-40B4-BE49-F238E27FC236}">
                <a16:creationId xmlns:a16="http://schemas.microsoft.com/office/drawing/2014/main" id="{BF4ABBF9-AD6A-5604-D560-8CC661EB2252}"/>
              </a:ext>
            </a:extLst>
          </p:cNvPr>
          <p:cNvSpPr txBox="1"/>
          <p:nvPr/>
        </p:nvSpPr>
        <p:spPr>
          <a:xfrm>
            <a:off x="5132831" y="3588000"/>
            <a:ext cx="3765739" cy="369332"/>
          </a:xfrm>
          <a:prstGeom prst="rect">
            <a:avLst/>
          </a:prstGeom>
          <a:noFill/>
        </p:spPr>
        <p:txBody>
          <a:bodyPr wrap="square" rtlCol="0">
            <a:spAutoFit/>
          </a:bodyPr>
          <a:lstStyle/>
          <a:p>
            <a:r>
              <a:rPr lang="es-ES" dirty="0">
                <a:solidFill>
                  <a:srgbClr val="FF0000"/>
                </a:solidFill>
              </a:rPr>
              <a:t>Este es para nota …muy alta…..</a:t>
            </a:r>
          </a:p>
        </p:txBody>
      </p:sp>
    </p:spTree>
    <p:extLst>
      <p:ext uri="{BB962C8B-B14F-4D97-AF65-F5344CB8AC3E}">
        <p14:creationId xmlns:p14="http://schemas.microsoft.com/office/powerpoint/2010/main" val="2532030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A2E95B-EA64-3143-D7C7-C99E09FBFBA7}"/>
              </a:ext>
            </a:extLst>
          </p:cNvPr>
          <p:cNvSpPr>
            <a:spLocks noGrp="1"/>
          </p:cNvSpPr>
          <p:nvPr>
            <p:ph type="title"/>
          </p:nvPr>
        </p:nvSpPr>
        <p:spPr/>
        <p:txBody>
          <a:bodyPr/>
          <a:lstStyle/>
          <a:p>
            <a:r>
              <a:rPr lang="es-ES" dirty="0"/>
              <a:t>Ejecución de procesos en </a:t>
            </a:r>
            <a:r>
              <a:rPr lang="es-ES" dirty="0" err="1"/>
              <a:t>linux</a:t>
            </a:r>
            <a:endParaRPr lang="es-ES" dirty="0"/>
          </a:p>
        </p:txBody>
      </p:sp>
      <p:sp>
        <p:nvSpPr>
          <p:cNvPr id="3" name="Marcador de contenido 2">
            <a:extLst>
              <a:ext uri="{FF2B5EF4-FFF2-40B4-BE49-F238E27FC236}">
                <a16:creationId xmlns:a16="http://schemas.microsoft.com/office/drawing/2014/main" id="{3F2D98B4-8CF3-46D5-A32C-6B66B97CB5A7}"/>
              </a:ext>
            </a:extLst>
          </p:cNvPr>
          <p:cNvSpPr>
            <a:spLocks noGrp="1"/>
          </p:cNvSpPr>
          <p:nvPr>
            <p:ph idx="1"/>
          </p:nvPr>
        </p:nvSpPr>
        <p:spPr>
          <a:xfrm>
            <a:off x="1050879" y="1561277"/>
            <a:ext cx="9810604" cy="528693"/>
          </a:xfrm>
        </p:spPr>
        <p:txBody>
          <a:bodyPr/>
          <a:lstStyle/>
          <a:p>
            <a:r>
              <a:rPr lang="es-ES" dirty="0"/>
              <a:t>Crear procesos: </a:t>
            </a:r>
            <a:r>
              <a:rPr lang="es-ES" dirty="0" err="1"/>
              <a:t>fork</a:t>
            </a:r>
            <a:r>
              <a:rPr lang="es-ES" dirty="0"/>
              <a:t> (</a:t>
            </a:r>
            <a:r>
              <a:rPr lang="es-ES" dirty="0" err="1"/>
              <a:t>unistd.h</a:t>
            </a:r>
            <a:r>
              <a:rPr lang="es-ES" dirty="0"/>
              <a:t>)</a:t>
            </a:r>
          </a:p>
          <a:p>
            <a:pPr marL="0" indent="0">
              <a:buNone/>
            </a:pPr>
            <a:endParaRPr lang="es-ES" dirty="0"/>
          </a:p>
        </p:txBody>
      </p:sp>
      <p:sp>
        <p:nvSpPr>
          <p:cNvPr id="4" name="Marcador de contenido 2">
            <a:extLst>
              <a:ext uri="{FF2B5EF4-FFF2-40B4-BE49-F238E27FC236}">
                <a16:creationId xmlns:a16="http://schemas.microsoft.com/office/drawing/2014/main" id="{92EF63FD-5142-B9A3-42C5-B53D227BC665}"/>
              </a:ext>
            </a:extLst>
          </p:cNvPr>
          <p:cNvSpPr txBox="1">
            <a:spLocks/>
          </p:cNvSpPr>
          <p:nvPr/>
        </p:nvSpPr>
        <p:spPr>
          <a:xfrm>
            <a:off x="1330517" y="1975104"/>
            <a:ext cx="8545003" cy="463296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s-ES" dirty="0">
                <a:solidFill>
                  <a:srgbClr val="804000"/>
                </a:solidFill>
                <a:highlight>
                  <a:srgbClr val="FFFFFF"/>
                </a:highlight>
              </a:rPr>
              <a:t>#</a:t>
            </a:r>
            <a:r>
              <a:rPr lang="es-ES" dirty="0" err="1">
                <a:solidFill>
                  <a:srgbClr val="804000"/>
                </a:solidFill>
                <a:highlight>
                  <a:srgbClr val="FFFFFF"/>
                </a:highlight>
              </a:rPr>
              <a:t>include</a:t>
            </a:r>
            <a:r>
              <a:rPr lang="es-ES" dirty="0">
                <a:solidFill>
                  <a:srgbClr val="804000"/>
                </a:solidFill>
                <a:highlight>
                  <a:srgbClr val="FFFFFF"/>
                </a:highlight>
              </a:rPr>
              <a:t> &lt;</a:t>
            </a:r>
            <a:r>
              <a:rPr lang="es-ES" dirty="0" err="1">
                <a:solidFill>
                  <a:srgbClr val="804000"/>
                </a:solidFill>
                <a:highlight>
                  <a:srgbClr val="FFFFFF"/>
                </a:highlight>
              </a:rPr>
              <a:t>stdio.h</a:t>
            </a:r>
            <a:r>
              <a:rPr lang="es-ES" dirty="0">
                <a:solidFill>
                  <a:srgbClr val="804000"/>
                </a:solidFill>
                <a:highlight>
                  <a:srgbClr val="FFFFFF"/>
                </a:highlight>
              </a:rPr>
              <a:t>&gt;</a:t>
            </a:r>
          </a:p>
          <a:p>
            <a:pPr marL="0" indent="0">
              <a:lnSpc>
                <a:spcPct val="120000"/>
              </a:lnSpc>
              <a:spcBef>
                <a:spcPts val="0"/>
              </a:spcBef>
              <a:buNone/>
            </a:pPr>
            <a:r>
              <a:rPr lang="es-ES" dirty="0">
                <a:solidFill>
                  <a:srgbClr val="804000"/>
                </a:solidFill>
                <a:highlight>
                  <a:srgbClr val="FFFFFF"/>
                </a:highlight>
              </a:rPr>
              <a:t>#</a:t>
            </a:r>
            <a:r>
              <a:rPr lang="es-ES" dirty="0" err="1">
                <a:solidFill>
                  <a:srgbClr val="804000"/>
                </a:solidFill>
                <a:highlight>
                  <a:srgbClr val="FFFFFF"/>
                </a:highlight>
              </a:rPr>
              <a:t>include</a:t>
            </a:r>
            <a:r>
              <a:rPr lang="es-ES" dirty="0">
                <a:solidFill>
                  <a:srgbClr val="804000"/>
                </a:solidFill>
                <a:highlight>
                  <a:srgbClr val="FFFFFF"/>
                </a:highlight>
              </a:rPr>
              <a:t> &lt;</a:t>
            </a:r>
            <a:r>
              <a:rPr lang="es-ES" dirty="0" err="1">
                <a:solidFill>
                  <a:srgbClr val="804000"/>
                </a:solidFill>
                <a:highlight>
                  <a:srgbClr val="FFFFFF"/>
                </a:highlight>
              </a:rPr>
              <a:t>sys</a:t>
            </a:r>
            <a:r>
              <a:rPr lang="es-ES" dirty="0">
                <a:solidFill>
                  <a:srgbClr val="804000"/>
                </a:solidFill>
                <a:highlight>
                  <a:srgbClr val="FFFFFF"/>
                </a:highlight>
              </a:rPr>
              <a:t>/</a:t>
            </a:r>
            <a:r>
              <a:rPr lang="es-ES" dirty="0" err="1">
                <a:solidFill>
                  <a:srgbClr val="804000"/>
                </a:solidFill>
                <a:highlight>
                  <a:srgbClr val="FFFFFF"/>
                </a:highlight>
              </a:rPr>
              <a:t>types.h</a:t>
            </a:r>
            <a:r>
              <a:rPr lang="es-ES" dirty="0">
                <a:solidFill>
                  <a:srgbClr val="804000"/>
                </a:solidFill>
                <a:highlight>
                  <a:srgbClr val="FFFFFF"/>
                </a:highlight>
              </a:rPr>
              <a:t>&gt;</a:t>
            </a:r>
          </a:p>
          <a:p>
            <a:pPr marL="0" indent="0">
              <a:lnSpc>
                <a:spcPct val="120000"/>
              </a:lnSpc>
              <a:spcBef>
                <a:spcPts val="0"/>
              </a:spcBef>
              <a:buNone/>
            </a:pPr>
            <a:r>
              <a:rPr lang="es-ES" dirty="0">
                <a:solidFill>
                  <a:srgbClr val="804000"/>
                </a:solidFill>
                <a:highlight>
                  <a:srgbClr val="FFFFFF"/>
                </a:highlight>
              </a:rPr>
              <a:t>#</a:t>
            </a:r>
            <a:r>
              <a:rPr lang="es-ES" dirty="0" err="1">
                <a:solidFill>
                  <a:srgbClr val="804000"/>
                </a:solidFill>
                <a:highlight>
                  <a:srgbClr val="FFFFFF"/>
                </a:highlight>
              </a:rPr>
              <a:t>include</a:t>
            </a:r>
            <a:r>
              <a:rPr lang="es-ES" dirty="0">
                <a:solidFill>
                  <a:srgbClr val="804000"/>
                </a:solidFill>
                <a:highlight>
                  <a:srgbClr val="FFFFFF"/>
                </a:highlight>
              </a:rPr>
              <a:t> &lt;</a:t>
            </a:r>
            <a:r>
              <a:rPr lang="es-ES" dirty="0" err="1">
                <a:solidFill>
                  <a:srgbClr val="804000"/>
                </a:solidFill>
                <a:highlight>
                  <a:srgbClr val="FFFFFF"/>
                </a:highlight>
              </a:rPr>
              <a:t>unistd.h</a:t>
            </a:r>
            <a:r>
              <a:rPr lang="es-ES" dirty="0">
                <a:solidFill>
                  <a:srgbClr val="804000"/>
                </a:solidFill>
                <a:highlight>
                  <a:srgbClr val="FFFFFF"/>
                </a:highlight>
              </a:rPr>
              <a:t>&gt;</a:t>
            </a:r>
          </a:p>
          <a:p>
            <a:pPr marL="0" indent="0">
              <a:lnSpc>
                <a:spcPct val="120000"/>
              </a:lnSpc>
              <a:spcBef>
                <a:spcPts val="0"/>
              </a:spcBef>
              <a:buNone/>
            </a:pPr>
            <a:r>
              <a:rPr lang="es-ES" dirty="0" err="1">
                <a:solidFill>
                  <a:srgbClr val="8000FF"/>
                </a:solidFill>
                <a:highlight>
                  <a:srgbClr val="FFFFFF"/>
                </a:highlight>
              </a:rPr>
              <a:t>int</a:t>
            </a:r>
            <a:r>
              <a:rPr lang="es-ES" dirty="0">
                <a:solidFill>
                  <a:srgbClr val="000000"/>
                </a:solidFill>
                <a:highlight>
                  <a:srgbClr val="FFFFFF"/>
                </a:highlight>
              </a:rPr>
              <a:t> </a:t>
            </a:r>
            <a:r>
              <a:rPr lang="es-ES" dirty="0" err="1">
                <a:solidFill>
                  <a:srgbClr val="000000"/>
                </a:solidFill>
                <a:highlight>
                  <a:srgbClr val="FFFFFF"/>
                </a:highlight>
              </a:rPr>
              <a:t>main</a:t>
            </a:r>
            <a:r>
              <a:rPr lang="es-ES" b="1" dirty="0">
                <a:solidFill>
                  <a:srgbClr val="000080"/>
                </a:solidFill>
                <a:highlight>
                  <a:srgbClr val="FFFFFF"/>
                </a:highlight>
              </a:rPr>
              <a:t>(</a:t>
            </a:r>
            <a:r>
              <a:rPr lang="es-ES" dirty="0" err="1">
                <a:solidFill>
                  <a:srgbClr val="8000FF"/>
                </a:solidFill>
                <a:highlight>
                  <a:srgbClr val="FFFFFF"/>
                </a:highlight>
              </a:rPr>
              <a:t>void</a:t>
            </a:r>
            <a:r>
              <a:rPr lang="es-ES" b="1" dirty="0">
                <a:solidFill>
                  <a:srgbClr val="000080"/>
                </a:solidFill>
                <a:highlight>
                  <a:srgbClr val="FFFFFF"/>
                </a:highlight>
              </a:rPr>
              <a:t>)</a:t>
            </a:r>
            <a:endParaRPr lang="es-ES" dirty="0">
              <a:solidFill>
                <a:srgbClr val="000000"/>
              </a:solidFill>
              <a:highlight>
                <a:srgbClr val="FFFFFF"/>
              </a:highlight>
            </a:endParaRPr>
          </a:p>
          <a:p>
            <a:pPr marL="0" indent="0">
              <a:lnSpc>
                <a:spcPct val="120000"/>
              </a:lnSpc>
              <a:spcBef>
                <a:spcPts val="0"/>
              </a:spcBef>
              <a:buNone/>
            </a:pPr>
            <a:r>
              <a:rPr lang="es-ES" b="1" dirty="0">
                <a:solidFill>
                  <a:srgbClr val="000080"/>
                </a:solidFill>
                <a:highlight>
                  <a:srgbClr val="FFFFFF"/>
                </a:highlight>
              </a:rPr>
              <a:t>{</a:t>
            </a:r>
            <a:endParaRPr lang="es-ES" dirty="0">
              <a:solidFill>
                <a:srgbClr val="000000"/>
              </a:solidFill>
              <a:highlight>
                <a:srgbClr val="FFFFFF"/>
              </a:highlight>
            </a:endParaRPr>
          </a:p>
          <a:p>
            <a:pPr marL="0" indent="0">
              <a:lnSpc>
                <a:spcPct val="120000"/>
              </a:lnSpc>
              <a:spcBef>
                <a:spcPts val="0"/>
              </a:spcBef>
              <a:buNone/>
            </a:pPr>
            <a:r>
              <a:rPr lang="es-ES" dirty="0">
                <a:solidFill>
                  <a:srgbClr val="000000"/>
                </a:solidFill>
                <a:highlight>
                  <a:srgbClr val="FFFFFF"/>
                </a:highlight>
              </a:rPr>
              <a:t>    </a:t>
            </a:r>
            <a:r>
              <a:rPr lang="es-ES" dirty="0" err="1">
                <a:solidFill>
                  <a:srgbClr val="000000"/>
                </a:solidFill>
                <a:highlight>
                  <a:srgbClr val="FFFFFF"/>
                </a:highlight>
              </a:rPr>
              <a:t>pid_t</a:t>
            </a:r>
            <a:r>
              <a:rPr lang="es-ES" dirty="0">
                <a:solidFill>
                  <a:srgbClr val="000000"/>
                </a:solidFill>
                <a:highlight>
                  <a:srgbClr val="FFFFFF"/>
                </a:highlight>
              </a:rPr>
              <a:t> </a:t>
            </a:r>
            <a:r>
              <a:rPr lang="es-ES" dirty="0" err="1">
                <a:solidFill>
                  <a:srgbClr val="000000"/>
                </a:solidFill>
                <a:highlight>
                  <a:srgbClr val="FFFFFF"/>
                </a:highlight>
              </a:rPr>
              <a:t>pid</a:t>
            </a:r>
            <a:r>
              <a:rPr lang="es-ES" dirty="0">
                <a:solidFill>
                  <a:srgbClr val="000000"/>
                </a:solidFill>
                <a:highlight>
                  <a:srgbClr val="FFFFFF"/>
                </a:highlight>
              </a:rPr>
              <a:t> </a:t>
            </a:r>
            <a:r>
              <a:rPr lang="es-ES" b="1" dirty="0">
                <a:solidFill>
                  <a:srgbClr val="000080"/>
                </a:solidFill>
                <a:highlight>
                  <a:srgbClr val="FFFFFF"/>
                </a:highlight>
              </a:rPr>
              <a:t>=</a:t>
            </a:r>
            <a:r>
              <a:rPr lang="es-ES" dirty="0">
                <a:solidFill>
                  <a:srgbClr val="000000"/>
                </a:solidFill>
                <a:highlight>
                  <a:srgbClr val="FFFFFF"/>
                </a:highlight>
              </a:rPr>
              <a:t> </a:t>
            </a:r>
            <a:r>
              <a:rPr lang="es-ES" dirty="0" err="1">
                <a:solidFill>
                  <a:srgbClr val="000000"/>
                </a:solidFill>
                <a:highlight>
                  <a:srgbClr val="FFFFFF"/>
                </a:highlight>
              </a:rPr>
              <a:t>fork</a:t>
            </a:r>
            <a:r>
              <a:rPr lang="es-ES" b="1" dirty="0">
                <a:solidFill>
                  <a:srgbClr val="000080"/>
                </a:solidFill>
                <a:highlight>
                  <a:srgbClr val="FFFFFF"/>
                </a:highlight>
              </a:rPr>
              <a:t>();</a:t>
            </a:r>
            <a:endParaRPr lang="es-ES" dirty="0">
              <a:solidFill>
                <a:srgbClr val="000000"/>
              </a:solidFill>
              <a:highlight>
                <a:srgbClr val="FFFFFF"/>
              </a:highlight>
            </a:endParaRPr>
          </a:p>
          <a:p>
            <a:pPr marL="0" indent="0">
              <a:lnSpc>
                <a:spcPct val="120000"/>
              </a:lnSpc>
              <a:spcBef>
                <a:spcPts val="0"/>
              </a:spcBef>
              <a:buNone/>
            </a:pPr>
            <a:endParaRPr lang="es-ES" dirty="0">
              <a:solidFill>
                <a:srgbClr val="000000"/>
              </a:solidFill>
              <a:highlight>
                <a:srgbClr val="FFFFFF"/>
              </a:highlight>
            </a:endParaRPr>
          </a:p>
          <a:p>
            <a:pPr marL="0" indent="0">
              <a:lnSpc>
                <a:spcPct val="120000"/>
              </a:lnSpc>
              <a:spcBef>
                <a:spcPts val="0"/>
              </a:spcBef>
              <a:buNone/>
            </a:pPr>
            <a:r>
              <a:rPr lang="es-ES" dirty="0">
                <a:solidFill>
                  <a:srgbClr val="000000"/>
                </a:solidFill>
                <a:highlight>
                  <a:srgbClr val="FFFFFF"/>
                </a:highlight>
              </a:rPr>
              <a:t>    </a:t>
            </a:r>
            <a:r>
              <a:rPr lang="es-ES" dirty="0">
                <a:solidFill>
                  <a:srgbClr val="008000"/>
                </a:solidFill>
                <a:highlight>
                  <a:srgbClr val="FFFFFF"/>
                </a:highlight>
              </a:rPr>
              <a:t>// instrucciones que tanto el padre como el hijo harán</a:t>
            </a:r>
          </a:p>
          <a:p>
            <a:pPr marL="0" indent="0">
              <a:lnSpc>
                <a:spcPct val="120000"/>
              </a:lnSpc>
              <a:spcBef>
                <a:spcPts val="0"/>
              </a:spcBef>
              <a:buNone/>
            </a:pPr>
            <a:r>
              <a:rPr lang="es-ES" dirty="0">
                <a:solidFill>
                  <a:srgbClr val="000000"/>
                </a:solidFill>
                <a:highlight>
                  <a:srgbClr val="FFFFFF"/>
                </a:highlight>
              </a:rPr>
              <a:t>    </a:t>
            </a:r>
            <a:r>
              <a:rPr lang="es-ES" b="1" dirty="0" err="1">
                <a:solidFill>
                  <a:srgbClr val="0000FF"/>
                </a:solidFill>
                <a:highlight>
                  <a:srgbClr val="FFFFFF"/>
                </a:highlight>
              </a:rPr>
              <a:t>if</a:t>
            </a:r>
            <a:r>
              <a:rPr lang="es-ES" dirty="0">
                <a:solidFill>
                  <a:srgbClr val="000000"/>
                </a:solidFill>
                <a:highlight>
                  <a:srgbClr val="FFFFFF"/>
                </a:highlight>
              </a:rPr>
              <a:t> </a:t>
            </a:r>
            <a:r>
              <a:rPr lang="es-ES" b="1" dirty="0">
                <a:solidFill>
                  <a:srgbClr val="000080"/>
                </a:solidFill>
                <a:highlight>
                  <a:srgbClr val="FFFFFF"/>
                </a:highlight>
              </a:rPr>
              <a:t>(</a:t>
            </a:r>
            <a:r>
              <a:rPr lang="es-ES" dirty="0" err="1">
                <a:solidFill>
                  <a:srgbClr val="000000"/>
                </a:solidFill>
                <a:highlight>
                  <a:srgbClr val="FFFFFF"/>
                </a:highlight>
              </a:rPr>
              <a:t>pid</a:t>
            </a:r>
            <a:r>
              <a:rPr lang="es-ES" dirty="0">
                <a:solidFill>
                  <a:srgbClr val="000000"/>
                </a:solidFill>
                <a:highlight>
                  <a:srgbClr val="FFFFFF"/>
                </a:highlight>
              </a:rPr>
              <a:t> </a:t>
            </a:r>
            <a:r>
              <a:rPr lang="es-ES" b="1" dirty="0">
                <a:solidFill>
                  <a:srgbClr val="000080"/>
                </a:solidFill>
                <a:highlight>
                  <a:srgbClr val="FFFFFF"/>
                </a:highlight>
              </a:rPr>
              <a:t>&gt;</a:t>
            </a:r>
            <a:r>
              <a:rPr lang="es-ES" dirty="0">
                <a:solidFill>
                  <a:srgbClr val="000000"/>
                </a:solidFill>
                <a:highlight>
                  <a:srgbClr val="FFFFFF"/>
                </a:highlight>
              </a:rPr>
              <a:t> </a:t>
            </a:r>
            <a:r>
              <a:rPr lang="es-ES" dirty="0">
                <a:solidFill>
                  <a:srgbClr val="FF8000"/>
                </a:solidFill>
                <a:highlight>
                  <a:srgbClr val="FFFFFF"/>
                </a:highlight>
              </a:rPr>
              <a:t>0</a:t>
            </a:r>
            <a:r>
              <a:rPr lang="es-ES" b="1" dirty="0">
                <a:solidFill>
                  <a:srgbClr val="000080"/>
                </a:solidFill>
                <a:highlight>
                  <a:srgbClr val="FFFFFF"/>
                </a:highlight>
              </a:rPr>
              <a:t>)</a:t>
            </a:r>
            <a:endParaRPr lang="es-ES" dirty="0">
              <a:solidFill>
                <a:srgbClr val="000000"/>
              </a:solidFill>
              <a:highlight>
                <a:srgbClr val="FFFFFF"/>
              </a:highlight>
            </a:endParaRPr>
          </a:p>
          <a:p>
            <a:pPr marL="0" indent="0">
              <a:lnSpc>
                <a:spcPct val="120000"/>
              </a:lnSpc>
              <a:spcBef>
                <a:spcPts val="0"/>
              </a:spcBef>
              <a:buNone/>
            </a:pPr>
            <a:r>
              <a:rPr lang="es-ES" dirty="0">
                <a:solidFill>
                  <a:srgbClr val="000000"/>
                </a:solidFill>
                <a:highlight>
                  <a:srgbClr val="FFFFFF"/>
                </a:highlight>
              </a:rPr>
              <a:t>    </a:t>
            </a:r>
            <a:r>
              <a:rPr lang="es-ES" b="1" dirty="0">
                <a:solidFill>
                  <a:srgbClr val="000080"/>
                </a:solidFill>
                <a:highlight>
                  <a:srgbClr val="FFFFFF"/>
                </a:highlight>
              </a:rPr>
              <a:t>{</a:t>
            </a:r>
            <a:endParaRPr lang="es-ES" dirty="0">
              <a:solidFill>
                <a:srgbClr val="000000"/>
              </a:solidFill>
              <a:highlight>
                <a:srgbClr val="FFFFFF"/>
              </a:highlight>
            </a:endParaRPr>
          </a:p>
          <a:p>
            <a:pPr marL="0" indent="0">
              <a:lnSpc>
                <a:spcPct val="120000"/>
              </a:lnSpc>
              <a:spcBef>
                <a:spcPts val="0"/>
              </a:spcBef>
              <a:buNone/>
            </a:pPr>
            <a:r>
              <a:rPr lang="es-ES" dirty="0">
                <a:solidFill>
                  <a:srgbClr val="000000"/>
                </a:solidFill>
                <a:highlight>
                  <a:srgbClr val="FFFFFF"/>
                </a:highlight>
              </a:rPr>
              <a:t>        </a:t>
            </a:r>
            <a:r>
              <a:rPr lang="es-ES" dirty="0">
                <a:solidFill>
                  <a:srgbClr val="008000"/>
                </a:solidFill>
                <a:highlight>
                  <a:srgbClr val="FFFFFF"/>
                </a:highlight>
              </a:rPr>
              <a:t>// instrucciones que solo el proceso padre hará</a:t>
            </a:r>
          </a:p>
          <a:p>
            <a:pPr marL="0" indent="0">
              <a:lnSpc>
                <a:spcPct val="120000"/>
              </a:lnSpc>
              <a:spcBef>
                <a:spcPts val="0"/>
              </a:spcBef>
              <a:buNone/>
            </a:pPr>
            <a:r>
              <a:rPr lang="es-ES" dirty="0">
                <a:solidFill>
                  <a:srgbClr val="000000"/>
                </a:solidFill>
                <a:highlight>
                  <a:srgbClr val="FFFFFF"/>
                </a:highlight>
              </a:rPr>
              <a:t>    </a:t>
            </a:r>
            <a:r>
              <a:rPr lang="es-ES" b="1" dirty="0">
                <a:solidFill>
                  <a:srgbClr val="000080"/>
                </a:solidFill>
                <a:highlight>
                  <a:srgbClr val="FFFFFF"/>
                </a:highlight>
              </a:rPr>
              <a:t>}</a:t>
            </a:r>
            <a:endParaRPr lang="es-ES" dirty="0">
              <a:solidFill>
                <a:srgbClr val="000000"/>
              </a:solidFill>
              <a:highlight>
                <a:srgbClr val="FFFFFF"/>
              </a:highlight>
            </a:endParaRPr>
          </a:p>
          <a:p>
            <a:pPr marL="0" indent="0">
              <a:lnSpc>
                <a:spcPct val="120000"/>
              </a:lnSpc>
              <a:spcBef>
                <a:spcPts val="0"/>
              </a:spcBef>
              <a:buNone/>
            </a:pPr>
            <a:r>
              <a:rPr lang="es-ES" dirty="0">
                <a:solidFill>
                  <a:srgbClr val="000000"/>
                </a:solidFill>
                <a:highlight>
                  <a:srgbClr val="FFFFFF"/>
                </a:highlight>
              </a:rPr>
              <a:t>    </a:t>
            </a:r>
            <a:r>
              <a:rPr lang="es-ES" b="1" dirty="0" err="1">
                <a:solidFill>
                  <a:srgbClr val="0000FF"/>
                </a:solidFill>
                <a:highlight>
                  <a:srgbClr val="FFFFFF"/>
                </a:highlight>
              </a:rPr>
              <a:t>else</a:t>
            </a:r>
            <a:endParaRPr lang="es-ES" dirty="0">
              <a:solidFill>
                <a:srgbClr val="000000"/>
              </a:solidFill>
              <a:highlight>
                <a:srgbClr val="FFFFFF"/>
              </a:highlight>
            </a:endParaRPr>
          </a:p>
          <a:p>
            <a:pPr marL="0" indent="0">
              <a:lnSpc>
                <a:spcPct val="120000"/>
              </a:lnSpc>
              <a:spcBef>
                <a:spcPts val="0"/>
              </a:spcBef>
              <a:buNone/>
            </a:pPr>
            <a:r>
              <a:rPr lang="es-ES" dirty="0">
                <a:solidFill>
                  <a:srgbClr val="000000"/>
                </a:solidFill>
                <a:highlight>
                  <a:srgbClr val="FFFFFF"/>
                </a:highlight>
              </a:rPr>
              <a:t>    </a:t>
            </a:r>
            <a:r>
              <a:rPr lang="es-ES" b="1" dirty="0">
                <a:solidFill>
                  <a:srgbClr val="000080"/>
                </a:solidFill>
                <a:highlight>
                  <a:srgbClr val="FFFFFF"/>
                </a:highlight>
              </a:rPr>
              <a:t>{</a:t>
            </a:r>
            <a:endParaRPr lang="es-ES" dirty="0">
              <a:solidFill>
                <a:srgbClr val="000000"/>
              </a:solidFill>
              <a:highlight>
                <a:srgbClr val="FFFFFF"/>
              </a:highlight>
            </a:endParaRPr>
          </a:p>
          <a:p>
            <a:pPr marL="0" indent="0">
              <a:lnSpc>
                <a:spcPct val="120000"/>
              </a:lnSpc>
              <a:spcBef>
                <a:spcPts val="0"/>
              </a:spcBef>
              <a:buNone/>
            </a:pPr>
            <a:r>
              <a:rPr lang="es-ES" dirty="0">
                <a:solidFill>
                  <a:srgbClr val="000000"/>
                </a:solidFill>
                <a:highlight>
                  <a:srgbClr val="FFFFFF"/>
                </a:highlight>
              </a:rPr>
              <a:t>        </a:t>
            </a:r>
            <a:r>
              <a:rPr lang="es-ES" dirty="0">
                <a:solidFill>
                  <a:srgbClr val="008000"/>
                </a:solidFill>
                <a:highlight>
                  <a:srgbClr val="FFFFFF"/>
                </a:highlight>
              </a:rPr>
              <a:t>// instrucciones que solo el proceso hijo hará. ¡Ojo -1 es error!</a:t>
            </a:r>
          </a:p>
          <a:p>
            <a:pPr marL="0" indent="0">
              <a:lnSpc>
                <a:spcPct val="120000"/>
              </a:lnSpc>
              <a:spcBef>
                <a:spcPts val="0"/>
              </a:spcBef>
              <a:buNone/>
            </a:pPr>
            <a:r>
              <a:rPr lang="es-ES" dirty="0">
                <a:solidFill>
                  <a:srgbClr val="000000"/>
                </a:solidFill>
                <a:highlight>
                  <a:srgbClr val="FFFFFF"/>
                </a:highlight>
              </a:rPr>
              <a:t>    </a:t>
            </a:r>
            <a:r>
              <a:rPr lang="es-ES" b="1" dirty="0">
                <a:solidFill>
                  <a:srgbClr val="000080"/>
                </a:solidFill>
                <a:highlight>
                  <a:srgbClr val="FFFFFF"/>
                </a:highlight>
              </a:rPr>
              <a:t>}</a:t>
            </a:r>
            <a:endParaRPr lang="es-ES" dirty="0">
              <a:solidFill>
                <a:srgbClr val="000000"/>
              </a:solidFill>
              <a:highlight>
                <a:srgbClr val="FFFFFF"/>
              </a:highlight>
            </a:endParaRPr>
          </a:p>
          <a:p>
            <a:pPr marL="0" indent="0">
              <a:lnSpc>
                <a:spcPct val="120000"/>
              </a:lnSpc>
              <a:spcBef>
                <a:spcPts val="0"/>
              </a:spcBef>
              <a:buNone/>
            </a:pPr>
            <a:r>
              <a:rPr lang="es-ES" b="1" dirty="0">
                <a:solidFill>
                  <a:srgbClr val="000080"/>
                </a:solidFill>
                <a:highlight>
                  <a:srgbClr val="FFFFFF"/>
                </a:highlight>
              </a:rPr>
              <a:t>}</a:t>
            </a:r>
            <a:endParaRPr lang="es-ES" dirty="0">
              <a:solidFill>
                <a:srgbClr val="000000"/>
              </a:solidFill>
              <a:highlight>
                <a:srgbClr val="FFFFFF"/>
              </a:highlight>
            </a:endParaRPr>
          </a:p>
          <a:p>
            <a:pPr>
              <a:lnSpc>
                <a:spcPct val="120000"/>
              </a:lnSpc>
              <a:spcBef>
                <a:spcPts val="0"/>
              </a:spcBef>
            </a:pPr>
            <a:endParaRPr lang="es-ES" dirty="0">
              <a:solidFill>
                <a:srgbClr val="000000"/>
              </a:solidFill>
              <a:highlight>
                <a:srgbClr val="FFFFFF"/>
              </a:highlight>
            </a:endParaRPr>
          </a:p>
          <a:p>
            <a:pPr>
              <a:lnSpc>
                <a:spcPct val="120000"/>
              </a:lnSpc>
              <a:spcBef>
                <a:spcPts val="0"/>
              </a:spcBef>
            </a:pPr>
            <a:endParaRPr lang="es-ES" dirty="0">
              <a:solidFill>
                <a:srgbClr val="000000"/>
              </a:solidFill>
              <a:highlight>
                <a:srgbClr val="FFFFFF"/>
              </a:highlight>
            </a:endParaRPr>
          </a:p>
          <a:p>
            <a:pPr>
              <a:lnSpc>
                <a:spcPct val="120000"/>
              </a:lnSpc>
              <a:spcBef>
                <a:spcPts val="0"/>
              </a:spcBef>
            </a:pPr>
            <a:endParaRPr lang="es-ES" dirty="0">
              <a:solidFill>
                <a:srgbClr val="000000"/>
              </a:solidFill>
              <a:highlight>
                <a:srgbClr val="FFFFFF"/>
              </a:highlight>
            </a:endParaRPr>
          </a:p>
          <a:p>
            <a:pPr>
              <a:lnSpc>
                <a:spcPct val="120000"/>
              </a:lnSpc>
              <a:spcBef>
                <a:spcPts val="0"/>
              </a:spcBef>
            </a:pPr>
            <a:endParaRPr lang="es-ES" dirty="0">
              <a:solidFill>
                <a:srgbClr val="000000"/>
              </a:solidFill>
              <a:highlight>
                <a:srgbClr val="FFFFFF"/>
              </a:highlight>
            </a:endParaRPr>
          </a:p>
          <a:p>
            <a:pPr>
              <a:lnSpc>
                <a:spcPct val="120000"/>
              </a:lnSpc>
              <a:spcBef>
                <a:spcPts val="0"/>
              </a:spcBef>
            </a:pPr>
            <a:endParaRPr lang="es-ES" dirty="0">
              <a:solidFill>
                <a:srgbClr val="000000"/>
              </a:solidFill>
              <a:highlight>
                <a:srgbClr val="FFFFFF"/>
              </a:highlight>
            </a:endParaRPr>
          </a:p>
          <a:p>
            <a:pPr>
              <a:lnSpc>
                <a:spcPct val="120000"/>
              </a:lnSpc>
              <a:spcBef>
                <a:spcPts val="0"/>
              </a:spcBef>
            </a:pPr>
            <a:endParaRPr lang="es-ES" dirty="0">
              <a:solidFill>
                <a:srgbClr val="000000"/>
              </a:solidFill>
              <a:highlight>
                <a:srgbClr val="FFFFFF"/>
              </a:highlight>
            </a:endParaRPr>
          </a:p>
          <a:p>
            <a:pPr>
              <a:lnSpc>
                <a:spcPct val="120000"/>
              </a:lnSpc>
              <a:spcBef>
                <a:spcPts val="0"/>
              </a:spcBef>
            </a:pPr>
            <a:endParaRPr lang="es-ES" dirty="0">
              <a:solidFill>
                <a:srgbClr val="000000"/>
              </a:solidFill>
              <a:highlight>
                <a:srgbClr val="FFFFFF"/>
              </a:highlight>
            </a:endParaRPr>
          </a:p>
          <a:p>
            <a:pPr>
              <a:lnSpc>
                <a:spcPct val="120000"/>
              </a:lnSpc>
              <a:spcBef>
                <a:spcPts val="0"/>
              </a:spcBef>
            </a:pPr>
            <a:endParaRPr lang="es-ES" dirty="0">
              <a:solidFill>
                <a:srgbClr val="000000"/>
              </a:solidFill>
              <a:highlight>
                <a:srgbClr val="FFFFFF"/>
              </a:highlight>
            </a:endParaRPr>
          </a:p>
          <a:p>
            <a:pPr>
              <a:lnSpc>
                <a:spcPct val="120000"/>
              </a:lnSpc>
              <a:spcBef>
                <a:spcPts val="0"/>
              </a:spcBef>
            </a:pPr>
            <a:endParaRPr lang="es-ES" dirty="0">
              <a:solidFill>
                <a:srgbClr val="000000"/>
              </a:solidFill>
              <a:highlight>
                <a:srgbClr val="FFFFFF"/>
              </a:highlight>
            </a:endParaRPr>
          </a:p>
          <a:p>
            <a:pPr>
              <a:lnSpc>
                <a:spcPct val="120000"/>
              </a:lnSpc>
              <a:spcBef>
                <a:spcPts val="0"/>
              </a:spcBef>
            </a:pPr>
            <a:endParaRPr lang="es-ES" dirty="0">
              <a:solidFill>
                <a:srgbClr val="000000"/>
              </a:solidFill>
              <a:highlight>
                <a:srgbClr val="FFFFFF"/>
              </a:highlight>
            </a:endParaRPr>
          </a:p>
          <a:p>
            <a:pPr>
              <a:lnSpc>
                <a:spcPct val="120000"/>
              </a:lnSpc>
              <a:spcBef>
                <a:spcPts val="0"/>
              </a:spcBef>
            </a:pPr>
            <a:endParaRPr lang="es-ES" dirty="0">
              <a:solidFill>
                <a:srgbClr val="000000"/>
              </a:solidFill>
              <a:highlight>
                <a:srgbClr val="FFFFFF"/>
              </a:highlight>
            </a:endParaRPr>
          </a:p>
          <a:p>
            <a:pPr>
              <a:lnSpc>
                <a:spcPct val="120000"/>
              </a:lnSpc>
              <a:spcBef>
                <a:spcPts val="0"/>
              </a:spcBef>
            </a:pPr>
            <a:endParaRPr lang="es-ES" dirty="0">
              <a:solidFill>
                <a:srgbClr val="000000"/>
              </a:solidFill>
              <a:highlight>
                <a:srgbClr val="FFFFFF"/>
              </a:highlight>
            </a:endParaRPr>
          </a:p>
        </p:txBody>
      </p:sp>
    </p:spTree>
    <p:extLst>
      <p:ext uri="{BB962C8B-B14F-4D97-AF65-F5344CB8AC3E}">
        <p14:creationId xmlns:p14="http://schemas.microsoft.com/office/powerpoint/2010/main" val="4261435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A2E95B-EA64-3143-D7C7-C99E09FBFBA7}"/>
              </a:ext>
            </a:extLst>
          </p:cNvPr>
          <p:cNvSpPr>
            <a:spLocks noGrp="1"/>
          </p:cNvSpPr>
          <p:nvPr>
            <p:ph type="title"/>
          </p:nvPr>
        </p:nvSpPr>
        <p:spPr/>
        <p:txBody>
          <a:bodyPr/>
          <a:lstStyle/>
          <a:p>
            <a:r>
              <a:rPr lang="es-ES" dirty="0"/>
              <a:t>Ejecución de procesos en </a:t>
            </a:r>
            <a:r>
              <a:rPr lang="es-ES" dirty="0" err="1"/>
              <a:t>linux</a:t>
            </a:r>
            <a:endParaRPr lang="es-ES" dirty="0"/>
          </a:p>
        </p:txBody>
      </p:sp>
      <p:sp>
        <p:nvSpPr>
          <p:cNvPr id="3" name="Marcador de contenido 2">
            <a:extLst>
              <a:ext uri="{FF2B5EF4-FFF2-40B4-BE49-F238E27FC236}">
                <a16:creationId xmlns:a16="http://schemas.microsoft.com/office/drawing/2014/main" id="{3F2D98B4-8CF3-46D5-A32C-6B66B97CB5A7}"/>
              </a:ext>
            </a:extLst>
          </p:cNvPr>
          <p:cNvSpPr>
            <a:spLocks noGrp="1"/>
          </p:cNvSpPr>
          <p:nvPr>
            <p:ph idx="1"/>
          </p:nvPr>
        </p:nvSpPr>
        <p:spPr>
          <a:xfrm>
            <a:off x="1050879" y="1825624"/>
            <a:ext cx="9810604" cy="528693"/>
          </a:xfrm>
        </p:spPr>
        <p:txBody>
          <a:bodyPr/>
          <a:lstStyle/>
          <a:p>
            <a:r>
              <a:rPr lang="es-ES" dirty="0"/>
              <a:t>Crear procesos: </a:t>
            </a:r>
            <a:r>
              <a:rPr lang="es-ES" dirty="0" err="1"/>
              <a:t>fork</a:t>
            </a:r>
            <a:r>
              <a:rPr lang="es-ES" dirty="0"/>
              <a:t> (</a:t>
            </a:r>
            <a:r>
              <a:rPr lang="es-ES" dirty="0" err="1"/>
              <a:t>unistd.h</a:t>
            </a:r>
            <a:r>
              <a:rPr lang="es-ES" dirty="0"/>
              <a:t>)</a:t>
            </a:r>
          </a:p>
          <a:p>
            <a:pPr marL="0" indent="0">
              <a:buNone/>
            </a:pPr>
            <a:endParaRPr lang="es-ES" dirty="0"/>
          </a:p>
        </p:txBody>
      </p:sp>
      <p:sp>
        <p:nvSpPr>
          <p:cNvPr id="4" name="Marcador de contenido 2">
            <a:extLst>
              <a:ext uri="{FF2B5EF4-FFF2-40B4-BE49-F238E27FC236}">
                <a16:creationId xmlns:a16="http://schemas.microsoft.com/office/drawing/2014/main" id="{92EF63FD-5142-B9A3-42C5-B53D227BC665}"/>
              </a:ext>
            </a:extLst>
          </p:cNvPr>
          <p:cNvSpPr txBox="1">
            <a:spLocks/>
          </p:cNvSpPr>
          <p:nvPr/>
        </p:nvSpPr>
        <p:spPr>
          <a:xfrm>
            <a:off x="1330517" y="2354316"/>
            <a:ext cx="8532811" cy="38940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ts val="0"/>
              </a:spcBef>
              <a:buNone/>
            </a:pPr>
            <a:r>
              <a:rPr lang="es-ES" dirty="0">
                <a:solidFill>
                  <a:srgbClr val="804000"/>
                </a:solidFill>
                <a:highlight>
                  <a:srgbClr val="FFFFFF"/>
                </a:highlight>
              </a:rPr>
              <a:t>#</a:t>
            </a:r>
            <a:r>
              <a:rPr lang="es-ES" dirty="0" err="1">
                <a:solidFill>
                  <a:srgbClr val="804000"/>
                </a:solidFill>
                <a:highlight>
                  <a:srgbClr val="FFFFFF"/>
                </a:highlight>
              </a:rPr>
              <a:t>include</a:t>
            </a:r>
            <a:r>
              <a:rPr lang="es-ES" dirty="0">
                <a:solidFill>
                  <a:srgbClr val="804000"/>
                </a:solidFill>
                <a:highlight>
                  <a:srgbClr val="FFFFFF"/>
                </a:highlight>
              </a:rPr>
              <a:t> &lt;</a:t>
            </a:r>
            <a:r>
              <a:rPr lang="es-ES" dirty="0" err="1">
                <a:solidFill>
                  <a:srgbClr val="804000"/>
                </a:solidFill>
                <a:highlight>
                  <a:srgbClr val="FFFFFF"/>
                </a:highlight>
              </a:rPr>
              <a:t>stdio.h</a:t>
            </a:r>
            <a:r>
              <a:rPr lang="es-ES" dirty="0">
                <a:solidFill>
                  <a:srgbClr val="804000"/>
                </a:solidFill>
                <a:highlight>
                  <a:srgbClr val="FFFFFF"/>
                </a:highlight>
              </a:rPr>
              <a:t>&gt;</a:t>
            </a:r>
          </a:p>
          <a:p>
            <a:pPr marL="0" indent="0">
              <a:lnSpc>
                <a:spcPct val="110000"/>
              </a:lnSpc>
              <a:spcBef>
                <a:spcPts val="0"/>
              </a:spcBef>
              <a:buNone/>
            </a:pPr>
            <a:r>
              <a:rPr lang="es-ES" dirty="0">
                <a:solidFill>
                  <a:srgbClr val="804000"/>
                </a:solidFill>
                <a:highlight>
                  <a:srgbClr val="FFFFFF"/>
                </a:highlight>
              </a:rPr>
              <a:t>#</a:t>
            </a:r>
            <a:r>
              <a:rPr lang="es-ES" dirty="0" err="1">
                <a:solidFill>
                  <a:srgbClr val="804000"/>
                </a:solidFill>
                <a:highlight>
                  <a:srgbClr val="FFFFFF"/>
                </a:highlight>
              </a:rPr>
              <a:t>include</a:t>
            </a:r>
            <a:r>
              <a:rPr lang="es-ES" dirty="0">
                <a:solidFill>
                  <a:srgbClr val="804000"/>
                </a:solidFill>
                <a:highlight>
                  <a:srgbClr val="FFFFFF"/>
                </a:highlight>
              </a:rPr>
              <a:t> &lt;</a:t>
            </a:r>
            <a:r>
              <a:rPr lang="es-ES" dirty="0" err="1">
                <a:solidFill>
                  <a:srgbClr val="804000"/>
                </a:solidFill>
                <a:highlight>
                  <a:srgbClr val="FFFFFF"/>
                </a:highlight>
              </a:rPr>
              <a:t>unistd.h</a:t>
            </a:r>
            <a:r>
              <a:rPr lang="es-ES" dirty="0">
                <a:solidFill>
                  <a:srgbClr val="804000"/>
                </a:solidFill>
                <a:highlight>
                  <a:srgbClr val="FFFFFF"/>
                </a:highlight>
              </a:rPr>
              <a:t>&gt;</a:t>
            </a:r>
          </a:p>
          <a:p>
            <a:pPr marL="0" indent="0">
              <a:lnSpc>
                <a:spcPct val="110000"/>
              </a:lnSpc>
              <a:spcBef>
                <a:spcPts val="0"/>
              </a:spcBef>
              <a:buNone/>
            </a:pPr>
            <a:r>
              <a:rPr lang="es-ES" dirty="0" err="1">
                <a:solidFill>
                  <a:srgbClr val="8000FF"/>
                </a:solidFill>
                <a:highlight>
                  <a:srgbClr val="FFFFFF"/>
                </a:highlight>
              </a:rPr>
              <a:t>int</a:t>
            </a:r>
            <a:r>
              <a:rPr lang="es-ES" dirty="0">
                <a:solidFill>
                  <a:srgbClr val="000000"/>
                </a:solidFill>
                <a:highlight>
                  <a:srgbClr val="FFFFFF"/>
                </a:highlight>
              </a:rPr>
              <a:t> </a:t>
            </a:r>
            <a:r>
              <a:rPr lang="es-ES" dirty="0" err="1">
                <a:solidFill>
                  <a:srgbClr val="000000"/>
                </a:solidFill>
                <a:highlight>
                  <a:srgbClr val="FFFFFF"/>
                </a:highlight>
              </a:rPr>
              <a:t>main</a:t>
            </a:r>
            <a:r>
              <a:rPr lang="es-ES" b="1" dirty="0">
                <a:solidFill>
                  <a:srgbClr val="000080"/>
                </a:solidFill>
                <a:highlight>
                  <a:srgbClr val="FFFFFF"/>
                </a:highlight>
              </a:rPr>
              <a:t>()</a:t>
            </a:r>
            <a:endParaRPr lang="es-ES" dirty="0">
              <a:solidFill>
                <a:srgbClr val="000000"/>
              </a:solidFill>
              <a:highlight>
                <a:srgbClr val="FFFFFF"/>
              </a:highlight>
            </a:endParaRPr>
          </a:p>
          <a:p>
            <a:pPr marL="0" indent="0">
              <a:lnSpc>
                <a:spcPct val="110000"/>
              </a:lnSpc>
              <a:spcBef>
                <a:spcPts val="0"/>
              </a:spcBef>
              <a:buNone/>
            </a:pPr>
            <a:r>
              <a:rPr lang="es-ES" b="1" dirty="0">
                <a:solidFill>
                  <a:srgbClr val="000080"/>
                </a:solidFill>
                <a:highlight>
                  <a:srgbClr val="FFFFFF"/>
                </a:highlight>
              </a:rPr>
              <a:t>{</a:t>
            </a:r>
            <a:r>
              <a:rPr lang="es-ES" dirty="0">
                <a:solidFill>
                  <a:srgbClr val="000000"/>
                </a:solidFill>
                <a:highlight>
                  <a:srgbClr val="FFFFFF"/>
                </a:highlight>
              </a:rPr>
              <a:t>    </a:t>
            </a:r>
          </a:p>
          <a:p>
            <a:pPr marL="0" indent="0">
              <a:lnSpc>
                <a:spcPct val="110000"/>
              </a:lnSpc>
              <a:spcBef>
                <a:spcPts val="0"/>
              </a:spcBef>
              <a:buNone/>
            </a:pPr>
            <a:r>
              <a:rPr lang="es-ES" dirty="0">
                <a:solidFill>
                  <a:srgbClr val="000000"/>
                </a:solidFill>
                <a:highlight>
                  <a:srgbClr val="FFFFFF"/>
                </a:highlight>
              </a:rPr>
              <a:t>  </a:t>
            </a:r>
            <a:r>
              <a:rPr lang="es-ES" b="1" dirty="0" err="1">
                <a:solidFill>
                  <a:srgbClr val="0000FF"/>
                </a:solidFill>
                <a:highlight>
                  <a:srgbClr val="FFFFFF"/>
                </a:highlight>
              </a:rPr>
              <a:t>if</a:t>
            </a:r>
            <a:r>
              <a:rPr lang="es-ES" dirty="0">
                <a:solidFill>
                  <a:srgbClr val="000000"/>
                </a:solidFill>
                <a:highlight>
                  <a:srgbClr val="FFFFFF"/>
                </a:highlight>
              </a:rPr>
              <a:t> </a:t>
            </a:r>
            <a:r>
              <a:rPr lang="es-ES" b="1" dirty="0">
                <a:solidFill>
                  <a:srgbClr val="000080"/>
                </a:solidFill>
                <a:highlight>
                  <a:srgbClr val="FFFFFF"/>
                </a:highlight>
              </a:rPr>
              <a:t>(</a:t>
            </a:r>
            <a:r>
              <a:rPr lang="es-ES" dirty="0" err="1">
                <a:solidFill>
                  <a:srgbClr val="000000"/>
                </a:solidFill>
                <a:highlight>
                  <a:srgbClr val="FFFFFF"/>
                </a:highlight>
              </a:rPr>
              <a:t>fork</a:t>
            </a:r>
            <a:r>
              <a:rPr lang="es-ES" b="1" dirty="0">
                <a:solidFill>
                  <a:srgbClr val="000080"/>
                </a:solidFill>
                <a:highlight>
                  <a:srgbClr val="FFFFFF"/>
                </a:highlight>
              </a:rPr>
              <a:t>()</a:t>
            </a:r>
            <a:r>
              <a:rPr lang="es-ES" dirty="0">
                <a:solidFill>
                  <a:srgbClr val="000000"/>
                </a:solidFill>
                <a:highlight>
                  <a:srgbClr val="FFFFFF"/>
                </a:highlight>
              </a:rPr>
              <a:t> </a:t>
            </a:r>
            <a:r>
              <a:rPr lang="es-ES" b="1" dirty="0">
                <a:solidFill>
                  <a:srgbClr val="000080"/>
                </a:solidFill>
                <a:highlight>
                  <a:srgbClr val="FFFFFF"/>
                </a:highlight>
              </a:rPr>
              <a:t>&gt;</a:t>
            </a:r>
            <a:r>
              <a:rPr lang="es-ES" dirty="0">
                <a:solidFill>
                  <a:srgbClr val="000000"/>
                </a:solidFill>
                <a:highlight>
                  <a:srgbClr val="FFFFFF"/>
                </a:highlight>
              </a:rPr>
              <a:t> </a:t>
            </a:r>
            <a:r>
              <a:rPr lang="es-ES" dirty="0">
                <a:solidFill>
                  <a:srgbClr val="FF8000"/>
                </a:solidFill>
                <a:highlight>
                  <a:srgbClr val="FFFFFF"/>
                </a:highlight>
              </a:rPr>
              <a:t>0</a:t>
            </a:r>
            <a:r>
              <a:rPr lang="es-ES" b="1" dirty="0">
                <a:solidFill>
                  <a:srgbClr val="000080"/>
                </a:solidFill>
                <a:highlight>
                  <a:srgbClr val="FFFFFF"/>
                </a:highlight>
              </a:rPr>
              <a:t>)</a:t>
            </a:r>
            <a:r>
              <a:rPr lang="es-ES" dirty="0">
                <a:solidFill>
                  <a:srgbClr val="000000"/>
                </a:solidFill>
                <a:highlight>
                  <a:srgbClr val="FFFFFF"/>
                </a:highlight>
              </a:rPr>
              <a:t> </a:t>
            </a:r>
            <a:r>
              <a:rPr lang="es-ES" dirty="0">
                <a:solidFill>
                  <a:srgbClr val="008000"/>
                </a:solidFill>
                <a:highlight>
                  <a:srgbClr val="FFFFFF"/>
                </a:highlight>
              </a:rPr>
              <a:t>// En el proceso padre retorna el PID del hijo creado. </a:t>
            </a:r>
          </a:p>
          <a:p>
            <a:pPr marL="0" indent="0">
              <a:lnSpc>
                <a:spcPct val="110000"/>
              </a:lnSpc>
              <a:spcBef>
                <a:spcPts val="0"/>
              </a:spcBef>
              <a:buNone/>
            </a:pPr>
            <a:r>
              <a:rPr lang="es-ES" dirty="0">
                <a:solidFill>
                  <a:srgbClr val="000000"/>
                </a:solidFill>
                <a:highlight>
                  <a:srgbClr val="FFFFFF"/>
                </a:highlight>
              </a:rPr>
              <a:t>    </a:t>
            </a:r>
            <a:r>
              <a:rPr lang="es-ES" dirty="0" err="1">
                <a:solidFill>
                  <a:srgbClr val="000000"/>
                </a:solidFill>
                <a:highlight>
                  <a:srgbClr val="FFFFFF"/>
                </a:highlight>
              </a:rPr>
              <a:t>printf</a:t>
            </a:r>
            <a:r>
              <a:rPr lang="es-ES" b="1" dirty="0">
                <a:solidFill>
                  <a:srgbClr val="000080"/>
                </a:solidFill>
                <a:highlight>
                  <a:srgbClr val="FFFFFF"/>
                </a:highlight>
              </a:rPr>
              <a:t>(</a:t>
            </a:r>
            <a:r>
              <a:rPr lang="es-ES" dirty="0">
                <a:solidFill>
                  <a:srgbClr val="808080"/>
                </a:solidFill>
                <a:highlight>
                  <a:srgbClr val="FFFFFF"/>
                </a:highlight>
              </a:rPr>
              <a:t>"</a:t>
            </a:r>
            <a:r>
              <a:rPr lang="es-ES" dirty="0" err="1">
                <a:solidFill>
                  <a:srgbClr val="808080"/>
                </a:solidFill>
                <a:highlight>
                  <a:srgbClr val="FFFFFF"/>
                </a:highlight>
              </a:rPr>
              <a:t>Hello</a:t>
            </a:r>
            <a:r>
              <a:rPr lang="es-ES" dirty="0">
                <a:solidFill>
                  <a:srgbClr val="808080"/>
                </a:solidFill>
                <a:highlight>
                  <a:srgbClr val="FFFFFF"/>
                </a:highlight>
              </a:rPr>
              <a:t> </a:t>
            </a:r>
            <a:r>
              <a:rPr lang="es-ES" dirty="0" err="1">
                <a:solidFill>
                  <a:srgbClr val="808080"/>
                </a:solidFill>
                <a:highlight>
                  <a:srgbClr val="FFFFFF"/>
                </a:highlight>
              </a:rPr>
              <a:t>from</a:t>
            </a:r>
            <a:r>
              <a:rPr lang="es-ES" dirty="0">
                <a:solidFill>
                  <a:srgbClr val="808080"/>
                </a:solidFill>
                <a:highlight>
                  <a:srgbClr val="FFFFFF"/>
                </a:highlight>
              </a:rPr>
              <a:t> </a:t>
            </a:r>
            <a:r>
              <a:rPr lang="es-ES" dirty="0" err="1">
                <a:solidFill>
                  <a:srgbClr val="808080"/>
                </a:solidFill>
                <a:highlight>
                  <a:srgbClr val="FFFFFF"/>
                </a:highlight>
              </a:rPr>
              <a:t>Parent</a:t>
            </a:r>
            <a:r>
              <a:rPr lang="es-ES" dirty="0">
                <a:solidFill>
                  <a:srgbClr val="808080"/>
                </a:solidFill>
                <a:highlight>
                  <a:srgbClr val="FFFFFF"/>
                </a:highlight>
              </a:rPr>
              <a:t>!\n"</a:t>
            </a:r>
            <a:r>
              <a:rPr lang="es-ES" b="1" dirty="0">
                <a:solidFill>
                  <a:srgbClr val="000080"/>
                </a:solidFill>
                <a:highlight>
                  <a:srgbClr val="FFFFFF"/>
                </a:highlight>
              </a:rPr>
              <a:t>);</a:t>
            </a:r>
            <a:r>
              <a:rPr lang="es-ES" dirty="0">
                <a:solidFill>
                  <a:srgbClr val="000000"/>
                </a:solidFill>
                <a:highlight>
                  <a:srgbClr val="FFFFFF"/>
                </a:highlight>
              </a:rPr>
              <a:t>  </a:t>
            </a:r>
          </a:p>
          <a:p>
            <a:pPr marL="0" indent="0">
              <a:lnSpc>
                <a:spcPct val="110000"/>
              </a:lnSpc>
              <a:spcBef>
                <a:spcPts val="0"/>
              </a:spcBef>
              <a:buNone/>
            </a:pPr>
            <a:r>
              <a:rPr lang="es-ES" dirty="0">
                <a:solidFill>
                  <a:srgbClr val="000000"/>
                </a:solidFill>
                <a:highlight>
                  <a:srgbClr val="FFFFFF"/>
                </a:highlight>
              </a:rPr>
              <a:t> </a:t>
            </a:r>
            <a:r>
              <a:rPr lang="es-ES" b="1" dirty="0" err="1">
                <a:solidFill>
                  <a:srgbClr val="0000FF"/>
                </a:solidFill>
                <a:highlight>
                  <a:srgbClr val="FFFFFF"/>
                </a:highlight>
              </a:rPr>
              <a:t>else</a:t>
            </a:r>
            <a:r>
              <a:rPr lang="es-ES" dirty="0">
                <a:solidFill>
                  <a:srgbClr val="000000"/>
                </a:solidFill>
                <a:highlight>
                  <a:srgbClr val="FFFFFF"/>
                </a:highlight>
              </a:rPr>
              <a:t>  </a:t>
            </a:r>
            <a:r>
              <a:rPr lang="es-ES" dirty="0">
                <a:solidFill>
                  <a:srgbClr val="008000"/>
                </a:solidFill>
                <a:highlight>
                  <a:srgbClr val="FFFFFF"/>
                </a:highlight>
              </a:rPr>
              <a:t>// En el proceso hijo </a:t>
            </a:r>
            <a:r>
              <a:rPr lang="es-ES" dirty="0" err="1">
                <a:solidFill>
                  <a:srgbClr val="008000"/>
                </a:solidFill>
                <a:highlight>
                  <a:srgbClr val="FFFFFF"/>
                </a:highlight>
              </a:rPr>
              <a:t>fork</a:t>
            </a:r>
            <a:r>
              <a:rPr lang="es-ES" dirty="0">
                <a:solidFill>
                  <a:srgbClr val="008000"/>
                </a:solidFill>
                <a:highlight>
                  <a:srgbClr val="FFFFFF"/>
                </a:highlight>
              </a:rPr>
              <a:t> retorna 0 </a:t>
            </a:r>
          </a:p>
          <a:p>
            <a:pPr marL="0" indent="0">
              <a:lnSpc>
                <a:spcPct val="110000"/>
              </a:lnSpc>
              <a:spcBef>
                <a:spcPts val="0"/>
              </a:spcBef>
              <a:buNone/>
            </a:pPr>
            <a:r>
              <a:rPr lang="en-US" dirty="0">
                <a:solidFill>
                  <a:srgbClr val="000000"/>
                </a:solidFill>
                <a:highlight>
                  <a:srgbClr val="FFFFFF"/>
                </a:highlight>
              </a:rPr>
              <a:t>    </a:t>
            </a:r>
            <a:r>
              <a:rPr lang="en-US" dirty="0" err="1">
                <a:solidFill>
                  <a:srgbClr val="000000"/>
                </a:solidFill>
                <a:highlight>
                  <a:srgbClr val="FFFFFF"/>
                </a:highlight>
              </a:rPr>
              <a:t>printf</a:t>
            </a:r>
            <a:r>
              <a:rPr lang="en-US" b="1" dirty="0">
                <a:solidFill>
                  <a:srgbClr val="000080"/>
                </a:solidFill>
                <a:highlight>
                  <a:srgbClr val="FFFFFF"/>
                </a:highlight>
              </a:rPr>
              <a:t>(</a:t>
            </a:r>
            <a:r>
              <a:rPr lang="en-US" dirty="0">
                <a:solidFill>
                  <a:srgbClr val="808080"/>
                </a:solidFill>
                <a:highlight>
                  <a:srgbClr val="FFFFFF"/>
                </a:highlight>
              </a:rPr>
              <a:t>"Hello from Child!\n"</a:t>
            </a:r>
            <a:r>
              <a:rPr lang="en-US" b="1" dirty="0">
                <a:solidFill>
                  <a:srgbClr val="000080"/>
                </a:solidFill>
                <a:highlight>
                  <a:srgbClr val="FFFFFF"/>
                </a:highlight>
              </a:rPr>
              <a:t>);</a:t>
            </a:r>
            <a:r>
              <a:rPr lang="en-US" dirty="0">
                <a:solidFill>
                  <a:srgbClr val="000000"/>
                </a:solidFill>
                <a:highlight>
                  <a:srgbClr val="FFFFFF"/>
                </a:highlight>
              </a:rPr>
              <a:t>   </a:t>
            </a:r>
          </a:p>
          <a:p>
            <a:pPr marL="0" indent="0">
              <a:lnSpc>
                <a:spcPct val="110000"/>
              </a:lnSpc>
              <a:spcBef>
                <a:spcPts val="0"/>
              </a:spcBef>
              <a:buNone/>
            </a:pPr>
            <a:r>
              <a:rPr lang="es-ES" dirty="0">
                <a:solidFill>
                  <a:srgbClr val="000000"/>
                </a:solidFill>
                <a:highlight>
                  <a:srgbClr val="FFFFFF"/>
                </a:highlight>
              </a:rPr>
              <a:t> </a:t>
            </a:r>
            <a:r>
              <a:rPr lang="es-ES" b="1" dirty="0" err="1">
                <a:solidFill>
                  <a:srgbClr val="0000FF"/>
                </a:solidFill>
                <a:highlight>
                  <a:srgbClr val="FFFFFF"/>
                </a:highlight>
              </a:rPr>
              <a:t>return</a:t>
            </a:r>
            <a:r>
              <a:rPr lang="es-ES" dirty="0">
                <a:solidFill>
                  <a:srgbClr val="000000"/>
                </a:solidFill>
                <a:highlight>
                  <a:srgbClr val="FFFFFF"/>
                </a:highlight>
              </a:rPr>
              <a:t> </a:t>
            </a:r>
            <a:r>
              <a:rPr lang="es-ES" dirty="0">
                <a:solidFill>
                  <a:srgbClr val="FF8000"/>
                </a:solidFill>
                <a:highlight>
                  <a:srgbClr val="FFFFFF"/>
                </a:highlight>
              </a:rPr>
              <a:t>0</a:t>
            </a:r>
            <a:r>
              <a:rPr lang="es-ES" b="1" dirty="0">
                <a:solidFill>
                  <a:srgbClr val="000080"/>
                </a:solidFill>
                <a:highlight>
                  <a:srgbClr val="FFFFFF"/>
                </a:highlight>
              </a:rPr>
              <a:t>;</a:t>
            </a:r>
            <a:endParaRPr lang="es-ES" dirty="0">
              <a:solidFill>
                <a:srgbClr val="000000"/>
              </a:solidFill>
              <a:highlight>
                <a:srgbClr val="FFFFFF"/>
              </a:highlight>
            </a:endParaRPr>
          </a:p>
          <a:p>
            <a:pPr marL="0" indent="0">
              <a:lnSpc>
                <a:spcPct val="110000"/>
              </a:lnSpc>
              <a:spcBef>
                <a:spcPts val="0"/>
              </a:spcBef>
              <a:buNone/>
            </a:pPr>
            <a:r>
              <a:rPr lang="es-ES" b="1" dirty="0">
                <a:solidFill>
                  <a:srgbClr val="000080"/>
                </a:solidFill>
                <a:highlight>
                  <a:srgbClr val="FFFFFF"/>
                </a:highlight>
              </a:rPr>
              <a:t>}</a:t>
            </a:r>
            <a:endParaRPr lang="es-ES" dirty="0"/>
          </a:p>
        </p:txBody>
      </p:sp>
    </p:spTree>
    <p:extLst>
      <p:ext uri="{BB962C8B-B14F-4D97-AF65-F5344CB8AC3E}">
        <p14:creationId xmlns:p14="http://schemas.microsoft.com/office/powerpoint/2010/main" val="2353031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A2E95B-EA64-3143-D7C7-C99E09FBFBA7}"/>
              </a:ext>
            </a:extLst>
          </p:cNvPr>
          <p:cNvSpPr>
            <a:spLocks noGrp="1"/>
          </p:cNvSpPr>
          <p:nvPr>
            <p:ph type="title"/>
          </p:nvPr>
        </p:nvSpPr>
        <p:spPr>
          <a:xfrm>
            <a:off x="1050879" y="609601"/>
            <a:ext cx="9810604" cy="528693"/>
          </a:xfrm>
        </p:spPr>
        <p:txBody>
          <a:bodyPr>
            <a:normAutofit fontScale="90000"/>
          </a:bodyPr>
          <a:lstStyle/>
          <a:p>
            <a:r>
              <a:rPr lang="es-ES" dirty="0"/>
              <a:t>Ejecución de procesos en </a:t>
            </a:r>
            <a:r>
              <a:rPr lang="es-ES" dirty="0" err="1"/>
              <a:t>linux</a:t>
            </a:r>
            <a:endParaRPr lang="es-ES" dirty="0"/>
          </a:p>
        </p:txBody>
      </p:sp>
      <p:sp>
        <p:nvSpPr>
          <p:cNvPr id="3" name="Marcador de contenido 2">
            <a:extLst>
              <a:ext uri="{FF2B5EF4-FFF2-40B4-BE49-F238E27FC236}">
                <a16:creationId xmlns:a16="http://schemas.microsoft.com/office/drawing/2014/main" id="{3F2D98B4-8CF3-46D5-A32C-6B66B97CB5A7}"/>
              </a:ext>
            </a:extLst>
          </p:cNvPr>
          <p:cNvSpPr>
            <a:spLocks noGrp="1"/>
          </p:cNvSpPr>
          <p:nvPr>
            <p:ph idx="1"/>
          </p:nvPr>
        </p:nvSpPr>
        <p:spPr>
          <a:xfrm>
            <a:off x="1050879" y="1138294"/>
            <a:ext cx="9810604" cy="528693"/>
          </a:xfrm>
        </p:spPr>
        <p:txBody>
          <a:bodyPr/>
          <a:lstStyle/>
          <a:p>
            <a:r>
              <a:rPr lang="es-ES" dirty="0"/>
              <a:t>Crear procesos: </a:t>
            </a:r>
            <a:r>
              <a:rPr lang="es-ES" dirty="0" err="1"/>
              <a:t>fork</a:t>
            </a:r>
            <a:r>
              <a:rPr lang="es-ES" dirty="0"/>
              <a:t> (</a:t>
            </a:r>
            <a:r>
              <a:rPr lang="es-ES" dirty="0" err="1"/>
              <a:t>unistd.h</a:t>
            </a:r>
            <a:r>
              <a:rPr lang="es-ES" dirty="0"/>
              <a:t>)</a:t>
            </a:r>
          </a:p>
          <a:p>
            <a:pPr marL="0" indent="0">
              <a:buNone/>
            </a:pPr>
            <a:endParaRPr lang="es-ES" dirty="0"/>
          </a:p>
        </p:txBody>
      </p:sp>
      <p:sp>
        <p:nvSpPr>
          <p:cNvPr id="4" name="Marcador de contenido 2">
            <a:extLst>
              <a:ext uri="{FF2B5EF4-FFF2-40B4-BE49-F238E27FC236}">
                <a16:creationId xmlns:a16="http://schemas.microsoft.com/office/drawing/2014/main" id="{92EF63FD-5142-B9A3-42C5-B53D227BC665}"/>
              </a:ext>
            </a:extLst>
          </p:cNvPr>
          <p:cNvSpPr txBox="1">
            <a:spLocks/>
          </p:cNvSpPr>
          <p:nvPr/>
        </p:nvSpPr>
        <p:spPr>
          <a:xfrm>
            <a:off x="1232981" y="1548384"/>
            <a:ext cx="8557195" cy="501091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s-ES" dirty="0">
                <a:solidFill>
                  <a:srgbClr val="804000"/>
                </a:solidFill>
                <a:highlight>
                  <a:srgbClr val="FFFFFF"/>
                </a:highlight>
              </a:rPr>
              <a:t>#</a:t>
            </a:r>
            <a:r>
              <a:rPr lang="es-ES" dirty="0" err="1">
                <a:solidFill>
                  <a:srgbClr val="804000"/>
                </a:solidFill>
                <a:highlight>
                  <a:srgbClr val="FFFFFF"/>
                </a:highlight>
              </a:rPr>
              <a:t>include</a:t>
            </a:r>
            <a:r>
              <a:rPr lang="es-ES" dirty="0">
                <a:solidFill>
                  <a:srgbClr val="804000"/>
                </a:solidFill>
                <a:highlight>
                  <a:srgbClr val="FFFFFF"/>
                </a:highlight>
              </a:rPr>
              <a:t> &lt;</a:t>
            </a:r>
            <a:r>
              <a:rPr lang="es-ES" dirty="0" err="1">
                <a:solidFill>
                  <a:srgbClr val="804000"/>
                </a:solidFill>
                <a:highlight>
                  <a:srgbClr val="FFFFFF"/>
                </a:highlight>
              </a:rPr>
              <a:t>stdio.h</a:t>
            </a:r>
            <a:r>
              <a:rPr lang="es-ES" dirty="0">
                <a:solidFill>
                  <a:srgbClr val="804000"/>
                </a:solidFill>
                <a:highlight>
                  <a:srgbClr val="FFFFFF"/>
                </a:highlight>
              </a:rPr>
              <a:t>&gt;</a:t>
            </a:r>
          </a:p>
          <a:p>
            <a:pPr marL="0" indent="0">
              <a:lnSpc>
                <a:spcPct val="120000"/>
              </a:lnSpc>
              <a:spcBef>
                <a:spcPts val="0"/>
              </a:spcBef>
              <a:buNone/>
            </a:pPr>
            <a:r>
              <a:rPr lang="es-ES" dirty="0">
                <a:solidFill>
                  <a:srgbClr val="804000"/>
                </a:solidFill>
                <a:highlight>
                  <a:srgbClr val="FFFFFF"/>
                </a:highlight>
              </a:rPr>
              <a:t>#</a:t>
            </a:r>
            <a:r>
              <a:rPr lang="es-ES" dirty="0" err="1">
                <a:solidFill>
                  <a:srgbClr val="804000"/>
                </a:solidFill>
                <a:highlight>
                  <a:srgbClr val="FFFFFF"/>
                </a:highlight>
              </a:rPr>
              <a:t>include</a:t>
            </a:r>
            <a:r>
              <a:rPr lang="es-ES" dirty="0">
                <a:solidFill>
                  <a:srgbClr val="804000"/>
                </a:solidFill>
                <a:highlight>
                  <a:srgbClr val="FFFFFF"/>
                </a:highlight>
              </a:rPr>
              <a:t> &lt;</a:t>
            </a:r>
            <a:r>
              <a:rPr lang="es-ES" dirty="0" err="1">
                <a:solidFill>
                  <a:srgbClr val="804000"/>
                </a:solidFill>
                <a:highlight>
                  <a:srgbClr val="FFFFFF"/>
                </a:highlight>
              </a:rPr>
              <a:t>stdlib.h</a:t>
            </a:r>
            <a:r>
              <a:rPr lang="es-ES" dirty="0">
                <a:solidFill>
                  <a:srgbClr val="804000"/>
                </a:solidFill>
                <a:highlight>
                  <a:srgbClr val="FFFFFF"/>
                </a:highlight>
              </a:rPr>
              <a:t>&gt;</a:t>
            </a:r>
          </a:p>
          <a:p>
            <a:pPr marL="0" indent="0">
              <a:lnSpc>
                <a:spcPct val="120000"/>
              </a:lnSpc>
              <a:spcBef>
                <a:spcPts val="0"/>
              </a:spcBef>
              <a:buNone/>
            </a:pPr>
            <a:r>
              <a:rPr lang="es-ES" dirty="0">
                <a:solidFill>
                  <a:srgbClr val="804000"/>
                </a:solidFill>
                <a:highlight>
                  <a:srgbClr val="FFFFFF"/>
                </a:highlight>
              </a:rPr>
              <a:t>#</a:t>
            </a:r>
            <a:r>
              <a:rPr lang="es-ES" dirty="0" err="1">
                <a:solidFill>
                  <a:srgbClr val="804000"/>
                </a:solidFill>
                <a:highlight>
                  <a:srgbClr val="FFFFFF"/>
                </a:highlight>
              </a:rPr>
              <a:t>include</a:t>
            </a:r>
            <a:r>
              <a:rPr lang="es-ES" dirty="0">
                <a:solidFill>
                  <a:srgbClr val="804000"/>
                </a:solidFill>
                <a:highlight>
                  <a:srgbClr val="FFFFFF"/>
                </a:highlight>
              </a:rPr>
              <a:t> &lt;</a:t>
            </a:r>
            <a:r>
              <a:rPr lang="es-ES" dirty="0" err="1">
                <a:solidFill>
                  <a:srgbClr val="804000"/>
                </a:solidFill>
                <a:highlight>
                  <a:srgbClr val="FFFFFF"/>
                </a:highlight>
              </a:rPr>
              <a:t>sys</a:t>
            </a:r>
            <a:r>
              <a:rPr lang="es-ES" dirty="0">
                <a:solidFill>
                  <a:srgbClr val="804000"/>
                </a:solidFill>
                <a:highlight>
                  <a:srgbClr val="FFFFFF"/>
                </a:highlight>
              </a:rPr>
              <a:t>/</a:t>
            </a:r>
            <a:r>
              <a:rPr lang="es-ES" dirty="0" err="1">
                <a:solidFill>
                  <a:srgbClr val="804000"/>
                </a:solidFill>
                <a:highlight>
                  <a:srgbClr val="FFFFFF"/>
                </a:highlight>
              </a:rPr>
              <a:t>types.h</a:t>
            </a:r>
            <a:r>
              <a:rPr lang="es-ES" dirty="0">
                <a:solidFill>
                  <a:srgbClr val="804000"/>
                </a:solidFill>
                <a:highlight>
                  <a:srgbClr val="FFFFFF"/>
                </a:highlight>
              </a:rPr>
              <a:t>&gt;</a:t>
            </a:r>
          </a:p>
          <a:p>
            <a:pPr marL="0" indent="0">
              <a:lnSpc>
                <a:spcPct val="120000"/>
              </a:lnSpc>
              <a:spcBef>
                <a:spcPts val="0"/>
              </a:spcBef>
              <a:buNone/>
            </a:pPr>
            <a:r>
              <a:rPr lang="es-ES" dirty="0">
                <a:solidFill>
                  <a:srgbClr val="804000"/>
                </a:solidFill>
                <a:highlight>
                  <a:srgbClr val="FFFFFF"/>
                </a:highlight>
              </a:rPr>
              <a:t>#</a:t>
            </a:r>
            <a:r>
              <a:rPr lang="es-ES" dirty="0" err="1">
                <a:solidFill>
                  <a:srgbClr val="804000"/>
                </a:solidFill>
                <a:highlight>
                  <a:srgbClr val="FFFFFF"/>
                </a:highlight>
              </a:rPr>
              <a:t>include</a:t>
            </a:r>
            <a:r>
              <a:rPr lang="es-ES" dirty="0">
                <a:solidFill>
                  <a:srgbClr val="804000"/>
                </a:solidFill>
                <a:highlight>
                  <a:srgbClr val="FFFFFF"/>
                </a:highlight>
              </a:rPr>
              <a:t> &lt;</a:t>
            </a:r>
            <a:r>
              <a:rPr lang="es-ES" dirty="0" err="1">
                <a:solidFill>
                  <a:srgbClr val="804000"/>
                </a:solidFill>
                <a:highlight>
                  <a:srgbClr val="FFFFFF"/>
                </a:highlight>
              </a:rPr>
              <a:t>unistd.h</a:t>
            </a:r>
            <a:r>
              <a:rPr lang="es-ES" dirty="0">
                <a:solidFill>
                  <a:srgbClr val="804000"/>
                </a:solidFill>
                <a:highlight>
                  <a:srgbClr val="FFFFFF"/>
                </a:highlight>
              </a:rPr>
              <a:t>&gt;</a:t>
            </a:r>
          </a:p>
          <a:p>
            <a:pPr marL="0" indent="0">
              <a:lnSpc>
                <a:spcPct val="120000"/>
              </a:lnSpc>
              <a:spcBef>
                <a:spcPts val="0"/>
              </a:spcBef>
              <a:buNone/>
            </a:pPr>
            <a:r>
              <a:rPr lang="es-ES" dirty="0" err="1">
                <a:solidFill>
                  <a:srgbClr val="8000FF"/>
                </a:solidFill>
                <a:highlight>
                  <a:srgbClr val="FFFFFF"/>
                </a:highlight>
              </a:rPr>
              <a:t>int</a:t>
            </a:r>
            <a:r>
              <a:rPr lang="es-ES" dirty="0">
                <a:solidFill>
                  <a:srgbClr val="000000"/>
                </a:solidFill>
                <a:highlight>
                  <a:srgbClr val="FFFFFF"/>
                </a:highlight>
              </a:rPr>
              <a:t> </a:t>
            </a:r>
            <a:r>
              <a:rPr lang="es-ES" dirty="0" err="1">
                <a:solidFill>
                  <a:srgbClr val="000000"/>
                </a:solidFill>
                <a:highlight>
                  <a:srgbClr val="FFFFFF"/>
                </a:highlight>
              </a:rPr>
              <a:t>main</a:t>
            </a:r>
            <a:r>
              <a:rPr lang="es-ES" b="1" dirty="0">
                <a:solidFill>
                  <a:srgbClr val="000080"/>
                </a:solidFill>
                <a:highlight>
                  <a:srgbClr val="FFFFFF"/>
                </a:highlight>
              </a:rPr>
              <a:t>()</a:t>
            </a:r>
            <a:endParaRPr lang="es-ES" dirty="0">
              <a:solidFill>
                <a:srgbClr val="000000"/>
              </a:solidFill>
              <a:highlight>
                <a:srgbClr val="FFFFFF"/>
              </a:highlight>
            </a:endParaRPr>
          </a:p>
          <a:p>
            <a:pPr marL="0" indent="0">
              <a:lnSpc>
                <a:spcPct val="120000"/>
              </a:lnSpc>
              <a:spcBef>
                <a:spcPts val="0"/>
              </a:spcBef>
              <a:buNone/>
            </a:pPr>
            <a:r>
              <a:rPr lang="es-ES" dirty="0">
                <a:solidFill>
                  <a:srgbClr val="000000"/>
                </a:solidFill>
                <a:highlight>
                  <a:srgbClr val="FFFFFF"/>
                </a:highlight>
              </a:rPr>
              <a:t> </a:t>
            </a:r>
            <a:r>
              <a:rPr lang="es-ES" b="1" dirty="0">
                <a:solidFill>
                  <a:srgbClr val="000080"/>
                </a:solidFill>
                <a:highlight>
                  <a:srgbClr val="FFFFFF"/>
                </a:highlight>
              </a:rPr>
              <a:t>{</a:t>
            </a:r>
            <a:r>
              <a:rPr lang="es-ES" dirty="0">
                <a:solidFill>
                  <a:srgbClr val="000000"/>
                </a:solidFill>
                <a:highlight>
                  <a:srgbClr val="FFFFFF"/>
                </a:highlight>
              </a:rPr>
              <a:t>  </a:t>
            </a:r>
          </a:p>
          <a:p>
            <a:pPr marL="0" indent="0">
              <a:lnSpc>
                <a:spcPct val="120000"/>
              </a:lnSpc>
              <a:spcBef>
                <a:spcPts val="0"/>
              </a:spcBef>
              <a:buNone/>
            </a:pPr>
            <a:r>
              <a:rPr lang="es-ES" dirty="0">
                <a:solidFill>
                  <a:srgbClr val="000000"/>
                </a:solidFill>
                <a:highlight>
                  <a:srgbClr val="FFFFFF"/>
                </a:highlight>
              </a:rPr>
              <a:t>   </a:t>
            </a:r>
            <a:r>
              <a:rPr lang="es-ES" dirty="0" err="1">
                <a:solidFill>
                  <a:srgbClr val="000000"/>
                </a:solidFill>
                <a:highlight>
                  <a:srgbClr val="FFFFFF"/>
                </a:highlight>
              </a:rPr>
              <a:t>pid_t</a:t>
            </a:r>
            <a:r>
              <a:rPr lang="es-ES" dirty="0">
                <a:solidFill>
                  <a:srgbClr val="000000"/>
                </a:solidFill>
                <a:highlight>
                  <a:srgbClr val="FFFFFF"/>
                </a:highlight>
              </a:rPr>
              <a:t> </a:t>
            </a:r>
            <a:r>
              <a:rPr lang="es-ES" dirty="0" err="1">
                <a:solidFill>
                  <a:srgbClr val="000000"/>
                </a:solidFill>
                <a:highlight>
                  <a:srgbClr val="FFFFFF"/>
                </a:highlight>
              </a:rPr>
              <a:t>pid</a:t>
            </a:r>
            <a:r>
              <a:rPr lang="es-ES" b="1" dirty="0">
                <a:solidFill>
                  <a:srgbClr val="000080"/>
                </a:solidFill>
                <a:highlight>
                  <a:srgbClr val="FFFFFF"/>
                </a:highlight>
              </a:rPr>
              <a:t>;</a:t>
            </a:r>
            <a:r>
              <a:rPr lang="es-ES" dirty="0">
                <a:solidFill>
                  <a:srgbClr val="000000"/>
                </a:solidFill>
                <a:highlight>
                  <a:srgbClr val="FFFFFF"/>
                </a:highlight>
              </a:rPr>
              <a:t> </a:t>
            </a:r>
          </a:p>
          <a:p>
            <a:pPr marL="0" indent="0">
              <a:lnSpc>
                <a:spcPct val="120000"/>
              </a:lnSpc>
              <a:spcBef>
                <a:spcPts val="0"/>
              </a:spcBef>
              <a:buNone/>
            </a:pPr>
            <a:r>
              <a:rPr lang="es-ES" dirty="0">
                <a:solidFill>
                  <a:srgbClr val="000000"/>
                </a:solidFill>
                <a:highlight>
                  <a:srgbClr val="FFFFFF"/>
                </a:highlight>
              </a:rPr>
              <a:t>   </a:t>
            </a:r>
            <a:r>
              <a:rPr lang="es-ES" dirty="0" err="1">
                <a:solidFill>
                  <a:srgbClr val="000000"/>
                </a:solidFill>
                <a:highlight>
                  <a:srgbClr val="FFFFFF"/>
                </a:highlight>
              </a:rPr>
              <a:t>printf</a:t>
            </a:r>
            <a:r>
              <a:rPr lang="es-ES" b="1" dirty="0">
                <a:solidFill>
                  <a:srgbClr val="000080"/>
                </a:solidFill>
                <a:highlight>
                  <a:srgbClr val="FFFFFF"/>
                </a:highlight>
              </a:rPr>
              <a:t>(</a:t>
            </a:r>
            <a:r>
              <a:rPr lang="es-ES" dirty="0">
                <a:solidFill>
                  <a:srgbClr val="808080"/>
                </a:solidFill>
                <a:highlight>
                  <a:srgbClr val="FFFFFF"/>
                </a:highlight>
              </a:rPr>
              <a:t>"PADRE: Soy el proceso padre y mi </a:t>
            </a:r>
            <a:r>
              <a:rPr lang="es-ES" dirty="0" err="1">
                <a:solidFill>
                  <a:srgbClr val="808080"/>
                </a:solidFill>
                <a:highlight>
                  <a:srgbClr val="FFFFFF"/>
                </a:highlight>
              </a:rPr>
              <a:t>pid</a:t>
            </a:r>
            <a:r>
              <a:rPr lang="es-ES" dirty="0">
                <a:solidFill>
                  <a:srgbClr val="808080"/>
                </a:solidFill>
                <a:highlight>
                  <a:srgbClr val="FFFFFF"/>
                </a:highlight>
              </a:rPr>
              <a:t> es: %d\n"</a:t>
            </a:r>
            <a:r>
              <a:rPr lang="es-ES" b="1" dirty="0">
                <a:solidFill>
                  <a:srgbClr val="000080"/>
                </a:solidFill>
                <a:highlight>
                  <a:srgbClr val="FFFFFF"/>
                </a:highlight>
              </a:rPr>
              <a:t>,</a:t>
            </a:r>
            <a:r>
              <a:rPr lang="es-ES" dirty="0">
                <a:solidFill>
                  <a:srgbClr val="000000"/>
                </a:solidFill>
                <a:highlight>
                  <a:srgbClr val="FFFFFF"/>
                </a:highlight>
              </a:rPr>
              <a:t> </a:t>
            </a:r>
            <a:r>
              <a:rPr lang="es-ES" dirty="0" err="1">
                <a:solidFill>
                  <a:srgbClr val="000000"/>
                </a:solidFill>
                <a:highlight>
                  <a:srgbClr val="FFFFFF"/>
                </a:highlight>
              </a:rPr>
              <a:t>getpid</a:t>
            </a:r>
            <a:r>
              <a:rPr lang="es-ES" b="1" dirty="0">
                <a:solidFill>
                  <a:srgbClr val="000080"/>
                </a:solidFill>
                <a:highlight>
                  <a:srgbClr val="FFFFFF"/>
                </a:highlight>
              </a:rPr>
              <a:t>());</a:t>
            </a:r>
            <a:endParaRPr lang="es-ES" dirty="0">
              <a:solidFill>
                <a:srgbClr val="000000"/>
              </a:solidFill>
              <a:highlight>
                <a:srgbClr val="FFFFFF"/>
              </a:highlight>
            </a:endParaRPr>
          </a:p>
          <a:p>
            <a:pPr marL="0" indent="0">
              <a:lnSpc>
                <a:spcPct val="120000"/>
              </a:lnSpc>
              <a:spcBef>
                <a:spcPts val="0"/>
              </a:spcBef>
              <a:buNone/>
            </a:pPr>
            <a:r>
              <a:rPr lang="es-ES" dirty="0">
                <a:solidFill>
                  <a:srgbClr val="000000"/>
                </a:solidFill>
                <a:highlight>
                  <a:srgbClr val="FFFFFF"/>
                </a:highlight>
              </a:rPr>
              <a:t>   </a:t>
            </a:r>
            <a:r>
              <a:rPr lang="es-ES" dirty="0" err="1">
                <a:solidFill>
                  <a:srgbClr val="000000"/>
                </a:solidFill>
                <a:highlight>
                  <a:srgbClr val="FFFFFF"/>
                </a:highlight>
              </a:rPr>
              <a:t>pid</a:t>
            </a:r>
            <a:r>
              <a:rPr lang="es-ES" dirty="0">
                <a:solidFill>
                  <a:srgbClr val="000000"/>
                </a:solidFill>
                <a:highlight>
                  <a:srgbClr val="FFFFFF"/>
                </a:highlight>
              </a:rPr>
              <a:t> </a:t>
            </a:r>
            <a:r>
              <a:rPr lang="es-ES" b="1" dirty="0">
                <a:solidFill>
                  <a:srgbClr val="000080"/>
                </a:solidFill>
                <a:highlight>
                  <a:srgbClr val="FFFFFF"/>
                </a:highlight>
              </a:rPr>
              <a:t>=</a:t>
            </a:r>
            <a:r>
              <a:rPr lang="es-ES" dirty="0">
                <a:solidFill>
                  <a:srgbClr val="000000"/>
                </a:solidFill>
                <a:highlight>
                  <a:srgbClr val="FFFFFF"/>
                </a:highlight>
              </a:rPr>
              <a:t> </a:t>
            </a:r>
            <a:r>
              <a:rPr lang="es-ES" dirty="0" err="1">
                <a:solidFill>
                  <a:srgbClr val="000000"/>
                </a:solidFill>
                <a:highlight>
                  <a:srgbClr val="FFFFFF"/>
                </a:highlight>
              </a:rPr>
              <a:t>fork</a:t>
            </a:r>
            <a:r>
              <a:rPr lang="es-ES" b="1" dirty="0">
                <a:solidFill>
                  <a:srgbClr val="000080"/>
                </a:solidFill>
                <a:highlight>
                  <a:srgbClr val="FFFFFF"/>
                </a:highlight>
              </a:rPr>
              <a:t>();</a:t>
            </a:r>
            <a:r>
              <a:rPr lang="es-ES" dirty="0">
                <a:solidFill>
                  <a:srgbClr val="000000"/>
                </a:solidFill>
                <a:highlight>
                  <a:srgbClr val="FFFFFF"/>
                </a:highlight>
              </a:rPr>
              <a:t>    </a:t>
            </a:r>
          </a:p>
          <a:p>
            <a:pPr marL="0" indent="0">
              <a:lnSpc>
                <a:spcPct val="120000"/>
              </a:lnSpc>
              <a:spcBef>
                <a:spcPts val="0"/>
              </a:spcBef>
              <a:buNone/>
            </a:pPr>
            <a:r>
              <a:rPr lang="es-ES" dirty="0">
                <a:solidFill>
                  <a:srgbClr val="000000"/>
                </a:solidFill>
                <a:highlight>
                  <a:srgbClr val="FFFFFF"/>
                </a:highlight>
              </a:rPr>
              <a:t>   </a:t>
            </a:r>
            <a:r>
              <a:rPr lang="es-ES" b="1" dirty="0" err="1">
                <a:solidFill>
                  <a:srgbClr val="0000FF"/>
                </a:solidFill>
                <a:highlight>
                  <a:srgbClr val="FFFFFF"/>
                </a:highlight>
              </a:rPr>
              <a:t>if</a:t>
            </a:r>
            <a:r>
              <a:rPr lang="es-ES" dirty="0">
                <a:solidFill>
                  <a:srgbClr val="000000"/>
                </a:solidFill>
                <a:highlight>
                  <a:srgbClr val="FFFFFF"/>
                </a:highlight>
              </a:rPr>
              <a:t> </a:t>
            </a:r>
            <a:r>
              <a:rPr lang="es-ES" b="1" dirty="0">
                <a:solidFill>
                  <a:srgbClr val="000080"/>
                </a:solidFill>
                <a:highlight>
                  <a:srgbClr val="FFFFFF"/>
                </a:highlight>
              </a:rPr>
              <a:t>(</a:t>
            </a:r>
            <a:r>
              <a:rPr lang="es-ES" dirty="0" err="1">
                <a:solidFill>
                  <a:srgbClr val="000000"/>
                </a:solidFill>
                <a:highlight>
                  <a:srgbClr val="FFFFFF"/>
                </a:highlight>
              </a:rPr>
              <a:t>pid</a:t>
            </a:r>
            <a:r>
              <a:rPr lang="es-ES" b="1" dirty="0">
                <a:solidFill>
                  <a:srgbClr val="000080"/>
                </a:solidFill>
                <a:highlight>
                  <a:srgbClr val="FFFFFF"/>
                </a:highlight>
              </a:rPr>
              <a:t>&gt;</a:t>
            </a:r>
            <a:r>
              <a:rPr lang="es-ES" dirty="0">
                <a:solidFill>
                  <a:srgbClr val="FF8000"/>
                </a:solidFill>
                <a:highlight>
                  <a:srgbClr val="FFFFFF"/>
                </a:highlight>
              </a:rPr>
              <a:t>0</a:t>
            </a:r>
            <a:r>
              <a:rPr lang="es-ES" b="1" dirty="0">
                <a:solidFill>
                  <a:srgbClr val="000080"/>
                </a:solidFill>
                <a:highlight>
                  <a:srgbClr val="FFFFFF"/>
                </a:highlight>
              </a:rPr>
              <a:t>)</a:t>
            </a:r>
            <a:r>
              <a:rPr lang="es-ES" dirty="0">
                <a:solidFill>
                  <a:srgbClr val="000000"/>
                </a:solidFill>
                <a:highlight>
                  <a:srgbClr val="FFFFFF"/>
                </a:highlight>
              </a:rPr>
              <a:t> </a:t>
            </a:r>
            <a:r>
              <a:rPr lang="es-ES" dirty="0">
                <a:solidFill>
                  <a:srgbClr val="008000"/>
                </a:solidFill>
                <a:highlight>
                  <a:srgbClr val="FFFFFF"/>
                </a:highlight>
              </a:rPr>
              <a:t>// Este es el proceso padre    </a:t>
            </a:r>
          </a:p>
          <a:p>
            <a:pPr marL="0" indent="0">
              <a:lnSpc>
                <a:spcPct val="120000"/>
              </a:lnSpc>
              <a:spcBef>
                <a:spcPts val="0"/>
              </a:spcBef>
              <a:buNone/>
            </a:pPr>
            <a:r>
              <a:rPr lang="es-ES" dirty="0">
                <a:solidFill>
                  <a:srgbClr val="000000"/>
                </a:solidFill>
                <a:highlight>
                  <a:srgbClr val="FFFFFF"/>
                </a:highlight>
              </a:rPr>
              <a:t>  </a:t>
            </a:r>
            <a:r>
              <a:rPr lang="es-ES" b="1" dirty="0">
                <a:solidFill>
                  <a:srgbClr val="000080"/>
                </a:solidFill>
                <a:highlight>
                  <a:srgbClr val="FFFFFF"/>
                </a:highlight>
              </a:rPr>
              <a:t>{</a:t>
            </a:r>
            <a:r>
              <a:rPr lang="es-ES" dirty="0">
                <a:solidFill>
                  <a:srgbClr val="000000"/>
                </a:solidFill>
                <a:highlight>
                  <a:srgbClr val="FFFFFF"/>
                </a:highlight>
              </a:rPr>
              <a:t> </a:t>
            </a:r>
          </a:p>
          <a:p>
            <a:pPr marL="0" indent="0">
              <a:lnSpc>
                <a:spcPct val="120000"/>
              </a:lnSpc>
              <a:spcBef>
                <a:spcPts val="0"/>
              </a:spcBef>
              <a:buNone/>
            </a:pPr>
            <a:r>
              <a:rPr lang="es-ES" dirty="0">
                <a:solidFill>
                  <a:srgbClr val="000000"/>
                </a:solidFill>
                <a:highlight>
                  <a:srgbClr val="FFFFFF"/>
                </a:highlight>
              </a:rPr>
              <a:t>       </a:t>
            </a:r>
            <a:r>
              <a:rPr lang="es-ES" dirty="0" err="1">
                <a:solidFill>
                  <a:srgbClr val="000000"/>
                </a:solidFill>
                <a:highlight>
                  <a:srgbClr val="FFFFFF"/>
                </a:highlight>
              </a:rPr>
              <a:t>printf</a:t>
            </a:r>
            <a:r>
              <a:rPr lang="es-ES" b="1" dirty="0">
                <a:solidFill>
                  <a:srgbClr val="000080"/>
                </a:solidFill>
                <a:highlight>
                  <a:srgbClr val="FFFFFF"/>
                </a:highlight>
              </a:rPr>
              <a:t>(</a:t>
            </a:r>
            <a:r>
              <a:rPr lang="es-ES" dirty="0">
                <a:solidFill>
                  <a:srgbClr val="808080"/>
                </a:solidFill>
                <a:highlight>
                  <a:srgbClr val="FFFFFF"/>
                </a:highlight>
              </a:rPr>
              <a:t>"PADRE: Soy el proceso padre y mi </a:t>
            </a:r>
            <a:r>
              <a:rPr lang="es-ES" dirty="0" err="1">
                <a:solidFill>
                  <a:srgbClr val="808080"/>
                </a:solidFill>
                <a:highlight>
                  <a:srgbClr val="FFFFFF"/>
                </a:highlight>
              </a:rPr>
              <a:t>pid</a:t>
            </a:r>
            <a:r>
              <a:rPr lang="es-ES" dirty="0">
                <a:solidFill>
                  <a:srgbClr val="808080"/>
                </a:solidFill>
                <a:highlight>
                  <a:srgbClr val="FFFFFF"/>
                </a:highlight>
              </a:rPr>
              <a:t> sigue siendo: %d\n"</a:t>
            </a:r>
            <a:r>
              <a:rPr lang="es-ES" b="1" dirty="0">
                <a:solidFill>
                  <a:srgbClr val="000080"/>
                </a:solidFill>
                <a:highlight>
                  <a:srgbClr val="FFFFFF"/>
                </a:highlight>
              </a:rPr>
              <a:t>,</a:t>
            </a:r>
            <a:r>
              <a:rPr lang="es-ES" dirty="0">
                <a:solidFill>
                  <a:srgbClr val="000000"/>
                </a:solidFill>
                <a:highlight>
                  <a:srgbClr val="FFFFFF"/>
                </a:highlight>
              </a:rPr>
              <a:t> </a:t>
            </a:r>
            <a:r>
              <a:rPr lang="es-ES" dirty="0" err="1">
                <a:solidFill>
                  <a:srgbClr val="000000"/>
                </a:solidFill>
                <a:highlight>
                  <a:srgbClr val="FFFFFF"/>
                </a:highlight>
              </a:rPr>
              <a:t>getpid</a:t>
            </a:r>
            <a:r>
              <a:rPr lang="es-ES" b="1" dirty="0">
                <a:solidFill>
                  <a:srgbClr val="000080"/>
                </a:solidFill>
                <a:highlight>
                  <a:srgbClr val="FFFFFF"/>
                </a:highlight>
              </a:rPr>
              <a:t>());</a:t>
            </a:r>
            <a:endParaRPr lang="es-ES" dirty="0">
              <a:solidFill>
                <a:srgbClr val="000000"/>
              </a:solidFill>
              <a:highlight>
                <a:srgbClr val="FFFFFF"/>
              </a:highlight>
            </a:endParaRPr>
          </a:p>
          <a:p>
            <a:pPr marL="0" indent="0">
              <a:lnSpc>
                <a:spcPct val="120000"/>
              </a:lnSpc>
              <a:spcBef>
                <a:spcPts val="0"/>
              </a:spcBef>
              <a:buNone/>
            </a:pPr>
            <a:r>
              <a:rPr lang="es-ES" dirty="0">
                <a:solidFill>
                  <a:srgbClr val="000000"/>
                </a:solidFill>
                <a:highlight>
                  <a:srgbClr val="FFFFFF"/>
                </a:highlight>
              </a:rPr>
              <a:t>       </a:t>
            </a:r>
            <a:r>
              <a:rPr lang="es-ES" dirty="0" err="1">
                <a:solidFill>
                  <a:srgbClr val="000000"/>
                </a:solidFill>
                <a:highlight>
                  <a:srgbClr val="FFFFFF"/>
                </a:highlight>
              </a:rPr>
              <a:t>printf</a:t>
            </a:r>
            <a:r>
              <a:rPr lang="es-ES" b="1" dirty="0">
                <a:solidFill>
                  <a:srgbClr val="000080"/>
                </a:solidFill>
                <a:highlight>
                  <a:srgbClr val="FFFFFF"/>
                </a:highlight>
              </a:rPr>
              <a:t>(</a:t>
            </a:r>
            <a:r>
              <a:rPr lang="es-ES" dirty="0">
                <a:solidFill>
                  <a:srgbClr val="808080"/>
                </a:solidFill>
                <a:highlight>
                  <a:srgbClr val="FFFFFF"/>
                </a:highlight>
              </a:rPr>
              <a:t>"PADRE: Mi hijo tiene el </a:t>
            </a:r>
            <a:r>
              <a:rPr lang="es-ES" dirty="0" err="1">
                <a:solidFill>
                  <a:srgbClr val="808080"/>
                </a:solidFill>
                <a:highlight>
                  <a:srgbClr val="FFFFFF"/>
                </a:highlight>
              </a:rPr>
              <a:t>pid</a:t>
            </a:r>
            <a:r>
              <a:rPr lang="es-ES" dirty="0">
                <a:solidFill>
                  <a:srgbClr val="808080"/>
                </a:solidFill>
                <a:highlight>
                  <a:srgbClr val="FFFFFF"/>
                </a:highlight>
              </a:rPr>
              <a:t>: %d\n"</a:t>
            </a:r>
            <a:r>
              <a:rPr lang="es-ES" b="1" dirty="0">
                <a:solidFill>
                  <a:srgbClr val="000080"/>
                </a:solidFill>
                <a:highlight>
                  <a:srgbClr val="FFFFFF"/>
                </a:highlight>
              </a:rPr>
              <a:t>,</a:t>
            </a:r>
            <a:r>
              <a:rPr lang="es-ES" dirty="0">
                <a:solidFill>
                  <a:srgbClr val="000000"/>
                </a:solidFill>
                <a:highlight>
                  <a:srgbClr val="FFFFFF"/>
                </a:highlight>
              </a:rPr>
              <a:t> </a:t>
            </a:r>
            <a:r>
              <a:rPr lang="es-ES" dirty="0" err="1">
                <a:solidFill>
                  <a:srgbClr val="000000"/>
                </a:solidFill>
                <a:highlight>
                  <a:srgbClr val="FFFFFF"/>
                </a:highlight>
              </a:rPr>
              <a:t>pid</a:t>
            </a:r>
            <a:r>
              <a:rPr lang="es-ES" b="1" dirty="0">
                <a:solidFill>
                  <a:srgbClr val="000080"/>
                </a:solidFill>
                <a:highlight>
                  <a:srgbClr val="FFFFFF"/>
                </a:highlight>
              </a:rPr>
              <a:t>);</a:t>
            </a:r>
            <a:r>
              <a:rPr lang="es-ES" dirty="0">
                <a:solidFill>
                  <a:srgbClr val="000000"/>
                </a:solidFill>
                <a:highlight>
                  <a:srgbClr val="FFFFFF"/>
                </a:highlight>
              </a:rPr>
              <a:t> </a:t>
            </a:r>
          </a:p>
          <a:p>
            <a:pPr marL="0" indent="0">
              <a:lnSpc>
                <a:spcPct val="120000"/>
              </a:lnSpc>
              <a:spcBef>
                <a:spcPts val="0"/>
              </a:spcBef>
              <a:buNone/>
            </a:pPr>
            <a:r>
              <a:rPr lang="es-ES" dirty="0">
                <a:solidFill>
                  <a:srgbClr val="000000"/>
                </a:solidFill>
                <a:highlight>
                  <a:srgbClr val="FFFFFF"/>
                </a:highlight>
              </a:rPr>
              <a:t>   </a:t>
            </a:r>
            <a:r>
              <a:rPr lang="es-ES" b="1" dirty="0">
                <a:solidFill>
                  <a:srgbClr val="000080"/>
                </a:solidFill>
                <a:highlight>
                  <a:srgbClr val="FFFFFF"/>
                </a:highlight>
              </a:rPr>
              <a:t>}</a:t>
            </a:r>
            <a:r>
              <a:rPr lang="es-ES" dirty="0">
                <a:solidFill>
                  <a:srgbClr val="000000"/>
                </a:solidFill>
                <a:highlight>
                  <a:srgbClr val="FFFFFF"/>
                </a:highlight>
              </a:rPr>
              <a:t> </a:t>
            </a:r>
          </a:p>
          <a:p>
            <a:pPr marL="0" indent="0">
              <a:lnSpc>
                <a:spcPct val="120000"/>
              </a:lnSpc>
              <a:spcBef>
                <a:spcPts val="0"/>
              </a:spcBef>
              <a:buNone/>
            </a:pPr>
            <a:r>
              <a:rPr lang="es-ES" dirty="0">
                <a:solidFill>
                  <a:srgbClr val="000000"/>
                </a:solidFill>
                <a:highlight>
                  <a:srgbClr val="FFFFFF"/>
                </a:highlight>
              </a:rPr>
              <a:t>   </a:t>
            </a:r>
            <a:r>
              <a:rPr lang="es-ES" b="1" dirty="0" err="1">
                <a:solidFill>
                  <a:srgbClr val="0000FF"/>
                </a:solidFill>
                <a:highlight>
                  <a:srgbClr val="FFFFFF"/>
                </a:highlight>
              </a:rPr>
              <a:t>else</a:t>
            </a:r>
            <a:r>
              <a:rPr lang="es-ES" dirty="0">
                <a:solidFill>
                  <a:srgbClr val="000000"/>
                </a:solidFill>
                <a:highlight>
                  <a:srgbClr val="FFFFFF"/>
                </a:highlight>
              </a:rPr>
              <a:t> </a:t>
            </a:r>
            <a:r>
              <a:rPr lang="es-ES" dirty="0">
                <a:solidFill>
                  <a:srgbClr val="008000"/>
                </a:solidFill>
                <a:highlight>
                  <a:srgbClr val="FFFFFF"/>
                </a:highlight>
              </a:rPr>
              <a:t>// Proceso hijo  ¡Ojo, si es -1 es un error!</a:t>
            </a:r>
          </a:p>
          <a:p>
            <a:pPr marL="0" indent="0">
              <a:lnSpc>
                <a:spcPct val="120000"/>
              </a:lnSpc>
              <a:spcBef>
                <a:spcPts val="0"/>
              </a:spcBef>
              <a:buNone/>
            </a:pPr>
            <a:r>
              <a:rPr lang="es-ES" dirty="0">
                <a:solidFill>
                  <a:srgbClr val="000000"/>
                </a:solidFill>
                <a:highlight>
                  <a:srgbClr val="FFFFFF"/>
                </a:highlight>
              </a:rPr>
              <a:t>  </a:t>
            </a:r>
            <a:r>
              <a:rPr lang="es-ES" b="1" dirty="0">
                <a:solidFill>
                  <a:srgbClr val="000080"/>
                </a:solidFill>
                <a:highlight>
                  <a:srgbClr val="FFFFFF"/>
                </a:highlight>
              </a:rPr>
              <a:t>{</a:t>
            </a:r>
            <a:r>
              <a:rPr lang="es-ES" dirty="0">
                <a:solidFill>
                  <a:srgbClr val="000000"/>
                </a:solidFill>
                <a:highlight>
                  <a:srgbClr val="FFFFFF"/>
                </a:highlight>
              </a:rPr>
              <a:t>  </a:t>
            </a:r>
          </a:p>
          <a:p>
            <a:pPr marL="0" indent="0">
              <a:lnSpc>
                <a:spcPct val="120000"/>
              </a:lnSpc>
              <a:spcBef>
                <a:spcPts val="0"/>
              </a:spcBef>
              <a:buNone/>
            </a:pPr>
            <a:r>
              <a:rPr lang="es-ES" dirty="0">
                <a:solidFill>
                  <a:srgbClr val="000000"/>
                </a:solidFill>
                <a:highlight>
                  <a:srgbClr val="FFFFFF"/>
                </a:highlight>
              </a:rPr>
              <a:t>      </a:t>
            </a:r>
            <a:r>
              <a:rPr lang="es-ES" dirty="0" err="1">
                <a:solidFill>
                  <a:srgbClr val="000000"/>
                </a:solidFill>
                <a:highlight>
                  <a:srgbClr val="FFFFFF"/>
                </a:highlight>
              </a:rPr>
              <a:t>printf</a:t>
            </a:r>
            <a:r>
              <a:rPr lang="es-ES" b="1" dirty="0">
                <a:solidFill>
                  <a:srgbClr val="000080"/>
                </a:solidFill>
                <a:highlight>
                  <a:srgbClr val="FFFFFF"/>
                </a:highlight>
              </a:rPr>
              <a:t>(</a:t>
            </a:r>
            <a:r>
              <a:rPr lang="es-ES" dirty="0">
                <a:solidFill>
                  <a:srgbClr val="808080"/>
                </a:solidFill>
                <a:highlight>
                  <a:srgbClr val="FFFFFF"/>
                </a:highlight>
              </a:rPr>
              <a:t>"HIJO: Soy el proceso hijo y mi </a:t>
            </a:r>
            <a:r>
              <a:rPr lang="es-ES" dirty="0" err="1">
                <a:solidFill>
                  <a:srgbClr val="808080"/>
                </a:solidFill>
                <a:highlight>
                  <a:srgbClr val="FFFFFF"/>
                </a:highlight>
              </a:rPr>
              <a:t>pid</a:t>
            </a:r>
            <a:r>
              <a:rPr lang="es-ES" dirty="0">
                <a:solidFill>
                  <a:srgbClr val="808080"/>
                </a:solidFill>
                <a:highlight>
                  <a:srgbClr val="FFFFFF"/>
                </a:highlight>
              </a:rPr>
              <a:t> es: %d\n"</a:t>
            </a:r>
            <a:r>
              <a:rPr lang="es-ES" b="1" dirty="0">
                <a:solidFill>
                  <a:srgbClr val="000080"/>
                </a:solidFill>
                <a:highlight>
                  <a:srgbClr val="FFFFFF"/>
                </a:highlight>
              </a:rPr>
              <a:t>,</a:t>
            </a:r>
            <a:r>
              <a:rPr lang="es-ES" dirty="0">
                <a:solidFill>
                  <a:srgbClr val="000000"/>
                </a:solidFill>
                <a:highlight>
                  <a:srgbClr val="FFFFFF"/>
                </a:highlight>
              </a:rPr>
              <a:t> </a:t>
            </a:r>
            <a:r>
              <a:rPr lang="es-ES" dirty="0" err="1">
                <a:solidFill>
                  <a:srgbClr val="000000"/>
                </a:solidFill>
                <a:highlight>
                  <a:srgbClr val="FFFFFF"/>
                </a:highlight>
              </a:rPr>
              <a:t>getpid</a:t>
            </a:r>
            <a:r>
              <a:rPr lang="es-ES" b="1" dirty="0">
                <a:solidFill>
                  <a:srgbClr val="000080"/>
                </a:solidFill>
                <a:highlight>
                  <a:srgbClr val="FFFFFF"/>
                </a:highlight>
              </a:rPr>
              <a:t>());</a:t>
            </a:r>
            <a:r>
              <a:rPr lang="es-ES" dirty="0">
                <a:solidFill>
                  <a:srgbClr val="000000"/>
                </a:solidFill>
                <a:highlight>
                  <a:srgbClr val="FFFFFF"/>
                </a:highlight>
              </a:rPr>
              <a:t> </a:t>
            </a:r>
          </a:p>
          <a:p>
            <a:pPr marL="0" indent="0">
              <a:lnSpc>
                <a:spcPct val="120000"/>
              </a:lnSpc>
              <a:spcBef>
                <a:spcPts val="0"/>
              </a:spcBef>
              <a:buNone/>
            </a:pPr>
            <a:r>
              <a:rPr lang="es-ES" dirty="0">
                <a:solidFill>
                  <a:srgbClr val="000000"/>
                </a:solidFill>
                <a:highlight>
                  <a:srgbClr val="FFFFFF"/>
                </a:highlight>
              </a:rPr>
              <a:t>     </a:t>
            </a:r>
            <a:r>
              <a:rPr lang="es-ES" dirty="0" err="1">
                <a:solidFill>
                  <a:srgbClr val="000000"/>
                </a:solidFill>
                <a:highlight>
                  <a:srgbClr val="FFFFFF"/>
                </a:highlight>
              </a:rPr>
              <a:t>printf</a:t>
            </a:r>
            <a:r>
              <a:rPr lang="es-ES" b="1" dirty="0">
                <a:solidFill>
                  <a:srgbClr val="000080"/>
                </a:solidFill>
                <a:highlight>
                  <a:srgbClr val="FFFFFF"/>
                </a:highlight>
              </a:rPr>
              <a:t>(</a:t>
            </a:r>
            <a:r>
              <a:rPr lang="es-ES" dirty="0">
                <a:solidFill>
                  <a:srgbClr val="808080"/>
                </a:solidFill>
                <a:highlight>
                  <a:srgbClr val="FFFFFF"/>
                </a:highlight>
              </a:rPr>
              <a:t>"HIJO: mi padre tiene el </a:t>
            </a:r>
            <a:r>
              <a:rPr lang="es-ES" dirty="0" err="1">
                <a:solidFill>
                  <a:srgbClr val="808080"/>
                </a:solidFill>
                <a:highlight>
                  <a:srgbClr val="FFFFFF"/>
                </a:highlight>
              </a:rPr>
              <a:t>pid</a:t>
            </a:r>
            <a:r>
              <a:rPr lang="es-ES" dirty="0">
                <a:solidFill>
                  <a:srgbClr val="808080"/>
                </a:solidFill>
                <a:highlight>
                  <a:srgbClr val="FFFFFF"/>
                </a:highlight>
              </a:rPr>
              <a:t>: %d\n"</a:t>
            </a:r>
            <a:r>
              <a:rPr lang="es-ES" b="1" dirty="0">
                <a:solidFill>
                  <a:srgbClr val="000080"/>
                </a:solidFill>
                <a:highlight>
                  <a:srgbClr val="FFFFFF"/>
                </a:highlight>
              </a:rPr>
              <a:t>,</a:t>
            </a:r>
            <a:r>
              <a:rPr lang="es-ES" dirty="0">
                <a:solidFill>
                  <a:srgbClr val="000000"/>
                </a:solidFill>
                <a:highlight>
                  <a:srgbClr val="FFFFFF"/>
                </a:highlight>
              </a:rPr>
              <a:t> </a:t>
            </a:r>
            <a:r>
              <a:rPr lang="es-ES" dirty="0" err="1">
                <a:solidFill>
                  <a:srgbClr val="000000"/>
                </a:solidFill>
                <a:highlight>
                  <a:srgbClr val="FFFFFF"/>
                </a:highlight>
              </a:rPr>
              <a:t>getppid</a:t>
            </a:r>
            <a:r>
              <a:rPr lang="es-ES" b="1" dirty="0">
                <a:solidFill>
                  <a:srgbClr val="000080"/>
                </a:solidFill>
                <a:highlight>
                  <a:srgbClr val="FFFFFF"/>
                </a:highlight>
              </a:rPr>
              <a:t>());</a:t>
            </a:r>
            <a:r>
              <a:rPr lang="es-ES" dirty="0">
                <a:solidFill>
                  <a:srgbClr val="000000"/>
                </a:solidFill>
                <a:highlight>
                  <a:srgbClr val="FFFFFF"/>
                </a:highlight>
              </a:rPr>
              <a:t> </a:t>
            </a:r>
          </a:p>
          <a:p>
            <a:pPr marL="0" indent="0">
              <a:lnSpc>
                <a:spcPct val="120000"/>
              </a:lnSpc>
              <a:spcBef>
                <a:spcPts val="0"/>
              </a:spcBef>
              <a:buNone/>
            </a:pPr>
            <a:r>
              <a:rPr lang="es-ES" dirty="0">
                <a:solidFill>
                  <a:srgbClr val="000000"/>
                </a:solidFill>
                <a:highlight>
                  <a:srgbClr val="FFFFFF"/>
                </a:highlight>
              </a:rPr>
              <a:t>   </a:t>
            </a:r>
            <a:r>
              <a:rPr lang="es-ES" b="1" dirty="0">
                <a:solidFill>
                  <a:srgbClr val="000080"/>
                </a:solidFill>
                <a:highlight>
                  <a:srgbClr val="FFFFFF"/>
                </a:highlight>
              </a:rPr>
              <a:t>}</a:t>
            </a:r>
            <a:endParaRPr lang="es-ES" dirty="0">
              <a:solidFill>
                <a:srgbClr val="000000"/>
              </a:solidFill>
              <a:highlight>
                <a:srgbClr val="FFFFFF"/>
              </a:highlight>
            </a:endParaRPr>
          </a:p>
          <a:p>
            <a:pPr marL="0" indent="0">
              <a:lnSpc>
                <a:spcPct val="120000"/>
              </a:lnSpc>
              <a:spcBef>
                <a:spcPts val="0"/>
              </a:spcBef>
              <a:buNone/>
            </a:pPr>
            <a:r>
              <a:rPr lang="es-ES" b="1" dirty="0">
                <a:solidFill>
                  <a:srgbClr val="000080"/>
                </a:solidFill>
                <a:highlight>
                  <a:srgbClr val="FFFFFF"/>
                </a:highlight>
              </a:rPr>
              <a:t>}</a:t>
            </a:r>
            <a:endParaRPr lang="es-ES" dirty="0"/>
          </a:p>
        </p:txBody>
      </p:sp>
    </p:spTree>
    <p:extLst>
      <p:ext uri="{BB962C8B-B14F-4D97-AF65-F5344CB8AC3E}">
        <p14:creationId xmlns:p14="http://schemas.microsoft.com/office/powerpoint/2010/main" val="2596599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A2E95B-EA64-3143-D7C7-C99E09FBFBA7}"/>
              </a:ext>
            </a:extLst>
          </p:cNvPr>
          <p:cNvSpPr>
            <a:spLocks noGrp="1"/>
          </p:cNvSpPr>
          <p:nvPr>
            <p:ph type="title"/>
          </p:nvPr>
        </p:nvSpPr>
        <p:spPr/>
        <p:txBody>
          <a:bodyPr/>
          <a:lstStyle/>
          <a:p>
            <a:r>
              <a:rPr lang="es-ES" dirty="0"/>
              <a:t>Ejecución de procesos en </a:t>
            </a:r>
            <a:r>
              <a:rPr lang="es-ES" dirty="0" err="1"/>
              <a:t>linux</a:t>
            </a:r>
            <a:endParaRPr lang="es-ES" dirty="0"/>
          </a:p>
        </p:txBody>
      </p:sp>
      <p:sp>
        <p:nvSpPr>
          <p:cNvPr id="3" name="Marcador de contenido 2">
            <a:extLst>
              <a:ext uri="{FF2B5EF4-FFF2-40B4-BE49-F238E27FC236}">
                <a16:creationId xmlns:a16="http://schemas.microsoft.com/office/drawing/2014/main" id="{3F2D98B4-8CF3-46D5-A32C-6B66B97CB5A7}"/>
              </a:ext>
            </a:extLst>
          </p:cNvPr>
          <p:cNvSpPr>
            <a:spLocks noGrp="1"/>
          </p:cNvSpPr>
          <p:nvPr>
            <p:ph idx="1"/>
          </p:nvPr>
        </p:nvSpPr>
        <p:spPr>
          <a:xfrm>
            <a:off x="1050879" y="1825624"/>
            <a:ext cx="9810604" cy="528693"/>
          </a:xfrm>
        </p:spPr>
        <p:txBody>
          <a:bodyPr/>
          <a:lstStyle/>
          <a:p>
            <a:r>
              <a:rPr lang="es-ES" dirty="0"/>
              <a:t>Crear procesos: </a:t>
            </a:r>
            <a:r>
              <a:rPr lang="es-ES" dirty="0" err="1"/>
              <a:t>fork</a:t>
            </a:r>
            <a:r>
              <a:rPr lang="es-ES" dirty="0"/>
              <a:t> (</a:t>
            </a:r>
            <a:r>
              <a:rPr lang="es-ES" dirty="0" err="1"/>
              <a:t>unistd.h</a:t>
            </a:r>
            <a:r>
              <a:rPr lang="es-ES" dirty="0"/>
              <a:t>)</a:t>
            </a:r>
          </a:p>
          <a:p>
            <a:pPr marL="0" indent="0">
              <a:buNone/>
            </a:pPr>
            <a:endParaRPr lang="es-ES" dirty="0"/>
          </a:p>
        </p:txBody>
      </p:sp>
      <p:sp>
        <p:nvSpPr>
          <p:cNvPr id="4" name="Marcador de contenido 2">
            <a:extLst>
              <a:ext uri="{FF2B5EF4-FFF2-40B4-BE49-F238E27FC236}">
                <a16:creationId xmlns:a16="http://schemas.microsoft.com/office/drawing/2014/main" id="{92EF63FD-5142-B9A3-42C5-B53D227BC665}"/>
              </a:ext>
            </a:extLst>
          </p:cNvPr>
          <p:cNvSpPr txBox="1">
            <a:spLocks/>
          </p:cNvSpPr>
          <p:nvPr/>
        </p:nvSpPr>
        <p:spPr>
          <a:xfrm>
            <a:off x="1330517" y="2354316"/>
            <a:ext cx="8532811" cy="38940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ts val="0"/>
              </a:spcBef>
              <a:buNone/>
            </a:pPr>
            <a:r>
              <a:rPr lang="es-ES" dirty="0">
                <a:solidFill>
                  <a:srgbClr val="804000"/>
                </a:solidFill>
                <a:highlight>
                  <a:srgbClr val="FFFFFF"/>
                </a:highlight>
              </a:rPr>
              <a:t>#</a:t>
            </a:r>
            <a:r>
              <a:rPr lang="es-ES" dirty="0" err="1">
                <a:solidFill>
                  <a:srgbClr val="804000"/>
                </a:solidFill>
                <a:highlight>
                  <a:srgbClr val="FFFFFF"/>
                </a:highlight>
              </a:rPr>
              <a:t>include</a:t>
            </a:r>
            <a:r>
              <a:rPr lang="es-ES" dirty="0">
                <a:solidFill>
                  <a:srgbClr val="804000"/>
                </a:solidFill>
                <a:highlight>
                  <a:srgbClr val="FFFFFF"/>
                </a:highlight>
              </a:rPr>
              <a:t> &lt;</a:t>
            </a:r>
            <a:r>
              <a:rPr lang="es-ES" dirty="0" err="1">
                <a:solidFill>
                  <a:srgbClr val="804000"/>
                </a:solidFill>
                <a:highlight>
                  <a:srgbClr val="FFFFFF"/>
                </a:highlight>
              </a:rPr>
              <a:t>stdio.h</a:t>
            </a:r>
            <a:r>
              <a:rPr lang="es-ES" dirty="0">
                <a:solidFill>
                  <a:srgbClr val="804000"/>
                </a:solidFill>
                <a:highlight>
                  <a:srgbClr val="FFFFFF"/>
                </a:highlight>
              </a:rPr>
              <a:t>&gt;</a:t>
            </a:r>
          </a:p>
          <a:p>
            <a:pPr marL="0" indent="0">
              <a:lnSpc>
                <a:spcPct val="110000"/>
              </a:lnSpc>
              <a:spcBef>
                <a:spcPts val="0"/>
              </a:spcBef>
              <a:buNone/>
            </a:pPr>
            <a:r>
              <a:rPr lang="es-ES" dirty="0">
                <a:solidFill>
                  <a:srgbClr val="804000"/>
                </a:solidFill>
                <a:highlight>
                  <a:srgbClr val="FFFFFF"/>
                </a:highlight>
              </a:rPr>
              <a:t>#</a:t>
            </a:r>
            <a:r>
              <a:rPr lang="es-ES" dirty="0" err="1">
                <a:solidFill>
                  <a:srgbClr val="804000"/>
                </a:solidFill>
                <a:highlight>
                  <a:srgbClr val="FFFFFF"/>
                </a:highlight>
              </a:rPr>
              <a:t>include</a:t>
            </a:r>
            <a:r>
              <a:rPr lang="es-ES" dirty="0">
                <a:solidFill>
                  <a:srgbClr val="804000"/>
                </a:solidFill>
                <a:highlight>
                  <a:srgbClr val="FFFFFF"/>
                </a:highlight>
              </a:rPr>
              <a:t> &lt;</a:t>
            </a:r>
            <a:r>
              <a:rPr lang="es-ES" dirty="0" err="1">
                <a:solidFill>
                  <a:srgbClr val="804000"/>
                </a:solidFill>
                <a:highlight>
                  <a:srgbClr val="FFFFFF"/>
                </a:highlight>
              </a:rPr>
              <a:t>unistd.h</a:t>
            </a:r>
            <a:r>
              <a:rPr lang="es-ES" dirty="0">
                <a:solidFill>
                  <a:srgbClr val="804000"/>
                </a:solidFill>
                <a:highlight>
                  <a:srgbClr val="FFFFFF"/>
                </a:highlight>
              </a:rPr>
              <a:t>&gt;</a:t>
            </a:r>
          </a:p>
          <a:p>
            <a:pPr marL="0" indent="0">
              <a:lnSpc>
                <a:spcPct val="110000"/>
              </a:lnSpc>
              <a:spcBef>
                <a:spcPts val="0"/>
              </a:spcBef>
              <a:buNone/>
            </a:pPr>
            <a:r>
              <a:rPr lang="es-ES" dirty="0" err="1">
                <a:solidFill>
                  <a:srgbClr val="8000FF"/>
                </a:solidFill>
                <a:highlight>
                  <a:srgbClr val="FFFFFF"/>
                </a:highlight>
              </a:rPr>
              <a:t>int</a:t>
            </a:r>
            <a:r>
              <a:rPr lang="es-ES" dirty="0">
                <a:solidFill>
                  <a:srgbClr val="000000"/>
                </a:solidFill>
                <a:highlight>
                  <a:srgbClr val="FFFFFF"/>
                </a:highlight>
              </a:rPr>
              <a:t> </a:t>
            </a:r>
            <a:r>
              <a:rPr lang="es-ES" dirty="0" err="1">
                <a:solidFill>
                  <a:srgbClr val="000000"/>
                </a:solidFill>
                <a:highlight>
                  <a:srgbClr val="FFFFFF"/>
                </a:highlight>
              </a:rPr>
              <a:t>main</a:t>
            </a:r>
            <a:r>
              <a:rPr lang="es-ES" b="1" dirty="0">
                <a:solidFill>
                  <a:srgbClr val="000080"/>
                </a:solidFill>
                <a:highlight>
                  <a:srgbClr val="FFFFFF"/>
                </a:highlight>
              </a:rPr>
              <a:t>()</a:t>
            </a:r>
            <a:endParaRPr lang="es-ES" dirty="0">
              <a:solidFill>
                <a:srgbClr val="000000"/>
              </a:solidFill>
              <a:highlight>
                <a:srgbClr val="FFFFFF"/>
              </a:highlight>
            </a:endParaRPr>
          </a:p>
          <a:p>
            <a:pPr marL="0" indent="0">
              <a:lnSpc>
                <a:spcPct val="110000"/>
              </a:lnSpc>
              <a:spcBef>
                <a:spcPts val="0"/>
              </a:spcBef>
              <a:buNone/>
            </a:pPr>
            <a:r>
              <a:rPr lang="es-ES" b="1" dirty="0">
                <a:solidFill>
                  <a:srgbClr val="000080"/>
                </a:solidFill>
                <a:highlight>
                  <a:srgbClr val="FFFFFF"/>
                </a:highlight>
              </a:rPr>
              <a:t>{</a:t>
            </a:r>
            <a:r>
              <a:rPr lang="es-ES" dirty="0">
                <a:solidFill>
                  <a:srgbClr val="000000"/>
                </a:solidFill>
                <a:highlight>
                  <a:srgbClr val="FFFFFF"/>
                </a:highlight>
              </a:rPr>
              <a:t>    </a:t>
            </a:r>
          </a:p>
          <a:p>
            <a:pPr marL="0" indent="0">
              <a:lnSpc>
                <a:spcPct val="110000"/>
              </a:lnSpc>
              <a:spcBef>
                <a:spcPts val="0"/>
              </a:spcBef>
              <a:buNone/>
            </a:pPr>
            <a:r>
              <a:rPr lang="es-ES" dirty="0">
                <a:solidFill>
                  <a:srgbClr val="000000"/>
                </a:solidFill>
                <a:highlight>
                  <a:srgbClr val="FFFFFF"/>
                </a:highlight>
              </a:rPr>
              <a:t>   </a:t>
            </a:r>
            <a:r>
              <a:rPr lang="es-ES" dirty="0" err="1">
                <a:solidFill>
                  <a:srgbClr val="8000FF"/>
                </a:solidFill>
                <a:highlight>
                  <a:srgbClr val="FFFFFF"/>
                </a:highlight>
              </a:rPr>
              <a:t>int</a:t>
            </a:r>
            <a:r>
              <a:rPr lang="es-ES" dirty="0">
                <a:solidFill>
                  <a:srgbClr val="000000"/>
                </a:solidFill>
                <a:highlight>
                  <a:srgbClr val="FFFFFF"/>
                </a:highlight>
              </a:rPr>
              <a:t> x </a:t>
            </a:r>
            <a:r>
              <a:rPr lang="es-ES" b="1" dirty="0">
                <a:solidFill>
                  <a:srgbClr val="000080"/>
                </a:solidFill>
                <a:highlight>
                  <a:srgbClr val="FFFFFF"/>
                </a:highlight>
              </a:rPr>
              <a:t>=</a:t>
            </a:r>
            <a:r>
              <a:rPr lang="es-ES" dirty="0">
                <a:solidFill>
                  <a:srgbClr val="000000"/>
                </a:solidFill>
                <a:highlight>
                  <a:srgbClr val="FFFFFF"/>
                </a:highlight>
              </a:rPr>
              <a:t> </a:t>
            </a:r>
            <a:r>
              <a:rPr lang="es-ES" dirty="0">
                <a:solidFill>
                  <a:srgbClr val="FF8000"/>
                </a:solidFill>
                <a:highlight>
                  <a:srgbClr val="FFFFFF"/>
                </a:highlight>
              </a:rPr>
              <a:t>1</a:t>
            </a:r>
            <a:r>
              <a:rPr lang="es-ES" b="1" dirty="0">
                <a:solidFill>
                  <a:srgbClr val="000080"/>
                </a:solidFill>
                <a:highlight>
                  <a:srgbClr val="FFFFFF"/>
                </a:highlight>
              </a:rPr>
              <a:t>;</a:t>
            </a:r>
            <a:r>
              <a:rPr lang="es-ES" dirty="0">
                <a:solidFill>
                  <a:srgbClr val="000000"/>
                </a:solidFill>
                <a:highlight>
                  <a:srgbClr val="FFFFFF"/>
                </a:highlight>
              </a:rPr>
              <a:t>  </a:t>
            </a:r>
          </a:p>
          <a:p>
            <a:pPr marL="0" indent="0">
              <a:lnSpc>
                <a:spcPct val="110000"/>
              </a:lnSpc>
              <a:spcBef>
                <a:spcPts val="0"/>
              </a:spcBef>
              <a:buNone/>
            </a:pPr>
            <a:r>
              <a:rPr lang="es-ES" dirty="0">
                <a:solidFill>
                  <a:srgbClr val="000000"/>
                </a:solidFill>
                <a:highlight>
                  <a:srgbClr val="FFFFFF"/>
                </a:highlight>
              </a:rPr>
              <a:t>   </a:t>
            </a:r>
            <a:r>
              <a:rPr lang="es-ES" b="1" dirty="0" err="1">
                <a:solidFill>
                  <a:srgbClr val="0000FF"/>
                </a:solidFill>
                <a:highlight>
                  <a:srgbClr val="FFFFFF"/>
                </a:highlight>
              </a:rPr>
              <a:t>if</a:t>
            </a:r>
            <a:r>
              <a:rPr lang="es-ES" dirty="0">
                <a:solidFill>
                  <a:srgbClr val="000000"/>
                </a:solidFill>
                <a:highlight>
                  <a:srgbClr val="FFFFFF"/>
                </a:highlight>
              </a:rPr>
              <a:t> </a:t>
            </a:r>
            <a:r>
              <a:rPr lang="es-ES" b="1" dirty="0">
                <a:solidFill>
                  <a:srgbClr val="000080"/>
                </a:solidFill>
                <a:highlight>
                  <a:srgbClr val="FFFFFF"/>
                </a:highlight>
              </a:rPr>
              <a:t>(</a:t>
            </a:r>
            <a:r>
              <a:rPr lang="es-ES" dirty="0" err="1">
                <a:solidFill>
                  <a:srgbClr val="000000"/>
                </a:solidFill>
                <a:highlight>
                  <a:srgbClr val="FFFFFF"/>
                </a:highlight>
              </a:rPr>
              <a:t>fork</a:t>
            </a:r>
            <a:r>
              <a:rPr lang="es-ES" b="1" dirty="0">
                <a:solidFill>
                  <a:srgbClr val="000080"/>
                </a:solidFill>
                <a:highlight>
                  <a:srgbClr val="FFFFFF"/>
                </a:highlight>
              </a:rPr>
              <a:t>()</a:t>
            </a:r>
            <a:r>
              <a:rPr lang="es-ES" dirty="0">
                <a:solidFill>
                  <a:srgbClr val="000000"/>
                </a:solidFill>
                <a:highlight>
                  <a:srgbClr val="FFFFFF"/>
                </a:highlight>
              </a:rPr>
              <a:t> </a:t>
            </a:r>
            <a:r>
              <a:rPr lang="es-ES" b="1" dirty="0">
                <a:solidFill>
                  <a:srgbClr val="000080"/>
                </a:solidFill>
                <a:highlight>
                  <a:srgbClr val="FFFFFF"/>
                </a:highlight>
              </a:rPr>
              <a:t>==</a:t>
            </a:r>
            <a:r>
              <a:rPr lang="es-ES" dirty="0">
                <a:solidFill>
                  <a:srgbClr val="000000"/>
                </a:solidFill>
                <a:highlight>
                  <a:srgbClr val="FFFFFF"/>
                </a:highlight>
              </a:rPr>
              <a:t> </a:t>
            </a:r>
            <a:r>
              <a:rPr lang="es-ES" dirty="0">
                <a:solidFill>
                  <a:srgbClr val="FF8000"/>
                </a:solidFill>
                <a:highlight>
                  <a:srgbClr val="FFFFFF"/>
                </a:highlight>
              </a:rPr>
              <a:t>0</a:t>
            </a:r>
            <a:r>
              <a:rPr lang="es-ES" b="1" dirty="0">
                <a:solidFill>
                  <a:srgbClr val="000080"/>
                </a:solidFill>
                <a:highlight>
                  <a:srgbClr val="FFFFFF"/>
                </a:highlight>
              </a:rPr>
              <a:t>)</a:t>
            </a:r>
            <a:r>
              <a:rPr lang="es-ES" dirty="0">
                <a:solidFill>
                  <a:srgbClr val="000000"/>
                </a:solidFill>
                <a:highlight>
                  <a:srgbClr val="FFFFFF"/>
                </a:highlight>
              </a:rPr>
              <a:t>  </a:t>
            </a:r>
          </a:p>
          <a:p>
            <a:pPr marL="0" indent="0">
              <a:lnSpc>
                <a:spcPct val="110000"/>
              </a:lnSpc>
              <a:spcBef>
                <a:spcPts val="0"/>
              </a:spcBef>
              <a:buNone/>
            </a:pPr>
            <a:r>
              <a:rPr lang="es-ES" dirty="0">
                <a:solidFill>
                  <a:srgbClr val="000000"/>
                </a:solidFill>
                <a:highlight>
                  <a:srgbClr val="FFFFFF"/>
                </a:highlight>
              </a:rPr>
              <a:t>     </a:t>
            </a:r>
            <a:r>
              <a:rPr lang="es-ES" dirty="0" err="1">
                <a:solidFill>
                  <a:srgbClr val="000000"/>
                </a:solidFill>
                <a:highlight>
                  <a:srgbClr val="FFFFFF"/>
                </a:highlight>
              </a:rPr>
              <a:t>printf</a:t>
            </a:r>
            <a:r>
              <a:rPr lang="es-ES" b="1" dirty="0">
                <a:solidFill>
                  <a:srgbClr val="000080"/>
                </a:solidFill>
                <a:highlight>
                  <a:srgbClr val="FFFFFF"/>
                </a:highlight>
              </a:rPr>
              <a:t>(</a:t>
            </a:r>
            <a:r>
              <a:rPr lang="es-ES" dirty="0">
                <a:solidFill>
                  <a:srgbClr val="000000"/>
                </a:solidFill>
                <a:highlight>
                  <a:srgbClr val="FFFFFF"/>
                </a:highlight>
              </a:rPr>
              <a:t>“En el hijo x vale </a:t>
            </a:r>
            <a:r>
              <a:rPr lang="es-ES" b="1" dirty="0">
                <a:solidFill>
                  <a:srgbClr val="000080"/>
                </a:solidFill>
                <a:highlight>
                  <a:srgbClr val="FFFFFF"/>
                </a:highlight>
              </a:rPr>
              <a:t>%</a:t>
            </a:r>
            <a:r>
              <a:rPr lang="es-ES" dirty="0">
                <a:solidFill>
                  <a:srgbClr val="000000"/>
                </a:solidFill>
                <a:highlight>
                  <a:srgbClr val="FFFFFF"/>
                </a:highlight>
              </a:rPr>
              <a:t>d\n", ++x); </a:t>
            </a:r>
          </a:p>
          <a:p>
            <a:pPr marL="0" indent="0">
              <a:lnSpc>
                <a:spcPct val="110000"/>
              </a:lnSpc>
              <a:spcBef>
                <a:spcPts val="0"/>
              </a:spcBef>
              <a:buNone/>
            </a:pPr>
            <a:r>
              <a:rPr lang="es-ES" dirty="0">
                <a:solidFill>
                  <a:srgbClr val="000000"/>
                </a:solidFill>
                <a:highlight>
                  <a:srgbClr val="FFFFFF"/>
                </a:highlight>
              </a:rPr>
              <a:t>  </a:t>
            </a:r>
            <a:r>
              <a:rPr lang="es-ES" b="1" dirty="0" err="1">
                <a:solidFill>
                  <a:srgbClr val="0000FF"/>
                </a:solidFill>
                <a:highlight>
                  <a:srgbClr val="FFFFFF"/>
                </a:highlight>
              </a:rPr>
              <a:t>else</a:t>
            </a:r>
            <a:r>
              <a:rPr lang="es-ES" dirty="0">
                <a:solidFill>
                  <a:srgbClr val="000000"/>
                </a:solidFill>
                <a:highlight>
                  <a:srgbClr val="FFFFFF"/>
                </a:highlight>
              </a:rPr>
              <a:t>  </a:t>
            </a:r>
          </a:p>
          <a:p>
            <a:pPr marL="0" indent="0">
              <a:lnSpc>
                <a:spcPct val="110000"/>
              </a:lnSpc>
              <a:spcBef>
                <a:spcPts val="0"/>
              </a:spcBef>
              <a:buNone/>
            </a:pPr>
            <a:r>
              <a:rPr lang="es-ES" dirty="0">
                <a:solidFill>
                  <a:srgbClr val="000000"/>
                </a:solidFill>
                <a:highlight>
                  <a:srgbClr val="FFFFFF"/>
                </a:highlight>
              </a:rPr>
              <a:t>    </a:t>
            </a:r>
            <a:r>
              <a:rPr lang="es-ES" dirty="0" err="1">
                <a:solidFill>
                  <a:srgbClr val="000000"/>
                </a:solidFill>
                <a:highlight>
                  <a:srgbClr val="FFFFFF"/>
                </a:highlight>
              </a:rPr>
              <a:t>printf</a:t>
            </a:r>
            <a:r>
              <a:rPr lang="es-ES" b="1" dirty="0">
                <a:solidFill>
                  <a:srgbClr val="000080"/>
                </a:solidFill>
                <a:highlight>
                  <a:srgbClr val="FFFFFF"/>
                </a:highlight>
              </a:rPr>
              <a:t>(</a:t>
            </a:r>
            <a:r>
              <a:rPr lang="es-ES" dirty="0">
                <a:solidFill>
                  <a:srgbClr val="000000"/>
                </a:solidFill>
                <a:highlight>
                  <a:srgbClr val="FFFFFF"/>
                </a:highlight>
              </a:rPr>
              <a:t>“En el padre x vale </a:t>
            </a:r>
            <a:r>
              <a:rPr lang="es-ES" b="1" dirty="0">
                <a:solidFill>
                  <a:srgbClr val="000080"/>
                </a:solidFill>
                <a:highlight>
                  <a:srgbClr val="FFFFFF"/>
                </a:highlight>
              </a:rPr>
              <a:t>%</a:t>
            </a:r>
            <a:r>
              <a:rPr lang="es-ES" dirty="0">
                <a:solidFill>
                  <a:srgbClr val="000000"/>
                </a:solidFill>
                <a:highlight>
                  <a:srgbClr val="FFFFFF"/>
                </a:highlight>
              </a:rPr>
              <a:t>d\n", --x); </a:t>
            </a:r>
          </a:p>
          <a:p>
            <a:pPr marL="0" indent="0">
              <a:lnSpc>
                <a:spcPct val="110000"/>
              </a:lnSpc>
              <a:spcBef>
                <a:spcPts val="0"/>
              </a:spcBef>
              <a:buNone/>
            </a:pPr>
            <a:r>
              <a:rPr lang="es-ES" dirty="0">
                <a:solidFill>
                  <a:srgbClr val="000000"/>
                </a:solidFill>
                <a:highlight>
                  <a:srgbClr val="FFFFFF"/>
                </a:highlight>
              </a:rPr>
              <a:t>  </a:t>
            </a:r>
            <a:r>
              <a:rPr lang="es-ES" b="1" dirty="0" err="1">
                <a:solidFill>
                  <a:srgbClr val="0000FF"/>
                </a:solidFill>
                <a:highlight>
                  <a:srgbClr val="FFFFFF"/>
                </a:highlight>
              </a:rPr>
              <a:t>return</a:t>
            </a:r>
            <a:r>
              <a:rPr lang="es-ES" dirty="0">
                <a:solidFill>
                  <a:srgbClr val="000000"/>
                </a:solidFill>
                <a:highlight>
                  <a:srgbClr val="FFFFFF"/>
                </a:highlight>
              </a:rPr>
              <a:t> </a:t>
            </a:r>
            <a:r>
              <a:rPr lang="es-ES" dirty="0">
                <a:solidFill>
                  <a:srgbClr val="FF8000"/>
                </a:solidFill>
                <a:highlight>
                  <a:srgbClr val="FFFFFF"/>
                </a:highlight>
              </a:rPr>
              <a:t>0</a:t>
            </a:r>
            <a:r>
              <a:rPr lang="es-ES" b="1" dirty="0">
                <a:solidFill>
                  <a:srgbClr val="000080"/>
                </a:solidFill>
                <a:highlight>
                  <a:srgbClr val="FFFFFF"/>
                </a:highlight>
              </a:rPr>
              <a:t>;</a:t>
            </a:r>
            <a:endParaRPr lang="es-ES" dirty="0">
              <a:solidFill>
                <a:srgbClr val="000000"/>
              </a:solidFill>
              <a:highlight>
                <a:srgbClr val="FFFFFF"/>
              </a:highlight>
            </a:endParaRPr>
          </a:p>
          <a:p>
            <a:pPr marL="0" indent="0">
              <a:lnSpc>
                <a:spcPct val="110000"/>
              </a:lnSpc>
              <a:spcBef>
                <a:spcPts val="0"/>
              </a:spcBef>
              <a:buNone/>
            </a:pPr>
            <a:r>
              <a:rPr lang="es-ES" b="1" dirty="0">
                <a:solidFill>
                  <a:srgbClr val="000080"/>
                </a:solidFill>
                <a:highlight>
                  <a:srgbClr val="FFFFFF"/>
                </a:highlight>
              </a:rPr>
              <a:t>}</a:t>
            </a:r>
            <a:endParaRPr lang="es-ES" dirty="0"/>
          </a:p>
        </p:txBody>
      </p:sp>
    </p:spTree>
    <p:extLst>
      <p:ext uri="{BB962C8B-B14F-4D97-AF65-F5344CB8AC3E}">
        <p14:creationId xmlns:p14="http://schemas.microsoft.com/office/powerpoint/2010/main" val="4104918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A2E95B-EA64-3143-D7C7-C99E09FBFBA7}"/>
              </a:ext>
            </a:extLst>
          </p:cNvPr>
          <p:cNvSpPr>
            <a:spLocks noGrp="1"/>
          </p:cNvSpPr>
          <p:nvPr>
            <p:ph type="title"/>
          </p:nvPr>
        </p:nvSpPr>
        <p:spPr/>
        <p:txBody>
          <a:bodyPr/>
          <a:lstStyle/>
          <a:p>
            <a:r>
              <a:rPr lang="es-ES" dirty="0"/>
              <a:t>Ejecución de procesos en </a:t>
            </a:r>
            <a:r>
              <a:rPr lang="es-ES" dirty="0" err="1"/>
              <a:t>linux</a:t>
            </a:r>
            <a:endParaRPr lang="es-ES" dirty="0"/>
          </a:p>
        </p:txBody>
      </p:sp>
      <p:sp>
        <p:nvSpPr>
          <p:cNvPr id="3" name="Marcador de contenido 2">
            <a:extLst>
              <a:ext uri="{FF2B5EF4-FFF2-40B4-BE49-F238E27FC236}">
                <a16:creationId xmlns:a16="http://schemas.microsoft.com/office/drawing/2014/main" id="{3F2D98B4-8CF3-46D5-A32C-6B66B97CB5A7}"/>
              </a:ext>
            </a:extLst>
          </p:cNvPr>
          <p:cNvSpPr>
            <a:spLocks noGrp="1"/>
          </p:cNvSpPr>
          <p:nvPr>
            <p:ph idx="1"/>
          </p:nvPr>
        </p:nvSpPr>
        <p:spPr>
          <a:xfrm>
            <a:off x="1050879" y="1825624"/>
            <a:ext cx="9810604" cy="528693"/>
          </a:xfrm>
        </p:spPr>
        <p:txBody>
          <a:bodyPr/>
          <a:lstStyle/>
          <a:p>
            <a:r>
              <a:rPr lang="es-ES" dirty="0"/>
              <a:t>Forzar proceso </a:t>
            </a:r>
            <a:r>
              <a:rPr lang="es-ES" dirty="0" err="1"/>
              <a:t>zombie</a:t>
            </a:r>
            <a:r>
              <a:rPr lang="es-ES" dirty="0"/>
              <a:t> observable</a:t>
            </a:r>
          </a:p>
          <a:p>
            <a:pPr marL="0" indent="0">
              <a:buNone/>
            </a:pPr>
            <a:endParaRPr lang="es-ES" dirty="0"/>
          </a:p>
        </p:txBody>
      </p:sp>
      <p:sp>
        <p:nvSpPr>
          <p:cNvPr id="4" name="Marcador de contenido 2">
            <a:extLst>
              <a:ext uri="{FF2B5EF4-FFF2-40B4-BE49-F238E27FC236}">
                <a16:creationId xmlns:a16="http://schemas.microsoft.com/office/drawing/2014/main" id="{92EF63FD-5142-B9A3-42C5-B53D227BC665}"/>
              </a:ext>
            </a:extLst>
          </p:cNvPr>
          <p:cNvSpPr txBox="1">
            <a:spLocks/>
          </p:cNvSpPr>
          <p:nvPr/>
        </p:nvSpPr>
        <p:spPr>
          <a:xfrm>
            <a:off x="1295530" y="2354316"/>
            <a:ext cx="3398390" cy="389408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s-ES" dirty="0">
                <a:solidFill>
                  <a:srgbClr val="804000"/>
                </a:solidFill>
                <a:highlight>
                  <a:srgbClr val="FFFFFF"/>
                </a:highlight>
              </a:rPr>
              <a:t>#</a:t>
            </a:r>
            <a:r>
              <a:rPr lang="es-ES" dirty="0" err="1">
                <a:solidFill>
                  <a:srgbClr val="804000"/>
                </a:solidFill>
                <a:highlight>
                  <a:srgbClr val="FFFFFF"/>
                </a:highlight>
              </a:rPr>
              <a:t>include</a:t>
            </a:r>
            <a:r>
              <a:rPr lang="es-ES" dirty="0">
                <a:solidFill>
                  <a:srgbClr val="804000"/>
                </a:solidFill>
                <a:highlight>
                  <a:srgbClr val="FFFFFF"/>
                </a:highlight>
              </a:rPr>
              <a:t> &lt;</a:t>
            </a:r>
            <a:r>
              <a:rPr lang="es-ES" dirty="0" err="1">
                <a:solidFill>
                  <a:srgbClr val="804000"/>
                </a:solidFill>
                <a:highlight>
                  <a:srgbClr val="FFFFFF"/>
                </a:highlight>
              </a:rPr>
              <a:t>stdlib.h</a:t>
            </a:r>
            <a:r>
              <a:rPr lang="es-ES" dirty="0">
                <a:solidFill>
                  <a:srgbClr val="804000"/>
                </a:solidFill>
                <a:highlight>
                  <a:srgbClr val="FFFFFF"/>
                </a:highlight>
              </a:rPr>
              <a:t>&gt;</a:t>
            </a:r>
          </a:p>
          <a:p>
            <a:pPr marL="0" indent="0">
              <a:lnSpc>
                <a:spcPct val="120000"/>
              </a:lnSpc>
              <a:spcBef>
                <a:spcPts val="0"/>
              </a:spcBef>
              <a:buNone/>
            </a:pPr>
            <a:r>
              <a:rPr lang="es-ES" dirty="0">
                <a:solidFill>
                  <a:srgbClr val="804000"/>
                </a:solidFill>
                <a:highlight>
                  <a:srgbClr val="FFFFFF"/>
                </a:highlight>
              </a:rPr>
              <a:t>#</a:t>
            </a:r>
            <a:r>
              <a:rPr lang="es-ES" dirty="0" err="1">
                <a:solidFill>
                  <a:srgbClr val="804000"/>
                </a:solidFill>
                <a:highlight>
                  <a:srgbClr val="FFFFFF"/>
                </a:highlight>
              </a:rPr>
              <a:t>include</a:t>
            </a:r>
            <a:r>
              <a:rPr lang="es-ES" dirty="0">
                <a:solidFill>
                  <a:srgbClr val="804000"/>
                </a:solidFill>
                <a:highlight>
                  <a:srgbClr val="FFFFFF"/>
                </a:highlight>
              </a:rPr>
              <a:t> &lt;</a:t>
            </a:r>
            <a:r>
              <a:rPr lang="es-ES" dirty="0" err="1">
                <a:solidFill>
                  <a:srgbClr val="804000"/>
                </a:solidFill>
                <a:highlight>
                  <a:srgbClr val="FFFFFF"/>
                </a:highlight>
              </a:rPr>
              <a:t>sys</a:t>
            </a:r>
            <a:r>
              <a:rPr lang="es-ES" dirty="0">
                <a:solidFill>
                  <a:srgbClr val="804000"/>
                </a:solidFill>
                <a:highlight>
                  <a:srgbClr val="FFFFFF"/>
                </a:highlight>
              </a:rPr>
              <a:t>/</a:t>
            </a:r>
            <a:r>
              <a:rPr lang="es-ES" dirty="0" err="1">
                <a:solidFill>
                  <a:srgbClr val="804000"/>
                </a:solidFill>
                <a:highlight>
                  <a:srgbClr val="FFFFFF"/>
                </a:highlight>
              </a:rPr>
              <a:t>types.h</a:t>
            </a:r>
            <a:r>
              <a:rPr lang="es-ES" dirty="0">
                <a:solidFill>
                  <a:srgbClr val="804000"/>
                </a:solidFill>
                <a:highlight>
                  <a:srgbClr val="FFFFFF"/>
                </a:highlight>
              </a:rPr>
              <a:t>&gt;</a:t>
            </a:r>
          </a:p>
          <a:p>
            <a:pPr marL="0" indent="0">
              <a:lnSpc>
                <a:spcPct val="120000"/>
              </a:lnSpc>
              <a:spcBef>
                <a:spcPts val="0"/>
              </a:spcBef>
              <a:buNone/>
            </a:pPr>
            <a:r>
              <a:rPr lang="es-ES" dirty="0">
                <a:solidFill>
                  <a:srgbClr val="804000"/>
                </a:solidFill>
                <a:highlight>
                  <a:srgbClr val="FFFFFF"/>
                </a:highlight>
              </a:rPr>
              <a:t>#</a:t>
            </a:r>
            <a:r>
              <a:rPr lang="es-ES" dirty="0" err="1">
                <a:solidFill>
                  <a:srgbClr val="804000"/>
                </a:solidFill>
                <a:highlight>
                  <a:srgbClr val="FFFFFF"/>
                </a:highlight>
              </a:rPr>
              <a:t>include</a:t>
            </a:r>
            <a:r>
              <a:rPr lang="es-ES" dirty="0">
                <a:solidFill>
                  <a:srgbClr val="804000"/>
                </a:solidFill>
                <a:highlight>
                  <a:srgbClr val="FFFFFF"/>
                </a:highlight>
              </a:rPr>
              <a:t> &lt;</a:t>
            </a:r>
            <a:r>
              <a:rPr lang="es-ES" dirty="0" err="1">
                <a:solidFill>
                  <a:srgbClr val="804000"/>
                </a:solidFill>
                <a:highlight>
                  <a:srgbClr val="FFFFFF"/>
                </a:highlight>
              </a:rPr>
              <a:t>unistd.h</a:t>
            </a:r>
            <a:r>
              <a:rPr lang="es-ES" dirty="0">
                <a:solidFill>
                  <a:srgbClr val="804000"/>
                </a:solidFill>
                <a:highlight>
                  <a:srgbClr val="FFFFFF"/>
                </a:highlight>
              </a:rPr>
              <a:t>&gt;</a:t>
            </a:r>
          </a:p>
          <a:p>
            <a:pPr marL="0" indent="0">
              <a:lnSpc>
                <a:spcPct val="120000"/>
              </a:lnSpc>
              <a:spcBef>
                <a:spcPts val="0"/>
              </a:spcBef>
              <a:buNone/>
            </a:pPr>
            <a:r>
              <a:rPr lang="es-ES" dirty="0" err="1">
                <a:solidFill>
                  <a:srgbClr val="8000FF"/>
                </a:solidFill>
                <a:highlight>
                  <a:srgbClr val="FFFFFF"/>
                </a:highlight>
              </a:rPr>
              <a:t>int</a:t>
            </a:r>
            <a:r>
              <a:rPr lang="es-ES" dirty="0">
                <a:solidFill>
                  <a:srgbClr val="000000"/>
                </a:solidFill>
                <a:highlight>
                  <a:srgbClr val="FFFFFF"/>
                </a:highlight>
              </a:rPr>
              <a:t> </a:t>
            </a:r>
            <a:r>
              <a:rPr lang="es-ES" dirty="0" err="1">
                <a:solidFill>
                  <a:srgbClr val="000000"/>
                </a:solidFill>
                <a:highlight>
                  <a:srgbClr val="FFFFFF"/>
                </a:highlight>
              </a:rPr>
              <a:t>main</a:t>
            </a:r>
            <a:r>
              <a:rPr lang="es-ES" b="1" dirty="0">
                <a:solidFill>
                  <a:srgbClr val="000080"/>
                </a:solidFill>
                <a:highlight>
                  <a:srgbClr val="FFFFFF"/>
                </a:highlight>
              </a:rPr>
              <a:t>()</a:t>
            </a:r>
            <a:endParaRPr lang="es-ES" dirty="0">
              <a:solidFill>
                <a:srgbClr val="000000"/>
              </a:solidFill>
              <a:highlight>
                <a:srgbClr val="FFFFFF"/>
              </a:highlight>
            </a:endParaRPr>
          </a:p>
          <a:p>
            <a:pPr marL="0" indent="0">
              <a:lnSpc>
                <a:spcPct val="120000"/>
              </a:lnSpc>
              <a:spcBef>
                <a:spcPts val="0"/>
              </a:spcBef>
              <a:buNone/>
            </a:pPr>
            <a:r>
              <a:rPr lang="es-ES" b="1" dirty="0">
                <a:solidFill>
                  <a:srgbClr val="000080"/>
                </a:solidFill>
                <a:highlight>
                  <a:srgbClr val="FFFFFF"/>
                </a:highlight>
              </a:rPr>
              <a:t>{</a:t>
            </a:r>
            <a:r>
              <a:rPr lang="es-ES" dirty="0">
                <a:solidFill>
                  <a:srgbClr val="000000"/>
                </a:solidFill>
                <a:highlight>
                  <a:srgbClr val="FFFFFF"/>
                </a:highlight>
              </a:rPr>
              <a:t>    </a:t>
            </a:r>
          </a:p>
          <a:p>
            <a:pPr marL="0" indent="0">
              <a:lnSpc>
                <a:spcPct val="120000"/>
              </a:lnSpc>
              <a:spcBef>
                <a:spcPts val="0"/>
              </a:spcBef>
              <a:buNone/>
            </a:pPr>
            <a:r>
              <a:rPr lang="es-ES" dirty="0">
                <a:solidFill>
                  <a:srgbClr val="000000"/>
                </a:solidFill>
                <a:highlight>
                  <a:srgbClr val="FFFFFF"/>
                </a:highlight>
              </a:rPr>
              <a:t>  </a:t>
            </a:r>
            <a:r>
              <a:rPr lang="es-ES" dirty="0" err="1">
                <a:solidFill>
                  <a:srgbClr val="000000"/>
                </a:solidFill>
                <a:highlight>
                  <a:srgbClr val="FFFFFF"/>
                </a:highlight>
              </a:rPr>
              <a:t>pid_t</a:t>
            </a:r>
            <a:r>
              <a:rPr lang="es-ES" dirty="0">
                <a:solidFill>
                  <a:srgbClr val="000000"/>
                </a:solidFill>
                <a:highlight>
                  <a:srgbClr val="FFFFFF"/>
                </a:highlight>
              </a:rPr>
              <a:t> </a:t>
            </a:r>
            <a:r>
              <a:rPr lang="es-ES" dirty="0" err="1">
                <a:solidFill>
                  <a:srgbClr val="000000"/>
                </a:solidFill>
                <a:highlight>
                  <a:srgbClr val="FFFFFF"/>
                </a:highlight>
              </a:rPr>
              <a:t>pid</a:t>
            </a:r>
            <a:r>
              <a:rPr lang="es-ES" dirty="0">
                <a:solidFill>
                  <a:srgbClr val="000000"/>
                </a:solidFill>
                <a:highlight>
                  <a:srgbClr val="FFFFFF"/>
                </a:highlight>
              </a:rPr>
              <a:t> </a:t>
            </a:r>
          </a:p>
          <a:p>
            <a:pPr marL="0" indent="0">
              <a:lnSpc>
                <a:spcPct val="120000"/>
              </a:lnSpc>
              <a:spcBef>
                <a:spcPts val="0"/>
              </a:spcBef>
              <a:buNone/>
            </a:pPr>
            <a:r>
              <a:rPr lang="es-ES" dirty="0">
                <a:solidFill>
                  <a:srgbClr val="000000"/>
                </a:solidFill>
                <a:highlight>
                  <a:srgbClr val="FFFFFF"/>
                </a:highlight>
              </a:rPr>
              <a:t>  </a:t>
            </a:r>
            <a:r>
              <a:rPr lang="es-ES" dirty="0" err="1">
                <a:solidFill>
                  <a:srgbClr val="000000"/>
                </a:solidFill>
                <a:highlight>
                  <a:srgbClr val="FFFFFF"/>
                </a:highlight>
              </a:rPr>
              <a:t>pid</a:t>
            </a:r>
            <a:r>
              <a:rPr lang="es-ES" dirty="0">
                <a:solidFill>
                  <a:srgbClr val="000000"/>
                </a:solidFill>
                <a:highlight>
                  <a:srgbClr val="FFFFFF"/>
                </a:highlight>
              </a:rPr>
              <a:t> </a:t>
            </a:r>
            <a:r>
              <a:rPr lang="es-ES" b="1" dirty="0">
                <a:solidFill>
                  <a:srgbClr val="000080"/>
                </a:solidFill>
                <a:highlight>
                  <a:srgbClr val="FFFFFF"/>
                </a:highlight>
              </a:rPr>
              <a:t>=</a:t>
            </a:r>
            <a:r>
              <a:rPr lang="es-ES" dirty="0">
                <a:solidFill>
                  <a:srgbClr val="000000"/>
                </a:solidFill>
                <a:highlight>
                  <a:srgbClr val="FFFFFF"/>
                </a:highlight>
              </a:rPr>
              <a:t> </a:t>
            </a:r>
            <a:r>
              <a:rPr lang="es-ES" dirty="0" err="1">
                <a:solidFill>
                  <a:srgbClr val="000000"/>
                </a:solidFill>
                <a:highlight>
                  <a:srgbClr val="FFFFFF"/>
                </a:highlight>
              </a:rPr>
              <a:t>fork</a:t>
            </a:r>
            <a:r>
              <a:rPr lang="es-ES" b="1" dirty="0">
                <a:solidFill>
                  <a:srgbClr val="000080"/>
                </a:solidFill>
                <a:highlight>
                  <a:srgbClr val="FFFFFF"/>
                </a:highlight>
              </a:rPr>
              <a:t>();</a:t>
            </a:r>
            <a:r>
              <a:rPr lang="es-ES" dirty="0">
                <a:solidFill>
                  <a:srgbClr val="000000"/>
                </a:solidFill>
                <a:highlight>
                  <a:srgbClr val="FFFFFF"/>
                </a:highlight>
              </a:rPr>
              <a:t>  </a:t>
            </a:r>
          </a:p>
          <a:p>
            <a:pPr marL="0" indent="0">
              <a:lnSpc>
                <a:spcPct val="120000"/>
              </a:lnSpc>
              <a:spcBef>
                <a:spcPts val="0"/>
              </a:spcBef>
              <a:buNone/>
            </a:pPr>
            <a:r>
              <a:rPr lang="es-ES" dirty="0">
                <a:solidFill>
                  <a:srgbClr val="000000"/>
                </a:solidFill>
                <a:highlight>
                  <a:srgbClr val="FFFFFF"/>
                </a:highlight>
              </a:rPr>
              <a:t>  </a:t>
            </a:r>
            <a:r>
              <a:rPr lang="es-ES" b="1" dirty="0" err="1">
                <a:solidFill>
                  <a:srgbClr val="0000FF"/>
                </a:solidFill>
                <a:highlight>
                  <a:srgbClr val="FFFFFF"/>
                </a:highlight>
              </a:rPr>
              <a:t>if</a:t>
            </a:r>
            <a:r>
              <a:rPr lang="es-ES" dirty="0">
                <a:solidFill>
                  <a:srgbClr val="000000"/>
                </a:solidFill>
                <a:highlight>
                  <a:srgbClr val="FFFFFF"/>
                </a:highlight>
              </a:rPr>
              <a:t> </a:t>
            </a:r>
            <a:r>
              <a:rPr lang="es-ES" b="1" dirty="0">
                <a:solidFill>
                  <a:srgbClr val="000080"/>
                </a:solidFill>
                <a:highlight>
                  <a:srgbClr val="FFFFFF"/>
                </a:highlight>
              </a:rPr>
              <a:t>(</a:t>
            </a:r>
            <a:r>
              <a:rPr lang="es-ES" dirty="0" err="1">
                <a:solidFill>
                  <a:srgbClr val="000000"/>
                </a:solidFill>
                <a:highlight>
                  <a:srgbClr val="FFFFFF"/>
                </a:highlight>
              </a:rPr>
              <a:t>pid</a:t>
            </a:r>
            <a:r>
              <a:rPr lang="es-ES" dirty="0">
                <a:solidFill>
                  <a:srgbClr val="000000"/>
                </a:solidFill>
                <a:highlight>
                  <a:srgbClr val="FFFFFF"/>
                </a:highlight>
              </a:rPr>
              <a:t> </a:t>
            </a:r>
            <a:r>
              <a:rPr lang="es-ES" b="1" dirty="0">
                <a:solidFill>
                  <a:srgbClr val="000080"/>
                </a:solidFill>
                <a:highlight>
                  <a:srgbClr val="FFFFFF"/>
                </a:highlight>
              </a:rPr>
              <a:t>&gt;</a:t>
            </a:r>
            <a:r>
              <a:rPr lang="es-ES" dirty="0">
                <a:solidFill>
                  <a:srgbClr val="000000"/>
                </a:solidFill>
                <a:highlight>
                  <a:srgbClr val="FFFFFF"/>
                </a:highlight>
              </a:rPr>
              <a:t> </a:t>
            </a:r>
            <a:r>
              <a:rPr lang="es-ES" dirty="0">
                <a:solidFill>
                  <a:srgbClr val="FF8000"/>
                </a:solidFill>
                <a:highlight>
                  <a:srgbClr val="FFFFFF"/>
                </a:highlight>
              </a:rPr>
              <a:t>0</a:t>
            </a:r>
            <a:r>
              <a:rPr lang="es-ES" b="1" dirty="0">
                <a:solidFill>
                  <a:srgbClr val="000080"/>
                </a:solidFill>
                <a:highlight>
                  <a:srgbClr val="FFFFFF"/>
                </a:highlight>
              </a:rPr>
              <a:t>)</a:t>
            </a:r>
            <a:r>
              <a:rPr lang="es-ES" dirty="0">
                <a:solidFill>
                  <a:srgbClr val="000000"/>
                </a:solidFill>
                <a:highlight>
                  <a:srgbClr val="FFFFFF"/>
                </a:highlight>
              </a:rPr>
              <a:t>  </a:t>
            </a:r>
          </a:p>
          <a:p>
            <a:pPr marL="0" indent="0">
              <a:lnSpc>
                <a:spcPct val="120000"/>
              </a:lnSpc>
              <a:spcBef>
                <a:spcPts val="0"/>
              </a:spcBef>
              <a:buNone/>
            </a:pPr>
            <a:r>
              <a:rPr lang="es-ES" dirty="0">
                <a:solidFill>
                  <a:srgbClr val="000000"/>
                </a:solidFill>
                <a:highlight>
                  <a:srgbClr val="FFFFFF"/>
                </a:highlight>
              </a:rPr>
              <a:t>      </a:t>
            </a:r>
            <a:r>
              <a:rPr lang="es-ES" dirty="0" err="1">
                <a:solidFill>
                  <a:srgbClr val="000000"/>
                </a:solidFill>
                <a:highlight>
                  <a:srgbClr val="FFFFFF"/>
                </a:highlight>
              </a:rPr>
              <a:t>sleep</a:t>
            </a:r>
            <a:r>
              <a:rPr lang="es-ES" b="1" dirty="0">
                <a:solidFill>
                  <a:srgbClr val="000080"/>
                </a:solidFill>
                <a:highlight>
                  <a:srgbClr val="FFFFFF"/>
                </a:highlight>
              </a:rPr>
              <a:t>(</a:t>
            </a:r>
            <a:r>
              <a:rPr lang="es-ES" dirty="0">
                <a:solidFill>
                  <a:srgbClr val="FF8000"/>
                </a:solidFill>
                <a:highlight>
                  <a:srgbClr val="FFFFFF"/>
                </a:highlight>
              </a:rPr>
              <a:t>50</a:t>
            </a:r>
            <a:r>
              <a:rPr lang="es-ES" b="1" dirty="0">
                <a:solidFill>
                  <a:srgbClr val="000080"/>
                </a:solidFill>
                <a:highlight>
                  <a:srgbClr val="FFFFFF"/>
                </a:highlight>
              </a:rPr>
              <a:t>);</a:t>
            </a:r>
            <a:r>
              <a:rPr lang="es-ES" dirty="0">
                <a:solidFill>
                  <a:srgbClr val="000000"/>
                </a:solidFill>
                <a:highlight>
                  <a:srgbClr val="FFFFFF"/>
                </a:highlight>
              </a:rPr>
              <a:t>    </a:t>
            </a:r>
          </a:p>
          <a:p>
            <a:pPr marL="0" indent="0">
              <a:lnSpc>
                <a:spcPct val="120000"/>
              </a:lnSpc>
              <a:spcBef>
                <a:spcPts val="0"/>
              </a:spcBef>
              <a:buNone/>
            </a:pPr>
            <a:r>
              <a:rPr lang="es-ES" dirty="0">
                <a:solidFill>
                  <a:srgbClr val="000000"/>
                </a:solidFill>
                <a:highlight>
                  <a:srgbClr val="FFFFFF"/>
                </a:highlight>
              </a:rPr>
              <a:t>  </a:t>
            </a:r>
            <a:r>
              <a:rPr lang="es-ES" b="1" dirty="0" err="1">
                <a:solidFill>
                  <a:srgbClr val="0000FF"/>
                </a:solidFill>
                <a:highlight>
                  <a:srgbClr val="FFFFFF"/>
                </a:highlight>
              </a:rPr>
              <a:t>else</a:t>
            </a:r>
            <a:r>
              <a:rPr lang="es-ES" dirty="0">
                <a:solidFill>
                  <a:srgbClr val="000000"/>
                </a:solidFill>
                <a:highlight>
                  <a:srgbClr val="FFFFFF"/>
                </a:highlight>
              </a:rPr>
              <a:t> </a:t>
            </a:r>
          </a:p>
          <a:p>
            <a:pPr marL="0" indent="0">
              <a:lnSpc>
                <a:spcPct val="120000"/>
              </a:lnSpc>
              <a:spcBef>
                <a:spcPts val="0"/>
              </a:spcBef>
              <a:buNone/>
            </a:pPr>
            <a:r>
              <a:rPr lang="es-ES" dirty="0">
                <a:solidFill>
                  <a:srgbClr val="000000"/>
                </a:solidFill>
                <a:highlight>
                  <a:srgbClr val="FFFFFF"/>
                </a:highlight>
              </a:rPr>
              <a:t>      </a:t>
            </a:r>
            <a:r>
              <a:rPr lang="es-ES" dirty="0" err="1">
                <a:solidFill>
                  <a:srgbClr val="000000"/>
                </a:solidFill>
                <a:highlight>
                  <a:srgbClr val="FFFFFF"/>
                </a:highlight>
              </a:rPr>
              <a:t>exit</a:t>
            </a:r>
            <a:r>
              <a:rPr lang="es-ES" b="1" dirty="0">
                <a:solidFill>
                  <a:srgbClr val="000080"/>
                </a:solidFill>
                <a:highlight>
                  <a:srgbClr val="FFFFFF"/>
                </a:highlight>
              </a:rPr>
              <a:t>(</a:t>
            </a:r>
            <a:r>
              <a:rPr lang="es-ES" dirty="0">
                <a:solidFill>
                  <a:srgbClr val="FF8000"/>
                </a:solidFill>
                <a:highlight>
                  <a:srgbClr val="FFFFFF"/>
                </a:highlight>
              </a:rPr>
              <a:t>0</a:t>
            </a:r>
            <a:r>
              <a:rPr lang="es-ES" b="1" dirty="0">
                <a:solidFill>
                  <a:srgbClr val="000080"/>
                </a:solidFill>
                <a:highlight>
                  <a:srgbClr val="FFFFFF"/>
                </a:highlight>
              </a:rPr>
              <a:t>);</a:t>
            </a:r>
            <a:endParaRPr lang="es-ES" dirty="0">
              <a:solidFill>
                <a:srgbClr val="000000"/>
              </a:solidFill>
              <a:highlight>
                <a:srgbClr val="FFFFFF"/>
              </a:highlight>
            </a:endParaRPr>
          </a:p>
          <a:p>
            <a:pPr marL="0" indent="0">
              <a:lnSpc>
                <a:spcPct val="120000"/>
              </a:lnSpc>
              <a:spcBef>
                <a:spcPts val="0"/>
              </a:spcBef>
              <a:buNone/>
            </a:pPr>
            <a:r>
              <a:rPr lang="es-ES" dirty="0">
                <a:solidFill>
                  <a:srgbClr val="000000"/>
                </a:solidFill>
                <a:highlight>
                  <a:srgbClr val="FFFFFF"/>
                </a:highlight>
              </a:rPr>
              <a:t>  </a:t>
            </a:r>
            <a:r>
              <a:rPr lang="es-ES" b="1" dirty="0" err="1">
                <a:solidFill>
                  <a:srgbClr val="0000FF"/>
                </a:solidFill>
                <a:highlight>
                  <a:srgbClr val="FFFFFF"/>
                </a:highlight>
              </a:rPr>
              <a:t>return</a:t>
            </a:r>
            <a:r>
              <a:rPr lang="es-ES" dirty="0">
                <a:solidFill>
                  <a:srgbClr val="000000"/>
                </a:solidFill>
                <a:highlight>
                  <a:srgbClr val="FFFFFF"/>
                </a:highlight>
              </a:rPr>
              <a:t> </a:t>
            </a:r>
            <a:r>
              <a:rPr lang="es-ES" dirty="0">
                <a:solidFill>
                  <a:srgbClr val="FF8000"/>
                </a:solidFill>
                <a:highlight>
                  <a:srgbClr val="FFFFFF"/>
                </a:highlight>
              </a:rPr>
              <a:t>0</a:t>
            </a:r>
            <a:r>
              <a:rPr lang="es-ES" b="1" dirty="0">
                <a:solidFill>
                  <a:srgbClr val="000080"/>
                </a:solidFill>
                <a:highlight>
                  <a:srgbClr val="FFFFFF"/>
                </a:highlight>
              </a:rPr>
              <a:t>;</a:t>
            </a:r>
            <a:endParaRPr lang="es-ES" dirty="0">
              <a:solidFill>
                <a:srgbClr val="000000"/>
              </a:solidFill>
              <a:highlight>
                <a:srgbClr val="FFFFFF"/>
              </a:highlight>
            </a:endParaRPr>
          </a:p>
          <a:p>
            <a:pPr marL="0" indent="0">
              <a:lnSpc>
                <a:spcPct val="120000"/>
              </a:lnSpc>
              <a:spcBef>
                <a:spcPts val="0"/>
              </a:spcBef>
              <a:buNone/>
            </a:pPr>
            <a:r>
              <a:rPr lang="es-ES" b="1" dirty="0">
                <a:solidFill>
                  <a:srgbClr val="000080"/>
                </a:solidFill>
                <a:highlight>
                  <a:srgbClr val="FFFFFF"/>
                </a:highlight>
              </a:rPr>
              <a:t>}</a:t>
            </a:r>
            <a:endParaRPr lang="es-ES" dirty="0"/>
          </a:p>
        </p:txBody>
      </p:sp>
      <p:sp>
        <p:nvSpPr>
          <p:cNvPr id="6" name="CuadroTexto 5">
            <a:extLst>
              <a:ext uri="{FF2B5EF4-FFF2-40B4-BE49-F238E27FC236}">
                <a16:creationId xmlns:a16="http://schemas.microsoft.com/office/drawing/2014/main" id="{405B7A4D-8F33-23E3-4361-0C6F3B44CE2A}"/>
              </a:ext>
            </a:extLst>
          </p:cNvPr>
          <p:cNvSpPr txBox="1"/>
          <p:nvPr/>
        </p:nvSpPr>
        <p:spPr>
          <a:xfrm>
            <a:off x="4807085" y="3160756"/>
            <a:ext cx="2157984" cy="369332"/>
          </a:xfrm>
          <a:prstGeom prst="rect">
            <a:avLst/>
          </a:prstGeom>
          <a:noFill/>
        </p:spPr>
        <p:txBody>
          <a:bodyPr wrap="square" rtlCol="0">
            <a:spAutoFit/>
          </a:bodyPr>
          <a:lstStyle/>
          <a:p>
            <a:r>
              <a:rPr lang="es-ES" dirty="0">
                <a:solidFill>
                  <a:srgbClr val="FF0000"/>
                </a:solidFill>
              </a:rPr>
              <a:t>Y si se invierte….</a:t>
            </a:r>
          </a:p>
        </p:txBody>
      </p:sp>
      <p:sp>
        <p:nvSpPr>
          <p:cNvPr id="7" name="Marcador de contenido 2">
            <a:extLst>
              <a:ext uri="{FF2B5EF4-FFF2-40B4-BE49-F238E27FC236}">
                <a16:creationId xmlns:a16="http://schemas.microsoft.com/office/drawing/2014/main" id="{63B725DA-F4E2-EB87-3ABD-1D27CE16FBC3}"/>
              </a:ext>
            </a:extLst>
          </p:cNvPr>
          <p:cNvSpPr txBox="1">
            <a:spLocks/>
          </p:cNvSpPr>
          <p:nvPr/>
        </p:nvSpPr>
        <p:spPr>
          <a:xfrm>
            <a:off x="6965069" y="2556642"/>
            <a:ext cx="3127248" cy="389408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s-ES" dirty="0">
                <a:solidFill>
                  <a:srgbClr val="804000"/>
                </a:solidFill>
                <a:highlight>
                  <a:srgbClr val="FFFFFF"/>
                </a:highlight>
              </a:rPr>
              <a:t>#</a:t>
            </a:r>
            <a:r>
              <a:rPr lang="es-ES" dirty="0" err="1">
                <a:solidFill>
                  <a:srgbClr val="804000"/>
                </a:solidFill>
                <a:highlight>
                  <a:srgbClr val="FFFFFF"/>
                </a:highlight>
              </a:rPr>
              <a:t>include</a:t>
            </a:r>
            <a:r>
              <a:rPr lang="es-ES" dirty="0">
                <a:solidFill>
                  <a:srgbClr val="804000"/>
                </a:solidFill>
                <a:highlight>
                  <a:srgbClr val="FFFFFF"/>
                </a:highlight>
              </a:rPr>
              <a:t> &lt;</a:t>
            </a:r>
            <a:r>
              <a:rPr lang="es-ES" dirty="0" err="1">
                <a:solidFill>
                  <a:srgbClr val="804000"/>
                </a:solidFill>
                <a:highlight>
                  <a:srgbClr val="FFFFFF"/>
                </a:highlight>
              </a:rPr>
              <a:t>stdlib.h</a:t>
            </a:r>
            <a:r>
              <a:rPr lang="es-ES" dirty="0">
                <a:solidFill>
                  <a:srgbClr val="804000"/>
                </a:solidFill>
                <a:highlight>
                  <a:srgbClr val="FFFFFF"/>
                </a:highlight>
              </a:rPr>
              <a:t>&gt;</a:t>
            </a:r>
          </a:p>
          <a:p>
            <a:pPr marL="0" indent="0">
              <a:lnSpc>
                <a:spcPct val="120000"/>
              </a:lnSpc>
              <a:spcBef>
                <a:spcPts val="0"/>
              </a:spcBef>
              <a:buNone/>
            </a:pPr>
            <a:r>
              <a:rPr lang="es-ES" dirty="0">
                <a:solidFill>
                  <a:srgbClr val="804000"/>
                </a:solidFill>
                <a:highlight>
                  <a:srgbClr val="FFFFFF"/>
                </a:highlight>
              </a:rPr>
              <a:t>#</a:t>
            </a:r>
            <a:r>
              <a:rPr lang="es-ES" dirty="0" err="1">
                <a:solidFill>
                  <a:srgbClr val="804000"/>
                </a:solidFill>
                <a:highlight>
                  <a:srgbClr val="FFFFFF"/>
                </a:highlight>
              </a:rPr>
              <a:t>include</a:t>
            </a:r>
            <a:r>
              <a:rPr lang="es-ES" dirty="0">
                <a:solidFill>
                  <a:srgbClr val="804000"/>
                </a:solidFill>
                <a:highlight>
                  <a:srgbClr val="FFFFFF"/>
                </a:highlight>
              </a:rPr>
              <a:t> &lt;</a:t>
            </a:r>
            <a:r>
              <a:rPr lang="es-ES" dirty="0" err="1">
                <a:solidFill>
                  <a:srgbClr val="804000"/>
                </a:solidFill>
                <a:highlight>
                  <a:srgbClr val="FFFFFF"/>
                </a:highlight>
              </a:rPr>
              <a:t>sys</a:t>
            </a:r>
            <a:r>
              <a:rPr lang="es-ES" dirty="0">
                <a:solidFill>
                  <a:srgbClr val="804000"/>
                </a:solidFill>
                <a:highlight>
                  <a:srgbClr val="FFFFFF"/>
                </a:highlight>
              </a:rPr>
              <a:t>/</a:t>
            </a:r>
            <a:r>
              <a:rPr lang="es-ES" dirty="0" err="1">
                <a:solidFill>
                  <a:srgbClr val="804000"/>
                </a:solidFill>
                <a:highlight>
                  <a:srgbClr val="FFFFFF"/>
                </a:highlight>
              </a:rPr>
              <a:t>types.h</a:t>
            </a:r>
            <a:r>
              <a:rPr lang="es-ES" dirty="0">
                <a:solidFill>
                  <a:srgbClr val="804000"/>
                </a:solidFill>
                <a:highlight>
                  <a:srgbClr val="FFFFFF"/>
                </a:highlight>
              </a:rPr>
              <a:t>&gt;</a:t>
            </a:r>
          </a:p>
          <a:p>
            <a:pPr marL="0" indent="0">
              <a:lnSpc>
                <a:spcPct val="120000"/>
              </a:lnSpc>
              <a:spcBef>
                <a:spcPts val="0"/>
              </a:spcBef>
              <a:buNone/>
            </a:pPr>
            <a:r>
              <a:rPr lang="es-ES" dirty="0">
                <a:solidFill>
                  <a:srgbClr val="804000"/>
                </a:solidFill>
                <a:highlight>
                  <a:srgbClr val="FFFFFF"/>
                </a:highlight>
              </a:rPr>
              <a:t>#</a:t>
            </a:r>
            <a:r>
              <a:rPr lang="es-ES" dirty="0" err="1">
                <a:solidFill>
                  <a:srgbClr val="804000"/>
                </a:solidFill>
                <a:highlight>
                  <a:srgbClr val="FFFFFF"/>
                </a:highlight>
              </a:rPr>
              <a:t>include</a:t>
            </a:r>
            <a:r>
              <a:rPr lang="es-ES" dirty="0">
                <a:solidFill>
                  <a:srgbClr val="804000"/>
                </a:solidFill>
                <a:highlight>
                  <a:srgbClr val="FFFFFF"/>
                </a:highlight>
              </a:rPr>
              <a:t> &lt;</a:t>
            </a:r>
            <a:r>
              <a:rPr lang="es-ES" dirty="0" err="1">
                <a:solidFill>
                  <a:srgbClr val="804000"/>
                </a:solidFill>
                <a:highlight>
                  <a:srgbClr val="FFFFFF"/>
                </a:highlight>
              </a:rPr>
              <a:t>unistd.h</a:t>
            </a:r>
            <a:r>
              <a:rPr lang="es-ES" dirty="0">
                <a:solidFill>
                  <a:srgbClr val="804000"/>
                </a:solidFill>
                <a:highlight>
                  <a:srgbClr val="FFFFFF"/>
                </a:highlight>
              </a:rPr>
              <a:t>&gt;</a:t>
            </a:r>
          </a:p>
          <a:p>
            <a:pPr marL="0" indent="0">
              <a:lnSpc>
                <a:spcPct val="120000"/>
              </a:lnSpc>
              <a:spcBef>
                <a:spcPts val="0"/>
              </a:spcBef>
              <a:buNone/>
            </a:pPr>
            <a:r>
              <a:rPr lang="es-ES" dirty="0" err="1">
                <a:solidFill>
                  <a:srgbClr val="8000FF"/>
                </a:solidFill>
                <a:highlight>
                  <a:srgbClr val="FFFFFF"/>
                </a:highlight>
              </a:rPr>
              <a:t>int</a:t>
            </a:r>
            <a:r>
              <a:rPr lang="es-ES" dirty="0">
                <a:solidFill>
                  <a:srgbClr val="000000"/>
                </a:solidFill>
                <a:highlight>
                  <a:srgbClr val="FFFFFF"/>
                </a:highlight>
              </a:rPr>
              <a:t> </a:t>
            </a:r>
            <a:r>
              <a:rPr lang="es-ES" dirty="0" err="1">
                <a:solidFill>
                  <a:srgbClr val="000000"/>
                </a:solidFill>
                <a:highlight>
                  <a:srgbClr val="FFFFFF"/>
                </a:highlight>
              </a:rPr>
              <a:t>main</a:t>
            </a:r>
            <a:r>
              <a:rPr lang="es-ES" b="1" dirty="0">
                <a:solidFill>
                  <a:srgbClr val="000080"/>
                </a:solidFill>
                <a:highlight>
                  <a:srgbClr val="FFFFFF"/>
                </a:highlight>
              </a:rPr>
              <a:t>()</a:t>
            </a:r>
            <a:endParaRPr lang="es-ES" dirty="0">
              <a:solidFill>
                <a:srgbClr val="000000"/>
              </a:solidFill>
              <a:highlight>
                <a:srgbClr val="FFFFFF"/>
              </a:highlight>
            </a:endParaRPr>
          </a:p>
          <a:p>
            <a:pPr marL="0" indent="0">
              <a:lnSpc>
                <a:spcPct val="120000"/>
              </a:lnSpc>
              <a:spcBef>
                <a:spcPts val="0"/>
              </a:spcBef>
              <a:buNone/>
            </a:pPr>
            <a:r>
              <a:rPr lang="es-ES" b="1" dirty="0">
                <a:solidFill>
                  <a:srgbClr val="000080"/>
                </a:solidFill>
                <a:highlight>
                  <a:srgbClr val="FFFFFF"/>
                </a:highlight>
              </a:rPr>
              <a:t>{</a:t>
            </a:r>
            <a:r>
              <a:rPr lang="es-ES" dirty="0">
                <a:solidFill>
                  <a:srgbClr val="000000"/>
                </a:solidFill>
                <a:highlight>
                  <a:srgbClr val="FFFFFF"/>
                </a:highlight>
              </a:rPr>
              <a:t>    </a:t>
            </a:r>
          </a:p>
          <a:p>
            <a:pPr marL="0" indent="0">
              <a:lnSpc>
                <a:spcPct val="120000"/>
              </a:lnSpc>
              <a:spcBef>
                <a:spcPts val="0"/>
              </a:spcBef>
              <a:buNone/>
            </a:pPr>
            <a:r>
              <a:rPr lang="es-ES" dirty="0">
                <a:solidFill>
                  <a:srgbClr val="000000"/>
                </a:solidFill>
                <a:highlight>
                  <a:srgbClr val="FFFFFF"/>
                </a:highlight>
              </a:rPr>
              <a:t>  </a:t>
            </a:r>
            <a:r>
              <a:rPr lang="es-ES" dirty="0" err="1">
                <a:solidFill>
                  <a:srgbClr val="000000"/>
                </a:solidFill>
                <a:highlight>
                  <a:srgbClr val="FFFFFF"/>
                </a:highlight>
              </a:rPr>
              <a:t>pid_t</a:t>
            </a:r>
            <a:r>
              <a:rPr lang="es-ES" dirty="0">
                <a:solidFill>
                  <a:srgbClr val="000000"/>
                </a:solidFill>
                <a:highlight>
                  <a:srgbClr val="FFFFFF"/>
                </a:highlight>
              </a:rPr>
              <a:t> </a:t>
            </a:r>
            <a:r>
              <a:rPr lang="es-ES" dirty="0" err="1">
                <a:solidFill>
                  <a:srgbClr val="000000"/>
                </a:solidFill>
                <a:highlight>
                  <a:srgbClr val="FFFFFF"/>
                </a:highlight>
              </a:rPr>
              <a:t>pid</a:t>
            </a:r>
            <a:r>
              <a:rPr lang="es-ES" b="1" dirty="0">
                <a:solidFill>
                  <a:srgbClr val="000080"/>
                </a:solidFill>
                <a:highlight>
                  <a:srgbClr val="FFFFFF"/>
                </a:highlight>
              </a:rPr>
              <a:t>;</a:t>
            </a:r>
            <a:endParaRPr lang="es-ES" dirty="0">
              <a:solidFill>
                <a:srgbClr val="000000"/>
              </a:solidFill>
              <a:highlight>
                <a:srgbClr val="FFFFFF"/>
              </a:highlight>
            </a:endParaRPr>
          </a:p>
          <a:p>
            <a:pPr marL="0" indent="0">
              <a:lnSpc>
                <a:spcPct val="120000"/>
              </a:lnSpc>
              <a:spcBef>
                <a:spcPts val="0"/>
              </a:spcBef>
              <a:buNone/>
            </a:pPr>
            <a:r>
              <a:rPr lang="es-ES" dirty="0">
                <a:solidFill>
                  <a:srgbClr val="000000"/>
                </a:solidFill>
                <a:highlight>
                  <a:srgbClr val="FFFFFF"/>
                </a:highlight>
              </a:rPr>
              <a:t> </a:t>
            </a:r>
            <a:r>
              <a:rPr lang="es-ES" dirty="0" err="1">
                <a:solidFill>
                  <a:srgbClr val="000000"/>
                </a:solidFill>
                <a:highlight>
                  <a:srgbClr val="FFFFFF"/>
                </a:highlight>
              </a:rPr>
              <a:t>pid</a:t>
            </a:r>
            <a:r>
              <a:rPr lang="es-ES" dirty="0">
                <a:solidFill>
                  <a:srgbClr val="000000"/>
                </a:solidFill>
                <a:highlight>
                  <a:srgbClr val="FFFFFF"/>
                </a:highlight>
              </a:rPr>
              <a:t> </a:t>
            </a:r>
            <a:r>
              <a:rPr lang="es-ES" b="1" dirty="0">
                <a:solidFill>
                  <a:srgbClr val="000080"/>
                </a:solidFill>
                <a:highlight>
                  <a:srgbClr val="FFFFFF"/>
                </a:highlight>
              </a:rPr>
              <a:t>=</a:t>
            </a:r>
            <a:r>
              <a:rPr lang="es-ES" dirty="0">
                <a:solidFill>
                  <a:srgbClr val="000000"/>
                </a:solidFill>
                <a:highlight>
                  <a:srgbClr val="FFFFFF"/>
                </a:highlight>
              </a:rPr>
              <a:t> </a:t>
            </a:r>
            <a:r>
              <a:rPr lang="es-ES" dirty="0" err="1">
                <a:solidFill>
                  <a:srgbClr val="000000"/>
                </a:solidFill>
                <a:highlight>
                  <a:srgbClr val="FFFFFF"/>
                </a:highlight>
              </a:rPr>
              <a:t>fork</a:t>
            </a:r>
            <a:r>
              <a:rPr lang="es-ES" b="1" dirty="0">
                <a:solidFill>
                  <a:srgbClr val="000080"/>
                </a:solidFill>
                <a:highlight>
                  <a:srgbClr val="FFFFFF"/>
                </a:highlight>
              </a:rPr>
              <a:t>();</a:t>
            </a:r>
            <a:r>
              <a:rPr lang="es-ES" dirty="0">
                <a:solidFill>
                  <a:srgbClr val="000000"/>
                </a:solidFill>
                <a:highlight>
                  <a:srgbClr val="FFFFFF"/>
                </a:highlight>
              </a:rPr>
              <a:t>  </a:t>
            </a:r>
          </a:p>
          <a:p>
            <a:pPr marL="0" indent="0">
              <a:lnSpc>
                <a:spcPct val="120000"/>
              </a:lnSpc>
              <a:spcBef>
                <a:spcPts val="0"/>
              </a:spcBef>
              <a:buNone/>
            </a:pPr>
            <a:r>
              <a:rPr lang="es-ES" dirty="0">
                <a:solidFill>
                  <a:srgbClr val="000000"/>
                </a:solidFill>
                <a:highlight>
                  <a:srgbClr val="FFFFFF"/>
                </a:highlight>
              </a:rPr>
              <a:t>  </a:t>
            </a:r>
            <a:r>
              <a:rPr lang="es-ES" b="1" dirty="0" err="1">
                <a:solidFill>
                  <a:srgbClr val="0000FF"/>
                </a:solidFill>
                <a:highlight>
                  <a:srgbClr val="FFFFFF"/>
                </a:highlight>
              </a:rPr>
              <a:t>if</a:t>
            </a:r>
            <a:r>
              <a:rPr lang="es-ES" dirty="0">
                <a:solidFill>
                  <a:srgbClr val="000000"/>
                </a:solidFill>
                <a:highlight>
                  <a:srgbClr val="FFFFFF"/>
                </a:highlight>
              </a:rPr>
              <a:t> </a:t>
            </a:r>
            <a:r>
              <a:rPr lang="es-ES" b="1" dirty="0">
                <a:solidFill>
                  <a:srgbClr val="000080"/>
                </a:solidFill>
                <a:highlight>
                  <a:srgbClr val="FFFFFF"/>
                </a:highlight>
              </a:rPr>
              <a:t>(</a:t>
            </a:r>
            <a:r>
              <a:rPr lang="es-ES" dirty="0" err="1">
                <a:solidFill>
                  <a:srgbClr val="000000"/>
                </a:solidFill>
                <a:highlight>
                  <a:srgbClr val="FFFFFF"/>
                </a:highlight>
              </a:rPr>
              <a:t>pid</a:t>
            </a:r>
            <a:r>
              <a:rPr lang="es-ES" dirty="0">
                <a:solidFill>
                  <a:srgbClr val="000000"/>
                </a:solidFill>
                <a:highlight>
                  <a:srgbClr val="FFFFFF"/>
                </a:highlight>
              </a:rPr>
              <a:t> </a:t>
            </a:r>
            <a:r>
              <a:rPr lang="es-ES" b="1" dirty="0">
                <a:solidFill>
                  <a:srgbClr val="000080"/>
                </a:solidFill>
                <a:highlight>
                  <a:srgbClr val="FFFFFF"/>
                </a:highlight>
              </a:rPr>
              <a:t>&gt;</a:t>
            </a:r>
            <a:r>
              <a:rPr lang="es-ES" dirty="0">
                <a:solidFill>
                  <a:srgbClr val="000000"/>
                </a:solidFill>
                <a:highlight>
                  <a:srgbClr val="FFFFFF"/>
                </a:highlight>
              </a:rPr>
              <a:t> </a:t>
            </a:r>
            <a:r>
              <a:rPr lang="es-ES" dirty="0">
                <a:solidFill>
                  <a:srgbClr val="FF8000"/>
                </a:solidFill>
                <a:highlight>
                  <a:srgbClr val="FFFFFF"/>
                </a:highlight>
              </a:rPr>
              <a:t>0</a:t>
            </a:r>
            <a:r>
              <a:rPr lang="es-ES" b="1" dirty="0">
                <a:solidFill>
                  <a:srgbClr val="000080"/>
                </a:solidFill>
                <a:highlight>
                  <a:srgbClr val="FFFFFF"/>
                </a:highlight>
              </a:rPr>
              <a:t>)</a:t>
            </a:r>
            <a:r>
              <a:rPr lang="es-ES" dirty="0">
                <a:solidFill>
                  <a:srgbClr val="000000"/>
                </a:solidFill>
                <a:highlight>
                  <a:srgbClr val="FFFFFF"/>
                </a:highlight>
              </a:rPr>
              <a:t>  </a:t>
            </a:r>
          </a:p>
          <a:p>
            <a:pPr marL="0" indent="0">
              <a:lnSpc>
                <a:spcPct val="120000"/>
              </a:lnSpc>
              <a:spcBef>
                <a:spcPts val="0"/>
              </a:spcBef>
              <a:buNone/>
            </a:pPr>
            <a:r>
              <a:rPr lang="es-ES" dirty="0">
                <a:solidFill>
                  <a:srgbClr val="000000"/>
                </a:solidFill>
                <a:highlight>
                  <a:srgbClr val="FFFFFF"/>
                </a:highlight>
              </a:rPr>
              <a:t>      </a:t>
            </a:r>
            <a:r>
              <a:rPr lang="es-ES" dirty="0" err="1">
                <a:solidFill>
                  <a:srgbClr val="000000"/>
                </a:solidFill>
                <a:highlight>
                  <a:srgbClr val="FFFFFF"/>
                </a:highlight>
              </a:rPr>
              <a:t>exit</a:t>
            </a:r>
            <a:r>
              <a:rPr lang="es-ES" b="1" dirty="0">
                <a:solidFill>
                  <a:srgbClr val="000080"/>
                </a:solidFill>
                <a:highlight>
                  <a:srgbClr val="FFFFFF"/>
                </a:highlight>
              </a:rPr>
              <a:t>(</a:t>
            </a:r>
            <a:r>
              <a:rPr lang="es-ES" dirty="0">
                <a:solidFill>
                  <a:srgbClr val="FF8000"/>
                </a:solidFill>
                <a:highlight>
                  <a:srgbClr val="FFFFFF"/>
                </a:highlight>
              </a:rPr>
              <a:t>0</a:t>
            </a:r>
            <a:r>
              <a:rPr lang="es-ES" b="1" dirty="0">
                <a:solidFill>
                  <a:srgbClr val="000080"/>
                </a:solidFill>
                <a:highlight>
                  <a:srgbClr val="FFFFFF"/>
                </a:highlight>
              </a:rPr>
              <a:t>);</a:t>
            </a:r>
            <a:r>
              <a:rPr lang="es-ES" dirty="0">
                <a:solidFill>
                  <a:srgbClr val="000000"/>
                </a:solidFill>
                <a:highlight>
                  <a:srgbClr val="FFFFFF"/>
                </a:highlight>
              </a:rPr>
              <a:t>    </a:t>
            </a:r>
          </a:p>
          <a:p>
            <a:pPr marL="0" indent="0">
              <a:lnSpc>
                <a:spcPct val="120000"/>
              </a:lnSpc>
              <a:spcBef>
                <a:spcPts val="0"/>
              </a:spcBef>
              <a:buNone/>
            </a:pPr>
            <a:r>
              <a:rPr lang="es-ES" dirty="0">
                <a:solidFill>
                  <a:srgbClr val="000000"/>
                </a:solidFill>
                <a:highlight>
                  <a:srgbClr val="FFFFFF"/>
                </a:highlight>
              </a:rPr>
              <a:t>  </a:t>
            </a:r>
            <a:r>
              <a:rPr lang="es-ES" b="1" dirty="0" err="1">
                <a:solidFill>
                  <a:srgbClr val="0000FF"/>
                </a:solidFill>
                <a:highlight>
                  <a:srgbClr val="FFFFFF"/>
                </a:highlight>
              </a:rPr>
              <a:t>else</a:t>
            </a:r>
            <a:r>
              <a:rPr lang="es-ES" dirty="0">
                <a:solidFill>
                  <a:srgbClr val="000000"/>
                </a:solidFill>
                <a:highlight>
                  <a:srgbClr val="FFFFFF"/>
                </a:highlight>
              </a:rPr>
              <a:t> </a:t>
            </a:r>
          </a:p>
          <a:p>
            <a:pPr marL="0" indent="0">
              <a:lnSpc>
                <a:spcPct val="120000"/>
              </a:lnSpc>
              <a:spcBef>
                <a:spcPts val="0"/>
              </a:spcBef>
              <a:buNone/>
            </a:pPr>
            <a:r>
              <a:rPr lang="es-ES" dirty="0">
                <a:solidFill>
                  <a:srgbClr val="000000"/>
                </a:solidFill>
                <a:highlight>
                  <a:srgbClr val="FFFFFF"/>
                </a:highlight>
              </a:rPr>
              <a:t>      </a:t>
            </a:r>
            <a:r>
              <a:rPr lang="es-ES" dirty="0" err="1">
                <a:solidFill>
                  <a:srgbClr val="000000"/>
                </a:solidFill>
                <a:highlight>
                  <a:srgbClr val="FFFFFF"/>
                </a:highlight>
              </a:rPr>
              <a:t>sleep</a:t>
            </a:r>
            <a:r>
              <a:rPr lang="es-ES" b="1" dirty="0">
                <a:solidFill>
                  <a:srgbClr val="000080"/>
                </a:solidFill>
                <a:highlight>
                  <a:srgbClr val="FFFFFF"/>
                </a:highlight>
              </a:rPr>
              <a:t>(</a:t>
            </a:r>
            <a:r>
              <a:rPr lang="es-ES" dirty="0">
                <a:solidFill>
                  <a:srgbClr val="FF8000"/>
                </a:solidFill>
                <a:highlight>
                  <a:srgbClr val="FFFFFF"/>
                </a:highlight>
              </a:rPr>
              <a:t>50</a:t>
            </a:r>
            <a:r>
              <a:rPr lang="es-ES" b="1" dirty="0">
                <a:solidFill>
                  <a:srgbClr val="000080"/>
                </a:solidFill>
                <a:highlight>
                  <a:srgbClr val="FFFFFF"/>
                </a:highlight>
              </a:rPr>
              <a:t>);</a:t>
            </a:r>
            <a:endParaRPr lang="es-ES" dirty="0">
              <a:solidFill>
                <a:srgbClr val="000000"/>
              </a:solidFill>
              <a:highlight>
                <a:srgbClr val="FFFFFF"/>
              </a:highlight>
            </a:endParaRPr>
          </a:p>
          <a:p>
            <a:pPr marL="0" indent="0">
              <a:lnSpc>
                <a:spcPct val="120000"/>
              </a:lnSpc>
              <a:spcBef>
                <a:spcPts val="0"/>
              </a:spcBef>
              <a:buNone/>
            </a:pPr>
            <a:r>
              <a:rPr lang="es-ES" dirty="0">
                <a:solidFill>
                  <a:srgbClr val="000000"/>
                </a:solidFill>
                <a:highlight>
                  <a:srgbClr val="FFFFFF"/>
                </a:highlight>
              </a:rPr>
              <a:t>  </a:t>
            </a:r>
            <a:r>
              <a:rPr lang="es-ES" b="1" dirty="0" err="1">
                <a:solidFill>
                  <a:srgbClr val="0000FF"/>
                </a:solidFill>
                <a:highlight>
                  <a:srgbClr val="FFFFFF"/>
                </a:highlight>
              </a:rPr>
              <a:t>return</a:t>
            </a:r>
            <a:r>
              <a:rPr lang="es-ES" dirty="0">
                <a:solidFill>
                  <a:srgbClr val="000000"/>
                </a:solidFill>
                <a:highlight>
                  <a:srgbClr val="FFFFFF"/>
                </a:highlight>
              </a:rPr>
              <a:t> </a:t>
            </a:r>
            <a:r>
              <a:rPr lang="es-ES" dirty="0">
                <a:solidFill>
                  <a:srgbClr val="FF8000"/>
                </a:solidFill>
                <a:highlight>
                  <a:srgbClr val="FFFFFF"/>
                </a:highlight>
              </a:rPr>
              <a:t>0</a:t>
            </a:r>
            <a:r>
              <a:rPr lang="es-ES" b="1" dirty="0">
                <a:solidFill>
                  <a:srgbClr val="000080"/>
                </a:solidFill>
                <a:highlight>
                  <a:srgbClr val="FFFFFF"/>
                </a:highlight>
              </a:rPr>
              <a:t>;</a:t>
            </a:r>
            <a:endParaRPr lang="es-ES" dirty="0">
              <a:solidFill>
                <a:srgbClr val="000000"/>
              </a:solidFill>
              <a:highlight>
                <a:srgbClr val="FFFFFF"/>
              </a:highlight>
            </a:endParaRPr>
          </a:p>
          <a:p>
            <a:pPr marL="0" indent="0">
              <a:lnSpc>
                <a:spcPct val="120000"/>
              </a:lnSpc>
              <a:spcBef>
                <a:spcPts val="0"/>
              </a:spcBef>
              <a:buNone/>
            </a:pPr>
            <a:r>
              <a:rPr lang="es-ES" b="1" dirty="0">
                <a:solidFill>
                  <a:srgbClr val="000080"/>
                </a:solidFill>
                <a:highlight>
                  <a:srgbClr val="FFFFFF"/>
                </a:highlight>
              </a:rPr>
              <a:t>}</a:t>
            </a:r>
            <a:endParaRPr lang="es-ES" dirty="0">
              <a:solidFill>
                <a:srgbClr val="000000"/>
              </a:solidFill>
              <a:highlight>
                <a:srgbClr val="FFFFFF"/>
              </a:highlight>
            </a:endParaRPr>
          </a:p>
          <a:p>
            <a:pPr marL="0" indent="0">
              <a:lnSpc>
                <a:spcPct val="120000"/>
              </a:lnSpc>
              <a:spcBef>
                <a:spcPts val="0"/>
              </a:spcBef>
              <a:buNone/>
            </a:pPr>
            <a:endParaRPr lang="es-ES" dirty="0">
              <a:solidFill>
                <a:srgbClr val="000000"/>
              </a:solidFill>
              <a:highlight>
                <a:srgbClr val="FFFFFF"/>
              </a:highlight>
            </a:endParaRPr>
          </a:p>
          <a:p>
            <a:pPr marL="0" indent="0">
              <a:lnSpc>
                <a:spcPct val="120000"/>
              </a:lnSpc>
              <a:spcBef>
                <a:spcPts val="0"/>
              </a:spcBef>
              <a:buNone/>
            </a:pPr>
            <a:endParaRPr lang="es-ES" dirty="0">
              <a:solidFill>
                <a:srgbClr val="000000"/>
              </a:solidFill>
              <a:highlight>
                <a:srgbClr val="FFFFFF"/>
              </a:highlight>
            </a:endParaRPr>
          </a:p>
          <a:p>
            <a:pPr marL="0" indent="0">
              <a:lnSpc>
                <a:spcPct val="120000"/>
              </a:lnSpc>
              <a:spcBef>
                <a:spcPts val="0"/>
              </a:spcBef>
              <a:buNone/>
            </a:pPr>
            <a:endParaRPr lang="es-ES" dirty="0">
              <a:solidFill>
                <a:srgbClr val="000000"/>
              </a:solidFill>
              <a:highlight>
                <a:srgbClr val="FFFFFF"/>
              </a:highlight>
            </a:endParaRPr>
          </a:p>
          <a:p>
            <a:pPr marL="0" indent="0">
              <a:lnSpc>
                <a:spcPct val="120000"/>
              </a:lnSpc>
              <a:spcBef>
                <a:spcPts val="0"/>
              </a:spcBef>
              <a:buNone/>
            </a:pPr>
            <a:endParaRPr lang="es-ES" dirty="0">
              <a:solidFill>
                <a:srgbClr val="000000"/>
              </a:solidFill>
              <a:highlight>
                <a:srgbClr val="FFFFFF"/>
              </a:highlight>
            </a:endParaRPr>
          </a:p>
          <a:p>
            <a:pPr marL="0" indent="0">
              <a:lnSpc>
                <a:spcPct val="120000"/>
              </a:lnSpc>
              <a:spcBef>
                <a:spcPts val="0"/>
              </a:spcBef>
              <a:buNone/>
            </a:pPr>
            <a:endParaRPr lang="es-ES" dirty="0">
              <a:solidFill>
                <a:srgbClr val="000000"/>
              </a:solidFill>
              <a:highlight>
                <a:srgbClr val="FFFFFF"/>
              </a:highlight>
            </a:endParaRPr>
          </a:p>
          <a:p>
            <a:pPr marL="0" indent="0">
              <a:lnSpc>
                <a:spcPct val="120000"/>
              </a:lnSpc>
              <a:spcBef>
                <a:spcPts val="0"/>
              </a:spcBef>
              <a:buNone/>
            </a:pPr>
            <a:endParaRPr lang="es-ES" dirty="0">
              <a:solidFill>
                <a:srgbClr val="000000"/>
              </a:solidFill>
              <a:highlight>
                <a:srgbClr val="FFFFFF"/>
              </a:highlight>
            </a:endParaRPr>
          </a:p>
          <a:p>
            <a:pPr marL="0" indent="0">
              <a:lnSpc>
                <a:spcPct val="120000"/>
              </a:lnSpc>
              <a:spcBef>
                <a:spcPts val="0"/>
              </a:spcBef>
              <a:buNone/>
            </a:pPr>
            <a:endParaRPr lang="es-ES" dirty="0">
              <a:solidFill>
                <a:srgbClr val="000000"/>
              </a:solidFill>
              <a:highlight>
                <a:srgbClr val="FFFFFF"/>
              </a:highlight>
            </a:endParaRPr>
          </a:p>
          <a:p>
            <a:pPr marL="0" indent="0">
              <a:lnSpc>
                <a:spcPct val="120000"/>
              </a:lnSpc>
              <a:spcBef>
                <a:spcPts val="0"/>
              </a:spcBef>
              <a:buNone/>
            </a:pPr>
            <a:endParaRPr lang="es-ES" dirty="0">
              <a:solidFill>
                <a:srgbClr val="000000"/>
              </a:solidFill>
              <a:highlight>
                <a:srgbClr val="FFFFFF"/>
              </a:highlight>
            </a:endParaRPr>
          </a:p>
          <a:p>
            <a:pPr marL="0" indent="0">
              <a:lnSpc>
                <a:spcPct val="120000"/>
              </a:lnSpc>
              <a:spcBef>
                <a:spcPts val="0"/>
              </a:spcBef>
              <a:buNone/>
            </a:pPr>
            <a:endParaRPr lang="es-ES" dirty="0">
              <a:solidFill>
                <a:srgbClr val="000000"/>
              </a:solidFill>
              <a:highlight>
                <a:srgbClr val="FFFFFF"/>
              </a:highlight>
            </a:endParaRPr>
          </a:p>
          <a:p>
            <a:pPr marL="0" indent="0">
              <a:lnSpc>
                <a:spcPct val="120000"/>
              </a:lnSpc>
              <a:spcBef>
                <a:spcPts val="0"/>
              </a:spcBef>
              <a:buNone/>
            </a:pPr>
            <a:endParaRPr lang="es-ES" dirty="0">
              <a:solidFill>
                <a:srgbClr val="000000"/>
              </a:solidFill>
              <a:highlight>
                <a:srgbClr val="FFFFFF"/>
              </a:highlight>
            </a:endParaRPr>
          </a:p>
          <a:p>
            <a:pPr marL="0" indent="0">
              <a:lnSpc>
                <a:spcPct val="120000"/>
              </a:lnSpc>
              <a:spcBef>
                <a:spcPts val="0"/>
              </a:spcBef>
              <a:buNone/>
            </a:pPr>
            <a:endParaRPr lang="es-ES" dirty="0">
              <a:solidFill>
                <a:srgbClr val="000000"/>
              </a:solidFill>
              <a:highlight>
                <a:srgbClr val="FFFFFF"/>
              </a:highlight>
            </a:endParaRPr>
          </a:p>
        </p:txBody>
      </p:sp>
    </p:spTree>
    <p:extLst>
      <p:ext uri="{BB962C8B-B14F-4D97-AF65-F5344CB8AC3E}">
        <p14:creationId xmlns:p14="http://schemas.microsoft.com/office/powerpoint/2010/main" val="3082261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A2E95B-EA64-3143-D7C7-C99E09FBFBA7}"/>
              </a:ext>
            </a:extLst>
          </p:cNvPr>
          <p:cNvSpPr>
            <a:spLocks noGrp="1"/>
          </p:cNvSpPr>
          <p:nvPr>
            <p:ph type="title"/>
          </p:nvPr>
        </p:nvSpPr>
        <p:spPr/>
        <p:txBody>
          <a:bodyPr/>
          <a:lstStyle/>
          <a:p>
            <a:r>
              <a:rPr lang="es-ES" dirty="0"/>
              <a:t>Ejecución de procesos en </a:t>
            </a:r>
            <a:r>
              <a:rPr lang="es-ES" dirty="0" err="1"/>
              <a:t>linux</a:t>
            </a:r>
            <a:endParaRPr lang="es-ES" dirty="0"/>
          </a:p>
        </p:txBody>
      </p:sp>
      <p:sp>
        <p:nvSpPr>
          <p:cNvPr id="3" name="Marcador de contenido 2">
            <a:extLst>
              <a:ext uri="{FF2B5EF4-FFF2-40B4-BE49-F238E27FC236}">
                <a16:creationId xmlns:a16="http://schemas.microsoft.com/office/drawing/2014/main" id="{3F2D98B4-8CF3-46D5-A32C-6B66B97CB5A7}"/>
              </a:ext>
            </a:extLst>
          </p:cNvPr>
          <p:cNvSpPr>
            <a:spLocks noGrp="1"/>
          </p:cNvSpPr>
          <p:nvPr>
            <p:ph idx="1"/>
          </p:nvPr>
        </p:nvSpPr>
        <p:spPr>
          <a:xfrm>
            <a:off x="1050879" y="1825624"/>
            <a:ext cx="9810604" cy="528693"/>
          </a:xfrm>
        </p:spPr>
        <p:txBody>
          <a:bodyPr/>
          <a:lstStyle/>
          <a:p>
            <a:r>
              <a:rPr lang="es-ES" dirty="0"/>
              <a:t>Resumen de crear procesos: </a:t>
            </a:r>
            <a:r>
              <a:rPr lang="es-ES" dirty="0" err="1"/>
              <a:t>fork</a:t>
            </a:r>
            <a:r>
              <a:rPr lang="es-ES" dirty="0"/>
              <a:t> (</a:t>
            </a:r>
            <a:r>
              <a:rPr lang="es-ES" dirty="0" err="1"/>
              <a:t>unistd.h</a:t>
            </a:r>
            <a:r>
              <a:rPr lang="es-ES" dirty="0"/>
              <a:t>)</a:t>
            </a:r>
          </a:p>
          <a:p>
            <a:pPr marL="0" indent="0">
              <a:buNone/>
            </a:pPr>
            <a:endParaRPr lang="es-ES" dirty="0"/>
          </a:p>
        </p:txBody>
      </p:sp>
      <p:sp>
        <p:nvSpPr>
          <p:cNvPr id="4" name="Marcador de contenido 2">
            <a:extLst>
              <a:ext uri="{FF2B5EF4-FFF2-40B4-BE49-F238E27FC236}">
                <a16:creationId xmlns:a16="http://schemas.microsoft.com/office/drawing/2014/main" id="{92EF63FD-5142-B9A3-42C5-B53D227BC665}"/>
              </a:ext>
            </a:extLst>
          </p:cNvPr>
          <p:cNvSpPr txBox="1">
            <a:spLocks/>
          </p:cNvSpPr>
          <p:nvPr/>
        </p:nvSpPr>
        <p:spPr>
          <a:xfrm>
            <a:off x="1330517" y="2354316"/>
            <a:ext cx="9349675" cy="38940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ts val="0"/>
              </a:spcBef>
            </a:pPr>
            <a:r>
              <a:rPr lang="en-US" dirty="0"/>
              <a:t>fork() </a:t>
            </a:r>
            <a:r>
              <a:rPr lang="en-US" dirty="0" err="1"/>
              <a:t>crea</a:t>
            </a:r>
            <a:r>
              <a:rPr lang="en-US" dirty="0"/>
              <a:t> un </a:t>
            </a:r>
            <a:r>
              <a:rPr lang="en-US" dirty="0" err="1"/>
              <a:t>proceso</a:t>
            </a:r>
            <a:r>
              <a:rPr lang="en-US" dirty="0"/>
              <a:t> </a:t>
            </a:r>
            <a:r>
              <a:rPr lang="en-US" dirty="0" err="1"/>
              <a:t>hijo</a:t>
            </a:r>
            <a:r>
              <a:rPr lang="en-US" dirty="0"/>
              <a:t>.</a:t>
            </a:r>
          </a:p>
          <a:p>
            <a:pPr>
              <a:lnSpc>
                <a:spcPct val="120000"/>
              </a:lnSpc>
              <a:spcBef>
                <a:spcPts val="0"/>
              </a:spcBef>
            </a:pPr>
            <a:r>
              <a:rPr lang="en-US" dirty="0"/>
              <a:t>El valor que </a:t>
            </a:r>
            <a:r>
              <a:rPr lang="en-US" dirty="0" err="1"/>
              <a:t>retorna</a:t>
            </a:r>
            <a:r>
              <a:rPr lang="en-US" dirty="0"/>
              <a:t> </a:t>
            </a:r>
            <a:r>
              <a:rPr lang="en-US" dirty="0" err="1"/>
              <a:t>si</a:t>
            </a:r>
            <a:r>
              <a:rPr lang="en-US" dirty="0"/>
              <a:t> es -1 indica que se ha </a:t>
            </a:r>
            <a:r>
              <a:rPr lang="en-US" dirty="0" err="1"/>
              <a:t>producido</a:t>
            </a:r>
            <a:r>
              <a:rPr lang="en-US" dirty="0"/>
              <a:t> un error.</a:t>
            </a:r>
          </a:p>
          <a:p>
            <a:pPr>
              <a:lnSpc>
                <a:spcPct val="120000"/>
              </a:lnSpc>
              <a:spcBef>
                <a:spcPts val="0"/>
              </a:spcBef>
            </a:pPr>
            <a:r>
              <a:rPr lang="en-US" dirty="0"/>
              <a:t>Si es un cero </a:t>
            </a:r>
            <a:r>
              <a:rPr lang="en-US" dirty="0" err="1"/>
              <a:t>estamos</a:t>
            </a:r>
            <a:r>
              <a:rPr lang="en-US" dirty="0"/>
              <a:t> </a:t>
            </a:r>
            <a:r>
              <a:rPr lang="en-US" dirty="0" err="1"/>
              <a:t>en</a:t>
            </a:r>
            <a:r>
              <a:rPr lang="en-US" dirty="0"/>
              <a:t> </a:t>
            </a:r>
            <a:r>
              <a:rPr lang="en-US" dirty="0" err="1"/>
              <a:t>el</a:t>
            </a:r>
            <a:r>
              <a:rPr lang="en-US" dirty="0"/>
              <a:t> </a:t>
            </a:r>
            <a:r>
              <a:rPr lang="en-US" dirty="0" err="1"/>
              <a:t>proceso</a:t>
            </a:r>
            <a:r>
              <a:rPr lang="en-US" dirty="0"/>
              <a:t> </a:t>
            </a:r>
            <a:r>
              <a:rPr lang="en-US" dirty="0" err="1"/>
              <a:t>hijo</a:t>
            </a:r>
            <a:r>
              <a:rPr lang="en-US" dirty="0"/>
              <a:t>.</a:t>
            </a:r>
          </a:p>
          <a:p>
            <a:pPr>
              <a:lnSpc>
                <a:spcPct val="120000"/>
              </a:lnSpc>
              <a:spcBef>
                <a:spcPts val="0"/>
              </a:spcBef>
            </a:pPr>
            <a:r>
              <a:rPr lang="en-US" dirty="0"/>
              <a:t>Si es un valor &gt; 0 </a:t>
            </a:r>
            <a:r>
              <a:rPr lang="en-US" dirty="0" err="1"/>
              <a:t>estamos</a:t>
            </a:r>
            <a:r>
              <a:rPr lang="en-US" dirty="0"/>
              <a:t> </a:t>
            </a:r>
            <a:r>
              <a:rPr lang="en-US" dirty="0" err="1"/>
              <a:t>en</a:t>
            </a:r>
            <a:r>
              <a:rPr lang="en-US" dirty="0"/>
              <a:t> </a:t>
            </a:r>
            <a:r>
              <a:rPr lang="en-US" dirty="0" err="1"/>
              <a:t>el</a:t>
            </a:r>
            <a:r>
              <a:rPr lang="en-US" dirty="0"/>
              <a:t> </a:t>
            </a:r>
            <a:r>
              <a:rPr lang="en-US" dirty="0" err="1"/>
              <a:t>proceso</a:t>
            </a:r>
            <a:r>
              <a:rPr lang="en-US" dirty="0"/>
              <a:t> padre y </a:t>
            </a:r>
            <a:r>
              <a:rPr lang="en-US" dirty="0" err="1"/>
              <a:t>el</a:t>
            </a:r>
            <a:r>
              <a:rPr lang="en-US" dirty="0"/>
              <a:t> valor es </a:t>
            </a:r>
            <a:r>
              <a:rPr lang="en-US" dirty="0" err="1"/>
              <a:t>el</a:t>
            </a:r>
            <a:r>
              <a:rPr lang="en-US" dirty="0"/>
              <a:t> </a:t>
            </a:r>
            <a:r>
              <a:rPr lang="en-US" dirty="0" err="1"/>
              <a:t>pid</a:t>
            </a:r>
            <a:r>
              <a:rPr lang="en-US" dirty="0"/>
              <a:t> del </a:t>
            </a:r>
            <a:r>
              <a:rPr lang="en-US" dirty="0" err="1"/>
              <a:t>hijo</a:t>
            </a:r>
            <a:r>
              <a:rPr lang="en-US" dirty="0"/>
              <a:t>.</a:t>
            </a:r>
          </a:p>
          <a:p>
            <a:pPr>
              <a:lnSpc>
                <a:spcPct val="120000"/>
              </a:lnSpc>
              <a:spcBef>
                <a:spcPts val="0"/>
              </a:spcBef>
            </a:pPr>
            <a:r>
              <a:rPr lang="en-US" dirty="0" err="1"/>
              <a:t>getpid</a:t>
            </a:r>
            <a:r>
              <a:rPr lang="en-US" dirty="0"/>
              <a:t>() </a:t>
            </a:r>
            <a:r>
              <a:rPr lang="en-US" dirty="0" err="1"/>
              <a:t>devuelve</a:t>
            </a:r>
            <a:r>
              <a:rPr lang="en-US" dirty="0"/>
              <a:t> el PID del </a:t>
            </a:r>
            <a:r>
              <a:rPr lang="en-US" dirty="0" err="1"/>
              <a:t>proceso</a:t>
            </a:r>
            <a:r>
              <a:rPr lang="en-US" dirty="0"/>
              <a:t> actual.</a:t>
            </a:r>
          </a:p>
          <a:p>
            <a:pPr>
              <a:lnSpc>
                <a:spcPct val="120000"/>
              </a:lnSpc>
              <a:spcBef>
                <a:spcPts val="0"/>
              </a:spcBef>
            </a:pPr>
            <a:r>
              <a:rPr lang="en-US" dirty="0" err="1"/>
              <a:t>getppid</a:t>
            </a:r>
            <a:r>
              <a:rPr lang="en-US" dirty="0"/>
              <a:t>() </a:t>
            </a:r>
            <a:r>
              <a:rPr lang="en-US" dirty="0" err="1"/>
              <a:t>devuelve</a:t>
            </a:r>
            <a:r>
              <a:rPr lang="en-US" dirty="0"/>
              <a:t> </a:t>
            </a:r>
            <a:r>
              <a:rPr lang="en-US" dirty="0" err="1"/>
              <a:t>el</a:t>
            </a:r>
            <a:r>
              <a:rPr lang="en-US" dirty="0"/>
              <a:t> PID del </a:t>
            </a:r>
            <a:r>
              <a:rPr lang="en-US" dirty="0" err="1"/>
              <a:t>proceso</a:t>
            </a:r>
            <a:r>
              <a:rPr lang="en-US" dirty="0"/>
              <a:t> padre del actual.</a:t>
            </a:r>
            <a:endParaRPr lang="es-ES" dirty="0"/>
          </a:p>
        </p:txBody>
      </p:sp>
    </p:spTree>
    <p:extLst>
      <p:ext uri="{BB962C8B-B14F-4D97-AF65-F5344CB8AC3E}">
        <p14:creationId xmlns:p14="http://schemas.microsoft.com/office/powerpoint/2010/main" val="3757167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A2E95B-EA64-3143-D7C7-C99E09FBFBA7}"/>
              </a:ext>
            </a:extLst>
          </p:cNvPr>
          <p:cNvSpPr>
            <a:spLocks noGrp="1"/>
          </p:cNvSpPr>
          <p:nvPr>
            <p:ph type="title"/>
          </p:nvPr>
        </p:nvSpPr>
        <p:spPr/>
        <p:txBody>
          <a:bodyPr/>
          <a:lstStyle/>
          <a:p>
            <a:r>
              <a:rPr lang="es-ES" dirty="0"/>
              <a:t>Esperar por un proceso. </a:t>
            </a:r>
            <a:r>
              <a:rPr lang="es-ES" dirty="0" err="1"/>
              <a:t>Wait</a:t>
            </a:r>
            <a:endParaRPr lang="es-ES" dirty="0"/>
          </a:p>
        </p:txBody>
      </p:sp>
      <p:sp>
        <p:nvSpPr>
          <p:cNvPr id="7" name="Marcador de contenido 6">
            <a:extLst>
              <a:ext uri="{FF2B5EF4-FFF2-40B4-BE49-F238E27FC236}">
                <a16:creationId xmlns:a16="http://schemas.microsoft.com/office/drawing/2014/main" id="{1AF85D59-7DA9-C181-CEDE-4F7F131463F6}"/>
              </a:ext>
            </a:extLst>
          </p:cNvPr>
          <p:cNvSpPr txBox="1">
            <a:spLocks noGrp="1"/>
          </p:cNvSpPr>
          <p:nvPr>
            <p:ph idx="1"/>
          </p:nvPr>
        </p:nvSpPr>
        <p:spPr>
          <a:xfrm>
            <a:off x="1224042" y="1591945"/>
            <a:ext cx="9625190" cy="1456809"/>
          </a:xfrm>
          <a:prstGeom prst="rect">
            <a:avLst/>
          </a:prstGeom>
          <a:noFill/>
        </p:spPr>
        <p:txBody>
          <a:bodyPr wrap="square">
            <a:spAutoFit/>
          </a:bodyPr>
          <a:lstStyle/>
          <a:p>
            <a:pPr marL="0" indent="0" algn="ctr">
              <a:buNone/>
            </a:pPr>
            <a:r>
              <a:rPr lang="es-ES" sz="2400" dirty="0" err="1"/>
              <a:t>pid_t</a:t>
            </a:r>
            <a:r>
              <a:rPr lang="es-ES" sz="2400" dirty="0"/>
              <a:t> </a:t>
            </a:r>
            <a:r>
              <a:rPr lang="es-ES" sz="2400" dirty="0" err="1"/>
              <a:t>wait</a:t>
            </a:r>
            <a:r>
              <a:rPr lang="es-ES" sz="2400" dirty="0"/>
              <a:t>(</a:t>
            </a:r>
            <a:r>
              <a:rPr lang="es-ES" sz="2400" dirty="0" err="1"/>
              <a:t>int</a:t>
            </a:r>
            <a:r>
              <a:rPr lang="es-ES" sz="2400" dirty="0"/>
              <a:t> *status);</a:t>
            </a:r>
          </a:p>
          <a:p>
            <a:pPr marL="0" indent="0" algn="ctr">
              <a:buNone/>
            </a:pPr>
            <a:r>
              <a:rPr lang="es-ES" sz="2400" dirty="0" err="1"/>
              <a:t>pid_t</a:t>
            </a:r>
            <a:r>
              <a:rPr lang="es-ES" sz="2400" dirty="0"/>
              <a:t> </a:t>
            </a:r>
            <a:r>
              <a:rPr lang="es-ES" sz="2400" dirty="0" err="1"/>
              <a:t>waitpid</a:t>
            </a:r>
            <a:r>
              <a:rPr lang="es-ES" sz="2400" dirty="0"/>
              <a:t>(</a:t>
            </a:r>
            <a:r>
              <a:rPr lang="es-ES" sz="2400" dirty="0" err="1"/>
              <a:t>pid_t</a:t>
            </a:r>
            <a:r>
              <a:rPr lang="es-ES" sz="2400" dirty="0"/>
              <a:t> </a:t>
            </a:r>
            <a:r>
              <a:rPr lang="es-ES" sz="2400" dirty="0" err="1"/>
              <a:t>pid</a:t>
            </a:r>
            <a:r>
              <a:rPr lang="es-ES" sz="2400" dirty="0"/>
              <a:t>, </a:t>
            </a:r>
            <a:r>
              <a:rPr lang="es-ES" sz="2400" dirty="0" err="1"/>
              <a:t>int</a:t>
            </a:r>
            <a:r>
              <a:rPr lang="es-ES" sz="2400" dirty="0"/>
              <a:t> *status, </a:t>
            </a:r>
            <a:r>
              <a:rPr lang="es-ES" sz="2400" dirty="0" err="1"/>
              <a:t>int</a:t>
            </a:r>
            <a:r>
              <a:rPr lang="es-ES" sz="2400" dirty="0"/>
              <a:t> </a:t>
            </a:r>
            <a:r>
              <a:rPr lang="es-ES" sz="2400" dirty="0" err="1"/>
              <a:t>options</a:t>
            </a:r>
            <a:r>
              <a:rPr lang="es-ES" sz="2400" dirty="0"/>
              <a:t>);</a:t>
            </a:r>
          </a:p>
          <a:p>
            <a:pPr marL="0" indent="0" algn="ctr">
              <a:buNone/>
            </a:pPr>
            <a:r>
              <a:rPr lang="es-ES" sz="2400" dirty="0" err="1"/>
              <a:t>int</a:t>
            </a:r>
            <a:r>
              <a:rPr lang="es-ES" sz="2400" dirty="0"/>
              <a:t> </a:t>
            </a:r>
            <a:r>
              <a:rPr lang="es-ES" sz="2400" dirty="0" err="1"/>
              <a:t>waitid</a:t>
            </a:r>
            <a:r>
              <a:rPr lang="es-ES" sz="2400" dirty="0"/>
              <a:t>(</a:t>
            </a:r>
            <a:r>
              <a:rPr lang="es-ES" sz="2400" dirty="0" err="1"/>
              <a:t>idtype_t</a:t>
            </a:r>
            <a:r>
              <a:rPr lang="es-ES" sz="2400" dirty="0"/>
              <a:t> </a:t>
            </a:r>
            <a:r>
              <a:rPr lang="es-ES" sz="2400" dirty="0" err="1"/>
              <a:t>idtype</a:t>
            </a:r>
            <a:r>
              <a:rPr lang="es-ES" sz="2400" dirty="0"/>
              <a:t>, </a:t>
            </a:r>
            <a:r>
              <a:rPr lang="es-ES" sz="2400" dirty="0" err="1"/>
              <a:t>id_t</a:t>
            </a:r>
            <a:r>
              <a:rPr lang="es-ES" sz="2400" dirty="0"/>
              <a:t> id , </a:t>
            </a:r>
            <a:r>
              <a:rPr lang="es-ES" sz="2400" dirty="0" err="1"/>
              <a:t>siginfo_t</a:t>
            </a:r>
            <a:r>
              <a:rPr lang="es-ES" sz="2400" dirty="0"/>
              <a:t> * </a:t>
            </a:r>
            <a:r>
              <a:rPr lang="es-ES" sz="2400" dirty="0" err="1"/>
              <a:t>infop</a:t>
            </a:r>
            <a:r>
              <a:rPr lang="es-ES" sz="2400" dirty="0"/>
              <a:t> , </a:t>
            </a:r>
            <a:r>
              <a:rPr lang="es-ES" sz="2400" dirty="0" err="1"/>
              <a:t>int</a:t>
            </a:r>
            <a:r>
              <a:rPr lang="es-ES" sz="2400" dirty="0"/>
              <a:t> </a:t>
            </a:r>
            <a:r>
              <a:rPr lang="es-ES" sz="2400" dirty="0" err="1"/>
              <a:t>options</a:t>
            </a:r>
            <a:r>
              <a:rPr lang="es-ES" sz="2400" dirty="0"/>
              <a:t> );</a:t>
            </a:r>
          </a:p>
        </p:txBody>
      </p:sp>
      <p:sp>
        <p:nvSpPr>
          <p:cNvPr id="8" name="CuadroTexto 7">
            <a:extLst>
              <a:ext uri="{FF2B5EF4-FFF2-40B4-BE49-F238E27FC236}">
                <a16:creationId xmlns:a16="http://schemas.microsoft.com/office/drawing/2014/main" id="{34480202-C19B-3DBA-8988-F0894D7EF83E}"/>
              </a:ext>
            </a:extLst>
          </p:cNvPr>
          <p:cNvSpPr txBox="1"/>
          <p:nvPr/>
        </p:nvSpPr>
        <p:spPr>
          <a:xfrm>
            <a:off x="1050879" y="3246120"/>
            <a:ext cx="10156699" cy="3477875"/>
          </a:xfrm>
          <a:prstGeom prst="rect">
            <a:avLst/>
          </a:prstGeom>
          <a:noFill/>
        </p:spPr>
        <p:txBody>
          <a:bodyPr wrap="square">
            <a:spAutoFit/>
          </a:bodyPr>
          <a:lstStyle/>
          <a:p>
            <a:pPr marL="342900" indent="-342900" algn="l">
              <a:buFont typeface="Arial" panose="020B0604020202020204" pitchFamily="34" charset="0"/>
              <a:buChar char="•"/>
            </a:pPr>
            <a:r>
              <a:rPr lang="es-ES" sz="2000" dirty="0" err="1"/>
              <a:t>wait</a:t>
            </a:r>
            <a:r>
              <a:rPr lang="es-ES" sz="2000" dirty="0"/>
              <a:t> solo permite esperar por hijos hasta que estos hayan terminado.</a:t>
            </a:r>
          </a:p>
          <a:p>
            <a:pPr marL="342900" indent="-342900" algn="l">
              <a:buFont typeface="Arial" panose="020B0604020202020204" pitchFamily="34" charset="0"/>
              <a:buChar char="•"/>
            </a:pPr>
            <a:r>
              <a:rPr lang="es-ES" sz="2000" dirty="0" err="1"/>
              <a:t>waitpid</a:t>
            </a:r>
            <a:r>
              <a:rPr lang="es-ES" sz="2000" dirty="0"/>
              <a:t> por hijos hasta que estos hayan terminado/parado/continuado.</a:t>
            </a:r>
          </a:p>
          <a:p>
            <a:pPr marL="342900" indent="-342900" algn="l">
              <a:buFont typeface="Arial" panose="020B0604020202020204" pitchFamily="34" charset="0"/>
              <a:buChar char="•"/>
            </a:pPr>
            <a:r>
              <a:rPr lang="es-ES" sz="2000" dirty="0" err="1"/>
              <a:t>waitid</a:t>
            </a:r>
            <a:r>
              <a:rPr lang="es-ES" sz="2000" dirty="0"/>
              <a:t> permite mayor control sobre por qué hijo esperar y más información de retorno.</a:t>
            </a:r>
          </a:p>
          <a:p>
            <a:pPr marL="342900" indent="-342900" algn="l">
              <a:buFont typeface="Arial" panose="020B0604020202020204" pitchFamily="34" charset="0"/>
              <a:buChar char="•"/>
            </a:pPr>
            <a:endParaRPr lang="es-ES" sz="2000" dirty="0"/>
          </a:p>
          <a:p>
            <a:pPr marL="342900" indent="-342900" algn="l">
              <a:buFont typeface="Arial" panose="020B0604020202020204" pitchFamily="34" charset="0"/>
              <a:buChar char="•"/>
            </a:pPr>
            <a:r>
              <a:rPr lang="es-ES" sz="2000" dirty="0"/>
              <a:t>Cuando un proceso muere, durante el tiempo que su padre este esperando por él, se convierte en un proceso “</a:t>
            </a:r>
            <a:r>
              <a:rPr lang="es-ES" sz="2000" dirty="0" err="1"/>
              <a:t>zombie</a:t>
            </a:r>
            <a:r>
              <a:rPr lang="es-ES" sz="2000" dirty="0"/>
              <a:t>”, ya que se sigue guardando su entrada en la tabla de procesos en espera de que su padre lea su estado de salida. </a:t>
            </a:r>
          </a:p>
          <a:p>
            <a:pPr marL="342900" indent="-342900" algn="l">
              <a:buFont typeface="Arial" panose="020B0604020202020204" pitchFamily="34" charset="0"/>
              <a:buChar char="•"/>
            </a:pPr>
            <a:endParaRPr lang="es-ES" sz="2000" dirty="0"/>
          </a:p>
          <a:p>
            <a:pPr marL="342900" indent="-342900" algn="l">
              <a:buFont typeface="Arial" panose="020B0604020202020204" pitchFamily="34" charset="0"/>
              <a:buChar char="•"/>
            </a:pPr>
            <a:r>
              <a:rPr lang="es-ES" sz="2000" dirty="0"/>
              <a:t>En caso que un proceso hijo sea huérfano, su padre ha muerto antes que él, todos los procesos “</a:t>
            </a:r>
            <a:r>
              <a:rPr lang="es-ES" sz="2000" dirty="0" err="1"/>
              <a:t>zombies</a:t>
            </a:r>
            <a:r>
              <a:rPr lang="es-ES" sz="2000" dirty="0"/>
              <a:t>” son adoptados por el proceso </a:t>
            </a:r>
            <a:r>
              <a:rPr lang="es-ES" sz="2000" dirty="0" err="1"/>
              <a:t>init</a:t>
            </a:r>
            <a:r>
              <a:rPr lang="es-ES" sz="2000" dirty="0"/>
              <a:t> que automáticamente hace </a:t>
            </a:r>
            <a:r>
              <a:rPr lang="es-ES" sz="2000" dirty="0" err="1"/>
              <a:t>waits</a:t>
            </a:r>
            <a:r>
              <a:rPr lang="es-ES" sz="2000" dirty="0"/>
              <a:t> para ir eliminando a los “</a:t>
            </a:r>
            <a:r>
              <a:rPr lang="es-ES" sz="2000" dirty="0" err="1"/>
              <a:t>zombies</a:t>
            </a:r>
            <a:r>
              <a:rPr lang="es-ES" sz="2000" dirty="0"/>
              <a:t>” de la tabla de procesos.</a:t>
            </a:r>
          </a:p>
        </p:txBody>
      </p:sp>
    </p:spTree>
    <p:extLst>
      <p:ext uri="{BB962C8B-B14F-4D97-AF65-F5344CB8AC3E}">
        <p14:creationId xmlns:p14="http://schemas.microsoft.com/office/powerpoint/2010/main" val="3862960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A2E95B-EA64-3143-D7C7-C99E09FBFBA7}"/>
              </a:ext>
            </a:extLst>
          </p:cNvPr>
          <p:cNvSpPr>
            <a:spLocks noGrp="1"/>
          </p:cNvSpPr>
          <p:nvPr>
            <p:ph type="title"/>
          </p:nvPr>
        </p:nvSpPr>
        <p:spPr>
          <a:xfrm>
            <a:off x="1050879" y="292609"/>
            <a:ext cx="9810604" cy="633983"/>
          </a:xfrm>
        </p:spPr>
        <p:txBody>
          <a:bodyPr/>
          <a:lstStyle/>
          <a:p>
            <a:r>
              <a:rPr lang="es-ES" dirty="0"/>
              <a:t>Esperar por un proceso. </a:t>
            </a:r>
            <a:r>
              <a:rPr lang="es-ES" dirty="0" err="1"/>
              <a:t>Wait</a:t>
            </a:r>
            <a:endParaRPr lang="es-ES" dirty="0"/>
          </a:p>
        </p:txBody>
      </p:sp>
      <p:sp>
        <p:nvSpPr>
          <p:cNvPr id="3" name="Marcador de contenido 2">
            <a:extLst>
              <a:ext uri="{FF2B5EF4-FFF2-40B4-BE49-F238E27FC236}">
                <a16:creationId xmlns:a16="http://schemas.microsoft.com/office/drawing/2014/main" id="{3F2D98B4-8CF3-46D5-A32C-6B66B97CB5A7}"/>
              </a:ext>
            </a:extLst>
          </p:cNvPr>
          <p:cNvSpPr>
            <a:spLocks noGrp="1"/>
          </p:cNvSpPr>
          <p:nvPr>
            <p:ph idx="1"/>
          </p:nvPr>
        </p:nvSpPr>
        <p:spPr>
          <a:xfrm>
            <a:off x="3769695" y="770703"/>
            <a:ext cx="3569889" cy="667081"/>
          </a:xfrm>
        </p:spPr>
        <p:txBody>
          <a:bodyPr>
            <a:normAutofit/>
          </a:bodyPr>
          <a:lstStyle/>
          <a:p>
            <a:pPr marL="0" indent="0" algn="ctr">
              <a:buNone/>
            </a:pPr>
            <a:r>
              <a:rPr lang="es-ES" sz="2400" dirty="0" err="1"/>
              <a:t>pid_t</a:t>
            </a:r>
            <a:r>
              <a:rPr lang="es-ES" sz="2400" dirty="0"/>
              <a:t> </a:t>
            </a:r>
            <a:r>
              <a:rPr lang="es-ES" sz="2400" dirty="0" err="1"/>
              <a:t>wait</a:t>
            </a:r>
            <a:r>
              <a:rPr lang="es-ES" sz="2400" dirty="0"/>
              <a:t>(</a:t>
            </a:r>
            <a:r>
              <a:rPr lang="es-ES" sz="2400" dirty="0" err="1"/>
              <a:t>int</a:t>
            </a:r>
            <a:r>
              <a:rPr lang="es-ES" sz="2400" dirty="0"/>
              <a:t> *status);</a:t>
            </a:r>
          </a:p>
          <a:p>
            <a:endParaRPr lang="es-ES" sz="2400" dirty="0"/>
          </a:p>
          <a:p>
            <a:pPr marL="0" indent="0">
              <a:buNone/>
            </a:pPr>
            <a:endParaRPr lang="es-ES" sz="2400" dirty="0"/>
          </a:p>
        </p:txBody>
      </p:sp>
      <p:sp>
        <p:nvSpPr>
          <p:cNvPr id="4" name="Marcador de contenido 2">
            <a:extLst>
              <a:ext uri="{FF2B5EF4-FFF2-40B4-BE49-F238E27FC236}">
                <a16:creationId xmlns:a16="http://schemas.microsoft.com/office/drawing/2014/main" id="{92EF63FD-5142-B9A3-42C5-B53D227BC665}"/>
              </a:ext>
            </a:extLst>
          </p:cNvPr>
          <p:cNvSpPr txBox="1">
            <a:spLocks/>
          </p:cNvSpPr>
          <p:nvPr/>
        </p:nvSpPr>
        <p:spPr>
          <a:xfrm>
            <a:off x="1330517" y="2354316"/>
            <a:ext cx="8532811" cy="38940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ts val="0"/>
              </a:spcBef>
            </a:pPr>
            <a:endParaRPr lang="es-ES" dirty="0"/>
          </a:p>
        </p:txBody>
      </p:sp>
      <p:sp>
        <p:nvSpPr>
          <p:cNvPr id="6" name="CuadroTexto 5">
            <a:extLst>
              <a:ext uri="{FF2B5EF4-FFF2-40B4-BE49-F238E27FC236}">
                <a16:creationId xmlns:a16="http://schemas.microsoft.com/office/drawing/2014/main" id="{4BC707F4-8BFD-2CF6-E34C-8068172CB8F8}"/>
              </a:ext>
            </a:extLst>
          </p:cNvPr>
          <p:cNvSpPr txBox="1"/>
          <p:nvPr/>
        </p:nvSpPr>
        <p:spPr>
          <a:xfrm>
            <a:off x="3999754" y="1264089"/>
            <a:ext cx="6849537" cy="5355312"/>
          </a:xfrm>
          <a:prstGeom prst="rect">
            <a:avLst/>
          </a:prstGeom>
          <a:noFill/>
        </p:spPr>
        <p:txBody>
          <a:bodyPr wrap="square">
            <a:spAutoFit/>
          </a:bodyPr>
          <a:lstStyle/>
          <a:p>
            <a:r>
              <a:rPr lang="es-ES" dirty="0"/>
              <a:t> </a:t>
            </a:r>
            <a:r>
              <a:rPr lang="es-ES" dirty="0" err="1">
                <a:solidFill>
                  <a:srgbClr val="000000"/>
                </a:solidFill>
                <a:highlight>
                  <a:srgbClr val="FFFFFF"/>
                </a:highlight>
              </a:rPr>
              <a:t>pid</a:t>
            </a:r>
            <a:r>
              <a:rPr lang="es-ES" dirty="0">
                <a:solidFill>
                  <a:srgbClr val="000000"/>
                </a:solidFill>
                <a:highlight>
                  <a:srgbClr val="FFFFFF"/>
                </a:highlight>
              </a:rPr>
              <a:t> </a:t>
            </a:r>
            <a:r>
              <a:rPr lang="es-ES" b="1" dirty="0">
                <a:solidFill>
                  <a:srgbClr val="000080"/>
                </a:solidFill>
                <a:highlight>
                  <a:srgbClr val="FFFFFF"/>
                </a:highlight>
              </a:rPr>
              <a:t>=</a:t>
            </a:r>
            <a:r>
              <a:rPr lang="es-ES" dirty="0">
                <a:solidFill>
                  <a:srgbClr val="000000"/>
                </a:solidFill>
                <a:highlight>
                  <a:srgbClr val="FFFFFF"/>
                </a:highlight>
              </a:rPr>
              <a:t> </a:t>
            </a:r>
            <a:r>
              <a:rPr lang="es-ES" dirty="0" err="1">
                <a:solidFill>
                  <a:srgbClr val="000000"/>
                </a:solidFill>
                <a:highlight>
                  <a:srgbClr val="FFFFFF"/>
                </a:highlight>
              </a:rPr>
              <a:t>fork</a:t>
            </a:r>
            <a:r>
              <a:rPr lang="es-ES" b="1" dirty="0">
                <a:solidFill>
                  <a:srgbClr val="000080"/>
                </a:solidFill>
                <a:highlight>
                  <a:srgbClr val="FFFFFF"/>
                </a:highlight>
              </a:rPr>
              <a:t>();</a:t>
            </a:r>
            <a:r>
              <a:rPr lang="es-ES" dirty="0">
                <a:solidFill>
                  <a:srgbClr val="000000"/>
                </a:solidFill>
                <a:highlight>
                  <a:srgbClr val="FFFFFF"/>
                </a:highlight>
              </a:rPr>
              <a:t> </a:t>
            </a:r>
          </a:p>
          <a:p>
            <a:r>
              <a:rPr lang="es-ES" dirty="0">
                <a:solidFill>
                  <a:srgbClr val="000000"/>
                </a:solidFill>
                <a:highlight>
                  <a:srgbClr val="FFFFFF"/>
                </a:highlight>
              </a:rPr>
              <a:t> </a:t>
            </a:r>
            <a:r>
              <a:rPr lang="es-ES" b="1" dirty="0" err="1">
                <a:solidFill>
                  <a:srgbClr val="0000FF"/>
                </a:solidFill>
                <a:highlight>
                  <a:srgbClr val="FFFFFF"/>
                </a:highlight>
              </a:rPr>
              <a:t>if</a:t>
            </a:r>
            <a:r>
              <a:rPr lang="es-ES" dirty="0">
                <a:solidFill>
                  <a:srgbClr val="000000"/>
                </a:solidFill>
                <a:highlight>
                  <a:srgbClr val="FFFFFF"/>
                </a:highlight>
              </a:rPr>
              <a:t> </a:t>
            </a:r>
            <a:r>
              <a:rPr lang="es-ES" b="1" dirty="0">
                <a:solidFill>
                  <a:srgbClr val="000080"/>
                </a:solidFill>
                <a:highlight>
                  <a:srgbClr val="FFFFFF"/>
                </a:highlight>
              </a:rPr>
              <a:t>(</a:t>
            </a:r>
            <a:r>
              <a:rPr lang="es-ES" dirty="0" err="1">
                <a:solidFill>
                  <a:srgbClr val="000000"/>
                </a:solidFill>
                <a:highlight>
                  <a:srgbClr val="FFFFFF"/>
                </a:highlight>
              </a:rPr>
              <a:t>pid</a:t>
            </a:r>
            <a:r>
              <a:rPr lang="es-ES" dirty="0">
                <a:solidFill>
                  <a:srgbClr val="000000"/>
                </a:solidFill>
                <a:highlight>
                  <a:srgbClr val="FFFFFF"/>
                </a:highlight>
              </a:rPr>
              <a:t> </a:t>
            </a:r>
            <a:r>
              <a:rPr lang="es-ES" b="1" dirty="0">
                <a:solidFill>
                  <a:srgbClr val="000080"/>
                </a:solidFill>
                <a:highlight>
                  <a:srgbClr val="FFFFFF"/>
                </a:highlight>
              </a:rPr>
              <a:t>==</a:t>
            </a:r>
            <a:r>
              <a:rPr lang="es-ES" dirty="0">
                <a:solidFill>
                  <a:srgbClr val="000000"/>
                </a:solidFill>
                <a:highlight>
                  <a:srgbClr val="FFFFFF"/>
                </a:highlight>
              </a:rPr>
              <a:t> </a:t>
            </a:r>
            <a:r>
              <a:rPr lang="es-ES" b="1" dirty="0">
                <a:solidFill>
                  <a:srgbClr val="000080"/>
                </a:solidFill>
                <a:highlight>
                  <a:srgbClr val="FFFFFF"/>
                </a:highlight>
              </a:rPr>
              <a:t>-</a:t>
            </a:r>
            <a:r>
              <a:rPr lang="es-ES" dirty="0">
                <a:solidFill>
                  <a:srgbClr val="FF8000"/>
                </a:solidFill>
                <a:highlight>
                  <a:srgbClr val="FFFFFF"/>
                </a:highlight>
              </a:rPr>
              <a:t>1</a:t>
            </a:r>
            <a:r>
              <a:rPr lang="es-ES" dirty="0">
                <a:solidFill>
                  <a:srgbClr val="000000"/>
                </a:solidFill>
                <a:highlight>
                  <a:srgbClr val="FFFFFF"/>
                </a:highlight>
              </a:rPr>
              <a:t> </a:t>
            </a:r>
            <a:r>
              <a:rPr lang="es-ES" b="1" dirty="0">
                <a:solidFill>
                  <a:srgbClr val="000080"/>
                </a:solidFill>
                <a:highlight>
                  <a:srgbClr val="FFFFFF"/>
                </a:highlight>
              </a:rPr>
              <a:t>)</a:t>
            </a:r>
            <a:r>
              <a:rPr lang="es-ES" dirty="0">
                <a:solidFill>
                  <a:srgbClr val="000000"/>
                </a:solidFill>
                <a:highlight>
                  <a:srgbClr val="FFFFFF"/>
                </a:highlight>
              </a:rPr>
              <a:t> </a:t>
            </a:r>
            <a:r>
              <a:rPr lang="es-ES" dirty="0">
                <a:solidFill>
                  <a:srgbClr val="008000"/>
                </a:solidFill>
                <a:highlight>
                  <a:srgbClr val="FFFFFF"/>
                </a:highlight>
              </a:rPr>
              <a:t>//Ha ocurrido un error</a:t>
            </a:r>
          </a:p>
          <a:p>
            <a:r>
              <a:rPr lang="es-ES" dirty="0">
                <a:solidFill>
                  <a:srgbClr val="000000"/>
                </a:solidFill>
                <a:highlight>
                  <a:srgbClr val="FFFFFF"/>
                </a:highlight>
              </a:rPr>
              <a:t>  </a:t>
            </a:r>
            <a:r>
              <a:rPr lang="es-ES" b="1" dirty="0">
                <a:solidFill>
                  <a:srgbClr val="000080"/>
                </a:solidFill>
                <a:highlight>
                  <a:srgbClr val="FFFFFF"/>
                </a:highlight>
              </a:rPr>
              <a:t>{</a:t>
            </a:r>
            <a:endParaRPr lang="es-ES" dirty="0">
              <a:solidFill>
                <a:srgbClr val="000000"/>
              </a:solidFill>
              <a:highlight>
                <a:srgbClr val="FFFFFF"/>
              </a:highlight>
            </a:endParaRPr>
          </a:p>
          <a:p>
            <a:r>
              <a:rPr lang="es-ES" dirty="0">
                <a:solidFill>
                  <a:srgbClr val="000000"/>
                </a:solidFill>
                <a:highlight>
                  <a:srgbClr val="FFFFFF"/>
                </a:highlight>
              </a:rPr>
              <a:t>    </a:t>
            </a:r>
            <a:r>
              <a:rPr lang="es-ES" dirty="0" err="1">
                <a:solidFill>
                  <a:srgbClr val="000000"/>
                </a:solidFill>
                <a:highlight>
                  <a:srgbClr val="FFFFFF"/>
                </a:highlight>
              </a:rPr>
              <a:t>printf</a:t>
            </a:r>
            <a:r>
              <a:rPr lang="es-ES" b="1" dirty="0">
                <a:solidFill>
                  <a:srgbClr val="000080"/>
                </a:solidFill>
                <a:highlight>
                  <a:srgbClr val="FFFFFF"/>
                </a:highlight>
              </a:rPr>
              <a:t>(</a:t>
            </a:r>
            <a:r>
              <a:rPr lang="es-ES" dirty="0">
                <a:solidFill>
                  <a:srgbClr val="808080"/>
                </a:solidFill>
                <a:highlight>
                  <a:srgbClr val="FFFFFF"/>
                </a:highlight>
              </a:rPr>
              <a:t>"No se ha podido crear el proceso hijo..."</a:t>
            </a:r>
            <a:r>
              <a:rPr lang="es-ES" b="1" dirty="0">
                <a:solidFill>
                  <a:srgbClr val="000080"/>
                </a:solidFill>
                <a:highlight>
                  <a:srgbClr val="FFFFFF"/>
                </a:highlight>
              </a:rPr>
              <a:t>);</a:t>
            </a:r>
            <a:endParaRPr lang="es-ES" dirty="0">
              <a:solidFill>
                <a:srgbClr val="000000"/>
              </a:solidFill>
              <a:highlight>
                <a:srgbClr val="FFFFFF"/>
              </a:highlight>
            </a:endParaRPr>
          </a:p>
          <a:p>
            <a:r>
              <a:rPr lang="es-ES" dirty="0">
                <a:solidFill>
                  <a:srgbClr val="000000"/>
                </a:solidFill>
                <a:highlight>
                  <a:srgbClr val="FFFFFF"/>
                </a:highlight>
              </a:rPr>
              <a:t>    </a:t>
            </a:r>
            <a:r>
              <a:rPr lang="es-ES" dirty="0" err="1">
                <a:solidFill>
                  <a:srgbClr val="000000"/>
                </a:solidFill>
                <a:highlight>
                  <a:srgbClr val="FFFFFF"/>
                </a:highlight>
              </a:rPr>
              <a:t>exit</a:t>
            </a:r>
            <a:r>
              <a:rPr lang="es-ES" b="1" dirty="0">
                <a:solidFill>
                  <a:srgbClr val="000080"/>
                </a:solidFill>
                <a:highlight>
                  <a:srgbClr val="FFFFFF"/>
                </a:highlight>
              </a:rPr>
              <a:t>(-</a:t>
            </a:r>
            <a:r>
              <a:rPr lang="es-ES" dirty="0">
                <a:solidFill>
                  <a:srgbClr val="FF8000"/>
                </a:solidFill>
                <a:highlight>
                  <a:srgbClr val="FFFFFF"/>
                </a:highlight>
              </a:rPr>
              <a:t>1</a:t>
            </a:r>
            <a:r>
              <a:rPr lang="es-ES" b="1" dirty="0">
                <a:solidFill>
                  <a:srgbClr val="000080"/>
                </a:solidFill>
                <a:highlight>
                  <a:srgbClr val="FFFFFF"/>
                </a:highlight>
              </a:rPr>
              <a:t>);</a:t>
            </a:r>
            <a:r>
              <a:rPr lang="es-ES" dirty="0">
                <a:solidFill>
                  <a:srgbClr val="000000"/>
                </a:solidFill>
                <a:highlight>
                  <a:srgbClr val="FFFFFF"/>
                </a:highlight>
              </a:rPr>
              <a:t> </a:t>
            </a:r>
          </a:p>
          <a:p>
            <a:r>
              <a:rPr lang="es-ES" dirty="0">
                <a:solidFill>
                  <a:srgbClr val="000000"/>
                </a:solidFill>
                <a:highlight>
                  <a:srgbClr val="FFFFFF"/>
                </a:highlight>
              </a:rPr>
              <a:t>  </a:t>
            </a:r>
            <a:r>
              <a:rPr lang="es-ES" b="1" dirty="0">
                <a:solidFill>
                  <a:srgbClr val="000080"/>
                </a:solidFill>
                <a:highlight>
                  <a:srgbClr val="FFFFFF"/>
                </a:highlight>
              </a:rPr>
              <a:t>}</a:t>
            </a:r>
            <a:endParaRPr lang="es-ES" dirty="0">
              <a:solidFill>
                <a:srgbClr val="000000"/>
              </a:solidFill>
              <a:highlight>
                <a:srgbClr val="FFFFFF"/>
              </a:highlight>
            </a:endParaRPr>
          </a:p>
          <a:p>
            <a:r>
              <a:rPr lang="es-ES" dirty="0">
                <a:solidFill>
                  <a:srgbClr val="000000"/>
                </a:solidFill>
                <a:highlight>
                  <a:srgbClr val="FFFFFF"/>
                </a:highlight>
              </a:rPr>
              <a:t> </a:t>
            </a:r>
            <a:r>
              <a:rPr lang="es-ES" b="1" dirty="0" err="1">
                <a:solidFill>
                  <a:srgbClr val="0000FF"/>
                </a:solidFill>
                <a:highlight>
                  <a:srgbClr val="FFFFFF"/>
                </a:highlight>
              </a:rPr>
              <a:t>else</a:t>
            </a:r>
            <a:endParaRPr lang="es-ES" dirty="0">
              <a:solidFill>
                <a:srgbClr val="000000"/>
              </a:solidFill>
              <a:highlight>
                <a:srgbClr val="FFFFFF"/>
              </a:highlight>
            </a:endParaRPr>
          </a:p>
          <a:p>
            <a:r>
              <a:rPr lang="es-ES" dirty="0">
                <a:solidFill>
                  <a:srgbClr val="000000"/>
                </a:solidFill>
                <a:highlight>
                  <a:srgbClr val="FFFFFF"/>
                </a:highlight>
              </a:rPr>
              <a:t> </a:t>
            </a:r>
            <a:r>
              <a:rPr lang="es-ES" b="1" dirty="0">
                <a:solidFill>
                  <a:srgbClr val="000080"/>
                </a:solidFill>
                <a:highlight>
                  <a:srgbClr val="FFFFFF"/>
                </a:highlight>
              </a:rPr>
              <a:t>{</a:t>
            </a:r>
            <a:endParaRPr lang="es-ES" dirty="0">
              <a:solidFill>
                <a:srgbClr val="000000"/>
              </a:solidFill>
              <a:highlight>
                <a:srgbClr val="FFFFFF"/>
              </a:highlight>
            </a:endParaRPr>
          </a:p>
          <a:p>
            <a:r>
              <a:rPr lang="es-ES" dirty="0">
                <a:solidFill>
                  <a:srgbClr val="000000"/>
                </a:solidFill>
                <a:highlight>
                  <a:srgbClr val="FFFFFF"/>
                </a:highlight>
              </a:rPr>
              <a:t>    </a:t>
            </a:r>
            <a:r>
              <a:rPr lang="es-ES" b="1" dirty="0" err="1">
                <a:solidFill>
                  <a:srgbClr val="0000FF"/>
                </a:solidFill>
                <a:highlight>
                  <a:srgbClr val="FFFFFF"/>
                </a:highlight>
              </a:rPr>
              <a:t>if</a:t>
            </a:r>
            <a:r>
              <a:rPr lang="es-ES" dirty="0">
                <a:solidFill>
                  <a:srgbClr val="000000"/>
                </a:solidFill>
                <a:highlight>
                  <a:srgbClr val="FFFFFF"/>
                </a:highlight>
              </a:rPr>
              <a:t> </a:t>
            </a:r>
            <a:r>
              <a:rPr lang="es-ES" b="1" dirty="0">
                <a:solidFill>
                  <a:srgbClr val="000080"/>
                </a:solidFill>
                <a:highlight>
                  <a:srgbClr val="FFFFFF"/>
                </a:highlight>
              </a:rPr>
              <a:t>(</a:t>
            </a:r>
            <a:r>
              <a:rPr lang="es-ES" dirty="0" err="1">
                <a:solidFill>
                  <a:srgbClr val="000000"/>
                </a:solidFill>
                <a:highlight>
                  <a:srgbClr val="FFFFFF"/>
                </a:highlight>
              </a:rPr>
              <a:t>pid</a:t>
            </a:r>
            <a:r>
              <a:rPr lang="es-ES" b="1" dirty="0">
                <a:solidFill>
                  <a:srgbClr val="000080"/>
                </a:solidFill>
                <a:highlight>
                  <a:srgbClr val="FFFFFF"/>
                </a:highlight>
              </a:rPr>
              <a:t>==</a:t>
            </a:r>
            <a:r>
              <a:rPr lang="es-ES" dirty="0">
                <a:solidFill>
                  <a:srgbClr val="FF8000"/>
                </a:solidFill>
                <a:highlight>
                  <a:srgbClr val="FFFFFF"/>
                </a:highlight>
              </a:rPr>
              <a:t>0</a:t>
            </a:r>
            <a:r>
              <a:rPr lang="es-ES" b="1" dirty="0">
                <a:solidFill>
                  <a:srgbClr val="000080"/>
                </a:solidFill>
                <a:highlight>
                  <a:srgbClr val="FFFFFF"/>
                </a:highlight>
              </a:rPr>
              <a:t>)</a:t>
            </a:r>
            <a:r>
              <a:rPr lang="es-ES" dirty="0">
                <a:solidFill>
                  <a:srgbClr val="000000"/>
                </a:solidFill>
                <a:highlight>
                  <a:srgbClr val="FFFFFF"/>
                </a:highlight>
              </a:rPr>
              <a:t> </a:t>
            </a:r>
            <a:r>
              <a:rPr lang="es-ES" dirty="0">
                <a:solidFill>
                  <a:srgbClr val="008000"/>
                </a:solidFill>
                <a:highlight>
                  <a:srgbClr val="FFFFFF"/>
                </a:highlight>
              </a:rPr>
              <a:t>// Proceso hijo</a:t>
            </a:r>
          </a:p>
          <a:p>
            <a:r>
              <a:rPr lang="es-ES" dirty="0">
                <a:solidFill>
                  <a:srgbClr val="000000"/>
                </a:solidFill>
                <a:highlight>
                  <a:srgbClr val="FFFFFF"/>
                </a:highlight>
              </a:rPr>
              <a:t>    </a:t>
            </a:r>
            <a:r>
              <a:rPr lang="es-ES" b="1" dirty="0">
                <a:solidFill>
                  <a:srgbClr val="000080"/>
                </a:solidFill>
                <a:highlight>
                  <a:srgbClr val="FFFFFF"/>
                </a:highlight>
              </a:rPr>
              <a:t>{</a:t>
            </a:r>
            <a:r>
              <a:rPr lang="es-ES" dirty="0">
                <a:solidFill>
                  <a:srgbClr val="000000"/>
                </a:solidFill>
                <a:highlight>
                  <a:srgbClr val="FFFFFF"/>
                </a:highlight>
              </a:rPr>
              <a:t> </a:t>
            </a:r>
          </a:p>
          <a:p>
            <a:r>
              <a:rPr lang="es-ES" dirty="0">
                <a:solidFill>
                  <a:srgbClr val="000000"/>
                </a:solidFill>
                <a:highlight>
                  <a:srgbClr val="FFFFFF"/>
                </a:highlight>
              </a:rPr>
              <a:t>       </a:t>
            </a:r>
            <a:r>
              <a:rPr lang="es-ES" dirty="0" err="1">
                <a:solidFill>
                  <a:srgbClr val="000000"/>
                </a:solidFill>
                <a:highlight>
                  <a:srgbClr val="FFFFFF"/>
                </a:highlight>
              </a:rPr>
              <a:t>printf</a:t>
            </a:r>
            <a:r>
              <a:rPr lang="es-ES" dirty="0">
                <a:solidFill>
                  <a:srgbClr val="000000"/>
                </a:solidFill>
                <a:highlight>
                  <a:srgbClr val="FFFFFF"/>
                </a:highlight>
              </a:rPr>
              <a:t> </a:t>
            </a:r>
            <a:r>
              <a:rPr lang="es-ES" b="1" dirty="0">
                <a:solidFill>
                  <a:srgbClr val="000080"/>
                </a:solidFill>
                <a:highlight>
                  <a:srgbClr val="FFFFFF"/>
                </a:highlight>
              </a:rPr>
              <a:t>(</a:t>
            </a:r>
            <a:r>
              <a:rPr lang="es-ES" dirty="0">
                <a:solidFill>
                  <a:srgbClr val="000000"/>
                </a:solidFill>
                <a:highlight>
                  <a:srgbClr val="FFFFFF"/>
                </a:highlight>
              </a:rPr>
              <a:t>“soy el proceso hijo y mi PID es </a:t>
            </a:r>
            <a:r>
              <a:rPr lang="es-ES" b="1" dirty="0">
                <a:solidFill>
                  <a:srgbClr val="000080"/>
                </a:solidFill>
                <a:highlight>
                  <a:srgbClr val="FFFFFF"/>
                </a:highlight>
              </a:rPr>
              <a:t>%</a:t>
            </a:r>
            <a:r>
              <a:rPr lang="es-ES" dirty="0">
                <a:solidFill>
                  <a:srgbClr val="000000"/>
                </a:solidFill>
                <a:highlight>
                  <a:srgbClr val="FFFFFF"/>
                </a:highlight>
              </a:rPr>
              <a:t>d”</a:t>
            </a:r>
            <a:r>
              <a:rPr lang="es-ES" b="1" dirty="0">
                <a:solidFill>
                  <a:srgbClr val="000080"/>
                </a:solidFill>
                <a:highlight>
                  <a:srgbClr val="FFFFFF"/>
                </a:highlight>
              </a:rPr>
              <a:t>,</a:t>
            </a:r>
            <a:r>
              <a:rPr lang="es-ES" dirty="0" err="1">
                <a:solidFill>
                  <a:srgbClr val="000000"/>
                </a:solidFill>
                <a:highlight>
                  <a:srgbClr val="FFFFFF"/>
                </a:highlight>
              </a:rPr>
              <a:t>getpid</a:t>
            </a:r>
            <a:r>
              <a:rPr lang="es-ES" b="1" dirty="0">
                <a:solidFill>
                  <a:srgbClr val="000080"/>
                </a:solidFill>
                <a:highlight>
                  <a:srgbClr val="FFFFFF"/>
                </a:highlight>
              </a:rPr>
              <a:t>());</a:t>
            </a:r>
            <a:r>
              <a:rPr lang="es-ES" dirty="0">
                <a:solidFill>
                  <a:srgbClr val="000000"/>
                </a:solidFill>
                <a:highlight>
                  <a:srgbClr val="FFFFFF"/>
                </a:highlight>
              </a:rPr>
              <a:t> </a:t>
            </a:r>
          </a:p>
          <a:p>
            <a:r>
              <a:rPr lang="es-ES" dirty="0">
                <a:solidFill>
                  <a:srgbClr val="000000"/>
                </a:solidFill>
                <a:highlight>
                  <a:srgbClr val="FFFFFF"/>
                </a:highlight>
              </a:rPr>
              <a:t>       </a:t>
            </a:r>
            <a:r>
              <a:rPr lang="es-ES" dirty="0" err="1">
                <a:solidFill>
                  <a:srgbClr val="000000"/>
                </a:solidFill>
                <a:highlight>
                  <a:srgbClr val="FFFFFF"/>
                </a:highlight>
              </a:rPr>
              <a:t>printf</a:t>
            </a:r>
            <a:r>
              <a:rPr lang="es-ES" dirty="0">
                <a:solidFill>
                  <a:srgbClr val="000000"/>
                </a:solidFill>
                <a:highlight>
                  <a:srgbClr val="FFFFFF"/>
                </a:highlight>
              </a:rPr>
              <a:t> </a:t>
            </a:r>
            <a:r>
              <a:rPr lang="es-ES" b="1" dirty="0">
                <a:solidFill>
                  <a:srgbClr val="000080"/>
                </a:solidFill>
                <a:highlight>
                  <a:srgbClr val="FFFFFF"/>
                </a:highlight>
              </a:rPr>
              <a:t>(</a:t>
            </a:r>
            <a:r>
              <a:rPr lang="es-ES" dirty="0">
                <a:solidFill>
                  <a:srgbClr val="000000"/>
                </a:solidFill>
                <a:highlight>
                  <a:srgbClr val="FFFFFF"/>
                </a:highlight>
              </a:rPr>
              <a:t>“y el de mi padre </a:t>
            </a:r>
            <a:r>
              <a:rPr lang="es-ES" b="1" dirty="0">
                <a:solidFill>
                  <a:srgbClr val="000080"/>
                </a:solidFill>
                <a:highlight>
                  <a:srgbClr val="FFFFFF"/>
                </a:highlight>
              </a:rPr>
              <a:t>%</a:t>
            </a:r>
            <a:r>
              <a:rPr lang="es-ES" dirty="0">
                <a:solidFill>
                  <a:srgbClr val="000000"/>
                </a:solidFill>
                <a:highlight>
                  <a:srgbClr val="FFFFFF"/>
                </a:highlight>
              </a:rPr>
              <a:t>d\n”</a:t>
            </a:r>
            <a:r>
              <a:rPr lang="es-ES" b="1" dirty="0">
                <a:solidFill>
                  <a:srgbClr val="000080"/>
                </a:solidFill>
                <a:highlight>
                  <a:srgbClr val="FFFFFF"/>
                </a:highlight>
              </a:rPr>
              <a:t>,</a:t>
            </a:r>
            <a:r>
              <a:rPr lang="es-ES" dirty="0" err="1">
                <a:solidFill>
                  <a:srgbClr val="000000"/>
                </a:solidFill>
                <a:highlight>
                  <a:srgbClr val="FFFFFF"/>
                </a:highlight>
              </a:rPr>
              <a:t>getppid</a:t>
            </a:r>
            <a:r>
              <a:rPr lang="es-ES" b="1" dirty="0">
                <a:solidFill>
                  <a:srgbClr val="000080"/>
                </a:solidFill>
                <a:highlight>
                  <a:srgbClr val="FFFFFF"/>
                </a:highlight>
              </a:rPr>
              <a:t>());</a:t>
            </a:r>
            <a:endParaRPr lang="es-ES" dirty="0">
              <a:solidFill>
                <a:srgbClr val="000000"/>
              </a:solidFill>
              <a:highlight>
                <a:srgbClr val="FFFFFF"/>
              </a:highlight>
            </a:endParaRPr>
          </a:p>
          <a:p>
            <a:r>
              <a:rPr lang="es-ES" dirty="0">
                <a:solidFill>
                  <a:srgbClr val="000000"/>
                </a:solidFill>
                <a:highlight>
                  <a:srgbClr val="FFFFFF"/>
                </a:highlight>
              </a:rPr>
              <a:t>    </a:t>
            </a:r>
            <a:r>
              <a:rPr lang="es-ES" b="1" dirty="0">
                <a:solidFill>
                  <a:srgbClr val="000080"/>
                </a:solidFill>
                <a:highlight>
                  <a:srgbClr val="FFFFFF"/>
                </a:highlight>
              </a:rPr>
              <a:t>}</a:t>
            </a:r>
            <a:endParaRPr lang="es-ES" dirty="0">
              <a:solidFill>
                <a:srgbClr val="000000"/>
              </a:solidFill>
              <a:highlight>
                <a:srgbClr val="FFFFFF"/>
              </a:highlight>
            </a:endParaRPr>
          </a:p>
          <a:p>
            <a:r>
              <a:rPr lang="es-ES" dirty="0">
                <a:solidFill>
                  <a:srgbClr val="000000"/>
                </a:solidFill>
                <a:highlight>
                  <a:srgbClr val="FFFFFF"/>
                </a:highlight>
              </a:rPr>
              <a:t>    </a:t>
            </a:r>
            <a:r>
              <a:rPr lang="es-ES" b="1" dirty="0" err="1">
                <a:solidFill>
                  <a:srgbClr val="0000FF"/>
                </a:solidFill>
                <a:highlight>
                  <a:srgbClr val="FFFFFF"/>
                </a:highlight>
              </a:rPr>
              <a:t>else</a:t>
            </a:r>
            <a:r>
              <a:rPr lang="es-ES" dirty="0">
                <a:solidFill>
                  <a:srgbClr val="000000"/>
                </a:solidFill>
                <a:highlight>
                  <a:srgbClr val="FFFFFF"/>
                </a:highlight>
              </a:rPr>
              <a:t>    </a:t>
            </a:r>
            <a:r>
              <a:rPr lang="es-ES" dirty="0">
                <a:solidFill>
                  <a:srgbClr val="008000"/>
                </a:solidFill>
                <a:highlight>
                  <a:srgbClr val="FFFFFF"/>
                </a:highlight>
              </a:rPr>
              <a:t>//Nos encontramos en Proceso padre</a:t>
            </a:r>
          </a:p>
          <a:p>
            <a:r>
              <a:rPr lang="es-ES" dirty="0">
                <a:solidFill>
                  <a:srgbClr val="000000"/>
                </a:solidFill>
                <a:highlight>
                  <a:srgbClr val="FFFFFF"/>
                </a:highlight>
              </a:rPr>
              <a:t>    </a:t>
            </a:r>
            <a:r>
              <a:rPr lang="es-ES" b="1" dirty="0">
                <a:solidFill>
                  <a:srgbClr val="000080"/>
                </a:solidFill>
                <a:highlight>
                  <a:srgbClr val="FFFFFF"/>
                </a:highlight>
              </a:rPr>
              <a:t>{</a:t>
            </a:r>
            <a:endParaRPr lang="es-ES" dirty="0">
              <a:solidFill>
                <a:srgbClr val="000000"/>
              </a:solidFill>
              <a:highlight>
                <a:srgbClr val="FFFFFF"/>
              </a:highlight>
            </a:endParaRPr>
          </a:p>
          <a:p>
            <a:r>
              <a:rPr lang="es-ES" dirty="0">
                <a:solidFill>
                  <a:srgbClr val="000000"/>
                </a:solidFill>
                <a:highlight>
                  <a:srgbClr val="FFFFFF"/>
                </a:highlight>
              </a:rPr>
              <a:t>      </a:t>
            </a:r>
            <a:r>
              <a:rPr lang="es-ES" dirty="0" err="1">
                <a:solidFill>
                  <a:srgbClr val="000000"/>
                </a:solidFill>
                <a:highlight>
                  <a:srgbClr val="FFFFFF"/>
                </a:highlight>
              </a:rPr>
              <a:t>pid</a:t>
            </a:r>
            <a:r>
              <a:rPr lang="es-ES" dirty="0">
                <a:solidFill>
                  <a:srgbClr val="000000"/>
                </a:solidFill>
                <a:highlight>
                  <a:srgbClr val="FFFFFF"/>
                </a:highlight>
              </a:rPr>
              <a:t> </a:t>
            </a:r>
            <a:r>
              <a:rPr lang="es-ES" b="1" dirty="0">
                <a:solidFill>
                  <a:srgbClr val="000080"/>
                </a:solidFill>
                <a:highlight>
                  <a:srgbClr val="FFFFFF"/>
                </a:highlight>
              </a:rPr>
              <a:t>=</a:t>
            </a:r>
            <a:r>
              <a:rPr lang="es-ES" dirty="0">
                <a:solidFill>
                  <a:srgbClr val="000000"/>
                </a:solidFill>
                <a:highlight>
                  <a:srgbClr val="FFFFFF"/>
                </a:highlight>
              </a:rPr>
              <a:t> </a:t>
            </a:r>
            <a:r>
              <a:rPr lang="es-ES" dirty="0" err="1">
                <a:solidFill>
                  <a:srgbClr val="000000"/>
                </a:solidFill>
                <a:highlight>
                  <a:srgbClr val="FFFFFF"/>
                </a:highlight>
              </a:rPr>
              <a:t>wait</a:t>
            </a:r>
            <a:r>
              <a:rPr lang="es-ES" b="1" dirty="0">
                <a:solidFill>
                  <a:srgbClr val="000080"/>
                </a:solidFill>
                <a:highlight>
                  <a:srgbClr val="FFFFFF"/>
                </a:highlight>
              </a:rPr>
              <a:t>(</a:t>
            </a:r>
            <a:r>
              <a:rPr lang="es-ES" b="1" dirty="0">
                <a:solidFill>
                  <a:srgbClr val="0000FF"/>
                </a:solidFill>
                <a:highlight>
                  <a:srgbClr val="FFFFFF"/>
                </a:highlight>
              </a:rPr>
              <a:t>NULL</a:t>
            </a:r>
            <a:r>
              <a:rPr lang="es-ES" b="1" dirty="0">
                <a:solidFill>
                  <a:srgbClr val="000080"/>
                </a:solidFill>
                <a:highlight>
                  <a:srgbClr val="FFFFFF"/>
                </a:highlight>
              </a:rPr>
              <a:t>);</a:t>
            </a:r>
            <a:r>
              <a:rPr lang="es-ES" dirty="0">
                <a:solidFill>
                  <a:srgbClr val="000000"/>
                </a:solidFill>
                <a:highlight>
                  <a:srgbClr val="FFFFFF"/>
                </a:highlight>
              </a:rPr>
              <a:t> </a:t>
            </a:r>
            <a:r>
              <a:rPr lang="es-ES" dirty="0">
                <a:solidFill>
                  <a:srgbClr val="008000"/>
                </a:solidFill>
                <a:highlight>
                  <a:srgbClr val="FFFFFF"/>
                </a:highlight>
              </a:rPr>
              <a:t>//espera la finalización del proceso hijo</a:t>
            </a:r>
          </a:p>
          <a:p>
            <a:r>
              <a:rPr lang="es-ES" dirty="0">
                <a:solidFill>
                  <a:srgbClr val="000000"/>
                </a:solidFill>
                <a:highlight>
                  <a:srgbClr val="FFFFFF"/>
                </a:highlight>
              </a:rPr>
              <a:t>      </a:t>
            </a:r>
            <a:r>
              <a:rPr lang="es-ES" dirty="0" err="1">
                <a:solidFill>
                  <a:srgbClr val="000000"/>
                </a:solidFill>
                <a:highlight>
                  <a:srgbClr val="FFFFFF"/>
                </a:highlight>
              </a:rPr>
              <a:t>printf</a:t>
            </a:r>
            <a:r>
              <a:rPr lang="es-ES" b="1" dirty="0">
                <a:solidFill>
                  <a:srgbClr val="000080"/>
                </a:solidFill>
                <a:highlight>
                  <a:srgbClr val="FFFFFF"/>
                </a:highlight>
              </a:rPr>
              <a:t>(</a:t>
            </a:r>
            <a:r>
              <a:rPr lang="es-ES" dirty="0">
                <a:solidFill>
                  <a:srgbClr val="000000"/>
                </a:solidFill>
                <a:highlight>
                  <a:srgbClr val="FFFFFF"/>
                </a:highlight>
              </a:rPr>
              <a:t>"Soy el proceso padre con </a:t>
            </a:r>
            <a:r>
              <a:rPr lang="es-ES" dirty="0" err="1">
                <a:solidFill>
                  <a:srgbClr val="000000"/>
                </a:solidFill>
                <a:highlight>
                  <a:srgbClr val="FFFFFF"/>
                </a:highlight>
              </a:rPr>
              <a:t>pid</a:t>
            </a:r>
            <a:r>
              <a:rPr lang="es-ES" dirty="0">
                <a:solidFill>
                  <a:srgbClr val="000000"/>
                </a:solidFill>
                <a:highlight>
                  <a:srgbClr val="FFFFFF"/>
                </a:highlight>
              </a:rPr>
              <a:t> %d\n”,</a:t>
            </a:r>
            <a:r>
              <a:rPr lang="es-ES" dirty="0" err="1">
                <a:solidFill>
                  <a:srgbClr val="000000"/>
                </a:solidFill>
                <a:highlight>
                  <a:srgbClr val="FFFFFF"/>
                </a:highlight>
              </a:rPr>
              <a:t>getpid</a:t>
            </a:r>
            <a:r>
              <a:rPr lang="es-ES" dirty="0">
                <a:solidFill>
                  <a:srgbClr val="000000"/>
                </a:solidFill>
                <a:highlight>
                  <a:srgbClr val="FFFFFF"/>
                </a:highlight>
              </a:rPr>
              <a:t>());</a:t>
            </a:r>
          </a:p>
          <a:p>
            <a:r>
              <a:rPr lang="es-ES" dirty="0">
                <a:solidFill>
                  <a:srgbClr val="000000"/>
                </a:solidFill>
                <a:highlight>
                  <a:srgbClr val="FFFFFF"/>
                </a:highlight>
              </a:rPr>
              <a:t>      </a:t>
            </a:r>
            <a:r>
              <a:rPr lang="es-ES" dirty="0" err="1">
                <a:solidFill>
                  <a:srgbClr val="000000"/>
                </a:solidFill>
                <a:highlight>
                  <a:srgbClr val="FFFFFF"/>
                </a:highlight>
              </a:rPr>
              <a:t>printf</a:t>
            </a:r>
            <a:r>
              <a:rPr lang="es-ES" dirty="0">
                <a:solidFill>
                  <a:srgbClr val="000000"/>
                </a:solidFill>
                <a:highlight>
                  <a:srgbClr val="FFFFFF"/>
                </a:highlight>
              </a:rPr>
              <a:t> </a:t>
            </a:r>
            <a:r>
              <a:rPr lang="es-ES" b="1" dirty="0">
                <a:solidFill>
                  <a:srgbClr val="000080"/>
                </a:solidFill>
                <a:highlight>
                  <a:srgbClr val="FFFFFF"/>
                </a:highlight>
              </a:rPr>
              <a:t>(</a:t>
            </a:r>
            <a:r>
              <a:rPr lang="es-ES" dirty="0">
                <a:solidFill>
                  <a:srgbClr val="000000"/>
                </a:solidFill>
                <a:highlight>
                  <a:srgbClr val="FFFFFF"/>
                </a:highlight>
              </a:rPr>
              <a:t>“Mi hijo con </a:t>
            </a:r>
            <a:r>
              <a:rPr lang="es-ES" dirty="0" err="1">
                <a:solidFill>
                  <a:srgbClr val="000000"/>
                </a:solidFill>
                <a:highlight>
                  <a:srgbClr val="FFFFFF"/>
                </a:highlight>
              </a:rPr>
              <a:t>pid</a:t>
            </a:r>
            <a:r>
              <a:rPr lang="es-ES" b="1" dirty="0">
                <a:solidFill>
                  <a:srgbClr val="000080"/>
                </a:solidFill>
                <a:highlight>
                  <a:srgbClr val="FFFFFF"/>
                </a:highlight>
              </a:rPr>
              <a:t>:</a:t>
            </a:r>
            <a:r>
              <a:rPr lang="es-ES" dirty="0">
                <a:solidFill>
                  <a:srgbClr val="000000"/>
                </a:solidFill>
                <a:highlight>
                  <a:srgbClr val="FFFFFF"/>
                </a:highlight>
              </a:rPr>
              <a:t> </a:t>
            </a:r>
            <a:r>
              <a:rPr lang="es-ES" b="1" dirty="0">
                <a:solidFill>
                  <a:srgbClr val="000080"/>
                </a:solidFill>
                <a:highlight>
                  <a:srgbClr val="FFFFFF"/>
                </a:highlight>
              </a:rPr>
              <a:t>%</a:t>
            </a:r>
            <a:r>
              <a:rPr lang="es-ES" dirty="0">
                <a:solidFill>
                  <a:srgbClr val="000000"/>
                </a:solidFill>
                <a:highlight>
                  <a:srgbClr val="FFFFFF"/>
                </a:highlight>
              </a:rPr>
              <a:t>d terminó</a:t>
            </a:r>
            <a:r>
              <a:rPr lang="es-ES" b="1" dirty="0">
                <a:solidFill>
                  <a:srgbClr val="000080"/>
                </a:solidFill>
                <a:highlight>
                  <a:srgbClr val="FFFFFF"/>
                </a:highlight>
              </a:rPr>
              <a:t>.</a:t>
            </a:r>
            <a:r>
              <a:rPr lang="es-ES" dirty="0">
                <a:solidFill>
                  <a:srgbClr val="000000"/>
                </a:solidFill>
                <a:highlight>
                  <a:srgbClr val="FFFFFF"/>
                </a:highlight>
              </a:rPr>
              <a:t>\n", </a:t>
            </a:r>
            <a:r>
              <a:rPr lang="es-ES" dirty="0" err="1">
                <a:solidFill>
                  <a:srgbClr val="000000"/>
                </a:solidFill>
                <a:highlight>
                  <a:srgbClr val="FFFFFF"/>
                </a:highlight>
              </a:rPr>
              <a:t>pid</a:t>
            </a:r>
            <a:r>
              <a:rPr lang="es-ES" dirty="0">
                <a:solidFill>
                  <a:srgbClr val="000000"/>
                </a:solidFill>
                <a:highlight>
                  <a:srgbClr val="FFFFFF"/>
                </a:highlight>
              </a:rPr>
              <a:t>);     </a:t>
            </a:r>
          </a:p>
          <a:p>
            <a:r>
              <a:rPr lang="es-ES" dirty="0">
                <a:solidFill>
                  <a:srgbClr val="000000"/>
                </a:solidFill>
                <a:highlight>
                  <a:srgbClr val="FFFFFF"/>
                </a:highlight>
              </a:rPr>
              <a:t>    </a:t>
            </a:r>
            <a:r>
              <a:rPr lang="es-ES" b="1" dirty="0">
                <a:solidFill>
                  <a:srgbClr val="000080"/>
                </a:solidFill>
                <a:highlight>
                  <a:srgbClr val="FFFFFF"/>
                </a:highlight>
              </a:rPr>
              <a:t>}</a:t>
            </a:r>
            <a:endParaRPr lang="es-ES" dirty="0">
              <a:solidFill>
                <a:srgbClr val="000000"/>
              </a:solidFill>
              <a:highlight>
                <a:srgbClr val="FFFFFF"/>
              </a:highlight>
            </a:endParaRPr>
          </a:p>
        </p:txBody>
      </p:sp>
      <p:sp>
        <p:nvSpPr>
          <p:cNvPr id="10" name="CuadroTexto 9">
            <a:extLst>
              <a:ext uri="{FF2B5EF4-FFF2-40B4-BE49-F238E27FC236}">
                <a16:creationId xmlns:a16="http://schemas.microsoft.com/office/drawing/2014/main" id="{711AD5BC-82F7-C6C5-13F4-5E1CEF142F34}"/>
              </a:ext>
            </a:extLst>
          </p:cNvPr>
          <p:cNvSpPr txBox="1"/>
          <p:nvPr/>
        </p:nvSpPr>
        <p:spPr>
          <a:xfrm>
            <a:off x="721695" y="1674674"/>
            <a:ext cx="3048000" cy="3139321"/>
          </a:xfrm>
          <a:prstGeom prst="rect">
            <a:avLst/>
          </a:prstGeom>
          <a:noFill/>
        </p:spPr>
        <p:txBody>
          <a:bodyPr wrap="square">
            <a:spAutoFit/>
          </a:bodyPr>
          <a:lstStyle/>
          <a:p>
            <a:r>
              <a:rPr lang="es-ES" dirty="0">
                <a:solidFill>
                  <a:srgbClr val="804000"/>
                </a:solidFill>
                <a:highlight>
                  <a:srgbClr val="FFFFFF"/>
                </a:highlight>
              </a:rPr>
              <a:t>#</a:t>
            </a:r>
            <a:r>
              <a:rPr lang="es-ES" dirty="0" err="1">
                <a:solidFill>
                  <a:srgbClr val="804000"/>
                </a:solidFill>
                <a:highlight>
                  <a:srgbClr val="FFFFFF"/>
                </a:highlight>
              </a:rPr>
              <a:t>include</a:t>
            </a:r>
            <a:r>
              <a:rPr lang="es-ES" dirty="0">
                <a:solidFill>
                  <a:srgbClr val="804000"/>
                </a:solidFill>
                <a:highlight>
                  <a:srgbClr val="FFFFFF"/>
                </a:highlight>
              </a:rPr>
              <a:t> &lt;</a:t>
            </a:r>
            <a:r>
              <a:rPr lang="es-ES" dirty="0" err="1">
                <a:solidFill>
                  <a:srgbClr val="804000"/>
                </a:solidFill>
                <a:highlight>
                  <a:srgbClr val="FFFFFF"/>
                </a:highlight>
              </a:rPr>
              <a:t>stdlib.h</a:t>
            </a:r>
            <a:r>
              <a:rPr lang="es-ES" dirty="0">
                <a:solidFill>
                  <a:srgbClr val="804000"/>
                </a:solidFill>
                <a:highlight>
                  <a:srgbClr val="FFFFFF"/>
                </a:highlight>
              </a:rPr>
              <a:t>&gt;</a:t>
            </a:r>
          </a:p>
          <a:p>
            <a:r>
              <a:rPr lang="es-ES" dirty="0">
                <a:solidFill>
                  <a:srgbClr val="804000"/>
                </a:solidFill>
                <a:highlight>
                  <a:srgbClr val="FFFFFF"/>
                </a:highlight>
              </a:rPr>
              <a:t>#</a:t>
            </a:r>
            <a:r>
              <a:rPr lang="es-ES" dirty="0" err="1">
                <a:solidFill>
                  <a:srgbClr val="804000"/>
                </a:solidFill>
                <a:highlight>
                  <a:srgbClr val="FFFFFF"/>
                </a:highlight>
              </a:rPr>
              <a:t>include</a:t>
            </a:r>
            <a:r>
              <a:rPr lang="es-ES" dirty="0">
                <a:solidFill>
                  <a:srgbClr val="804000"/>
                </a:solidFill>
                <a:highlight>
                  <a:srgbClr val="FFFFFF"/>
                </a:highlight>
              </a:rPr>
              <a:t> &lt;</a:t>
            </a:r>
            <a:r>
              <a:rPr lang="es-ES" dirty="0" err="1">
                <a:solidFill>
                  <a:srgbClr val="804000"/>
                </a:solidFill>
                <a:highlight>
                  <a:srgbClr val="FFFFFF"/>
                </a:highlight>
              </a:rPr>
              <a:t>unistd.h</a:t>
            </a:r>
            <a:r>
              <a:rPr lang="es-ES" dirty="0">
                <a:solidFill>
                  <a:srgbClr val="804000"/>
                </a:solidFill>
                <a:highlight>
                  <a:srgbClr val="FFFFFF"/>
                </a:highlight>
              </a:rPr>
              <a:t>&gt;</a:t>
            </a:r>
          </a:p>
          <a:p>
            <a:r>
              <a:rPr lang="es-ES" dirty="0">
                <a:solidFill>
                  <a:srgbClr val="804000"/>
                </a:solidFill>
                <a:highlight>
                  <a:srgbClr val="FFFFFF"/>
                </a:highlight>
              </a:rPr>
              <a:t>#</a:t>
            </a:r>
            <a:r>
              <a:rPr lang="es-ES" dirty="0" err="1">
                <a:solidFill>
                  <a:srgbClr val="804000"/>
                </a:solidFill>
                <a:highlight>
                  <a:srgbClr val="FFFFFF"/>
                </a:highlight>
              </a:rPr>
              <a:t>include</a:t>
            </a:r>
            <a:r>
              <a:rPr lang="es-ES" dirty="0">
                <a:solidFill>
                  <a:srgbClr val="804000"/>
                </a:solidFill>
                <a:highlight>
                  <a:srgbClr val="FFFFFF"/>
                </a:highlight>
              </a:rPr>
              <a:t> &lt;</a:t>
            </a:r>
            <a:r>
              <a:rPr lang="es-ES" dirty="0" err="1">
                <a:solidFill>
                  <a:srgbClr val="804000"/>
                </a:solidFill>
                <a:highlight>
                  <a:srgbClr val="FFFFFF"/>
                </a:highlight>
              </a:rPr>
              <a:t>stdio.h</a:t>
            </a:r>
            <a:r>
              <a:rPr lang="es-ES" dirty="0">
                <a:solidFill>
                  <a:srgbClr val="804000"/>
                </a:solidFill>
                <a:highlight>
                  <a:srgbClr val="FFFFFF"/>
                </a:highlight>
              </a:rPr>
              <a:t>&gt;</a:t>
            </a:r>
          </a:p>
          <a:p>
            <a:r>
              <a:rPr lang="es-ES" dirty="0" err="1">
                <a:solidFill>
                  <a:srgbClr val="8000FF"/>
                </a:solidFill>
                <a:highlight>
                  <a:srgbClr val="FFFFFF"/>
                </a:highlight>
              </a:rPr>
              <a:t>void</a:t>
            </a:r>
            <a:r>
              <a:rPr lang="es-ES" dirty="0">
                <a:solidFill>
                  <a:srgbClr val="000000"/>
                </a:solidFill>
                <a:highlight>
                  <a:srgbClr val="FFFFFF"/>
                </a:highlight>
              </a:rPr>
              <a:t> </a:t>
            </a:r>
            <a:r>
              <a:rPr lang="es-ES" dirty="0" err="1">
                <a:solidFill>
                  <a:srgbClr val="000000"/>
                </a:solidFill>
                <a:highlight>
                  <a:srgbClr val="FFFFFF"/>
                </a:highlight>
              </a:rPr>
              <a:t>main</a:t>
            </a:r>
            <a:r>
              <a:rPr lang="es-ES" b="1" dirty="0">
                <a:solidFill>
                  <a:srgbClr val="000080"/>
                </a:solidFill>
                <a:highlight>
                  <a:srgbClr val="FFFFFF"/>
                </a:highlight>
              </a:rPr>
              <a:t>()</a:t>
            </a:r>
            <a:r>
              <a:rPr lang="es-ES" dirty="0">
                <a:solidFill>
                  <a:srgbClr val="000000"/>
                </a:solidFill>
                <a:highlight>
                  <a:srgbClr val="FFFFFF"/>
                </a:highlight>
              </a:rPr>
              <a:t> </a:t>
            </a:r>
          </a:p>
          <a:p>
            <a:r>
              <a:rPr lang="es-ES" b="1" dirty="0">
                <a:solidFill>
                  <a:srgbClr val="000080"/>
                </a:solidFill>
                <a:highlight>
                  <a:srgbClr val="FFFFFF"/>
                </a:highlight>
              </a:rPr>
              <a:t>{</a:t>
            </a:r>
            <a:endParaRPr lang="es-ES" dirty="0">
              <a:solidFill>
                <a:srgbClr val="000000"/>
              </a:solidFill>
              <a:highlight>
                <a:srgbClr val="FFFFFF"/>
              </a:highlight>
            </a:endParaRPr>
          </a:p>
          <a:p>
            <a:r>
              <a:rPr lang="es-ES" dirty="0">
                <a:solidFill>
                  <a:srgbClr val="000000"/>
                </a:solidFill>
                <a:highlight>
                  <a:srgbClr val="FFFFFF"/>
                </a:highlight>
              </a:rPr>
              <a:t>  </a:t>
            </a:r>
            <a:r>
              <a:rPr lang="es-ES" dirty="0" err="1">
                <a:solidFill>
                  <a:srgbClr val="000000"/>
                </a:solidFill>
                <a:highlight>
                  <a:srgbClr val="FFFFFF"/>
                </a:highlight>
              </a:rPr>
              <a:t>pid_t</a:t>
            </a:r>
            <a:r>
              <a:rPr lang="es-ES" dirty="0">
                <a:solidFill>
                  <a:srgbClr val="000000"/>
                </a:solidFill>
                <a:highlight>
                  <a:srgbClr val="FFFFFF"/>
                </a:highlight>
              </a:rPr>
              <a:t> </a:t>
            </a:r>
            <a:r>
              <a:rPr lang="es-ES" dirty="0" err="1">
                <a:solidFill>
                  <a:srgbClr val="000000"/>
                </a:solidFill>
                <a:highlight>
                  <a:srgbClr val="FFFFFF"/>
                </a:highlight>
              </a:rPr>
              <a:t>pid</a:t>
            </a:r>
            <a:r>
              <a:rPr lang="es-ES" b="1" dirty="0">
                <a:solidFill>
                  <a:srgbClr val="000080"/>
                </a:solidFill>
                <a:highlight>
                  <a:srgbClr val="FFFFFF"/>
                </a:highlight>
              </a:rPr>
              <a:t>;</a:t>
            </a:r>
            <a:endParaRPr lang="es-ES" dirty="0">
              <a:solidFill>
                <a:srgbClr val="000000"/>
              </a:solidFill>
              <a:highlight>
                <a:srgbClr val="FFFFFF"/>
              </a:highlight>
            </a:endParaRPr>
          </a:p>
          <a:p>
            <a:endParaRPr lang="es-ES" dirty="0">
              <a:solidFill>
                <a:srgbClr val="000000"/>
              </a:solidFill>
              <a:highlight>
                <a:srgbClr val="FFFFFF"/>
              </a:highlight>
            </a:endParaRPr>
          </a:p>
          <a:p>
            <a:endParaRPr lang="es-ES" dirty="0">
              <a:solidFill>
                <a:srgbClr val="000000"/>
              </a:solidFill>
              <a:highlight>
                <a:srgbClr val="FFFFFF"/>
              </a:highlight>
            </a:endParaRPr>
          </a:p>
          <a:p>
            <a:endParaRPr lang="es-ES" dirty="0">
              <a:solidFill>
                <a:srgbClr val="000000"/>
              </a:solidFill>
              <a:highlight>
                <a:srgbClr val="FFFFFF"/>
              </a:highlight>
            </a:endParaRPr>
          </a:p>
          <a:p>
            <a:r>
              <a:rPr lang="es-ES" dirty="0">
                <a:solidFill>
                  <a:srgbClr val="000000"/>
                </a:solidFill>
                <a:highlight>
                  <a:srgbClr val="FFFFFF"/>
                </a:highlight>
              </a:rPr>
              <a:t> </a:t>
            </a:r>
            <a:r>
              <a:rPr lang="es-ES" dirty="0" err="1">
                <a:solidFill>
                  <a:srgbClr val="000000"/>
                </a:solidFill>
                <a:highlight>
                  <a:srgbClr val="FFFFFF"/>
                </a:highlight>
              </a:rPr>
              <a:t>exit</a:t>
            </a:r>
            <a:r>
              <a:rPr lang="es-ES" b="1" dirty="0">
                <a:solidFill>
                  <a:srgbClr val="000080"/>
                </a:solidFill>
                <a:highlight>
                  <a:srgbClr val="FFFFFF"/>
                </a:highlight>
              </a:rPr>
              <a:t>(</a:t>
            </a:r>
            <a:r>
              <a:rPr lang="es-ES" dirty="0">
                <a:solidFill>
                  <a:srgbClr val="FF8000"/>
                </a:solidFill>
                <a:highlight>
                  <a:srgbClr val="FFFFFF"/>
                </a:highlight>
              </a:rPr>
              <a:t>0</a:t>
            </a:r>
            <a:r>
              <a:rPr lang="es-ES" b="1" dirty="0">
                <a:solidFill>
                  <a:srgbClr val="000080"/>
                </a:solidFill>
                <a:highlight>
                  <a:srgbClr val="FFFFFF"/>
                </a:highlight>
              </a:rPr>
              <a:t>);</a:t>
            </a:r>
            <a:endParaRPr lang="es-ES" dirty="0">
              <a:solidFill>
                <a:srgbClr val="000000"/>
              </a:solidFill>
              <a:highlight>
                <a:srgbClr val="FFFFFF"/>
              </a:highlight>
            </a:endParaRPr>
          </a:p>
          <a:p>
            <a:r>
              <a:rPr lang="es-ES" b="1" dirty="0">
                <a:solidFill>
                  <a:srgbClr val="000080"/>
                </a:solidFill>
                <a:highlight>
                  <a:srgbClr val="FFFFFF"/>
                </a:highlight>
              </a:rPr>
              <a:t>}</a:t>
            </a:r>
            <a:endParaRPr lang="es-ES" dirty="0">
              <a:solidFill>
                <a:srgbClr val="000000"/>
              </a:solidFill>
              <a:highlight>
                <a:srgbClr val="FFFFFF"/>
              </a:highlight>
            </a:endParaRPr>
          </a:p>
        </p:txBody>
      </p:sp>
      <p:sp>
        <p:nvSpPr>
          <p:cNvPr id="11" name="Abrir llave 10">
            <a:extLst>
              <a:ext uri="{FF2B5EF4-FFF2-40B4-BE49-F238E27FC236}">
                <a16:creationId xmlns:a16="http://schemas.microsoft.com/office/drawing/2014/main" id="{E9ACBC2E-A9B4-1CD2-1A5B-0F8FEC4B07F7}"/>
              </a:ext>
            </a:extLst>
          </p:cNvPr>
          <p:cNvSpPr/>
          <p:nvPr/>
        </p:nvSpPr>
        <p:spPr>
          <a:xfrm>
            <a:off x="2782143" y="1340248"/>
            <a:ext cx="1215244" cy="512151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val="3611390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A2E95B-EA64-3143-D7C7-C99E09FBFBA7}"/>
              </a:ext>
            </a:extLst>
          </p:cNvPr>
          <p:cNvSpPr>
            <a:spLocks noGrp="1"/>
          </p:cNvSpPr>
          <p:nvPr>
            <p:ph type="title"/>
          </p:nvPr>
        </p:nvSpPr>
        <p:spPr>
          <a:xfrm>
            <a:off x="1050879" y="292609"/>
            <a:ext cx="9810604" cy="633983"/>
          </a:xfrm>
        </p:spPr>
        <p:txBody>
          <a:bodyPr/>
          <a:lstStyle/>
          <a:p>
            <a:r>
              <a:rPr lang="es-ES" dirty="0"/>
              <a:t>Esperar por un proceso. </a:t>
            </a:r>
            <a:r>
              <a:rPr lang="es-ES" dirty="0" err="1"/>
              <a:t>Waitpid</a:t>
            </a:r>
            <a:endParaRPr lang="es-ES" dirty="0"/>
          </a:p>
        </p:txBody>
      </p:sp>
      <p:sp>
        <p:nvSpPr>
          <p:cNvPr id="9" name="CuadroTexto 8">
            <a:extLst>
              <a:ext uri="{FF2B5EF4-FFF2-40B4-BE49-F238E27FC236}">
                <a16:creationId xmlns:a16="http://schemas.microsoft.com/office/drawing/2014/main" id="{50450E95-3B56-E8FF-FB55-D5889107C539}"/>
              </a:ext>
            </a:extLst>
          </p:cNvPr>
          <p:cNvSpPr txBox="1"/>
          <p:nvPr/>
        </p:nvSpPr>
        <p:spPr>
          <a:xfrm>
            <a:off x="1050879" y="1526946"/>
            <a:ext cx="9978384" cy="1200329"/>
          </a:xfrm>
          <a:prstGeom prst="rect">
            <a:avLst/>
          </a:prstGeom>
          <a:noFill/>
        </p:spPr>
        <p:txBody>
          <a:bodyPr wrap="square">
            <a:spAutoFit/>
          </a:bodyPr>
          <a:lstStyle/>
          <a:p>
            <a:pPr marL="285750" indent="-285750" algn="l">
              <a:buFont typeface="Arial" panose="020B0604020202020204" pitchFamily="34" charset="0"/>
              <a:buChar char="•"/>
            </a:pPr>
            <a:r>
              <a:rPr lang="es-ES" dirty="0"/>
              <a:t>Suspende la ejecución del proceso en curso hasta que un hijo especificado por el argumento </a:t>
            </a:r>
            <a:r>
              <a:rPr lang="es-ES" dirty="0" err="1"/>
              <a:t>pid</a:t>
            </a:r>
            <a:r>
              <a:rPr lang="es-ES" dirty="0"/>
              <a:t> ha terminado o hasta que se produce una señal cuya acción es finalizar el proceso actual o llamar a la función manejadora de la señal.</a:t>
            </a:r>
          </a:p>
          <a:p>
            <a:pPr algn="l"/>
            <a:endParaRPr lang="es-ES" dirty="0"/>
          </a:p>
        </p:txBody>
      </p:sp>
      <p:sp>
        <p:nvSpPr>
          <p:cNvPr id="15" name="CuadroTexto 14">
            <a:extLst>
              <a:ext uri="{FF2B5EF4-FFF2-40B4-BE49-F238E27FC236}">
                <a16:creationId xmlns:a16="http://schemas.microsoft.com/office/drawing/2014/main" id="{0F2A1C39-AEB4-F14C-6D69-89157FC8586C}"/>
              </a:ext>
            </a:extLst>
          </p:cNvPr>
          <p:cNvSpPr txBox="1"/>
          <p:nvPr/>
        </p:nvSpPr>
        <p:spPr>
          <a:xfrm>
            <a:off x="1453215" y="2535810"/>
            <a:ext cx="9751233" cy="1846659"/>
          </a:xfrm>
          <a:prstGeom prst="rect">
            <a:avLst/>
          </a:prstGeom>
          <a:noFill/>
        </p:spPr>
        <p:txBody>
          <a:bodyPr wrap="square">
            <a:spAutoFit/>
          </a:bodyPr>
          <a:lstStyle/>
          <a:p>
            <a:pPr algn="l"/>
            <a:r>
              <a:rPr lang="es-ES" sz="1600" dirty="0" err="1"/>
              <a:t>int</a:t>
            </a:r>
            <a:r>
              <a:rPr lang="es-ES" sz="1600" dirty="0"/>
              <a:t> *status: puntero donde debe devolver información el hijo.</a:t>
            </a:r>
          </a:p>
          <a:p>
            <a:pPr algn="l"/>
            <a:r>
              <a:rPr lang="es-ES" sz="1600" dirty="0" err="1"/>
              <a:t>pid_t</a:t>
            </a:r>
            <a:r>
              <a:rPr lang="es-ES" sz="1600" dirty="0"/>
              <a:t> </a:t>
            </a:r>
            <a:r>
              <a:rPr lang="es-ES" sz="1600" dirty="0" err="1"/>
              <a:t>pid</a:t>
            </a:r>
            <a:r>
              <a:rPr lang="es-ES" sz="1600" dirty="0"/>
              <a:t>: Un valor tal que:</a:t>
            </a:r>
          </a:p>
          <a:p>
            <a:pPr indent="452438" algn="l"/>
            <a:r>
              <a:rPr lang="es-ES" sz="1600" dirty="0"/>
              <a:t>&lt; 1:  Esperar por cualquier proceso cuyo </a:t>
            </a:r>
            <a:r>
              <a:rPr lang="es-ES" sz="1600" dirty="0" err="1"/>
              <a:t>Process</a:t>
            </a:r>
            <a:r>
              <a:rPr lang="es-ES" sz="1600" dirty="0"/>
              <a:t> </a:t>
            </a:r>
            <a:r>
              <a:rPr lang="es-ES" sz="1600" dirty="0" err="1"/>
              <a:t>Group</a:t>
            </a:r>
            <a:r>
              <a:rPr lang="es-ES" sz="1600" dirty="0"/>
              <a:t> ID (1) sea igual al valor absoluto de </a:t>
            </a:r>
            <a:r>
              <a:rPr lang="es-ES" sz="1600" dirty="0" err="1"/>
              <a:t>pid</a:t>
            </a:r>
            <a:r>
              <a:rPr lang="es-ES" sz="1600" dirty="0"/>
              <a:t>.</a:t>
            </a:r>
          </a:p>
          <a:p>
            <a:pPr indent="452438" algn="l"/>
            <a:r>
              <a:rPr lang="es-ES" sz="1600" dirty="0"/>
              <a:t>1: Esperar por cualquier hijo.</a:t>
            </a:r>
          </a:p>
          <a:p>
            <a:pPr indent="452438" algn="l"/>
            <a:r>
              <a:rPr lang="es-ES" sz="1600" dirty="0"/>
              <a:t>0: Esperar por cualquier hijo cuyo </a:t>
            </a:r>
            <a:r>
              <a:rPr lang="es-ES" sz="1600" dirty="0" err="1"/>
              <a:t>Process</a:t>
            </a:r>
            <a:r>
              <a:rPr lang="es-ES" sz="1600" dirty="0"/>
              <a:t> </a:t>
            </a:r>
            <a:r>
              <a:rPr lang="es-ES" sz="1600" dirty="0" err="1"/>
              <a:t>Group</a:t>
            </a:r>
            <a:r>
              <a:rPr lang="es-ES" sz="1600" dirty="0"/>
              <a:t> ID sea igual al del proceso llamador.</a:t>
            </a:r>
          </a:p>
          <a:p>
            <a:pPr indent="452438" algn="l"/>
            <a:r>
              <a:rPr lang="es-ES" sz="1600" dirty="0"/>
              <a:t>&gt; 0: Esperar por el hijo cuyo PID sea igual al valor de </a:t>
            </a:r>
            <a:r>
              <a:rPr lang="es-ES" sz="1600" dirty="0" err="1"/>
              <a:t>pid</a:t>
            </a:r>
            <a:r>
              <a:rPr lang="es-ES" sz="1600" dirty="0"/>
              <a:t>.</a:t>
            </a:r>
          </a:p>
          <a:p>
            <a:pPr algn="l"/>
            <a:r>
              <a:rPr lang="es-ES" sz="1600" dirty="0" err="1"/>
              <a:t>int</a:t>
            </a:r>
            <a:r>
              <a:rPr lang="es-ES" sz="1600" dirty="0"/>
              <a:t> </a:t>
            </a:r>
            <a:r>
              <a:rPr lang="es-ES" sz="1600" dirty="0" err="1"/>
              <a:t>options</a:t>
            </a:r>
            <a:r>
              <a:rPr lang="es-ES" sz="1600" dirty="0"/>
              <a:t>: Una combinación de las siguientes </a:t>
            </a:r>
            <a:r>
              <a:rPr lang="es-ES" sz="1600" dirty="0" err="1"/>
              <a:t>flags</a:t>
            </a:r>
            <a:r>
              <a:rPr lang="es-ES" sz="1600" dirty="0"/>
              <a:t>:</a:t>
            </a:r>
          </a:p>
        </p:txBody>
      </p:sp>
      <p:sp>
        <p:nvSpPr>
          <p:cNvPr id="17" name="CuadroTexto 16">
            <a:extLst>
              <a:ext uri="{FF2B5EF4-FFF2-40B4-BE49-F238E27FC236}">
                <a16:creationId xmlns:a16="http://schemas.microsoft.com/office/drawing/2014/main" id="{021ACE5C-DF12-ED51-88A2-AF9C6E8650ED}"/>
              </a:ext>
            </a:extLst>
          </p:cNvPr>
          <p:cNvSpPr txBox="1"/>
          <p:nvPr/>
        </p:nvSpPr>
        <p:spPr>
          <a:xfrm>
            <a:off x="1077647" y="908858"/>
            <a:ext cx="9513459" cy="830997"/>
          </a:xfrm>
          <a:prstGeom prst="rect">
            <a:avLst/>
          </a:prstGeom>
          <a:noFill/>
        </p:spPr>
        <p:txBody>
          <a:bodyPr wrap="square">
            <a:spAutoFit/>
          </a:bodyPr>
          <a:lstStyle/>
          <a:p>
            <a:pPr algn="ctr"/>
            <a:r>
              <a:rPr lang="es-ES" sz="2400" dirty="0" err="1"/>
              <a:t>pid_t</a:t>
            </a:r>
            <a:r>
              <a:rPr lang="es-ES" sz="2400" dirty="0"/>
              <a:t> </a:t>
            </a:r>
            <a:r>
              <a:rPr lang="es-ES" sz="2400" dirty="0" err="1"/>
              <a:t>waitpid</a:t>
            </a:r>
            <a:r>
              <a:rPr lang="es-ES" sz="2400" dirty="0"/>
              <a:t>(</a:t>
            </a:r>
            <a:r>
              <a:rPr lang="es-ES" sz="2400" dirty="0" err="1"/>
              <a:t>pid_t</a:t>
            </a:r>
            <a:r>
              <a:rPr lang="es-ES" sz="2400" dirty="0"/>
              <a:t> </a:t>
            </a:r>
            <a:r>
              <a:rPr lang="es-ES" sz="2400" dirty="0" err="1"/>
              <a:t>pid</a:t>
            </a:r>
            <a:r>
              <a:rPr lang="es-ES" sz="2400" dirty="0"/>
              <a:t>, </a:t>
            </a:r>
            <a:r>
              <a:rPr lang="es-ES" sz="2400" dirty="0" err="1"/>
              <a:t>int</a:t>
            </a:r>
            <a:r>
              <a:rPr lang="es-ES" sz="2400" dirty="0"/>
              <a:t> *status, </a:t>
            </a:r>
            <a:r>
              <a:rPr lang="es-ES" sz="2400" dirty="0" err="1"/>
              <a:t>int</a:t>
            </a:r>
            <a:r>
              <a:rPr lang="es-ES" sz="2400" dirty="0"/>
              <a:t> </a:t>
            </a:r>
            <a:r>
              <a:rPr lang="es-ES" sz="2400" dirty="0" err="1"/>
              <a:t>options</a:t>
            </a:r>
            <a:r>
              <a:rPr lang="es-ES" sz="2400" dirty="0"/>
              <a:t>);</a:t>
            </a:r>
          </a:p>
          <a:p>
            <a:endParaRPr lang="es-ES" sz="2400" dirty="0"/>
          </a:p>
        </p:txBody>
      </p:sp>
      <p:sp>
        <p:nvSpPr>
          <p:cNvPr id="21" name="CuadroTexto 20">
            <a:extLst>
              <a:ext uri="{FF2B5EF4-FFF2-40B4-BE49-F238E27FC236}">
                <a16:creationId xmlns:a16="http://schemas.microsoft.com/office/drawing/2014/main" id="{5E8A8CE3-EC20-6442-7391-39F041BC55CC}"/>
              </a:ext>
            </a:extLst>
          </p:cNvPr>
          <p:cNvSpPr txBox="1"/>
          <p:nvPr/>
        </p:nvSpPr>
        <p:spPr>
          <a:xfrm>
            <a:off x="1662863" y="4520491"/>
            <a:ext cx="9724465" cy="1200329"/>
          </a:xfrm>
          <a:prstGeom prst="rect">
            <a:avLst/>
          </a:prstGeom>
          <a:noFill/>
        </p:spPr>
        <p:txBody>
          <a:bodyPr wrap="square">
            <a:spAutoFit/>
          </a:bodyPr>
          <a:lstStyle/>
          <a:p>
            <a:pPr algn="l"/>
            <a:r>
              <a:rPr lang="es-ES" sz="1200" dirty="0"/>
              <a:t>WEXITED: Espera por hijos que hayan terminado. WSTOPPED: Espera por hijos que hayan sido parados por recibir una señal.</a:t>
            </a:r>
          </a:p>
          <a:p>
            <a:pPr algn="l"/>
            <a:r>
              <a:rPr lang="es-ES" sz="1200" dirty="0"/>
              <a:t>WNOHANG: No esperar por un hijo que esta en ejecución.  WNOWAIT: dejar al hijo sin modificar ni marcar en la tabla de procesos, tal que una posterior llamada se comportaría como si no hubiésemos hecho </a:t>
            </a:r>
            <a:r>
              <a:rPr lang="es-ES" sz="1200" dirty="0" err="1"/>
              <a:t>wait</a:t>
            </a:r>
            <a:r>
              <a:rPr lang="es-ES" sz="1200" dirty="0"/>
              <a:t> por dicho hijo.</a:t>
            </a:r>
          </a:p>
          <a:p>
            <a:pPr algn="l"/>
            <a:r>
              <a:rPr lang="es-ES" sz="1200" dirty="0"/>
              <a:t>WUNTRACED: No esperar si el hijo está parado a no ser que este siendo trazado.</a:t>
            </a:r>
          </a:p>
          <a:p>
            <a:pPr algn="l"/>
            <a:r>
              <a:rPr lang="es-ES" sz="1200" dirty="0"/>
              <a:t>WCONTINUED: Volver si un hijo ha continuado ejecutándose tras mandarle la señal SIGCONT (desde 2.6.10).</a:t>
            </a:r>
          </a:p>
          <a:p>
            <a:pPr algn="l"/>
            <a:r>
              <a:rPr lang="es-ES" sz="1200" dirty="0"/>
              <a:t>Las </a:t>
            </a:r>
            <a:r>
              <a:rPr lang="es-ES" sz="1200" dirty="0" err="1"/>
              <a:t>flags</a:t>
            </a:r>
            <a:r>
              <a:rPr lang="es-ES" sz="1200" dirty="0"/>
              <a:t> WUNTRACED y WCONTINUED solo son efectivas si SA_NOCLDSTOP no ha sido establecida para la señal SIGCHLD.</a:t>
            </a:r>
          </a:p>
        </p:txBody>
      </p:sp>
      <p:sp>
        <p:nvSpPr>
          <p:cNvPr id="3" name="2 Rectángulo"/>
          <p:cNvSpPr/>
          <p:nvPr/>
        </p:nvSpPr>
        <p:spPr>
          <a:xfrm>
            <a:off x="1077647" y="6171573"/>
            <a:ext cx="7512353" cy="307777"/>
          </a:xfrm>
          <a:prstGeom prst="rect">
            <a:avLst/>
          </a:prstGeom>
        </p:spPr>
        <p:txBody>
          <a:bodyPr wrap="square">
            <a:spAutoFit/>
          </a:bodyPr>
          <a:lstStyle/>
          <a:p>
            <a:r>
              <a:rPr lang="es-ES" sz="1400" dirty="0"/>
              <a:t>(1) https://www.baeldung.com/linux/kill-members-process-group</a:t>
            </a:r>
          </a:p>
        </p:txBody>
      </p:sp>
    </p:spTree>
    <p:extLst>
      <p:ext uri="{BB962C8B-B14F-4D97-AF65-F5344CB8AC3E}">
        <p14:creationId xmlns:p14="http://schemas.microsoft.com/office/powerpoint/2010/main" val="1928304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C07C1C-E6F3-A981-38F7-D5A389E969DD}"/>
              </a:ext>
            </a:extLst>
          </p:cNvPr>
          <p:cNvSpPr>
            <a:spLocks noGrp="1"/>
          </p:cNvSpPr>
          <p:nvPr>
            <p:ph type="title"/>
          </p:nvPr>
        </p:nvSpPr>
        <p:spPr/>
        <p:txBody>
          <a:bodyPr/>
          <a:lstStyle/>
          <a:p>
            <a:r>
              <a:rPr lang="es-ES" dirty="0"/>
              <a:t>Programación multiproceso</a:t>
            </a:r>
          </a:p>
        </p:txBody>
      </p:sp>
      <p:sp>
        <p:nvSpPr>
          <p:cNvPr id="3" name="Marcador de contenido 2">
            <a:extLst>
              <a:ext uri="{FF2B5EF4-FFF2-40B4-BE49-F238E27FC236}">
                <a16:creationId xmlns:a16="http://schemas.microsoft.com/office/drawing/2014/main" id="{14FC306E-3660-03E8-7729-1F5E6A7C6924}"/>
              </a:ext>
            </a:extLst>
          </p:cNvPr>
          <p:cNvSpPr>
            <a:spLocks noGrp="1"/>
          </p:cNvSpPr>
          <p:nvPr>
            <p:ph idx="1"/>
          </p:nvPr>
        </p:nvSpPr>
        <p:spPr/>
        <p:txBody>
          <a:bodyPr>
            <a:normAutofit/>
          </a:bodyPr>
          <a:lstStyle/>
          <a:p>
            <a:r>
              <a:rPr lang="es-ES" dirty="0"/>
              <a:t>¿Qué es un proceso?</a:t>
            </a:r>
          </a:p>
          <a:p>
            <a:r>
              <a:rPr lang="es-ES" dirty="0"/>
              <a:t>Estados de un proceso</a:t>
            </a:r>
          </a:p>
          <a:p>
            <a:r>
              <a:rPr lang="es-ES" dirty="0"/>
              <a:t>Control de procesos en Linux.</a:t>
            </a:r>
          </a:p>
          <a:p>
            <a:r>
              <a:rPr lang="es-ES" dirty="0"/>
              <a:t>Comunicación entre procesos.</a:t>
            </a:r>
          </a:p>
          <a:p>
            <a:r>
              <a:rPr lang="es-ES" dirty="0"/>
              <a:t>Sincronización entre procesos.</a:t>
            </a:r>
          </a:p>
          <a:p>
            <a:r>
              <a:rPr lang="es-ES" dirty="0"/>
              <a:t>Control de procesos con Java.</a:t>
            </a:r>
          </a:p>
          <a:p>
            <a:r>
              <a:rPr lang="es-ES" dirty="0"/>
              <a:t>Programación concurrente.</a:t>
            </a:r>
          </a:p>
          <a:p>
            <a:r>
              <a:rPr lang="es-ES" dirty="0"/>
              <a:t>Programación paralela.</a:t>
            </a:r>
          </a:p>
          <a:p>
            <a:r>
              <a:rPr lang="es-ES" dirty="0"/>
              <a:t>Programación distribuida.</a:t>
            </a:r>
          </a:p>
        </p:txBody>
      </p:sp>
    </p:spTree>
    <p:extLst>
      <p:ext uri="{BB962C8B-B14F-4D97-AF65-F5344CB8AC3E}">
        <p14:creationId xmlns:p14="http://schemas.microsoft.com/office/powerpoint/2010/main" val="2749690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A2E95B-EA64-3143-D7C7-C99E09FBFBA7}"/>
              </a:ext>
            </a:extLst>
          </p:cNvPr>
          <p:cNvSpPr>
            <a:spLocks noGrp="1"/>
          </p:cNvSpPr>
          <p:nvPr>
            <p:ph type="title"/>
          </p:nvPr>
        </p:nvSpPr>
        <p:spPr>
          <a:xfrm>
            <a:off x="1050879" y="292609"/>
            <a:ext cx="9810604" cy="633983"/>
          </a:xfrm>
        </p:spPr>
        <p:txBody>
          <a:bodyPr/>
          <a:lstStyle/>
          <a:p>
            <a:r>
              <a:rPr lang="es-ES" dirty="0"/>
              <a:t>Esperar por un proceso. </a:t>
            </a:r>
            <a:r>
              <a:rPr lang="es-ES" dirty="0" err="1"/>
              <a:t>Waitid</a:t>
            </a:r>
            <a:endParaRPr lang="es-ES" dirty="0"/>
          </a:p>
        </p:txBody>
      </p:sp>
      <p:sp>
        <p:nvSpPr>
          <p:cNvPr id="17" name="CuadroTexto 16">
            <a:extLst>
              <a:ext uri="{FF2B5EF4-FFF2-40B4-BE49-F238E27FC236}">
                <a16:creationId xmlns:a16="http://schemas.microsoft.com/office/drawing/2014/main" id="{021ACE5C-DF12-ED51-88A2-AF9C6E8650ED}"/>
              </a:ext>
            </a:extLst>
          </p:cNvPr>
          <p:cNvSpPr txBox="1"/>
          <p:nvPr/>
        </p:nvSpPr>
        <p:spPr>
          <a:xfrm>
            <a:off x="1077649" y="1041375"/>
            <a:ext cx="9513459" cy="830997"/>
          </a:xfrm>
          <a:prstGeom prst="rect">
            <a:avLst/>
          </a:prstGeom>
          <a:noFill/>
        </p:spPr>
        <p:txBody>
          <a:bodyPr wrap="square">
            <a:spAutoFit/>
          </a:bodyPr>
          <a:lstStyle/>
          <a:p>
            <a:pPr algn="ctr"/>
            <a:r>
              <a:rPr lang="es-ES" sz="2400" dirty="0" err="1"/>
              <a:t>int</a:t>
            </a:r>
            <a:r>
              <a:rPr lang="es-ES" sz="2400" dirty="0"/>
              <a:t> </a:t>
            </a:r>
            <a:r>
              <a:rPr lang="es-ES" sz="2400" dirty="0" err="1"/>
              <a:t>waitid</a:t>
            </a:r>
            <a:r>
              <a:rPr lang="es-ES" sz="2400" dirty="0"/>
              <a:t>(</a:t>
            </a:r>
            <a:r>
              <a:rPr lang="es-ES" sz="2400" dirty="0" err="1"/>
              <a:t>idtype_t</a:t>
            </a:r>
            <a:r>
              <a:rPr lang="es-ES" sz="2400" dirty="0"/>
              <a:t> </a:t>
            </a:r>
            <a:r>
              <a:rPr lang="es-ES" sz="2400" dirty="0" err="1"/>
              <a:t>idtype</a:t>
            </a:r>
            <a:r>
              <a:rPr lang="es-ES" sz="2400" dirty="0"/>
              <a:t>, </a:t>
            </a:r>
            <a:r>
              <a:rPr lang="es-ES" sz="2400" dirty="0" err="1"/>
              <a:t>id_t</a:t>
            </a:r>
            <a:r>
              <a:rPr lang="es-ES" sz="2400" dirty="0"/>
              <a:t> id , </a:t>
            </a:r>
            <a:r>
              <a:rPr lang="es-ES" sz="2400" dirty="0" err="1"/>
              <a:t>siginfo_t</a:t>
            </a:r>
            <a:r>
              <a:rPr lang="es-ES" sz="2400" dirty="0"/>
              <a:t> * </a:t>
            </a:r>
            <a:r>
              <a:rPr lang="es-ES" sz="2400" dirty="0" err="1"/>
              <a:t>infop</a:t>
            </a:r>
            <a:r>
              <a:rPr lang="es-ES" sz="2400" dirty="0"/>
              <a:t> , </a:t>
            </a:r>
            <a:r>
              <a:rPr lang="es-ES" sz="2400" dirty="0" err="1"/>
              <a:t>int</a:t>
            </a:r>
            <a:r>
              <a:rPr lang="es-ES" sz="2400" dirty="0"/>
              <a:t> </a:t>
            </a:r>
            <a:r>
              <a:rPr lang="es-ES" sz="2400" dirty="0" err="1"/>
              <a:t>options</a:t>
            </a:r>
            <a:r>
              <a:rPr lang="es-ES" sz="2400" dirty="0"/>
              <a:t> );</a:t>
            </a:r>
          </a:p>
          <a:p>
            <a:endParaRPr lang="es-ES" sz="2400" dirty="0"/>
          </a:p>
        </p:txBody>
      </p:sp>
      <p:sp>
        <p:nvSpPr>
          <p:cNvPr id="5" name="CuadroTexto 4">
            <a:extLst>
              <a:ext uri="{FF2B5EF4-FFF2-40B4-BE49-F238E27FC236}">
                <a16:creationId xmlns:a16="http://schemas.microsoft.com/office/drawing/2014/main" id="{4B3F8331-FE29-62C9-5483-29D9004F335F}"/>
              </a:ext>
            </a:extLst>
          </p:cNvPr>
          <p:cNvSpPr txBox="1"/>
          <p:nvPr/>
        </p:nvSpPr>
        <p:spPr>
          <a:xfrm>
            <a:off x="1050878" y="1628339"/>
            <a:ext cx="9647601" cy="1754326"/>
          </a:xfrm>
          <a:prstGeom prst="rect">
            <a:avLst/>
          </a:prstGeom>
          <a:noFill/>
        </p:spPr>
        <p:txBody>
          <a:bodyPr wrap="square">
            <a:spAutoFit/>
          </a:bodyPr>
          <a:lstStyle/>
          <a:p>
            <a:pPr marL="285750" indent="-285750" algn="l">
              <a:buFont typeface="Arial" panose="020B0604020202020204" pitchFamily="34" charset="0"/>
              <a:buChar char="•"/>
            </a:pPr>
            <a:r>
              <a:rPr lang="es-ES" dirty="0"/>
              <a:t>La llamada </a:t>
            </a:r>
            <a:r>
              <a:rPr lang="es-ES" dirty="0" err="1"/>
              <a:t>waitid</a:t>
            </a:r>
            <a:r>
              <a:rPr lang="es-ES" dirty="0"/>
              <a:t>() está disponible desde la versión 2.6.9 para dar más control sobre qué hijo y por qué cambio debemos esperar, para dicha llamada </a:t>
            </a:r>
            <a:r>
              <a:rPr lang="es-ES" dirty="0" err="1"/>
              <a:t>idtype</a:t>
            </a:r>
            <a:r>
              <a:rPr lang="es-ES" dirty="0"/>
              <a:t> y </a:t>
            </a:r>
            <a:r>
              <a:rPr lang="es-ES" dirty="0" err="1"/>
              <a:t>id_arguments</a:t>
            </a:r>
            <a:r>
              <a:rPr lang="es-ES" dirty="0"/>
              <a:t> seleccionan al hijo tal que:</a:t>
            </a:r>
          </a:p>
          <a:p>
            <a:pPr lvl="1"/>
            <a:r>
              <a:rPr lang="es-ES" dirty="0" err="1"/>
              <a:t>idtype</a:t>
            </a:r>
            <a:r>
              <a:rPr lang="es-ES" dirty="0"/>
              <a:t> == P_PID: Espera por el hijo con esa ID.</a:t>
            </a:r>
          </a:p>
          <a:p>
            <a:pPr lvl="1"/>
            <a:r>
              <a:rPr lang="es-ES" dirty="0" err="1"/>
              <a:t>idtype</a:t>
            </a:r>
            <a:r>
              <a:rPr lang="es-ES" dirty="0"/>
              <a:t> == P_PGID: Espera por el hijo cuyo </a:t>
            </a:r>
            <a:r>
              <a:rPr lang="es-ES" dirty="0" err="1"/>
              <a:t>process</a:t>
            </a:r>
            <a:r>
              <a:rPr lang="es-ES" dirty="0"/>
              <a:t> </a:t>
            </a:r>
            <a:r>
              <a:rPr lang="es-ES" dirty="0" err="1"/>
              <a:t>group</a:t>
            </a:r>
            <a:r>
              <a:rPr lang="es-ES" dirty="0"/>
              <a:t> ID coincida.</a:t>
            </a:r>
          </a:p>
          <a:p>
            <a:pPr lvl="1"/>
            <a:r>
              <a:rPr lang="es-ES" dirty="0" err="1"/>
              <a:t>idtype</a:t>
            </a:r>
            <a:r>
              <a:rPr lang="es-ES" dirty="0"/>
              <a:t> == P_ALL: Espera por cualquier hijo.</a:t>
            </a:r>
          </a:p>
        </p:txBody>
      </p:sp>
      <p:sp>
        <p:nvSpPr>
          <p:cNvPr id="7" name="CuadroTexto 6">
            <a:extLst>
              <a:ext uri="{FF2B5EF4-FFF2-40B4-BE49-F238E27FC236}">
                <a16:creationId xmlns:a16="http://schemas.microsoft.com/office/drawing/2014/main" id="{9B61EEEB-863B-292A-145A-CAC53BEC31B3}"/>
              </a:ext>
            </a:extLst>
          </p:cNvPr>
          <p:cNvSpPr txBox="1"/>
          <p:nvPr/>
        </p:nvSpPr>
        <p:spPr>
          <a:xfrm>
            <a:off x="1077649" y="3619288"/>
            <a:ext cx="10116994" cy="2031325"/>
          </a:xfrm>
          <a:prstGeom prst="rect">
            <a:avLst/>
          </a:prstGeom>
          <a:noFill/>
        </p:spPr>
        <p:txBody>
          <a:bodyPr wrap="square">
            <a:spAutoFit/>
          </a:bodyPr>
          <a:lstStyle/>
          <a:p>
            <a:pPr marL="285750" indent="-285750" algn="l">
              <a:buFont typeface="Arial" panose="020B0604020202020204" pitchFamily="34" charset="0"/>
              <a:buChar char="•"/>
            </a:pPr>
            <a:r>
              <a:rPr lang="es-ES" dirty="0"/>
              <a:t>Si tiene éxito la función devuelve una estructura </a:t>
            </a:r>
            <a:r>
              <a:rPr lang="es-ES" dirty="0" err="1"/>
              <a:t>siginfo_t</a:t>
            </a:r>
            <a:r>
              <a:rPr lang="es-ES" dirty="0"/>
              <a:t> en </a:t>
            </a:r>
            <a:r>
              <a:rPr lang="es-ES" dirty="0" err="1"/>
              <a:t>infop</a:t>
            </a:r>
            <a:r>
              <a:rPr lang="es-ES" dirty="0"/>
              <a:t> con la siguiente información:</a:t>
            </a:r>
          </a:p>
          <a:p>
            <a:pPr lvl="1"/>
            <a:r>
              <a:rPr lang="es-ES" dirty="0" err="1"/>
              <a:t>si_pid</a:t>
            </a:r>
            <a:r>
              <a:rPr lang="es-ES" dirty="0"/>
              <a:t>: PID del hijo. </a:t>
            </a:r>
            <a:r>
              <a:rPr lang="es-ES" dirty="0" err="1"/>
              <a:t>si_uid</a:t>
            </a:r>
            <a:r>
              <a:rPr lang="es-ES" dirty="0"/>
              <a:t>: UID del hijo</a:t>
            </a:r>
          </a:p>
          <a:p>
            <a:pPr lvl="1"/>
            <a:r>
              <a:rPr lang="es-ES" dirty="0" err="1"/>
              <a:t>si_signo</a:t>
            </a:r>
            <a:r>
              <a:rPr lang="es-ES" dirty="0"/>
              <a:t>: Siempre puesto a SIGCHLD.</a:t>
            </a:r>
          </a:p>
          <a:p>
            <a:pPr lvl="1"/>
            <a:r>
              <a:rPr lang="es-ES" dirty="0" err="1"/>
              <a:t>si_status</a:t>
            </a:r>
            <a:r>
              <a:rPr lang="es-ES" dirty="0"/>
              <a:t>: El estado de salida del hijo o la señal que le hizo acabar, pararse o continuar.</a:t>
            </a:r>
          </a:p>
          <a:p>
            <a:pPr lvl="1"/>
            <a:r>
              <a:rPr lang="es-ES" dirty="0" err="1"/>
              <a:t>si_code</a:t>
            </a:r>
            <a:r>
              <a:rPr lang="es-ES" dirty="0"/>
              <a:t>: Puesto a CLD_EXITED si el hijo salió, CLD_KILLED si el hijo fue terminado por una señal </a:t>
            </a:r>
            <a:r>
              <a:rPr lang="es-ES" dirty="0" err="1"/>
              <a:t>kill</a:t>
            </a:r>
            <a:r>
              <a:rPr lang="es-ES" dirty="0"/>
              <a:t>, CLD_STOPPED si el hijo </a:t>
            </a:r>
            <a:r>
              <a:rPr lang="es-ES" dirty="0" err="1"/>
              <a:t>fué</a:t>
            </a:r>
            <a:r>
              <a:rPr lang="es-ES" dirty="0"/>
              <a:t> parado o CLD_CONTINUED si el hijo continuó al llegarle una señal SIGCONT.</a:t>
            </a:r>
          </a:p>
        </p:txBody>
      </p:sp>
    </p:spTree>
    <p:extLst>
      <p:ext uri="{BB962C8B-B14F-4D97-AF65-F5344CB8AC3E}">
        <p14:creationId xmlns:p14="http://schemas.microsoft.com/office/powerpoint/2010/main" val="3804781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4E4797-5D6E-9BCC-FE2B-F6D9856D4583}"/>
              </a:ext>
            </a:extLst>
          </p:cNvPr>
          <p:cNvSpPr>
            <a:spLocks noGrp="1"/>
          </p:cNvSpPr>
          <p:nvPr>
            <p:ph type="title"/>
          </p:nvPr>
        </p:nvSpPr>
        <p:spPr/>
        <p:txBody>
          <a:bodyPr/>
          <a:lstStyle/>
          <a:p>
            <a:r>
              <a:rPr lang="es-ES" dirty="0"/>
              <a:t>Comunicación entre procesos IPC</a:t>
            </a:r>
          </a:p>
        </p:txBody>
      </p:sp>
      <p:sp>
        <p:nvSpPr>
          <p:cNvPr id="3" name="Marcador de contenido 2">
            <a:extLst>
              <a:ext uri="{FF2B5EF4-FFF2-40B4-BE49-F238E27FC236}">
                <a16:creationId xmlns:a16="http://schemas.microsoft.com/office/drawing/2014/main" id="{471F609C-FB17-082D-DCA9-760BDC452A8D}"/>
              </a:ext>
            </a:extLst>
          </p:cNvPr>
          <p:cNvSpPr>
            <a:spLocks noGrp="1"/>
          </p:cNvSpPr>
          <p:nvPr>
            <p:ph idx="1"/>
          </p:nvPr>
        </p:nvSpPr>
        <p:spPr>
          <a:xfrm>
            <a:off x="1050879" y="1825624"/>
            <a:ext cx="9810604" cy="2593975"/>
          </a:xfrm>
        </p:spPr>
        <p:txBody>
          <a:bodyPr>
            <a:normAutofit/>
          </a:bodyPr>
          <a:lstStyle/>
          <a:p>
            <a:pPr marL="617220" lvl="1" indent="-342900">
              <a:buFont typeface="Arial" panose="020B0604020202020204" pitchFamily="34" charset="0"/>
              <a:buChar char="•"/>
            </a:pPr>
            <a:r>
              <a:rPr lang="es-ES" sz="2200" dirty="0"/>
              <a:t>Pipes (tuberías): anónimas y con nombre.</a:t>
            </a:r>
          </a:p>
          <a:p>
            <a:pPr marL="617220" lvl="1" indent="-342900">
              <a:buFont typeface="Arial" panose="020B0604020202020204" pitchFamily="34" charset="0"/>
              <a:buChar char="•"/>
            </a:pPr>
            <a:r>
              <a:rPr lang="es-ES" sz="2200" dirty="0"/>
              <a:t>Señales.</a:t>
            </a:r>
          </a:p>
          <a:p>
            <a:pPr marL="617220" lvl="1" indent="-342900">
              <a:buFont typeface="Arial" panose="020B0604020202020204" pitchFamily="34" charset="0"/>
              <a:buChar char="•"/>
            </a:pPr>
            <a:r>
              <a:rPr lang="es-ES" sz="2200" i="1" dirty="0"/>
              <a:t>Colas de mensajes.</a:t>
            </a:r>
          </a:p>
          <a:p>
            <a:pPr marL="617220" lvl="1" indent="-342900">
              <a:buFont typeface="Arial" panose="020B0604020202020204" pitchFamily="34" charset="0"/>
              <a:buChar char="•"/>
            </a:pPr>
            <a:r>
              <a:rPr lang="es-ES" sz="2200" i="1" dirty="0"/>
              <a:t>Segmentos de memoria compartida.</a:t>
            </a:r>
          </a:p>
          <a:p>
            <a:pPr marL="617220" lvl="1" indent="-342900">
              <a:buFont typeface="Arial" panose="020B0604020202020204" pitchFamily="34" charset="0"/>
              <a:buChar char="•"/>
            </a:pPr>
            <a:r>
              <a:rPr lang="es-ES" sz="2200" i="1" dirty="0"/>
              <a:t>Semáforos.</a:t>
            </a:r>
          </a:p>
          <a:p>
            <a:pPr marL="617220" lvl="1" indent="-342900">
              <a:buFont typeface="Arial" panose="020B0604020202020204" pitchFamily="34" charset="0"/>
              <a:buChar char="•"/>
            </a:pPr>
            <a:r>
              <a:rPr lang="es-ES" sz="2200" i="1" dirty="0"/>
              <a:t>Monitores.</a:t>
            </a:r>
          </a:p>
        </p:txBody>
      </p:sp>
    </p:spTree>
    <p:extLst>
      <p:ext uri="{BB962C8B-B14F-4D97-AF65-F5344CB8AC3E}">
        <p14:creationId xmlns:p14="http://schemas.microsoft.com/office/powerpoint/2010/main" val="447726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4E4797-5D6E-9BCC-FE2B-F6D9856D4583}"/>
              </a:ext>
            </a:extLst>
          </p:cNvPr>
          <p:cNvSpPr>
            <a:spLocks noGrp="1"/>
          </p:cNvSpPr>
          <p:nvPr>
            <p:ph type="title"/>
          </p:nvPr>
        </p:nvSpPr>
        <p:spPr/>
        <p:txBody>
          <a:bodyPr/>
          <a:lstStyle/>
          <a:p>
            <a:r>
              <a:rPr lang="es-ES" dirty="0"/>
              <a:t>Comunicación entre procesos IPC</a:t>
            </a:r>
          </a:p>
        </p:txBody>
      </p:sp>
      <p:sp>
        <p:nvSpPr>
          <p:cNvPr id="3" name="Marcador de contenido 2">
            <a:extLst>
              <a:ext uri="{FF2B5EF4-FFF2-40B4-BE49-F238E27FC236}">
                <a16:creationId xmlns:a16="http://schemas.microsoft.com/office/drawing/2014/main" id="{471F609C-FB17-082D-DCA9-760BDC452A8D}"/>
              </a:ext>
            </a:extLst>
          </p:cNvPr>
          <p:cNvSpPr>
            <a:spLocks noGrp="1"/>
          </p:cNvSpPr>
          <p:nvPr>
            <p:ph idx="1"/>
          </p:nvPr>
        </p:nvSpPr>
        <p:spPr>
          <a:xfrm>
            <a:off x="1050879" y="1668757"/>
            <a:ext cx="9810604" cy="607084"/>
          </a:xfrm>
        </p:spPr>
        <p:txBody>
          <a:bodyPr/>
          <a:lstStyle/>
          <a:p>
            <a:r>
              <a:rPr lang="es-ES" b="1" dirty="0"/>
              <a:t>Pipes (tuberías)</a:t>
            </a:r>
          </a:p>
        </p:txBody>
      </p:sp>
      <p:sp>
        <p:nvSpPr>
          <p:cNvPr id="6" name="CuadroTexto 5">
            <a:extLst>
              <a:ext uri="{FF2B5EF4-FFF2-40B4-BE49-F238E27FC236}">
                <a16:creationId xmlns:a16="http://schemas.microsoft.com/office/drawing/2014/main" id="{023F70A9-4F1A-6CED-FDCB-ED9C103EC25F}"/>
              </a:ext>
            </a:extLst>
          </p:cNvPr>
          <p:cNvSpPr txBox="1"/>
          <p:nvPr/>
        </p:nvSpPr>
        <p:spPr>
          <a:xfrm>
            <a:off x="1050879" y="2187168"/>
            <a:ext cx="9362090" cy="1754326"/>
          </a:xfrm>
          <a:prstGeom prst="rect">
            <a:avLst/>
          </a:prstGeom>
          <a:noFill/>
        </p:spPr>
        <p:txBody>
          <a:bodyPr wrap="square">
            <a:spAutoFit/>
          </a:bodyPr>
          <a:lstStyle/>
          <a:p>
            <a:pPr marL="285750" indent="-285750">
              <a:buFont typeface="Arial" panose="020B0604020202020204" pitchFamily="34" charset="0"/>
              <a:buChar char="•"/>
            </a:pPr>
            <a:r>
              <a:rPr lang="es-ES" dirty="0"/>
              <a:t>Una tubería (pipe, cauce o ‘|’) consiste en una cadena de procesos conectados de forma tal que la salida de cada elemento de la cadena es la entrada del próximo. Permiten la comunicación y sincronización entre procesos. Es común el uso de buffer de datos entre elementos consecutivos.</a:t>
            </a:r>
          </a:p>
          <a:p>
            <a:endParaRPr lang="es-ES" dirty="0"/>
          </a:p>
          <a:p>
            <a:pPr marL="285750" indent="-285750">
              <a:buFont typeface="Arial" panose="020B0604020202020204" pitchFamily="34" charset="0"/>
              <a:buChar char="•"/>
            </a:pPr>
            <a:r>
              <a:rPr lang="es-ES" dirty="0"/>
              <a:t>Una tubería es unidireccional.</a:t>
            </a:r>
          </a:p>
        </p:txBody>
      </p:sp>
      <p:sp>
        <p:nvSpPr>
          <p:cNvPr id="7" name="Rectangle 1">
            <a:extLst>
              <a:ext uri="{FF2B5EF4-FFF2-40B4-BE49-F238E27FC236}">
                <a16:creationId xmlns:a16="http://schemas.microsoft.com/office/drawing/2014/main" id="{B73E6690-E258-CF8C-CEFA-DA20A74AD7D9}"/>
              </a:ext>
            </a:extLst>
          </p:cNvPr>
          <p:cNvSpPr>
            <a:spLocks noChangeArrowheads="1"/>
          </p:cNvSpPr>
          <p:nvPr/>
        </p:nvSpPr>
        <p:spPr bwMode="auto">
          <a:xfrm>
            <a:off x="2105212" y="4053287"/>
            <a:ext cx="725341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err="1">
                <a:ln>
                  <a:noFill/>
                </a:ln>
                <a:solidFill>
                  <a:schemeClr val="tx1"/>
                </a:solidFill>
                <a:effectLst/>
                <a:latin typeface="Arial Unicode MS"/>
              </a:rPr>
              <a:t>cat</a:t>
            </a:r>
            <a:r>
              <a:rPr kumimoji="0" lang="es-ES" altLang="es-ES" sz="1600" b="0" i="0" u="none" strike="noStrike" cap="none" normalizeH="0" baseline="0" dirty="0">
                <a:ln>
                  <a:noFill/>
                </a:ln>
                <a:solidFill>
                  <a:schemeClr val="tx1"/>
                </a:solidFill>
                <a:effectLst/>
                <a:latin typeface="Arial Unicode MS"/>
              </a:rPr>
              <a:t> /</a:t>
            </a:r>
            <a:r>
              <a:rPr kumimoji="0" lang="es-ES" altLang="es-ES" sz="1600" b="0" i="0" u="none" strike="noStrike" cap="none" normalizeH="0" baseline="0" dirty="0" err="1">
                <a:ln>
                  <a:noFill/>
                </a:ln>
                <a:solidFill>
                  <a:schemeClr val="tx1"/>
                </a:solidFill>
                <a:effectLst/>
                <a:latin typeface="Arial Unicode MS"/>
              </a:rPr>
              <a:t>etc</a:t>
            </a:r>
            <a:r>
              <a:rPr kumimoji="0" lang="es-ES" altLang="es-ES" sz="1600" b="0" i="0" u="none" strike="noStrike" cap="none" normalizeH="0" baseline="0" dirty="0">
                <a:ln>
                  <a:noFill/>
                </a:ln>
                <a:solidFill>
                  <a:schemeClr val="tx1"/>
                </a:solidFill>
                <a:effectLst/>
                <a:latin typeface="Arial Unicode MS"/>
              </a:rPr>
              <a:t>/</a:t>
            </a:r>
            <a:r>
              <a:rPr kumimoji="0" lang="es-ES" altLang="es-ES" sz="1600" b="0" i="0" u="none" strike="noStrike" cap="none" normalizeH="0" baseline="0" dirty="0" err="1">
                <a:ln>
                  <a:noFill/>
                </a:ln>
                <a:solidFill>
                  <a:schemeClr val="tx1"/>
                </a:solidFill>
                <a:effectLst/>
                <a:latin typeface="Arial Unicode MS"/>
              </a:rPr>
              <a:t>passwd</a:t>
            </a:r>
            <a:r>
              <a:rPr kumimoji="0" lang="es-ES" altLang="es-ES" sz="1600" b="0" i="0" u="none" strike="noStrike" cap="none" normalizeH="0" baseline="0" dirty="0">
                <a:ln>
                  <a:noFill/>
                </a:ln>
                <a:solidFill>
                  <a:schemeClr val="tx1"/>
                </a:solidFill>
                <a:effectLst/>
                <a:latin typeface="Arial Unicode MS"/>
              </a:rPr>
              <a:t> | grep </a:t>
            </a:r>
            <a:r>
              <a:rPr kumimoji="0" lang="es-ES" altLang="es-ES" sz="1600" b="0" i="0" u="none" strike="noStrike" cap="none" normalizeH="0" baseline="0" dirty="0" err="1">
                <a:ln>
                  <a:noFill/>
                </a:ln>
                <a:solidFill>
                  <a:schemeClr val="tx1"/>
                </a:solidFill>
                <a:effectLst/>
                <a:latin typeface="Arial Unicode MS"/>
              </a:rPr>
              <a:t>bash</a:t>
            </a:r>
            <a:r>
              <a:rPr kumimoji="0" lang="es-ES" altLang="es-ES" sz="1600" b="0" i="0" u="none" strike="noStrike" cap="none" normalizeH="0" baseline="0" dirty="0">
                <a:ln>
                  <a:noFill/>
                </a:ln>
                <a:solidFill>
                  <a:schemeClr val="tx1"/>
                </a:solidFill>
                <a:effectLst/>
                <a:latin typeface="Arial Unicode MS"/>
              </a:rPr>
              <a:t> | </a:t>
            </a:r>
            <a:r>
              <a:rPr kumimoji="0" lang="es-ES" altLang="es-ES" sz="1600" b="0" i="0" u="none" strike="noStrike" cap="none" normalizeH="0" baseline="0" dirty="0" err="1">
                <a:ln>
                  <a:noFill/>
                </a:ln>
                <a:solidFill>
                  <a:schemeClr val="tx1"/>
                </a:solidFill>
                <a:effectLst/>
                <a:latin typeface="Arial Unicode MS"/>
              </a:rPr>
              <a:t>wc</a:t>
            </a:r>
            <a:r>
              <a:rPr kumimoji="0" lang="es-ES" altLang="es-ES" sz="1600" b="0" i="0" u="none" strike="noStrike" cap="none" normalizeH="0" baseline="0" dirty="0">
                <a:ln>
                  <a:noFill/>
                </a:ln>
                <a:solidFill>
                  <a:schemeClr val="tx1"/>
                </a:solidFill>
                <a:effectLst/>
                <a:latin typeface="Arial Unicode MS"/>
              </a:rPr>
              <a:t> –</a:t>
            </a:r>
            <a:r>
              <a:rPr kumimoji="0" lang="es-ES" altLang="es-ES" sz="1600" b="0" i="0" u="none" strike="noStrike" cap="none" normalizeH="0" baseline="0" dirty="0" err="1">
                <a:ln>
                  <a:noFill/>
                </a:ln>
                <a:solidFill>
                  <a:schemeClr val="tx1"/>
                </a:solidFill>
                <a:effectLst/>
                <a:latin typeface="Arial Unicode MS"/>
              </a:rPr>
              <a:t>lines</a:t>
            </a:r>
            <a:r>
              <a:rPr kumimoji="0" lang="es-ES" altLang="es-ES" sz="1200" b="0" i="0" u="none" strike="noStrike" cap="none" normalizeH="0" baseline="0" dirty="0">
                <a:ln>
                  <a:noFill/>
                </a:ln>
                <a:solidFill>
                  <a:schemeClr val="tx1"/>
                </a:solidFill>
                <a:effectLst/>
              </a:rPr>
              <a:t> </a:t>
            </a:r>
            <a:endParaRPr kumimoji="0" lang="es-ES" altLang="es-ES" sz="3600" b="0" i="0" u="none" strike="noStrike" cap="none" normalizeH="0" baseline="0" dirty="0">
              <a:ln>
                <a:noFill/>
              </a:ln>
              <a:solidFill>
                <a:schemeClr val="tx1"/>
              </a:solidFill>
              <a:effectLst/>
              <a:latin typeface="Arial" panose="020B0604020202020204" pitchFamily="34" charset="0"/>
            </a:endParaRPr>
          </a:p>
        </p:txBody>
      </p:sp>
      <p:sp>
        <p:nvSpPr>
          <p:cNvPr id="9" name="CuadroTexto 8">
            <a:extLst>
              <a:ext uri="{FF2B5EF4-FFF2-40B4-BE49-F238E27FC236}">
                <a16:creationId xmlns:a16="http://schemas.microsoft.com/office/drawing/2014/main" id="{9F174958-090B-8C9B-C714-1DA49B4109B2}"/>
              </a:ext>
            </a:extLst>
          </p:cNvPr>
          <p:cNvSpPr txBox="1"/>
          <p:nvPr/>
        </p:nvSpPr>
        <p:spPr>
          <a:xfrm>
            <a:off x="1050877" y="4630967"/>
            <a:ext cx="9362089" cy="1200329"/>
          </a:xfrm>
          <a:prstGeom prst="rect">
            <a:avLst/>
          </a:prstGeom>
          <a:noFill/>
        </p:spPr>
        <p:txBody>
          <a:bodyPr wrap="square">
            <a:spAutoFit/>
          </a:bodyPr>
          <a:lstStyle/>
          <a:p>
            <a:pPr marL="285750" indent="-285750">
              <a:buFont typeface="Arial" panose="020B0604020202020204" pitchFamily="34" charset="0"/>
              <a:buChar char="•"/>
            </a:pPr>
            <a:r>
              <a:rPr lang="es-ES" dirty="0"/>
              <a:t>Los comandos “</a:t>
            </a:r>
            <a:r>
              <a:rPr lang="es-ES" dirty="0" err="1"/>
              <a:t>cat</a:t>
            </a:r>
            <a:r>
              <a:rPr lang="es-ES" dirty="0"/>
              <a:t>”, “grep” y “</a:t>
            </a:r>
            <a:r>
              <a:rPr lang="es-ES" dirty="0" err="1"/>
              <a:t>wc</a:t>
            </a:r>
            <a:r>
              <a:rPr lang="es-ES" dirty="0"/>
              <a:t>” se lanzan en paralelo y el primero va “alimentando” al segundo, que posteriormente “alimenta” al tercero. Al final tenemos una salida filtrada por esas dos tuberías. Las tuberías empleadas son destruidas al terminar los procesos que las estaban utilizando.</a:t>
            </a:r>
          </a:p>
        </p:txBody>
      </p:sp>
    </p:spTree>
    <p:extLst>
      <p:ext uri="{BB962C8B-B14F-4D97-AF65-F5344CB8AC3E}">
        <p14:creationId xmlns:p14="http://schemas.microsoft.com/office/powerpoint/2010/main" val="4154448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4E4797-5D6E-9BCC-FE2B-F6D9856D4583}"/>
              </a:ext>
            </a:extLst>
          </p:cNvPr>
          <p:cNvSpPr>
            <a:spLocks noGrp="1"/>
          </p:cNvSpPr>
          <p:nvPr>
            <p:ph type="title"/>
          </p:nvPr>
        </p:nvSpPr>
        <p:spPr/>
        <p:txBody>
          <a:bodyPr/>
          <a:lstStyle/>
          <a:p>
            <a:r>
              <a:rPr lang="es-ES" dirty="0"/>
              <a:t>Comunicación entre procesos IPC</a:t>
            </a:r>
          </a:p>
        </p:txBody>
      </p:sp>
      <p:sp>
        <p:nvSpPr>
          <p:cNvPr id="3" name="Marcador de contenido 2">
            <a:extLst>
              <a:ext uri="{FF2B5EF4-FFF2-40B4-BE49-F238E27FC236}">
                <a16:creationId xmlns:a16="http://schemas.microsoft.com/office/drawing/2014/main" id="{471F609C-FB17-082D-DCA9-760BDC452A8D}"/>
              </a:ext>
            </a:extLst>
          </p:cNvPr>
          <p:cNvSpPr>
            <a:spLocks noGrp="1"/>
          </p:cNvSpPr>
          <p:nvPr>
            <p:ph idx="1"/>
          </p:nvPr>
        </p:nvSpPr>
        <p:spPr/>
        <p:txBody>
          <a:bodyPr/>
          <a:lstStyle/>
          <a:p>
            <a:r>
              <a:rPr lang="es-ES" b="1" dirty="0"/>
              <a:t>Pipes sin nombre</a:t>
            </a:r>
          </a:p>
          <a:p>
            <a:r>
              <a:rPr lang="es-ES" dirty="0"/>
              <a:t>Fichero interno que permite la lectura y escritura por parte de dos procesos.</a:t>
            </a:r>
          </a:p>
          <a:p>
            <a:r>
              <a:rPr lang="es-ES" dirty="0"/>
              <a:t>Requiere dos descriptores de fichero que en C son dos enteros: </a:t>
            </a:r>
            <a:r>
              <a:rPr lang="es-ES" dirty="0" err="1"/>
              <a:t>int</a:t>
            </a:r>
            <a:r>
              <a:rPr lang="es-ES" dirty="0"/>
              <a:t> p[2]</a:t>
            </a:r>
          </a:p>
          <a:p>
            <a:r>
              <a:rPr lang="es-ES" dirty="0"/>
              <a:t>El descriptor de lectura es el 0 y el de escritura el 1.</a:t>
            </a:r>
          </a:p>
        </p:txBody>
      </p:sp>
      <p:pic>
        <p:nvPicPr>
          <p:cNvPr id="5" name="Imagen 4" descr="Imagen que contiene Forma&#10;&#10;Descripción generada automáticamente">
            <a:extLst>
              <a:ext uri="{FF2B5EF4-FFF2-40B4-BE49-F238E27FC236}">
                <a16:creationId xmlns:a16="http://schemas.microsoft.com/office/drawing/2014/main" id="{35962320-72A8-DD46-AACA-E85A884A02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4822" y="3698184"/>
            <a:ext cx="4045986" cy="2022993"/>
          </a:xfrm>
          <a:prstGeom prst="rect">
            <a:avLst/>
          </a:prstGeom>
        </p:spPr>
      </p:pic>
    </p:spTree>
    <p:extLst>
      <p:ext uri="{BB962C8B-B14F-4D97-AF65-F5344CB8AC3E}">
        <p14:creationId xmlns:p14="http://schemas.microsoft.com/office/powerpoint/2010/main" val="2786274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Comunicación entre procesos IPC</a:t>
            </a:r>
          </a:p>
        </p:txBody>
      </p:sp>
      <p:sp>
        <p:nvSpPr>
          <p:cNvPr id="3" name="2 Marcador de contenido"/>
          <p:cNvSpPr>
            <a:spLocks noGrp="1"/>
          </p:cNvSpPr>
          <p:nvPr>
            <p:ph idx="1"/>
          </p:nvPr>
        </p:nvSpPr>
        <p:spPr/>
        <p:txBody>
          <a:bodyPr>
            <a:normAutofit/>
          </a:bodyPr>
          <a:lstStyle/>
          <a:p>
            <a:r>
              <a:rPr lang="es-ES" dirty="0"/>
              <a:t>Las tuberías permiten la comunicación entre un proceso y otro proceso que tiene un ancestro común con él;</a:t>
            </a:r>
          </a:p>
          <a:p>
            <a:r>
              <a:rPr lang="es-ES" dirty="0"/>
              <a:t>Las tuberías son </a:t>
            </a:r>
            <a:r>
              <a:rPr lang="es-ES" dirty="0" err="1"/>
              <a:t>semidúplex</a:t>
            </a:r>
            <a:r>
              <a:rPr lang="es-ES" dirty="0"/>
              <a:t>: los datos solo pueden fluir en una dirección. </a:t>
            </a:r>
          </a:p>
          <a:p>
            <a:r>
              <a:rPr lang="es-ES" dirty="0"/>
              <a:t>La tubería a nivel funcional es como un fichero, pero solo existe en memoria. </a:t>
            </a:r>
          </a:p>
          <a:p>
            <a:r>
              <a:rPr lang="es-ES" dirty="0"/>
              <a:t>Lo que un proceso escribe en la tubería es leído por el proceso en el otro extremo de la tubería. Las escrituras se agregan al final del búfer de tubería cada vez y los datos se leen desde el encabezado del búfer cada vez。</a:t>
            </a:r>
          </a:p>
          <a:p>
            <a:r>
              <a:rPr lang="es-ES" dirty="0"/>
              <a:t>La tubería transmite un flujo de bytes sin formato, lo que requiere que el lector y el escritor acuerden el formato de datos de antemano como cuántos bytes se cuentan como un mensaje (o comando o registro), etc.</a:t>
            </a:r>
          </a:p>
          <a:p>
            <a:endParaRPr lang="es-ES" dirty="0"/>
          </a:p>
        </p:txBody>
      </p:sp>
    </p:spTree>
    <p:extLst>
      <p:ext uri="{BB962C8B-B14F-4D97-AF65-F5344CB8AC3E}">
        <p14:creationId xmlns:p14="http://schemas.microsoft.com/office/powerpoint/2010/main" val="1582037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4E4797-5D6E-9BCC-FE2B-F6D9856D4583}"/>
              </a:ext>
            </a:extLst>
          </p:cNvPr>
          <p:cNvSpPr>
            <a:spLocks noGrp="1"/>
          </p:cNvSpPr>
          <p:nvPr>
            <p:ph type="title"/>
          </p:nvPr>
        </p:nvSpPr>
        <p:spPr>
          <a:xfrm>
            <a:off x="750718" y="209346"/>
            <a:ext cx="9810604" cy="589279"/>
          </a:xfrm>
        </p:spPr>
        <p:txBody>
          <a:bodyPr/>
          <a:lstStyle/>
          <a:p>
            <a:r>
              <a:rPr lang="es-ES" dirty="0"/>
              <a:t>Comunicación entre procesos IPC</a:t>
            </a:r>
          </a:p>
        </p:txBody>
      </p:sp>
      <p:sp>
        <p:nvSpPr>
          <p:cNvPr id="7" name="Rectangle 1">
            <a:extLst>
              <a:ext uri="{FF2B5EF4-FFF2-40B4-BE49-F238E27FC236}">
                <a16:creationId xmlns:a16="http://schemas.microsoft.com/office/drawing/2014/main" id="{444C94F5-3306-BC61-5249-8CD163F7C92C}"/>
              </a:ext>
            </a:extLst>
          </p:cNvPr>
          <p:cNvSpPr>
            <a:spLocks noChangeArrowheads="1"/>
          </p:cNvSpPr>
          <p:nvPr/>
        </p:nvSpPr>
        <p:spPr bwMode="auto">
          <a:xfrm>
            <a:off x="765956" y="1327502"/>
            <a:ext cx="392176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ES" dirty="0">
                <a:solidFill>
                  <a:srgbClr val="804000"/>
                </a:solidFill>
                <a:highlight>
                  <a:srgbClr val="FFFFFF"/>
                </a:highlight>
              </a:rPr>
              <a:t>#</a:t>
            </a:r>
            <a:r>
              <a:rPr lang="es-ES" dirty="0" err="1">
                <a:solidFill>
                  <a:srgbClr val="804000"/>
                </a:solidFill>
                <a:highlight>
                  <a:srgbClr val="FFFFFF"/>
                </a:highlight>
              </a:rPr>
              <a:t>include</a:t>
            </a:r>
            <a:r>
              <a:rPr lang="es-ES" dirty="0">
                <a:solidFill>
                  <a:srgbClr val="804000"/>
                </a:solidFill>
                <a:highlight>
                  <a:srgbClr val="FFFFFF"/>
                </a:highlight>
              </a:rPr>
              <a:t> &lt;</a:t>
            </a:r>
            <a:r>
              <a:rPr lang="es-ES" dirty="0" err="1">
                <a:solidFill>
                  <a:srgbClr val="804000"/>
                </a:solidFill>
                <a:highlight>
                  <a:srgbClr val="FFFFFF"/>
                </a:highlight>
              </a:rPr>
              <a:t>sys</a:t>
            </a:r>
            <a:r>
              <a:rPr lang="es-ES" dirty="0">
                <a:solidFill>
                  <a:srgbClr val="804000"/>
                </a:solidFill>
                <a:highlight>
                  <a:srgbClr val="FFFFFF"/>
                </a:highlight>
              </a:rPr>
              <a:t>/</a:t>
            </a:r>
            <a:r>
              <a:rPr lang="es-ES" dirty="0" err="1">
                <a:solidFill>
                  <a:srgbClr val="804000"/>
                </a:solidFill>
                <a:highlight>
                  <a:srgbClr val="FFFFFF"/>
                </a:highlight>
              </a:rPr>
              <a:t>types.h</a:t>
            </a:r>
            <a:r>
              <a:rPr lang="es-ES" dirty="0">
                <a:solidFill>
                  <a:srgbClr val="804000"/>
                </a:solidFill>
                <a:highlight>
                  <a:srgbClr val="FFFFFF"/>
                </a:highlight>
              </a:rPr>
              <a:t>&gt;</a:t>
            </a:r>
          </a:p>
          <a:p>
            <a:r>
              <a:rPr lang="es-ES" dirty="0">
                <a:solidFill>
                  <a:srgbClr val="804000"/>
                </a:solidFill>
                <a:highlight>
                  <a:srgbClr val="FFFFFF"/>
                </a:highlight>
              </a:rPr>
              <a:t>#</a:t>
            </a:r>
            <a:r>
              <a:rPr lang="es-ES" dirty="0" err="1">
                <a:solidFill>
                  <a:srgbClr val="804000"/>
                </a:solidFill>
                <a:highlight>
                  <a:srgbClr val="FFFFFF"/>
                </a:highlight>
              </a:rPr>
              <a:t>include</a:t>
            </a:r>
            <a:r>
              <a:rPr lang="es-ES" dirty="0">
                <a:solidFill>
                  <a:srgbClr val="804000"/>
                </a:solidFill>
                <a:highlight>
                  <a:srgbClr val="FFFFFF"/>
                </a:highlight>
              </a:rPr>
              <a:t> &lt;</a:t>
            </a:r>
            <a:r>
              <a:rPr lang="es-ES" dirty="0" err="1">
                <a:solidFill>
                  <a:srgbClr val="804000"/>
                </a:solidFill>
                <a:highlight>
                  <a:srgbClr val="FFFFFF"/>
                </a:highlight>
              </a:rPr>
              <a:t>fcntl.h</a:t>
            </a:r>
            <a:r>
              <a:rPr lang="es-ES" dirty="0">
                <a:solidFill>
                  <a:srgbClr val="804000"/>
                </a:solidFill>
                <a:highlight>
                  <a:srgbClr val="FFFFFF"/>
                </a:highlight>
              </a:rPr>
              <a:t>&gt;</a:t>
            </a:r>
          </a:p>
          <a:p>
            <a:r>
              <a:rPr lang="es-ES" dirty="0">
                <a:solidFill>
                  <a:srgbClr val="804000"/>
                </a:solidFill>
                <a:highlight>
                  <a:srgbClr val="FFFFFF"/>
                </a:highlight>
              </a:rPr>
              <a:t>#</a:t>
            </a:r>
            <a:r>
              <a:rPr lang="es-ES" dirty="0" err="1">
                <a:solidFill>
                  <a:srgbClr val="804000"/>
                </a:solidFill>
                <a:highlight>
                  <a:srgbClr val="FFFFFF"/>
                </a:highlight>
              </a:rPr>
              <a:t>include</a:t>
            </a:r>
            <a:r>
              <a:rPr lang="es-ES" dirty="0">
                <a:solidFill>
                  <a:srgbClr val="804000"/>
                </a:solidFill>
                <a:highlight>
                  <a:srgbClr val="FFFFFF"/>
                </a:highlight>
              </a:rPr>
              <a:t> &lt;</a:t>
            </a:r>
            <a:r>
              <a:rPr lang="es-ES" dirty="0" err="1">
                <a:solidFill>
                  <a:srgbClr val="804000"/>
                </a:solidFill>
                <a:highlight>
                  <a:srgbClr val="FFFFFF"/>
                </a:highlight>
              </a:rPr>
              <a:t>unistd.h</a:t>
            </a:r>
            <a:r>
              <a:rPr lang="es-ES" dirty="0">
                <a:solidFill>
                  <a:srgbClr val="804000"/>
                </a:solidFill>
                <a:highlight>
                  <a:srgbClr val="FFFFFF"/>
                </a:highlight>
              </a:rPr>
              <a:t>&gt;</a:t>
            </a:r>
          </a:p>
          <a:p>
            <a:r>
              <a:rPr lang="es-ES" dirty="0">
                <a:solidFill>
                  <a:srgbClr val="804000"/>
                </a:solidFill>
                <a:highlight>
                  <a:srgbClr val="FFFFFF"/>
                </a:highlight>
              </a:rPr>
              <a:t>#</a:t>
            </a:r>
            <a:r>
              <a:rPr lang="es-ES" dirty="0" err="1">
                <a:solidFill>
                  <a:srgbClr val="804000"/>
                </a:solidFill>
                <a:highlight>
                  <a:srgbClr val="FFFFFF"/>
                </a:highlight>
              </a:rPr>
              <a:t>include</a:t>
            </a:r>
            <a:r>
              <a:rPr lang="es-ES" dirty="0">
                <a:solidFill>
                  <a:srgbClr val="804000"/>
                </a:solidFill>
                <a:highlight>
                  <a:srgbClr val="FFFFFF"/>
                </a:highlight>
              </a:rPr>
              <a:t> &lt;</a:t>
            </a:r>
            <a:r>
              <a:rPr lang="es-ES" dirty="0" err="1">
                <a:solidFill>
                  <a:srgbClr val="804000"/>
                </a:solidFill>
                <a:highlight>
                  <a:srgbClr val="FFFFFF"/>
                </a:highlight>
              </a:rPr>
              <a:t>stdio.h</a:t>
            </a:r>
            <a:r>
              <a:rPr lang="es-ES" dirty="0">
                <a:solidFill>
                  <a:srgbClr val="804000"/>
                </a:solidFill>
                <a:highlight>
                  <a:srgbClr val="FFFFFF"/>
                </a:highlight>
              </a:rPr>
              <a:t>&gt;</a:t>
            </a:r>
          </a:p>
          <a:p>
            <a:r>
              <a:rPr lang="es-ES" dirty="0">
                <a:solidFill>
                  <a:srgbClr val="000000"/>
                </a:solidFill>
                <a:highlight>
                  <a:srgbClr val="FFFFFF"/>
                </a:highlight>
              </a:rPr>
              <a:t> </a:t>
            </a:r>
          </a:p>
          <a:p>
            <a:r>
              <a:rPr lang="es-ES" dirty="0">
                <a:solidFill>
                  <a:srgbClr val="804000"/>
                </a:solidFill>
                <a:highlight>
                  <a:srgbClr val="FFFFFF"/>
                </a:highlight>
              </a:rPr>
              <a:t>#define SIZE 512</a:t>
            </a:r>
          </a:p>
          <a:p>
            <a:r>
              <a:rPr lang="es-ES" dirty="0">
                <a:solidFill>
                  <a:srgbClr val="000000"/>
                </a:solidFill>
                <a:highlight>
                  <a:srgbClr val="FFFFFF"/>
                </a:highlight>
              </a:rPr>
              <a:t> </a:t>
            </a:r>
          </a:p>
          <a:p>
            <a:r>
              <a:rPr lang="es-ES" dirty="0" err="1">
                <a:solidFill>
                  <a:srgbClr val="8000FF"/>
                </a:solidFill>
                <a:highlight>
                  <a:srgbClr val="FFFFFF"/>
                </a:highlight>
              </a:rPr>
              <a:t>int</a:t>
            </a:r>
            <a:r>
              <a:rPr lang="es-ES" dirty="0">
                <a:solidFill>
                  <a:srgbClr val="000000"/>
                </a:solidFill>
                <a:highlight>
                  <a:srgbClr val="FFFFFF"/>
                </a:highlight>
              </a:rPr>
              <a:t> </a:t>
            </a:r>
            <a:r>
              <a:rPr lang="es-ES" dirty="0" err="1">
                <a:solidFill>
                  <a:srgbClr val="000000"/>
                </a:solidFill>
                <a:highlight>
                  <a:srgbClr val="FFFFFF"/>
                </a:highlight>
              </a:rPr>
              <a:t>main</a:t>
            </a:r>
            <a:r>
              <a:rPr lang="es-ES" b="1" dirty="0">
                <a:solidFill>
                  <a:srgbClr val="000080"/>
                </a:solidFill>
                <a:highlight>
                  <a:srgbClr val="FFFFFF"/>
                </a:highlight>
              </a:rPr>
              <a:t>(</a:t>
            </a:r>
            <a:r>
              <a:rPr lang="es-ES" dirty="0">
                <a:solidFill>
                  <a:srgbClr val="000000"/>
                </a:solidFill>
                <a:highlight>
                  <a:srgbClr val="FFFFFF"/>
                </a:highlight>
              </a:rPr>
              <a:t> </a:t>
            </a:r>
            <a:r>
              <a:rPr lang="es-ES" dirty="0" err="1">
                <a:solidFill>
                  <a:srgbClr val="8000FF"/>
                </a:solidFill>
                <a:highlight>
                  <a:srgbClr val="FFFFFF"/>
                </a:highlight>
              </a:rPr>
              <a:t>void</a:t>
            </a:r>
            <a:r>
              <a:rPr lang="es-ES" dirty="0">
                <a:solidFill>
                  <a:srgbClr val="000000"/>
                </a:solidFill>
                <a:highlight>
                  <a:srgbClr val="FFFFFF"/>
                </a:highlight>
              </a:rPr>
              <a:t> </a:t>
            </a:r>
            <a:r>
              <a:rPr lang="es-ES" b="1" dirty="0">
                <a:solidFill>
                  <a:srgbClr val="000080"/>
                </a:solidFill>
                <a:highlight>
                  <a:srgbClr val="FFFFFF"/>
                </a:highlight>
              </a:rPr>
              <a:t>)</a:t>
            </a:r>
            <a:endParaRPr lang="es-ES" dirty="0">
              <a:solidFill>
                <a:srgbClr val="000000"/>
              </a:solidFill>
              <a:highlight>
                <a:srgbClr val="FFFFFF"/>
              </a:highlight>
            </a:endParaRPr>
          </a:p>
          <a:p>
            <a:r>
              <a:rPr lang="es-ES" b="1" dirty="0">
                <a:solidFill>
                  <a:srgbClr val="000080"/>
                </a:solidFill>
                <a:highlight>
                  <a:srgbClr val="FFFFFF"/>
                </a:highlight>
              </a:rPr>
              <a:t>{</a:t>
            </a:r>
            <a:endParaRPr lang="es-ES" dirty="0">
              <a:solidFill>
                <a:srgbClr val="000000"/>
              </a:solidFill>
              <a:highlight>
                <a:srgbClr val="FFFFFF"/>
              </a:highlight>
            </a:endParaRPr>
          </a:p>
          <a:p>
            <a:r>
              <a:rPr lang="es-ES" dirty="0">
                <a:solidFill>
                  <a:srgbClr val="000000"/>
                </a:solidFill>
                <a:highlight>
                  <a:srgbClr val="FFFFFF"/>
                </a:highlight>
              </a:rPr>
              <a:t>  </a:t>
            </a:r>
            <a:r>
              <a:rPr lang="es-ES" dirty="0" err="1">
                <a:solidFill>
                  <a:srgbClr val="000000"/>
                </a:solidFill>
                <a:highlight>
                  <a:srgbClr val="FFFFFF"/>
                </a:highlight>
              </a:rPr>
              <a:t>pid_t</a:t>
            </a:r>
            <a:r>
              <a:rPr lang="es-ES" dirty="0">
                <a:solidFill>
                  <a:srgbClr val="000000"/>
                </a:solidFill>
                <a:highlight>
                  <a:srgbClr val="FFFFFF"/>
                </a:highlight>
              </a:rPr>
              <a:t> </a:t>
            </a:r>
            <a:r>
              <a:rPr lang="es-ES" dirty="0" err="1">
                <a:solidFill>
                  <a:srgbClr val="000000"/>
                </a:solidFill>
                <a:highlight>
                  <a:srgbClr val="FFFFFF"/>
                </a:highlight>
              </a:rPr>
              <a:t>pid</a:t>
            </a:r>
            <a:r>
              <a:rPr lang="es-ES" b="1" dirty="0">
                <a:solidFill>
                  <a:srgbClr val="000080"/>
                </a:solidFill>
                <a:highlight>
                  <a:srgbClr val="FFFFFF"/>
                </a:highlight>
              </a:rPr>
              <a:t>;</a:t>
            </a:r>
            <a:endParaRPr lang="es-ES" dirty="0">
              <a:solidFill>
                <a:srgbClr val="000000"/>
              </a:solidFill>
              <a:highlight>
                <a:srgbClr val="FFFFFF"/>
              </a:highlight>
            </a:endParaRPr>
          </a:p>
          <a:p>
            <a:r>
              <a:rPr lang="es-ES" dirty="0">
                <a:solidFill>
                  <a:srgbClr val="000000"/>
                </a:solidFill>
                <a:highlight>
                  <a:srgbClr val="FFFFFF"/>
                </a:highlight>
              </a:rPr>
              <a:t>  </a:t>
            </a:r>
            <a:r>
              <a:rPr lang="es-ES" dirty="0" err="1">
                <a:solidFill>
                  <a:srgbClr val="000000"/>
                </a:solidFill>
                <a:highlight>
                  <a:srgbClr val="FFFFFF"/>
                </a:highlight>
              </a:rPr>
              <a:t>int</a:t>
            </a:r>
            <a:r>
              <a:rPr lang="es-ES" dirty="0">
                <a:solidFill>
                  <a:srgbClr val="000000"/>
                </a:solidFill>
                <a:highlight>
                  <a:srgbClr val="FFFFFF"/>
                </a:highlight>
              </a:rPr>
              <a:t> p</a:t>
            </a:r>
            <a:r>
              <a:rPr lang="es-ES" b="1" dirty="0">
                <a:solidFill>
                  <a:srgbClr val="000080"/>
                </a:solidFill>
                <a:highlight>
                  <a:srgbClr val="FFFFFF"/>
                </a:highlight>
              </a:rPr>
              <a:t>[</a:t>
            </a:r>
            <a:r>
              <a:rPr lang="es-ES" dirty="0">
                <a:solidFill>
                  <a:srgbClr val="FF8000"/>
                </a:solidFill>
                <a:highlight>
                  <a:srgbClr val="FFFFFF"/>
                </a:highlight>
              </a:rPr>
              <a:t>2</a:t>
            </a:r>
            <a:r>
              <a:rPr lang="es-ES" b="1" dirty="0">
                <a:solidFill>
                  <a:srgbClr val="000080"/>
                </a:solidFill>
                <a:highlight>
                  <a:srgbClr val="FFFFFF"/>
                </a:highlight>
              </a:rPr>
              <a:t>],</a:t>
            </a:r>
            <a:r>
              <a:rPr lang="es-ES" dirty="0">
                <a:solidFill>
                  <a:srgbClr val="000000"/>
                </a:solidFill>
                <a:highlight>
                  <a:srgbClr val="FFFFFF"/>
                </a:highlight>
              </a:rPr>
              <a:t> </a:t>
            </a:r>
            <a:r>
              <a:rPr lang="es-ES" dirty="0" err="1">
                <a:solidFill>
                  <a:srgbClr val="000000"/>
                </a:solidFill>
                <a:highlight>
                  <a:srgbClr val="FFFFFF"/>
                </a:highlight>
              </a:rPr>
              <a:t>readbytes</a:t>
            </a:r>
            <a:r>
              <a:rPr lang="es-ES" b="1" dirty="0">
                <a:solidFill>
                  <a:srgbClr val="000080"/>
                </a:solidFill>
                <a:highlight>
                  <a:srgbClr val="FFFFFF"/>
                </a:highlight>
              </a:rPr>
              <a:t>;</a:t>
            </a:r>
            <a:endParaRPr lang="es-ES" dirty="0">
              <a:solidFill>
                <a:srgbClr val="000000"/>
              </a:solidFill>
              <a:highlight>
                <a:srgbClr val="FFFFFF"/>
              </a:highlight>
            </a:endParaRPr>
          </a:p>
          <a:p>
            <a:r>
              <a:rPr lang="es-ES" dirty="0">
                <a:solidFill>
                  <a:srgbClr val="000000"/>
                </a:solidFill>
                <a:highlight>
                  <a:srgbClr val="FFFFFF"/>
                </a:highlight>
              </a:rPr>
              <a:t>  </a:t>
            </a:r>
            <a:r>
              <a:rPr lang="es-ES" dirty="0" err="1">
                <a:solidFill>
                  <a:srgbClr val="000000"/>
                </a:solidFill>
                <a:highlight>
                  <a:srgbClr val="FFFFFF"/>
                </a:highlight>
              </a:rPr>
              <a:t>char</a:t>
            </a:r>
            <a:r>
              <a:rPr lang="es-ES" dirty="0">
                <a:solidFill>
                  <a:srgbClr val="000000"/>
                </a:solidFill>
                <a:highlight>
                  <a:srgbClr val="FFFFFF"/>
                </a:highlight>
              </a:rPr>
              <a:t> buffer</a:t>
            </a:r>
            <a:r>
              <a:rPr lang="es-ES" b="1" dirty="0">
                <a:solidFill>
                  <a:srgbClr val="000080"/>
                </a:solidFill>
                <a:highlight>
                  <a:srgbClr val="FFFFFF"/>
                </a:highlight>
              </a:rPr>
              <a:t>[</a:t>
            </a:r>
            <a:r>
              <a:rPr lang="es-ES" dirty="0">
                <a:solidFill>
                  <a:srgbClr val="000000"/>
                </a:solidFill>
                <a:highlight>
                  <a:srgbClr val="FFFFFF"/>
                </a:highlight>
              </a:rPr>
              <a:t>SIZE</a:t>
            </a:r>
            <a:r>
              <a:rPr lang="es-ES" b="1" dirty="0">
                <a:solidFill>
                  <a:srgbClr val="000080"/>
                </a:solidFill>
                <a:highlight>
                  <a:srgbClr val="FFFFFF"/>
                </a:highlight>
              </a:rPr>
              <a:t>];</a:t>
            </a:r>
            <a:endParaRPr lang="es-ES" dirty="0">
              <a:solidFill>
                <a:srgbClr val="000000"/>
              </a:solidFill>
              <a:highlight>
                <a:srgbClr val="FFFFFF"/>
              </a:highlight>
            </a:endParaRPr>
          </a:p>
          <a:p>
            <a:r>
              <a:rPr lang="es-ES" dirty="0">
                <a:solidFill>
                  <a:srgbClr val="000000"/>
                </a:solidFill>
                <a:highlight>
                  <a:srgbClr val="FFFFFF"/>
                </a:highlight>
              </a:rPr>
              <a:t> </a:t>
            </a:r>
          </a:p>
          <a:p>
            <a:r>
              <a:rPr lang="es-ES" dirty="0">
                <a:solidFill>
                  <a:srgbClr val="000000"/>
                </a:solidFill>
                <a:highlight>
                  <a:srgbClr val="FFFFFF"/>
                </a:highlight>
              </a:rPr>
              <a:t>  </a:t>
            </a:r>
            <a:r>
              <a:rPr lang="es-ES" dirty="0" err="1">
                <a:solidFill>
                  <a:srgbClr val="000000"/>
                </a:solidFill>
                <a:highlight>
                  <a:srgbClr val="FFFFFF"/>
                </a:highlight>
              </a:rPr>
              <a:t>waitpid</a:t>
            </a:r>
            <a:r>
              <a:rPr lang="es-ES" b="1" dirty="0">
                <a:solidFill>
                  <a:srgbClr val="000080"/>
                </a:solidFill>
                <a:highlight>
                  <a:srgbClr val="FFFFFF"/>
                </a:highlight>
              </a:rPr>
              <a:t>(</a:t>
            </a:r>
            <a:r>
              <a:rPr lang="es-ES" dirty="0">
                <a:solidFill>
                  <a:srgbClr val="000000"/>
                </a:solidFill>
                <a:highlight>
                  <a:srgbClr val="FFFFFF"/>
                </a:highlight>
              </a:rPr>
              <a:t> </a:t>
            </a:r>
            <a:r>
              <a:rPr lang="es-ES" dirty="0" err="1">
                <a:solidFill>
                  <a:srgbClr val="000000"/>
                </a:solidFill>
                <a:highlight>
                  <a:srgbClr val="FFFFFF"/>
                </a:highlight>
              </a:rPr>
              <a:t>pid</a:t>
            </a:r>
            <a:r>
              <a:rPr lang="es-ES" b="1" dirty="0">
                <a:solidFill>
                  <a:srgbClr val="000080"/>
                </a:solidFill>
                <a:highlight>
                  <a:srgbClr val="FFFFFF"/>
                </a:highlight>
              </a:rPr>
              <a:t>,</a:t>
            </a:r>
            <a:r>
              <a:rPr lang="es-ES" dirty="0">
                <a:solidFill>
                  <a:srgbClr val="000000"/>
                </a:solidFill>
                <a:highlight>
                  <a:srgbClr val="FFFFFF"/>
                </a:highlight>
              </a:rPr>
              <a:t> </a:t>
            </a:r>
            <a:r>
              <a:rPr lang="es-ES" b="1" dirty="0">
                <a:solidFill>
                  <a:srgbClr val="0000FF"/>
                </a:solidFill>
                <a:highlight>
                  <a:srgbClr val="FFFFFF"/>
                </a:highlight>
              </a:rPr>
              <a:t>NULL</a:t>
            </a:r>
            <a:r>
              <a:rPr lang="es-ES" b="1" dirty="0">
                <a:solidFill>
                  <a:srgbClr val="000080"/>
                </a:solidFill>
                <a:highlight>
                  <a:srgbClr val="FFFFFF"/>
                </a:highlight>
              </a:rPr>
              <a:t>,</a:t>
            </a:r>
            <a:r>
              <a:rPr lang="es-ES" dirty="0">
                <a:solidFill>
                  <a:srgbClr val="000000"/>
                </a:solidFill>
                <a:highlight>
                  <a:srgbClr val="FFFFFF"/>
                </a:highlight>
              </a:rPr>
              <a:t> </a:t>
            </a:r>
            <a:r>
              <a:rPr lang="es-ES" dirty="0">
                <a:solidFill>
                  <a:srgbClr val="FF8000"/>
                </a:solidFill>
                <a:highlight>
                  <a:srgbClr val="FFFFFF"/>
                </a:highlight>
              </a:rPr>
              <a:t>0</a:t>
            </a:r>
            <a:r>
              <a:rPr lang="es-ES" dirty="0">
                <a:solidFill>
                  <a:srgbClr val="000000"/>
                </a:solidFill>
                <a:highlight>
                  <a:srgbClr val="FFFFFF"/>
                </a:highlight>
              </a:rPr>
              <a:t> </a:t>
            </a:r>
            <a:r>
              <a:rPr lang="es-ES" b="1" dirty="0">
                <a:solidFill>
                  <a:srgbClr val="000080"/>
                </a:solidFill>
                <a:highlight>
                  <a:srgbClr val="FFFFFF"/>
                </a:highlight>
              </a:rPr>
              <a:t>);</a:t>
            </a:r>
            <a:endParaRPr lang="es-ES" dirty="0">
              <a:solidFill>
                <a:srgbClr val="000000"/>
              </a:solidFill>
              <a:highlight>
                <a:srgbClr val="FFFFFF"/>
              </a:highlight>
            </a:endParaRPr>
          </a:p>
          <a:p>
            <a:r>
              <a:rPr lang="es-ES" dirty="0">
                <a:solidFill>
                  <a:srgbClr val="000000"/>
                </a:solidFill>
                <a:highlight>
                  <a:srgbClr val="FFFFFF"/>
                </a:highlight>
              </a:rPr>
              <a:t>  </a:t>
            </a:r>
            <a:r>
              <a:rPr lang="es-ES" dirty="0" err="1">
                <a:solidFill>
                  <a:srgbClr val="000000"/>
                </a:solidFill>
                <a:highlight>
                  <a:srgbClr val="FFFFFF"/>
                </a:highlight>
              </a:rPr>
              <a:t>exit</a:t>
            </a:r>
            <a:r>
              <a:rPr lang="es-ES" b="1" dirty="0">
                <a:solidFill>
                  <a:srgbClr val="000080"/>
                </a:solidFill>
                <a:highlight>
                  <a:srgbClr val="FFFFFF"/>
                </a:highlight>
              </a:rPr>
              <a:t>(</a:t>
            </a:r>
            <a:r>
              <a:rPr lang="es-ES" dirty="0">
                <a:solidFill>
                  <a:srgbClr val="000000"/>
                </a:solidFill>
                <a:highlight>
                  <a:srgbClr val="FFFFFF"/>
                </a:highlight>
              </a:rPr>
              <a:t> </a:t>
            </a:r>
            <a:r>
              <a:rPr lang="es-ES" dirty="0">
                <a:solidFill>
                  <a:srgbClr val="FF8000"/>
                </a:solidFill>
                <a:highlight>
                  <a:srgbClr val="FFFFFF"/>
                </a:highlight>
              </a:rPr>
              <a:t>0</a:t>
            </a:r>
            <a:r>
              <a:rPr lang="es-ES" dirty="0">
                <a:solidFill>
                  <a:srgbClr val="000000"/>
                </a:solidFill>
                <a:highlight>
                  <a:srgbClr val="FFFFFF"/>
                </a:highlight>
              </a:rPr>
              <a:t> </a:t>
            </a:r>
            <a:r>
              <a:rPr lang="es-ES" b="1" dirty="0">
                <a:solidFill>
                  <a:srgbClr val="000080"/>
                </a:solidFill>
                <a:highlight>
                  <a:srgbClr val="FFFFFF"/>
                </a:highlight>
              </a:rPr>
              <a:t>);</a:t>
            </a:r>
            <a:endParaRPr lang="es-ES" dirty="0">
              <a:solidFill>
                <a:srgbClr val="000000"/>
              </a:solidFill>
              <a:highlight>
                <a:srgbClr val="FFFFFF"/>
              </a:highlight>
            </a:endParaRPr>
          </a:p>
          <a:p>
            <a:r>
              <a:rPr lang="es-ES" b="1" dirty="0">
                <a:solidFill>
                  <a:srgbClr val="000080"/>
                </a:solidFill>
                <a:highlight>
                  <a:srgbClr val="FFFFFF"/>
                </a:highlight>
              </a:rPr>
              <a:t>}</a:t>
            </a:r>
            <a:endParaRPr lang="es-ES" altLang="es-ES" dirty="0"/>
          </a:p>
        </p:txBody>
      </p:sp>
      <p:sp>
        <p:nvSpPr>
          <p:cNvPr id="9" name="CuadroTexto 8">
            <a:extLst>
              <a:ext uri="{FF2B5EF4-FFF2-40B4-BE49-F238E27FC236}">
                <a16:creationId xmlns:a16="http://schemas.microsoft.com/office/drawing/2014/main" id="{9436A25D-C9F2-3F65-83E0-2C335D9E80F6}"/>
              </a:ext>
            </a:extLst>
          </p:cNvPr>
          <p:cNvSpPr txBox="1"/>
          <p:nvPr/>
        </p:nvSpPr>
        <p:spPr>
          <a:xfrm>
            <a:off x="4292602" y="910942"/>
            <a:ext cx="6268720" cy="5632311"/>
          </a:xfrm>
          <a:prstGeom prst="rect">
            <a:avLst/>
          </a:prstGeom>
          <a:noFill/>
        </p:spPr>
        <p:txBody>
          <a:bodyPr wrap="square">
            <a:spAutoFit/>
          </a:bodyPr>
          <a:lstStyle/>
          <a:p>
            <a:r>
              <a:rPr lang="es-ES" altLang="es-ES" dirty="0"/>
              <a:t> </a:t>
            </a:r>
            <a:r>
              <a:rPr lang="es-ES" dirty="0">
                <a:solidFill>
                  <a:srgbClr val="000000"/>
                </a:solidFill>
                <a:highlight>
                  <a:srgbClr val="FFFFFF"/>
                </a:highlight>
              </a:rPr>
              <a:t> pipe</a:t>
            </a:r>
            <a:r>
              <a:rPr lang="es-ES" b="1" dirty="0">
                <a:solidFill>
                  <a:srgbClr val="000080"/>
                </a:solidFill>
                <a:highlight>
                  <a:srgbClr val="FFFFFF"/>
                </a:highlight>
              </a:rPr>
              <a:t>(</a:t>
            </a:r>
            <a:r>
              <a:rPr lang="es-ES" dirty="0">
                <a:solidFill>
                  <a:srgbClr val="000000"/>
                </a:solidFill>
                <a:highlight>
                  <a:srgbClr val="FFFFFF"/>
                </a:highlight>
              </a:rPr>
              <a:t> p </a:t>
            </a:r>
            <a:r>
              <a:rPr lang="es-ES" b="1" dirty="0">
                <a:solidFill>
                  <a:srgbClr val="000080"/>
                </a:solidFill>
                <a:highlight>
                  <a:srgbClr val="FFFFFF"/>
                </a:highlight>
              </a:rPr>
              <a:t>);</a:t>
            </a:r>
            <a:r>
              <a:rPr lang="es-ES" dirty="0">
                <a:solidFill>
                  <a:srgbClr val="000000"/>
                </a:solidFill>
                <a:highlight>
                  <a:srgbClr val="FFFFFF"/>
                </a:highlight>
              </a:rPr>
              <a:t> </a:t>
            </a:r>
            <a:r>
              <a:rPr lang="es-ES" dirty="0">
                <a:solidFill>
                  <a:srgbClr val="008000"/>
                </a:solidFill>
                <a:highlight>
                  <a:srgbClr val="FFFFFF"/>
                </a:highlight>
              </a:rPr>
              <a:t>// Se crea la tubería</a:t>
            </a:r>
          </a:p>
          <a:p>
            <a:r>
              <a:rPr lang="es-ES" dirty="0">
                <a:solidFill>
                  <a:srgbClr val="000000"/>
                </a:solidFill>
                <a:highlight>
                  <a:srgbClr val="FFFFFF"/>
                </a:highlight>
              </a:rPr>
              <a:t> </a:t>
            </a:r>
          </a:p>
          <a:p>
            <a:r>
              <a:rPr lang="es-ES" dirty="0">
                <a:solidFill>
                  <a:srgbClr val="000000"/>
                </a:solidFill>
                <a:highlight>
                  <a:srgbClr val="FFFFFF"/>
                </a:highlight>
              </a:rPr>
              <a:t>  </a:t>
            </a:r>
            <a:r>
              <a:rPr lang="es-ES" dirty="0" err="1">
                <a:solidFill>
                  <a:srgbClr val="000000"/>
                </a:solidFill>
                <a:highlight>
                  <a:srgbClr val="FFFFFF"/>
                </a:highlight>
              </a:rPr>
              <a:t>if</a:t>
            </a:r>
            <a:r>
              <a:rPr lang="es-ES" dirty="0">
                <a:solidFill>
                  <a:srgbClr val="000000"/>
                </a:solidFill>
                <a:highlight>
                  <a:srgbClr val="FFFFFF"/>
                </a:highlight>
              </a:rPr>
              <a:t> </a:t>
            </a:r>
            <a:r>
              <a:rPr lang="es-ES" b="1" dirty="0">
                <a:solidFill>
                  <a:srgbClr val="000080"/>
                </a:solidFill>
                <a:highlight>
                  <a:srgbClr val="FFFFFF"/>
                </a:highlight>
              </a:rPr>
              <a:t>(</a:t>
            </a:r>
            <a:r>
              <a:rPr lang="es-ES" dirty="0">
                <a:solidFill>
                  <a:srgbClr val="000000"/>
                </a:solidFill>
                <a:highlight>
                  <a:srgbClr val="FFFFFF"/>
                </a:highlight>
              </a:rPr>
              <a:t> </a:t>
            </a:r>
            <a:r>
              <a:rPr lang="es-ES" b="1" dirty="0">
                <a:solidFill>
                  <a:srgbClr val="000080"/>
                </a:solidFill>
                <a:highlight>
                  <a:srgbClr val="FFFFFF"/>
                </a:highlight>
              </a:rPr>
              <a:t>(</a:t>
            </a:r>
            <a:r>
              <a:rPr lang="es-ES" dirty="0" err="1">
                <a:solidFill>
                  <a:srgbClr val="000000"/>
                </a:solidFill>
                <a:highlight>
                  <a:srgbClr val="FFFFFF"/>
                </a:highlight>
              </a:rPr>
              <a:t>pid</a:t>
            </a:r>
            <a:r>
              <a:rPr lang="es-ES" b="1" dirty="0">
                <a:solidFill>
                  <a:srgbClr val="000080"/>
                </a:solidFill>
                <a:highlight>
                  <a:srgbClr val="FFFFFF"/>
                </a:highlight>
              </a:rPr>
              <a:t>=</a:t>
            </a:r>
            <a:r>
              <a:rPr lang="es-ES" dirty="0" err="1">
                <a:solidFill>
                  <a:srgbClr val="000000"/>
                </a:solidFill>
                <a:highlight>
                  <a:srgbClr val="FFFFFF"/>
                </a:highlight>
              </a:rPr>
              <a:t>fork</a:t>
            </a:r>
            <a:r>
              <a:rPr lang="es-ES" b="1" dirty="0">
                <a:solidFill>
                  <a:srgbClr val="000080"/>
                </a:solidFill>
                <a:highlight>
                  <a:srgbClr val="FFFFFF"/>
                </a:highlight>
              </a:rPr>
              <a:t>())</a:t>
            </a:r>
            <a:r>
              <a:rPr lang="es-ES" dirty="0">
                <a:solidFill>
                  <a:srgbClr val="000000"/>
                </a:solidFill>
                <a:highlight>
                  <a:srgbClr val="FFFFFF"/>
                </a:highlight>
              </a:rPr>
              <a:t> </a:t>
            </a:r>
            <a:r>
              <a:rPr lang="es-ES" b="1" dirty="0">
                <a:solidFill>
                  <a:srgbClr val="000080"/>
                </a:solidFill>
                <a:highlight>
                  <a:srgbClr val="FFFFFF"/>
                </a:highlight>
              </a:rPr>
              <a:t>==</a:t>
            </a:r>
            <a:r>
              <a:rPr lang="es-ES" dirty="0">
                <a:solidFill>
                  <a:srgbClr val="000000"/>
                </a:solidFill>
                <a:highlight>
                  <a:srgbClr val="FFFFFF"/>
                </a:highlight>
              </a:rPr>
              <a:t> </a:t>
            </a:r>
            <a:r>
              <a:rPr lang="es-ES" dirty="0">
                <a:solidFill>
                  <a:srgbClr val="FF8000"/>
                </a:solidFill>
                <a:highlight>
                  <a:srgbClr val="FFFFFF"/>
                </a:highlight>
              </a:rPr>
              <a:t>0</a:t>
            </a:r>
            <a:r>
              <a:rPr lang="es-ES" dirty="0">
                <a:solidFill>
                  <a:srgbClr val="000000"/>
                </a:solidFill>
                <a:highlight>
                  <a:srgbClr val="FFFFFF"/>
                </a:highlight>
              </a:rPr>
              <a:t> </a:t>
            </a:r>
            <a:r>
              <a:rPr lang="es-ES" b="1" dirty="0">
                <a:solidFill>
                  <a:srgbClr val="000080"/>
                </a:solidFill>
                <a:highlight>
                  <a:srgbClr val="FFFFFF"/>
                </a:highlight>
              </a:rPr>
              <a:t>)</a:t>
            </a:r>
            <a:endParaRPr lang="es-ES" dirty="0">
              <a:solidFill>
                <a:srgbClr val="000000"/>
              </a:solidFill>
              <a:highlight>
                <a:srgbClr val="FFFFFF"/>
              </a:highlight>
            </a:endParaRPr>
          </a:p>
          <a:p>
            <a:r>
              <a:rPr lang="es-ES" dirty="0">
                <a:solidFill>
                  <a:srgbClr val="000000"/>
                </a:solidFill>
                <a:highlight>
                  <a:srgbClr val="FFFFFF"/>
                </a:highlight>
              </a:rPr>
              <a:t>  </a:t>
            </a:r>
            <a:r>
              <a:rPr lang="es-ES" b="1" dirty="0">
                <a:solidFill>
                  <a:srgbClr val="000080"/>
                </a:solidFill>
                <a:highlight>
                  <a:srgbClr val="FFFFFF"/>
                </a:highlight>
              </a:rPr>
              <a:t>{</a:t>
            </a:r>
            <a:r>
              <a:rPr lang="es-ES" dirty="0">
                <a:solidFill>
                  <a:srgbClr val="000000"/>
                </a:solidFill>
                <a:highlight>
                  <a:srgbClr val="FFFFFF"/>
                </a:highlight>
              </a:rPr>
              <a:t> </a:t>
            </a:r>
            <a:r>
              <a:rPr lang="es-ES" dirty="0">
                <a:solidFill>
                  <a:srgbClr val="008000"/>
                </a:solidFill>
                <a:highlight>
                  <a:srgbClr val="FFFFFF"/>
                </a:highlight>
              </a:rPr>
              <a:t>// hijo</a:t>
            </a:r>
          </a:p>
          <a:p>
            <a:r>
              <a:rPr lang="es-ES" dirty="0">
                <a:solidFill>
                  <a:srgbClr val="000000"/>
                </a:solidFill>
                <a:highlight>
                  <a:srgbClr val="FFFFFF"/>
                </a:highlight>
              </a:rPr>
              <a:t>    </a:t>
            </a:r>
            <a:r>
              <a:rPr lang="es-ES" dirty="0" err="1">
                <a:solidFill>
                  <a:srgbClr val="000000"/>
                </a:solidFill>
                <a:highlight>
                  <a:srgbClr val="FFFFFF"/>
                </a:highlight>
              </a:rPr>
              <a:t>close</a:t>
            </a:r>
            <a:r>
              <a:rPr lang="es-ES" b="1" dirty="0">
                <a:solidFill>
                  <a:srgbClr val="000080"/>
                </a:solidFill>
                <a:highlight>
                  <a:srgbClr val="FFFFFF"/>
                </a:highlight>
              </a:rPr>
              <a:t>(</a:t>
            </a:r>
            <a:r>
              <a:rPr lang="es-ES" dirty="0">
                <a:solidFill>
                  <a:srgbClr val="000000"/>
                </a:solidFill>
                <a:highlight>
                  <a:srgbClr val="FFFFFF"/>
                </a:highlight>
              </a:rPr>
              <a:t> p</a:t>
            </a:r>
            <a:r>
              <a:rPr lang="es-ES" b="1" dirty="0">
                <a:solidFill>
                  <a:srgbClr val="000080"/>
                </a:solidFill>
                <a:highlight>
                  <a:srgbClr val="FFFFFF"/>
                </a:highlight>
              </a:rPr>
              <a:t>[</a:t>
            </a:r>
            <a:r>
              <a:rPr lang="es-ES" dirty="0">
                <a:solidFill>
                  <a:srgbClr val="FF8000"/>
                </a:solidFill>
                <a:highlight>
                  <a:srgbClr val="FFFFFF"/>
                </a:highlight>
              </a:rPr>
              <a:t>1</a:t>
            </a:r>
            <a:r>
              <a:rPr lang="es-ES" b="1" dirty="0">
                <a:solidFill>
                  <a:srgbClr val="000080"/>
                </a:solidFill>
                <a:highlight>
                  <a:srgbClr val="FFFFFF"/>
                </a:highlight>
              </a:rPr>
              <a:t>]</a:t>
            </a:r>
            <a:r>
              <a:rPr lang="es-ES" dirty="0">
                <a:solidFill>
                  <a:srgbClr val="000000"/>
                </a:solidFill>
                <a:highlight>
                  <a:srgbClr val="FFFFFF"/>
                </a:highlight>
              </a:rPr>
              <a:t> </a:t>
            </a:r>
            <a:r>
              <a:rPr lang="es-ES" b="1" dirty="0">
                <a:solidFill>
                  <a:srgbClr val="000080"/>
                </a:solidFill>
                <a:highlight>
                  <a:srgbClr val="FFFFFF"/>
                </a:highlight>
              </a:rPr>
              <a:t>);</a:t>
            </a:r>
            <a:r>
              <a:rPr lang="es-ES" dirty="0">
                <a:solidFill>
                  <a:srgbClr val="000000"/>
                </a:solidFill>
                <a:highlight>
                  <a:srgbClr val="FFFFFF"/>
                </a:highlight>
              </a:rPr>
              <a:t> </a:t>
            </a:r>
            <a:r>
              <a:rPr lang="es-ES" dirty="0">
                <a:solidFill>
                  <a:srgbClr val="008000"/>
                </a:solidFill>
                <a:highlight>
                  <a:srgbClr val="FFFFFF"/>
                </a:highlight>
              </a:rPr>
              <a:t>/* cerramos el lado de escritura del pipe */</a:t>
            </a:r>
            <a:endParaRPr lang="es-ES" dirty="0">
              <a:solidFill>
                <a:srgbClr val="000000"/>
              </a:solidFill>
              <a:highlight>
                <a:srgbClr val="FFFFFF"/>
              </a:highlight>
            </a:endParaRPr>
          </a:p>
          <a:p>
            <a:r>
              <a:rPr lang="es-ES" dirty="0">
                <a:solidFill>
                  <a:srgbClr val="000000"/>
                </a:solidFill>
                <a:highlight>
                  <a:srgbClr val="FFFFFF"/>
                </a:highlight>
              </a:rPr>
              <a:t> </a:t>
            </a:r>
          </a:p>
          <a:p>
            <a:r>
              <a:rPr lang="en-US" dirty="0">
                <a:solidFill>
                  <a:srgbClr val="000000"/>
                </a:solidFill>
                <a:highlight>
                  <a:srgbClr val="FFFFFF"/>
                </a:highlight>
              </a:rPr>
              <a:t>    while</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err="1">
                <a:solidFill>
                  <a:srgbClr val="000000"/>
                </a:solidFill>
                <a:highlight>
                  <a:srgbClr val="FFFFFF"/>
                </a:highlight>
              </a:rPr>
              <a:t>readbytes</a:t>
            </a:r>
            <a:r>
              <a:rPr lang="en-US" b="1" dirty="0">
                <a:solidFill>
                  <a:srgbClr val="000080"/>
                </a:solidFill>
                <a:highlight>
                  <a:srgbClr val="FFFFFF"/>
                </a:highlight>
              </a:rPr>
              <a:t>=</a:t>
            </a:r>
            <a:r>
              <a:rPr lang="en-US" dirty="0">
                <a:solidFill>
                  <a:srgbClr val="000000"/>
                </a:solidFill>
                <a:highlight>
                  <a:srgbClr val="FFFFFF"/>
                </a:highlight>
              </a:rPr>
              <a:t>read</a:t>
            </a:r>
            <a:r>
              <a:rPr lang="en-US" b="1" dirty="0">
                <a:solidFill>
                  <a:srgbClr val="000080"/>
                </a:solidFill>
                <a:highlight>
                  <a:srgbClr val="FFFFFF"/>
                </a:highlight>
              </a:rPr>
              <a:t>(</a:t>
            </a:r>
            <a:r>
              <a:rPr lang="en-US" dirty="0">
                <a:solidFill>
                  <a:srgbClr val="000000"/>
                </a:solidFill>
                <a:highlight>
                  <a:srgbClr val="FFFFFF"/>
                </a:highlight>
              </a:rPr>
              <a:t> p</a:t>
            </a:r>
            <a:r>
              <a:rPr lang="en-US" b="1" dirty="0">
                <a:solidFill>
                  <a:srgbClr val="000080"/>
                </a:solidFill>
                <a:highlight>
                  <a:srgbClr val="FFFFFF"/>
                </a:highlight>
              </a:rPr>
              <a:t>[</a:t>
            </a:r>
            <a:r>
              <a:rPr lang="en-US" dirty="0">
                <a:solidFill>
                  <a:srgbClr val="FF8000"/>
                </a:solidFill>
                <a:highlight>
                  <a:srgbClr val="FFFFFF"/>
                </a:highlight>
              </a:rPr>
              <a:t>0</a:t>
            </a:r>
            <a:r>
              <a:rPr lang="en-US" b="1" dirty="0">
                <a:solidFill>
                  <a:srgbClr val="000080"/>
                </a:solidFill>
                <a:highlight>
                  <a:srgbClr val="FFFFFF"/>
                </a:highlight>
              </a:rPr>
              <a:t>],</a:t>
            </a:r>
            <a:r>
              <a:rPr lang="en-US" dirty="0">
                <a:solidFill>
                  <a:srgbClr val="000000"/>
                </a:solidFill>
                <a:highlight>
                  <a:srgbClr val="FFFFFF"/>
                </a:highlight>
              </a:rPr>
              <a:t> buffer</a:t>
            </a:r>
            <a:r>
              <a:rPr lang="en-US" b="1" dirty="0">
                <a:solidFill>
                  <a:srgbClr val="000080"/>
                </a:solidFill>
                <a:highlight>
                  <a:srgbClr val="FFFFFF"/>
                </a:highlight>
              </a:rPr>
              <a:t>,</a:t>
            </a:r>
            <a:r>
              <a:rPr lang="en-US" dirty="0">
                <a:solidFill>
                  <a:srgbClr val="000000"/>
                </a:solidFill>
                <a:highlight>
                  <a:srgbClr val="FFFFFF"/>
                </a:highlight>
              </a:rPr>
              <a:t> SIZE </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&gt;</a:t>
            </a:r>
            <a:r>
              <a:rPr lang="en-US" dirty="0">
                <a:solidFill>
                  <a:srgbClr val="000000"/>
                </a:solidFill>
                <a:highlight>
                  <a:srgbClr val="FFFFFF"/>
                </a:highlight>
              </a:rPr>
              <a:t> </a:t>
            </a:r>
            <a:r>
              <a:rPr lang="en-US" dirty="0">
                <a:solidFill>
                  <a:srgbClr val="FF8000"/>
                </a:solidFill>
                <a:highlight>
                  <a:srgbClr val="FFFFFF"/>
                </a:highlight>
              </a:rPr>
              <a:t>0</a:t>
            </a:r>
            <a:r>
              <a:rPr lang="en-US" b="1" dirty="0">
                <a:solidFill>
                  <a:srgbClr val="000080"/>
                </a:solidFill>
                <a:highlight>
                  <a:srgbClr val="FFFFFF"/>
                </a:highlight>
              </a:rPr>
              <a:t>)</a:t>
            </a:r>
            <a:endParaRPr lang="en-US" dirty="0">
              <a:solidFill>
                <a:srgbClr val="000000"/>
              </a:solidFill>
              <a:highlight>
                <a:srgbClr val="FFFFFF"/>
              </a:highlight>
            </a:endParaRPr>
          </a:p>
          <a:p>
            <a:r>
              <a:rPr lang="es-ES" dirty="0">
                <a:solidFill>
                  <a:srgbClr val="000000"/>
                </a:solidFill>
                <a:highlight>
                  <a:srgbClr val="FFFFFF"/>
                </a:highlight>
              </a:rPr>
              <a:t>      </a:t>
            </a:r>
            <a:r>
              <a:rPr lang="es-ES" dirty="0" err="1">
                <a:solidFill>
                  <a:srgbClr val="000000"/>
                </a:solidFill>
                <a:highlight>
                  <a:srgbClr val="FFFFFF"/>
                </a:highlight>
              </a:rPr>
              <a:t>write</a:t>
            </a:r>
            <a:r>
              <a:rPr lang="es-ES" b="1" dirty="0">
                <a:solidFill>
                  <a:srgbClr val="000080"/>
                </a:solidFill>
                <a:highlight>
                  <a:srgbClr val="FFFFFF"/>
                </a:highlight>
              </a:rPr>
              <a:t>(</a:t>
            </a:r>
            <a:r>
              <a:rPr lang="es-ES" dirty="0">
                <a:solidFill>
                  <a:srgbClr val="000000"/>
                </a:solidFill>
                <a:highlight>
                  <a:srgbClr val="FFFFFF"/>
                </a:highlight>
              </a:rPr>
              <a:t> </a:t>
            </a:r>
            <a:r>
              <a:rPr lang="es-ES" dirty="0">
                <a:solidFill>
                  <a:srgbClr val="FF8000"/>
                </a:solidFill>
                <a:highlight>
                  <a:srgbClr val="FFFFFF"/>
                </a:highlight>
              </a:rPr>
              <a:t>1</a:t>
            </a:r>
            <a:r>
              <a:rPr lang="es-ES" b="1" dirty="0">
                <a:solidFill>
                  <a:srgbClr val="000080"/>
                </a:solidFill>
                <a:highlight>
                  <a:srgbClr val="FFFFFF"/>
                </a:highlight>
              </a:rPr>
              <a:t>,</a:t>
            </a:r>
            <a:r>
              <a:rPr lang="es-ES" dirty="0">
                <a:solidFill>
                  <a:srgbClr val="000000"/>
                </a:solidFill>
                <a:highlight>
                  <a:srgbClr val="FFFFFF"/>
                </a:highlight>
              </a:rPr>
              <a:t> buffer</a:t>
            </a:r>
            <a:r>
              <a:rPr lang="es-ES" b="1" dirty="0">
                <a:solidFill>
                  <a:srgbClr val="000080"/>
                </a:solidFill>
                <a:highlight>
                  <a:srgbClr val="FFFFFF"/>
                </a:highlight>
              </a:rPr>
              <a:t>,</a:t>
            </a:r>
            <a:r>
              <a:rPr lang="es-ES" dirty="0">
                <a:solidFill>
                  <a:srgbClr val="000000"/>
                </a:solidFill>
                <a:highlight>
                  <a:srgbClr val="FFFFFF"/>
                </a:highlight>
              </a:rPr>
              <a:t> </a:t>
            </a:r>
            <a:r>
              <a:rPr lang="es-ES" dirty="0" err="1">
                <a:solidFill>
                  <a:srgbClr val="000000"/>
                </a:solidFill>
                <a:highlight>
                  <a:srgbClr val="FFFFFF"/>
                </a:highlight>
              </a:rPr>
              <a:t>readbytes</a:t>
            </a:r>
            <a:r>
              <a:rPr lang="es-ES" dirty="0">
                <a:solidFill>
                  <a:srgbClr val="000000"/>
                </a:solidFill>
                <a:highlight>
                  <a:srgbClr val="FFFFFF"/>
                </a:highlight>
              </a:rPr>
              <a:t> </a:t>
            </a:r>
            <a:r>
              <a:rPr lang="es-ES" b="1" dirty="0">
                <a:solidFill>
                  <a:srgbClr val="000080"/>
                </a:solidFill>
                <a:highlight>
                  <a:srgbClr val="FFFFFF"/>
                </a:highlight>
              </a:rPr>
              <a:t>);</a:t>
            </a:r>
            <a:r>
              <a:rPr lang="es-ES" dirty="0">
                <a:solidFill>
                  <a:srgbClr val="000000"/>
                </a:solidFill>
                <a:highlight>
                  <a:srgbClr val="FFFFFF"/>
                </a:highlight>
              </a:rPr>
              <a:t> </a:t>
            </a:r>
            <a:r>
              <a:rPr lang="es-ES" dirty="0">
                <a:solidFill>
                  <a:srgbClr val="008000"/>
                </a:solidFill>
                <a:highlight>
                  <a:srgbClr val="FFFFFF"/>
                </a:highlight>
              </a:rPr>
              <a:t>// Pantalla</a:t>
            </a:r>
          </a:p>
          <a:p>
            <a:r>
              <a:rPr lang="es-ES" dirty="0">
                <a:solidFill>
                  <a:srgbClr val="000000"/>
                </a:solidFill>
                <a:highlight>
                  <a:srgbClr val="FFFFFF"/>
                </a:highlight>
              </a:rPr>
              <a:t> </a:t>
            </a:r>
          </a:p>
          <a:p>
            <a:r>
              <a:rPr lang="es-ES" dirty="0">
                <a:solidFill>
                  <a:srgbClr val="000000"/>
                </a:solidFill>
                <a:highlight>
                  <a:srgbClr val="FFFFFF"/>
                </a:highlight>
              </a:rPr>
              <a:t>    </a:t>
            </a:r>
            <a:r>
              <a:rPr lang="es-ES" dirty="0" err="1">
                <a:solidFill>
                  <a:srgbClr val="000000"/>
                </a:solidFill>
                <a:highlight>
                  <a:srgbClr val="FFFFFF"/>
                </a:highlight>
              </a:rPr>
              <a:t>close</a:t>
            </a:r>
            <a:r>
              <a:rPr lang="es-ES" b="1" dirty="0">
                <a:solidFill>
                  <a:srgbClr val="000080"/>
                </a:solidFill>
                <a:highlight>
                  <a:srgbClr val="FFFFFF"/>
                </a:highlight>
              </a:rPr>
              <a:t>(</a:t>
            </a:r>
            <a:r>
              <a:rPr lang="es-ES" dirty="0">
                <a:solidFill>
                  <a:srgbClr val="000000"/>
                </a:solidFill>
                <a:highlight>
                  <a:srgbClr val="FFFFFF"/>
                </a:highlight>
              </a:rPr>
              <a:t> p</a:t>
            </a:r>
            <a:r>
              <a:rPr lang="es-ES" b="1" dirty="0">
                <a:solidFill>
                  <a:srgbClr val="000080"/>
                </a:solidFill>
                <a:highlight>
                  <a:srgbClr val="FFFFFF"/>
                </a:highlight>
              </a:rPr>
              <a:t>[</a:t>
            </a:r>
            <a:r>
              <a:rPr lang="es-ES" dirty="0">
                <a:solidFill>
                  <a:srgbClr val="FF8000"/>
                </a:solidFill>
                <a:highlight>
                  <a:srgbClr val="FFFFFF"/>
                </a:highlight>
              </a:rPr>
              <a:t>0</a:t>
            </a:r>
            <a:r>
              <a:rPr lang="es-ES" b="1" dirty="0">
                <a:solidFill>
                  <a:srgbClr val="000080"/>
                </a:solidFill>
                <a:highlight>
                  <a:srgbClr val="FFFFFF"/>
                </a:highlight>
              </a:rPr>
              <a:t>]</a:t>
            </a:r>
            <a:r>
              <a:rPr lang="es-ES" dirty="0">
                <a:solidFill>
                  <a:srgbClr val="000000"/>
                </a:solidFill>
                <a:highlight>
                  <a:srgbClr val="FFFFFF"/>
                </a:highlight>
              </a:rPr>
              <a:t> </a:t>
            </a:r>
            <a:r>
              <a:rPr lang="es-ES" b="1" dirty="0">
                <a:solidFill>
                  <a:srgbClr val="000080"/>
                </a:solidFill>
                <a:highlight>
                  <a:srgbClr val="FFFFFF"/>
                </a:highlight>
              </a:rPr>
              <a:t>);</a:t>
            </a:r>
            <a:endParaRPr lang="es-ES" dirty="0">
              <a:solidFill>
                <a:srgbClr val="000000"/>
              </a:solidFill>
              <a:highlight>
                <a:srgbClr val="FFFFFF"/>
              </a:highlight>
            </a:endParaRPr>
          </a:p>
          <a:p>
            <a:r>
              <a:rPr lang="es-ES" dirty="0">
                <a:solidFill>
                  <a:srgbClr val="000000"/>
                </a:solidFill>
                <a:highlight>
                  <a:srgbClr val="FFFFFF"/>
                </a:highlight>
              </a:rPr>
              <a:t>  </a:t>
            </a:r>
            <a:r>
              <a:rPr lang="es-ES" b="1" dirty="0">
                <a:solidFill>
                  <a:srgbClr val="000080"/>
                </a:solidFill>
                <a:highlight>
                  <a:srgbClr val="FFFFFF"/>
                </a:highlight>
              </a:rPr>
              <a:t>}</a:t>
            </a:r>
            <a:endParaRPr lang="es-ES" dirty="0">
              <a:solidFill>
                <a:srgbClr val="000000"/>
              </a:solidFill>
              <a:highlight>
                <a:srgbClr val="FFFFFF"/>
              </a:highlight>
            </a:endParaRPr>
          </a:p>
          <a:p>
            <a:r>
              <a:rPr lang="es-ES" dirty="0">
                <a:solidFill>
                  <a:srgbClr val="000000"/>
                </a:solidFill>
                <a:highlight>
                  <a:srgbClr val="FFFFFF"/>
                </a:highlight>
              </a:rPr>
              <a:t>  </a:t>
            </a:r>
            <a:r>
              <a:rPr lang="es-ES" dirty="0" err="1">
                <a:solidFill>
                  <a:srgbClr val="000000"/>
                </a:solidFill>
                <a:highlight>
                  <a:srgbClr val="FFFFFF"/>
                </a:highlight>
              </a:rPr>
              <a:t>else</a:t>
            </a:r>
            <a:endParaRPr lang="es-ES" dirty="0">
              <a:solidFill>
                <a:srgbClr val="000000"/>
              </a:solidFill>
              <a:highlight>
                <a:srgbClr val="FFFFFF"/>
              </a:highlight>
            </a:endParaRPr>
          </a:p>
          <a:p>
            <a:r>
              <a:rPr lang="es-ES" dirty="0">
                <a:solidFill>
                  <a:srgbClr val="000000"/>
                </a:solidFill>
                <a:highlight>
                  <a:srgbClr val="FFFFFF"/>
                </a:highlight>
              </a:rPr>
              <a:t>  </a:t>
            </a:r>
            <a:r>
              <a:rPr lang="es-ES" b="1" dirty="0">
                <a:solidFill>
                  <a:srgbClr val="000080"/>
                </a:solidFill>
                <a:highlight>
                  <a:srgbClr val="FFFFFF"/>
                </a:highlight>
              </a:rPr>
              <a:t>{</a:t>
            </a:r>
            <a:r>
              <a:rPr lang="es-ES" dirty="0">
                <a:solidFill>
                  <a:srgbClr val="000000"/>
                </a:solidFill>
                <a:highlight>
                  <a:srgbClr val="FFFFFF"/>
                </a:highlight>
              </a:rPr>
              <a:t> </a:t>
            </a:r>
            <a:r>
              <a:rPr lang="es-ES" dirty="0">
                <a:solidFill>
                  <a:srgbClr val="008000"/>
                </a:solidFill>
                <a:highlight>
                  <a:srgbClr val="FFFFFF"/>
                </a:highlight>
              </a:rPr>
              <a:t>// padre</a:t>
            </a:r>
          </a:p>
          <a:p>
            <a:r>
              <a:rPr lang="es-ES" dirty="0">
                <a:solidFill>
                  <a:srgbClr val="000000"/>
                </a:solidFill>
                <a:highlight>
                  <a:srgbClr val="FFFFFF"/>
                </a:highlight>
              </a:rPr>
              <a:t>    </a:t>
            </a:r>
            <a:r>
              <a:rPr lang="es-ES" dirty="0" err="1">
                <a:solidFill>
                  <a:srgbClr val="000000"/>
                </a:solidFill>
                <a:highlight>
                  <a:srgbClr val="FFFFFF"/>
                </a:highlight>
              </a:rPr>
              <a:t>close</a:t>
            </a:r>
            <a:r>
              <a:rPr lang="es-ES" b="1" dirty="0">
                <a:solidFill>
                  <a:srgbClr val="000080"/>
                </a:solidFill>
                <a:highlight>
                  <a:srgbClr val="FFFFFF"/>
                </a:highlight>
              </a:rPr>
              <a:t>(</a:t>
            </a:r>
            <a:r>
              <a:rPr lang="es-ES" dirty="0">
                <a:solidFill>
                  <a:srgbClr val="000000"/>
                </a:solidFill>
                <a:highlight>
                  <a:srgbClr val="FFFFFF"/>
                </a:highlight>
              </a:rPr>
              <a:t> p</a:t>
            </a:r>
            <a:r>
              <a:rPr lang="es-ES" b="1" dirty="0">
                <a:solidFill>
                  <a:srgbClr val="000080"/>
                </a:solidFill>
                <a:highlight>
                  <a:srgbClr val="FFFFFF"/>
                </a:highlight>
              </a:rPr>
              <a:t>[</a:t>
            </a:r>
            <a:r>
              <a:rPr lang="es-ES" dirty="0">
                <a:solidFill>
                  <a:srgbClr val="FF8000"/>
                </a:solidFill>
                <a:highlight>
                  <a:srgbClr val="FFFFFF"/>
                </a:highlight>
              </a:rPr>
              <a:t>0</a:t>
            </a:r>
            <a:r>
              <a:rPr lang="es-ES" b="1" dirty="0">
                <a:solidFill>
                  <a:srgbClr val="000080"/>
                </a:solidFill>
                <a:highlight>
                  <a:srgbClr val="FFFFFF"/>
                </a:highlight>
              </a:rPr>
              <a:t>]</a:t>
            </a:r>
            <a:r>
              <a:rPr lang="es-ES" dirty="0">
                <a:solidFill>
                  <a:srgbClr val="000000"/>
                </a:solidFill>
                <a:highlight>
                  <a:srgbClr val="FFFFFF"/>
                </a:highlight>
              </a:rPr>
              <a:t> </a:t>
            </a:r>
            <a:r>
              <a:rPr lang="es-ES" b="1" dirty="0">
                <a:solidFill>
                  <a:srgbClr val="000080"/>
                </a:solidFill>
                <a:highlight>
                  <a:srgbClr val="FFFFFF"/>
                </a:highlight>
              </a:rPr>
              <a:t>);</a:t>
            </a:r>
            <a:r>
              <a:rPr lang="es-ES" dirty="0">
                <a:solidFill>
                  <a:srgbClr val="000000"/>
                </a:solidFill>
                <a:highlight>
                  <a:srgbClr val="FFFFFF"/>
                </a:highlight>
              </a:rPr>
              <a:t> </a:t>
            </a:r>
            <a:r>
              <a:rPr lang="es-ES" dirty="0">
                <a:solidFill>
                  <a:srgbClr val="008000"/>
                </a:solidFill>
                <a:highlight>
                  <a:srgbClr val="FFFFFF"/>
                </a:highlight>
              </a:rPr>
              <a:t>/* cerramos el lado de lectura del pipe */</a:t>
            </a:r>
            <a:endParaRPr lang="es-ES" dirty="0">
              <a:solidFill>
                <a:srgbClr val="000000"/>
              </a:solidFill>
              <a:highlight>
                <a:srgbClr val="FFFFFF"/>
              </a:highlight>
            </a:endParaRPr>
          </a:p>
          <a:p>
            <a:r>
              <a:rPr lang="es-ES" dirty="0">
                <a:solidFill>
                  <a:srgbClr val="000000"/>
                </a:solidFill>
                <a:highlight>
                  <a:srgbClr val="FFFFFF"/>
                </a:highlight>
              </a:rPr>
              <a:t> </a:t>
            </a:r>
          </a:p>
          <a:p>
            <a:r>
              <a:rPr lang="es-ES" dirty="0">
                <a:solidFill>
                  <a:srgbClr val="000000"/>
                </a:solidFill>
                <a:highlight>
                  <a:srgbClr val="FFFFFF"/>
                </a:highlight>
              </a:rPr>
              <a:t>    </a:t>
            </a:r>
            <a:r>
              <a:rPr lang="es-ES" dirty="0" err="1">
                <a:solidFill>
                  <a:srgbClr val="000000"/>
                </a:solidFill>
                <a:highlight>
                  <a:srgbClr val="FFFFFF"/>
                </a:highlight>
              </a:rPr>
              <a:t>strcpy</a:t>
            </a:r>
            <a:r>
              <a:rPr lang="es-ES" b="1" dirty="0">
                <a:solidFill>
                  <a:srgbClr val="000080"/>
                </a:solidFill>
                <a:highlight>
                  <a:srgbClr val="FFFFFF"/>
                </a:highlight>
              </a:rPr>
              <a:t>(</a:t>
            </a:r>
            <a:r>
              <a:rPr lang="es-ES" dirty="0">
                <a:solidFill>
                  <a:srgbClr val="000000"/>
                </a:solidFill>
                <a:highlight>
                  <a:srgbClr val="FFFFFF"/>
                </a:highlight>
              </a:rPr>
              <a:t> buffer</a:t>
            </a:r>
            <a:r>
              <a:rPr lang="es-ES" b="1" dirty="0">
                <a:solidFill>
                  <a:srgbClr val="000080"/>
                </a:solidFill>
                <a:highlight>
                  <a:srgbClr val="FFFFFF"/>
                </a:highlight>
              </a:rPr>
              <a:t>,</a:t>
            </a:r>
            <a:r>
              <a:rPr lang="es-ES" dirty="0">
                <a:solidFill>
                  <a:srgbClr val="000000"/>
                </a:solidFill>
                <a:highlight>
                  <a:srgbClr val="FFFFFF"/>
                </a:highlight>
              </a:rPr>
              <a:t> </a:t>
            </a:r>
            <a:r>
              <a:rPr lang="es-ES" dirty="0">
                <a:solidFill>
                  <a:srgbClr val="808080"/>
                </a:solidFill>
                <a:highlight>
                  <a:srgbClr val="FFFFFF"/>
                </a:highlight>
              </a:rPr>
              <a:t>"Esto llega a </a:t>
            </a:r>
            <a:r>
              <a:rPr lang="es-ES" dirty="0" err="1">
                <a:solidFill>
                  <a:srgbClr val="808080"/>
                </a:solidFill>
                <a:highlight>
                  <a:srgbClr val="FFFFFF"/>
                </a:highlight>
              </a:rPr>
              <a:t>traves</a:t>
            </a:r>
            <a:r>
              <a:rPr lang="es-ES" dirty="0">
                <a:solidFill>
                  <a:srgbClr val="808080"/>
                </a:solidFill>
                <a:highlight>
                  <a:srgbClr val="FFFFFF"/>
                </a:highlight>
              </a:rPr>
              <a:t> de la </a:t>
            </a:r>
            <a:r>
              <a:rPr lang="es-ES" dirty="0" err="1">
                <a:solidFill>
                  <a:srgbClr val="808080"/>
                </a:solidFill>
                <a:highlight>
                  <a:srgbClr val="FFFFFF"/>
                </a:highlight>
              </a:rPr>
              <a:t>tuberia</a:t>
            </a:r>
            <a:r>
              <a:rPr lang="es-ES" dirty="0">
                <a:solidFill>
                  <a:srgbClr val="808080"/>
                </a:solidFill>
                <a:highlight>
                  <a:srgbClr val="FFFFFF"/>
                </a:highlight>
              </a:rPr>
              <a:t>\n"</a:t>
            </a:r>
            <a:r>
              <a:rPr lang="es-ES" dirty="0">
                <a:solidFill>
                  <a:srgbClr val="000000"/>
                </a:solidFill>
                <a:highlight>
                  <a:srgbClr val="FFFFFF"/>
                </a:highlight>
              </a:rPr>
              <a:t> </a:t>
            </a:r>
            <a:r>
              <a:rPr lang="es-ES" b="1" dirty="0">
                <a:solidFill>
                  <a:srgbClr val="000080"/>
                </a:solidFill>
                <a:highlight>
                  <a:srgbClr val="FFFFFF"/>
                </a:highlight>
              </a:rPr>
              <a:t>);</a:t>
            </a:r>
            <a:endParaRPr lang="es-ES" dirty="0">
              <a:solidFill>
                <a:srgbClr val="000000"/>
              </a:solidFill>
              <a:highlight>
                <a:srgbClr val="FFFFFF"/>
              </a:highlight>
            </a:endParaRPr>
          </a:p>
          <a:p>
            <a:r>
              <a:rPr lang="es-ES" dirty="0">
                <a:solidFill>
                  <a:srgbClr val="000000"/>
                </a:solidFill>
                <a:highlight>
                  <a:srgbClr val="FFFFFF"/>
                </a:highlight>
              </a:rPr>
              <a:t>    </a:t>
            </a:r>
            <a:r>
              <a:rPr lang="es-ES" dirty="0" err="1">
                <a:solidFill>
                  <a:srgbClr val="000000"/>
                </a:solidFill>
                <a:highlight>
                  <a:srgbClr val="FFFFFF"/>
                </a:highlight>
              </a:rPr>
              <a:t>write</a:t>
            </a:r>
            <a:r>
              <a:rPr lang="es-ES" b="1" dirty="0">
                <a:solidFill>
                  <a:srgbClr val="000080"/>
                </a:solidFill>
                <a:highlight>
                  <a:srgbClr val="FFFFFF"/>
                </a:highlight>
              </a:rPr>
              <a:t>(</a:t>
            </a:r>
            <a:r>
              <a:rPr lang="es-ES" dirty="0">
                <a:solidFill>
                  <a:srgbClr val="000000"/>
                </a:solidFill>
                <a:highlight>
                  <a:srgbClr val="FFFFFF"/>
                </a:highlight>
              </a:rPr>
              <a:t> p</a:t>
            </a:r>
            <a:r>
              <a:rPr lang="es-ES" b="1" dirty="0">
                <a:solidFill>
                  <a:srgbClr val="000080"/>
                </a:solidFill>
                <a:highlight>
                  <a:srgbClr val="FFFFFF"/>
                </a:highlight>
              </a:rPr>
              <a:t>[</a:t>
            </a:r>
            <a:r>
              <a:rPr lang="es-ES" dirty="0">
                <a:solidFill>
                  <a:srgbClr val="FF8000"/>
                </a:solidFill>
                <a:highlight>
                  <a:srgbClr val="FFFFFF"/>
                </a:highlight>
              </a:rPr>
              <a:t>1</a:t>
            </a:r>
            <a:r>
              <a:rPr lang="es-ES" b="1" dirty="0">
                <a:solidFill>
                  <a:srgbClr val="000080"/>
                </a:solidFill>
                <a:highlight>
                  <a:srgbClr val="FFFFFF"/>
                </a:highlight>
              </a:rPr>
              <a:t>],</a:t>
            </a:r>
            <a:r>
              <a:rPr lang="es-ES" dirty="0">
                <a:solidFill>
                  <a:srgbClr val="000000"/>
                </a:solidFill>
                <a:highlight>
                  <a:srgbClr val="FFFFFF"/>
                </a:highlight>
              </a:rPr>
              <a:t> buffer</a:t>
            </a:r>
            <a:r>
              <a:rPr lang="es-ES" b="1" dirty="0">
                <a:solidFill>
                  <a:srgbClr val="000080"/>
                </a:solidFill>
                <a:highlight>
                  <a:srgbClr val="FFFFFF"/>
                </a:highlight>
              </a:rPr>
              <a:t>,</a:t>
            </a:r>
            <a:r>
              <a:rPr lang="es-ES" dirty="0">
                <a:solidFill>
                  <a:srgbClr val="000000"/>
                </a:solidFill>
                <a:highlight>
                  <a:srgbClr val="FFFFFF"/>
                </a:highlight>
              </a:rPr>
              <a:t> </a:t>
            </a:r>
            <a:r>
              <a:rPr lang="es-ES" dirty="0" err="1">
                <a:solidFill>
                  <a:srgbClr val="000000"/>
                </a:solidFill>
                <a:highlight>
                  <a:srgbClr val="FFFFFF"/>
                </a:highlight>
              </a:rPr>
              <a:t>strlen</a:t>
            </a:r>
            <a:r>
              <a:rPr lang="es-ES" b="1" dirty="0">
                <a:solidFill>
                  <a:srgbClr val="000080"/>
                </a:solidFill>
                <a:highlight>
                  <a:srgbClr val="FFFFFF"/>
                </a:highlight>
              </a:rPr>
              <a:t>(</a:t>
            </a:r>
            <a:r>
              <a:rPr lang="es-ES" dirty="0">
                <a:solidFill>
                  <a:srgbClr val="000000"/>
                </a:solidFill>
                <a:highlight>
                  <a:srgbClr val="FFFFFF"/>
                </a:highlight>
              </a:rPr>
              <a:t> buffer </a:t>
            </a:r>
            <a:r>
              <a:rPr lang="es-ES" b="1" dirty="0">
                <a:solidFill>
                  <a:srgbClr val="000080"/>
                </a:solidFill>
                <a:highlight>
                  <a:srgbClr val="FFFFFF"/>
                </a:highlight>
              </a:rPr>
              <a:t>)</a:t>
            </a:r>
            <a:r>
              <a:rPr lang="es-ES" dirty="0">
                <a:solidFill>
                  <a:srgbClr val="000000"/>
                </a:solidFill>
                <a:highlight>
                  <a:srgbClr val="FFFFFF"/>
                </a:highlight>
              </a:rPr>
              <a:t> </a:t>
            </a:r>
            <a:r>
              <a:rPr lang="es-ES" b="1" dirty="0">
                <a:solidFill>
                  <a:srgbClr val="000080"/>
                </a:solidFill>
                <a:highlight>
                  <a:srgbClr val="FFFFFF"/>
                </a:highlight>
              </a:rPr>
              <a:t>);</a:t>
            </a:r>
            <a:endParaRPr lang="es-ES" dirty="0">
              <a:solidFill>
                <a:srgbClr val="000000"/>
              </a:solidFill>
              <a:highlight>
                <a:srgbClr val="FFFFFF"/>
              </a:highlight>
            </a:endParaRPr>
          </a:p>
          <a:p>
            <a:r>
              <a:rPr lang="es-ES" dirty="0">
                <a:solidFill>
                  <a:srgbClr val="000000"/>
                </a:solidFill>
                <a:highlight>
                  <a:srgbClr val="FFFFFF"/>
                </a:highlight>
              </a:rPr>
              <a:t> </a:t>
            </a:r>
          </a:p>
          <a:p>
            <a:r>
              <a:rPr lang="es-ES" dirty="0">
                <a:solidFill>
                  <a:srgbClr val="000000"/>
                </a:solidFill>
                <a:highlight>
                  <a:srgbClr val="FFFFFF"/>
                </a:highlight>
              </a:rPr>
              <a:t>    </a:t>
            </a:r>
            <a:r>
              <a:rPr lang="es-ES" dirty="0" err="1">
                <a:solidFill>
                  <a:srgbClr val="000000"/>
                </a:solidFill>
                <a:highlight>
                  <a:srgbClr val="FFFFFF"/>
                </a:highlight>
              </a:rPr>
              <a:t>close</a:t>
            </a:r>
            <a:r>
              <a:rPr lang="es-ES" b="1" dirty="0">
                <a:solidFill>
                  <a:srgbClr val="000080"/>
                </a:solidFill>
                <a:highlight>
                  <a:srgbClr val="FFFFFF"/>
                </a:highlight>
              </a:rPr>
              <a:t>(</a:t>
            </a:r>
            <a:r>
              <a:rPr lang="es-ES" dirty="0">
                <a:solidFill>
                  <a:srgbClr val="000000"/>
                </a:solidFill>
                <a:highlight>
                  <a:srgbClr val="FFFFFF"/>
                </a:highlight>
              </a:rPr>
              <a:t> p</a:t>
            </a:r>
            <a:r>
              <a:rPr lang="es-ES" b="1" dirty="0">
                <a:solidFill>
                  <a:srgbClr val="000080"/>
                </a:solidFill>
                <a:highlight>
                  <a:srgbClr val="FFFFFF"/>
                </a:highlight>
              </a:rPr>
              <a:t>[</a:t>
            </a:r>
            <a:r>
              <a:rPr lang="es-ES" dirty="0">
                <a:solidFill>
                  <a:srgbClr val="FF8000"/>
                </a:solidFill>
                <a:highlight>
                  <a:srgbClr val="FFFFFF"/>
                </a:highlight>
              </a:rPr>
              <a:t>1</a:t>
            </a:r>
            <a:r>
              <a:rPr lang="es-ES" b="1" dirty="0">
                <a:solidFill>
                  <a:srgbClr val="000080"/>
                </a:solidFill>
                <a:highlight>
                  <a:srgbClr val="FFFFFF"/>
                </a:highlight>
              </a:rPr>
              <a:t>]</a:t>
            </a:r>
            <a:r>
              <a:rPr lang="es-ES" dirty="0">
                <a:solidFill>
                  <a:srgbClr val="000000"/>
                </a:solidFill>
                <a:highlight>
                  <a:srgbClr val="FFFFFF"/>
                </a:highlight>
              </a:rPr>
              <a:t> </a:t>
            </a:r>
            <a:r>
              <a:rPr lang="es-ES" b="1" dirty="0">
                <a:solidFill>
                  <a:srgbClr val="000080"/>
                </a:solidFill>
                <a:highlight>
                  <a:srgbClr val="FFFFFF"/>
                </a:highlight>
              </a:rPr>
              <a:t>);</a:t>
            </a:r>
            <a:endParaRPr lang="es-ES" dirty="0">
              <a:solidFill>
                <a:srgbClr val="000000"/>
              </a:solidFill>
              <a:highlight>
                <a:srgbClr val="FFFFFF"/>
              </a:highlight>
            </a:endParaRPr>
          </a:p>
          <a:p>
            <a:r>
              <a:rPr lang="es-ES" dirty="0">
                <a:solidFill>
                  <a:srgbClr val="000000"/>
                </a:solidFill>
                <a:highlight>
                  <a:srgbClr val="FFFFFF"/>
                </a:highlight>
              </a:rPr>
              <a:t>  </a:t>
            </a:r>
            <a:r>
              <a:rPr lang="es-ES" b="1" dirty="0">
                <a:solidFill>
                  <a:srgbClr val="000080"/>
                </a:solidFill>
                <a:highlight>
                  <a:srgbClr val="FFFFFF"/>
                </a:highlight>
              </a:rPr>
              <a:t>}</a:t>
            </a:r>
            <a:endParaRPr lang="es-ES" dirty="0">
              <a:solidFill>
                <a:srgbClr val="000000"/>
              </a:solidFill>
              <a:highlight>
                <a:srgbClr val="FFFFFF"/>
              </a:highlight>
            </a:endParaRPr>
          </a:p>
        </p:txBody>
      </p:sp>
      <p:sp>
        <p:nvSpPr>
          <p:cNvPr id="10" name="Abrir llave 9">
            <a:extLst>
              <a:ext uri="{FF2B5EF4-FFF2-40B4-BE49-F238E27FC236}">
                <a16:creationId xmlns:a16="http://schemas.microsoft.com/office/drawing/2014/main" id="{1838F040-A015-4C19-5766-DEFA985EF317}"/>
              </a:ext>
            </a:extLst>
          </p:cNvPr>
          <p:cNvSpPr/>
          <p:nvPr/>
        </p:nvSpPr>
        <p:spPr>
          <a:xfrm>
            <a:off x="3454400" y="1006183"/>
            <a:ext cx="838202" cy="5435257"/>
          </a:xfrm>
          <a:prstGeom prst="leftBrace">
            <a:avLst>
              <a:gd name="adj1" fmla="val 8333"/>
              <a:gd name="adj2" fmla="val 6906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val="17624365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4806778-C457-1D45-9E75-F7B9FAA2FA0D}"/>
              </a:ext>
            </a:extLst>
          </p:cNvPr>
          <p:cNvSpPr>
            <a:spLocks noChangeArrowheads="1"/>
          </p:cNvSpPr>
          <p:nvPr/>
        </p:nvSpPr>
        <p:spPr bwMode="auto">
          <a:xfrm>
            <a:off x="248921" y="483818"/>
            <a:ext cx="2815555" cy="5355312"/>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ctr" anchorCtr="0" compatLnSpc="1">
            <a:prstTxWarp prst="textNoShape">
              <a:avLst/>
            </a:prstTxWarp>
            <a:spAutoFit/>
          </a:bodyPr>
          <a:lstStyle/>
          <a:p>
            <a:r>
              <a:rPr lang="es-ES" dirty="0">
                <a:solidFill>
                  <a:srgbClr val="804000"/>
                </a:solidFill>
                <a:highlight>
                  <a:srgbClr val="FFFFFF"/>
                </a:highlight>
              </a:rPr>
              <a:t>#</a:t>
            </a:r>
            <a:r>
              <a:rPr lang="es-ES" dirty="0" err="1">
                <a:solidFill>
                  <a:srgbClr val="804000"/>
                </a:solidFill>
                <a:highlight>
                  <a:srgbClr val="FFFFFF"/>
                </a:highlight>
              </a:rPr>
              <a:t>include</a:t>
            </a:r>
            <a:r>
              <a:rPr lang="es-ES" dirty="0">
                <a:solidFill>
                  <a:srgbClr val="804000"/>
                </a:solidFill>
                <a:highlight>
                  <a:srgbClr val="FFFFFF"/>
                </a:highlight>
              </a:rPr>
              <a:t> &lt;</a:t>
            </a:r>
            <a:r>
              <a:rPr lang="es-ES" dirty="0" err="1">
                <a:solidFill>
                  <a:srgbClr val="804000"/>
                </a:solidFill>
                <a:highlight>
                  <a:srgbClr val="FFFFFF"/>
                </a:highlight>
              </a:rPr>
              <a:t>sys</a:t>
            </a:r>
            <a:r>
              <a:rPr lang="es-ES" dirty="0">
                <a:solidFill>
                  <a:srgbClr val="804000"/>
                </a:solidFill>
                <a:highlight>
                  <a:srgbClr val="FFFFFF"/>
                </a:highlight>
              </a:rPr>
              <a:t>/</a:t>
            </a:r>
            <a:r>
              <a:rPr lang="es-ES" dirty="0" err="1">
                <a:solidFill>
                  <a:srgbClr val="804000"/>
                </a:solidFill>
                <a:highlight>
                  <a:srgbClr val="FFFFFF"/>
                </a:highlight>
              </a:rPr>
              <a:t>types.h</a:t>
            </a:r>
            <a:r>
              <a:rPr lang="es-ES" dirty="0">
                <a:solidFill>
                  <a:srgbClr val="804000"/>
                </a:solidFill>
                <a:highlight>
                  <a:srgbClr val="FFFFFF"/>
                </a:highlight>
              </a:rPr>
              <a:t>&gt;</a:t>
            </a:r>
          </a:p>
          <a:p>
            <a:r>
              <a:rPr lang="es-ES" dirty="0">
                <a:solidFill>
                  <a:srgbClr val="804000"/>
                </a:solidFill>
                <a:highlight>
                  <a:srgbClr val="FFFFFF"/>
                </a:highlight>
              </a:rPr>
              <a:t>#</a:t>
            </a:r>
            <a:r>
              <a:rPr lang="es-ES" dirty="0" err="1">
                <a:solidFill>
                  <a:srgbClr val="804000"/>
                </a:solidFill>
                <a:highlight>
                  <a:srgbClr val="FFFFFF"/>
                </a:highlight>
              </a:rPr>
              <a:t>include</a:t>
            </a:r>
            <a:r>
              <a:rPr lang="es-ES" dirty="0">
                <a:solidFill>
                  <a:srgbClr val="804000"/>
                </a:solidFill>
                <a:highlight>
                  <a:srgbClr val="FFFFFF"/>
                </a:highlight>
              </a:rPr>
              <a:t> &lt;</a:t>
            </a:r>
            <a:r>
              <a:rPr lang="es-ES" dirty="0" err="1">
                <a:solidFill>
                  <a:srgbClr val="804000"/>
                </a:solidFill>
                <a:highlight>
                  <a:srgbClr val="FFFFFF"/>
                </a:highlight>
              </a:rPr>
              <a:t>fcntl.h</a:t>
            </a:r>
            <a:r>
              <a:rPr lang="es-ES" dirty="0">
                <a:solidFill>
                  <a:srgbClr val="804000"/>
                </a:solidFill>
                <a:highlight>
                  <a:srgbClr val="FFFFFF"/>
                </a:highlight>
              </a:rPr>
              <a:t>&gt;</a:t>
            </a:r>
          </a:p>
          <a:p>
            <a:r>
              <a:rPr lang="es-ES" dirty="0">
                <a:solidFill>
                  <a:srgbClr val="804000"/>
                </a:solidFill>
                <a:highlight>
                  <a:srgbClr val="FFFFFF"/>
                </a:highlight>
              </a:rPr>
              <a:t>#</a:t>
            </a:r>
            <a:r>
              <a:rPr lang="es-ES" dirty="0" err="1">
                <a:solidFill>
                  <a:srgbClr val="804000"/>
                </a:solidFill>
                <a:highlight>
                  <a:srgbClr val="FFFFFF"/>
                </a:highlight>
              </a:rPr>
              <a:t>include</a:t>
            </a:r>
            <a:r>
              <a:rPr lang="es-ES" dirty="0">
                <a:solidFill>
                  <a:srgbClr val="804000"/>
                </a:solidFill>
                <a:highlight>
                  <a:srgbClr val="FFFFFF"/>
                </a:highlight>
              </a:rPr>
              <a:t> &lt;</a:t>
            </a:r>
            <a:r>
              <a:rPr lang="es-ES" dirty="0" err="1">
                <a:solidFill>
                  <a:srgbClr val="804000"/>
                </a:solidFill>
                <a:highlight>
                  <a:srgbClr val="FFFFFF"/>
                </a:highlight>
              </a:rPr>
              <a:t>unistd.h</a:t>
            </a:r>
            <a:r>
              <a:rPr lang="es-ES" dirty="0">
                <a:solidFill>
                  <a:srgbClr val="804000"/>
                </a:solidFill>
                <a:highlight>
                  <a:srgbClr val="FFFFFF"/>
                </a:highlight>
              </a:rPr>
              <a:t>&gt;</a:t>
            </a:r>
          </a:p>
          <a:p>
            <a:r>
              <a:rPr lang="es-ES" dirty="0">
                <a:solidFill>
                  <a:srgbClr val="804000"/>
                </a:solidFill>
                <a:highlight>
                  <a:srgbClr val="FFFFFF"/>
                </a:highlight>
              </a:rPr>
              <a:t>#</a:t>
            </a:r>
            <a:r>
              <a:rPr lang="es-ES" dirty="0" err="1">
                <a:solidFill>
                  <a:srgbClr val="804000"/>
                </a:solidFill>
                <a:highlight>
                  <a:srgbClr val="FFFFFF"/>
                </a:highlight>
              </a:rPr>
              <a:t>include</a:t>
            </a:r>
            <a:r>
              <a:rPr lang="es-ES" dirty="0">
                <a:solidFill>
                  <a:srgbClr val="804000"/>
                </a:solidFill>
                <a:highlight>
                  <a:srgbClr val="FFFFFF"/>
                </a:highlight>
              </a:rPr>
              <a:t> &lt;</a:t>
            </a:r>
            <a:r>
              <a:rPr lang="es-ES" dirty="0" err="1">
                <a:solidFill>
                  <a:srgbClr val="804000"/>
                </a:solidFill>
                <a:highlight>
                  <a:srgbClr val="FFFFFF"/>
                </a:highlight>
              </a:rPr>
              <a:t>stdio.h</a:t>
            </a:r>
            <a:r>
              <a:rPr lang="es-ES" dirty="0">
                <a:solidFill>
                  <a:srgbClr val="804000"/>
                </a:solidFill>
                <a:highlight>
                  <a:srgbClr val="FFFFFF"/>
                </a:highlight>
              </a:rPr>
              <a:t>&gt;</a:t>
            </a:r>
          </a:p>
          <a:p>
            <a:r>
              <a:rPr lang="es-ES" dirty="0">
                <a:solidFill>
                  <a:srgbClr val="000000"/>
                </a:solidFill>
                <a:highlight>
                  <a:srgbClr val="FFFFFF"/>
                </a:highlight>
              </a:rPr>
              <a:t> </a:t>
            </a:r>
          </a:p>
          <a:p>
            <a:r>
              <a:rPr lang="es-ES" dirty="0">
                <a:solidFill>
                  <a:srgbClr val="804000"/>
                </a:solidFill>
                <a:highlight>
                  <a:srgbClr val="FFFFFF"/>
                </a:highlight>
              </a:rPr>
              <a:t>#define SIZE 512</a:t>
            </a:r>
          </a:p>
          <a:p>
            <a:r>
              <a:rPr lang="es-ES" dirty="0">
                <a:solidFill>
                  <a:srgbClr val="000000"/>
                </a:solidFill>
                <a:highlight>
                  <a:srgbClr val="FFFFFF"/>
                </a:highlight>
              </a:rPr>
              <a:t> </a:t>
            </a:r>
          </a:p>
          <a:p>
            <a:r>
              <a:rPr lang="es-ES" dirty="0" err="1">
                <a:solidFill>
                  <a:srgbClr val="8000FF"/>
                </a:solidFill>
                <a:highlight>
                  <a:srgbClr val="FFFFFF"/>
                </a:highlight>
              </a:rPr>
              <a:t>int</a:t>
            </a:r>
            <a:r>
              <a:rPr lang="es-ES" dirty="0">
                <a:solidFill>
                  <a:srgbClr val="000000"/>
                </a:solidFill>
                <a:highlight>
                  <a:srgbClr val="FFFFFF"/>
                </a:highlight>
              </a:rPr>
              <a:t> </a:t>
            </a:r>
            <a:r>
              <a:rPr lang="es-ES" dirty="0" err="1">
                <a:solidFill>
                  <a:srgbClr val="000000"/>
                </a:solidFill>
                <a:highlight>
                  <a:srgbClr val="FFFFFF"/>
                </a:highlight>
              </a:rPr>
              <a:t>main</a:t>
            </a:r>
            <a:r>
              <a:rPr lang="es-ES" b="1" dirty="0">
                <a:solidFill>
                  <a:srgbClr val="000080"/>
                </a:solidFill>
                <a:highlight>
                  <a:srgbClr val="FFFFFF"/>
                </a:highlight>
              </a:rPr>
              <a:t>(</a:t>
            </a:r>
            <a:r>
              <a:rPr lang="es-ES" dirty="0" err="1">
                <a:solidFill>
                  <a:srgbClr val="8000FF"/>
                </a:solidFill>
                <a:highlight>
                  <a:srgbClr val="FFFFFF"/>
                </a:highlight>
              </a:rPr>
              <a:t>void</a:t>
            </a:r>
            <a:r>
              <a:rPr lang="es-ES" b="1" dirty="0">
                <a:solidFill>
                  <a:srgbClr val="000080"/>
                </a:solidFill>
                <a:highlight>
                  <a:srgbClr val="FFFFFF"/>
                </a:highlight>
              </a:rPr>
              <a:t>)</a:t>
            </a:r>
            <a:endParaRPr lang="es-ES" dirty="0">
              <a:solidFill>
                <a:srgbClr val="000000"/>
              </a:solidFill>
              <a:highlight>
                <a:srgbClr val="FFFFFF"/>
              </a:highlight>
            </a:endParaRPr>
          </a:p>
          <a:p>
            <a:r>
              <a:rPr lang="es-ES" b="1" dirty="0">
                <a:solidFill>
                  <a:srgbClr val="000080"/>
                </a:solidFill>
                <a:highlight>
                  <a:srgbClr val="FFFFFF"/>
                </a:highlight>
              </a:rPr>
              <a:t>{</a:t>
            </a:r>
            <a:endParaRPr lang="es-ES" dirty="0">
              <a:solidFill>
                <a:srgbClr val="000000"/>
              </a:solidFill>
              <a:highlight>
                <a:srgbClr val="FFFFFF"/>
              </a:highlight>
            </a:endParaRPr>
          </a:p>
          <a:p>
            <a:r>
              <a:rPr lang="es-ES" dirty="0">
                <a:solidFill>
                  <a:srgbClr val="000000"/>
                </a:solidFill>
                <a:highlight>
                  <a:srgbClr val="FFFFFF"/>
                </a:highlight>
              </a:rPr>
              <a:t>  </a:t>
            </a:r>
            <a:r>
              <a:rPr lang="es-ES" dirty="0" err="1">
                <a:solidFill>
                  <a:srgbClr val="000000"/>
                </a:solidFill>
                <a:highlight>
                  <a:srgbClr val="FFFFFF"/>
                </a:highlight>
              </a:rPr>
              <a:t>pid_t</a:t>
            </a:r>
            <a:r>
              <a:rPr lang="es-ES" dirty="0">
                <a:solidFill>
                  <a:srgbClr val="000000"/>
                </a:solidFill>
                <a:highlight>
                  <a:srgbClr val="FFFFFF"/>
                </a:highlight>
              </a:rPr>
              <a:t> </a:t>
            </a:r>
            <a:r>
              <a:rPr lang="es-ES" dirty="0" err="1">
                <a:solidFill>
                  <a:srgbClr val="000000"/>
                </a:solidFill>
                <a:highlight>
                  <a:srgbClr val="FFFFFF"/>
                </a:highlight>
              </a:rPr>
              <a:t>pid</a:t>
            </a:r>
            <a:r>
              <a:rPr lang="es-ES" b="1" dirty="0">
                <a:solidFill>
                  <a:srgbClr val="000080"/>
                </a:solidFill>
                <a:highlight>
                  <a:srgbClr val="FFFFFF"/>
                </a:highlight>
              </a:rPr>
              <a:t>;</a:t>
            </a:r>
            <a:endParaRPr lang="es-ES" dirty="0">
              <a:solidFill>
                <a:srgbClr val="000000"/>
              </a:solidFill>
              <a:highlight>
                <a:srgbClr val="FFFFFF"/>
              </a:highlight>
            </a:endParaRPr>
          </a:p>
          <a:p>
            <a:r>
              <a:rPr lang="es-ES" dirty="0">
                <a:solidFill>
                  <a:srgbClr val="000000"/>
                </a:solidFill>
                <a:highlight>
                  <a:srgbClr val="FFFFFF"/>
                </a:highlight>
              </a:rPr>
              <a:t>  </a:t>
            </a:r>
            <a:r>
              <a:rPr lang="es-ES" dirty="0" err="1">
                <a:solidFill>
                  <a:srgbClr val="000000"/>
                </a:solidFill>
                <a:highlight>
                  <a:srgbClr val="FFFFFF"/>
                </a:highlight>
              </a:rPr>
              <a:t>int</a:t>
            </a:r>
            <a:r>
              <a:rPr lang="es-ES" dirty="0">
                <a:solidFill>
                  <a:srgbClr val="000000"/>
                </a:solidFill>
                <a:highlight>
                  <a:srgbClr val="FFFFFF"/>
                </a:highlight>
              </a:rPr>
              <a:t> a</a:t>
            </a:r>
            <a:r>
              <a:rPr lang="es-ES" b="1" dirty="0">
                <a:solidFill>
                  <a:srgbClr val="000080"/>
                </a:solidFill>
                <a:highlight>
                  <a:srgbClr val="FFFFFF"/>
                </a:highlight>
              </a:rPr>
              <a:t>[</a:t>
            </a:r>
            <a:r>
              <a:rPr lang="es-ES" dirty="0">
                <a:solidFill>
                  <a:srgbClr val="FF8000"/>
                </a:solidFill>
                <a:highlight>
                  <a:srgbClr val="FFFFFF"/>
                </a:highlight>
              </a:rPr>
              <a:t>2</a:t>
            </a:r>
            <a:r>
              <a:rPr lang="es-ES" b="1" dirty="0">
                <a:solidFill>
                  <a:srgbClr val="000080"/>
                </a:solidFill>
                <a:highlight>
                  <a:srgbClr val="FFFFFF"/>
                </a:highlight>
              </a:rPr>
              <a:t>],</a:t>
            </a:r>
            <a:r>
              <a:rPr lang="es-ES" dirty="0">
                <a:solidFill>
                  <a:srgbClr val="000000"/>
                </a:solidFill>
                <a:highlight>
                  <a:srgbClr val="FFFFFF"/>
                </a:highlight>
              </a:rPr>
              <a:t> b</a:t>
            </a:r>
            <a:r>
              <a:rPr lang="es-ES" b="1" dirty="0">
                <a:solidFill>
                  <a:srgbClr val="000080"/>
                </a:solidFill>
                <a:highlight>
                  <a:srgbClr val="FFFFFF"/>
                </a:highlight>
              </a:rPr>
              <a:t>[</a:t>
            </a:r>
            <a:r>
              <a:rPr lang="es-ES" dirty="0">
                <a:solidFill>
                  <a:srgbClr val="FF8000"/>
                </a:solidFill>
                <a:highlight>
                  <a:srgbClr val="FFFFFF"/>
                </a:highlight>
              </a:rPr>
              <a:t>2</a:t>
            </a:r>
            <a:r>
              <a:rPr lang="es-ES" b="1" dirty="0">
                <a:solidFill>
                  <a:srgbClr val="000080"/>
                </a:solidFill>
                <a:highlight>
                  <a:srgbClr val="FFFFFF"/>
                </a:highlight>
              </a:rPr>
              <a:t>],</a:t>
            </a:r>
            <a:r>
              <a:rPr lang="es-ES" dirty="0">
                <a:solidFill>
                  <a:srgbClr val="000000"/>
                </a:solidFill>
                <a:highlight>
                  <a:srgbClr val="FFFFFF"/>
                </a:highlight>
              </a:rPr>
              <a:t> </a:t>
            </a:r>
            <a:r>
              <a:rPr lang="es-ES" dirty="0" err="1">
                <a:solidFill>
                  <a:srgbClr val="000000"/>
                </a:solidFill>
                <a:highlight>
                  <a:srgbClr val="FFFFFF"/>
                </a:highlight>
              </a:rPr>
              <a:t>readbytes</a:t>
            </a:r>
            <a:r>
              <a:rPr lang="es-ES" b="1" dirty="0">
                <a:solidFill>
                  <a:srgbClr val="000080"/>
                </a:solidFill>
                <a:highlight>
                  <a:srgbClr val="FFFFFF"/>
                </a:highlight>
              </a:rPr>
              <a:t>;</a:t>
            </a:r>
            <a:endParaRPr lang="es-ES" dirty="0">
              <a:solidFill>
                <a:srgbClr val="000000"/>
              </a:solidFill>
              <a:highlight>
                <a:srgbClr val="FFFFFF"/>
              </a:highlight>
            </a:endParaRPr>
          </a:p>
          <a:p>
            <a:r>
              <a:rPr lang="es-ES" dirty="0">
                <a:solidFill>
                  <a:srgbClr val="000000"/>
                </a:solidFill>
                <a:highlight>
                  <a:srgbClr val="FFFFFF"/>
                </a:highlight>
              </a:rPr>
              <a:t>  </a:t>
            </a:r>
            <a:r>
              <a:rPr lang="es-ES" dirty="0" err="1">
                <a:solidFill>
                  <a:srgbClr val="000000"/>
                </a:solidFill>
                <a:highlight>
                  <a:srgbClr val="FFFFFF"/>
                </a:highlight>
              </a:rPr>
              <a:t>char</a:t>
            </a:r>
            <a:r>
              <a:rPr lang="es-ES" dirty="0">
                <a:solidFill>
                  <a:srgbClr val="000000"/>
                </a:solidFill>
                <a:highlight>
                  <a:srgbClr val="FFFFFF"/>
                </a:highlight>
              </a:rPr>
              <a:t> buffer</a:t>
            </a:r>
            <a:r>
              <a:rPr lang="es-ES" b="1" dirty="0">
                <a:solidFill>
                  <a:srgbClr val="000080"/>
                </a:solidFill>
                <a:highlight>
                  <a:srgbClr val="FFFFFF"/>
                </a:highlight>
              </a:rPr>
              <a:t>[</a:t>
            </a:r>
            <a:r>
              <a:rPr lang="es-ES" dirty="0">
                <a:solidFill>
                  <a:srgbClr val="000000"/>
                </a:solidFill>
                <a:highlight>
                  <a:srgbClr val="FFFFFF"/>
                </a:highlight>
              </a:rPr>
              <a:t>SIZE</a:t>
            </a:r>
            <a:r>
              <a:rPr lang="es-ES" b="1" dirty="0">
                <a:solidFill>
                  <a:srgbClr val="000080"/>
                </a:solidFill>
                <a:highlight>
                  <a:srgbClr val="FFFFFF"/>
                </a:highlight>
              </a:rPr>
              <a:t>];</a:t>
            </a:r>
            <a:endParaRPr lang="es-ES" dirty="0">
              <a:solidFill>
                <a:srgbClr val="000000"/>
              </a:solidFill>
              <a:highlight>
                <a:srgbClr val="FFFFFF"/>
              </a:highlight>
            </a:endParaRPr>
          </a:p>
          <a:p>
            <a:r>
              <a:rPr lang="es-ES" dirty="0">
                <a:solidFill>
                  <a:srgbClr val="000000"/>
                </a:solidFill>
                <a:highlight>
                  <a:srgbClr val="FFFFFF"/>
                </a:highlight>
              </a:rPr>
              <a:t>  pipe</a:t>
            </a:r>
            <a:r>
              <a:rPr lang="es-ES" b="1" dirty="0">
                <a:solidFill>
                  <a:srgbClr val="000080"/>
                </a:solidFill>
                <a:highlight>
                  <a:srgbClr val="FFFFFF"/>
                </a:highlight>
              </a:rPr>
              <a:t>(</a:t>
            </a:r>
            <a:r>
              <a:rPr lang="es-ES" dirty="0">
                <a:solidFill>
                  <a:srgbClr val="000000"/>
                </a:solidFill>
                <a:highlight>
                  <a:srgbClr val="FFFFFF"/>
                </a:highlight>
              </a:rPr>
              <a:t> a </a:t>
            </a:r>
            <a:r>
              <a:rPr lang="es-ES" b="1" dirty="0">
                <a:solidFill>
                  <a:srgbClr val="000080"/>
                </a:solidFill>
                <a:highlight>
                  <a:srgbClr val="FFFFFF"/>
                </a:highlight>
              </a:rPr>
              <a:t>);</a:t>
            </a:r>
            <a:endParaRPr lang="es-ES" dirty="0">
              <a:solidFill>
                <a:srgbClr val="000000"/>
              </a:solidFill>
              <a:highlight>
                <a:srgbClr val="FFFFFF"/>
              </a:highlight>
            </a:endParaRPr>
          </a:p>
          <a:p>
            <a:r>
              <a:rPr lang="es-ES" dirty="0">
                <a:solidFill>
                  <a:srgbClr val="000000"/>
                </a:solidFill>
                <a:highlight>
                  <a:srgbClr val="FFFFFF"/>
                </a:highlight>
              </a:rPr>
              <a:t>  pipe</a:t>
            </a:r>
            <a:r>
              <a:rPr lang="es-ES" b="1" dirty="0">
                <a:solidFill>
                  <a:srgbClr val="000080"/>
                </a:solidFill>
                <a:highlight>
                  <a:srgbClr val="FFFFFF"/>
                </a:highlight>
              </a:rPr>
              <a:t>(</a:t>
            </a:r>
            <a:r>
              <a:rPr lang="es-ES" dirty="0">
                <a:solidFill>
                  <a:srgbClr val="000000"/>
                </a:solidFill>
                <a:highlight>
                  <a:srgbClr val="FFFFFF"/>
                </a:highlight>
              </a:rPr>
              <a:t> b </a:t>
            </a:r>
            <a:r>
              <a:rPr lang="es-ES" b="1" dirty="0">
                <a:solidFill>
                  <a:srgbClr val="000080"/>
                </a:solidFill>
                <a:highlight>
                  <a:srgbClr val="FFFFFF"/>
                </a:highlight>
              </a:rPr>
              <a:t>);</a:t>
            </a:r>
            <a:endParaRPr lang="es-ES" dirty="0">
              <a:solidFill>
                <a:srgbClr val="000000"/>
              </a:solidFill>
              <a:highlight>
                <a:srgbClr val="FFFFFF"/>
              </a:highlight>
            </a:endParaRPr>
          </a:p>
          <a:p>
            <a:r>
              <a:rPr lang="es-ES" dirty="0">
                <a:solidFill>
                  <a:srgbClr val="000000"/>
                </a:solidFill>
                <a:highlight>
                  <a:srgbClr val="FFFFFF"/>
                </a:highlight>
              </a:rPr>
              <a:t> </a:t>
            </a:r>
          </a:p>
          <a:p>
            <a:endParaRPr lang="es-ES" dirty="0">
              <a:solidFill>
                <a:srgbClr val="000000"/>
              </a:solidFill>
              <a:highlight>
                <a:srgbClr val="FFFFFF"/>
              </a:highlight>
            </a:endParaRPr>
          </a:p>
          <a:p>
            <a:r>
              <a:rPr lang="es-ES" dirty="0">
                <a:solidFill>
                  <a:srgbClr val="000000"/>
                </a:solidFill>
                <a:highlight>
                  <a:srgbClr val="FFFFFF"/>
                </a:highlight>
              </a:rPr>
              <a:t>  </a:t>
            </a:r>
            <a:r>
              <a:rPr lang="es-ES" dirty="0" err="1">
                <a:solidFill>
                  <a:srgbClr val="000000"/>
                </a:solidFill>
                <a:highlight>
                  <a:srgbClr val="FFFFFF"/>
                </a:highlight>
              </a:rPr>
              <a:t>waitpid</a:t>
            </a:r>
            <a:r>
              <a:rPr lang="es-ES" b="1" dirty="0">
                <a:solidFill>
                  <a:srgbClr val="000080"/>
                </a:solidFill>
                <a:highlight>
                  <a:srgbClr val="FFFFFF"/>
                </a:highlight>
              </a:rPr>
              <a:t>(</a:t>
            </a:r>
            <a:r>
              <a:rPr lang="es-ES" dirty="0">
                <a:solidFill>
                  <a:srgbClr val="000000"/>
                </a:solidFill>
                <a:highlight>
                  <a:srgbClr val="FFFFFF"/>
                </a:highlight>
              </a:rPr>
              <a:t> </a:t>
            </a:r>
            <a:r>
              <a:rPr lang="es-ES" dirty="0" err="1">
                <a:solidFill>
                  <a:srgbClr val="000000"/>
                </a:solidFill>
                <a:highlight>
                  <a:srgbClr val="FFFFFF"/>
                </a:highlight>
              </a:rPr>
              <a:t>pid</a:t>
            </a:r>
            <a:r>
              <a:rPr lang="es-ES" b="1" dirty="0">
                <a:solidFill>
                  <a:srgbClr val="000080"/>
                </a:solidFill>
                <a:highlight>
                  <a:srgbClr val="FFFFFF"/>
                </a:highlight>
              </a:rPr>
              <a:t>,</a:t>
            </a:r>
            <a:r>
              <a:rPr lang="es-ES" dirty="0">
                <a:solidFill>
                  <a:srgbClr val="000000"/>
                </a:solidFill>
                <a:highlight>
                  <a:srgbClr val="FFFFFF"/>
                </a:highlight>
              </a:rPr>
              <a:t> </a:t>
            </a:r>
            <a:r>
              <a:rPr lang="es-ES" b="1" dirty="0">
                <a:solidFill>
                  <a:srgbClr val="0000FF"/>
                </a:solidFill>
                <a:highlight>
                  <a:srgbClr val="FFFFFF"/>
                </a:highlight>
              </a:rPr>
              <a:t>NULL</a:t>
            </a:r>
            <a:r>
              <a:rPr lang="es-ES" b="1" dirty="0">
                <a:solidFill>
                  <a:srgbClr val="000080"/>
                </a:solidFill>
                <a:highlight>
                  <a:srgbClr val="FFFFFF"/>
                </a:highlight>
              </a:rPr>
              <a:t>,</a:t>
            </a:r>
            <a:r>
              <a:rPr lang="es-ES" dirty="0">
                <a:solidFill>
                  <a:srgbClr val="000000"/>
                </a:solidFill>
                <a:highlight>
                  <a:srgbClr val="FFFFFF"/>
                </a:highlight>
              </a:rPr>
              <a:t> </a:t>
            </a:r>
            <a:r>
              <a:rPr lang="es-ES" dirty="0">
                <a:solidFill>
                  <a:srgbClr val="FF8000"/>
                </a:solidFill>
                <a:highlight>
                  <a:srgbClr val="FFFFFF"/>
                </a:highlight>
              </a:rPr>
              <a:t>0</a:t>
            </a:r>
            <a:r>
              <a:rPr lang="es-ES" dirty="0">
                <a:solidFill>
                  <a:srgbClr val="000000"/>
                </a:solidFill>
                <a:highlight>
                  <a:srgbClr val="FFFFFF"/>
                </a:highlight>
              </a:rPr>
              <a:t> </a:t>
            </a:r>
            <a:r>
              <a:rPr lang="es-ES" b="1" dirty="0">
                <a:solidFill>
                  <a:srgbClr val="000080"/>
                </a:solidFill>
                <a:highlight>
                  <a:srgbClr val="FFFFFF"/>
                </a:highlight>
              </a:rPr>
              <a:t>);</a:t>
            </a:r>
            <a:endParaRPr lang="es-ES" dirty="0">
              <a:solidFill>
                <a:srgbClr val="000000"/>
              </a:solidFill>
              <a:highlight>
                <a:srgbClr val="FFFFFF"/>
              </a:highlight>
            </a:endParaRPr>
          </a:p>
          <a:p>
            <a:r>
              <a:rPr lang="es-ES" dirty="0">
                <a:solidFill>
                  <a:srgbClr val="000000"/>
                </a:solidFill>
                <a:highlight>
                  <a:srgbClr val="FFFFFF"/>
                </a:highlight>
              </a:rPr>
              <a:t>  </a:t>
            </a:r>
            <a:r>
              <a:rPr lang="es-ES" dirty="0" err="1">
                <a:solidFill>
                  <a:srgbClr val="000000"/>
                </a:solidFill>
                <a:highlight>
                  <a:srgbClr val="FFFFFF"/>
                </a:highlight>
              </a:rPr>
              <a:t>exit</a:t>
            </a:r>
            <a:r>
              <a:rPr lang="es-ES" b="1" dirty="0">
                <a:solidFill>
                  <a:srgbClr val="000080"/>
                </a:solidFill>
                <a:highlight>
                  <a:srgbClr val="FFFFFF"/>
                </a:highlight>
              </a:rPr>
              <a:t>(</a:t>
            </a:r>
            <a:r>
              <a:rPr lang="es-ES" dirty="0">
                <a:solidFill>
                  <a:srgbClr val="000000"/>
                </a:solidFill>
                <a:highlight>
                  <a:srgbClr val="FFFFFF"/>
                </a:highlight>
              </a:rPr>
              <a:t> </a:t>
            </a:r>
            <a:r>
              <a:rPr lang="es-ES" dirty="0">
                <a:solidFill>
                  <a:srgbClr val="FF8000"/>
                </a:solidFill>
                <a:highlight>
                  <a:srgbClr val="FFFFFF"/>
                </a:highlight>
              </a:rPr>
              <a:t>0</a:t>
            </a:r>
            <a:r>
              <a:rPr lang="es-ES" dirty="0">
                <a:solidFill>
                  <a:srgbClr val="000000"/>
                </a:solidFill>
                <a:highlight>
                  <a:srgbClr val="FFFFFF"/>
                </a:highlight>
              </a:rPr>
              <a:t> </a:t>
            </a:r>
            <a:r>
              <a:rPr lang="es-ES" b="1" dirty="0">
                <a:solidFill>
                  <a:srgbClr val="000080"/>
                </a:solidFill>
                <a:highlight>
                  <a:srgbClr val="FFFFFF"/>
                </a:highlight>
              </a:rPr>
              <a:t>);</a:t>
            </a:r>
            <a:endParaRPr lang="es-ES" dirty="0">
              <a:solidFill>
                <a:srgbClr val="000000"/>
              </a:solidFill>
              <a:highlight>
                <a:srgbClr val="FFFFFF"/>
              </a:highlight>
            </a:endParaRPr>
          </a:p>
          <a:p>
            <a:r>
              <a:rPr lang="es-ES" b="1" dirty="0">
                <a:solidFill>
                  <a:srgbClr val="000080"/>
                </a:solidFill>
                <a:highlight>
                  <a:srgbClr val="FFFFFF"/>
                </a:highlight>
              </a:rPr>
              <a:t>}</a:t>
            </a:r>
            <a:endParaRPr lang="es-ES" dirty="0">
              <a:solidFill>
                <a:srgbClr val="000000"/>
              </a:solidFill>
              <a:highlight>
                <a:srgbClr val="FFFFFF"/>
              </a:highlight>
            </a:endParaRPr>
          </a:p>
        </p:txBody>
      </p:sp>
      <p:sp>
        <p:nvSpPr>
          <p:cNvPr id="6" name="CuadroTexto 5">
            <a:extLst>
              <a:ext uri="{FF2B5EF4-FFF2-40B4-BE49-F238E27FC236}">
                <a16:creationId xmlns:a16="http://schemas.microsoft.com/office/drawing/2014/main" id="{9ED99E68-4DAD-7F0B-36F7-B5A34E55FBC6}"/>
              </a:ext>
            </a:extLst>
          </p:cNvPr>
          <p:cNvSpPr txBox="1"/>
          <p:nvPr/>
        </p:nvSpPr>
        <p:spPr>
          <a:xfrm>
            <a:off x="3907752" y="96083"/>
            <a:ext cx="6770133" cy="6463308"/>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a:spAutoFit/>
          </a:bodyPr>
          <a:lstStyle/>
          <a:p>
            <a:r>
              <a:rPr lang="es-ES" altLang="es-ES" dirty="0"/>
              <a:t> </a:t>
            </a:r>
            <a:r>
              <a:rPr lang="es-ES" dirty="0">
                <a:solidFill>
                  <a:srgbClr val="000000"/>
                </a:solidFill>
                <a:highlight>
                  <a:srgbClr val="FFFFFF"/>
                </a:highlight>
              </a:rPr>
              <a:t> </a:t>
            </a:r>
            <a:r>
              <a:rPr lang="es-ES" dirty="0" err="1">
                <a:solidFill>
                  <a:srgbClr val="000000"/>
                </a:solidFill>
                <a:highlight>
                  <a:srgbClr val="FFFFFF"/>
                </a:highlight>
              </a:rPr>
              <a:t>if</a:t>
            </a:r>
            <a:r>
              <a:rPr lang="es-ES" dirty="0">
                <a:solidFill>
                  <a:srgbClr val="000000"/>
                </a:solidFill>
                <a:highlight>
                  <a:srgbClr val="FFFFFF"/>
                </a:highlight>
              </a:rPr>
              <a:t> </a:t>
            </a:r>
            <a:r>
              <a:rPr lang="es-ES" b="1" dirty="0">
                <a:solidFill>
                  <a:srgbClr val="000080"/>
                </a:solidFill>
                <a:highlight>
                  <a:srgbClr val="FFFFFF"/>
                </a:highlight>
              </a:rPr>
              <a:t>(</a:t>
            </a:r>
            <a:r>
              <a:rPr lang="es-ES" dirty="0">
                <a:solidFill>
                  <a:srgbClr val="000000"/>
                </a:solidFill>
                <a:highlight>
                  <a:srgbClr val="FFFFFF"/>
                </a:highlight>
              </a:rPr>
              <a:t> </a:t>
            </a:r>
            <a:r>
              <a:rPr lang="es-ES" b="1" dirty="0">
                <a:solidFill>
                  <a:srgbClr val="000080"/>
                </a:solidFill>
                <a:highlight>
                  <a:srgbClr val="FFFFFF"/>
                </a:highlight>
              </a:rPr>
              <a:t>(</a:t>
            </a:r>
            <a:r>
              <a:rPr lang="es-ES" dirty="0" err="1">
                <a:solidFill>
                  <a:srgbClr val="000000"/>
                </a:solidFill>
                <a:highlight>
                  <a:srgbClr val="FFFFFF"/>
                </a:highlight>
              </a:rPr>
              <a:t>pid</a:t>
            </a:r>
            <a:r>
              <a:rPr lang="es-ES" b="1" dirty="0">
                <a:solidFill>
                  <a:srgbClr val="000080"/>
                </a:solidFill>
                <a:highlight>
                  <a:srgbClr val="FFFFFF"/>
                </a:highlight>
              </a:rPr>
              <a:t>=</a:t>
            </a:r>
            <a:r>
              <a:rPr lang="es-ES" dirty="0" err="1">
                <a:solidFill>
                  <a:srgbClr val="000000"/>
                </a:solidFill>
                <a:highlight>
                  <a:srgbClr val="FFFFFF"/>
                </a:highlight>
              </a:rPr>
              <a:t>fork</a:t>
            </a:r>
            <a:r>
              <a:rPr lang="es-ES" b="1" dirty="0">
                <a:solidFill>
                  <a:srgbClr val="000080"/>
                </a:solidFill>
                <a:highlight>
                  <a:srgbClr val="FFFFFF"/>
                </a:highlight>
              </a:rPr>
              <a:t>())</a:t>
            </a:r>
            <a:r>
              <a:rPr lang="es-ES" dirty="0">
                <a:solidFill>
                  <a:srgbClr val="000000"/>
                </a:solidFill>
                <a:highlight>
                  <a:srgbClr val="FFFFFF"/>
                </a:highlight>
              </a:rPr>
              <a:t> </a:t>
            </a:r>
            <a:r>
              <a:rPr lang="es-ES" b="1" dirty="0">
                <a:solidFill>
                  <a:srgbClr val="000080"/>
                </a:solidFill>
                <a:highlight>
                  <a:srgbClr val="FFFFFF"/>
                </a:highlight>
              </a:rPr>
              <a:t>==</a:t>
            </a:r>
            <a:r>
              <a:rPr lang="es-ES" dirty="0">
                <a:solidFill>
                  <a:srgbClr val="000000"/>
                </a:solidFill>
                <a:highlight>
                  <a:srgbClr val="FFFFFF"/>
                </a:highlight>
              </a:rPr>
              <a:t> </a:t>
            </a:r>
            <a:r>
              <a:rPr lang="es-ES" dirty="0">
                <a:solidFill>
                  <a:srgbClr val="FF8000"/>
                </a:solidFill>
                <a:highlight>
                  <a:srgbClr val="FFFFFF"/>
                </a:highlight>
              </a:rPr>
              <a:t>0</a:t>
            </a:r>
            <a:r>
              <a:rPr lang="es-ES" dirty="0">
                <a:solidFill>
                  <a:srgbClr val="000000"/>
                </a:solidFill>
                <a:highlight>
                  <a:srgbClr val="FFFFFF"/>
                </a:highlight>
              </a:rPr>
              <a:t> </a:t>
            </a:r>
            <a:r>
              <a:rPr lang="es-ES" b="1" dirty="0">
                <a:solidFill>
                  <a:srgbClr val="000080"/>
                </a:solidFill>
                <a:highlight>
                  <a:srgbClr val="FFFFFF"/>
                </a:highlight>
              </a:rPr>
              <a:t>)</a:t>
            </a:r>
            <a:endParaRPr lang="es-ES" dirty="0">
              <a:solidFill>
                <a:srgbClr val="000000"/>
              </a:solidFill>
              <a:highlight>
                <a:srgbClr val="FFFFFF"/>
              </a:highlight>
            </a:endParaRPr>
          </a:p>
          <a:p>
            <a:r>
              <a:rPr lang="es-ES" dirty="0">
                <a:solidFill>
                  <a:srgbClr val="000000"/>
                </a:solidFill>
                <a:highlight>
                  <a:srgbClr val="FFFFFF"/>
                </a:highlight>
              </a:rPr>
              <a:t>  </a:t>
            </a:r>
            <a:r>
              <a:rPr lang="es-ES" b="1" dirty="0">
                <a:solidFill>
                  <a:srgbClr val="000080"/>
                </a:solidFill>
                <a:highlight>
                  <a:srgbClr val="FFFFFF"/>
                </a:highlight>
              </a:rPr>
              <a:t>{</a:t>
            </a:r>
            <a:r>
              <a:rPr lang="es-ES" dirty="0">
                <a:solidFill>
                  <a:srgbClr val="000000"/>
                </a:solidFill>
                <a:highlight>
                  <a:srgbClr val="FFFFFF"/>
                </a:highlight>
              </a:rPr>
              <a:t> </a:t>
            </a:r>
            <a:r>
              <a:rPr lang="es-ES" dirty="0">
                <a:solidFill>
                  <a:srgbClr val="008000"/>
                </a:solidFill>
                <a:highlight>
                  <a:srgbClr val="FFFFFF"/>
                </a:highlight>
              </a:rPr>
              <a:t>// hijo</a:t>
            </a:r>
          </a:p>
          <a:p>
            <a:r>
              <a:rPr lang="es-ES" dirty="0">
                <a:solidFill>
                  <a:srgbClr val="000000"/>
                </a:solidFill>
                <a:highlight>
                  <a:srgbClr val="FFFFFF"/>
                </a:highlight>
              </a:rPr>
              <a:t>    </a:t>
            </a:r>
            <a:r>
              <a:rPr lang="es-ES" dirty="0" err="1">
                <a:solidFill>
                  <a:srgbClr val="000000"/>
                </a:solidFill>
                <a:highlight>
                  <a:srgbClr val="FFFFFF"/>
                </a:highlight>
              </a:rPr>
              <a:t>close</a:t>
            </a:r>
            <a:r>
              <a:rPr lang="es-ES" b="1" dirty="0">
                <a:solidFill>
                  <a:srgbClr val="000080"/>
                </a:solidFill>
                <a:highlight>
                  <a:srgbClr val="FFFFFF"/>
                </a:highlight>
              </a:rPr>
              <a:t>(</a:t>
            </a:r>
            <a:r>
              <a:rPr lang="es-ES" dirty="0">
                <a:solidFill>
                  <a:srgbClr val="000000"/>
                </a:solidFill>
                <a:highlight>
                  <a:srgbClr val="FFFFFF"/>
                </a:highlight>
              </a:rPr>
              <a:t> a</a:t>
            </a:r>
            <a:r>
              <a:rPr lang="es-ES" b="1" dirty="0">
                <a:solidFill>
                  <a:srgbClr val="000080"/>
                </a:solidFill>
                <a:highlight>
                  <a:srgbClr val="FFFFFF"/>
                </a:highlight>
              </a:rPr>
              <a:t>[</a:t>
            </a:r>
            <a:r>
              <a:rPr lang="es-ES" dirty="0">
                <a:solidFill>
                  <a:srgbClr val="FF8000"/>
                </a:solidFill>
                <a:highlight>
                  <a:srgbClr val="FFFFFF"/>
                </a:highlight>
              </a:rPr>
              <a:t>1</a:t>
            </a:r>
            <a:r>
              <a:rPr lang="es-ES" b="1" dirty="0">
                <a:solidFill>
                  <a:srgbClr val="000080"/>
                </a:solidFill>
                <a:highlight>
                  <a:srgbClr val="FFFFFF"/>
                </a:highlight>
              </a:rPr>
              <a:t>]</a:t>
            </a:r>
            <a:r>
              <a:rPr lang="es-ES" dirty="0">
                <a:solidFill>
                  <a:srgbClr val="000000"/>
                </a:solidFill>
                <a:highlight>
                  <a:srgbClr val="FFFFFF"/>
                </a:highlight>
              </a:rPr>
              <a:t> </a:t>
            </a:r>
            <a:r>
              <a:rPr lang="es-ES" b="1" dirty="0">
                <a:solidFill>
                  <a:srgbClr val="000080"/>
                </a:solidFill>
                <a:highlight>
                  <a:srgbClr val="FFFFFF"/>
                </a:highlight>
              </a:rPr>
              <a:t>);</a:t>
            </a:r>
            <a:r>
              <a:rPr lang="es-ES" dirty="0">
                <a:solidFill>
                  <a:srgbClr val="000000"/>
                </a:solidFill>
                <a:highlight>
                  <a:srgbClr val="FFFFFF"/>
                </a:highlight>
              </a:rPr>
              <a:t> </a:t>
            </a:r>
            <a:r>
              <a:rPr lang="es-ES" dirty="0">
                <a:solidFill>
                  <a:srgbClr val="008000"/>
                </a:solidFill>
                <a:highlight>
                  <a:srgbClr val="FFFFFF"/>
                </a:highlight>
              </a:rPr>
              <a:t>/* cerramos el lado de escritura */</a:t>
            </a:r>
            <a:endParaRPr lang="es-ES" dirty="0">
              <a:solidFill>
                <a:srgbClr val="000000"/>
              </a:solidFill>
              <a:highlight>
                <a:srgbClr val="FFFFFF"/>
              </a:highlight>
            </a:endParaRPr>
          </a:p>
          <a:p>
            <a:r>
              <a:rPr lang="es-ES" dirty="0">
                <a:solidFill>
                  <a:srgbClr val="000000"/>
                </a:solidFill>
                <a:highlight>
                  <a:srgbClr val="FFFFFF"/>
                </a:highlight>
              </a:rPr>
              <a:t>    </a:t>
            </a:r>
            <a:r>
              <a:rPr lang="es-ES" dirty="0" err="1">
                <a:solidFill>
                  <a:srgbClr val="000000"/>
                </a:solidFill>
                <a:highlight>
                  <a:srgbClr val="FFFFFF"/>
                </a:highlight>
              </a:rPr>
              <a:t>close</a:t>
            </a:r>
            <a:r>
              <a:rPr lang="es-ES" b="1" dirty="0">
                <a:solidFill>
                  <a:srgbClr val="000080"/>
                </a:solidFill>
                <a:highlight>
                  <a:srgbClr val="FFFFFF"/>
                </a:highlight>
              </a:rPr>
              <a:t>(</a:t>
            </a:r>
            <a:r>
              <a:rPr lang="es-ES" dirty="0">
                <a:solidFill>
                  <a:srgbClr val="000000"/>
                </a:solidFill>
                <a:highlight>
                  <a:srgbClr val="FFFFFF"/>
                </a:highlight>
              </a:rPr>
              <a:t> b</a:t>
            </a:r>
            <a:r>
              <a:rPr lang="es-ES" b="1" dirty="0">
                <a:solidFill>
                  <a:srgbClr val="000080"/>
                </a:solidFill>
                <a:highlight>
                  <a:srgbClr val="FFFFFF"/>
                </a:highlight>
              </a:rPr>
              <a:t>[</a:t>
            </a:r>
            <a:r>
              <a:rPr lang="es-ES" dirty="0">
                <a:solidFill>
                  <a:srgbClr val="FF8000"/>
                </a:solidFill>
                <a:highlight>
                  <a:srgbClr val="FFFFFF"/>
                </a:highlight>
              </a:rPr>
              <a:t>0</a:t>
            </a:r>
            <a:r>
              <a:rPr lang="es-ES" b="1" dirty="0">
                <a:solidFill>
                  <a:srgbClr val="000080"/>
                </a:solidFill>
                <a:highlight>
                  <a:srgbClr val="FFFFFF"/>
                </a:highlight>
              </a:rPr>
              <a:t>]</a:t>
            </a:r>
            <a:r>
              <a:rPr lang="es-ES" dirty="0">
                <a:solidFill>
                  <a:srgbClr val="000000"/>
                </a:solidFill>
                <a:highlight>
                  <a:srgbClr val="FFFFFF"/>
                </a:highlight>
              </a:rPr>
              <a:t> </a:t>
            </a:r>
            <a:r>
              <a:rPr lang="es-ES" b="1" dirty="0">
                <a:solidFill>
                  <a:srgbClr val="000080"/>
                </a:solidFill>
                <a:highlight>
                  <a:srgbClr val="FFFFFF"/>
                </a:highlight>
              </a:rPr>
              <a:t>);</a:t>
            </a:r>
            <a:r>
              <a:rPr lang="es-ES" dirty="0">
                <a:solidFill>
                  <a:srgbClr val="000000"/>
                </a:solidFill>
                <a:highlight>
                  <a:srgbClr val="FFFFFF"/>
                </a:highlight>
              </a:rPr>
              <a:t> </a:t>
            </a:r>
            <a:r>
              <a:rPr lang="es-ES" dirty="0">
                <a:solidFill>
                  <a:srgbClr val="008000"/>
                </a:solidFill>
                <a:highlight>
                  <a:srgbClr val="FFFFFF"/>
                </a:highlight>
              </a:rPr>
              <a:t>/* cerramos el lado de lectura  */</a:t>
            </a:r>
            <a:endParaRPr lang="es-ES" dirty="0">
              <a:solidFill>
                <a:srgbClr val="000000"/>
              </a:solidFill>
              <a:highlight>
                <a:srgbClr val="FFFFFF"/>
              </a:highlight>
            </a:endParaRPr>
          </a:p>
          <a:p>
            <a:r>
              <a:rPr lang="es-ES" dirty="0">
                <a:solidFill>
                  <a:srgbClr val="000000"/>
                </a:solidFill>
                <a:highlight>
                  <a:srgbClr val="FFFFFF"/>
                </a:highlight>
              </a:rPr>
              <a:t> </a:t>
            </a:r>
          </a:p>
          <a:p>
            <a:r>
              <a:rPr lang="en-US" dirty="0">
                <a:solidFill>
                  <a:srgbClr val="000000"/>
                </a:solidFill>
                <a:highlight>
                  <a:srgbClr val="FFFFFF"/>
                </a:highlight>
              </a:rPr>
              <a:t>    while</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err="1">
                <a:solidFill>
                  <a:srgbClr val="000000"/>
                </a:solidFill>
                <a:highlight>
                  <a:srgbClr val="FFFFFF"/>
                </a:highlight>
              </a:rPr>
              <a:t>readbytes</a:t>
            </a:r>
            <a:r>
              <a:rPr lang="en-US" b="1" dirty="0">
                <a:solidFill>
                  <a:srgbClr val="000080"/>
                </a:solidFill>
                <a:highlight>
                  <a:srgbClr val="FFFFFF"/>
                </a:highlight>
              </a:rPr>
              <a:t>=</a:t>
            </a:r>
            <a:r>
              <a:rPr lang="en-US" dirty="0">
                <a:solidFill>
                  <a:srgbClr val="000000"/>
                </a:solidFill>
                <a:highlight>
                  <a:srgbClr val="FFFFFF"/>
                </a:highlight>
              </a:rPr>
              <a:t>read</a:t>
            </a:r>
            <a:r>
              <a:rPr lang="en-US" b="1" dirty="0">
                <a:solidFill>
                  <a:srgbClr val="000080"/>
                </a:solidFill>
                <a:highlight>
                  <a:srgbClr val="FFFFFF"/>
                </a:highlight>
              </a:rPr>
              <a:t>(</a:t>
            </a:r>
            <a:r>
              <a:rPr lang="en-US" dirty="0">
                <a:solidFill>
                  <a:srgbClr val="000000"/>
                </a:solidFill>
                <a:highlight>
                  <a:srgbClr val="FFFFFF"/>
                </a:highlight>
              </a:rPr>
              <a:t> a</a:t>
            </a:r>
            <a:r>
              <a:rPr lang="en-US" b="1" dirty="0">
                <a:solidFill>
                  <a:srgbClr val="000080"/>
                </a:solidFill>
                <a:highlight>
                  <a:srgbClr val="FFFFFF"/>
                </a:highlight>
              </a:rPr>
              <a:t>[</a:t>
            </a:r>
            <a:r>
              <a:rPr lang="en-US" dirty="0">
                <a:solidFill>
                  <a:srgbClr val="FF8000"/>
                </a:solidFill>
                <a:highlight>
                  <a:srgbClr val="FFFFFF"/>
                </a:highlight>
              </a:rPr>
              <a:t>0</a:t>
            </a:r>
            <a:r>
              <a:rPr lang="en-US" b="1" dirty="0">
                <a:solidFill>
                  <a:srgbClr val="000080"/>
                </a:solidFill>
                <a:highlight>
                  <a:srgbClr val="FFFFFF"/>
                </a:highlight>
              </a:rPr>
              <a:t>],</a:t>
            </a:r>
            <a:r>
              <a:rPr lang="en-US" dirty="0">
                <a:solidFill>
                  <a:srgbClr val="000000"/>
                </a:solidFill>
                <a:highlight>
                  <a:srgbClr val="FFFFFF"/>
                </a:highlight>
              </a:rPr>
              <a:t> buffer</a:t>
            </a:r>
            <a:r>
              <a:rPr lang="en-US" b="1" dirty="0">
                <a:solidFill>
                  <a:srgbClr val="000080"/>
                </a:solidFill>
                <a:highlight>
                  <a:srgbClr val="FFFFFF"/>
                </a:highlight>
              </a:rPr>
              <a:t>,</a:t>
            </a:r>
            <a:r>
              <a:rPr lang="en-US" dirty="0">
                <a:solidFill>
                  <a:srgbClr val="000000"/>
                </a:solidFill>
                <a:highlight>
                  <a:srgbClr val="FFFFFF"/>
                </a:highlight>
              </a:rPr>
              <a:t> SIZE </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&gt;</a:t>
            </a:r>
            <a:r>
              <a:rPr lang="en-US" dirty="0">
                <a:solidFill>
                  <a:srgbClr val="000000"/>
                </a:solidFill>
                <a:highlight>
                  <a:srgbClr val="FFFFFF"/>
                </a:highlight>
              </a:rPr>
              <a:t> </a:t>
            </a:r>
            <a:r>
              <a:rPr lang="en-US" dirty="0">
                <a:solidFill>
                  <a:srgbClr val="FF8000"/>
                </a:solidFill>
                <a:highlight>
                  <a:srgbClr val="FFFFFF"/>
                </a:highlight>
              </a:rPr>
              <a:t>0</a:t>
            </a:r>
            <a:r>
              <a:rPr lang="en-US" b="1" dirty="0">
                <a:solidFill>
                  <a:srgbClr val="000080"/>
                </a:solidFill>
                <a:highlight>
                  <a:srgbClr val="FFFFFF"/>
                </a:highlight>
              </a:rPr>
              <a:t>)</a:t>
            </a:r>
            <a:endParaRPr lang="en-US" dirty="0">
              <a:solidFill>
                <a:srgbClr val="000000"/>
              </a:solidFill>
              <a:highlight>
                <a:srgbClr val="FFFFFF"/>
              </a:highlight>
            </a:endParaRPr>
          </a:p>
          <a:p>
            <a:r>
              <a:rPr lang="es-ES" dirty="0">
                <a:solidFill>
                  <a:srgbClr val="000000"/>
                </a:solidFill>
                <a:highlight>
                  <a:srgbClr val="FFFFFF"/>
                </a:highlight>
              </a:rPr>
              <a:t>      </a:t>
            </a:r>
            <a:r>
              <a:rPr lang="es-ES" dirty="0" err="1">
                <a:solidFill>
                  <a:srgbClr val="000000"/>
                </a:solidFill>
                <a:highlight>
                  <a:srgbClr val="FFFFFF"/>
                </a:highlight>
              </a:rPr>
              <a:t>write</a:t>
            </a:r>
            <a:r>
              <a:rPr lang="es-ES" b="1" dirty="0">
                <a:solidFill>
                  <a:srgbClr val="000080"/>
                </a:solidFill>
                <a:highlight>
                  <a:srgbClr val="FFFFFF"/>
                </a:highlight>
              </a:rPr>
              <a:t>(</a:t>
            </a:r>
            <a:r>
              <a:rPr lang="es-ES" dirty="0">
                <a:solidFill>
                  <a:srgbClr val="000000"/>
                </a:solidFill>
                <a:highlight>
                  <a:srgbClr val="FFFFFF"/>
                </a:highlight>
              </a:rPr>
              <a:t> </a:t>
            </a:r>
            <a:r>
              <a:rPr lang="es-ES" dirty="0">
                <a:solidFill>
                  <a:srgbClr val="FF8000"/>
                </a:solidFill>
                <a:highlight>
                  <a:srgbClr val="FFFFFF"/>
                </a:highlight>
              </a:rPr>
              <a:t>1</a:t>
            </a:r>
            <a:r>
              <a:rPr lang="es-ES" b="1" dirty="0">
                <a:solidFill>
                  <a:srgbClr val="000080"/>
                </a:solidFill>
                <a:highlight>
                  <a:srgbClr val="FFFFFF"/>
                </a:highlight>
              </a:rPr>
              <a:t>,</a:t>
            </a:r>
            <a:r>
              <a:rPr lang="es-ES" dirty="0">
                <a:solidFill>
                  <a:srgbClr val="000000"/>
                </a:solidFill>
                <a:highlight>
                  <a:srgbClr val="FFFFFF"/>
                </a:highlight>
              </a:rPr>
              <a:t> buffer</a:t>
            </a:r>
            <a:r>
              <a:rPr lang="es-ES" b="1" dirty="0">
                <a:solidFill>
                  <a:srgbClr val="000080"/>
                </a:solidFill>
                <a:highlight>
                  <a:srgbClr val="FFFFFF"/>
                </a:highlight>
              </a:rPr>
              <a:t>,</a:t>
            </a:r>
            <a:r>
              <a:rPr lang="es-ES" dirty="0">
                <a:solidFill>
                  <a:srgbClr val="000000"/>
                </a:solidFill>
                <a:highlight>
                  <a:srgbClr val="FFFFFF"/>
                </a:highlight>
              </a:rPr>
              <a:t> </a:t>
            </a:r>
            <a:r>
              <a:rPr lang="es-ES" dirty="0" err="1">
                <a:solidFill>
                  <a:srgbClr val="000000"/>
                </a:solidFill>
                <a:highlight>
                  <a:srgbClr val="FFFFFF"/>
                </a:highlight>
              </a:rPr>
              <a:t>readbytes</a:t>
            </a:r>
            <a:r>
              <a:rPr lang="es-ES" dirty="0">
                <a:solidFill>
                  <a:srgbClr val="000000"/>
                </a:solidFill>
                <a:highlight>
                  <a:srgbClr val="FFFFFF"/>
                </a:highlight>
              </a:rPr>
              <a:t> </a:t>
            </a:r>
            <a:r>
              <a:rPr lang="es-ES" b="1" dirty="0">
                <a:solidFill>
                  <a:srgbClr val="000080"/>
                </a:solidFill>
                <a:highlight>
                  <a:srgbClr val="FFFFFF"/>
                </a:highlight>
              </a:rPr>
              <a:t>);</a:t>
            </a:r>
            <a:endParaRPr lang="es-ES" dirty="0">
              <a:solidFill>
                <a:srgbClr val="000000"/>
              </a:solidFill>
              <a:highlight>
                <a:srgbClr val="FFFFFF"/>
              </a:highlight>
            </a:endParaRPr>
          </a:p>
          <a:p>
            <a:r>
              <a:rPr lang="es-ES" dirty="0">
                <a:solidFill>
                  <a:srgbClr val="000000"/>
                </a:solidFill>
                <a:highlight>
                  <a:srgbClr val="FFFFFF"/>
                </a:highlight>
              </a:rPr>
              <a:t>    </a:t>
            </a:r>
            <a:r>
              <a:rPr lang="es-ES" dirty="0" err="1">
                <a:solidFill>
                  <a:srgbClr val="000000"/>
                </a:solidFill>
                <a:highlight>
                  <a:srgbClr val="FFFFFF"/>
                </a:highlight>
              </a:rPr>
              <a:t>close</a:t>
            </a:r>
            <a:r>
              <a:rPr lang="es-ES" b="1" dirty="0">
                <a:solidFill>
                  <a:srgbClr val="000080"/>
                </a:solidFill>
                <a:highlight>
                  <a:srgbClr val="FFFFFF"/>
                </a:highlight>
              </a:rPr>
              <a:t>(</a:t>
            </a:r>
            <a:r>
              <a:rPr lang="es-ES" dirty="0">
                <a:solidFill>
                  <a:srgbClr val="000000"/>
                </a:solidFill>
                <a:highlight>
                  <a:srgbClr val="FFFFFF"/>
                </a:highlight>
              </a:rPr>
              <a:t> a</a:t>
            </a:r>
            <a:r>
              <a:rPr lang="es-ES" b="1" dirty="0">
                <a:solidFill>
                  <a:srgbClr val="000080"/>
                </a:solidFill>
                <a:highlight>
                  <a:srgbClr val="FFFFFF"/>
                </a:highlight>
              </a:rPr>
              <a:t>[</a:t>
            </a:r>
            <a:r>
              <a:rPr lang="es-ES" dirty="0">
                <a:solidFill>
                  <a:srgbClr val="FF8000"/>
                </a:solidFill>
                <a:highlight>
                  <a:srgbClr val="FFFFFF"/>
                </a:highlight>
              </a:rPr>
              <a:t>0</a:t>
            </a:r>
            <a:r>
              <a:rPr lang="es-ES" b="1" dirty="0">
                <a:solidFill>
                  <a:srgbClr val="000080"/>
                </a:solidFill>
                <a:highlight>
                  <a:srgbClr val="FFFFFF"/>
                </a:highlight>
              </a:rPr>
              <a:t>]</a:t>
            </a:r>
            <a:r>
              <a:rPr lang="es-ES" dirty="0">
                <a:solidFill>
                  <a:srgbClr val="000000"/>
                </a:solidFill>
                <a:highlight>
                  <a:srgbClr val="FFFFFF"/>
                </a:highlight>
              </a:rPr>
              <a:t> </a:t>
            </a:r>
            <a:r>
              <a:rPr lang="es-ES" b="1" dirty="0">
                <a:solidFill>
                  <a:srgbClr val="000080"/>
                </a:solidFill>
                <a:highlight>
                  <a:srgbClr val="FFFFFF"/>
                </a:highlight>
              </a:rPr>
              <a:t>);</a:t>
            </a:r>
            <a:endParaRPr lang="es-ES" dirty="0">
              <a:solidFill>
                <a:srgbClr val="000000"/>
              </a:solidFill>
              <a:highlight>
                <a:srgbClr val="FFFFFF"/>
              </a:highlight>
            </a:endParaRPr>
          </a:p>
          <a:p>
            <a:r>
              <a:rPr lang="es-ES" dirty="0">
                <a:solidFill>
                  <a:srgbClr val="000000"/>
                </a:solidFill>
                <a:highlight>
                  <a:srgbClr val="FFFFFF"/>
                </a:highlight>
              </a:rPr>
              <a:t>    </a:t>
            </a:r>
            <a:r>
              <a:rPr lang="es-ES" dirty="0" err="1">
                <a:solidFill>
                  <a:srgbClr val="000000"/>
                </a:solidFill>
                <a:highlight>
                  <a:srgbClr val="FFFFFF"/>
                </a:highlight>
              </a:rPr>
              <a:t>strcpy</a:t>
            </a:r>
            <a:r>
              <a:rPr lang="es-ES" b="1" dirty="0">
                <a:solidFill>
                  <a:srgbClr val="000080"/>
                </a:solidFill>
                <a:highlight>
                  <a:srgbClr val="FFFFFF"/>
                </a:highlight>
              </a:rPr>
              <a:t>(</a:t>
            </a:r>
            <a:r>
              <a:rPr lang="es-ES" dirty="0">
                <a:solidFill>
                  <a:srgbClr val="000000"/>
                </a:solidFill>
                <a:highlight>
                  <a:srgbClr val="FFFFFF"/>
                </a:highlight>
              </a:rPr>
              <a:t> buffer</a:t>
            </a:r>
            <a:r>
              <a:rPr lang="es-ES" b="1" dirty="0">
                <a:solidFill>
                  <a:srgbClr val="000080"/>
                </a:solidFill>
                <a:highlight>
                  <a:srgbClr val="FFFFFF"/>
                </a:highlight>
              </a:rPr>
              <a:t>,</a:t>
            </a:r>
            <a:r>
              <a:rPr lang="es-ES" dirty="0">
                <a:solidFill>
                  <a:srgbClr val="000000"/>
                </a:solidFill>
                <a:highlight>
                  <a:srgbClr val="FFFFFF"/>
                </a:highlight>
              </a:rPr>
              <a:t> </a:t>
            </a:r>
            <a:r>
              <a:rPr lang="es-ES" dirty="0">
                <a:solidFill>
                  <a:srgbClr val="808080"/>
                </a:solidFill>
                <a:highlight>
                  <a:srgbClr val="FFFFFF"/>
                </a:highlight>
              </a:rPr>
              <a:t>"Soy tu hijo </a:t>
            </a:r>
            <a:r>
              <a:rPr lang="es-ES" dirty="0" err="1">
                <a:solidFill>
                  <a:srgbClr val="808080"/>
                </a:solidFill>
                <a:highlight>
                  <a:srgbClr val="FFFFFF"/>
                </a:highlight>
              </a:rPr>
              <a:t>hablandote</a:t>
            </a:r>
            <a:r>
              <a:rPr lang="es-ES" dirty="0">
                <a:solidFill>
                  <a:srgbClr val="808080"/>
                </a:solidFill>
                <a:highlight>
                  <a:srgbClr val="FFFFFF"/>
                </a:highlight>
              </a:rPr>
              <a:t> por la otra </a:t>
            </a:r>
            <a:r>
              <a:rPr lang="es-ES" dirty="0" err="1">
                <a:solidFill>
                  <a:srgbClr val="808080"/>
                </a:solidFill>
                <a:highlight>
                  <a:srgbClr val="FFFFFF"/>
                </a:highlight>
              </a:rPr>
              <a:t>tuberia</a:t>
            </a:r>
            <a:r>
              <a:rPr lang="es-ES" dirty="0">
                <a:solidFill>
                  <a:srgbClr val="808080"/>
                </a:solidFill>
                <a:highlight>
                  <a:srgbClr val="FFFFFF"/>
                </a:highlight>
              </a:rPr>
              <a:t>.\n"</a:t>
            </a:r>
            <a:r>
              <a:rPr lang="es-ES" dirty="0">
                <a:solidFill>
                  <a:srgbClr val="000000"/>
                </a:solidFill>
                <a:highlight>
                  <a:srgbClr val="FFFFFF"/>
                </a:highlight>
              </a:rPr>
              <a:t> </a:t>
            </a:r>
            <a:r>
              <a:rPr lang="es-ES" b="1" dirty="0">
                <a:solidFill>
                  <a:srgbClr val="000080"/>
                </a:solidFill>
                <a:highlight>
                  <a:srgbClr val="FFFFFF"/>
                </a:highlight>
              </a:rPr>
              <a:t>);</a:t>
            </a:r>
            <a:endParaRPr lang="es-ES" dirty="0">
              <a:solidFill>
                <a:srgbClr val="000000"/>
              </a:solidFill>
              <a:highlight>
                <a:srgbClr val="FFFFFF"/>
              </a:highlight>
            </a:endParaRPr>
          </a:p>
          <a:p>
            <a:r>
              <a:rPr lang="es-ES" dirty="0">
                <a:solidFill>
                  <a:srgbClr val="000000"/>
                </a:solidFill>
                <a:highlight>
                  <a:srgbClr val="FFFFFF"/>
                </a:highlight>
              </a:rPr>
              <a:t>    </a:t>
            </a:r>
            <a:r>
              <a:rPr lang="es-ES" dirty="0" err="1">
                <a:solidFill>
                  <a:srgbClr val="000000"/>
                </a:solidFill>
                <a:highlight>
                  <a:srgbClr val="FFFFFF"/>
                </a:highlight>
              </a:rPr>
              <a:t>write</a:t>
            </a:r>
            <a:r>
              <a:rPr lang="es-ES" b="1" dirty="0">
                <a:solidFill>
                  <a:srgbClr val="000080"/>
                </a:solidFill>
                <a:highlight>
                  <a:srgbClr val="FFFFFF"/>
                </a:highlight>
              </a:rPr>
              <a:t>(</a:t>
            </a:r>
            <a:r>
              <a:rPr lang="es-ES" dirty="0">
                <a:solidFill>
                  <a:srgbClr val="000000"/>
                </a:solidFill>
                <a:highlight>
                  <a:srgbClr val="FFFFFF"/>
                </a:highlight>
              </a:rPr>
              <a:t> b</a:t>
            </a:r>
            <a:r>
              <a:rPr lang="es-ES" b="1" dirty="0">
                <a:solidFill>
                  <a:srgbClr val="000080"/>
                </a:solidFill>
                <a:highlight>
                  <a:srgbClr val="FFFFFF"/>
                </a:highlight>
              </a:rPr>
              <a:t>[</a:t>
            </a:r>
            <a:r>
              <a:rPr lang="es-ES" dirty="0">
                <a:solidFill>
                  <a:srgbClr val="FF8000"/>
                </a:solidFill>
                <a:highlight>
                  <a:srgbClr val="FFFFFF"/>
                </a:highlight>
              </a:rPr>
              <a:t>1</a:t>
            </a:r>
            <a:r>
              <a:rPr lang="es-ES" b="1" dirty="0">
                <a:solidFill>
                  <a:srgbClr val="000080"/>
                </a:solidFill>
                <a:highlight>
                  <a:srgbClr val="FFFFFF"/>
                </a:highlight>
              </a:rPr>
              <a:t>],</a:t>
            </a:r>
            <a:r>
              <a:rPr lang="es-ES" dirty="0">
                <a:solidFill>
                  <a:srgbClr val="000000"/>
                </a:solidFill>
                <a:highlight>
                  <a:srgbClr val="FFFFFF"/>
                </a:highlight>
              </a:rPr>
              <a:t> buffer</a:t>
            </a:r>
            <a:r>
              <a:rPr lang="es-ES" b="1" dirty="0">
                <a:solidFill>
                  <a:srgbClr val="000080"/>
                </a:solidFill>
                <a:highlight>
                  <a:srgbClr val="FFFFFF"/>
                </a:highlight>
              </a:rPr>
              <a:t>,</a:t>
            </a:r>
            <a:r>
              <a:rPr lang="es-ES" dirty="0">
                <a:solidFill>
                  <a:srgbClr val="000000"/>
                </a:solidFill>
                <a:highlight>
                  <a:srgbClr val="FFFFFF"/>
                </a:highlight>
              </a:rPr>
              <a:t> </a:t>
            </a:r>
            <a:r>
              <a:rPr lang="es-ES" dirty="0" err="1">
                <a:solidFill>
                  <a:srgbClr val="000000"/>
                </a:solidFill>
                <a:highlight>
                  <a:srgbClr val="FFFFFF"/>
                </a:highlight>
              </a:rPr>
              <a:t>strlen</a:t>
            </a:r>
            <a:r>
              <a:rPr lang="es-ES" b="1" dirty="0">
                <a:solidFill>
                  <a:srgbClr val="000080"/>
                </a:solidFill>
                <a:highlight>
                  <a:srgbClr val="FFFFFF"/>
                </a:highlight>
              </a:rPr>
              <a:t>(</a:t>
            </a:r>
            <a:r>
              <a:rPr lang="es-ES" dirty="0">
                <a:solidFill>
                  <a:srgbClr val="000000"/>
                </a:solidFill>
                <a:highlight>
                  <a:srgbClr val="FFFFFF"/>
                </a:highlight>
              </a:rPr>
              <a:t> buffer </a:t>
            </a:r>
            <a:r>
              <a:rPr lang="es-ES" b="1" dirty="0">
                <a:solidFill>
                  <a:srgbClr val="000080"/>
                </a:solidFill>
                <a:highlight>
                  <a:srgbClr val="FFFFFF"/>
                </a:highlight>
              </a:rPr>
              <a:t>)</a:t>
            </a:r>
            <a:r>
              <a:rPr lang="es-ES" dirty="0">
                <a:solidFill>
                  <a:srgbClr val="000000"/>
                </a:solidFill>
                <a:highlight>
                  <a:srgbClr val="FFFFFF"/>
                </a:highlight>
              </a:rPr>
              <a:t> </a:t>
            </a:r>
            <a:r>
              <a:rPr lang="es-ES" b="1" dirty="0">
                <a:solidFill>
                  <a:srgbClr val="000080"/>
                </a:solidFill>
                <a:highlight>
                  <a:srgbClr val="FFFFFF"/>
                </a:highlight>
              </a:rPr>
              <a:t>);</a:t>
            </a:r>
            <a:endParaRPr lang="es-ES" dirty="0">
              <a:solidFill>
                <a:srgbClr val="000000"/>
              </a:solidFill>
              <a:highlight>
                <a:srgbClr val="FFFFFF"/>
              </a:highlight>
            </a:endParaRPr>
          </a:p>
          <a:p>
            <a:r>
              <a:rPr lang="es-ES" dirty="0">
                <a:solidFill>
                  <a:srgbClr val="000000"/>
                </a:solidFill>
                <a:highlight>
                  <a:srgbClr val="FFFFFF"/>
                </a:highlight>
              </a:rPr>
              <a:t>    </a:t>
            </a:r>
            <a:r>
              <a:rPr lang="es-ES" dirty="0" err="1">
                <a:solidFill>
                  <a:srgbClr val="000000"/>
                </a:solidFill>
                <a:highlight>
                  <a:srgbClr val="FFFFFF"/>
                </a:highlight>
              </a:rPr>
              <a:t>close</a:t>
            </a:r>
            <a:r>
              <a:rPr lang="es-ES" b="1" dirty="0">
                <a:solidFill>
                  <a:srgbClr val="000080"/>
                </a:solidFill>
                <a:highlight>
                  <a:srgbClr val="FFFFFF"/>
                </a:highlight>
              </a:rPr>
              <a:t>(</a:t>
            </a:r>
            <a:r>
              <a:rPr lang="es-ES" dirty="0">
                <a:solidFill>
                  <a:srgbClr val="000000"/>
                </a:solidFill>
                <a:highlight>
                  <a:srgbClr val="FFFFFF"/>
                </a:highlight>
              </a:rPr>
              <a:t> b</a:t>
            </a:r>
            <a:r>
              <a:rPr lang="es-ES" b="1" dirty="0">
                <a:solidFill>
                  <a:srgbClr val="000080"/>
                </a:solidFill>
                <a:highlight>
                  <a:srgbClr val="FFFFFF"/>
                </a:highlight>
              </a:rPr>
              <a:t>[</a:t>
            </a:r>
            <a:r>
              <a:rPr lang="es-ES" dirty="0">
                <a:solidFill>
                  <a:srgbClr val="FF8000"/>
                </a:solidFill>
                <a:highlight>
                  <a:srgbClr val="FFFFFF"/>
                </a:highlight>
              </a:rPr>
              <a:t>1</a:t>
            </a:r>
            <a:r>
              <a:rPr lang="es-ES" b="1" dirty="0">
                <a:solidFill>
                  <a:srgbClr val="000080"/>
                </a:solidFill>
                <a:highlight>
                  <a:srgbClr val="FFFFFF"/>
                </a:highlight>
              </a:rPr>
              <a:t>]</a:t>
            </a:r>
            <a:r>
              <a:rPr lang="es-ES" dirty="0">
                <a:solidFill>
                  <a:srgbClr val="000000"/>
                </a:solidFill>
                <a:highlight>
                  <a:srgbClr val="FFFFFF"/>
                </a:highlight>
              </a:rPr>
              <a:t> </a:t>
            </a:r>
            <a:r>
              <a:rPr lang="es-ES" b="1" dirty="0">
                <a:solidFill>
                  <a:srgbClr val="000080"/>
                </a:solidFill>
                <a:highlight>
                  <a:srgbClr val="FFFFFF"/>
                </a:highlight>
              </a:rPr>
              <a:t>);</a:t>
            </a:r>
            <a:endParaRPr lang="es-ES" dirty="0">
              <a:solidFill>
                <a:srgbClr val="000000"/>
              </a:solidFill>
              <a:highlight>
                <a:srgbClr val="FFFFFF"/>
              </a:highlight>
            </a:endParaRPr>
          </a:p>
          <a:p>
            <a:r>
              <a:rPr lang="es-ES" dirty="0">
                <a:solidFill>
                  <a:srgbClr val="000000"/>
                </a:solidFill>
                <a:highlight>
                  <a:srgbClr val="FFFFFF"/>
                </a:highlight>
              </a:rPr>
              <a:t>  </a:t>
            </a:r>
            <a:r>
              <a:rPr lang="es-ES" b="1" dirty="0">
                <a:solidFill>
                  <a:srgbClr val="000080"/>
                </a:solidFill>
                <a:highlight>
                  <a:srgbClr val="FFFFFF"/>
                </a:highlight>
              </a:rPr>
              <a:t>}</a:t>
            </a:r>
            <a:r>
              <a:rPr lang="es-ES" altLang="es-ES" dirty="0"/>
              <a:t> </a:t>
            </a:r>
            <a:r>
              <a:rPr lang="es-ES" dirty="0" err="1">
                <a:solidFill>
                  <a:srgbClr val="000000"/>
                </a:solidFill>
                <a:highlight>
                  <a:srgbClr val="FFFFFF"/>
                </a:highlight>
              </a:rPr>
              <a:t>else</a:t>
            </a:r>
            <a:endParaRPr lang="es-ES" dirty="0">
              <a:solidFill>
                <a:srgbClr val="000000"/>
              </a:solidFill>
              <a:highlight>
                <a:srgbClr val="FFFFFF"/>
              </a:highlight>
            </a:endParaRPr>
          </a:p>
          <a:p>
            <a:pPr lvl="0"/>
            <a:r>
              <a:rPr lang="es-ES" dirty="0">
                <a:solidFill>
                  <a:srgbClr val="000000"/>
                </a:solidFill>
                <a:highlight>
                  <a:srgbClr val="FFFFFF"/>
                </a:highlight>
              </a:rPr>
              <a:t>  </a:t>
            </a:r>
            <a:r>
              <a:rPr lang="es-ES" b="1" dirty="0">
                <a:solidFill>
                  <a:srgbClr val="000080"/>
                </a:solidFill>
                <a:highlight>
                  <a:srgbClr val="FFFFFF"/>
                </a:highlight>
              </a:rPr>
              <a:t>{</a:t>
            </a:r>
            <a:r>
              <a:rPr lang="es-ES" dirty="0">
                <a:solidFill>
                  <a:srgbClr val="000000"/>
                </a:solidFill>
                <a:highlight>
                  <a:srgbClr val="FFFFFF"/>
                </a:highlight>
              </a:rPr>
              <a:t> </a:t>
            </a:r>
            <a:r>
              <a:rPr lang="es-ES" dirty="0">
                <a:solidFill>
                  <a:srgbClr val="008000"/>
                </a:solidFill>
                <a:highlight>
                  <a:srgbClr val="FFFFFF"/>
                </a:highlight>
              </a:rPr>
              <a:t>// padre</a:t>
            </a:r>
          </a:p>
          <a:p>
            <a:pPr lvl="0"/>
            <a:r>
              <a:rPr lang="es-ES" dirty="0">
                <a:solidFill>
                  <a:srgbClr val="000000"/>
                </a:solidFill>
                <a:highlight>
                  <a:srgbClr val="FFFFFF"/>
                </a:highlight>
              </a:rPr>
              <a:t>    </a:t>
            </a:r>
            <a:r>
              <a:rPr lang="es-ES" dirty="0" err="1">
                <a:solidFill>
                  <a:srgbClr val="000000"/>
                </a:solidFill>
                <a:highlight>
                  <a:srgbClr val="FFFFFF"/>
                </a:highlight>
              </a:rPr>
              <a:t>close</a:t>
            </a:r>
            <a:r>
              <a:rPr lang="es-ES" b="1" dirty="0">
                <a:solidFill>
                  <a:srgbClr val="000080"/>
                </a:solidFill>
                <a:highlight>
                  <a:srgbClr val="FFFFFF"/>
                </a:highlight>
              </a:rPr>
              <a:t>(</a:t>
            </a:r>
            <a:r>
              <a:rPr lang="es-ES" dirty="0">
                <a:solidFill>
                  <a:srgbClr val="000000"/>
                </a:solidFill>
                <a:highlight>
                  <a:srgbClr val="FFFFFF"/>
                </a:highlight>
              </a:rPr>
              <a:t> a</a:t>
            </a:r>
            <a:r>
              <a:rPr lang="es-ES" b="1" dirty="0">
                <a:solidFill>
                  <a:srgbClr val="000080"/>
                </a:solidFill>
                <a:highlight>
                  <a:srgbClr val="FFFFFF"/>
                </a:highlight>
              </a:rPr>
              <a:t>[</a:t>
            </a:r>
            <a:r>
              <a:rPr lang="es-ES" dirty="0">
                <a:solidFill>
                  <a:srgbClr val="FF8000"/>
                </a:solidFill>
                <a:highlight>
                  <a:srgbClr val="FFFFFF"/>
                </a:highlight>
              </a:rPr>
              <a:t>0</a:t>
            </a:r>
            <a:r>
              <a:rPr lang="es-ES" b="1" dirty="0">
                <a:solidFill>
                  <a:srgbClr val="000080"/>
                </a:solidFill>
                <a:highlight>
                  <a:srgbClr val="FFFFFF"/>
                </a:highlight>
              </a:rPr>
              <a:t>]</a:t>
            </a:r>
            <a:r>
              <a:rPr lang="es-ES" dirty="0">
                <a:solidFill>
                  <a:srgbClr val="000000"/>
                </a:solidFill>
                <a:highlight>
                  <a:srgbClr val="FFFFFF"/>
                </a:highlight>
              </a:rPr>
              <a:t> </a:t>
            </a:r>
            <a:r>
              <a:rPr lang="es-ES" b="1" dirty="0">
                <a:solidFill>
                  <a:srgbClr val="000080"/>
                </a:solidFill>
                <a:highlight>
                  <a:srgbClr val="FFFFFF"/>
                </a:highlight>
              </a:rPr>
              <a:t>);</a:t>
            </a:r>
            <a:r>
              <a:rPr lang="es-ES" dirty="0">
                <a:solidFill>
                  <a:srgbClr val="000000"/>
                </a:solidFill>
                <a:highlight>
                  <a:srgbClr val="FFFFFF"/>
                </a:highlight>
              </a:rPr>
              <a:t> </a:t>
            </a:r>
            <a:r>
              <a:rPr lang="es-ES" dirty="0">
                <a:solidFill>
                  <a:srgbClr val="008000"/>
                </a:solidFill>
                <a:highlight>
                  <a:srgbClr val="FFFFFF"/>
                </a:highlight>
              </a:rPr>
              <a:t>/* cerramos el lado de lectura  */</a:t>
            </a:r>
            <a:endParaRPr lang="es-ES" dirty="0">
              <a:solidFill>
                <a:srgbClr val="000000"/>
              </a:solidFill>
              <a:highlight>
                <a:srgbClr val="FFFFFF"/>
              </a:highlight>
            </a:endParaRPr>
          </a:p>
          <a:p>
            <a:pPr lvl="0"/>
            <a:r>
              <a:rPr lang="es-ES" dirty="0">
                <a:solidFill>
                  <a:srgbClr val="000000"/>
                </a:solidFill>
                <a:highlight>
                  <a:srgbClr val="FFFFFF"/>
                </a:highlight>
              </a:rPr>
              <a:t>    </a:t>
            </a:r>
            <a:r>
              <a:rPr lang="es-ES" dirty="0" err="1">
                <a:solidFill>
                  <a:srgbClr val="000000"/>
                </a:solidFill>
                <a:highlight>
                  <a:srgbClr val="FFFFFF"/>
                </a:highlight>
              </a:rPr>
              <a:t>close</a:t>
            </a:r>
            <a:r>
              <a:rPr lang="es-ES" b="1" dirty="0">
                <a:solidFill>
                  <a:srgbClr val="000080"/>
                </a:solidFill>
                <a:highlight>
                  <a:srgbClr val="FFFFFF"/>
                </a:highlight>
              </a:rPr>
              <a:t>(</a:t>
            </a:r>
            <a:r>
              <a:rPr lang="es-ES" dirty="0">
                <a:solidFill>
                  <a:srgbClr val="000000"/>
                </a:solidFill>
                <a:highlight>
                  <a:srgbClr val="FFFFFF"/>
                </a:highlight>
              </a:rPr>
              <a:t> b</a:t>
            </a:r>
            <a:r>
              <a:rPr lang="es-ES" b="1" dirty="0">
                <a:solidFill>
                  <a:srgbClr val="000080"/>
                </a:solidFill>
                <a:highlight>
                  <a:srgbClr val="FFFFFF"/>
                </a:highlight>
              </a:rPr>
              <a:t>[</a:t>
            </a:r>
            <a:r>
              <a:rPr lang="es-ES" dirty="0">
                <a:solidFill>
                  <a:srgbClr val="FF8000"/>
                </a:solidFill>
                <a:highlight>
                  <a:srgbClr val="FFFFFF"/>
                </a:highlight>
              </a:rPr>
              <a:t>1</a:t>
            </a:r>
            <a:r>
              <a:rPr lang="es-ES" b="1" dirty="0">
                <a:solidFill>
                  <a:srgbClr val="000080"/>
                </a:solidFill>
                <a:highlight>
                  <a:srgbClr val="FFFFFF"/>
                </a:highlight>
              </a:rPr>
              <a:t>]</a:t>
            </a:r>
            <a:r>
              <a:rPr lang="es-ES" dirty="0">
                <a:solidFill>
                  <a:srgbClr val="000000"/>
                </a:solidFill>
                <a:highlight>
                  <a:srgbClr val="FFFFFF"/>
                </a:highlight>
              </a:rPr>
              <a:t> </a:t>
            </a:r>
            <a:r>
              <a:rPr lang="es-ES" b="1" dirty="0">
                <a:solidFill>
                  <a:srgbClr val="000080"/>
                </a:solidFill>
                <a:highlight>
                  <a:srgbClr val="FFFFFF"/>
                </a:highlight>
              </a:rPr>
              <a:t>);</a:t>
            </a:r>
            <a:r>
              <a:rPr lang="es-ES" dirty="0">
                <a:solidFill>
                  <a:srgbClr val="000000"/>
                </a:solidFill>
                <a:highlight>
                  <a:srgbClr val="FFFFFF"/>
                </a:highlight>
              </a:rPr>
              <a:t> </a:t>
            </a:r>
            <a:r>
              <a:rPr lang="es-ES" dirty="0">
                <a:solidFill>
                  <a:srgbClr val="008000"/>
                </a:solidFill>
                <a:highlight>
                  <a:srgbClr val="FFFFFF"/>
                </a:highlight>
              </a:rPr>
              <a:t>/* cerramos el lado de escritura */</a:t>
            </a:r>
            <a:endParaRPr lang="es-ES" dirty="0">
              <a:solidFill>
                <a:srgbClr val="000000"/>
              </a:solidFill>
              <a:highlight>
                <a:srgbClr val="FFFFFF"/>
              </a:highlight>
            </a:endParaRPr>
          </a:p>
          <a:p>
            <a:pPr lvl="0"/>
            <a:r>
              <a:rPr lang="es-ES" dirty="0">
                <a:solidFill>
                  <a:srgbClr val="000000"/>
                </a:solidFill>
                <a:highlight>
                  <a:srgbClr val="FFFFFF"/>
                </a:highlight>
              </a:rPr>
              <a:t>    </a:t>
            </a:r>
            <a:r>
              <a:rPr lang="es-ES" dirty="0" err="1">
                <a:solidFill>
                  <a:srgbClr val="000000"/>
                </a:solidFill>
                <a:highlight>
                  <a:srgbClr val="FFFFFF"/>
                </a:highlight>
              </a:rPr>
              <a:t>strcpy</a:t>
            </a:r>
            <a:r>
              <a:rPr lang="es-ES" b="1" dirty="0">
                <a:solidFill>
                  <a:srgbClr val="000080"/>
                </a:solidFill>
                <a:highlight>
                  <a:srgbClr val="FFFFFF"/>
                </a:highlight>
              </a:rPr>
              <a:t>(</a:t>
            </a:r>
            <a:r>
              <a:rPr lang="es-ES" dirty="0">
                <a:solidFill>
                  <a:srgbClr val="000000"/>
                </a:solidFill>
                <a:highlight>
                  <a:srgbClr val="FFFFFF"/>
                </a:highlight>
              </a:rPr>
              <a:t> buffer</a:t>
            </a:r>
            <a:r>
              <a:rPr lang="es-ES" b="1" dirty="0">
                <a:solidFill>
                  <a:srgbClr val="000080"/>
                </a:solidFill>
                <a:highlight>
                  <a:srgbClr val="FFFFFF"/>
                </a:highlight>
              </a:rPr>
              <a:t>,</a:t>
            </a:r>
            <a:r>
              <a:rPr lang="es-ES" dirty="0">
                <a:solidFill>
                  <a:srgbClr val="000000"/>
                </a:solidFill>
                <a:highlight>
                  <a:srgbClr val="FFFFFF"/>
                </a:highlight>
              </a:rPr>
              <a:t> </a:t>
            </a:r>
            <a:r>
              <a:rPr lang="es-ES" dirty="0">
                <a:solidFill>
                  <a:srgbClr val="808080"/>
                </a:solidFill>
                <a:highlight>
                  <a:srgbClr val="FFFFFF"/>
                </a:highlight>
              </a:rPr>
              <a:t>"Soy tu padre </a:t>
            </a:r>
            <a:r>
              <a:rPr lang="es-ES" dirty="0" err="1">
                <a:solidFill>
                  <a:srgbClr val="808080"/>
                </a:solidFill>
                <a:highlight>
                  <a:srgbClr val="FFFFFF"/>
                </a:highlight>
              </a:rPr>
              <a:t>hablandote</a:t>
            </a:r>
            <a:r>
              <a:rPr lang="es-ES" dirty="0">
                <a:solidFill>
                  <a:srgbClr val="808080"/>
                </a:solidFill>
                <a:highlight>
                  <a:srgbClr val="FFFFFF"/>
                </a:highlight>
              </a:rPr>
              <a:t> por una </a:t>
            </a:r>
            <a:r>
              <a:rPr lang="es-ES" dirty="0" err="1">
                <a:solidFill>
                  <a:srgbClr val="808080"/>
                </a:solidFill>
                <a:highlight>
                  <a:srgbClr val="FFFFFF"/>
                </a:highlight>
              </a:rPr>
              <a:t>tuberia</a:t>
            </a:r>
            <a:r>
              <a:rPr lang="es-ES" dirty="0">
                <a:solidFill>
                  <a:srgbClr val="808080"/>
                </a:solidFill>
                <a:highlight>
                  <a:srgbClr val="FFFFFF"/>
                </a:highlight>
              </a:rPr>
              <a:t>.\n"</a:t>
            </a:r>
            <a:r>
              <a:rPr lang="es-ES" dirty="0">
                <a:solidFill>
                  <a:srgbClr val="000000"/>
                </a:solidFill>
                <a:highlight>
                  <a:srgbClr val="FFFFFF"/>
                </a:highlight>
              </a:rPr>
              <a:t> </a:t>
            </a:r>
            <a:r>
              <a:rPr lang="es-ES" b="1" dirty="0">
                <a:solidFill>
                  <a:srgbClr val="000080"/>
                </a:solidFill>
                <a:highlight>
                  <a:srgbClr val="FFFFFF"/>
                </a:highlight>
              </a:rPr>
              <a:t>);</a:t>
            </a:r>
            <a:endParaRPr lang="es-ES" dirty="0">
              <a:solidFill>
                <a:srgbClr val="000000"/>
              </a:solidFill>
              <a:highlight>
                <a:srgbClr val="FFFFFF"/>
              </a:highlight>
            </a:endParaRPr>
          </a:p>
          <a:p>
            <a:pPr lvl="0"/>
            <a:r>
              <a:rPr lang="en-US" dirty="0">
                <a:solidFill>
                  <a:srgbClr val="000000"/>
                </a:solidFill>
                <a:highlight>
                  <a:srgbClr val="FFFFFF"/>
                </a:highlight>
              </a:rPr>
              <a:t>    write</a:t>
            </a:r>
            <a:r>
              <a:rPr lang="en-US" b="1" dirty="0">
                <a:solidFill>
                  <a:srgbClr val="000080"/>
                </a:solidFill>
                <a:highlight>
                  <a:srgbClr val="FFFFFF"/>
                </a:highlight>
              </a:rPr>
              <a:t>(</a:t>
            </a:r>
            <a:r>
              <a:rPr lang="en-US" dirty="0">
                <a:solidFill>
                  <a:srgbClr val="000000"/>
                </a:solidFill>
                <a:highlight>
                  <a:srgbClr val="FFFFFF"/>
                </a:highlight>
              </a:rPr>
              <a:t> a</a:t>
            </a:r>
            <a:r>
              <a:rPr lang="en-US" b="1" dirty="0">
                <a:solidFill>
                  <a:srgbClr val="000080"/>
                </a:solidFill>
                <a:highlight>
                  <a:srgbClr val="FFFFFF"/>
                </a:highlight>
              </a:rPr>
              <a:t>[</a:t>
            </a:r>
            <a:r>
              <a:rPr lang="en-US" dirty="0">
                <a:solidFill>
                  <a:srgbClr val="FF8000"/>
                </a:solidFill>
                <a:highlight>
                  <a:srgbClr val="FFFFFF"/>
                </a:highlight>
              </a:rPr>
              <a:t>1</a:t>
            </a:r>
            <a:r>
              <a:rPr lang="en-US" b="1" dirty="0">
                <a:solidFill>
                  <a:srgbClr val="000080"/>
                </a:solidFill>
                <a:highlight>
                  <a:srgbClr val="FFFFFF"/>
                </a:highlight>
              </a:rPr>
              <a:t>],</a:t>
            </a:r>
            <a:r>
              <a:rPr lang="en-US" dirty="0">
                <a:solidFill>
                  <a:srgbClr val="000000"/>
                </a:solidFill>
                <a:highlight>
                  <a:srgbClr val="FFFFFF"/>
                </a:highlight>
              </a:rPr>
              <a:t> buffer</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strlen</a:t>
            </a:r>
            <a:r>
              <a:rPr lang="en-US" b="1" dirty="0">
                <a:solidFill>
                  <a:srgbClr val="000080"/>
                </a:solidFill>
                <a:highlight>
                  <a:srgbClr val="FFFFFF"/>
                </a:highlight>
              </a:rPr>
              <a:t>(</a:t>
            </a:r>
            <a:r>
              <a:rPr lang="en-US" dirty="0">
                <a:solidFill>
                  <a:srgbClr val="000000"/>
                </a:solidFill>
                <a:highlight>
                  <a:srgbClr val="FFFFFF"/>
                </a:highlight>
              </a:rPr>
              <a:t> buffer </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endParaRPr lang="en-US" dirty="0">
              <a:solidFill>
                <a:srgbClr val="000000"/>
              </a:solidFill>
              <a:highlight>
                <a:srgbClr val="FFFFFF"/>
              </a:highlight>
            </a:endParaRPr>
          </a:p>
          <a:p>
            <a:pPr lvl="0"/>
            <a:r>
              <a:rPr lang="es-ES" dirty="0">
                <a:solidFill>
                  <a:srgbClr val="000000"/>
                </a:solidFill>
                <a:highlight>
                  <a:srgbClr val="FFFFFF"/>
                </a:highlight>
              </a:rPr>
              <a:t>    </a:t>
            </a:r>
            <a:r>
              <a:rPr lang="es-ES" dirty="0" err="1">
                <a:solidFill>
                  <a:srgbClr val="000000"/>
                </a:solidFill>
                <a:highlight>
                  <a:srgbClr val="FFFFFF"/>
                </a:highlight>
              </a:rPr>
              <a:t>close</a:t>
            </a:r>
            <a:r>
              <a:rPr lang="es-ES" b="1" dirty="0">
                <a:solidFill>
                  <a:srgbClr val="000080"/>
                </a:solidFill>
                <a:highlight>
                  <a:srgbClr val="FFFFFF"/>
                </a:highlight>
              </a:rPr>
              <a:t>(</a:t>
            </a:r>
            <a:r>
              <a:rPr lang="es-ES" dirty="0">
                <a:solidFill>
                  <a:srgbClr val="000000"/>
                </a:solidFill>
                <a:highlight>
                  <a:srgbClr val="FFFFFF"/>
                </a:highlight>
              </a:rPr>
              <a:t> a</a:t>
            </a:r>
            <a:r>
              <a:rPr lang="es-ES" b="1" dirty="0">
                <a:solidFill>
                  <a:srgbClr val="000080"/>
                </a:solidFill>
                <a:highlight>
                  <a:srgbClr val="FFFFFF"/>
                </a:highlight>
              </a:rPr>
              <a:t>[</a:t>
            </a:r>
            <a:r>
              <a:rPr lang="es-ES" dirty="0">
                <a:solidFill>
                  <a:srgbClr val="FF8000"/>
                </a:solidFill>
                <a:highlight>
                  <a:srgbClr val="FFFFFF"/>
                </a:highlight>
              </a:rPr>
              <a:t>1</a:t>
            </a:r>
            <a:r>
              <a:rPr lang="es-ES" b="1" dirty="0">
                <a:solidFill>
                  <a:srgbClr val="000080"/>
                </a:solidFill>
                <a:highlight>
                  <a:srgbClr val="FFFFFF"/>
                </a:highlight>
              </a:rPr>
              <a:t>]);</a:t>
            </a:r>
            <a:endParaRPr lang="es-ES" dirty="0">
              <a:solidFill>
                <a:srgbClr val="000000"/>
              </a:solidFill>
              <a:highlight>
                <a:srgbClr val="FFFFFF"/>
              </a:highlight>
            </a:endParaRPr>
          </a:p>
          <a:p>
            <a:pPr lvl="0"/>
            <a:r>
              <a:rPr lang="es-ES" dirty="0">
                <a:solidFill>
                  <a:srgbClr val="000000"/>
                </a:solidFill>
                <a:highlight>
                  <a:srgbClr val="FFFFFF"/>
                </a:highlight>
              </a:rPr>
              <a:t> </a:t>
            </a:r>
          </a:p>
          <a:p>
            <a:pPr lvl="0"/>
            <a:r>
              <a:rPr lang="en-US" dirty="0">
                <a:solidFill>
                  <a:srgbClr val="000000"/>
                </a:solidFill>
                <a:highlight>
                  <a:srgbClr val="FFFFFF"/>
                </a:highlight>
              </a:rPr>
              <a:t>    while</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err="1">
                <a:solidFill>
                  <a:srgbClr val="000000"/>
                </a:solidFill>
                <a:highlight>
                  <a:srgbClr val="FFFFFF"/>
                </a:highlight>
              </a:rPr>
              <a:t>readbytes</a:t>
            </a:r>
            <a:r>
              <a:rPr lang="en-US" b="1" dirty="0">
                <a:solidFill>
                  <a:srgbClr val="000080"/>
                </a:solidFill>
                <a:highlight>
                  <a:srgbClr val="FFFFFF"/>
                </a:highlight>
              </a:rPr>
              <a:t>=</a:t>
            </a:r>
            <a:r>
              <a:rPr lang="en-US" dirty="0">
                <a:solidFill>
                  <a:srgbClr val="000000"/>
                </a:solidFill>
                <a:highlight>
                  <a:srgbClr val="FFFFFF"/>
                </a:highlight>
              </a:rPr>
              <a:t>read</a:t>
            </a:r>
            <a:r>
              <a:rPr lang="en-US" b="1" dirty="0">
                <a:solidFill>
                  <a:srgbClr val="000080"/>
                </a:solidFill>
                <a:highlight>
                  <a:srgbClr val="FFFFFF"/>
                </a:highlight>
              </a:rPr>
              <a:t>(</a:t>
            </a:r>
            <a:r>
              <a:rPr lang="en-US" dirty="0">
                <a:solidFill>
                  <a:srgbClr val="000000"/>
                </a:solidFill>
                <a:highlight>
                  <a:srgbClr val="FFFFFF"/>
                </a:highlight>
              </a:rPr>
              <a:t> b</a:t>
            </a:r>
            <a:r>
              <a:rPr lang="en-US" b="1" dirty="0">
                <a:solidFill>
                  <a:srgbClr val="000080"/>
                </a:solidFill>
                <a:highlight>
                  <a:srgbClr val="FFFFFF"/>
                </a:highlight>
              </a:rPr>
              <a:t>[</a:t>
            </a:r>
            <a:r>
              <a:rPr lang="en-US" dirty="0">
                <a:solidFill>
                  <a:srgbClr val="FF8000"/>
                </a:solidFill>
                <a:highlight>
                  <a:srgbClr val="FFFFFF"/>
                </a:highlight>
              </a:rPr>
              <a:t>0</a:t>
            </a:r>
            <a:r>
              <a:rPr lang="en-US" b="1" dirty="0">
                <a:solidFill>
                  <a:srgbClr val="000080"/>
                </a:solidFill>
                <a:highlight>
                  <a:srgbClr val="FFFFFF"/>
                </a:highlight>
              </a:rPr>
              <a:t>],</a:t>
            </a:r>
            <a:r>
              <a:rPr lang="en-US" dirty="0">
                <a:solidFill>
                  <a:srgbClr val="000000"/>
                </a:solidFill>
                <a:highlight>
                  <a:srgbClr val="FFFFFF"/>
                </a:highlight>
              </a:rPr>
              <a:t> buffer</a:t>
            </a:r>
            <a:r>
              <a:rPr lang="en-US" b="1" dirty="0">
                <a:solidFill>
                  <a:srgbClr val="000080"/>
                </a:solidFill>
                <a:highlight>
                  <a:srgbClr val="FFFFFF"/>
                </a:highlight>
              </a:rPr>
              <a:t>,</a:t>
            </a:r>
            <a:r>
              <a:rPr lang="en-US" dirty="0">
                <a:solidFill>
                  <a:srgbClr val="000000"/>
                </a:solidFill>
                <a:highlight>
                  <a:srgbClr val="FFFFFF"/>
                </a:highlight>
              </a:rPr>
              <a:t> SIZE </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&gt;</a:t>
            </a:r>
            <a:r>
              <a:rPr lang="en-US" dirty="0">
                <a:solidFill>
                  <a:srgbClr val="000000"/>
                </a:solidFill>
                <a:highlight>
                  <a:srgbClr val="FFFFFF"/>
                </a:highlight>
              </a:rPr>
              <a:t> </a:t>
            </a:r>
            <a:r>
              <a:rPr lang="en-US" dirty="0">
                <a:solidFill>
                  <a:srgbClr val="FF8000"/>
                </a:solidFill>
                <a:highlight>
                  <a:srgbClr val="FFFFFF"/>
                </a:highlight>
              </a:rPr>
              <a:t>0</a:t>
            </a:r>
            <a:r>
              <a:rPr lang="en-US" b="1" dirty="0">
                <a:solidFill>
                  <a:srgbClr val="000080"/>
                </a:solidFill>
                <a:highlight>
                  <a:srgbClr val="FFFFFF"/>
                </a:highlight>
              </a:rPr>
              <a:t>)</a:t>
            </a:r>
            <a:endParaRPr lang="en-US" dirty="0">
              <a:solidFill>
                <a:srgbClr val="000000"/>
              </a:solidFill>
              <a:highlight>
                <a:srgbClr val="FFFFFF"/>
              </a:highlight>
            </a:endParaRPr>
          </a:p>
          <a:p>
            <a:pPr lvl="0"/>
            <a:r>
              <a:rPr lang="es-ES" dirty="0">
                <a:solidFill>
                  <a:srgbClr val="000000"/>
                </a:solidFill>
                <a:highlight>
                  <a:srgbClr val="FFFFFF"/>
                </a:highlight>
              </a:rPr>
              <a:t>      </a:t>
            </a:r>
            <a:r>
              <a:rPr lang="es-ES" dirty="0" err="1">
                <a:solidFill>
                  <a:srgbClr val="000000"/>
                </a:solidFill>
                <a:highlight>
                  <a:srgbClr val="FFFFFF"/>
                </a:highlight>
              </a:rPr>
              <a:t>write</a:t>
            </a:r>
            <a:r>
              <a:rPr lang="es-ES" b="1" dirty="0">
                <a:solidFill>
                  <a:srgbClr val="000080"/>
                </a:solidFill>
                <a:highlight>
                  <a:srgbClr val="FFFFFF"/>
                </a:highlight>
              </a:rPr>
              <a:t>(</a:t>
            </a:r>
            <a:r>
              <a:rPr lang="es-ES" dirty="0">
                <a:solidFill>
                  <a:srgbClr val="000000"/>
                </a:solidFill>
                <a:highlight>
                  <a:srgbClr val="FFFFFF"/>
                </a:highlight>
              </a:rPr>
              <a:t> </a:t>
            </a:r>
            <a:r>
              <a:rPr lang="es-ES" dirty="0">
                <a:solidFill>
                  <a:srgbClr val="FF8000"/>
                </a:solidFill>
                <a:highlight>
                  <a:srgbClr val="FFFFFF"/>
                </a:highlight>
              </a:rPr>
              <a:t>1</a:t>
            </a:r>
            <a:r>
              <a:rPr lang="es-ES" b="1" dirty="0">
                <a:solidFill>
                  <a:srgbClr val="000080"/>
                </a:solidFill>
                <a:highlight>
                  <a:srgbClr val="FFFFFF"/>
                </a:highlight>
              </a:rPr>
              <a:t>,</a:t>
            </a:r>
            <a:r>
              <a:rPr lang="es-ES" dirty="0">
                <a:solidFill>
                  <a:srgbClr val="000000"/>
                </a:solidFill>
                <a:highlight>
                  <a:srgbClr val="FFFFFF"/>
                </a:highlight>
              </a:rPr>
              <a:t> buffer</a:t>
            </a:r>
            <a:r>
              <a:rPr lang="es-ES" b="1" dirty="0">
                <a:solidFill>
                  <a:srgbClr val="000080"/>
                </a:solidFill>
                <a:highlight>
                  <a:srgbClr val="FFFFFF"/>
                </a:highlight>
              </a:rPr>
              <a:t>,</a:t>
            </a:r>
            <a:r>
              <a:rPr lang="es-ES" dirty="0">
                <a:solidFill>
                  <a:srgbClr val="000000"/>
                </a:solidFill>
                <a:highlight>
                  <a:srgbClr val="FFFFFF"/>
                </a:highlight>
              </a:rPr>
              <a:t> </a:t>
            </a:r>
            <a:r>
              <a:rPr lang="es-ES" dirty="0" err="1">
                <a:solidFill>
                  <a:srgbClr val="000000"/>
                </a:solidFill>
                <a:highlight>
                  <a:srgbClr val="FFFFFF"/>
                </a:highlight>
              </a:rPr>
              <a:t>readbytes</a:t>
            </a:r>
            <a:r>
              <a:rPr lang="es-ES" dirty="0">
                <a:solidFill>
                  <a:srgbClr val="000000"/>
                </a:solidFill>
                <a:highlight>
                  <a:srgbClr val="FFFFFF"/>
                </a:highlight>
              </a:rPr>
              <a:t> </a:t>
            </a:r>
            <a:r>
              <a:rPr lang="es-ES" b="1" dirty="0">
                <a:solidFill>
                  <a:srgbClr val="000080"/>
                </a:solidFill>
                <a:highlight>
                  <a:srgbClr val="FFFFFF"/>
                </a:highlight>
              </a:rPr>
              <a:t>);</a:t>
            </a:r>
            <a:endParaRPr lang="es-ES" dirty="0">
              <a:solidFill>
                <a:srgbClr val="000000"/>
              </a:solidFill>
              <a:highlight>
                <a:srgbClr val="FFFFFF"/>
              </a:highlight>
            </a:endParaRPr>
          </a:p>
          <a:p>
            <a:pPr lvl="0"/>
            <a:r>
              <a:rPr lang="es-ES" dirty="0">
                <a:solidFill>
                  <a:srgbClr val="000000"/>
                </a:solidFill>
                <a:highlight>
                  <a:srgbClr val="FFFFFF"/>
                </a:highlight>
              </a:rPr>
              <a:t>    </a:t>
            </a:r>
            <a:r>
              <a:rPr lang="es-ES" dirty="0" err="1">
                <a:solidFill>
                  <a:srgbClr val="000000"/>
                </a:solidFill>
                <a:highlight>
                  <a:srgbClr val="FFFFFF"/>
                </a:highlight>
              </a:rPr>
              <a:t>close</a:t>
            </a:r>
            <a:r>
              <a:rPr lang="es-ES" b="1" dirty="0">
                <a:solidFill>
                  <a:srgbClr val="000080"/>
                </a:solidFill>
                <a:highlight>
                  <a:srgbClr val="FFFFFF"/>
                </a:highlight>
              </a:rPr>
              <a:t>(</a:t>
            </a:r>
            <a:r>
              <a:rPr lang="es-ES" dirty="0">
                <a:solidFill>
                  <a:srgbClr val="000000"/>
                </a:solidFill>
                <a:highlight>
                  <a:srgbClr val="FFFFFF"/>
                </a:highlight>
              </a:rPr>
              <a:t> b</a:t>
            </a:r>
            <a:r>
              <a:rPr lang="es-ES" b="1" dirty="0">
                <a:solidFill>
                  <a:srgbClr val="000080"/>
                </a:solidFill>
                <a:highlight>
                  <a:srgbClr val="FFFFFF"/>
                </a:highlight>
              </a:rPr>
              <a:t>[</a:t>
            </a:r>
            <a:r>
              <a:rPr lang="es-ES" dirty="0">
                <a:solidFill>
                  <a:srgbClr val="FF8000"/>
                </a:solidFill>
                <a:highlight>
                  <a:srgbClr val="FFFFFF"/>
                </a:highlight>
              </a:rPr>
              <a:t>0</a:t>
            </a:r>
            <a:r>
              <a:rPr lang="es-ES" b="1" dirty="0">
                <a:solidFill>
                  <a:srgbClr val="000080"/>
                </a:solidFill>
                <a:highlight>
                  <a:srgbClr val="FFFFFF"/>
                </a:highlight>
              </a:rPr>
              <a:t>]);</a:t>
            </a:r>
            <a:endParaRPr lang="es-ES" dirty="0">
              <a:solidFill>
                <a:srgbClr val="000000"/>
              </a:solidFill>
              <a:highlight>
                <a:srgbClr val="FFFFFF"/>
              </a:highlight>
            </a:endParaRPr>
          </a:p>
          <a:p>
            <a:pPr lvl="0"/>
            <a:r>
              <a:rPr lang="es-ES" dirty="0">
                <a:solidFill>
                  <a:srgbClr val="000000"/>
                </a:solidFill>
                <a:highlight>
                  <a:srgbClr val="FFFFFF"/>
                </a:highlight>
              </a:rPr>
              <a:t>  </a:t>
            </a:r>
            <a:r>
              <a:rPr lang="es-ES" b="1" dirty="0">
                <a:solidFill>
                  <a:srgbClr val="000080"/>
                </a:solidFill>
                <a:highlight>
                  <a:srgbClr val="FFFFFF"/>
                </a:highlight>
              </a:rPr>
              <a:t>}</a:t>
            </a:r>
            <a:endParaRPr lang="es-ES" dirty="0">
              <a:solidFill>
                <a:srgbClr val="000000"/>
              </a:solidFill>
              <a:highlight>
                <a:srgbClr val="FFFFFF"/>
              </a:highlight>
            </a:endParaRPr>
          </a:p>
        </p:txBody>
      </p:sp>
      <p:sp>
        <p:nvSpPr>
          <p:cNvPr id="2" name="1 Abrir llave"/>
          <p:cNvSpPr/>
          <p:nvPr/>
        </p:nvSpPr>
        <p:spPr>
          <a:xfrm>
            <a:off x="3279648" y="341376"/>
            <a:ext cx="487680" cy="6218015"/>
          </a:xfrm>
          <a:prstGeom prst="leftBrace">
            <a:avLst>
              <a:gd name="adj1" fmla="val 8333"/>
              <a:gd name="adj2" fmla="val 7137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val="31248927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4E4797-5D6E-9BCC-FE2B-F6D9856D4583}"/>
              </a:ext>
            </a:extLst>
          </p:cNvPr>
          <p:cNvSpPr>
            <a:spLocks noGrp="1"/>
          </p:cNvSpPr>
          <p:nvPr>
            <p:ph type="title"/>
          </p:nvPr>
        </p:nvSpPr>
        <p:spPr/>
        <p:txBody>
          <a:bodyPr/>
          <a:lstStyle/>
          <a:p>
            <a:r>
              <a:rPr lang="es-ES" dirty="0"/>
              <a:t>Comunicación entre procesos IPC</a:t>
            </a:r>
          </a:p>
        </p:txBody>
      </p:sp>
      <p:sp>
        <p:nvSpPr>
          <p:cNvPr id="3" name="Marcador de contenido 2">
            <a:extLst>
              <a:ext uri="{FF2B5EF4-FFF2-40B4-BE49-F238E27FC236}">
                <a16:creationId xmlns:a16="http://schemas.microsoft.com/office/drawing/2014/main" id="{471F609C-FB17-082D-DCA9-760BDC452A8D}"/>
              </a:ext>
            </a:extLst>
          </p:cNvPr>
          <p:cNvSpPr>
            <a:spLocks noGrp="1"/>
          </p:cNvSpPr>
          <p:nvPr>
            <p:ph idx="1"/>
          </p:nvPr>
        </p:nvSpPr>
        <p:spPr/>
        <p:txBody>
          <a:bodyPr/>
          <a:lstStyle/>
          <a:p>
            <a:pPr marL="0" indent="0">
              <a:buNone/>
            </a:pPr>
            <a:r>
              <a:rPr lang="es-ES" b="1" dirty="0"/>
              <a:t>Pipes con nombre (tuberías FIFO)</a:t>
            </a:r>
          </a:p>
          <a:p>
            <a:r>
              <a:rPr lang="es-ES" dirty="0"/>
              <a:t>Similar a las pipes anónimas pero permiten la comunicaciones entre dos procesos independientes pues la tubería constituye en realidad un fichero en el sistema.</a:t>
            </a:r>
          </a:p>
          <a:p>
            <a:r>
              <a:rPr lang="es-ES" dirty="0"/>
              <a:t>La política de gestión de los datos el FIFO (</a:t>
            </a:r>
            <a:r>
              <a:rPr lang="es-ES" dirty="0" err="1"/>
              <a:t>First</a:t>
            </a:r>
            <a:r>
              <a:rPr lang="es-ES" dirty="0"/>
              <a:t> Input </a:t>
            </a:r>
            <a:r>
              <a:rPr lang="es-ES" dirty="0" err="1"/>
              <a:t>First</a:t>
            </a:r>
            <a:r>
              <a:rPr lang="es-ES" dirty="0"/>
              <a:t> Output) </a:t>
            </a:r>
          </a:p>
          <a:p>
            <a:pPr marL="0" indent="0" algn="ctr">
              <a:buNone/>
            </a:pPr>
            <a:r>
              <a:rPr lang="fr-FR" dirty="0" err="1"/>
              <a:t>int</a:t>
            </a:r>
            <a:r>
              <a:rPr lang="fr-FR" dirty="0"/>
              <a:t> </a:t>
            </a:r>
            <a:r>
              <a:rPr lang="fr-FR" dirty="0" err="1"/>
              <a:t>mkfifo</a:t>
            </a:r>
            <a:r>
              <a:rPr lang="fr-FR" dirty="0"/>
              <a:t>(</a:t>
            </a:r>
            <a:r>
              <a:rPr lang="fr-FR" dirty="0" err="1"/>
              <a:t>const</a:t>
            </a:r>
            <a:r>
              <a:rPr lang="fr-FR" dirty="0"/>
              <a:t> char *</a:t>
            </a:r>
            <a:r>
              <a:rPr lang="fr-FR" dirty="0" err="1"/>
              <a:t>pathname</a:t>
            </a:r>
            <a:r>
              <a:rPr lang="fr-FR" dirty="0"/>
              <a:t>, </a:t>
            </a:r>
            <a:r>
              <a:rPr lang="fr-FR" dirty="0" err="1"/>
              <a:t>mode_t</a:t>
            </a:r>
            <a:r>
              <a:rPr lang="fr-FR" dirty="0"/>
              <a:t> mode);</a:t>
            </a:r>
          </a:p>
          <a:p>
            <a:pPr marL="0" indent="0">
              <a:buNone/>
            </a:pPr>
            <a:endParaRPr lang="fr-FR" dirty="0"/>
          </a:p>
        </p:txBody>
      </p:sp>
    </p:spTree>
    <p:extLst>
      <p:ext uri="{BB962C8B-B14F-4D97-AF65-F5344CB8AC3E}">
        <p14:creationId xmlns:p14="http://schemas.microsoft.com/office/powerpoint/2010/main" val="24163925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a:extLst>
              <a:ext uri="{FF2B5EF4-FFF2-40B4-BE49-F238E27FC236}">
                <a16:creationId xmlns:a16="http://schemas.microsoft.com/office/drawing/2014/main" id="{F4CF3A32-0B47-53CD-8A77-992ED63739FB}"/>
              </a:ext>
            </a:extLst>
          </p:cNvPr>
          <p:cNvSpPr txBox="1"/>
          <p:nvPr/>
        </p:nvSpPr>
        <p:spPr>
          <a:xfrm>
            <a:off x="517634" y="394692"/>
            <a:ext cx="4523923" cy="6463308"/>
          </a:xfrm>
          <a:prstGeom prst="rect">
            <a:avLst/>
          </a:prstGeom>
          <a:noFill/>
        </p:spPr>
        <p:txBody>
          <a:bodyPr wrap="square">
            <a:spAutoFit/>
          </a:bodyPr>
          <a:lstStyle/>
          <a:p>
            <a:r>
              <a:rPr lang="en-US" dirty="0">
                <a:solidFill>
                  <a:srgbClr val="008000"/>
                </a:solidFill>
                <a:highlight>
                  <a:srgbClr val="FFFFFF"/>
                </a:highlight>
              </a:rPr>
              <a:t>// C program to implement one side of FIFO. This side write first, then write.</a:t>
            </a:r>
            <a:endParaRPr lang="es-ES" dirty="0">
              <a:solidFill>
                <a:srgbClr val="804000"/>
              </a:solidFill>
              <a:highlight>
                <a:srgbClr val="FFFFFF"/>
              </a:highlight>
            </a:endParaRPr>
          </a:p>
          <a:p>
            <a:r>
              <a:rPr lang="es-ES" dirty="0">
                <a:solidFill>
                  <a:srgbClr val="804000"/>
                </a:solidFill>
                <a:highlight>
                  <a:srgbClr val="FFFFFF"/>
                </a:highlight>
              </a:rPr>
              <a:t>#</a:t>
            </a:r>
            <a:r>
              <a:rPr lang="es-ES" dirty="0" err="1">
                <a:solidFill>
                  <a:srgbClr val="804000"/>
                </a:solidFill>
                <a:highlight>
                  <a:srgbClr val="FFFFFF"/>
                </a:highlight>
              </a:rPr>
              <a:t>include</a:t>
            </a:r>
            <a:r>
              <a:rPr lang="es-ES" dirty="0">
                <a:solidFill>
                  <a:srgbClr val="804000"/>
                </a:solidFill>
                <a:highlight>
                  <a:srgbClr val="FFFFFF"/>
                </a:highlight>
              </a:rPr>
              <a:t> &lt;</a:t>
            </a:r>
            <a:r>
              <a:rPr lang="es-ES" dirty="0" err="1">
                <a:solidFill>
                  <a:srgbClr val="804000"/>
                </a:solidFill>
                <a:highlight>
                  <a:srgbClr val="FFFFFF"/>
                </a:highlight>
              </a:rPr>
              <a:t>stdio.h</a:t>
            </a:r>
            <a:r>
              <a:rPr lang="es-ES" dirty="0">
                <a:solidFill>
                  <a:srgbClr val="804000"/>
                </a:solidFill>
                <a:highlight>
                  <a:srgbClr val="FFFFFF"/>
                </a:highlight>
              </a:rPr>
              <a:t>&gt;</a:t>
            </a:r>
          </a:p>
          <a:p>
            <a:r>
              <a:rPr lang="es-ES" dirty="0">
                <a:solidFill>
                  <a:srgbClr val="804000"/>
                </a:solidFill>
                <a:highlight>
                  <a:srgbClr val="FFFFFF"/>
                </a:highlight>
              </a:rPr>
              <a:t>#</a:t>
            </a:r>
            <a:r>
              <a:rPr lang="es-ES" dirty="0" err="1">
                <a:solidFill>
                  <a:srgbClr val="804000"/>
                </a:solidFill>
                <a:highlight>
                  <a:srgbClr val="FFFFFF"/>
                </a:highlight>
              </a:rPr>
              <a:t>include</a:t>
            </a:r>
            <a:r>
              <a:rPr lang="es-ES" dirty="0">
                <a:solidFill>
                  <a:srgbClr val="804000"/>
                </a:solidFill>
                <a:highlight>
                  <a:srgbClr val="FFFFFF"/>
                </a:highlight>
              </a:rPr>
              <a:t> &lt;</a:t>
            </a:r>
            <a:r>
              <a:rPr lang="es-ES" dirty="0" err="1">
                <a:solidFill>
                  <a:srgbClr val="804000"/>
                </a:solidFill>
                <a:highlight>
                  <a:srgbClr val="FFFFFF"/>
                </a:highlight>
              </a:rPr>
              <a:t>string.h</a:t>
            </a:r>
            <a:r>
              <a:rPr lang="es-ES" dirty="0">
                <a:solidFill>
                  <a:srgbClr val="804000"/>
                </a:solidFill>
                <a:highlight>
                  <a:srgbClr val="FFFFFF"/>
                </a:highlight>
              </a:rPr>
              <a:t>&gt;</a:t>
            </a:r>
          </a:p>
          <a:p>
            <a:r>
              <a:rPr lang="es-ES" dirty="0">
                <a:solidFill>
                  <a:srgbClr val="804000"/>
                </a:solidFill>
                <a:highlight>
                  <a:srgbClr val="FFFFFF"/>
                </a:highlight>
              </a:rPr>
              <a:t>#</a:t>
            </a:r>
            <a:r>
              <a:rPr lang="es-ES" dirty="0" err="1">
                <a:solidFill>
                  <a:srgbClr val="804000"/>
                </a:solidFill>
                <a:highlight>
                  <a:srgbClr val="FFFFFF"/>
                </a:highlight>
              </a:rPr>
              <a:t>include</a:t>
            </a:r>
            <a:r>
              <a:rPr lang="es-ES" dirty="0">
                <a:solidFill>
                  <a:srgbClr val="804000"/>
                </a:solidFill>
                <a:highlight>
                  <a:srgbClr val="FFFFFF"/>
                </a:highlight>
              </a:rPr>
              <a:t> &lt;</a:t>
            </a:r>
            <a:r>
              <a:rPr lang="es-ES" dirty="0" err="1">
                <a:solidFill>
                  <a:srgbClr val="804000"/>
                </a:solidFill>
                <a:highlight>
                  <a:srgbClr val="FFFFFF"/>
                </a:highlight>
              </a:rPr>
              <a:t>fcntl.h</a:t>
            </a:r>
            <a:r>
              <a:rPr lang="es-ES" dirty="0">
                <a:solidFill>
                  <a:srgbClr val="804000"/>
                </a:solidFill>
                <a:highlight>
                  <a:srgbClr val="FFFFFF"/>
                </a:highlight>
              </a:rPr>
              <a:t>&gt;</a:t>
            </a:r>
          </a:p>
          <a:p>
            <a:r>
              <a:rPr lang="es-ES" dirty="0">
                <a:solidFill>
                  <a:srgbClr val="804000"/>
                </a:solidFill>
                <a:highlight>
                  <a:srgbClr val="FFFFFF"/>
                </a:highlight>
              </a:rPr>
              <a:t>#</a:t>
            </a:r>
            <a:r>
              <a:rPr lang="es-ES" dirty="0" err="1">
                <a:solidFill>
                  <a:srgbClr val="804000"/>
                </a:solidFill>
                <a:highlight>
                  <a:srgbClr val="FFFFFF"/>
                </a:highlight>
              </a:rPr>
              <a:t>include</a:t>
            </a:r>
            <a:r>
              <a:rPr lang="es-ES" dirty="0">
                <a:solidFill>
                  <a:srgbClr val="804000"/>
                </a:solidFill>
                <a:highlight>
                  <a:srgbClr val="FFFFFF"/>
                </a:highlight>
              </a:rPr>
              <a:t> &lt;</a:t>
            </a:r>
            <a:r>
              <a:rPr lang="es-ES" dirty="0" err="1">
                <a:solidFill>
                  <a:srgbClr val="804000"/>
                </a:solidFill>
                <a:highlight>
                  <a:srgbClr val="FFFFFF"/>
                </a:highlight>
              </a:rPr>
              <a:t>sys</a:t>
            </a:r>
            <a:r>
              <a:rPr lang="es-ES" dirty="0">
                <a:solidFill>
                  <a:srgbClr val="804000"/>
                </a:solidFill>
                <a:highlight>
                  <a:srgbClr val="FFFFFF"/>
                </a:highlight>
              </a:rPr>
              <a:t>/</a:t>
            </a:r>
            <a:r>
              <a:rPr lang="es-ES" dirty="0" err="1">
                <a:solidFill>
                  <a:srgbClr val="804000"/>
                </a:solidFill>
                <a:highlight>
                  <a:srgbClr val="FFFFFF"/>
                </a:highlight>
              </a:rPr>
              <a:t>stat.h</a:t>
            </a:r>
            <a:r>
              <a:rPr lang="es-ES" dirty="0">
                <a:solidFill>
                  <a:srgbClr val="804000"/>
                </a:solidFill>
                <a:highlight>
                  <a:srgbClr val="FFFFFF"/>
                </a:highlight>
              </a:rPr>
              <a:t>&gt;</a:t>
            </a:r>
          </a:p>
          <a:p>
            <a:r>
              <a:rPr lang="es-ES" dirty="0">
                <a:solidFill>
                  <a:srgbClr val="804000"/>
                </a:solidFill>
                <a:highlight>
                  <a:srgbClr val="FFFFFF"/>
                </a:highlight>
              </a:rPr>
              <a:t>#</a:t>
            </a:r>
            <a:r>
              <a:rPr lang="es-ES" dirty="0" err="1">
                <a:solidFill>
                  <a:srgbClr val="804000"/>
                </a:solidFill>
                <a:highlight>
                  <a:srgbClr val="FFFFFF"/>
                </a:highlight>
              </a:rPr>
              <a:t>include</a:t>
            </a:r>
            <a:r>
              <a:rPr lang="es-ES" dirty="0">
                <a:solidFill>
                  <a:srgbClr val="804000"/>
                </a:solidFill>
                <a:highlight>
                  <a:srgbClr val="FFFFFF"/>
                </a:highlight>
              </a:rPr>
              <a:t> &lt;</a:t>
            </a:r>
            <a:r>
              <a:rPr lang="es-ES" dirty="0" err="1">
                <a:solidFill>
                  <a:srgbClr val="804000"/>
                </a:solidFill>
                <a:highlight>
                  <a:srgbClr val="FFFFFF"/>
                </a:highlight>
              </a:rPr>
              <a:t>sys</a:t>
            </a:r>
            <a:r>
              <a:rPr lang="es-ES" dirty="0">
                <a:solidFill>
                  <a:srgbClr val="804000"/>
                </a:solidFill>
                <a:highlight>
                  <a:srgbClr val="FFFFFF"/>
                </a:highlight>
              </a:rPr>
              <a:t>/</a:t>
            </a:r>
            <a:r>
              <a:rPr lang="es-ES" dirty="0" err="1">
                <a:solidFill>
                  <a:srgbClr val="804000"/>
                </a:solidFill>
                <a:highlight>
                  <a:srgbClr val="FFFFFF"/>
                </a:highlight>
              </a:rPr>
              <a:t>types.h</a:t>
            </a:r>
            <a:r>
              <a:rPr lang="es-ES" dirty="0">
                <a:solidFill>
                  <a:srgbClr val="804000"/>
                </a:solidFill>
                <a:highlight>
                  <a:srgbClr val="FFFFFF"/>
                </a:highlight>
              </a:rPr>
              <a:t>&gt;</a:t>
            </a:r>
          </a:p>
          <a:p>
            <a:r>
              <a:rPr lang="es-ES" dirty="0">
                <a:solidFill>
                  <a:srgbClr val="804000"/>
                </a:solidFill>
                <a:highlight>
                  <a:srgbClr val="FFFFFF"/>
                </a:highlight>
              </a:rPr>
              <a:t>#</a:t>
            </a:r>
            <a:r>
              <a:rPr lang="es-ES" dirty="0" err="1">
                <a:solidFill>
                  <a:srgbClr val="804000"/>
                </a:solidFill>
                <a:highlight>
                  <a:srgbClr val="FFFFFF"/>
                </a:highlight>
              </a:rPr>
              <a:t>include</a:t>
            </a:r>
            <a:r>
              <a:rPr lang="es-ES" dirty="0">
                <a:solidFill>
                  <a:srgbClr val="804000"/>
                </a:solidFill>
                <a:highlight>
                  <a:srgbClr val="FFFFFF"/>
                </a:highlight>
              </a:rPr>
              <a:t> &lt;</a:t>
            </a:r>
            <a:r>
              <a:rPr lang="es-ES" dirty="0" err="1">
                <a:solidFill>
                  <a:srgbClr val="804000"/>
                </a:solidFill>
                <a:highlight>
                  <a:srgbClr val="FFFFFF"/>
                </a:highlight>
              </a:rPr>
              <a:t>unistd.h</a:t>
            </a:r>
            <a:r>
              <a:rPr lang="es-ES" dirty="0">
                <a:solidFill>
                  <a:srgbClr val="804000"/>
                </a:solidFill>
                <a:highlight>
                  <a:srgbClr val="FFFFFF"/>
                </a:highlight>
              </a:rPr>
              <a:t>&gt;</a:t>
            </a:r>
          </a:p>
          <a:p>
            <a:endParaRPr lang="es-ES" dirty="0">
              <a:solidFill>
                <a:srgbClr val="000000"/>
              </a:solidFill>
              <a:highlight>
                <a:srgbClr val="FFFFFF"/>
              </a:highlight>
            </a:endParaRPr>
          </a:p>
          <a:p>
            <a:r>
              <a:rPr lang="es-ES" dirty="0" err="1">
                <a:solidFill>
                  <a:srgbClr val="8000FF"/>
                </a:solidFill>
                <a:highlight>
                  <a:srgbClr val="FFFFFF"/>
                </a:highlight>
              </a:rPr>
              <a:t>int</a:t>
            </a:r>
            <a:r>
              <a:rPr lang="es-ES" dirty="0">
                <a:solidFill>
                  <a:srgbClr val="000000"/>
                </a:solidFill>
                <a:highlight>
                  <a:srgbClr val="FFFFFF"/>
                </a:highlight>
              </a:rPr>
              <a:t> </a:t>
            </a:r>
            <a:r>
              <a:rPr lang="es-ES" dirty="0" err="1">
                <a:solidFill>
                  <a:srgbClr val="000000"/>
                </a:solidFill>
                <a:highlight>
                  <a:srgbClr val="FFFFFF"/>
                </a:highlight>
              </a:rPr>
              <a:t>main</a:t>
            </a:r>
            <a:r>
              <a:rPr lang="es-ES" b="1" dirty="0">
                <a:solidFill>
                  <a:srgbClr val="000080"/>
                </a:solidFill>
                <a:highlight>
                  <a:srgbClr val="FFFFFF"/>
                </a:highlight>
              </a:rPr>
              <a:t>()</a:t>
            </a:r>
            <a:endParaRPr lang="es-ES" dirty="0">
              <a:solidFill>
                <a:srgbClr val="000000"/>
              </a:solidFill>
              <a:highlight>
                <a:srgbClr val="FFFFFF"/>
              </a:highlight>
            </a:endParaRPr>
          </a:p>
          <a:p>
            <a:r>
              <a:rPr lang="es-ES" b="1" dirty="0">
                <a:solidFill>
                  <a:srgbClr val="000080"/>
                </a:solidFill>
                <a:highlight>
                  <a:srgbClr val="FFFFFF"/>
                </a:highlight>
              </a:rPr>
              <a:t>{</a:t>
            </a:r>
            <a:endParaRPr lang="es-ES" dirty="0">
              <a:solidFill>
                <a:srgbClr val="000000"/>
              </a:solidFill>
              <a:highlight>
                <a:srgbClr val="FFFFFF"/>
              </a:highlight>
            </a:endParaRPr>
          </a:p>
          <a:p>
            <a:r>
              <a:rPr lang="es-ES" dirty="0">
                <a:solidFill>
                  <a:srgbClr val="000000"/>
                </a:solidFill>
                <a:highlight>
                  <a:srgbClr val="FFFFFF"/>
                </a:highlight>
              </a:rPr>
              <a:t>    </a:t>
            </a:r>
            <a:r>
              <a:rPr lang="es-ES" dirty="0" err="1">
                <a:solidFill>
                  <a:srgbClr val="8000FF"/>
                </a:solidFill>
                <a:highlight>
                  <a:srgbClr val="FFFFFF"/>
                </a:highlight>
              </a:rPr>
              <a:t>int</a:t>
            </a:r>
            <a:r>
              <a:rPr lang="es-ES" dirty="0">
                <a:solidFill>
                  <a:srgbClr val="000000"/>
                </a:solidFill>
                <a:highlight>
                  <a:srgbClr val="FFFFFF"/>
                </a:highlight>
              </a:rPr>
              <a:t> </a:t>
            </a:r>
            <a:r>
              <a:rPr lang="es-ES" dirty="0" err="1">
                <a:solidFill>
                  <a:srgbClr val="000000"/>
                </a:solidFill>
                <a:highlight>
                  <a:srgbClr val="FFFFFF"/>
                </a:highlight>
              </a:rPr>
              <a:t>fd</a:t>
            </a:r>
            <a:r>
              <a:rPr lang="es-ES" b="1" dirty="0">
                <a:solidFill>
                  <a:srgbClr val="000080"/>
                </a:solidFill>
                <a:highlight>
                  <a:srgbClr val="FFFFFF"/>
                </a:highlight>
              </a:rPr>
              <a:t>;</a:t>
            </a:r>
            <a:endParaRPr lang="es-ES" dirty="0">
              <a:solidFill>
                <a:srgbClr val="000000"/>
              </a:solidFill>
              <a:highlight>
                <a:srgbClr val="FFFFFF"/>
              </a:highlight>
            </a:endParaRPr>
          </a:p>
          <a:p>
            <a:endParaRPr lang="es-ES" dirty="0">
              <a:solidFill>
                <a:srgbClr val="000000"/>
              </a:solidFill>
              <a:highlight>
                <a:srgbClr val="FFFFFF"/>
              </a:highlight>
            </a:endParaRPr>
          </a:p>
          <a:p>
            <a:r>
              <a:rPr lang="es-ES" dirty="0">
                <a:solidFill>
                  <a:srgbClr val="000000"/>
                </a:solidFill>
                <a:highlight>
                  <a:srgbClr val="FFFFFF"/>
                </a:highlight>
              </a:rPr>
              <a:t>    </a:t>
            </a:r>
            <a:r>
              <a:rPr lang="es-ES" dirty="0">
                <a:solidFill>
                  <a:srgbClr val="008000"/>
                </a:solidFill>
                <a:highlight>
                  <a:srgbClr val="FFFFFF"/>
                </a:highlight>
              </a:rPr>
              <a:t>// FIFO file </a:t>
            </a:r>
            <a:r>
              <a:rPr lang="es-ES" dirty="0" err="1">
                <a:solidFill>
                  <a:srgbClr val="008000"/>
                </a:solidFill>
                <a:highlight>
                  <a:srgbClr val="FFFFFF"/>
                </a:highlight>
              </a:rPr>
              <a:t>path</a:t>
            </a:r>
            <a:endParaRPr lang="es-ES" dirty="0">
              <a:solidFill>
                <a:srgbClr val="008000"/>
              </a:solidFill>
              <a:highlight>
                <a:srgbClr val="FFFFFF"/>
              </a:highlight>
            </a:endParaRPr>
          </a:p>
          <a:p>
            <a:r>
              <a:rPr lang="es-ES" dirty="0">
                <a:solidFill>
                  <a:srgbClr val="000000"/>
                </a:solidFill>
                <a:highlight>
                  <a:srgbClr val="FFFFFF"/>
                </a:highlight>
              </a:rPr>
              <a:t>    </a:t>
            </a:r>
            <a:r>
              <a:rPr lang="es-ES" dirty="0" err="1">
                <a:solidFill>
                  <a:srgbClr val="8000FF"/>
                </a:solidFill>
                <a:highlight>
                  <a:srgbClr val="FFFFFF"/>
                </a:highlight>
              </a:rPr>
              <a:t>char</a:t>
            </a:r>
            <a:r>
              <a:rPr lang="es-ES" dirty="0">
                <a:solidFill>
                  <a:srgbClr val="000000"/>
                </a:solidFill>
                <a:highlight>
                  <a:srgbClr val="FFFFFF"/>
                </a:highlight>
              </a:rPr>
              <a:t> </a:t>
            </a:r>
            <a:r>
              <a:rPr lang="es-ES" b="1" dirty="0">
                <a:solidFill>
                  <a:srgbClr val="000080"/>
                </a:solidFill>
                <a:highlight>
                  <a:srgbClr val="FFFFFF"/>
                </a:highlight>
              </a:rPr>
              <a:t>*</a:t>
            </a:r>
            <a:r>
              <a:rPr lang="es-ES" dirty="0">
                <a:solidFill>
                  <a:srgbClr val="000000"/>
                </a:solidFill>
                <a:highlight>
                  <a:srgbClr val="FFFFFF"/>
                </a:highlight>
              </a:rPr>
              <a:t> </a:t>
            </a:r>
            <a:r>
              <a:rPr lang="es-ES" dirty="0" err="1">
                <a:solidFill>
                  <a:srgbClr val="000000"/>
                </a:solidFill>
                <a:highlight>
                  <a:srgbClr val="FFFFFF"/>
                </a:highlight>
              </a:rPr>
              <a:t>myfifo</a:t>
            </a:r>
            <a:r>
              <a:rPr lang="es-ES" dirty="0">
                <a:solidFill>
                  <a:srgbClr val="000000"/>
                </a:solidFill>
                <a:highlight>
                  <a:srgbClr val="FFFFFF"/>
                </a:highlight>
              </a:rPr>
              <a:t> </a:t>
            </a:r>
            <a:r>
              <a:rPr lang="es-ES" b="1" dirty="0">
                <a:solidFill>
                  <a:srgbClr val="000080"/>
                </a:solidFill>
                <a:highlight>
                  <a:srgbClr val="FFFFFF"/>
                </a:highlight>
              </a:rPr>
              <a:t>=</a:t>
            </a:r>
            <a:r>
              <a:rPr lang="es-ES" dirty="0">
                <a:solidFill>
                  <a:srgbClr val="000000"/>
                </a:solidFill>
                <a:highlight>
                  <a:srgbClr val="FFFFFF"/>
                </a:highlight>
              </a:rPr>
              <a:t> </a:t>
            </a:r>
            <a:r>
              <a:rPr lang="es-ES" dirty="0">
                <a:solidFill>
                  <a:srgbClr val="808080"/>
                </a:solidFill>
                <a:highlight>
                  <a:srgbClr val="FFFFFF"/>
                </a:highlight>
              </a:rPr>
              <a:t>"/</a:t>
            </a:r>
            <a:r>
              <a:rPr lang="es-ES" dirty="0" err="1">
                <a:solidFill>
                  <a:srgbClr val="808080"/>
                </a:solidFill>
                <a:highlight>
                  <a:srgbClr val="FFFFFF"/>
                </a:highlight>
              </a:rPr>
              <a:t>tmp</a:t>
            </a:r>
            <a:r>
              <a:rPr lang="es-ES" dirty="0">
                <a:solidFill>
                  <a:srgbClr val="808080"/>
                </a:solidFill>
                <a:highlight>
                  <a:srgbClr val="FFFFFF"/>
                </a:highlight>
              </a:rPr>
              <a:t>/</a:t>
            </a:r>
            <a:r>
              <a:rPr lang="es-ES" dirty="0" err="1">
                <a:solidFill>
                  <a:srgbClr val="808080"/>
                </a:solidFill>
                <a:highlight>
                  <a:srgbClr val="FFFFFF"/>
                </a:highlight>
              </a:rPr>
              <a:t>myfifo</a:t>
            </a:r>
            <a:r>
              <a:rPr lang="es-ES" dirty="0">
                <a:solidFill>
                  <a:srgbClr val="808080"/>
                </a:solidFill>
                <a:highlight>
                  <a:srgbClr val="FFFFFF"/>
                </a:highlight>
              </a:rPr>
              <a:t>"</a:t>
            </a:r>
            <a:r>
              <a:rPr lang="es-ES" b="1" dirty="0">
                <a:solidFill>
                  <a:srgbClr val="000080"/>
                </a:solidFill>
                <a:highlight>
                  <a:srgbClr val="FFFFFF"/>
                </a:highlight>
              </a:rPr>
              <a:t>;</a:t>
            </a:r>
            <a:endParaRPr lang="es-ES" dirty="0">
              <a:solidFill>
                <a:srgbClr val="000000"/>
              </a:solidFill>
              <a:highlight>
                <a:srgbClr val="FFFFFF"/>
              </a:highlight>
            </a:endParaRPr>
          </a:p>
          <a:p>
            <a:endParaRPr lang="es-ES" dirty="0">
              <a:solidFill>
                <a:srgbClr val="000000"/>
              </a:solidFill>
              <a:highlight>
                <a:srgbClr val="FFFFFF"/>
              </a:highlight>
            </a:endParaRPr>
          </a:p>
          <a:p>
            <a:r>
              <a:rPr lang="es-ES" dirty="0">
                <a:solidFill>
                  <a:srgbClr val="000000"/>
                </a:solidFill>
                <a:highlight>
                  <a:srgbClr val="FFFFFF"/>
                </a:highlight>
              </a:rPr>
              <a:t>    </a:t>
            </a:r>
            <a:r>
              <a:rPr lang="es-ES" dirty="0">
                <a:solidFill>
                  <a:srgbClr val="008000"/>
                </a:solidFill>
                <a:highlight>
                  <a:srgbClr val="FFFFFF"/>
                </a:highlight>
              </a:rPr>
              <a:t>// </a:t>
            </a:r>
            <a:r>
              <a:rPr lang="es-ES" dirty="0" err="1">
                <a:solidFill>
                  <a:srgbClr val="008000"/>
                </a:solidFill>
                <a:highlight>
                  <a:srgbClr val="FFFFFF"/>
                </a:highlight>
              </a:rPr>
              <a:t>Creating</a:t>
            </a:r>
            <a:r>
              <a:rPr lang="es-ES" dirty="0">
                <a:solidFill>
                  <a:srgbClr val="008000"/>
                </a:solidFill>
                <a:highlight>
                  <a:srgbClr val="FFFFFF"/>
                </a:highlight>
              </a:rPr>
              <a:t> </a:t>
            </a:r>
            <a:r>
              <a:rPr lang="es-ES" dirty="0" err="1">
                <a:solidFill>
                  <a:srgbClr val="008000"/>
                </a:solidFill>
                <a:highlight>
                  <a:srgbClr val="FFFFFF"/>
                </a:highlight>
              </a:rPr>
              <a:t>the</a:t>
            </a:r>
            <a:r>
              <a:rPr lang="es-ES" dirty="0">
                <a:solidFill>
                  <a:srgbClr val="008000"/>
                </a:solidFill>
                <a:highlight>
                  <a:srgbClr val="FFFFFF"/>
                </a:highlight>
              </a:rPr>
              <a:t> </a:t>
            </a:r>
            <a:r>
              <a:rPr lang="es-ES" dirty="0" err="1">
                <a:solidFill>
                  <a:srgbClr val="008000"/>
                </a:solidFill>
                <a:highlight>
                  <a:srgbClr val="FFFFFF"/>
                </a:highlight>
              </a:rPr>
              <a:t>named</a:t>
            </a:r>
            <a:r>
              <a:rPr lang="es-ES" dirty="0">
                <a:solidFill>
                  <a:srgbClr val="008000"/>
                </a:solidFill>
                <a:highlight>
                  <a:srgbClr val="FFFFFF"/>
                </a:highlight>
              </a:rPr>
              <a:t> file(FIFO)</a:t>
            </a:r>
          </a:p>
          <a:p>
            <a:r>
              <a:rPr lang="es-ES" dirty="0">
                <a:solidFill>
                  <a:srgbClr val="000000"/>
                </a:solidFill>
                <a:highlight>
                  <a:srgbClr val="FFFFFF"/>
                </a:highlight>
              </a:rPr>
              <a:t>    </a:t>
            </a:r>
            <a:r>
              <a:rPr lang="es-ES" dirty="0">
                <a:solidFill>
                  <a:srgbClr val="008000"/>
                </a:solidFill>
                <a:highlight>
                  <a:srgbClr val="FFFFFF"/>
                </a:highlight>
              </a:rPr>
              <a:t>// </a:t>
            </a:r>
            <a:r>
              <a:rPr lang="es-ES" dirty="0" err="1">
                <a:solidFill>
                  <a:srgbClr val="008000"/>
                </a:solidFill>
                <a:highlight>
                  <a:srgbClr val="FFFFFF"/>
                </a:highlight>
              </a:rPr>
              <a:t>mkfifo</a:t>
            </a:r>
            <a:r>
              <a:rPr lang="es-ES" dirty="0">
                <a:solidFill>
                  <a:srgbClr val="008000"/>
                </a:solidFill>
                <a:highlight>
                  <a:srgbClr val="FFFFFF"/>
                </a:highlight>
              </a:rPr>
              <a:t>(&lt;</a:t>
            </a:r>
            <a:r>
              <a:rPr lang="es-ES" dirty="0" err="1">
                <a:solidFill>
                  <a:srgbClr val="008000"/>
                </a:solidFill>
                <a:highlight>
                  <a:srgbClr val="FFFFFF"/>
                </a:highlight>
              </a:rPr>
              <a:t>pathname</a:t>
            </a:r>
            <a:r>
              <a:rPr lang="es-ES" dirty="0">
                <a:solidFill>
                  <a:srgbClr val="008000"/>
                </a:solidFill>
                <a:highlight>
                  <a:srgbClr val="FFFFFF"/>
                </a:highlight>
              </a:rPr>
              <a:t>&gt;, &lt;</a:t>
            </a:r>
            <a:r>
              <a:rPr lang="es-ES" dirty="0" err="1">
                <a:solidFill>
                  <a:srgbClr val="008000"/>
                </a:solidFill>
                <a:highlight>
                  <a:srgbClr val="FFFFFF"/>
                </a:highlight>
              </a:rPr>
              <a:t>permission</a:t>
            </a:r>
            <a:r>
              <a:rPr lang="es-ES" dirty="0">
                <a:solidFill>
                  <a:srgbClr val="008000"/>
                </a:solidFill>
                <a:highlight>
                  <a:srgbClr val="FFFFFF"/>
                </a:highlight>
              </a:rPr>
              <a:t>&gt;)</a:t>
            </a:r>
          </a:p>
          <a:p>
            <a:r>
              <a:rPr lang="es-ES" dirty="0">
                <a:solidFill>
                  <a:srgbClr val="000000"/>
                </a:solidFill>
                <a:highlight>
                  <a:srgbClr val="FFFFFF"/>
                </a:highlight>
              </a:rPr>
              <a:t>    </a:t>
            </a:r>
            <a:r>
              <a:rPr lang="es-ES" dirty="0" err="1">
                <a:solidFill>
                  <a:srgbClr val="000000"/>
                </a:solidFill>
                <a:highlight>
                  <a:srgbClr val="FFFFFF"/>
                </a:highlight>
              </a:rPr>
              <a:t>mkfifo</a:t>
            </a:r>
            <a:r>
              <a:rPr lang="es-ES" b="1" dirty="0">
                <a:solidFill>
                  <a:srgbClr val="000080"/>
                </a:solidFill>
                <a:highlight>
                  <a:srgbClr val="FFFFFF"/>
                </a:highlight>
              </a:rPr>
              <a:t>(</a:t>
            </a:r>
            <a:r>
              <a:rPr lang="es-ES" dirty="0" err="1">
                <a:solidFill>
                  <a:srgbClr val="000000"/>
                </a:solidFill>
                <a:highlight>
                  <a:srgbClr val="FFFFFF"/>
                </a:highlight>
              </a:rPr>
              <a:t>myfifo</a:t>
            </a:r>
            <a:r>
              <a:rPr lang="es-ES" b="1" dirty="0">
                <a:solidFill>
                  <a:srgbClr val="000080"/>
                </a:solidFill>
                <a:highlight>
                  <a:srgbClr val="FFFFFF"/>
                </a:highlight>
              </a:rPr>
              <a:t>,</a:t>
            </a:r>
            <a:r>
              <a:rPr lang="es-ES" dirty="0">
                <a:solidFill>
                  <a:srgbClr val="000000"/>
                </a:solidFill>
                <a:highlight>
                  <a:srgbClr val="FFFFFF"/>
                </a:highlight>
              </a:rPr>
              <a:t> </a:t>
            </a:r>
            <a:r>
              <a:rPr lang="es-ES" dirty="0">
                <a:solidFill>
                  <a:srgbClr val="FF8000"/>
                </a:solidFill>
                <a:highlight>
                  <a:srgbClr val="FFFFFF"/>
                </a:highlight>
              </a:rPr>
              <a:t>0666</a:t>
            </a:r>
            <a:r>
              <a:rPr lang="es-ES" b="1" dirty="0">
                <a:solidFill>
                  <a:srgbClr val="000080"/>
                </a:solidFill>
                <a:highlight>
                  <a:srgbClr val="FFFFFF"/>
                </a:highlight>
              </a:rPr>
              <a:t>);</a:t>
            </a:r>
            <a:endParaRPr lang="es-ES" dirty="0">
              <a:solidFill>
                <a:srgbClr val="000000"/>
              </a:solidFill>
              <a:highlight>
                <a:srgbClr val="FFFFFF"/>
              </a:highlight>
            </a:endParaRPr>
          </a:p>
          <a:p>
            <a:endParaRPr lang="es-ES" dirty="0">
              <a:solidFill>
                <a:srgbClr val="000000"/>
              </a:solidFill>
              <a:highlight>
                <a:srgbClr val="FFFFFF"/>
              </a:highlight>
            </a:endParaRPr>
          </a:p>
          <a:p>
            <a:r>
              <a:rPr lang="es-ES" dirty="0">
                <a:solidFill>
                  <a:srgbClr val="000000"/>
                </a:solidFill>
                <a:highlight>
                  <a:srgbClr val="FFFFFF"/>
                </a:highlight>
              </a:rPr>
              <a:t>    </a:t>
            </a:r>
            <a:r>
              <a:rPr lang="es-ES" dirty="0" err="1">
                <a:solidFill>
                  <a:srgbClr val="8000FF"/>
                </a:solidFill>
                <a:highlight>
                  <a:srgbClr val="FFFFFF"/>
                </a:highlight>
              </a:rPr>
              <a:t>char</a:t>
            </a:r>
            <a:r>
              <a:rPr lang="es-ES" dirty="0">
                <a:solidFill>
                  <a:srgbClr val="000000"/>
                </a:solidFill>
                <a:highlight>
                  <a:srgbClr val="FFFFFF"/>
                </a:highlight>
              </a:rPr>
              <a:t> arr1</a:t>
            </a:r>
            <a:r>
              <a:rPr lang="es-ES" b="1" dirty="0">
                <a:solidFill>
                  <a:srgbClr val="000080"/>
                </a:solidFill>
                <a:highlight>
                  <a:srgbClr val="FFFFFF"/>
                </a:highlight>
              </a:rPr>
              <a:t>[</a:t>
            </a:r>
            <a:r>
              <a:rPr lang="es-ES" dirty="0">
                <a:solidFill>
                  <a:srgbClr val="FF8000"/>
                </a:solidFill>
                <a:highlight>
                  <a:srgbClr val="FFFFFF"/>
                </a:highlight>
              </a:rPr>
              <a:t>80</a:t>
            </a:r>
            <a:r>
              <a:rPr lang="es-ES" b="1" dirty="0">
                <a:solidFill>
                  <a:srgbClr val="000080"/>
                </a:solidFill>
                <a:highlight>
                  <a:srgbClr val="FFFFFF"/>
                </a:highlight>
              </a:rPr>
              <a:t>],</a:t>
            </a:r>
            <a:r>
              <a:rPr lang="es-ES" dirty="0">
                <a:solidFill>
                  <a:srgbClr val="000000"/>
                </a:solidFill>
                <a:highlight>
                  <a:srgbClr val="FFFFFF"/>
                </a:highlight>
              </a:rPr>
              <a:t> arr2</a:t>
            </a:r>
            <a:r>
              <a:rPr lang="es-ES" b="1" dirty="0">
                <a:solidFill>
                  <a:srgbClr val="000080"/>
                </a:solidFill>
                <a:highlight>
                  <a:srgbClr val="FFFFFF"/>
                </a:highlight>
              </a:rPr>
              <a:t>[</a:t>
            </a:r>
            <a:r>
              <a:rPr lang="es-ES" dirty="0">
                <a:solidFill>
                  <a:srgbClr val="FF8000"/>
                </a:solidFill>
                <a:highlight>
                  <a:srgbClr val="FFFFFF"/>
                </a:highlight>
              </a:rPr>
              <a:t>80</a:t>
            </a:r>
            <a:r>
              <a:rPr lang="es-ES" b="1" dirty="0">
                <a:solidFill>
                  <a:srgbClr val="000080"/>
                </a:solidFill>
                <a:highlight>
                  <a:srgbClr val="FFFFFF"/>
                </a:highlight>
              </a:rPr>
              <a:t>];</a:t>
            </a:r>
            <a:endParaRPr lang="es-ES" dirty="0">
              <a:solidFill>
                <a:srgbClr val="000000"/>
              </a:solidFill>
              <a:highlight>
                <a:srgbClr val="FFFFFF"/>
              </a:highlight>
            </a:endParaRPr>
          </a:p>
          <a:p>
            <a:r>
              <a:rPr lang="es-ES" dirty="0">
                <a:solidFill>
                  <a:srgbClr val="000000"/>
                </a:solidFill>
                <a:highlight>
                  <a:srgbClr val="FFFFFF"/>
                </a:highlight>
              </a:rPr>
              <a:t>    </a:t>
            </a:r>
            <a:r>
              <a:rPr lang="es-ES" b="1" dirty="0" err="1">
                <a:solidFill>
                  <a:srgbClr val="0000FF"/>
                </a:solidFill>
                <a:highlight>
                  <a:srgbClr val="FFFFFF"/>
                </a:highlight>
              </a:rPr>
              <a:t>while</a:t>
            </a:r>
            <a:r>
              <a:rPr lang="es-ES" dirty="0">
                <a:solidFill>
                  <a:srgbClr val="000000"/>
                </a:solidFill>
                <a:highlight>
                  <a:srgbClr val="FFFFFF"/>
                </a:highlight>
              </a:rPr>
              <a:t> </a:t>
            </a:r>
            <a:r>
              <a:rPr lang="es-ES" b="1" dirty="0">
                <a:solidFill>
                  <a:srgbClr val="000080"/>
                </a:solidFill>
                <a:highlight>
                  <a:srgbClr val="FFFFFF"/>
                </a:highlight>
              </a:rPr>
              <a:t>(</a:t>
            </a:r>
            <a:r>
              <a:rPr lang="es-ES" dirty="0">
                <a:solidFill>
                  <a:srgbClr val="FF8000"/>
                </a:solidFill>
                <a:highlight>
                  <a:srgbClr val="FFFFFF"/>
                </a:highlight>
              </a:rPr>
              <a:t>1</a:t>
            </a:r>
            <a:r>
              <a:rPr lang="es-ES" b="1" dirty="0">
                <a:solidFill>
                  <a:srgbClr val="000080"/>
                </a:solidFill>
                <a:highlight>
                  <a:srgbClr val="FFFFFF"/>
                </a:highlight>
              </a:rPr>
              <a:t>)</a:t>
            </a:r>
            <a:endParaRPr lang="es-ES" dirty="0">
              <a:solidFill>
                <a:srgbClr val="000000"/>
              </a:solidFill>
              <a:highlight>
                <a:srgbClr val="FFFFFF"/>
              </a:highlight>
            </a:endParaRPr>
          </a:p>
          <a:p>
            <a:r>
              <a:rPr lang="es-ES" dirty="0">
                <a:solidFill>
                  <a:srgbClr val="000000"/>
                </a:solidFill>
                <a:highlight>
                  <a:srgbClr val="FFFFFF"/>
                </a:highlight>
              </a:rPr>
              <a:t>    </a:t>
            </a:r>
            <a:r>
              <a:rPr lang="es-ES" b="1" dirty="0">
                <a:solidFill>
                  <a:srgbClr val="000080"/>
                </a:solidFill>
                <a:highlight>
                  <a:srgbClr val="FFFFFF"/>
                </a:highlight>
              </a:rPr>
              <a:t>{</a:t>
            </a:r>
            <a:endParaRPr lang="es-ES" dirty="0">
              <a:solidFill>
                <a:srgbClr val="000000"/>
              </a:solidFill>
              <a:highlight>
                <a:srgbClr val="FFFFFF"/>
              </a:highlight>
            </a:endParaRPr>
          </a:p>
        </p:txBody>
      </p:sp>
      <p:sp>
        <p:nvSpPr>
          <p:cNvPr id="12" name="CuadroTexto 11">
            <a:extLst>
              <a:ext uri="{FF2B5EF4-FFF2-40B4-BE49-F238E27FC236}">
                <a16:creationId xmlns:a16="http://schemas.microsoft.com/office/drawing/2014/main" id="{C330E07D-4B59-6B3D-7F8A-755E46B037DB}"/>
              </a:ext>
            </a:extLst>
          </p:cNvPr>
          <p:cNvSpPr txBox="1"/>
          <p:nvPr/>
        </p:nvSpPr>
        <p:spPr>
          <a:xfrm>
            <a:off x="5212245" y="387625"/>
            <a:ext cx="6475152" cy="6186309"/>
          </a:xfrm>
          <a:prstGeom prst="rect">
            <a:avLst/>
          </a:prstGeom>
          <a:noFill/>
        </p:spPr>
        <p:txBody>
          <a:bodyPr wrap="square">
            <a:spAutoFit/>
          </a:bodyPr>
          <a:lstStyle/>
          <a:p>
            <a:r>
              <a:rPr lang="es-ES" dirty="0" err="1">
                <a:solidFill>
                  <a:srgbClr val="000000"/>
                </a:solidFill>
                <a:highlight>
                  <a:srgbClr val="FFFFFF"/>
                </a:highlight>
              </a:rPr>
              <a:t>fd</a:t>
            </a:r>
            <a:r>
              <a:rPr lang="es-ES" dirty="0">
                <a:solidFill>
                  <a:srgbClr val="000000"/>
                </a:solidFill>
                <a:highlight>
                  <a:srgbClr val="FFFFFF"/>
                </a:highlight>
              </a:rPr>
              <a:t> </a:t>
            </a:r>
            <a:r>
              <a:rPr lang="es-ES" b="1" dirty="0">
                <a:solidFill>
                  <a:srgbClr val="000080"/>
                </a:solidFill>
                <a:highlight>
                  <a:srgbClr val="FFFFFF"/>
                </a:highlight>
              </a:rPr>
              <a:t>=</a:t>
            </a:r>
            <a:r>
              <a:rPr lang="es-ES" dirty="0">
                <a:solidFill>
                  <a:srgbClr val="000000"/>
                </a:solidFill>
                <a:highlight>
                  <a:srgbClr val="FFFFFF"/>
                </a:highlight>
              </a:rPr>
              <a:t> open</a:t>
            </a:r>
            <a:r>
              <a:rPr lang="es-ES" b="1" dirty="0">
                <a:solidFill>
                  <a:srgbClr val="000080"/>
                </a:solidFill>
                <a:highlight>
                  <a:srgbClr val="FFFFFF"/>
                </a:highlight>
              </a:rPr>
              <a:t>(</a:t>
            </a:r>
            <a:r>
              <a:rPr lang="es-ES" dirty="0" err="1">
                <a:solidFill>
                  <a:srgbClr val="000000"/>
                </a:solidFill>
                <a:highlight>
                  <a:srgbClr val="FFFFFF"/>
                </a:highlight>
              </a:rPr>
              <a:t>myfifo</a:t>
            </a:r>
            <a:r>
              <a:rPr lang="es-ES" b="1" dirty="0">
                <a:solidFill>
                  <a:srgbClr val="000080"/>
                </a:solidFill>
                <a:highlight>
                  <a:srgbClr val="FFFFFF"/>
                </a:highlight>
              </a:rPr>
              <a:t>,</a:t>
            </a:r>
            <a:r>
              <a:rPr lang="es-ES" dirty="0">
                <a:solidFill>
                  <a:srgbClr val="000000"/>
                </a:solidFill>
                <a:highlight>
                  <a:srgbClr val="FFFFFF"/>
                </a:highlight>
              </a:rPr>
              <a:t> O_WRONLY</a:t>
            </a:r>
            <a:r>
              <a:rPr lang="es-ES" b="1" dirty="0">
                <a:solidFill>
                  <a:srgbClr val="000080"/>
                </a:solidFill>
                <a:highlight>
                  <a:srgbClr val="FFFFFF"/>
                </a:highlight>
              </a:rPr>
              <a:t>); </a:t>
            </a:r>
            <a:r>
              <a:rPr lang="en-US" dirty="0">
                <a:solidFill>
                  <a:srgbClr val="008000"/>
                </a:solidFill>
                <a:highlight>
                  <a:srgbClr val="FFFFFF"/>
                </a:highlight>
              </a:rPr>
              <a:t>// Open FIFO for write only</a:t>
            </a:r>
          </a:p>
          <a:p>
            <a:endParaRPr lang="es-ES" dirty="0">
              <a:solidFill>
                <a:srgbClr val="000000"/>
              </a:solidFill>
              <a:highlight>
                <a:srgbClr val="FFFFFF"/>
              </a:highlight>
            </a:endParaRPr>
          </a:p>
          <a:p>
            <a:r>
              <a:rPr lang="en-US" dirty="0">
                <a:solidFill>
                  <a:srgbClr val="008000"/>
                </a:solidFill>
                <a:highlight>
                  <a:srgbClr val="FFFFFF"/>
                </a:highlight>
              </a:rPr>
              <a:t>// Take an input arr2ing from user.</a:t>
            </a:r>
          </a:p>
          <a:p>
            <a:r>
              <a:rPr lang="es-ES" dirty="0">
                <a:solidFill>
                  <a:srgbClr val="008000"/>
                </a:solidFill>
                <a:highlight>
                  <a:srgbClr val="FFFFFF"/>
                </a:highlight>
              </a:rPr>
              <a:t>// 80 </a:t>
            </a:r>
            <a:r>
              <a:rPr lang="es-ES" dirty="0" err="1">
                <a:solidFill>
                  <a:srgbClr val="008000"/>
                </a:solidFill>
                <a:highlight>
                  <a:srgbClr val="FFFFFF"/>
                </a:highlight>
              </a:rPr>
              <a:t>is</a:t>
            </a:r>
            <a:r>
              <a:rPr lang="es-ES" dirty="0">
                <a:solidFill>
                  <a:srgbClr val="008000"/>
                </a:solidFill>
                <a:highlight>
                  <a:srgbClr val="FFFFFF"/>
                </a:highlight>
              </a:rPr>
              <a:t> </a:t>
            </a:r>
            <a:r>
              <a:rPr lang="es-ES" dirty="0" err="1">
                <a:solidFill>
                  <a:srgbClr val="008000"/>
                </a:solidFill>
                <a:highlight>
                  <a:srgbClr val="FFFFFF"/>
                </a:highlight>
              </a:rPr>
              <a:t>maximum</a:t>
            </a:r>
            <a:r>
              <a:rPr lang="es-ES" dirty="0">
                <a:solidFill>
                  <a:srgbClr val="008000"/>
                </a:solidFill>
                <a:highlight>
                  <a:srgbClr val="FFFFFF"/>
                </a:highlight>
              </a:rPr>
              <a:t> </a:t>
            </a:r>
            <a:r>
              <a:rPr lang="es-ES" dirty="0" err="1">
                <a:solidFill>
                  <a:srgbClr val="008000"/>
                </a:solidFill>
                <a:highlight>
                  <a:srgbClr val="FFFFFF"/>
                </a:highlight>
              </a:rPr>
              <a:t>length</a:t>
            </a:r>
            <a:endParaRPr lang="es-ES" dirty="0">
              <a:solidFill>
                <a:srgbClr val="008000"/>
              </a:solidFill>
              <a:highlight>
                <a:srgbClr val="FFFFFF"/>
              </a:highlight>
            </a:endParaRPr>
          </a:p>
          <a:p>
            <a:r>
              <a:rPr lang="es-ES" dirty="0" err="1">
                <a:solidFill>
                  <a:srgbClr val="000000"/>
                </a:solidFill>
                <a:highlight>
                  <a:srgbClr val="FFFFFF"/>
                </a:highlight>
              </a:rPr>
              <a:t>fgets</a:t>
            </a:r>
            <a:r>
              <a:rPr lang="es-ES" b="1" dirty="0">
                <a:solidFill>
                  <a:srgbClr val="000080"/>
                </a:solidFill>
                <a:highlight>
                  <a:srgbClr val="FFFFFF"/>
                </a:highlight>
              </a:rPr>
              <a:t>(</a:t>
            </a:r>
            <a:r>
              <a:rPr lang="es-ES" dirty="0">
                <a:solidFill>
                  <a:srgbClr val="000000"/>
                </a:solidFill>
                <a:highlight>
                  <a:srgbClr val="FFFFFF"/>
                </a:highlight>
              </a:rPr>
              <a:t>arr2</a:t>
            </a:r>
            <a:r>
              <a:rPr lang="es-ES" b="1" dirty="0">
                <a:solidFill>
                  <a:srgbClr val="000080"/>
                </a:solidFill>
                <a:highlight>
                  <a:srgbClr val="FFFFFF"/>
                </a:highlight>
              </a:rPr>
              <a:t>,</a:t>
            </a:r>
            <a:r>
              <a:rPr lang="es-ES" dirty="0">
                <a:solidFill>
                  <a:srgbClr val="000000"/>
                </a:solidFill>
                <a:highlight>
                  <a:srgbClr val="FFFFFF"/>
                </a:highlight>
              </a:rPr>
              <a:t> </a:t>
            </a:r>
            <a:r>
              <a:rPr lang="es-ES" dirty="0">
                <a:solidFill>
                  <a:srgbClr val="FF8000"/>
                </a:solidFill>
                <a:highlight>
                  <a:srgbClr val="FFFFFF"/>
                </a:highlight>
              </a:rPr>
              <a:t>80</a:t>
            </a:r>
            <a:r>
              <a:rPr lang="es-ES" b="1" dirty="0">
                <a:solidFill>
                  <a:srgbClr val="000080"/>
                </a:solidFill>
                <a:highlight>
                  <a:srgbClr val="FFFFFF"/>
                </a:highlight>
              </a:rPr>
              <a:t>,</a:t>
            </a:r>
            <a:r>
              <a:rPr lang="es-ES" dirty="0">
                <a:solidFill>
                  <a:srgbClr val="000000"/>
                </a:solidFill>
                <a:highlight>
                  <a:srgbClr val="FFFFFF"/>
                </a:highlight>
              </a:rPr>
              <a:t> </a:t>
            </a:r>
            <a:r>
              <a:rPr lang="es-ES" dirty="0" err="1">
                <a:solidFill>
                  <a:srgbClr val="000000"/>
                </a:solidFill>
                <a:highlight>
                  <a:srgbClr val="FFFFFF"/>
                </a:highlight>
              </a:rPr>
              <a:t>stdin</a:t>
            </a:r>
            <a:r>
              <a:rPr lang="es-ES" b="1" dirty="0">
                <a:solidFill>
                  <a:srgbClr val="000080"/>
                </a:solidFill>
                <a:highlight>
                  <a:srgbClr val="FFFFFF"/>
                </a:highlight>
              </a:rPr>
              <a:t>);</a:t>
            </a:r>
            <a:endParaRPr lang="es-ES" dirty="0">
              <a:solidFill>
                <a:srgbClr val="000000"/>
              </a:solidFill>
              <a:highlight>
                <a:srgbClr val="FFFFFF"/>
              </a:highlight>
            </a:endParaRPr>
          </a:p>
          <a:p>
            <a:endParaRPr lang="es-ES" dirty="0">
              <a:solidFill>
                <a:srgbClr val="000000"/>
              </a:solidFill>
              <a:highlight>
                <a:srgbClr val="FFFFFF"/>
              </a:highlight>
            </a:endParaRPr>
          </a:p>
          <a:p>
            <a:r>
              <a:rPr lang="en-US" dirty="0">
                <a:solidFill>
                  <a:srgbClr val="008000"/>
                </a:solidFill>
                <a:highlight>
                  <a:srgbClr val="FFFFFF"/>
                </a:highlight>
              </a:rPr>
              <a:t>// Write the input arr2ing on FIFO</a:t>
            </a:r>
          </a:p>
          <a:p>
            <a:r>
              <a:rPr lang="es-ES" dirty="0">
                <a:solidFill>
                  <a:srgbClr val="008000"/>
                </a:solidFill>
                <a:highlight>
                  <a:srgbClr val="FFFFFF"/>
                </a:highlight>
              </a:rPr>
              <a:t>// and </a:t>
            </a:r>
            <a:r>
              <a:rPr lang="es-ES" dirty="0" err="1">
                <a:solidFill>
                  <a:srgbClr val="008000"/>
                </a:solidFill>
                <a:highlight>
                  <a:srgbClr val="FFFFFF"/>
                </a:highlight>
              </a:rPr>
              <a:t>close</a:t>
            </a:r>
            <a:r>
              <a:rPr lang="es-ES" dirty="0">
                <a:solidFill>
                  <a:srgbClr val="008000"/>
                </a:solidFill>
                <a:highlight>
                  <a:srgbClr val="FFFFFF"/>
                </a:highlight>
              </a:rPr>
              <a:t> </a:t>
            </a:r>
            <a:r>
              <a:rPr lang="es-ES" dirty="0" err="1">
                <a:solidFill>
                  <a:srgbClr val="008000"/>
                </a:solidFill>
                <a:highlight>
                  <a:srgbClr val="FFFFFF"/>
                </a:highlight>
              </a:rPr>
              <a:t>it</a:t>
            </a:r>
            <a:endParaRPr lang="es-ES" dirty="0">
              <a:solidFill>
                <a:srgbClr val="008000"/>
              </a:solidFill>
              <a:highlight>
                <a:srgbClr val="FFFFFF"/>
              </a:highlight>
            </a:endParaRPr>
          </a:p>
          <a:p>
            <a:r>
              <a:rPr lang="es-ES" dirty="0" err="1">
                <a:solidFill>
                  <a:srgbClr val="000000"/>
                </a:solidFill>
                <a:highlight>
                  <a:srgbClr val="FFFFFF"/>
                </a:highlight>
              </a:rPr>
              <a:t>write</a:t>
            </a:r>
            <a:r>
              <a:rPr lang="es-ES" b="1" dirty="0">
                <a:solidFill>
                  <a:srgbClr val="000080"/>
                </a:solidFill>
                <a:highlight>
                  <a:srgbClr val="FFFFFF"/>
                </a:highlight>
              </a:rPr>
              <a:t>(</a:t>
            </a:r>
            <a:r>
              <a:rPr lang="es-ES" dirty="0" err="1">
                <a:solidFill>
                  <a:srgbClr val="000000"/>
                </a:solidFill>
                <a:highlight>
                  <a:srgbClr val="FFFFFF"/>
                </a:highlight>
              </a:rPr>
              <a:t>fd</a:t>
            </a:r>
            <a:r>
              <a:rPr lang="es-ES" b="1" dirty="0">
                <a:solidFill>
                  <a:srgbClr val="000080"/>
                </a:solidFill>
                <a:highlight>
                  <a:srgbClr val="FFFFFF"/>
                </a:highlight>
              </a:rPr>
              <a:t>,</a:t>
            </a:r>
            <a:r>
              <a:rPr lang="es-ES" dirty="0">
                <a:solidFill>
                  <a:srgbClr val="000000"/>
                </a:solidFill>
                <a:highlight>
                  <a:srgbClr val="FFFFFF"/>
                </a:highlight>
              </a:rPr>
              <a:t> arr2</a:t>
            </a:r>
            <a:r>
              <a:rPr lang="es-ES" b="1" dirty="0">
                <a:solidFill>
                  <a:srgbClr val="000080"/>
                </a:solidFill>
                <a:highlight>
                  <a:srgbClr val="FFFFFF"/>
                </a:highlight>
              </a:rPr>
              <a:t>,</a:t>
            </a:r>
            <a:r>
              <a:rPr lang="es-ES" dirty="0">
                <a:solidFill>
                  <a:srgbClr val="000000"/>
                </a:solidFill>
                <a:highlight>
                  <a:srgbClr val="FFFFFF"/>
                </a:highlight>
              </a:rPr>
              <a:t> </a:t>
            </a:r>
            <a:r>
              <a:rPr lang="es-ES" dirty="0" err="1">
                <a:solidFill>
                  <a:srgbClr val="000000"/>
                </a:solidFill>
                <a:highlight>
                  <a:srgbClr val="FFFFFF"/>
                </a:highlight>
              </a:rPr>
              <a:t>strlen</a:t>
            </a:r>
            <a:r>
              <a:rPr lang="es-ES" b="1" dirty="0">
                <a:solidFill>
                  <a:srgbClr val="000080"/>
                </a:solidFill>
                <a:highlight>
                  <a:srgbClr val="FFFFFF"/>
                </a:highlight>
              </a:rPr>
              <a:t>(</a:t>
            </a:r>
            <a:r>
              <a:rPr lang="es-ES" dirty="0">
                <a:solidFill>
                  <a:srgbClr val="000000"/>
                </a:solidFill>
                <a:highlight>
                  <a:srgbClr val="FFFFFF"/>
                </a:highlight>
              </a:rPr>
              <a:t>arr2</a:t>
            </a:r>
            <a:r>
              <a:rPr lang="es-ES" b="1" dirty="0">
                <a:solidFill>
                  <a:srgbClr val="000080"/>
                </a:solidFill>
                <a:highlight>
                  <a:srgbClr val="FFFFFF"/>
                </a:highlight>
              </a:rPr>
              <a:t>)+</a:t>
            </a:r>
            <a:r>
              <a:rPr lang="es-ES" dirty="0">
                <a:solidFill>
                  <a:srgbClr val="FF8000"/>
                </a:solidFill>
                <a:highlight>
                  <a:srgbClr val="FFFFFF"/>
                </a:highlight>
              </a:rPr>
              <a:t>1</a:t>
            </a:r>
            <a:r>
              <a:rPr lang="es-ES" b="1" dirty="0">
                <a:solidFill>
                  <a:srgbClr val="000080"/>
                </a:solidFill>
                <a:highlight>
                  <a:srgbClr val="FFFFFF"/>
                </a:highlight>
              </a:rPr>
              <a:t>);</a:t>
            </a:r>
            <a:endParaRPr lang="es-ES" dirty="0">
              <a:solidFill>
                <a:srgbClr val="000000"/>
              </a:solidFill>
              <a:highlight>
                <a:srgbClr val="FFFFFF"/>
              </a:highlight>
            </a:endParaRPr>
          </a:p>
          <a:p>
            <a:r>
              <a:rPr lang="es-ES" dirty="0" err="1">
                <a:solidFill>
                  <a:srgbClr val="000000"/>
                </a:solidFill>
                <a:highlight>
                  <a:srgbClr val="FFFFFF"/>
                </a:highlight>
              </a:rPr>
              <a:t>close</a:t>
            </a:r>
            <a:r>
              <a:rPr lang="es-ES" b="1" dirty="0">
                <a:solidFill>
                  <a:srgbClr val="000080"/>
                </a:solidFill>
                <a:highlight>
                  <a:srgbClr val="FFFFFF"/>
                </a:highlight>
              </a:rPr>
              <a:t>(</a:t>
            </a:r>
            <a:r>
              <a:rPr lang="es-ES" dirty="0" err="1">
                <a:solidFill>
                  <a:srgbClr val="000000"/>
                </a:solidFill>
                <a:highlight>
                  <a:srgbClr val="FFFFFF"/>
                </a:highlight>
              </a:rPr>
              <a:t>fd</a:t>
            </a:r>
            <a:r>
              <a:rPr lang="es-ES" b="1" dirty="0">
                <a:solidFill>
                  <a:srgbClr val="000080"/>
                </a:solidFill>
                <a:highlight>
                  <a:srgbClr val="FFFFFF"/>
                </a:highlight>
              </a:rPr>
              <a:t>);</a:t>
            </a:r>
            <a:endParaRPr lang="es-ES" dirty="0">
              <a:solidFill>
                <a:srgbClr val="000000"/>
              </a:solidFill>
              <a:highlight>
                <a:srgbClr val="FFFFFF"/>
              </a:highlight>
            </a:endParaRPr>
          </a:p>
          <a:p>
            <a:endParaRPr lang="es-ES" dirty="0">
              <a:solidFill>
                <a:srgbClr val="000000"/>
              </a:solidFill>
              <a:highlight>
                <a:srgbClr val="FFFFFF"/>
              </a:highlight>
            </a:endParaRPr>
          </a:p>
          <a:p>
            <a:r>
              <a:rPr lang="en-US" dirty="0">
                <a:solidFill>
                  <a:srgbClr val="008000"/>
                </a:solidFill>
                <a:highlight>
                  <a:srgbClr val="FFFFFF"/>
                </a:highlight>
              </a:rPr>
              <a:t>// Open FIFO for Read only</a:t>
            </a:r>
          </a:p>
          <a:p>
            <a:r>
              <a:rPr lang="es-ES" dirty="0" err="1">
                <a:solidFill>
                  <a:srgbClr val="000000"/>
                </a:solidFill>
                <a:highlight>
                  <a:srgbClr val="FFFFFF"/>
                </a:highlight>
              </a:rPr>
              <a:t>fd</a:t>
            </a:r>
            <a:r>
              <a:rPr lang="es-ES" dirty="0">
                <a:solidFill>
                  <a:srgbClr val="000000"/>
                </a:solidFill>
                <a:highlight>
                  <a:srgbClr val="FFFFFF"/>
                </a:highlight>
              </a:rPr>
              <a:t> </a:t>
            </a:r>
            <a:r>
              <a:rPr lang="es-ES" b="1" dirty="0">
                <a:solidFill>
                  <a:srgbClr val="000080"/>
                </a:solidFill>
                <a:highlight>
                  <a:srgbClr val="FFFFFF"/>
                </a:highlight>
              </a:rPr>
              <a:t>=</a:t>
            </a:r>
            <a:r>
              <a:rPr lang="es-ES" dirty="0">
                <a:solidFill>
                  <a:srgbClr val="000000"/>
                </a:solidFill>
                <a:highlight>
                  <a:srgbClr val="FFFFFF"/>
                </a:highlight>
              </a:rPr>
              <a:t> open</a:t>
            </a:r>
            <a:r>
              <a:rPr lang="es-ES" b="1" dirty="0">
                <a:solidFill>
                  <a:srgbClr val="000080"/>
                </a:solidFill>
                <a:highlight>
                  <a:srgbClr val="FFFFFF"/>
                </a:highlight>
              </a:rPr>
              <a:t>(</a:t>
            </a:r>
            <a:r>
              <a:rPr lang="es-ES" dirty="0" err="1">
                <a:solidFill>
                  <a:srgbClr val="000000"/>
                </a:solidFill>
                <a:highlight>
                  <a:srgbClr val="FFFFFF"/>
                </a:highlight>
              </a:rPr>
              <a:t>myfifo</a:t>
            </a:r>
            <a:r>
              <a:rPr lang="es-ES" b="1" dirty="0">
                <a:solidFill>
                  <a:srgbClr val="000080"/>
                </a:solidFill>
                <a:highlight>
                  <a:srgbClr val="FFFFFF"/>
                </a:highlight>
              </a:rPr>
              <a:t>,</a:t>
            </a:r>
            <a:r>
              <a:rPr lang="es-ES" dirty="0">
                <a:solidFill>
                  <a:srgbClr val="000000"/>
                </a:solidFill>
                <a:highlight>
                  <a:srgbClr val="FFFFFF"/>
                </a:highlight>
              </a:rPr>
              <a:t> O_RDONLY</a:t>
            </a:r>
            <a:r>
              <a:rPr lang="es-ES" b="1" dirty="0">
                <a:solidFill>
                  <a:srgbClr val="000080"/>
                </a:solidFill>
                <a:highlight>
                  <a:srgbClr val="FFFFFF"/>
                </a:highlight>
              </a:rPr>
              <a:t>);</a:t>
            </a:r>
            <a:endParaRPr lang="es-ES" dirty="0">
              <a:solidFill>
                <a:srgbClr val="000000"/>
              </a:solidFill>
              <a:highlight>
                <a:srgbClr val="FFFFFF"/>
              </a:highlight>
            </a:endParaRPr>
          </a:p>
          <a:p>
            <a:r>
              <a:rPr lang="es-ES" dirty="0">
                <a:solidFill>
                  <a:srgbClr val="008000"/>
                </a:solidFill>
                <a:highlight>
                  <a:srgbClr val="FFFFFF"/>
                </a:highlight>
              </a:rPr>
              <a:t>// </a:t>
            </a:r>
            <a:r>
              <a:rPr lang="es-ES" dirty="0" err="1">
                <a:solidFill>
                  <a:srgbClr val="008000"/>
                </a:solidFill>
                <a:highlight>
                  <a:srgbClr val="FFFFFF"/>
                </a:highlight>
              </a:rPr>
              <a:t>Read</a:t>
            </a:r>
            <a:r>
              <a:rPr lang="es-ES" dirty="0">
                <a:solidFill>
                  <a:srgbClr val="008000"/>
                </a:solidFill>
                <a:highlight>
                  <a:srgbClr val="FFFFFF"/>
                </a:highlight>
              </a:rPr>
              <a:t> </a:t>
            </a:r>
            <a:r>
              <a:rPr lang="es-ES" dirty="0" err="1">
                <a:solidFill>
                  <a:srgbClr val="008000"/>
                </a:solidFill>
                <a:highlight>
                  <a:srgbClr val="FFFFFF"/>
                </a:highlight>
              </a:rPr>
              <a:t>from</a:t>
            </a:r>
            <a:r>
              <a:rPr lang="es-ES" dirty="0">
                <a:solidFill>
                  <a:srgbClr val="008000"/>
                </a:solidFill>
                <a:highlight>
                  <a:srgbClr val="FFFFFF"/>
                </a:highlight>
              </a:rPr>
              <a:t> FIFO</a:t>
            </a:r>
          </a:p>
          <a:p>
            <a:r>
              <a:rPr lang="es-ES" dirty="0" err="1">
                <a:solidFill>
                  <a:srgbClr val="000000"/>
                </a:solidFill>
                <a:highlight>
                  <a:srgbClr val="FFFFFF"/>
                </a:highlight>
              </a:rPr>
              <a:t>read</a:t>
            </a:r>
            <a:r>
              <a:rPr lang="es-ES" b="1" dirty="0">
                <a:solidFill>
                  <a:srgbClr val="000080"/>
                </a:solidFill>
                <a:highlight>
                  <a:srgbClr val="FFFFFF"/>
                </a:highlight>
              </a:rPr>
              <a:t>(</a:t>
            </a:r>
            <a:r>
              <a:rPr lang="es-ES" dirty="0" err="1">
                <a:solidFill>
                  <a:srgbClr val="000000"/>
                </a:solidFill>
                <a:highlight>
                  <a:srgbClr val="FFFFFF"/>
                </a:highlight>
              </a:rPr>
              <a:t>fd</a:t>
            </a:r>
            <a:r>
              <a:rPr lang="es-ES" b="1" dirty="0">
                <a:solidFill>
                  <a:srgbClr val="000080"/>
                </a:solidFill>
                <a:highlight>
                  <a:srgbClr val="FFFFFF"/>
                </a:highlight>
              </a:rPr>
              <a:t>,</a:t>
            </a:r>
            <a:r>
              <a:rPr lang="es-ES" dirty="0">
                <a:solidFill>
                  <a:srgbClr val="000000"/>
                </a:solidFill>
                <a:highlight>
                  <a:srgbClr val="FFFFFF"/>
                </a:highlight>
              </a:rPr>
              <a:t> arr1</a:t>
            </a:r>
            <a:r>
              <a:rPr lang="es-ES" b="1" dirty="0">
                <a:solidFill>
                  <a:srgbClr val="000080"/>
                </a:solidFill>
                <a:highlight>
                  <a:srgbClr val="FFFFFF"/>
                </a:highlight>
              </a:rPr>
              <a:t>,</a:t>
            </a:r>
            <a:r>
              <a:rPr lang="es-ES" dirty="0">
                <a:solidFill>
                  <a:srgbClr val="000000"/>
                </a:solidFill>
                <a:highlight>
                  <a:srgbClr val="FFFFFF"/>
                </a:highlight>
              </a:rPr>
              <a:t> </a:t>
            </a:r>
            <a:r>
              <a:rPr lang="es-ES" b="1" dirty="0" err="1">
                <a:solidFill>
                  <a:srgbClr val="0000FF"/>
                </a:solidFill>
                <a:highlight>
                  <a:srgbClr val="FFFFFF"/>
                </a:highlight>
              </a:rPr>
              <a:t>sizeof</a:t>
            </a:r>
            <a:r>
              <a:rPr lang="es-ES" b="1" dirty="0">
                <a:solidFill>
                  <a:srgbClr val="000080"/>
                </a:solidFill>
                <a:highlight>
                  <a:srgbClr val="FFFFFF"/>
                </a:highlight>
              </a:rPr>
              <a:t>(</a:t>
            </a:r>
            <a:r>
              <a:rPr lang="es-ES" dirty="0">
                <a:solidFill>
                  <a:srgbClr val="000000"/>
                </a:solidFill>
                <a:highlight>
                  <a:srgbClr val="FFFFFF"/>
                </a:highlight>
              </a:rPr>
              <a:t>arr1</a:t>
            </a:r>
            <a:r>
              <a:rPr lang="es-ES" b="1" dirty="0">
                <a:solidFill>
                  <a:srgbClr val="000080"/>
                </a:solidFill>
                <a:highlight>
                  <a:srgbClr val="FFFFFF"/>
                </a:highlight>
              </a:rPr>
              <a:t>));</a:t>
            </a:r>
            <a:endParaRPr lang="es-ES" dirty="0">
              <a:solidFill>
                <a:srgbClr val="000000"/>
              </a:solidFill>
              <a:highlight>
                <a:srgbClr val="FFFFFF"/>
              </a:highlight>
            </a:endParaRPr>
          </a:p>
          <a:p>
            <a:endParaRPr lang="es-ES" dirty="0">
              <a:solidFill>
                <a:srgbClr val="000000"/>
              </a:solidFill>
              <a:highlight>
                <a:srgbClr val="FFFFFF"/>
              </a:highlight>
            </a:endParaRPr>
          </a:p>
          <a:p>
            <a:r>
              <a:rPr lang="es-ES" dirty="0">
                <a:solidFill>
                  <a:srgbClr val="008000"/>
                </a:solidFill>
                <a:highlight>
                  <a:srgbClr val="FFFFFF"/>
                </a:highlight>
              </a:rPr>
              <a:t>// </a:t>
            </a:r>
            <a:r>
              <a:rPr lang="es-ES" dirty="0" err="1">
                <a:solidFill>
                  <a:srgbClr val="008000"/>
                </a:solidFill>
                <a:highlight>
                  <a:srgbClr val="FFFFFF"/>
                </a:highlight>
              </a:rPr>
              <a:t>Print</a:t>
            </a:r>
            <a:r>
              <a:rPr lang="es-ES" dirty="0">
                <a:solidFill>
                  <a:srgbClr val="008000"/>
                </a:solidFill>
                <a:highlight>
                  <a:srgbClr val="FFFFFF"/>
                </a:highlight>
              </a:rPr>
              <a:t> </a:t>
            </a:r>
            <a:r>
              <a:rPr lang="es-ES" dirty="0" err="1">
                <a:solidFill>
                  <a:srgbClr val="008000"/>
                </a:solidFill>
                <a:highlight>
                  <a:srgbClr val="FFFFFF"/>
                </a:highlight>
              </a:rPr>
              <a:t>the</a:t>
            </a:r>
            <a:r>
              <a:rPr lang="es-ES" dirty="0">
                <a:solidFill>
                  <a:srgbClr val="008000"/>
                </a:solidFill>
                <a:highlight>
                  <a:srgbClr val="FFFFFF"/>
                </a:highlight>
              </a:rPr>
              <a:t> </a:t>
            </a:r>
            <a:r>
              <a:rPr lang="es-ES" dirty="0" err="1">
                <a:solidFill>
                  <a:srgbClr val="008000"/>
                </a:solidFill>
                <a:highlight>
                  <a:srgbClr val="FFFFFF"/>
                </a:highlight>
              </a:rPr>
              <a:t>read</a:t>
            </a:r>
            <a:r>
              <a:rPr lang="es-ES" dirty="0">
                <a:solidFill>
                  <a:srgbClr val="008000"/>
                </a:solidFill>
                <a:highlight>
                  <a:srgbClr val="FFFFFF"/>
                </a:highlight>
              </a:rPr>
              <a:t> </a:t>
            </a:r>
            <a:r>
              <a:rPr lang="es-ES" dirty="0" err="1">
                <a:solidFill>
                  <a:srgbClr val="008000"/>
                </a:solidFill>
                <a:highlight>
                  <a:srgbClr val="FFFFFF"/>
                </a:highlight>
              </a:rPr>
              <a:t>message</a:t>
            </a:r>
            <a:endParaRPr lang="es-ES" dirty="0">
              <a:solidFill>
                <a:srgbClr val="008000"/>
              </a:solidFill>
              <a:highlight>
                <a:srgbClr val="FFFFFF"/>
              </a:highlight>
            </a:endParaRPr>
          </a:p>
          <a:p>
            <a:r>
              <a:rPr lang="es-ES" dirty="0" err="1">
                <a:solidFill>
                  <a:srgbClr val="000000"/>
                </a:solidFill>
                <a:highlight>
                  <a:srgbClr val="FFFFFF"/>
                </a:highlight>
              </a:rPr>
              <a:t>printf</a:t>
            </a:r>
            <a:r>
              <a:rPr lang="es-ES" b="1" dirty="0">
                <a:solidFill>
                  <a:srgbClr val="000080"/>
                </a:solidFill>
                <a:highlight>
                  <a:srgbClr val="FFFFFF"/>
                </a:highlight>
              </a:rPr>
              <a:t>(</a:t>
            </a:r>
            <a:r>
              <a:rPr lang="es-ES" dirty="0">
                <a:solidFill>
                  <a:srgbClr val="808080"/>
                </a:solidFill>
                <a:highlight>
                  <a:srgbClr val="FFFFFF"/>
                </a:highlight>
              </a:rPr>
              <a:t>"User2: %s\n"</a:t>
            </a:r>
            <a:r>
              <a:rPr lang="es-ES" b="1" dirty="0">
                <a:solidFill>
                  <a:srgbClr val="000080"/>
                </a:solidFill>
                <a:highlight>
                  <a:srgbClr val="FFFFFF"/>
                </a:highlight>
              </a:rPr>
              <a:t>,</a:t>
            </a:r>
            <a:r>
              <a:rPr lang="es-ES" dirty="0">
                <a:solidFill>
                  <a:srgbClr val="000000"/>
                </a:solidFill>
                <a:highlight>
                  <a:srgbClr val="FFFFFF"/>
                </a:highlight>
              </a:rPr>
              <a:t> arr1</a:t>
            </a:r>
            <a:r>
              <a:rPr lang="es-ES" b="1" dirty="0">
                <a:solidFill>
                  <a:srgbClr val="000080"/>
                </a:solidFill>
                <a:highlight>
                  <a:srgbClr val="FFFFFF"/>
                </a:highlight>
              </a:rPr>
              <a:t>);</a:t>
            </a:r>
            <a:endParaRPr lang="es-ES" dirty="0">
              <a:solidFill>
                <a:srgbClr val="000000"/>
              </a:solidFill>
              <a:highlight>
                <a:srgbClr val="FFFFFF"/>
              </a:highlight>
            </a:endParaRPr>
          </a:p>
          <a:p>
            <a:r>
              <a:rPr lang="es-ES" dirty="0" err="1">
                <a:solidFill>
                  <a:srgbClr val="000000"/>
                </a:solidFill>
                <a:highlight>
                  <a:srgbClr val="FFFFFF"/>
                </a:highlight>
              </a:rPr>
              <a:t>close</a:t>
            </a:r>
            <a:r>
              <a:rPr lang="es-ES" b="1" dirty="0">
                <a:solidFill>
                  <a:srgbClr val="000080"/>
                </a:solidFill>
                <a:highlight>
                  <a:srgbClr val="FFFFFF"/>
                </a:highlight>
              </a:rPr>
              <a:t>(</a:t>
            </a:r>
            <a:r>
              <a:rPr lang="es-ES" dirty="0" err="1">
                <a:solidFill>
                  <a:srgbClr val="000000"/>
                </a:solidFill>
                <a:highlight>
                  <a:srgbClr val="FFFFFF"/>
                </a:highlight>
              </a:rPr>
              <a:t>fd</a:t>
            </a:r>
            <a:r>
              <a:rPr lang="es-ES" b="1" dirty="0">
                <a:solidFill>
                  <a:srgbClr val="000080"/>
                </a:solidFill>
                <a:highlight>
                  <a:srgbClr val="FFFFFF"/>
                </a:highlight>
              </a:rPr>
              <a:t>);</a:t>
            </a:r>
            <a:endParaRPr lang="es-ES" dirty="0">
              <a:solidFill>
                <a:srgbClr val="000000"/>
              </a:solidFill>
              <a:highlight>
                <a:srgbClr val="FFFFFF"/>
              </a:highlight>
            </a:endParaRPr>
          </a:p>
          <a:p>
            <a:r>
              <a:rPr lang="es-ES" dirty="0">
                <a:solidFill>
                  <a:srgbClr val="000000"/>
                </a:solidFill>
                <a:highlight>
                  <a:srgbClr val="FFFFFF"/>
                </a:highlight>
              </a:rPr>
              <a:t> </a:t>
            </a:r>
            <a:r>
              <a:rPr lang="es-ES" b="1" dirty="0">
                <a:solidFill>
                  <a:srgbClr val="000080"/>
                </a:solidFill>
                <a:highlight>
                  <a:srgbClr val="FFFFFF"/>
                </a:highlight>
              </a:rPr>
              <a:t>}</a:t>
            </a:r>
            <a:endParaRPr lang="es-ES" dirty="0">
              <a:solidFill>
                <a:srgbClr val="000000"/>
              </a:solidFill>
              <a:highlight>
                <a:srgbClr val="FFFFFF"/>
              </a:highlight>
            </a:endParaRPr>
          </a:p>
          <a:p>
            <a:r>
              <a:rPr lang="es-ES" dirty="0">
                <a:solidFill>
                  <a:srgbClr val="000000"/>
                </a:solidFill>
                <a:highlight>
                  <a:srgbClr val="FFFFFF"/>
                </a:highlight>
              </a:rPr>
              <a:t>  </a:t>
            </a:r>
            <a:r>
              <a:rPr lang="es-ES" b="1" dirty="0" err="1">
                <a:solidFill>
                  <a:srgbClr val="0000FF"/>
                </a:solidFill>
                <a:highlight>
                  <a:srgbClr val="FFFFFF"/>
                </a:highlight>
              </a:rPr>
              <a:t>return</a:t>
            </a:r>
            <a:r>
              <a:rPr lang="es-ES" dirty="0">
                <a:solidFill>
                  <a:srgbClr val="000000"/>
                </a:solidFill>
                <a:highlight>
                  <a:srgbClr val="FFFFFF"/>
                </a:highlight>
              </a:rPr>
              <a:t> </a:t>
            </a:r>
            <a:r>
              <a:rPr lang="es-ES" dirty="0">
                <a:solidFill>
                  <a:srgbClr val="FF8000"/>
                </a:solidFill>
                <a:highlight>
                  <a:srgbClr val="FFFFFF"/>
                </a:highlight>
              </a:rPr>
              <a:t>0</a:t>
            </a:r>
            <a:r>
              <a:rPr lang="es-ES" b="1" dirty="0">
                <a:solidFill>
                  <a:srgbClr val="000080"/>
                </a:solidFill>
                <a:highlight>
                  <a:srgbClr val="FFFFFF"/>
                </a:highlight>
              </a:rPr>
              <a:t>;</a:t>
            </a:r>
            <a:endParaRPr lang="es-ES" dirty="0">
              <a:solidFill>
                <a:srgbClr val="000000"/>
              </a:solidFill>
              <a:highlight>
                <a:srgbClr val="FFFFFF"/>
              </a:highlight>
            </a:endParaRPr>
          </a:p>
          <a:p>
            <a:r>
              <a:rPr lang="es-ES" b="1" dirty="0">
                <a:solidFill>
                  <a:srgbClr val="000080"/>
                </a:solidFill>
                <a:highlight>
                  <a:srgbClr val="FFFFFF"/>
                </a:highlight>
              </a:rPr>
              <a:t>}</a:t>
            </a:r>
            <a:endParaRPr lang="es-ES" dirty="0">
              <a:solidFill>
                <a:srgbClr val="000000"/>
              </a:solidFill>
              <a:highlight>
                <a:srgbClr val="FFFFFF"/>
              </a:highlight>
            </a:endParaRPr>
          </a:p>
        </p:txBody>
      </p:sp>
    </p:spTree>
    <p:extLst>
      <p:ext uri="{BB962C8B-B14F-4D97-AF65-F5344CB8AC3E}">
        <p14:creationId xmlns:p14="http://schemas.microsoft.com/office/powerpoint/2010/main" val="33534114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8F2D5C6-24DB-CC2F-8326-E66DE8F2A01D}"/>
              </a:ext>
            </a:extLst>
          </p:cNvPr>
          <p:cNvSpPr txBox="1"/>
          <p:nvPr/>
        </p:nvSpPr>
        <p:spPr>
          <a:xfrm>
            <a:off x="330200" y="301576"/>
            <a:ext cx="4927600" cy="6463308"/>
          </a:xfrm>
          <a:prstGeom prst="rect">
            <a:avLst/>
          </a:prstGeom>
          <a:noFill/>
        </p:spPr>
        <p:txBody>
          <a:bodyPr wrap="square">
            <a:spAutoFit/>
          </a:bodyPr>
          <a:lstStyle/>
          <a:p>
            <a:r>
              <a:rPr lang="en-US" dirty="0">
                <a:solidFill>
                  <a:srgbClr val="008000"/>
                </a:solidFill>
                <a:highlight>
                  <a:srgbClr val="FFFFFF"/>
                </a:highlight>
              </a:rPr>
              <a:t>// C program to implement one side of FIFO</a:t>
            </a:r>
          </a:p>
          <a:p>
            <a:r>
              <a:rPr lang="en-US" dirty="0">
                <a:solidFill>
                  <a:srgbClr val="008000"/>
                </a:solidFill>
                <a:highlight>
                  <a:srgbClr val="FFFFFF"/>
                </a:highlight>
              </a:rPr>
              <a:t>// This side reads first, then reads</a:t>
            </a:r>
          </a:p>
          <a:p>
            <a:r>
              <a:rPr lang="es-ES" dirty="0">
                <a:solidFill>
                  <a:srgbClr val="804000"/>
                </a:solidFill>
                <a:highlight>
                  <a:srgbClr val="FFFFFF"/>
                </a:highlight>
              </a:rPr>
              <a:t>#</a:t>
            </a:r>
            <a:r>
              <a:rPr lang="es-ES" dirty="0" err="1">
                <a:solidFill>
                  <a:srgbClr val="804000"/>
                </a:solidFill>
                <a:highlight>
                  <a:srgbClr val="FFFFFF"/>
                </a:highlight>
              </a:rPr>
              <a:t>include</a:t>
            </a:r>
            <a:r>
              <a:rPr lang="es-ES" dirty="0">
                <a:solidFill>
                  <a:srgbClr val="804000"/>
                </a:solidFill>
                <a:highlight>
                  <a:srgbClr val="FFFFFF"/>
                </a:highlight>
              </a:rPr>
              <a:t> &lt;</a:t>
            </a:r>
            <a:r>
              <a:rPr lang="es-ES" dirty="0" err="1">
                <a:solidFill>
                  <a:srgbClr val="804000"/>
                </a:solidFill>
                <a:highlight>
                  <a:srgbClr val="FFFFFF"/>
                </a:highlight>
              </a:rPr>
              <a:t>stdio.h</a:t>
            </a:r>
            <a:r>
              <a:rPr lang="es-ES" dirty="0">
                <a:solidFill>
                  <a:srgbClr val="804000"/>
                </a:solidFill>
                <a:highlight>
                  <a:srgbClr val="FFFFFF"/>
                </a:highlight>
              </a:rPr>
              <a:t>&gt;</a:t>
            </a:r>
          </a:p>
          <a:p>
            <a:r>
              <a:rPr lang="es-ES" dirty="0">
                <a:solidFill>
                  <a:srgbClr val="804000"/>
                </a:solidFill>
                <a:highlight>
                  <a:srgbClr val="FFFFFF"/>
                </a:highlight>
              </a:rPr>
              <a:t>#</a:t>
            </a:r>
            <a:r>
              <a:rPr lang="es-ES" dirty="0" err="1">
                <a:solidFill>
                  <a:srgbClr val="804000"/>
                </a:solidFill>
                <a:highlight>
                  <a:srgbClr val="FFFFFF"/>
                </a:highlight>
              </a:rPr>
              <a:t>include</a:t>
            </a:r>
            <a:r>
              <a:rPr lang="es-ES" dirty="0">
                <a:solidFill>
                  <a:srgbClr val="804000"/>
                </a:solidFill>
                <a:highlight>
                  <a:srgbClr val="FFFFFF"/>
                </a:highlight>
              </a:rPr>
              <a:t> &lt;</a:t>
            </a:r>
            <a:r>
              <a:rPr lang="es-ES" dirty="0" err="1">
                <a:solidFill>
                  <a:srgbClr val="804000"/>
                </a:solidFill>
                <a:highlight>
                  <a:srgbClr val="FFFFFF"/>
                </a:highlight>
              </a:rPr>
              <a:t>string.h</a:t>
            </a:r>
            <a:r>
              <a:rPr lang="es-ES" dirty="0">
                <a:solidFill>
                  <a:srgbClr val="804000"/>
                </a:solidFill>
                <a:highlight>
                  <a:srgbClr val="FFFFFF"/>
                </a:highlight>
              </a:rPr>
              <a:t>&gt;</a:t>
            </a:r>
          </a:p>
          <a:p>
            <a:r>
              <a:rPr lang="es-ES" dirty="0">
                <a:solidFill>
                  <a:srgbClr val="804000"/>
                </a:solidFill>
                <a:highlight>
                  <a:srgbClr val="FFFFFF"/>
                </a:highlight>
              </a:rPr>
              <a:t>#</a:t>
            </a:r>
            <a:r>
              <a:rPr lang="es-ES" dirty="0" err="1">
                <a:solidFill>
                  <a:srgbClr val="804000"/>
                </a:solidFill>
                <a:highlight>
                  <a:srgbClr val="FFFFFF"/>
                </a:highlight>
              </a:rPr>
              <a:t>include</a:t>
            </a:r>
            <a:r>
              <a:rPr lang="es-ES" dirty="0">
                <a:solidFill>
                  <a:srgbClr val="804000"/>
                </a:solidFill>
                <a:highlight>
                  <a:srgbClr val="FFFFFF"/>
                </a:highlight>
              </a:rPr>
              <a:t> &lt;</a:t>
            </a:r>
            <a:r>
              <a:rPr lang="es-ES" dirty="0" err="1">
                <a:solidFill>
                  <a:srgbClr val="804000"/>
                </a:solidFill>
                <a:highlight>
                  <a:srgbClr val="FFFFFF"/>
                </a:highlight>
              </a:rPr>
              <a:t>fcntl.h</a:t>
            </a:r>
            <a:r>
              <a:rPr lang="es-ES" dirty="0">
                <a:solidFill>
                  <a:srgbClr val="804000"/>
                </a:solidFill>
                <a:highlight>
                  <a:srgbClr val="FFFFFF"/>
                </a:highlight>
              </a:rPr>
              <a:t>&gt;</a:t>
            </a:r>
          </a:p>
          <a:p>
            <a:r>
              <a:rPr lang="es-ES" dirty="0">
                <a:solidFill>
                  <a:srgbClr val="804000"/>
                </a:solidFill>
                <a:highlight>
                  <a:srgbClr val="FFFFFF"/>
                </a:highlight>
              </a:rPr>
              <a:t>#</a:t>
            </a:r>
            <a:r>
              <a:rPr lang="es-ES" dirty="0" err="1">
                <a:solidFill>
                  <a:srgbClr val="804000"/>
                </a:solidFill>
                <a:highlight>
                  <a:srgbClr val="FFFFFF"/>
                </a:highlight>
              </a:rPr>
              <a:t>include</a:t>
            </a:r>
            <a:r>
              <a:rPr lang="es-ES" dirty="0">
                <a:solidFill>
                  <a:srgbClr val="804000"/>
                </a:solidFill>
                <a:highlight>
                  <a:srgbClr val="FFFFFF"/>
                </a:highlight>
              </a:rPr>
              <a:t> &lt;</a:t>
            </a:r>
            <a:r>
              <a:rPr lang="es-ES" dirty="0" err="1">
                <a:solidFill>
                  <a:srgbClr val="804000"/>
                </a:solidFill>
                <a:highlight>
                  <a:srgbClr val="FFFFFF"/>
                </a:highlight>
              </a:rPr>
              <a:t>sys</a:t>
            </a:r>
            <a:r>
              <a:rPr lang="es-ES" dirty="0">
                <a:solidFill>
                  <a:srgbClr val="804000"/>
                </a:solidFill>
                <a:highlight>
                  <a:srgbClr val="FFFFFF"/>
                </a:highlight>
              </a:rPr>
              <a:t>/</a:t>
            </a:r>
            <a:r>
              <a:rPr lang="es-ES" dirty="0" err="1">
                <a:solidFill>
                  <a:srgbClr val="804000"/>
                </a:solidFill>
                <a:highlight>
                  <a:srgbClr val="FFFFFF"/>
                </a:highlight>
              </a:rPr>
              <a:t>stat.h</a:t>
            </a:r>
            <a:r>
              <a:rPr lang="es-ES" dirty="0">
                <a:solidFill>
                  <a:srgbClr val="804000"/>
                </a:solidFill>
                <a:highlight>
                  <a:srgbClr val="FFFFFF"/>
                </a:highlight>
              </a:rPr>
              <a:t>&gt;</a:t>
            </a:r>
          </a:p>
          <a:p>
            <a:r>
              <a:rPr lang="es-ES" dirty="0">
                <a:solidFill>
                  <a:srgbClr val="804000"/>
                </a:solidFill>
                <a:highlight>
                  <a:srgbClr val="FFFFFF"/>
                </a:highlight>
              </a:rPr>
              <a:t>#</a:t>
            </a:r>
            <a:r>
              <a:rPr lang="es-ES" dirty="0" err="1">
                <a:solidFill>
                  <a:srgbClr val="804000"/>
                </a:solidFill>
                <a:highlight>
                  <a:srgbClr val="FFFFFF"/>
                </a:highlight>
              </a:rPr>
              <a:t>include</a:t>
            </a:r>
            <a:r>
              <a:rPr lang="es-ES" dirty="0">
                <a:solidFill>
                  <a:srgbClr val="804000"/>
                </a:solidFill>
                <a:highlight>
                  <a:srgbClr val="FFFFFF"/>
                </a:highlight>
              </a:rPr>
              <a:t> &lt;</a:t>
            </a:r>
            <a:r>
              <a:rPr lang="es-ES" dirty="0" err="1">
                <a:solidFill>
                  <a:srgbClr val="804000"/>
                </a:solidFill>
                <a:highlight>
                  <a:srgbClr val="FFFFFF"/>
                </a:highlight>
              </a:rPr>
              <a:t>sys</a:t>
            </a:r>
            <a:r>
              <a:rPr lang="es-ES" dirty="0">
                <a:solidFill>
                  <a:srgbClr val="804000"/>
                </a:solidFill>
                <a:highlight>
                  <a:srgbClr val="FFFFFF"/>
                </a:highlight>
              </a:rPr>
              <a:t>/</a:t>
            </a:r>
            <a:r>
              <a:rPr lang="es-ES" dirty="0" err="1">
                <a:solidFill>
                  <a:srgbClr val="804000"/>
                </a:solidFill>
                <a:highlight>
                  <a:srgbClr val="FFFFFF"/>
                </a:highlight>
              </a:rPr>
              <a:t>types.h</a:t>
            </a:r>
            <a:r>
              <a:rPr lang="es-ES" dirty="0">
                <a:solidFill>
                  <a:srgbClr val="804000"/>
                </a:solidFill>
                <a:highlight>
                  <a:srgbClr val="FFFFFF"/>
                </a:highlight>
              </a:rPr>
              <a:t>&gt;</a:t>
            </a:r>
          </a:p>
          <a:p>
            <a:r>
              <a:rPr lang="es-ES" dirty="0">
                <a:solidFill>
                  <a:srgbClr val="804000"/>
                </a:solidFill>
                <a:highlight>
                  <a:srgbClr val="FFFFFF"/>
                </a:highlight>
              </a:rPr>
              <a:t>#</a:t>
            </a:r>
            <a:r>
              <a:rPr lang="es-ES" dirty="0" err="1">
                <a:solidFill>
                  <a:srgbClr val="804000"/>
                </a:solidFill>
                <a:highlight>
                  <a:srgbClr val="FFFFFF"/>
                </a:highlight>
              </a:rPr>
              <a:t>include</a:t>
            </a:r>
            <a:r>
              <a:rPr lang="es-ES" dirty="0">
                <a:solidFill>
                  <a:srgbClr val="804000"/>
                </a:solidFill>
                <a:highlight>
                  <a:srgbClr val="FFFFFF"/>
                </a:highlight>
              </a:rPr>
              <a:t> &lt;</a:t>
            </a:r>
            <a:r>
              <a:rPr lang="es-ES" dirty="0" err="1">
                <a:solidFill>
                  <a:srgbClr val="804000"/>
                </a:solidFill>
                <a:highlight>
                  <a:srgbClr val="FFFFFF"/>
                </a:highlight>
              </a:rPr>
              <a:t>unistd.h</a:t>
            </a:r>
            <a:r>
              <a:rPr lang="es-ES" dirty="0">
                <a:solidFill>
                  <a:srgbClr val="804000"/>
                </a:solidFill>
                <a:highlight>
                  <a:srgbClr val="FFFFFF"/>
                </a:highlight>
              </a:rPr>
              <a:t>&gt;</a:t>
            </a:r>
          </a:p>
          <a:p>
            <a:endParaRPr lang="es-ES" dirty="0">
              <a:solidFill>
                <a:srgbClr val="000000"/>
              </a:solidFill>
              <a:highlight>
                <a:srgbClr val="FFFFFF"/>
              </a:highlight>
            </a:endParaRPr>
          </a:p>
          <a:p>
            <a:r>
              <a:rPr lang="es-ES" dirty="0" err="1">
                <a:solidFill>
                  <a:srgbClr val="8000FF"/>
                </a:solidFill>
                <a:highlight>
                  <a:srgbClr val="FFFFFF"/>
                </a:highlight>
              </a:rPr>
              <a:t>int</a:t>
            </a:r>
            <a:r>
              <a:rPr lang="es-ES" dirty="0">
                <a:solidFill>
                  <a:srgbClr val="000000"/>
                </a:solidFill>
                <a:highlight>
                  <a:srgbClr val="FFFFFF"/>
                </a:highlight>
              </a:rPr>
              <a:t> </a:t>
            </a:r>
            <a:r>
              <a:rPr lang="es-ES" dirty="0" err="1">
                <a:solidFill>
                  <a:srgbClr val="000000"/>
                </a:solidFill>
                <a:highlight>
                  <a:srgbClr val="FFFFFF"/>
                </a:highlight>
              </a:rPr>
              <a:t>main</a:t>
            </a:r>
            <a:r>
              <a:rPr lang="es-ES" b="1" dirty="0">
                <a:solidFill>
                  <a:srgbClr val="000080"/>
                </a:solidFill>
                <a:highlight>
                  <a:srgbClr val="FFFFFF"/>
                </a:highlight>
              </a:rPr>
              <a:t>()</a:t>
            </a:r>
            <a:endParaRPr lang="es-ES" dirty="0">
              <a:solidFill>
                <a:srgbClr val="000000"/>
              </a:solidFill>
              <a:highlight>
                <a:srgbClr val="FFFFFF"/>
              </a:highlight>
            </a:endParaRPr>
          </a:p>
          <a:p>
            <a:r>
              <a:rPr lang="es-ES" b="1" dirty="0">
                <a:solidFill>
                  <a:srgbClr val="000080"/>
                </a:solidFill>
                <a:highlight>
                  <a:srgbClr val="FFFFFF"/>
                </a:highlight>
              </a:rPr>
              <a:t>{</a:t>
            </a:r>
            <a:endParaRPr lang="es-ES" dirty="0">
              <a:solidFill>
                <a:srgbClr val="000000"/>
              </a:solidFill>
              <a:highlight>
                <a:srgbClr val="FFFFFF"/>
              </a:highlight>
            </a:endParaRPr>
          </a:p>
          <a:p>
            <a:r>
              <a:rPr lang="es-ES" dirty="0">
                <a:solidFill>
                  <a:srgbClr val="000000"/>
                </a:solidFill>
                <a:highlight>
                  <a:srgbClr val="FFFFFF"/>
                </a:highlight>
              </a:rPr>
              <a:t>    </a:t>
            </a:r>
            <a:r>
              <a:rPr lang="es-ES" dirty="0" err="1">
                <a:solidFill>
                  <a:srgbClr val="8000FF"/>
                </a:solidFill>
                <a:highlight>
                  <a:srgbClr val="FFFFFF"/>
                </a:highlight>
              </a:rPr>
              <a:t>int</a:t>
            </a:r>
            <a:r>
              <a:rPr lang="es-ES" dirty="0">
                <a:solidFill>
                  <a:srgbClr val="000000"/>
                </a:solidFill>
                <a:highlight>
                  <a:srgbClr val="FFFFFF"/>
                </a:highlight>
              </a:rPr>
              <a:t> fd1</a:t>
            </a:r>
            <a:r>
              <a:rPr lang="es-ES" b="1" dirty="0">
                <a:solidFill>
                  <a:srgbClr val="000080"/>
                </a:solidFill>
                <a:highlight>
                  <a:srgbClr val="FFFFFF"/>
                </a:highlight>
              </a:rPr>
              <a:t>;</a:t>
            </a:r>
            <a:endParaRPr lang="es-ES" dirty="0">
              <a:solidFill>
                <a:srgbClr val="000000"/>
              </a:solidFill>
              <a:highlight>
                <a:srgbClr val="FFFFFF"/>
              </a:highlight>
            </a:endParaRPr>
          </a:p>
          <a:p>
            <a:endParaRPr lang="es-ES" dirty="0">
              <a:solidFill>
                <a:srgbClr val="000000"/>
              </a:solidFill>
              <a:highlight>
                <a:srgbClr val="FFFFFF"/>
              </a:highlight>
            </a:endParaRPr>
          </a:p>
          <a:p>
            <a:r>
              <a:rPr lang="es-ES" dirty="0">
                <a:solidFill>
                  <a:srgbClr val="000000"/>
                </a:solidFill>
                <a:highlight>
                  <a:srgbClr val="FFFFFF"/>
                </a:highlight>
              </a:rPr>
              <a:t>    </a:t>
            </a:r>
            <a:r>
              <a:rPr lang="es-ES" dirty="0">
                <a:solidFill>
                  <a:srgbClr val="008000"/>
                </a:solidFill>
                <a:highlight>
                  <a:srgbClr val="FFFFFF"/>
                </a:highlight>
              </a:rPr>
              <a:t>// FIFO file </a:t>
            </a:r>
            <a:r>
              <a:rPr lang="es-ES" dirty="0" err="1">
                <a:solidFill>
                  <a:srgbClr val="008000"/>
                </a:solidFill>
                <a:highlight>
                  <a:srgbClr val="FFFFFF"/>
                </a:highlight>
              </a:rPr>
              <a:t>path</a:t>
            </a:r>
            <a:endParaRPr lang="es-ES" dirty="0">
              <a:solidFill>
                <a:srgbClr val="008000"/>
              </a:solidFill>
              <a:highlight>
                <a:srgbClr val="FFFFFF"/>
              </a:highlight>
            </a:endParaRPr>
          </a:p>
          <a:p>
            <a:r>
              <a:rPr lang="es-ES" dirty="0">
                <a:solidFill>
                  <a:srgbClr val="000000"/>
                </a:solidFill>
                <a:highlight>
                  <a:srgbClr val="FFFFFF"/>
                </a:highlight>
              </a:rPr>
              <a:t>    </a:t>
            </a:r>
            <a:r>
              <a:rPr lang="es-ES" dirty="0" err="1">
                <a:solidFill>
                  <a:srgbClr val="8000FF"/>
                </a:solidFill>
                <a:highlight>
                  <a:srgbClr val="FFFFFF"/>
                </a:highlight>
              </a:rPr>
              <a:t>char</a:t>
            </a:r>
            <a:r>
              <a:rPr lang="es-ES" dirty="0">
                <a:solidFill>
                  <a:srgbClr val="000000"/>
                </a:solidFill>
                <a:highlight>
                  <a:srgbClr val="FFFFFF"/>
                </a:highlight>
              </a:rPr>
              <a:t> </a:t>
            </a:r>
            <a:r>
              <a:rPr lang="es-ES" b="1" dirty="0">
                <a:solidFill>
                  <a:srgbClr val="000080"/>
                </a:solidFill>
                <a:highlight>
                  <a:srgbClr val="FFFFFF"/>
                </a:highlight>
              </a:rPr>
              <a:t>*</a:t>
            </a:r>
            <a:r>
              <a:rPr lang="es-ES" dirty="0">
                <a:solidFill>
                  <a:srgbClr val="000000"/>
                </a:solidFill>
                <a:highlight>
                  <a:srgbClr val="FFFFFF"/>
                </a:highlight>
              </a:rPr>
              <a:t> </a:t>
            </a:r>
            <a:r>
              <a:rPr lang="es-ES" dirty="0" err="1">
                <a:solidFill>
                  <a:srgbClr val="000000"/>
                </a:solidFill>
                <a:highlight>
                  <a:srgbClr val="FFFFFF"/>
                </a:highlight>
              </a:rPr>
              <a:t>myfifo</a:t>
            </a:r>
            <a:r>
              <a:rPr lang="es-ES" dirty="0">
                <a:solidFill>
                  <a:srgbClr val="000000"/>
                </a:solidFill>
                <a:highlight>
                  <a:srgbClr val="FFFFFF"/>
                </a:highlight>
              </a:rPr>
              <a:t> </a:t>
            </a:r>
            <a:r>
              <a:rPr lang="es-ES" b="1" dirty="0">
                <a:solidFill>
                  <a:srgbClr val="000080"/>
                </a:solidFill>
                <a:highlight>
                  <a:srgbClr val="FFFFFF"/>
                </a:highlight>
              </a:rPr>
              <a:t>=</a:t>
            </a:r>
            <a:r>
              <a:rPr lang="es-ES" dirty="0">
                <a:solidFill>
                  <a:srgbClr val="000000"/>
                </a:solidFill>
                <a:highlight>
                  <a:srgbClr val="FFFFFF"/>
                </a:highlight>
              </a:rPr>
              <a:t> </a:t>
            </a:r>
            <a:r>
              <a:rPr lang="es-ES" dirty="0">
                <a:solidFill>
                  <a:srgbClr val="808080"/>
                </a:solidFill>
                <a:highlight>
                  <a:srgbClr val="FFFFFF"/>
                </a:highlight>
              </a:rPr>
              <a:t>"/</a:t>
            </a:r>
            <a:r>
              <a:rPr lang="es-ES" dirty="0" err="1">
                <a:solidFill>
                  <a:srgbClr val="808080"/>
                </a:solidFill>
                <a:highlight>
                  <a:srgbClr val="FFFFFF"/>
                </a:highlight>
              </a:rPr>
              <a:t>tmp</a:t>
            </a:r>
            <a:r>
              <a:rPr lang="es-ES" dirty="0">
                <a:solidFill>
                  <a:srgbClr val="808080"/>
                </a:solidFill>
                <a:highlight>
                  <a:srgbClr val="FFFFFF"/>
                </a:highlight>
              </a:rPr>
              <a:t>/</a:t>
            </a:r>
            <a:r>
              <a:rPr lang="es-ES" dirty="0" err="1">
                <a:solidFill>
                  <a:srgbClr val="808080"/>
                </a:solidFill>
                <a:highlight>
                  <a:srgbClr val="FFFFFF"/>
                </a:highlight>
              </a:rPr>
              <a:t>myfifo</a:t>
            </a:r>
            <a:r>
              <a:rPr lang="es-ES" dirty="0">
                <a:solidFill>
                  <a:srgbClr val="808080"/>
                </a:solidFill>
                <a:highlight>
                  <a:srgbClr val="FFFFFF"/>
                </a:highlight>
              </a:rPr>
              <a:t>"</a:t>
            </a:r>
            <a:r>
              <a:rPr lang="es-ES" b="1" dirty="0">
                <a:solidFill>
                  <a:srgbClr val="000080"/>
                </a:solidFill>
                <a:highlight>
                  <a:srgbClr val="FFFFFF"/>
                </a:highlight>
              </a:rPr>
              <a:t>;</a:t>
            </a:r>
            <a:endParaRPr lang="es-ES" dirty="0">
              <a:solidFill>
                <a:srgbClr val="000000"/>
              </a:solidFill>
              <a:highlight>
                <a:srgbClr val="FFFFFF"/>
              </a:highlight>
            </a:endParaRPr>
          </a:p>
          <a:p>
            <a:endParaRPr lang="es-ES" dirty="0">
              <a:solidFill>
                <a:srgbClr val="000000"/>
              </a:solidFill>
              <a:highlight>
                <a:srgbClr val="FFFFFF"/>
              </a:highlight>
            </a:endParaRPr>
          </a:p>
          <a:p>
            <a:r>
              <a:rPr lang="es-ES" dirty="0">
                <a:solidFill>
                  <a:srgbClr val="000000"/>
                </a:solidFill>
                <a:highlight>
                  <a:srgbClr val="FFFFFF"/>
                </a:highlight>
              </a:rPr>
              <a:t>    </a:t>
            </a:r>
            <a:r>
              <a:rPr lang="es-ES" dirty="0">
                <a:solidFill>
                  <a:srgbClr val="008000"/>
                </a:solidFill>
                <a:highlight>
                  <a:srgbClr val="FFFFFF"/>
                </a:highlight>
              </a:rPr>
              <a:t>// </a:t>
            </a:r>
            <a:r>
              <a:rPr lang="es-ES" dirty="0" err="1">
                <a:solidFill>
                  <a:srgbClr val="008000"/>
                </a:solidFill>
                <a:highlight>
                  <a:srgbClr val="FFFFFF"/>
                </a:highlight>
              </a:rPr>
              <a:t>Creating</a:t>
            </a:r>
            <a:r>
              <a:rPr lang="es-ES" dirty="0">
                <a:solidFill>
                  <a:srgbClr val="008000"/>
                </a:solidFill>
                <a:highlight>
                  <a:srgbClr val="FFFFFF"/>
                </a:highlight>
              </a:rPr>
              <a:t> </a:t>
            </a:r>
            <a:r>
              <a:rPr lang="es-ES" dirty="0" err="1">
                <a:solidFill>
                  <a:srgbClr val="008000"/>
                </a:solidFill>
                <a:highlight>
                  <a:srgbClr val="FFFFFF"/>
                </a:highlight>
              </a:rPr>
              <a:t>the</a:t>
            </a:r>
            <a:r>
              <a:rPr lang="es-ES" dirty="0">
                <a:solidFill>
                  <a:srgbClr val="008000"/>
                </a:solidFill>
                <a:highlight>
                  <a:srgbClr val="FFFFFF"/>
                </a:highlight>
              </a:rPr>
              <a:t> </a:t>
            </a:r>
            <a:r>
              <a:rPr lang="es-ES" dirty="0" err="1">
                <a:solidFill>
                  <a:srgbClr val="008000"/>
                </a:solidFill>
                <a:highlight>
                  <a:srgbClr val="FFFFFF"/>
                </a:highlight>
              </a:rPr>
              <a:t>named</a:t>
            </a:r>
            <a:r>
              <a:rPr lang="es-ES" dirty="0">
                <a:solidFill>
                  <a:srgbClr val="008000"/>
                </a:solidFill>
                <a:highlight>
                  <a:srgbClr val="FFFFFF"/>
                </a:highlight>
              </a:rPr>
              <a:t> file(FIFO)</a:t>
            </a:r>
          </a:p>
          <a:p>
            <a:r>
              <a:rPr lang="es-ES" dirty="0">
                <a:solidFill>
                  <a:srgbClr val="000000"/>
                </a:solidFill>
                <a:highlight>
                  <a:srgbClr val="FFFFFF"/>
                </a:highlight>
              </a:rPr>
              <a:t>    </a:t>
            </a:r>
            <a:r>
              <a:rPr lang="es-ES" dirty="0">
                <a:solidFill>
                  <a:srgbClr val="008000"/>
                </a:solidFill>
                <a:highlight>
                  <a:srgbClr val="FFFFFF"/>
                </a:highlight>
              </a:rPr>
              <a:t>// </a:t>
            </a:r>
            <a:r>
              <a:rPr lang="es-ES" dirty="0" err="1">
                <a:solidFill>
                  <a:srgbClr val="008000"/>
                </a:solidFill>
                <a:highlight>
                  <a:srgbClr val="FFFFFF"/>
                </a:highlight>
              </a:rPr>
              <a:t>mkfifo</a:t>
            </a:r>
            <a:r>
              <a:rPr lang="es-ES" dirty="0">
                <a:solidFill>
                  <a:srgbClr val="008000"/>
                </a:solidFill>
                <a:highlight>
                  <a:srgbClr val="FFFFFF"/>
                </a:highlight>
              </a:rPr>
              <a:t>(&lt;</a:t>
            </a:r>
            <a:r>
              <a:rPr lang="es-ES" dirty="0" err="1">
                <a:solidFill>
                  <a:srgbClr val="008000"/>
                </a:solidFill>
                <a:highlight>
                  <a:srgbClr val="FFFFFF"/>
                </a:highlight>
              </a:rPr>
              <a:t>pathname</a:t>
            </a:r>
            <a:r>
              <a:rPr lang="es-ES" dirty="0">
                <a:solidFill>
                  <a:srgbClr val="008000"/>
                </a:solidFill>
                <a:highlight>
                  <a:srgbClr val="FFFFFF"/>
                </a:highlight>
              </a:rPr>
              <a:t>&gt;,&lt;</a:t>
            </a:r>
            <a:r>
              <a:rPr lang="es-ES" dirty="0" err="1">
                <a:solidFill>
                  <a:srgbClr val="008000"/>
                </a:solidFill>
                <a:highlight>
                  <a:srgbClr val="FFFFFF"/>
                </a:highlight>
              </a:rPr>
              <a:t>permission</a:t>
            </a:r>
            <a:r>
              <a:rPr lang="es-ES" dirty="0">
                <a:solidFill>
                  <a:srgbClr val="008000"/>
                </a:solidFill>
                <a:highlight>
                  <a:srgbClr val="FFFFFF"/>
                </a:highlight>
              </a:rPr>
              <a:t>&gt;)</a:t>
            </a:r>
          </a:p>
          <a:p>
            <a:r>
              <a:rPr lang="es-ES" dirty="0">
                <a:solidFill>
                  <a:srgbClr val="000000"/>
                </a:solidFill>
                <a:highlight>
                  <a:srgbClr val="FFFFFF"/>
                </a:highlight>
              </a:rPr>
              <a:t>    </a:t>
            </a:r>
            <a:r>
              <a:rPr lang="es-ES" dirty="0" err="1">
                <a:solidFill>
                  <a:srgbClr val="000000"/>
                </a:solidFill>
                <a:highlight>
                  <a:srgbClr val="FFFFFF"/>
                </a:highlight>
              </a:rPr>
              <a:t>mkfifo</a:t>
            </a:r>
            <a:r>
              <a:rPr lang="es-ES" b="1" dirty="0">
                <a:solidFill>
                  <a:srgbClr val="000080"/>
                </a:solidFill>
                <a:highlight>
                  <a:srgbClr val="FFFFFF"/>
                </a:highlight>
              </a:rPr>
              <a:t>(</a:t>
            </a:r>
            <a:r>
              <a:rPr lang="es-ES" dirty="0" err="1">
                <a:solidFill>
                  <a:srgbClr val="000000"/>
                </a:solidFill>
                <a:highlight>
                  <a:srgbClr val="FFFFFF"/>
                </a:highlight>
              </a:rPr>
              <a:t>myfifo</a:t>
            </a:r>
            <a:r>
              <a:rPr lang="es-ES" b="1" dirty="0">
                <a:solidFill>
                  <a:srgbClr val="000080"/>
                </a:solidFill>
                <a:highlight>
                  <a:srgbClr val="FFFFFF"/>
                </a:highlight>
              </a:rPr>
              <a:t>,</a:t>
            </a:r>
            <a:r>
              <a:rPr lang="es-ES" dirty="0">
                <a:solidFill>
                  <a:srgbClr val="000000"/>
                </a:solidFill>
                <a:highlight>
                  <a:srgbClr val="FFFFFF"/>
                </a:highlight>
              </a:rPr>
              <a:t> </a:t>
            </a:r>
            <a:r>
              <a:rPr lang="es-ES" dirty="0">
                <a:solidFill>
                  <a:srgbClr val="FF8000"/>
                </a:solidFill>
                <a:highlight>
                  <a:srgbClr val="FFFFFF"/>
                </a:highlight>
              </a:rPr>
              <a:t>0666</a:t>
            </a:r>
            <a:r>
              <a:rPr lang="es-ES" b="1" dirty="0">
                <a:solidFill>
                  <a:srgbClr val="000080"/>
                </a:solidFill>
                <a:highlight>
                  <a:srgbClr val="FFFFFF"/>
                </a:highlight>
              </a:rPr>
              <a:t>);</a:t>
            </a:r>
            <a:endParaRPr lang="es-ES" dirty="0">
              <a:solidFill>
                <a:srgbClr val="000000"/>
              </a:solidFill>
              <a:highlight>
                <a:srgbClr val="FFFFFF"/>
              </a:highlight>
            </a:endParaRPr>
          </a:p>
          <a:p>
            <a:endParaRPr lang="es-ES" dirty="0">
              <a:solidFill>
                <a:srgbClr val="000000"/>
              </a:solidFill>
              <a:highlight>
                <a:srgbClr val="FFFFFF"/>
              </a:highlight>
            </a:endParaRPr>
          </a:p>
          <a:p>
            <a:r>
              <a:rPr lang="es-ES" dirty="0">
                <a:solidFill>
                  <a:srgbClr val="000000"/>
                </a:solidFill>
                <a:highlight>
                  <a:srgbClr val="FFFFFF"/>
                </a:highlight>
              </a:rPr>
              <a:t>    </a:t>
            </a:r>
            <a:r>
              <a:rPr lang="es-ES" dirty="0" err="1">
                <a:solidFill>
                  <a:srgbClr val="8000FF"/>
                </a:solidFill>
                <a:highlight>
                  <a:srgbClr val="FFFFFF"/>
                </a:highlight>
              </a:rPr>
              <a:t>char</a:t>
            </a:r>
            <a:r>
              <a:rPr lang="es-ES" dirty="0">
                <a:solidFill>
                  <a:srgbClr val="000000"/>
                </a:solidFill>
                <a:highlight>
                  <a:srgbClr val="FFFFFF"/>
                </a:highlight>
              </a:rPr>
              <a:t> str1</a:t>
            </a:r>
            <a:r>
              <a:rPr lang="es-ES" b="1" dirty="0">
                <a:solidFill>
                  <a:srgbClr val="000080"/>
                </a:solidFill>
                <a:highlight>
                  <a:srgbClr val="FFFFFF"/>
                </a:highlight>
              </a:rPr>
              <a:t>[</a:t>
            </a:r>
            <a:r>
              <a:rPr lang="es-ES" dirty="0">
                <a:solidFill>
                  <a:srgbClr val="FF8000"/>
                </a:solidFill>
                <a:highlight>
                  <a:srgbClr val="FFFFFF"/>
                </a:highlight>
              </a:rPr>
              <a:t>80</a:t>
            </a:r>
            <a:r>
              <a:rPr lang="es-ES" b="1" dirty="0">
                <a:solidFill>
                  <a:srgbClr val="000080"/>
                </a:solidFill>
                <a:highlight>
                  <a:srgbClr val="FFFFFF"/>
                </a:highlight>
              </a:rPr>
              <a:t>],</a:t>
            </a:r>
            <a:r>
              <a:rPr lang="es-ES" dirty="0">
                <a:solidFill>
                  <a:srgbClr val="000000"/>
                </a:solidFill>
                <a:highlight>
                  <a:srgbClr val="FFFFFF"/>
                </a:highlight>
              </a:rPr>
              <a:t> str2</a:t>
            </a:r>
            <a:r>
              <a:rPr lang="es-ES" b="1" dirty="0">
                <a:solidFill>
                  <a:srgbClr val="000080"/>
                </a:solidFill>
                <a:highlight>
                  <a:srgbClr val="FFFFFF"/>
                </a:highlight>
              </a:rPr>
              <a:t>[</a:t>
            </a:r>
            <a:r>
              <a:rPr lang="es-ES" dirty="0">
                <a:solidFill>
                  <a:srgbClr val="FF8000"/>
                </a:solidFill>
                <a:highlight>
                  <a:srgbClr val="FFFFFF"/>
                </a:highlight>
              </a:rPr>
              <a:t>80</a:t>
            </a:r>
            <a:r>
              <a:rPr lang="es-ES" b="1" dirty="0">
                <a:solidFill>
                  <a:srgbClr val="000080"/>
                </a:solidFill>
                <a:highlight>
                  <a:srgbClr val="FFFFFF"/>
                </a:highlight>
              </a:rPr>
              <a:t>];</a:t>
            </a:r>
            <a:endParaRPr lang="es-ES" dirty="0">
              <a:solidFill>
                <a:srgbClr val="000000"/>
              </a:solidFill>
              <a:highlight>
                <a:srgbClr val="FFFFFF"/>
              </a:highlight>
            </a:endParaRPr>
          </a:p>
          <a:p>
            <a:r>
              <a:rPr lang="es-ES" dirty="0">
                <a:solidFill>
                  <a:srgbClr val="000000"/>
                </a:solidFill>
                <a:highlight>
                  <a:srgbClr val="FFFFFF"/>
                </a:highlight>
              </a:rPr>
              <a:t>    </a:t>
            </a:r>
            <a:r>
              <a:rPr lang="es-ES" b="1" dirty="0" err="1">
                <a:solidFill>
                  <a:srgbClr val="0000FF"/>
                </a:solidFill>
                <a:highlight>
                  <a:srgbClr val="FFFFFF"/>
                </a:highlight>
              </a:rPr>
              <a:t>while</a:t>
            </a:r>
            <a:r>
              <a:rPr lang="es-ES" dirty="0">
                <a:solidFill>
                  <a:srgbClr val="000000"/>
                </a:solidFill>
                <a:highlight>
                  <a:srgbClr val="FFFFFF"/>
                </a:highlight>
              </a:rPr>
              <a:t> </a:t>
            </a:r>
            <a:r>
              <a:rPr lang="es-ES" b="1" dirty="0">
                <a:solidFill>
                  <a:srgbClr val="000080"/>
                </a:solidFill>
                <a:highlight>
                  <a:srgbClr val="FFFFFF"/>
                </a:highlight>
              </a:rPr>
              <a:t>(</a:t>
            </a:r>
            <a:r>
              <a:rPr lang="es-ES" dirty="0">
                <a:solidFill>
                  <a:srgbClr val="FF8000"/>
                </a:solidFill>
                <a:highlight>
                  <a:srgbClr val="FFFFFF"/>
                </a:highlight>
              </a:rPr>
              <a:t>1</a:t>
            </a:r>
            <a:r>
              <a:rPr lang="es-ES" b="1" dirty="0">
                <a:solidFill>
                  <a:srgbClr val="000080"/>
                </a:solidFill>
                <a:highlight>
                  <a:srgbClr val="FFFFFF"/>
                </a:highlight>
              </a:rPr>
              <a:t>)</a:t>
            </a:r>
            <a:endParaRPr lang="es-ES" dirty="0">
              <a:solidFill>
                <a:srgbClr val="000000"/>
              </a:solidFill>
              <a:highlight>
                <a:srgbClr val="FFFFFF"/>
              </a:highlight>
            </a:endParaRPr>
          </a:p>
          <a:p>
            <a:r>
              <a:rPr lang="es-ES" dirty="0">
                <a:solidFill>
                  <a:srgbClr val="000000"/>
                </a:solidFill>
                <a:highlight>
                  <a:srgbClr val="FFFFFF"/>
                </a:highlight>
              </a:rPr>
              <a:t>    </a:t>
            </a:r>
            <a:r>
              <a:rPr lang="es-ES" b="1" dirty="0">
                <a:solidFill>
                  <a:srgbClr val="000080"/>
                </a:solidFill>
                <a:highlight>
                  <a:srgbClr val="FFFFFF"/>
                </a:highlight>
              </a:rPr>
              <a:t>{</a:t>
            </a:r>
            <a:endParaRPr lang="es-ES" dirty="0">
              <a:solidFill>
                <a:srgbClr val="000000"/>
              </a:solidFill>
              <a:highlight>
                <a:srgbClr val="FFFFFF"/>
              </a:highlight>
            </a:endParaRPr>
          </a:p>
        </p:txBody>
      </p:sp>
      <p:sp>
        <p:nvSpPr>
          <p:cNvPr id="5" name="CuadroTexto 4">
            <a:extLst>
              <a:ext uri="{FF2B5EF4-FFF2-40B4-BE49-F238E27FC236}">
                <a16:creationId xmlns:a16="http://schemas.microsoft.com/office/drawing/2014/main" id="{945A08CA-AC78-6DAC-8BCE-4C2735B8563B}"/>
              </a:ext>
            </a:extLst>
          </p:cNvPr>
          <p:cNvSpPr txBox="1"/>
          <p:nvPr/>
        </p:nvSpPr>
        <p:spPr>
          <a:xfrm>
            <a:off x="5257800" y="1132573"/>
            <a:ext cx="6268720" cy="4801314"/>
          </a:xfrm>
          <a:prstGeom prst="rect">
            <a:avLst/>
          </a:prstGeom>
          <a:noFill/>
        </p:spPr>
        <p:txBody>
          <a:bodyPr wrap="square">
            <a:spAutoFit/>
          </a:bodyPr>
          <a:lstStyle/>
          <a:p>
            <a:r>
              <a:rPr lang="es-ES" dirty="0"/>
              <a:t> </a:t>
            </a:r>
            <a:r>
              <a:rPr lang="en-US" dirty="0">
                <a:solidFill>
                  <a:srgbClr val="008000"/>
                </a:solidFill>
                <a:highlight>
                  <a:srgbClr val="FFFFFF"/>
                </a:highlight>
              </a:rPr>
              <a:t>// First open in read only and read</a:t>
            </a:r>
          </a:p>
          <a:p>
            <a:r>
              <a:rPr lang="es-ES" dirty="0">
                <a:solidFill>
                  <a:srgbClr val="000000"/>
                </a:solidFill>
                <a:highlight>
                  <a:srgbClr val="FFFFFF"/>
                </a:highlight>
              </a:rPr>
              <a:t>        fd1 </a:t>
            </a:r>
            <a:r>
              <a:rPr lang="es-ES" b="1" dirty="0">
                <a:solidFill>
                  <a:srgbClr val="000080"/>
                </a:solidFill>
                <a:highlight>
                  <a:srgbClr val="FFFFFF"/>
                </a:highlight>
              </a:rPr>
              <a:t>=</a:t>
            </a:r>
            <a:r>
              <a:rPr lang="es-ES" dirty="0">
                <a:solidFill>
                  <a:srgbClr val="000000"/>
                </a:solidFill>
                <a:highlight>
                  <a:srgbClr val="FFFFFF"/>
                </a:highlight>
              </a:rPr>
              <a:t> open</a:t>
            </a:r>
            <a:r>
              <a:rPr lang="es-ES" b="1" dirty="0">
                <a:solidFill>
                  <a:srgbClr val="000080"/>
                </a:solidFill>
                <a:highlight>
                  <a:srgbClr val="FFFFFF"/>
                </a:highlight>
              </a:rPr>
              <a:t>(</a:t>
            </a:r>
            <a:r>
              <a:rPr lang="es-ES" dirty="0" err="1">
                <a:solidFill>
                  <a:srgbClr val="000000"/>
                </a:solidFill>
                <a:highlight>
                  <a:srgbClr val="FFFFFF"/>
                </a:highlight>
              </a:rPr>
              <a:t>myfifo</a:t>
            </a:r>
            <a:r>
              <a:rPr lang="es-ES" b="1" dirty="0" err="1">
                <a:solidFill>
                  <a:srgbClr val="000080"/>
                </a:solidFill>
                <a:highlight>
                  <a:srgbClr val="FFFFFF"/>
                </a:highlight>
              </a:rPr>
              <a:t>,</a:t>
            </a:r>
            <a:r>
              <a:rPr lang="es-ES" dirty="0" err="1">
                <a:solidFill>
                  <a:srgbClr val="000000"/>
                </a:solidFill>
                <a:highlight>
                  <a:srgbClr val="FFFFFF"/>
                </a:highlight>
              </a:rPr>
              <a:t>O_RDONLY</a:t>
            </a:r>
            <a:r>
              <a:rPr lang="es-ES" b="1" dirty="0">
                <a:solidFill>
                  <a:srgbClr val="000080"/>
                </a:solidFill>
                <a:highlight>
                  <a:srgbClr val="FFFFFF"/>
                </a:highlight>
              </a:rPr>
              <a:t>);</a:t>
            </a:r>
            <a:endParaRPr lang="es-ES" dirty="0">
              <a:solidFill>
                <a:srgbClr val="000000"/>
              </a:solidFill>
              <a:highlight>
                <a:srgbClr val="FFFFFF"/>
              </a:highlight>
            </a:endParaRPr>
          </a:p>
          <a:p>
            <a:r>
              <a:rPr lang="es-ES" dirty="0">
                <a:solidFill>
                  <a:srgbClr val="000000"/>
                </a:solidFill>
                <a:highlight>
                  <a:srgbClr val="FFFFFF"/>
                </a:highlight>
              </a:rPr>
              <a:t>        </a:t>
            </a:r>
            <a:r>
              <a:rPr lang="es-ES" dirty="0" err="1">
                <a:solidFill>
                  <a:srgbClr val="000000"/>
                </a:solidFill>
                <a:highlight>
                  <a:srgbClr val="FFFFFF"/>
                </a:highlight>
              </a:rPr>
              <a:t>read</a:t>
            </a:r>
            <a:r>
              <a:rPr lang="es-ES" b="1" dirty="0">
                <a:solidFill>
                  <a:srgbClr val="000080"/>
                </a:solidFill>
                <a:highlight>
                  <a:srgbClr val="FFFFFF"/>
                </a:highlight>
              </a:rPr>
              <a:t>(</a:t>
            </a:r>
            <a:r>
              <a:rPr lang="es-ES" dirty="0">
                <a:solidFill>
                  <a:srgbClr val="000000"/>
                </a:solidFill>
                <a:highlight>
                  <a:srgbClr val="FFFFFF"/>
                </a:highlight>
              </a:rPr>
              <a:t>fd1</a:t>
            </a:r>
            <a:r>
              <a:rPr lang="es-ES" b="1" dirty="0">
                <a:solidFill>
                  <a:srgbClr val="000080"/>
                </a:solidFill>
                <a:highlight>
                  <a:srgbClr val="FFFFFF"/>
                </a:highlight>
              </a:rPr>
              <a:t>,</a:t>
            </a:r>
            <a:r>
              <a:rPr lang="es-ES" dirty="0">
                <a:solidFill>
                  <a:srgbClr val="000000"/>
                </a:solidFill>
                <a:highlight>
                  <a:srgbClr val="FFFFFF"/>
                </a:highlight>
              </a:rPr>
              <a:t> str1</a:t>
            </a:r>
            <a:r>
              <a:rPr lang="es-ES" b="1" dirty="0">
                <a:solidFill>
                  <a:srgbClr val="000080"/>
                </a:solidFill>
                <a:highlight>
                  <a:srgbClr val="FFFFFF"/>
                </a:highlight>
              </a:rPr>
              <a:t>,</a:t>
            </a:r>
            <a:r>
              <a:rPr lang="es-ES" dirty="0">
                <a:solidFill>
                  <a:srgbClr val="000000"/>
                </a:solidFill>
                <a:highlight>
                  <a:srgbClr val="FFFFFF"/>
                </a:highlight>
              </a:rPr>
              <a:t> </a:t>
            </a:r>
            <a:r>
              <a:rPr lang="es-ES" dirty="0">
                <a:solidFill>
                  <a:srgbClr val="FF8000"/>
                </a:solidFill>
                <a:highlight>
                  <a:srgbClr val="FFFFFF"/>
                </a:highlight>
              </a:rPr>
              <a:t>80</a:t>
            </a:r>
            <a:r>
              <a:rPr lang="es-ES" b="1" dirty="0">
                <a:solidFill>
                  <a:srgbClr val="000080"/>
                </a:solidFill>
                <a:highlight>
                  <a:srgbClr val="FFFFFF"/>
                </a:highlight>
              </a:rPr>
              <a:t>);</a:t>
            </a:r>
            <a:endParaRPr lang="es-ES" dirty="0">
              <a:solidFill>
                <a:srgbClr val="000000"/>
              </a:solidFill>
              <a:highlight>
                <a:srgbClr val="FFFFFF"/>
              </a:highlight>
            </a:endParaRPr>
          </a:p>
          <a:p>
            <a:endParaRPr lang="es-ES" dirty="0">
              <a:solidFill>
                <a:srgbClr val="000000"/>
              </a:solidFill>
              <a:highlight>
                <a:srgbClr val="FFFFFF"/>
              </a:highlight>
            </a:endParaRPr>
          </a:p>
          <a:p>
            <a:r>
              <a:rPr lang="en-US" dirty="0">
                <a:solidFill>
                  <a:srgbClr val="000000"/>
                </a:solidFill>
                <a:highlight>
                  <a:srgbClr val="FFFFFF"/>
                </a:highlight>
              </a:rPr>
              <a:t>        </a:t>
            </a:r>
            <a:r>
              <a:rPr lang="en-US" dirty="0">
                <a:solidFill>
                  <a:srgbClr val="008000"/>
                </a:solidFill>
                <a:highlight>
                  <a:srgbClr val="FFFFFF"/>
                </a:highlight>
              </a:rPr>
              <a:t>// Print the read string and close</a:t>
            </a:r>
          </a:p>
          <a:p>
            <a:r>
              <a:rPr lang="es-ES" dirty="0">
                <a:solidFill>
                  <a:srgbClr val="000000"/>
                </a:solidFill>
                <a:highlight>
                  <a:srgbClr val="FFFFFF"/>
                </a:highlight>
              </a:rPr>
              <a:t>        </a:t>
            </a:r>
            <a:r>
              <a:rPr lang="es-ES" dirty="0" err="1">
                <a:solidFill>
                  <a:srgbClr val="000000"/>
                </a:solidFill>
                <a:highlight>
                  <a:srgbClr val="FFFFFF"/>
                </a:highlight>
              </a:rPr>
              <a:t>printf</a:t>
            </a:r>
            <a:r>
              <a:rPr lang="es-ES" b="1" dirty="0">
                <a:solidFill>
                  <a:srgbClr val="000080"/>
                </a:solidFill>
                <a:highlight>
                  <a:srgbClr val="FFFFFF"/>
                </a:highlight>
              </a:rPr>
              <a:t>(</a:t>
            </a:r>
            <a:r>
              <a:rPr lang="es-ES" dirty="0">
                <a:solidFill>
                  <a:srgbClr val="808080"/>
                </a:solidFill>
                <a:highlight>
                  <a:srgbClr val="FFFFFF"/>
                </a:highlight>
              </a:rPr>
              <a:t>"User1: %s\n"</a:t>
            </a:r>
            <a:r>
              <a:rPr lang="es-ES" b="1" dirty="0">
                <a:solidFill>
                  <a:srgbClr val="000080"/>
                </a:solidFill>
                <a:highlight>
                  <a:srgbClr val="FFFFFF"/>
                </a:highlight>
              </a:rPr>
              <a:t>,</a:t>
            </a:r>
            <a:r>
              <a:rPr lang="es-ES" dirty="0">
                <a:solidFill>
                  <a:srgbClr val="000000"/>
                </a:solidFill>
                <a:highlight>
                  <a:srgbClr val="FFFFFF"/>
                </a:highlight>
              </a:rPr>
              <a:t> str1</a:t>
            </a:r>
            <a:r>
              <a:rPr lang="es-ES" b="1" dirty="0">
                <a:solidFill>
                  <a:srgbClr val="000080"/>
                </a:solidFill>
                <a:highlight>
                  <a:srgbClr val="FFFFFF"/>
                </a:highlight>
              </a:rPr>
              <a:t>);</a:t>
            </a:r>
            <a:endParaRPr lang="es-ES" dirty="0">
              <a:solidFill>
                <a:srgbClr val="000000"/>
              </a:solidFill>
              <a:highlight>
                <a:srgbClr val="FFFFFF"/>
              </a:highlight>
            </a:endParaRPr>
          </a:p>
          <a:p>
            <a:r>
              <a:rPr lang="es-ES" dirty="0">
                <a:solidFill>
                  <a:srgbClr val="000000"/>
                </a:solidFill>
                <a:highlight>
                  <a:srgbClr val="FFFFFF"/>
                </a:highlight>
              </a:rPr>
              <a:t>        </a:t>
            </a:r>
            <a:r>
              <a:rPr lang="es-ES" dirty="0" err="1">
                <a:solidFill>
                  <a:srgbClr val="000000"/>
                </a:solidFill>
                <a:highlight>
                  <a:srgbClr val="FFFFFF"/>
                </a:highlight>
              </a:rPr>
              <a:t>close</a:t>
            </a:r>
            <a:r>
              <a:rPr lang="es-ES" b="1" dirty="0">
                <a:solidFill>
                  <a:srgbClr val="000080"/>
                </a:solidFill>
                <a:highlight>
                  <a:srgbClr val="FFFFFF"/>
                </a:highlight>
              </a:rPr>
              <a:t>(</a:t>
            </a:r>
            <a:r>
              <a:rPr lang="es-ES" dirty="0">
                <a:solidFill>
                  <a:srgbClr val="000000"/>
                </a:solidFill>
                <a:highlight>
                  <a:srgbClr val="FFFFFF"/>
                </a:highlight>
              </a:rPr>
              <a:t>fd1</a:t>
            </a:r>
            <a:r>
              <a:rPr lang="es-ES" b="1" dirty="0">
                <a:solidFill>
                  <a:srgbClr val="000080"/>
                </a:solidFill>
                <a:highlight>
                  <a:srgbClr val="FFFFFF"/>
                </a:highlight>
              </a:rPr>
              <a:t>);</a:t>
            </a:r>
            <a:endParaRPr lang="es-ES" dirty="0">
              <a:solidFill>
                <a:srgbClr val="000000"/>
              </a:solidFill>
              <a:highlight>
                <a:srgbClr val="FFFFFF"/>
              </a:highlight>
            </a:endParaRPr>
          </a:p>
          <a:p>
            <a:endParaRPr lang="es-ES" dirty="0">
              <a:solidFill>
                <a:srgbClr val="000000"/>
              </a:solidFill>
              <a:highlight>
                <a:srgbClr val="FFFFFF"/>
              </a:highlight>
            </a:endParaRPr>
          </a:p>
          <a:p>
            <a:r>
              <a:rPr lang="en-US" dirty="0">
                <a:solidFill>
                  <a:srgbClr val="000000"/>
                </a:solidFill>
                <a:highlight>
                  <a:srgbClr val="FFFFFF"/>
                </a:highlight>
              </a:rPr>
              <a:t>        </a:t>
            </a:r>
            <a:r>
              <a:rPr lang="en-US" dirty="0">
                <a:solidFill>
                  <a:srgbClr val="008000"/>
                </a:solidFill>
                <a:highlight>
                  <a:srgbClr val="FFFFFF"/>
                </a:highlight>
              </a:rPr>
              <a:t>// Now open in write mode and write</a:t>
            </a:r>
          </a:p>
          <a:p>
            <a:r>
              <a:rPr lang="es-ES" dirty="0">
                <a:solidFill>
                  <a:srgbClr val="000000"/>
                </a:solidFill>
                <a:highlight>
                  <a:srgbClr val="FFFFFF"/>
                </a:highlight>
              </a:rPr>
              <a:t>        </a:t>
            </a:r>
            <a:r>
              <a:rPr lang="es-ES" dirty="0">
                <a:solidFill>
                  <a:srgbClr val="008000"/>
                </a:solidFill>
                <a:highlight>
                  <a:srgbClr val="FFFFFF"/>
                </a:highlight>
              </a:rPr>
              <a:t>// </a:t>
            </a:r>
            <a:r>
              <a:rPr lang="es-ES" dirty="0" err="1">
                <a:solidFill>
                  <a:srgbClr val="008000"/>
                </a:solidFill>
                <a:highlight>
                  <a:srgbClr val="FFFFFF"/>
                </a:highlight>
              </a:rPr>
              <a:t>string</a:t>
            </a:r>
            <a:r>
              <a:rPr lang="es-ES" dirty="0">
                <a:solidFill>
                  <a:srgbClr val="008000"/>
                </a:solidFill>
                <a:highlight>
                  <a:srgbClr val="FFFFFF"/>
                </a:highlight>
              </a:rPr>
              <a:t> </a:t>
            </a:r>
            <a:r>
              <a:rPr lang="es-ES" dirty="0" err="1">
                <a:solidFill>
                  <a:srgbClr val="008000"/>
                </a:solidFill>
                <a:highlight>
                  <a:srgbClr val="FFFFFF"/>
                </a:highlight>
              </a:rPr>
              <a:t>taken</a:t>
            </a:r>
            <a:r>
              <a:rPr lang="es-ES" dirty="0">
                <a:solidFill>
                  <a:srgbClr val="008000"/>
                </a:solidFill>
                <a:highlight>
                  <a:srgbClr val="FFFFFF"/>
                </a:highlight>
              </a:rPr>
              <a:t> </a:t>
            </a:r>
            <a:r>
              <a:rPr lang="es-ES" dirty="0" err="1">
                <a:solidFill>
                  <a:srgbClr val="008000"/>
                </a:solidFill>
                <a:highlight>
                  <a:srgbClr val="FFFFFF"/>
                </a:highlight>
              </a:rPr>
              <a:t>from</a:t>
            </a:r>
            <a:r>
              <a:rPr lang="es-ES" dirty="0">
                <a:solidFill>
                  <a:srgbClr val="008000"/>
                </a:solidFill>
                <a:highlight>
                  <a:srgbClr val="FFFFFF"/>
                </a:highlight>
              </a:rPr>
              <a:t> </a:t>
            </a:r>
            <a:r>
              <a:rPr lang="es-ES" dirty="0" err="1">
                <a:solidFill>
                  <a:srgbClr val="008000"/>
                </a:solidFill>
                <a:highlight>
                  <a:srgbClr val="FFFFFF"/>
                </a:highlight>
              </a:rPr>
              <a:t>user</a:t>
            </a:r>
            <a:r>
              <a:rPr lang="es-ES" dirty="0">
                <a:solidFill>
                  <a:srgbClr val="008000"/>
                </a:solidFill>
                <a:highlight>
                  <a:srgbClr val="FFFFFF"/>
                </a:highlight>
              </a:rPr>
              <a:t>.</a:t>
            </a:r>
          </a:p>
          <a:p>
            <a:r>
              <a:rPr lang="es-ES" dirty="0">
                <a:solidFill>
                  <a:srgbClr val="000000"/>
                </a:solidFill>
                <a:highlight>
                  <a:srgbClr val="FFFFFF"/>
                </a:highlight>
              </a:rPr>
              <a:t>        fd1 </a:t>
            </a:r>
            <a:r>
              <a:rPr lang="es-ES" b="1" dirty="0">
                <a:solidFill>
                  <a:srgbClr val="000080"/>
                </a:solidFill>
                <a:highlight>
                  <a:srgbClr val="FFFFFF"/>
                </a:highlight>
              </a:rPr>
              <a:t>=</a:t>
            </a:r>
            <a:r>
              <a:rPr lang="es-ES" dirty="0">
                <a:solidFill>
                  <a:srgbClr val="000000"/>
                </a:solidFill>
                <a:highlight>
                  <a:srgbClr val="FFFFFF"/>
                </a:highlight>
              </a:rPr>
              <a:t> open</a:t>
            </a:r>
            <a:r>
              <a:rPr lang="es-ES" b="1" dirty="0">
                <a:solidFill>
                  <a:srgbClr val="000080"/>
                </a:solidFill>
                <a:highlight>
                  <a:srgbClr val="FFFFFF"/>
                </a:highlight>
              </a:rPr>
              <a:t>(</a:t>
            </a:r>
            <a:r>
              <a:rPr lang="es-ES" dirty="0" err="1">
                <a:solidFill>
                  <a:srgbClr val="000000"/>
                </a:solidFill>
                <a:highlight>
                  <a:srgbClr val="FFFFFF"/>
                </a:highlight>
              </a:rPr>
              <a:t>myfifo</a:t>
            </a:r>
            <a:r>
              <a:rPr lang="es-ES" b="1" dirty="0" err="1">
                <a:solidFill>
                  <a:srgbClr val="000080"/>
                </a:solidFill>
                <a:highlight>
                  <a:srgbClr val="FFFFFF"/>
                </a:highlight>
              </a:rPr>
              <a:t>,</a:t>
            </a:r>
            <a:r>
              <a:rPr lang="es-ES" dirty="0" err="1">
                <a:solidFill>
                  <a:srgbClr val="000000"/>
                </a:solidFill>
                <a:highlight>
                  <a:srgbClr val="FFFFFF"/>
                </a:highlight>
              </a:rPr>
              <a:t>O_WRONLY</a:t>
            </a:r>
            <a:r>
              <a:rPr lang="es-ES" b="1" dirty="0">
                <a:solidFill>
                  <a:srgbClr val="000080"/>
                </a:solidFill>
                <a:highlight>
                  <a:srgbClr val="FFFFFF"/>
                </a:highlight>
              </a:rPr>
              <a:t>);</a:t>
            </a:r>
            <a:endParaRPr lang="es-ES" dirty="0">
              <a:solidFill>
                <a:srgbClr val="000000"/>
              </a:solidFill>
              <a:highlight>
                <a:srgbClr val="FFFFFF"/>
              </a:highlight>
            </a:endParaRPr>
          </a:p>
          <a:p>
            <a:r>
              <a:rPr lang="es-ES" dirty="0">
                <a:solidFill>
                  <a:srgbClr val="000000"/>
                </a:solidFill>
                <a:highlight>
                  <a:srgbClr val="FFFFFF"/>
                </a:highlight>
              </a:rPr>
              <a:t>        </a:t>
            </a:r>
            <a:r>
              <a:rPr lang="es-ES" dirty="0" err="1">
                <a:solidFill>
                  <a:srgbClr val="000000"/>
                </a:solidFill>
                <a:highlight>
                  <a:srgbClr val="FFFFFF"/>
                </a:highlight>
              </a:rPr>
              <a:t>fgets</a:t>
            </a:r>
            <a:r>
              <a:rPr lang="es-ES" b="1" dirty="0">
                <a:solidFill>
                  <a:srgbClr val="000080"/>
                </a:solidFill>
                <a:highlight>
                  <a:srgbClr val="FFFFFF"/>
                </a:highlight>
              </a:rPr>
              <a:t>(</a:t>
            </a:r>
            <a:r>
              <a:rPr lang="es-ES" dirty="0">
                <a:solidFill>
                  <a:srgbClr val="000000"/>
                </a:solidFill>
                <a:highlight>
                  <a:srgbClr val="FFFFFF"/>
                </a:highlight>
              </a:rPr>
              <a:t>str2</a:t>
            </a:r>
            <a:r>
              <a:rPr lang="es-ES" b="1" dirty="0">
                <a:solidFill>
                  <a:srgbClr val="000080"/>
                </a:solidFill>
                <a:highlight>
                  <a:srgbClr val="FFFFFF"/>
                </a:highlight>
              </a:rPr>
              <a:t>,</a:t>
            </a:r>
            <a:r>
              <a:rPr lang="es-ES" dirty="0">
                <a:solidFill>
                  <a:srgbClr val="000000"/>
                </a:solidFill>
                <a:highlight>
                  <a:srgbClr val="FFFFFF"/>
                </a:highlight>
              </a:rPr>
              <a:t> </a:t>
            </a:r>
            <a:r>
              <a:rPr lang="es-ES" dirty="0">
                <a:solidFill>
                  <a:srgbClr val="FF8000"/>
                </a:solidFill>
                <a:highlight>
                  <a:srgbClr val="FFFFFF"/>
                </a:highlight>
              </a:rPr>
              <a:t>80</a:t>
            </a:r>
            <a:r>
              <a:rPr lang="es-ES" b="1" dirty="0">
                <a:solidFill>
                  <a:srgbClr val="000080"/>
                </a:solidFill>
                <a:highlight>
                  <a:srgbClr val="FFFFFF"/>
                </a:highlight>
              </a:rPr>
              <a:t>,</a:t>
            </a:r>
            <a:r>
              <a:rPr lang="es-ES" dirty="0">
                <a:solidFill>
                  <a:srgbClr val="000000"/>
                </a:solidFill>
                <a:highlight>
                  <a:srgbClr val="FFFFFF"/>
                </a:highlight>
              </a:rPr>
              <a:t> </a:t>
            </a:r>
            <a:r>
              <a:rPr lang="es-ES" dirty="0" err="1">
                <a:solidFill>
                  <a:srgbClr val="000000"/>
                </a:solidFill>
                <a:highlight>
                  <a:srgbClr val="FFFFFF"/>
                </a:highlight>
              </a:rPr>
              <a:t>stdin</a:t>
            </a:r>
            <a:r>
              <a:rPr lang="es-ES" b="1" dirty="0">
                <a:solidFill>
                  <a:srgbClr val="000080"/>
                </a:solidFill>
                <a:highlight>
                  <a:srgbClr val="FFFFFF"/>
                </a:highlight>
              </a:rPr>
              <a:t>);</a:t>
            </a:r>
            <a:endParaRPr lang="es-ES" dirty="0">
              <a:solidFill>
                <a:srgbClr val="000000"/>
              </a:solidFill>
              <a:highlight>
                <a:srgbClr val="FFFFFF"/>
              </a:highlight>
            </a:endParaRPr>
          </a:p>
          <a:p>
            <a:r>
              <a:rPr lang="es-ES" dirty="0">
                <a:solidFill>
                  <a:srgbClr val="000000"/>
                </a:solidFill>
                <a:highlight>
                  <a:srgbClr val="FFFFFF"/>
                </a:highlight>
              </a:rPr>
              <a:t>        </a:t>
            </a:r>
            <a:r>
              <a:rPr lang="es-ES" dirty="0" err="1">
                <a:solidFill>
                  <a:srgbClr val="000000"/>
                </a:solidFill>
                <a:highlight>
                  <a:srgbClr val="FFFFFF"/>
                </a:highlight>
              </a:rPr>
              <a:t>write</a:t>
            </a:r>
            <a:r>
              <a:rPr lang="es-ES" b="1" dirty="0">
                <a:solidFill>
                  <a:srgbClr val="000080"/>
                </a:solidFill>
                <a:highlight>
                  <a:srgbClr val="FFFFFF"/>
                </a:highlight>
              </a:rPr>
              <a:t>(</a:t>
            </a:r>
            <a:r>
              <a:rPr lang="es-ES" dirty="0">
                <a:solidFill>
                  <a:srgbClr val="000000"/>
                </a:solidFill>
                <a:highlight>
                  <a:srgbClr val="FFFFFF"/>
                </a:highlight>
              </a:rPr>
              <a:t>fd1</a:t>
            </a:r>
            <a:r>
              <a:rPr lang="es-ES" b="1" dirty="0">
                <a:solidFill>
                  <a:srgbClr val="000080"/>
                </a:solidFill>
                <a:highlight>
                  <a:srgbClr val="FFFFFF"/>
                </a:highlight>
              </a:rPr>
              <a:t>,</a:t>
            </a:r>
            <a:r>
              <a:rPr lang="es-ES" dirty="0">
                <a:solidFill>
                  <a:srgbClr val="000000"/>
                </a:solidFill>
                <a:highlight>
                  <a:srgbClr val="FFFFFF"/>
                </a:highlight>
              </a:rPr>
              <a:t> str2</a:t>
            </a:r>
            <a:r>
              <a:rPr lang="es-ES" b="1" dirty="0">
                <a:solidFill>
                  <a:srgbClr val="000080"/>
                </a:solidFill>
                <a:highlight>
                  <a:srgbClr val="FFFFFF"/>
                </a:highlight>
              </a:rPr>
              <a:t>,</a:t>
            </a:r>
            <a:r>
              <a:rPr lang="es-ES" dirty="0">
                <a:solidFill>
                  <a:srgbClr val="000000"/>
                </a:solidFill>
                <a:highlight>
                  <a:srgbClr val="FFFFFF"/>
                </a:highlight>
              </a:rPr>
              <a:t> </a:t>
            </a:r>
            <a:r>
              <a:rPr lang="es-ES" dirty="0" err="1">
                <a:solidFill>
                  <a:srgbClr val="000000"/>
                </a:solidFill>
                <a:highlight>
                  <a:srgbClr val="FFFFFF"/>
                </a:highlight>
              </a:rPr>
              <a:t>strlen</a:t>
            </a:r>
            <a:r>
              <a:rPr lang="es-ES" b="1" dirty="0">
                <a:solidFill>
                  <a:srgbClr val="000080"/>
                </a:solidFill>
                <a:highlight>
                  <a:srgbClr val="FFFFFF"/>
                </a:highlight>
              </a:rPr>
              <a:t>(</a:t>
            </a:r>
            <a:r>
              <a:rPr lang="es-ES" dirty="0">
                <a:solidFill>
                  <a:srgbClr val="000000"/>
                </a:solidFill>
                <a:highlight>
                  <a:srgbClr val="FFFFFF"/>
                </a:highlight>
              </a:rPr>
              <a:t>str2</a:t>
            </a:r>
            <a:r>
              <a:rPr lang="es-ES" b="1" dirty="0">
                <a:solidFill>
                  <a:srgbClr val="000080"/>
                </a:solidFill>
                <a:highlight>
                  <a:srgbClr val="FFFFFF"/>
                </a:highlight>
              </a:rPr>
              <a:t>)+</a:t>
            </a:r>
            <a:r>
              <a:rPr lang="es-ES" dirty="0">
                <a:solidFill>
                  <a:srgbClr val="FF8000"/>
                </a:solidFill>
                <a:highlight>
                  <a:srgbClr val="FFFFFF"/>
                </a:highlight>
              </a:rPr>
              <a:t>1</a:t>
            </a:r>
            <a:r>
              <a:rPr lang="es-ES" b="1" dirty="0">
                <a:solidFill>
                  <a:srgbClr val="000080"/>
                </a:solidFill>
                <a:highlight>
                  <a:srgbClr val="FFFFFF"/>
                </a:highlight>
              </a:rPr>
              <a:t>);</a:t>
            </a:r>
            <a:endParaRPr lang="es-ES" dirty="0">
              <a:solidFill>
                <a:srgbClr val="000000"/>
              </a:solidFill>
              <a:highlight>
                <a:srgbClr val="FFFFFF"/>
              </a:highlight>
            </a:endParaRPr>
          </a:p>
          <a:p>
            <a:r>
              <a:rPr lang="es-ES" dirty="0">
                <a:solidFill>
                  <a:srgbClr val="000000"/>
                </a:solidFill>
                <a:highlight>
                  <a:srgbClr val="FFFFFF"/>
                </a:highlight>
              </a:rPr>
              <a:t>        </a:t>
            </a:r>
            <a:r>
              <a:rPr lang="es-ES" dirty="0" err="1">
                <a:solidFill>
                  <a:srgbClr val="000000"/>
                </a:solidFill>
                <a:highlight>
                  <a:srgbClr val="FFFFFF"/>
                </a:highlight>
              </a:rPr>
              <a:t>close</a:t>
            </a:r>
            <a:r>
              <a:rPr lang="es-ES" b="1" dirty="0">
                <a:solidFill>
                  <a:srgbClr val="000080"/>
                </a:solidFill>
                <a:highlight>
                  <a:srgbClr val="FFFFFF"/>
                </a:highlight>
              </a:rPr>
              <a:t>(</a:t>
            </a:r>
            <a:r>
              <a:rPr lang="es-ES" dirty="0">
                <a:solidFill>
                  <a:srgbClr val="000000"/>
                </a:solidFill>
                <a:highlight>
                  <a:srgbClr val="FFFFFF"/>
                </a:highlight>
              </a:rPr>
              <a:t>fd1</a:t>
            </a:r>
            <a:r>
              <a:rPr lang="es-ES" b="1" dirty="0">
                <a:solidFill>
                  <a:srgbClr val="000080"/>
                </a:solidFill>
                <a:highlight>
                  <a:srgbClr val="FFFFFF"/>
                </a:highlight>
              </a:rPr>
              <a:t>);</a:t>
            </a:r>
            <a:endParaRPr lang="es-ES" dirty="0">
              <a:solidFill>
                <a:srgbClr val="000000"/>
              </a:solidFill>
              <a:highlight>
                <a:srgbClr val="FFFFFF"/>
              </a:highlight>
            </a:endParaRPr>
          </a:p>
          <a:p>
            <a:r>
              <a:rPr lang="es-ES" dirty="0">
                <a:solidFill>
                  <a:srgbClr val="000000"/>
                </a:solidFill>
                <a:highlight>
                  <a:srgbClr val="FFFFFF"/>
                </a:highlight>
              </a:rPr>
              <a:t>    </a:t>
            </a:r>
            <a:r>
              <a:rPr lang="es-ES" b="1" dirty="0">
                <a:solidFill>
                  <a:srgbClr val="000080"/>
                </a:solidFill>
                <a:highlight>
                  <a:srgbClr val="FFFFFF"/>
                </a:highlight>
              </a:rPr>
              <a:t>}</a:t>
            </a:r>
            <a:endParaRPr lang="es-ES" dirty="0">
              <a:solidFill>
                <a:srgbClr val="000000"/>
              </a:solidFill>
              <a:highlight>
                <a:srgbClr val="FFFFFF"/>
              </a:highlight>
            </a:endParaRPr>
          </a:p>
          <a:p>
            <a:r>
              <a:rPr lang="es-ES" dirty="0">
                <a:solidFill>
                  <a:srgbClr val="000000"/>
                </a:solidFill>
                <a:highlight>
                  <a:srgbClr val="FFFFFF"/>
                </a:highlight>
              </a:rPr>
              <a:t>    </a:t>
            </a:r>
            <a:r>
              <a:rPr lang="es-ES" b="1" dirty="0" err="1">
                <a:solidFill>
                  <a:srgbClr val="0000FF"/>
                </a:solidFill>
                <a:highlight>
                  <a:srgbClr val="FFFFFF"/>
                </a:highlight>
              </a:rPr>
              <a:t>return</a:t>
            </a:r>
            <a:r>
              <a:rPr lang="es-ES" dirty="0">
                <a:solidFill>
                  <a:srgbClr val="000000"/>
                </a:solidFill>
                <a:highlight>
                  <a:srgbClr val="FFFFFF"/>
                </a:highlight>
              </a:rPr>
              <a:t> </a:t>
            </a:r>
            <a:r>
              <a:rPr lang="es-ES" dirty="0">
                <a:solidFill>
                  <a:srgbClr val="FF8000"/>
                </a:solidFill>
                <a:highlight>
                  <a:srgbClr val="FFFFFF"/>
                </a:highlight>
              </a:rPr>
              <a:t>0</a:t>
            </a:r>
            <a:r>
              <a:rPr lang="es-ES" b="1" dirty="0">
                <a:solidFill>
                  <a:srgbClr val="000080"/>
                </a:solidFill>
                <a:highlight>
                  <a:srgbClr val="FFFFFF"/>
                </a:highlight>
              </a:rPr>
              <a:t>;</a:t>
            </a:r>
            <a:endParaRPr lang="es-ES" dirty="0">
              <a:solidFill>
                <a:srgbClr val="000000"/>
              </a:solidFill>
              <a:highlight>
                <a:srgbClr val="FFFFFF"/>
              </a:highlight>
            </a:endParaRPr>
          </a:p>
          <a:p>
            <a:r>
              <a:rPr lang="es-ES" b="1" dirty="0">
                <a:solidFill>
                  <a:srgbClr val="000080"/>
                </a:solidFill>
                <a:highlight>
                  <a:srgbClr val="FFFFFF"/>
                </a:highlight>
              </a:rPr>
              <a:t>}</a:t>
            </a:r>
            <a:endParaRPr lang="es-ES" dirty="0"/>
          </a:p>
        </p:txBody>
      </p:sp>
    </p:spTree>
    <p:extLst>
      <p:ext uri="{BB962C8B-B14F-4D97-AF65-F5344CB8AC3E}">
        <p14:creationId xmlns:p14="http://schemas.microsoft.com/office/powerpoint/2010/main" val="1821317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8358DC-2118-CFA2-22A5-B76A4C865595}"/>
              </a:ext>
            </a:extLst>
          </p:cNvPr>
          <p:cNvSpPr>
            <a:spLocks noGrp="1"/>
          </p:cNvSpPr>
          <p:nvPr>
            <p:ph type="title"/>
          </p:nvPr>
        </p:nvSpPr>
        <p:spPr>
          <a:xfrm>
            <a:off x="1050879" y="321928"/>
            <a:ext cx="9810604" cy="1216024"/>
          </a:xfrm>
        </p:spPr>
        <p:txBody>
          <a:bodyPr/>
          <a:lstStyle/>
          <a:p>
            <a:r>
              <a:rPr lang="es-ES" dirty="0"/>
              <a:t>¿Qué es un proceso?</a:t>
            </a:r>
          </a:p>
        </p:txBody>
      </p:sp>
      <p:sp>
        <p:nvSpPr>
          <p:cNvPr id="3" name="Marcador de contenido 2">
            <a:extLst>
              <a:ext uri="{FF2B5EF4-FFF2-40B4-BE49-F238E27FC236}">
                <a16:creationId xmlns:a16="http://schemas.microsoft.com/office/drawing/2014/main" id="{5B3DBE24-2055-D68D-84E5-60F9B3F7E750}"/>
              </a:ext>
            </a:extLst>
          </p:cNvPr>
          <p:cNvSpPr>
            <a:spLocks noGrp="1"/>
          </p:cNvSpPr>
          <p:nvPr>
            <p:ph idx="1"/>
          </p:nvPr>
        </p:nvSpPr>
        <p:spPr>
          <a:xfrm>
            <a:off x="1050879" y="1357471"/>
            <a:ext cx="9810604" cy="1453604"/>
          </a:xfrm>
        </p:spPr>
        <p:txBody>
          <a:bodyPr/>
          <a:lstStyle/>
          <a:p>
            <a:r>
              <a:rPr lang="es-ES" dirty="0"/>
              <a:t>Concepto de proceso: Programa en ejecución.</a:t>
            </a:r>
          </a:p>
          <a:p>
            <a:r>
              <a:rPr lang="es-ES" dirty="0"/>
              <a:t>Características de un proceso: Identificador, Estado, Contador de Programa, Registros de CPU e Información sobre planificación CPU (prioridad), gestión de memoria, tiempos de ejecución, estado E/S.</a:t>
            </a:r>
          </a:p>
        </p:txBody>
      </p:sp>
      <p:sp>
        <p:nvSpPr>
          <p:cNvPr id="4" name="Título 1">
            <a:extLst>
              <a:ext uri="{FF2B5EF4-FFF2-40B4-BE49-F238E27FC236}">
                <a16:creationId xmlns:a16="http://schemas.microsoft.com/office/drawing/2014/main" id="{751DF7C0-17E5-9C0C-B776-39C5B029B1DA}"/>
              </a:ext>
            </a:extLst>
          </p:cNvPr>
          <p:cNvSpPr txBox="1">
            <a:spLocks/>
          </p:cNvSpPr>
          <p:nvPr/>
        </p:nvSpPr>
        <p:spPr>
          <a:xfrm>
            <a:off x="1050879" y="2599329"/>
            <a:ext cx="9810604" cy="1216024"/>
          </a:xfrm>
          <a:prstGeom prst="rect">
            <a:avLst/>
          </a:prstGeom>
        </p:spPr>
        <p:txBody>
          <a:bodyPr vert="horz" lIns="91440" tIns="45720" rIns="91440" bIns="45720" rtlCol="0" anchor="ctr">
            <a:norm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r>
              <a:rPr lang="es-ES" dirty="0"/>
              <a:t>Estados de un proceso</a:t>
            </a:r>
          </a:p>
        </p:txBody>
      </p:sp>
      <p:pic>
        <p:nvPicPr>
          <p:cNvPr id="5" name="Marcador de contenido 4" descr="Diagrama">
            <a:extLst>
              <a:ext uri="{FF2B5EF4-FFF2-40B4-BE49-F238E27FC236}">
                <a16:creationId xmlns:a16="http://schemas.microsoft.com/office/drawing/2014/main" id="{95475470-E22E-BB58-425A-D926DFDB49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2906" y="3611897"/>
            <a:ext cx="6076950" cy="2924175"/>
          </a:xfrm>
          <a:prstGeom prst="rect">
            <a:avLst/>
          </a:prstGeom>
        </p:spPr>
      </p:pic>
    </p:spTree>
    <p:extLst>
      <p:ext uri="{BB962C8B-B14F-4D97-AF65-F5344CB8AC3E}">
        <p14:creationId xmlns:p14="http://schemas.microsoft.com/office/powerpoint/2010/main" val="3854940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4E4797-5D6E-9BCC-FE2B-F6D9856D4583}"/>
              </a:ext>
            </a:extLst>
          </p:cNvPr>
          <p:cNvSpPr>
            <a:spLocks noGrp="1"/>
          </p:cNvSpPr>
          <p:nvPr>
            <p:ph type="title"/>
          </p:nvPr>
        </p:nvSpPr>
        <p:spPr/>
        <p:txBody>
          <a:bodyPr/>
          <a:lstStyle/>
          <a:p>
            <a:r>
              <a:rPr lang="es-ES" dirty="0"/>
              <a:t>sincronización entre procesos</a:t>
            </a:r>
          </a:p>
        </p:txBody>
      </p:sp>
      <p:sp>
        <p:nvSpPr>
          <p:cNvPr id="3" name="2 Marcador de contenido"/>
          <p:cNvSpPr>
            <a:spLocks noGrp="1"/>
          </p:cNvSpPr>
          <p:nvPr>
            <p:ph idx="1"/>
          </p:nvPr>
        </p:nvSpPr>
        <p:spPr/>
        <p:txBody>
          <a:bodyPr/>
          <a:lstStyle/>
          <a:p>
            <a:r>
              <a:rPr lang="es-ES" b="1" dirty="0"/>
              <a:t>Señales</a:t>
            </a:r>
          </a:p>
          <a:p>
            <a:r>
              <a:rPr lang="es-ES" dirty="0"/>
              <a:t>Las señales son interrupciones de software que permiten el manejo de eventos asíncronos.</a:t>
            </a:r>
          </a:p>
          <a:p>
            <a:r>
              <a:rPr lang="es-ES" dirty="0"/>
              <a:t>Cada señal tiene un nombre y el origen puede ser diverso (hardware, excepciones software o invocaciones explícitas –</a:t>
            </a:r>
            <a:r>
              <a:rPr lang="es-ES" dirty="0" err="1"/>
              <a:t>kill</a:t>
            </a:r>
            <a:r>
              <a:rPr lang="es-ES" dirty="0"/>
              <a:t> – ).</a:t>
            </a:r>
          </a:p>
          <a:p>
            <a:pPr marL="0" indent="0">
              <a:buNone/>
            </a:pPr>
            <a:endParaRPr lang="es-ES" dirty="0"/>
          </a:p>
          <a:p>
            <a:pPr marL="0" indent="0">
              <a:buNone/>
            </a:pPr>
            <a:endParaRPr lang="es-ES" dirty="0"/>
          </a:p>
          <a:p>
            <a:pPr marL="0" indent="0">
              <a:buNone/>
            </a:pPr>
            <a:endParaRPr lang="es-ES" dirty="0"/>
          </a:p>
          <a:p>
            <a:pPr marL="0" indent="0">
              <a:buNone/>
            </a:pPr>
            <a:endParaRPr lang="es-E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4213" y="3783742"/>
            <a:ext cx="5743575"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98510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050879" y="1825625"/>
            <a:ext cx="9810604" cy="3880232"/>
          </a:xfrm>
        </p:spPr>
        <p:txBody>
          <a:bodyPr>
            <a:normAutofit/>
          </a:bodyPr>
          <a:lstStyle/>
          <a:p>
            <a:pPr marL="630238" indent="0">
              <a:buNone/>
            </a:pPr>
            <a:r>
              <a:rPr lang="es-ES" dirty="0" err="1"/>
              <a:t>int</a:t>
            </a:r>
            <a:r>
              <a:rPr lang="es-ES" dirty="0"/>
              <a:t> pause (</a:t>
            </a:r>
            <a:r>
              <a:rPr lang="es-ES" dirty="0" err="1"/>
              <a:t>void</a:t>
            </a:r>
            <a:r>
              <a:rPr lang="es-ES" dirty="0"/>
              <a:t>);</a:t>
            </a:r>
          </a:p>
          <a:p>
            <a:pPr marL="984250" indent="0">
              <a:buNone/>
            </a:pPr>
            <a:r>
              <a:rPr lang="es-ES" dirty="0"/>
              <a:t>Permite que un proceso espere a que le llegue una señal,</a:t>
            </a:r>
          </a:p>
          <a:p>
            <a:pPr marL="630238" indent="0">
              <a:buNone/>
            </a:pPr>
            <a:r>
              <a:rPr lang="es-ES" dirty="0" err="1"/>
              <a:t>void</a:t>
            </a:r>
            <a:r>
              <a:rPr lang="es-ES" dirty="0"/>
              <a:t> manejador(</a:t>
            </a:r>
            <a:r>
              <a:rPr lang="es-ES" dirty="0" err="1"/>
              <a:t>int</a:t>
            </a:r>
            <a:r>
              <a:rPr lang="es-ES" dirty="0"/>
              <a:t> señal);</a:t>
            </a:r>
          </a:p>
          <a:p>
            <a:pPr marL="987425" indent="0">
              <a:buNone/>
            </a:pPr>
            <a:r>
              <a:rPr lang="es-ES" dirty="0"/>
              <a:t>Función que constituye el manejador de la señal.</a:t>
            </a:r>
          </a:p>
          <a:p>
            <a:pPr marL="630238" indent="0">
              <a:buNone/>
            </a:pPr>
            <a:r>
              <a:rPr lang="es-ES" dirty="0" err="1"/>
              <a:t>signal</a:t>
            </a:r>
            <a:r>
              <a:rPr lang="es-ES" dirty="0"/>
              <a:t> (</a:t>
            </a:r>
            <a:r>
              <a:rPr lang="es-ES" dirty="0" err="1"/>
              <a:t>señal,manejador</a:t>
            </a:r>
            <a:r>
              <a:rPr lang="es-ES" dirty="0"/>
              <a:t>);</a:t>
            </a:r>
          </a:p>
          <a:p>
            <a:pPr marL="984250" indent="0">
              <a:buNone/>
            </a:pPr>
            <a:r>
              <a:rPr lang="es-ES" dirty="0"/>
              <a:t>Asocia la señal con el manejador que será invocado.</a:t>
            </a:r>
          </a:p>
          <a:p>
            <a:pPr marL="630238" indent="0">
              <a:buNone/>
            </a:pPr>
            <a:r>
              <a:rPr lang="es-ES" dirty="0" err="1"/>
              <a:t>kill</a:t>
            </a:r>
            <a:r>
              <a:rPr lang="es-ES" dirty="0"/>
              <a:t>(</a:t>
            </a:r>
            <a:r>
              <a:rPr lang="es-ES" dirty="0" err="1"/>
              <a:t>pid,señal</a:t>
            </a:r>
            <a:r>
              <a:rPr lang="es-ES" dirty="0"/>
              <a:t>);</a:t>
            </a:r>
          </a:p>
          <a:p>
            <a:pPr marL="984250" indent="0">
              <a:buNone/>
            </a:pPr>
            <a:r>
              <a:rPr lang="es-ES" dirty="0"/>
              <a:t>Envía una señal al proceso indica.</a:t>
            </a:r>
          </a:p>
        </p:txBody>
      </p:sp>
      <p:sp>
        <p:nvSpPr>
          <p:cNvPr id="4" name="Título 1">
            <a:extLst>
              <a:ext uri="{FF2B5EF4-FFF2-40B4-BE49-F238E27FC236}">
                <a16:creationId xmlns:a16="http://schemas.microsoft.com/office/drawing/2014/main" id="{FE4E4797-5D6E-9BCC-FE2B-F6D9856D4583}"/>
              </a:ext>
            </a:extLst>
          </p:cNvPr>
          <p:cNvSpPr>
            <a:spLocks noGrp="1"/>
          </p:cNvSpPr>
          <p:nvPr>
            <p:ph type="title"/>
          </p:nvPr>
        </p:nvSpPr>
        <p:spPr>
          <a:xfrm>
            <a:off x="1050879" y="609601"/>
            <a:ext cx="9810604" cy="1216024"/>
          </a:xfrm>
        </p:spPr>
        <p:txBody>
          <a:bodyPr/>
          <a:lstStyle/>
          <a:p>
            <a:r>
              <a:rPr lang="es-ES" dirty="0"/>
              <a:t>sincronización entre procesos</a:t>
            </a:r>
          </a:p>
        </p:txBody>
      </p:sp>
    </p:spTree>
    <p:extLst>
      <p:ext uri="{BB962C8B-B14F-4D97-AF65-F5344CB8AC3E}">
        <p14:creationId xmlns:p14="http://schemas.microsoft.com/office/powerpoint/2010/main" val="30947532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59492" y="210202"/>
            <a:ext cx="4857420" cy="6494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s-ES" sz="1600" dirty="0">
                <a:solidFill>
                  <a:srgbClr val="804000"/>
                </a:solidFill>
                <a:highlight>
                  <a:srgbClr val="FFFFFF"/>
                </a:highlight>
              </a:rPr>
              <a:t>#</a:t>
            </a:r>
            <a:r>
              <a:rPr lang="es-ES" sz="1600" dirty="0" err="1">
                <a:solidFill>
                  <a:srgbClr val="804000"/>
                </a:solidFill>
                <a:highlight>
                  <a:srgbClr val="FFFFFF"/>
                </a:highlight>
              </a:rPr>
              <a:t>include</a:t>
            </a:r>
            <a:r>
              <a:rPr lang="es-ES" sz="1600" dirty="0">
                <a:solidFill>
                  <a:srgbClr val="804000"/>
                </a:solidFill>
                <a:highlight>
                  <a:srgbClr val="FFFFFF"/>
                </a:highlight>
              </a:rPr>
              <a:t> &lt;</a:t>
            </a:r>
            <a:r>
              <a:rPr lang="es-ES" sz="1600" dirty="0" err="1">
                <a:solidFill>
                  <a:srgbClr val="804000"/>
                </a:solidFill>
                <a:highlight>
                  <a:srgbClr val="FFFFFF"/>
                </a:highlight>
              </a:rPr>
              <a:t>stdio.h</a:t>
            </a:r>
            <a:r>
              <a:rPr lang="es-ES" sz="1600" dirty="0">
                <a:solidFill>
                  <a:srgbClr val="804000"/>
                </a:solidFill>
                <a:highlight>
                  <a:srgbClr val="FFFFFF"/>
                </a:highlight>
              </a:rPr>
              <a:t>&gt;</a:t>
            </a:r>
          </a:p>
          <a:p>
            <a:r>
              <a:rPr lang="es-ES" sz="1600" dirty="0">
                <a:solidFill>
                  <a:srgbClr val="804000"/>
                </a:solidFill>
                <a:highlight>
                  <a:srgbClr val="FFFFFF"/>
                </a:highlight>
              </a:rPr>
              <a:t>#</a:t>
            </a:r>
            <a:r>
              <a:rPr lang="es-ES" sz="1600" dirty="0" err="1">
                <a:solidFill>
                  <a:srgbClr val="804000"/>
                </a:solidFill>
                <a:highlight>
                  <a:srgbClr val="FFFFFF"/>
                </a:highlight>
              </a:rPr>
              <a:t>include</a:t>
            </a:r>
            <a:r>
              <a:rPr lang="es-ES" sz="1600" dirty="0">
                <a:solidFill>
                  <a:srgbClr val="804000"/>
                </a:solidFill>
                <a:highlight>
                  <a:srgbClr val="FFFFFF"/>
                </a:highlight>
              </a:rPr>
              <a:t> &lt;</a:t>
            </a:r>
            <a:r>
              <a:rPr lang="es-ES" sz="1600" dirty="0" err="1">
                <a:solidFill>
                  <a:srgbClr val="804000"/>
                </a:solidFill>
                <a:highlight>
                  <a:srgbClr val="FFFFFF"/>
                </a:highlight>
              </a:rPr>
              <a:t>signal.h</a:t>
            </a:r>
            <a:r>
              <a:rPr lang="es-ES" sz="1600" dirty="0">
                <a:solidFill>
                  <a:srgbClr val="804000"/>
                </a:solidFill>
                <a:highlight>
                  <a:srgbClr val="FFFFFF"/>
                </a:highlight>
              </a:rPr>
              <a:t>&gt;</a:t>
            </a:r>
          </a:p>
          <a:p>
            <a:r>
              <a:rPr lang="es-ES" sz="1600" dirty="0">
                <a:solidFill>
                  <a:srgbClr val="804000"/>
                </a:solidFill>
                <a:highlight>
                  <a:srgbClr val="FFFFFF"/>
                </a:highlight>
              </a:rPr>
              <a:t>#</a:t>
            </a:r>
            <a:r>
              <a:rPr lang="es-ES" sz="1600" dirty="0" err="1">
                <a:solidFill>
                  <a:srgbClr val="804000"/>
                </a:solidFill>
                <a:highlight>
                  <a:srgbClr val="FFFFFF"/>
                </a:highlight>
              </a:rPr>
              <a:t>include</a:t>
            </a:r>
            <a:r>
              <a:rPr lang="es-ES" sz="1600" dirty="0">
                <a:solidFill>
                  <a:srgbClr val="804000"/>
                </a:solidFill>
                <a:highlight>
                  <a:srgbClr val="FFFFFF"/>
                </a:highlight>
              </a:rPr>
              <a:t> &lt;</a:t>
            </a:r>
            <a:r>
              <a:rPr lang="es-ES" sz="1600" dirty="0" err="1">
                <a:solidFill>
                  <a:srgbClr val="804000"/>
                </a:solidFill>
                <a:highlight>
                  <a:srgbClr val="FFFFFF"/>
                </a:highlight>
              </a:rPr>
              <a:t>sys</a:t>
            </a:r>
            <a:r>
              <a:rPr lang="es-ES" sz="1600" dirty="0">
                <a:solidFill>
                  <a:srgbClr val="804000"/>
                </a:solidFill>
                <a:highlight>
                  <a:srgbClr val="FFFFFF"/>
                </a:highlight>
              </a:rPr>
              <a:t>/</a:t>
            </a:r>
            <a:r>
              <a:rPr lang="es-ES" sz="1600" dirty="0" err="1">
                <a:solidFill>
                  <a:srgbClr val="804000"/>
                </a:solidFill>
                <a:highlight>
                  <a:srgbClr val="FFFFFF"/>
                </a:highlight>
              </a:rPr>
              <a:t>types.h</a:t>
            </a:r>
            <a:r>
              <a:rPr lang="es-ES" sz="1600" dirty="0">
                <a:solidFill>
                  <a:srgbClr val="804000"/>
                </a:solidFill>
                <a:highlight>
                  <a:srgbClr val="FFFFFF"/>
                </a:highlight>
              </a:rPr>
              <a:t>&gt;</a:t>
            </a:r>
          </a:p>
          <a:p>
            <a:r>
              <a:rPr lang="es-ES" sz="1600" dirty="0">
                <a:solidFill>
                  <a:srgbClr val="000000"/>
                </a:solidFill>
                <a:highlight>
                  <a:srgbClr val="FFFFFF"/>
                </a:highlight>
              </a:rPr>
              <a:t> </a:t>
            </a:r>
          </a:p>
          <a:p>
            <a:r>
              <a:rPr lang="es-ES" sz="1600" dirty="0">
                <a:solidFill>
                  <a:srgbClr val="008000"/>
                </a:solidFill>
                <a:highlight>
                  <a:srgbClr val="FFFFFF"/>
                </a:highlight>
              </a:rPr>
              <a:t>//Declaramos los prototipos de funciones</a:t>
            </a:r>
          </a:p>
          <a:p>
            <a:r>
              <a:rPr lang="es-ES" sz="1600" dirty="0" err="1">
                <a:solidFill>
                  <a:srgbClr val="8000FF"/>
                </a:solidFill>
                <a:highlight>
                  <a:srgbClr val="FFFFFF"/>
                </a:highlight>
              </a:rPr>
              <a:t>void</a:t>
            </a:r>
            <a:r>
              <a:rPr lang="es-ES" sz="1600" dirty="0">
                <a:solidFill>
                  <a:srgbClr val="000000"/>
                </a:solidFill>
                <a:highlight>
                  <a:srgbClr val="FFFFFF"/>
                </a:highlight>
              </a:rPr>
              <a:t> manejador</a:t>
            </a:r>
            <a:r>
              <a:rPr lang="es-ES" sz="1600" b="1" dirty="0">
                <a:solidFill>
                  <a:srgbClr val="000080"/>
                </a:solidFill>
                <a:highlight>
                  <a:srgbClr val="FFFFFF"/>
                </a:highlight>
              </a:rPr>
              <a:t>(</a:t>
            </a:r>
            <a:r>
              <a:rPr lang="es-ES" sz="1600" dirty="0" err="1">
                <a:solidFill>
                  <a:srgbClr val="8000FF"/>
                </a:solidFill>
                <a:highlight>
                  <a:srgbClr val="FFFFFF"/>
                </a:highlight>
              </a:rPr>
              <a:t>int</a:t>
            </a:r>
            <a:r>
              <a:rPr lang="es-ES" sz="1600" dirty="0">
                <a:solidFill>
                  <a:srgbClr val="000000"/>
                </a:solidFill>
                <a:highlight>
                  <a:srgbClr val="FFFFFF"/>
                </a:highlight>
              </a:rPr>
              <a:t> </a:t>
            </a:r>
            <a:r>
              <a:rPr lang="es-ES" sz="1600" dirty="0" err="1">
                <a:solidFill>
                  <a:srgbClr val="000000"/>
                </a:solidFill>
                <a:highlight>
                  <a:srgbClr val="FFFFFF"/>
                </a:highlight>
              </a:rPr>
              <a:t>signum</a:t>
            </a:r>
            <a:r>
              <a:rPr lang="es-ES" sz="1600" b="1" dirty="0">
                <a:solidFill>
                  <a:srgbClr val="000080"/>
                </a:solidFill>
                <a:highlight>
                  <a:srgbClr val="FFFFFF"/>
                </a:highlight>
              </a:rPr>
              <a:t>);</a:t>
            </a:r>
            <a:endParaRPr lang="es-ES" sz="1600" dirty="0">
              <a:solidFill>
                <a:srgbClr val="000000"/>
              </a:solidFill>
              <a:highlight>
                <a:srgbClr val="FFFFFF"/>
              </a:highlight>
            </a:endParaRPr>
          </a:p>
          <a:p>
            <a:r>
              <a:rPr lang="es-ES" sz="1600" dirty="0">
                <a:solidFill>
                  <a:srgbClr val="000000"/>
                </a:solidFill>
                <a:highlight>
                  <a:srgbClr val="FFFFFF"/>
                </a:highlight>
              </a:rPr>
              <a:t> </a:t>
            </a:r>
          </a:p>
          <a:p>
            <a:r>
              <a:rPr lang="es-ES" sz="1600" dirty="0">
                <a:solidFill>
                  <a:srgbClr val="008000"/>
                </a:solidFill>
                <a:highlight>
                  <a:srgbClr val="FFFFFF"/>
                </a:highlight>
              </a:rPr>
              <a:t>//Variable global</a:t>
            </a:r>
          </a:p>
          <a:p>
            <a:r>
              <a:rPr lang="es-ES" sz="1600" dirty="0" err="1">
                <a:solidFill>
                  <a:srgbClr val="8000FF"/>
                </a:solidFill>
                <a:highlight>
                  <a:srgbClr val="FFFFFF"/>
                </a:highlight>
              </a:rPr>
              <a:t>int</a:t>
            </a:r>
            <a:r>
              <a:rPr lang="es-ES" sz="1600" dirty="0">
                <a:solidFill>
                  <a:srgbClr val="000000"/>
                </a:solidFill>
                <a:highlight>
                  <a:srgbClr val="FFFFFF"/>
                </a:highlight>
              </a:rPr>
              <a:t> bandera </a:t>
            </a:r>
            <a:r>
              <a:rPr lang="es-ES" sz="1600" b="1" dirty="0">
                <a:solidFill>
                  <a:srgbClr val="000080"/>
                </a:solidFill>
                <a:highlight>
                  <a:srgbClr val="FFFFFF"/>
                </a:highlight>
              </a:rPr>
              <a:t>=</a:t>
            </a:r>
            <a:r>
              <a:rPr lang="es-ES" sz="1600" dirty="0">
                <a:solidFill>
                  <a:srgbClr val="000000"/>
                </a:solidFill>
                <a:highlight>
                  <a:srgbClr val="FFFFFF"/>
                </a:highlight>
              </a:rPr>
              <a:t> </a:t>
            </a:r>
            <a:r>
              <a:rPr lang="es-ES" sz="1600" dirty="0">
                <a:solidFill>
                  <a:srgbClr val="FF8000"/>
                </a:solidFill>
                <a:highlight>
                  <a:srgbClr val="FFFFFF"/>
                </a:highlight>
              </a:rPr>
              <a:t>1</a:t>
            </a:r>
            <a:r>
              <a:rPr lang="es-ES" sz="1600" b="1" dirty="0">
                <a:solidFill>
                  <a:srgbClr val="000080"/>
                </a:solidFill>
                <a:highlight>
                  <a:srgbClr val="FFFFFF"/>
                </a:highlight>
              </a:rPr>
              <a:t>;</a:t>
            </a:r>
            <a:endParaRPr lang="es-ES" sz="1600" dirty="0">
              <a:solidFill>
                <a:srgbClr val="000000"/>
              </a:solidFill>
              <a:highlight>
                <a:srgbClr val="FFFFFF"/>
              </a:highlight>
            </a:endParaRPr>
          </a:p>
          <a:p>
            <a:r>
              <a:rPr lang="es-ES" sz="1600" dirty="0">
                <a:solidFill>
                  <a:srgbClr val="000000"/>
                </a:solidFill>
                <a:highlight>
                  <a:srgbClr val="FFFFFF"/>
                </a:highlight>
              </a:rPr>
              <a:t> </a:t>
            </a:r>
          </a:p>
          <a:p>
            <a:r>
              <a:rPr lang="es-ES" sz="1600" dirty="0">
                <a:solidFill>
                  <a:srgbClr val="008000"/>
                </a:solidFill>
                <a:highlight>
                  <a:srgbClr val="FFFFFF"/>
                </a:highlight>
              </a:rPr>
              <a:t>//Función principal</a:t>
            </a:r>
          </a:p>
          <a:p>
            <a:r>
              <a:rPr lang="es-ES" sz="1600" dirty="0" err="1">
                <a:solidFill>
                  <a:srgbClr val="000000"/>
                </a:solidFill>
                <a:highlight>
                  <a:srgbClr val="FFFFFF"/>
                </a:highlight>
              </a:rPr>
              <a:t>Int</a:t>
            </a:r>
            <a:r>
              <a:rPr lang="es-ES" sz="1600" dirty="0">
                <a:solidFill>
                  <a:srgbClr val="000000"/>
                </a:solidFill>
                <a:highlight>
                  <a:srgbClr val="FFFFFF"/>
                </a:highlight>
              </a:rPr>
              <a:t> </a:t>
            </a:r>
            <a:r>
              <a:rPr lang="es-ES" sz="1600" dirty="0" err="1">
                <a:solidFill>
                  <a:srgbClr val="000000"/>
                </a:solidFill>
                <a:highlight>
                  <a:srgbClr val="FFFFFF"/>
                </a:highlight>
              </a:rPr>
              <a:t>main</a:t>
            </a:r>
            <a:r>
              <a:rPr lang="es-ES" sz="1600" b="1" dirty="0">
                <a:solidFill>
                  <a:srgbClr val="000080"/>
                </a:solidFill>
                <a:highlight>
                  <a:srgbClr val="FFFFFF"/>
                </a:highlight>
              </a:rPr>
              <a:t>(</a:t>
            </a:r>
            <a:r>
              <a:rPr lang="es-ES" sz="1600" dirty="0" err="1">
                <a:solidFill>
                  <a:srgbClr val="8000FF"/>
                </a:solidFill>
                <a:highlight>
                  <a:srgbClr val="FFFFFF"/>
                </a:highlight>
              </a:rPr>
              <a:t>int</a:t>
            </a:r>
            <a:r>
              <a:rPr lang="es-ES" sz="1600" dirty="0">
                <a:solidFill>
                  <a:srgbClr val="000000"/>
                </a:solidFill>
                <a:highlight>
                  <a:srgbClr val="FFFFFF"/>
                </a:highlight>
              </a:rPr>
              <a:t> </a:t>
            </a:r>
            <a:r>
              <a:rPr lang="es-ES" sz="1600" dirty="0" err="1">
                <a:solidFill>
                  <a:srgbClr val="000000"/>
                </a:solidFill>
                <a:highlight>
                  <a:srgbClr val="FFFFFF"/>
                </a:highlight>
              </a:rPr>
              <a:t>argc</a:t>
            </a:r>
            <a:r>
              <a:rPr lang="es-ES" sz="1600" b="1" dirty="0">
                <a:solidFill>
                  <a:srgbClr val="000080"/>
                </a:solidFill>
                <a:highlight>
                  <a:srgbClr val="FFFFFF"/>
                </a:highlight>
              </a:rPr>
              <a:t>,</a:t>
            </a:r>
            <a:r>
              <a:rPr lang="es-ES" sz="1600" dirty="0">
                <a:solidFill>
                  <a:srgbClr val="000000"/>
                </a:solidFill>
                <a:highlight>
                  <a:srgbClr val="FFFFFF"/>
                </a:highlight>
              </a:rPr>
              <a:t> </a:t>
            </a:r>
            <a:r>
              <a:rPr lang="es-ES" sz="1600" dirty="0" err="1">
                <a:solidFill>
                  <a:srgbClr val="8000FF"/>
                </a:solidFill>
                <a:highlight>
                  <a:srgbClr val="FFFFFF"/>
                </a:highlight>
              </a:rPr>
              <a:t>char</a:t>
            </a:r>
            <a:r>
              <a:rPr lang="es-ES" sz="1600" dirty="0">
                <a:solidFill>
                  <a:srgbClr val="000000"/>
                </a:solidFill>
                <a:highlight>
                  <a:srgbClr val="FFFFFF"/>
                </a:highlight>
              </a:rPr>
              <a:t> </a:t>
            </a:r>
            <a:r>
              <a:rPr lang="es-ES" sz="1600" b="1" dirty="0">
                <a:solidFill>
                  <a:srgbClr val="000080"/>
                </a:solidFill>
                <a:highlight>
                  <a:srgbClr val="FFFFFF"/>
                </a:highlight>
              </a:rPr>
              <a:t>**</a:t>
            </a:r>
            <a:r>
              <a:rPr lang="es-ES" sz="1600" dirty="0" err="1">
                <a:solidFill>
                  <a:srgbClr val="000000"/>
                </a:solidFill>
                <a:highlight>
                  <a:srgbClr val="FFFFFF"/>
                </a:highlight>
              </a:rPr>
              <a:t>argv</a:t>
            </a:r>
            <a:r>
              <a:rPr lang="es-ES" sz="1600" b="1" dirty="0">
                <a:solidFill>
                  <a:srgbClr val="000080"/>
                </a:solidFill>
                <a:highlight>
                  <a:srgbClr val="FFFFFF"/>
                </a:highlight>
              </a:rPr>
              <a:t>)</a:t>
            </a:r>
            <a:endParaRPr lang="es-ES" sz="1600" dirty="0">
              <a:solidFill>
                <a:srgbClr val="000000"/>
              </a:solidFill>
              <a:highlight>
                <a:srgbClr val="FFFFFF"/>
              </a:highlight>
            </a:endParaRPr>
          </a:p>
          <a:p>
            <a:r>
              <a:rPr lang="es-ES" sz="1600" b="1" dirty="0">
                <a:solidFill>
                  <a:srgbClr val="000080"/>
                </a:solidFill>
                <a:highlight>
                  <a:srgbClr val="FFFFFF"/>
                </a:highlight>
              </a:rPr>
              <a:t>{</a:t>
            </a:r>
            <a:endParaRPr lang="es-ES" sz="1600" dirty="0">
              <a:solidFill>
                <a:srgbClr val="000000"/>
              </a:solidFill>
              <a:highlight>
                <a:srgbClr val="FFFFFF"/>
              </a:highlight>
            </a:endParaRPr>
          </a:p>
          <a:p>
            <a:r>
              <a:rPr lang="es-ES" sz="1600" dirty="0">
                <a:solidFill>
                  <a:srgbClr val="000000"/>
                </a:solidFill>
                <a:highlight>
                  <a:srgbClr val="FFFFFF"/>
                </a:highlight>
              </a:rPr>
              <a:t>   </a:t>
            </a:r>
            <a:r>
              <a:rPr lang="es-ES" sz="1600" dirty="0">
                <a:solidFill>
                  <a:srgbClr val="008000"/>
                </a:solidFill>
                <a:highlight>
                  <a:srgbClr val="FFFFFF"/>
                </a:highlight>
              </a:rPr>
              <a:t>//Declaramos variables</a:t>
            </a:r>
          </a:p>
          <a:p>
            <a:r>
              <a:rPr lang="es-ES" sz="1600" dirty="0">
                <a:solidFill>
                  <a:srgbClr val="000000"/>
                </a:solidFill>
                <a:highlight>
                  <a:srgbClr val="FFFFFF"/>
                </a:highlight>
              </a:rPr>
              <a:t>   </a:t>
            </a:r>
            <a:r>
              <a:rPr lang="es-ES" sz="1600" dirty="0" err="1">
                <a:solidFill>
                  <a:srgbClr val="8000FF"/>
                </a:solidFill>
                <a:highlight>
                  <a:srgbClr val="FFFFFF"/>
                </a:highlight>
              </a:rPr>
              <a:t>int</a:t>
            </a:r>
            <a:r>
              <a:rPr lang="es-ES" sz="1600" dirty="0">
                <a:solidFill>
                  <a:srgbClr val="000000"/>
                </a:solidFill>
                <a:highlight>
                  <a:srgbClr val="FFFFFF"/>
                </a:highlight>
              </a:rPr>
              <a:t> </a:t>
            </a:r>
            <a:r>
              <a:rPr lang="es-ES" sz="1600" dirty="0" err="1">
                <a:solidFill>
                  <a:srgbClr val="000000"/>
                </a:solidFill>
                <a:highlight>
                  <a:srgbClr val="FFFFFF"/>
                </a:highlight>
              </a:rPr>
              <a:t>status</a:t>
            </a:r>
            <a:r>
              <a:rPr lang="es-ES" sz="1600" b="1" dirty="0" err="1">
                <a:solidFill>
                  <a:srgbClr val="000080"/>
                </a:solidFill>
                <a:highlight>
                  <a:srgbClr val="FFFFFF"/>
                </a:highlight>
              </a:rPr>
              <a:t>,</a:t>
            </a:r>
            <a:r>
              <a:rPr lang="es-ES" sz="1600" dirty="0" err="1">
                <a:solidFill>
                  <a:srgbClr val="000000"/>
                </a:solidFill>
                <a:highlight>
                  <a:srgbClr val="FFFFFF"/>
                </a:highlight>
              </a:rPr>
              <a:t>pid</a:t>
            </a:r>
            <a:r>
              <a:rPr lang="es-ES" sz="1600" b="1" dirty="0">
                <a:solidFill>
                  <a:srgbClr val="000080"/>
                </a:solidFill>
                <a:highlight>
                  <a:srgbClr val="FFFFFF"/>
                </a:highlight>
              </a:rPr>
              <a:t>;</a:t>
            </a:r>
            <a:endParaRPr lang="es-ES" sz="1600" dirty="0">
              <a:solidFill>
                <a:srgbClr val="000000"/>
              </a:solidFill>
              <a:highlight>
                <a:srgbClr val="FFFFFF"/>
              </a:highlight>
            </a:endParaRPr>
          </a:p>
          <a:p>
            <a:r>
              <a:rPr lang="es-ES" sz="1600" dirty="0">
                <a:solidFill>
                  <a:srgbClr val="000000"/>
                </a:solidFill>
                <a:highlight>
                  <a:srgbClr val="FFFFFF"/>
                </a:highlight>
              </a:rPr>
              <a:t> </a:t>
            </a:r>
          </a:p>
          <a:p>
            <a:r>
              <a:rPr lang="es-ES" sz="1600" dirty="0">
                <a:solidFill>
                  <a:srgbClr val="000000"/>
                </a:solidFill>
                <a:highlight>
                  <a:srgbClr val="FFFFFF"/>
                </a:highlight>
              </a:rPr>
              <a:t>   </a:t>
            </a:r>
            <a:r>
              <a:rPr lang="es-ES" sz="1600" dirty="0" err="1">
                <a:solidFill>
                  <a:srgbClr val="000000"/>
                </a:solidFill>
                <a:highlight>
                  <a:srgbClr val="FFFFFF"/>
                </a:highlight>
              </a:rPr>
              <a:t>if</a:t>
            </a:r>
            <a:r>
              <a:rPr lang="es-ES" sz="1600" b="1" dirty="0">
                <a:solidFill>
                  <a:srgbClr val="000080"/>
                </a:solidFill>
                <a:highlight>
                  <a:srgbClr val="FFFFFF"/>
                </a:highlight>
              </a:rPr>
              <a:t>((</a:t>
            </a:r>
            <a:r>
              <a:rPr lang="es-ES" sz="1600" dirty="0" err="1">
                <a:solidFill>
                  <a:srgbClr val="000000"/>
                </a:solidFill>
                <a:highlight>
                  <a:srgbClr val="FFFFFF"/>
                </a:highlight>
              </a:rPr>
              <a:t>pid</a:t>
            </a:r>
            <a:r>
              <a:rPr lang="es-ES" sz="1600" b="1" dirty="0">
                <a:solidFill>
                  <a:srgbClr val="000080"/>
                </a:solidFill>
                <a:highlight>
                  <a:srgbClr val="FFFFFF"/>
                </a:highlight>
              </a:rPr>
              <a:t>=</a:t>
            </a:r>
            <a:r>
              <a:rPr lang="es-ES" sz="1600" dirty="0" err="1">
                <a:solidFill>
                  <a:srgbClr val="000000"/>
                </a:solidFill>
                <a:highlight>
                  <a:srgbClr val="FFFFFF"/>
                </a:highlight>
              </a:rPr>
              <a:t>fork</a:t>
            </a:r>
            <a:r>
              <a:rPr lang="es-ES" sz="1600" b="1" dirty="0">
                <a:solidFill>
                  <a:srgbClr val="000080"/>
                </a:solidFill>
                <a:highlight>
                  <a:srgbClr val="FFFFFF"/>
                </a:highlight>
              </a:rPr>
              <a:t>())==</a:t>
            </a:r>
            <a:r>
              <a:rPr lang="es-ES" sz="1600" dirty="0">
                <a:solidFill>
                  <a:srgbClr val="FF8000"/>
                </a:solidFill>
                <a:highlight>
                  <a:srgbClr val="FFFFFF"/>
                </a:highlight>
              </a:rPr>
              <a:t>0</a:t>
            </a:r>
            <a:r>
              <a:rPr lang="es-ES" sz="1600" b="1" dirty="0">
                <a:solidFill>
                  <a:srgbClr val="000080"/>
                </a:solidFill>
                <a:highlight>
                  <a:srgbClr val="FFFFFF"/>
                </a:highlight>
              </a:rPr>
              <a:t>)</a:t>
            </a:r>
            <a:endParaRPr lang="es-ES" sz="1600" dirty="0">
              <a:solidFill>
                <a:srgbClr val="000000"/>
              </a:solidFill>
              <a:highlight>
                <a:srgbClr val="FFFFFF"/>
              </a:highlight>
            </a:endParaRPr>
          </a:p>
          <a:p>
            <a:r>
              <a:rPr lang="es-ES" sz="1600" dirty="0">
                <a:solidFill>
                  <a:srgbClr val="000000"/>
                </a:solidFill>
                <a:highlight>
                  <a:srgbClr val="FFFFFF"/>
                </a:highlight>
              </a:rPr>
              <a:t>  </a:t>
            </a:r>
            <a:r>
              <a:rPr lang="es-ES" sz="1600" b="1" dirty="0">
                <a:solidFill>
                  <a:srgbClr val="000080"/>
                </a:solidFill>
                <a:highlight>
                  <a:srgbClr val="FFFFFF"/>
                </a:highlight>
              </a:rPr>
              <a:t>{</a:t>
            </a:r>
            <a:endParaRPr lang="es-ES" sz="1600" dirty="0">
              <a:solidFill>
                <a:srgbClr val="000000"/>
              </a:solidFill>
              <a:highlight>
                <a:srgbClr val="FFFFFF"/>
              </a:highlight>
            </a:endParaRPr>
          </a:p>
          <a:p>
            <a:r>
              <a:rPr lang="es-ES" sz="1600" dirty="0">
                <a:solidFill>
                  <a:srgbClr val="000000"/>
                </a:solidFill>
                <a:highlight>
                  <a:srgbClr val="FFFFFF"/>
                </a:highlight>
              </a:rPr>
              <a:t>     </a:t>
            </a:r>
            <a:r>
              <a:rPr lang="es-ES" sz="1600" dirty="0" err="1">
                <a:solidFill>
                  <a:srgbClr val="000000"/>
                </a:solidFill>
                <a:highlight>
                  <a:srgbClr val="FFFFFF"/>
                </a:highlight>
              </a:rPr>
              <a:t>printf</a:t>
            </a:r>
            <a:r>
              <a:rPr lang="es-ES" sz="1600" b="1" dirty="0">
                <a:solidFill>
                  <a:srgbClr val="000080"/>
                </a:solidFill>
                <a:highlight>
                  <a:srgbClr val="FFFFFF"/>
                </a:highlight>
              </a:rPr>
              <a:t>(</a:t>
            </a:r>
            <a:r>
              <a:rPr lang="es-ES" sz="1600" dirty="0">
                <a:solidFill>
                  <a:srgbClr val="000000"/>
                </a:solidFill>
                <a:highlight>
                  <a:srgbClr val="FFFFFF"/>
                </a:highlight>
              </a:rPr>
              <a:t>"Soy hijo y espero una señal de mi padre);</a:t>
            </a:r>
          </a:p>
          <a:p>
            <a:r>
              <a:rPr lang="es-ES" sz="1600" dirty="0">
                <a:solidFill>
                  <a:srgbClr val="000000"/>
                </a:solidFill>
                <a:highlight>
                  <a:srgbClr val="FFFFFF"/>
                </a:highlight>
              </a:rPr>
              <a:t>     </a:t>
            </a:r>
            <a:r>
              <a:rPr lang="es-ES" sz="1600" dirty="0" err="1">
                <a:solidFill>
                  <a:srgbClr val="000000"/>
                </a:solidFill>
                <a:highlight>
                  <a:srgbClr val="FFFFFF"/>
                </a:highlight>
              </a:rPr>
              <a:t>printf</a:t>
            </a:r>
            <a:r>
              <a:rPr lang="es-ES" sz="1600" dirty="0">
                <a:solidFill>
                  <a:srgbClr val="000000"/>
                </a:solidFill>
                <a:highlight>
                  <a:srgbClr val="FFFFFF"/>
                </a:highlight>
              </a:rPr>
              <a:t> </a:t>
            </a:r>
            <a:r>
              <a:rPr lang="es-ES" sz="1600" b="1" dirty="0">
                <a:solidFill>
                  <a:srgbClr val="000080"/>
                </a:solidFill>
                <a:highlight>
                  <a:srgbClr val="FFFFFF"/>
                </a:highlight>
              </a:rPr>
              <a:t>(</a:t>
            </a:r>
            <a:r>
              <a:rPr lang="es-ES" sz="1600" dirty="0">
                <a:solidFill>
                  <a:srgbClr val="000000"/>
                </a:solidFill>
                <a:highlight>
                  <a:srgbClr val="FFFFFF"/>
                </a:highlight>
              </a:rPr>
              <a:t>“ mi </a:t>
            </a:r>
            <a:r>
              <a:rPr lang="es-ES" sz="1600" dirty="0" err="1">
                <a:solidFill>
                  <a:srgbClr val="000000"/>
                </a:solidFill>
                <a:highlight>
                  <a:srgbClr val="FFFFFF"/>
                </a:highlight>
              </a:rPr>
              <a:t>pid</a:t>
            </a:r>
            <a:r>
              <a:rPr lang="es-ES" sz="1600" dirty="0">
                <a:solidFill>
                  <a:srgbClr val="000000"/>
                </a:solidFill>
                <a:highlight>
                  <a:srgbClr val="FFFFFF"/>
                </a:highlight>
              </a:rPr>
              <a:t> es</a:t>
            </a:r>
            <a:r>
              <a:rPr lang="es-ES" sz="1600" b="1" dirty="0">
                <a:solidFill>
                  <a:srgbClr val="000080"/>
                </a:solidFill>
                <a:highlight>
                  <a:srgbClr val="FFFFFF"/>
                </a:highlight>
              </a:rPr>
              <a:t>:</a:t>
            </a:r>
            <a:r>
              <a:rPr lang="es-ES" sz="1600" dirty="0">
                <a:solidFill>
                  <a:srgbClr val="000000"/>
                </a:solidFill>
                <a:highlight>
                  <a:srgbClr val="FFFFFF"/>
                </a:highlight>
              </a:rPr>
              <a:t> </a:t>
            </a:r>
            <a:r>
              <a:rPr lang="es-ES" sz="1600" b="1" dirty="0">
                <a:solidFill>
                  <a:srgbClr val="000080"/>
                </a:solidFill>
                <a:highlight>
                  <a:srgbClr val="FFFFFF"/>
                </a:highlight>
              </a:rPr>
              <a:t>%</a:t>
            </a:r>
            <a:r>
              <a:rPr lang="es-ES" sz="1600" dirty="0">
                <a:solidFill>
                  <a:srgbClr val="000000"/>
                </a:solidFill>
                <a:highlight>
                  <a:srgbClr val="FFFFFF"/>
                </a:highlight>
              </a:rPr>
              <a:t>d\n",</a:t>
            </a:r>
            <a:r>
              <a:rPr lang="es-ES" sz="1600" dirty="0" err="1">
                <a:solidFill>
                  <a:srgbClr val="000000"/>
                </a:solidFill>
                <a:highlight>
                  <a:srgbClr val="FFFFFF"/>
                </a:highlight>
              </a:rPr>
              <a:t>getpid</a:t>
            </a:r>
            <a:r>
              <a:rPr lang="es-ES" sz="1600" dirty="0">
                <a:solidFill>
                  <a:srgbClr val="000000"/>
                </a:solidFill>
                <a:highlight>
                  <a:srgbClr val="FFFFFF"/>
                </a:highlight>
              </a:rPr>
              <a:t>());</a:t>
            </a:r>
          </a:p>
          <a:p>
            <a:r>
              <a:rPr lang="es-ES" sz="1600" dirty="0">
                <a:solidFill>
                  <a:srgbClr val="000000"/>
                </a:solidFill>
                <a:highlight>
                  <a:srgbClr val="FFFFFF"/>
                </a:highlight>
              </a:rPr>
              <a:t>     </a:t>
            </a:r>
            <a:r>
              <a:rPr lang="es-ES" sz="1600" dirty="0" err="1">
                <a:solidFill>
                  <a:srgbClr val="000000"/>
                </a:solidFill>
                <a:highlight>
                  <a:srgbClr val="FFFFFF"/>
                </a:highlight>
              </a:rPr>
              <a:t>signal</a:t>
            </a:r>
            <a:r>
              <a:rPr lang="es-ES" sz="1600" b="1" dirty="0">
                <a:solidFill>
                  <a:srgbClr val="000080"/>
                </a:solidFill>
                <a:highlight>
                  <a:srgbClr val="FFFFFF"/>
                </a:highlight>
              </a:rPr>
              <a:t>(</a:t>
            </a:r>
            <a:r>
              <a:rPr lang="es-ES" sz="1600" dirty="0">
                <a:solidFill>
                  <a:srgbClr val="000000"/>
                </a:solidFill>
                <a:highlight>
                  <a:srgbClr val="FFFFFF"/>
                </a:highlight>
              </a:rPr>
              <a:t>SIGUSR1</a:t>
            </a:r>
            <a:r>
              <a:rPr lang="es-ES" sz="1600" b="1" dirty="0">
                <a:solidFill>
                  <a:srgbClr val="000080"/>
                </a:solidFill>
                <a:highlight>
                  <a:srgbClr val="FFFFFF"/>
                </a:highlight>
              </a:rPr>
              <a:t>,</a:t>
            </a:r>
            <a:r>
              <a:rPr lang="es-ES" sz="1600" dirty="0">
                <a:solidFill>
                  <a:srgbClr val="000000"/>
                </a:solidFill>
                <a:highlight>
                  <a:srgbClr val="FFFFFF"/>
                </a:highlight>
              </a:rPr>
              <a:t>manejador</a:t>
            </a:r>
            <a:r>
              <a:rPr lang="es-ES" sz="1600" b="1" dirty="0">
                <a:solidFill>
                  <a:srgbClr val="000080"/>
                </a:solidFill>
                <a:highlight>
                  <a:srgbClr val="FFFFFF"/>
                </a:highlight>
              </a:rPr>
              <a:t>);</a:t>
            </a:r>
            <a:endParaRPr lang="es-ES" sz="1600" dirty="0">
              <a:solidFill>
                <a:srgbClr val="000000"/>
              </a:solidFill>
              <a:highlight>
                <a:srgbClr val="FFFFFF"/>
              </a:highlight>
            </a:endParaRPr>
          </a:p>
          <a:p>
            <a:r>
              <a:rPr lang="es-ES" sz="1600" dirty="0">
                <a:solidFill>
                  <a:srgbClr val="000000"/>
                </a:solidFill>
                <a:highlight>
                  <a:srgbClr val="FFFFFF"/>
                </a:highlight>
              </a:rPr>
              <a:t>     </a:t>
            </a:r>
            <a:r>
              <a:rPr lang="es-ES" sz="1600" dirty="0" err="1">
                <a:solidFill>
                  <a:srgbClr val="000000"/>
                </a:solidFill>
                <a:highlight>
                  <a:srgbClr val="FFFFFF"/>
                </a:highlight>
              </a:rPr>
              <a:t>while</a:t>
            </a:r>
            <a:r>
              <a:rPr lang="es-ES" sz="1600" b="1" dirty="0">
                <a:solidFill>
                  <a:srgbClr val="000080"/>
                </a:solidFill>
                <a:highlight>
                  <a:srgbClr val="FFFFFF"/>
                </a:highlight>
              </a:rPr>
              <a:t>(</a:t>
            </a:r>
            <a:r>
              <a:rPr lang="es-ES" sz="1600" dirty="0">
                <a:solidFill>
                  <a:srgbClr val="000000"/>
                </a:solidFill>
                <a:highlight>
                  <a:srgbClr val="FFFFFF"/>
                </a:highlight>
              </a:rPr>
              <a:t>bandera</a:t>
            </a:r>
            <a:r>
              <a:rPr lang="es-ES" sz="1600" b="1" dirty="0">
                <a:solidFill>
                  <a:srgbClr val="000080"/>
                </a:solidFill>
                <a:highlight>
                  <a:srgbClr val="FFFFFF"/>
                </a:highlight>
              </a:rPr>
              <a:t>);</a:t>
            </a:r>
            <a:endParaRPr lang="es-ES" sz="1600" dirty="0">
              <a:solidFill>
                <a:srgbClr val="000000"/>
              </a:solidFill>
              <a:highlight>
                <a:srgbClr val="FFFFFF"/>
              </a:highlight>
            </a:endParaRPr>
          </a:p>
          <a:p>
            <a:r>
              <a:rPr lang="es-ES" sz="1600" dirty="0">
                <a:solidFill>
                  <a:srgbClr val="000000"/>
                </a:solidFill>
                <a:highlight>
                  <a:srgbClr val="FFFFFF"/>
                </a:highlight>
              </a:rPr>
              <a:t>     </a:t>
            </a:r>
            <a:r>
              <a:rPr lang="es-ES" sz="1600" dirty="0" err="1">
                <a:solidFill>
                  <a:srgbClr val="000000"/>
                </a:solidFill>
                <a:highlight>
                  <a:srgbClr val="FFFFFF"/>
                </a:highlight>
              </a:rPr>
              <a:t>kill</a:t>
            </a:r>
            <a:r>
              <a:rPr lang="es-ES" sz="1600" b="1" dirty="0">
                <a:solidFill>
                  <a:srgbClr val="000080"/>
                </a:solidFill>
                <a:highlight>
                  <a:srgbClr val="FFFFFF"/>
                </a:highlight>
              </a:rPr>
              <a:t>(</a:t>
            </a:r>
            <a:r>
              <a:rPr lang="es-ES" sz="1600" dirty="0" err="1">
                <a:solidFill>
                  <a:srgbClr val="000000"/>
                </a:solidFill>
                <a:highlight>
                  <a:srgbClr val="FFFFFF"/>
                </a:highlight>
              </a:rPr>
              <a:t>getppid</a:t>
            </a:r>
            <a:r>
              <a:rPr lang="es-ES" sz="1600" b="1" dirty="0">
                <a:solidFill>
                  <a:srgbClr val="000080"/>
                </a:solidFill>
                <a:highlight>
                  <a:srgbClr val="FFFFFF"/>
                </a:highlight>
              </a:rPr>
              <a:t>(),</a:t>
            </a:r>
            <a:r>
              <a:rPr lang="es-ES" sz="1600" dirty="0">
                <a:solidFill>
                  <a:srgbClr val="000000"/>
                </a:solidFill>
                <a:highlight>
                  <a:srgbClr val="FFFFFF"/>
                </a:highlight>
              </a:rPr>
              <a:t>SIGUSR2</a:t>
            </a:r>
            <a:r>
              <a:rPr lang="es-ES" sz="1600" b="1" dirty="0">
                <a:solidFill>
                  <a:srgbClr val="000080"/>
                </a:solidFill>
                <a:highlight>
                  <a:srgbClr val="FFFFFF"/>
                </a:highlight>
              </a:rPr>
              <a:t>);</a:t>
            </a:r>
            <a:endParaRPr lang="es-ES" sz="1600" dirty="0">
              <a:solidFill>
                <a:srgbClr val="000000"/>
              </a:solidFill>
              <a:highlight>
                <a:srgbClr val="FFFFFF"/>
              </a:highlight>
            </a:endParaRPr>
          </a:p>
          <a:p>
            <a:r>
              <a:rPr lang="es-ES" sz="1600" dirty="0">
                <a:solidFill>
                  <a:srgbClr val="000000"/>
                </a:solidFill>
                <a:highlight>
                  <a:srgbClr val="FFFFFF"/>
                </a:highlight>
              </a:rPr>
              <a:t> </a:t>
            </a:r>
            <a:r>
              <a:rPr lang="es-ES" sz="1600" b="1" dirty="0">
                <a:solidFill>
                  <a:srgbClr val="000080"/>
                </a:solidFill>
                <a:highlight>
                  <a:srgbClr val="FFFFFF"/>
                </a:highlight>
              </a:rPr>
              <a:t>}</a:t>
            </a:r>
            <a:endParaRPr lang="es-ES" sz="1600" dirty="0">
              <a:solidFill>
                <a:srgbClr val="000000"/>
              </a:solidFill>
              <a:highlight>
                <a:srgbClr val="FFFFFF"/>
              </a:highlight>
            </a:endParaRPr>
          </a:p>
          <a:p>
            <a:r>
              <a:rPr lang="es-ES" sz="1600" dirty="0">
                <a:solidFill>
                  <a:srgbClr val="000000"/>
                </a:solidFill>
                <a:highlight>
                  <a:srgbClr val="FFFFFF"/>
                </a:highlight>
              </a:rPr>
              <a:t> </a:t>
            </a:r>
          </a:p>
        </p:txBody>
      </p:sp>
      <p:sp>
        <p:nvSpPr>
          <p:cNvPr id="5" name="4 Rectángulo"/>
          <p:cNvSpPr/>
          <p:nvPr/>
        </p:nvSpPr>
        <p:spPr>
          <a:xfrm>
            <a:off x="5506995" y="610311"/>
            <a:ext cx="5366951" cy="5755422"/>
          </a:xfrm>
          <a:prstGeom prst="rect">
            <a:avLst/>
          </a:prstGeom>
        </p:spPr>
        <p:txBody>
          <a:bodyPr wrap="square">
            <a:spAutoFit/>
          </a:bodyPr>
          <a:lstStyle/>
          <a:p>
            <a:r>
              <a:rPr lang="es-ES" altLang="es-ES" sz="1600" dirty="0" err="1"/>
              <a:t>else</a:t>
            </a:r>
            <a:r>
              <a:rPr lang="es-ES" altLang="es-ES" sz="1600" dirty="0"/>
              <a:t> </a:t>
            </a:r>
          </a:p>
          <a:p>
            <a:r>
              <a:rPr lang="es-ES" sz="1600" b="1" dirty="0">
                <a:solidFill>
                  <a:srgbClr val="000080"/>
                </a:solidFill>
                <a:highlight>
                  <a:srgbClr val="FFFFFF"/>
                </a:highlight>
              </a:rPr>
              <a:t>{</a:t>
            </a:r>
            <a:endParaRPr lang="es-ES" sz="1600" dirty="0">
              <a:solidFill>
                <a:srgbClr val="000000"/>
              </a:solidFill>
              <a:highlight>
                <a:srgbClr val="FFFFFF"/>
              </a:highlight>
            </a:endParaRPr>
          </a:p>
          <a:p>
            <a:r>
              <a:rPr lang="es-ES" sz="1600" dirty="0">
                <a:solidFill>
                  <a:srgbClr val="000000"/>
                </a:solidFill>
                <a:highlight>
                  <a:srgbClr val="FFFFFF"/>
                </a:highlight>
              </a:rPr>
              <a:t>  </a:t>
            </a:r>
            <a:r>
              <a:rPr lang="es-ES" sz="1600" dirty="0" err="1">
                <a:solidFill>
                  <a:srgbClr val="000000"/>
                </a:solidFill>
                <a:highlight>
                  <a:srgbClr val="FFFFFF"/>
                </a:highlight>
              </a:rPr>
              <a:t>signal</a:t>
            </a:r>
            <a:r>
              <a:rPr lang="es-ES" sz="1600" b="1" dirty="0">
                <a:solidFill>
                  <a:srgbClr val="000080"/>
                </a:solidFill>
                <a:highlight>
                  <a:srgbClr val="FFFFFF"/>
                </a:highlight>
              </a:rPr>
              <a:t>(</a:t>
            </a:r>
            <a:r>
              <a:rPr lang="es-ES" sz="1600" dirty="0">
                <a:solidFill>
                  <a:srgbClr val="000000"/>
                </a:solidFill>
                <a:highlight>
                  <a:srgbClr val="FFFFFF"/>
                </a:highlight>
              </a:rPr>
              <a:t>SIGUSR2</a:t>
            </a:r>
            <a:r>
              <a:rPr lang="es-ES" sz="1600" b="1" dirty="0">
                <a:solidFill>
                  <a:srgbClr val="000080"/>
                </a:solidFill>
                <a:highlight>
                  <a:srgbClr val="FFFFFF"/>
                </a:highlight>
              </a:rPr>
              <a:t>,</a:t>
            </a:r>
            <a:r>
              <a:rPr lang="es-ES" sz="1600" dirty="0">
                <a:solidFill>
                  <a:srgbClr val="000000"/>
                </a:solidFill>
                <a:highlight>
                  <a:srgbClr val="FFFFFF"/>
                </a:highlight>
              </a:rPr>
              <a:t>manejador</a:t>
            </a:r>
            <a:r>
              <a:rPr lang="es-ES" sz="1600" b="1" dirty="0">
                <a:solidFill>
                  <a:srgbClr val="000080"/>
                </a:solidFill>
                <a:highlight>
                  <a:srgbClr val="FFFFFF"/>
                </a:highlight>
              </a:rPr>
              <a:t>);</a:t>
            </a:r>
            <a:endParaRPr lang="es-ES" sz="1600" dirty="0">
              <a:solidFill>
                <a:srgbClr val="000000"/>
              </a:solidFill>
              <a:highlight>
                <a:srgbClr val="FFFFFF"/>
              </a:highlight>
            </a:endParaRPr>
          </a:p>
          <a:p>
            <a:r>
              <a:rPr lang="es-ES" sz="1600" dirty="0">
                <a:solidFill>
                  <a:srgbClr val="000000"/>
                </a:solidFill>
                <a:highlight>
                  <a:srgbClr val="FFFFFF"/>
                </a:highlight>
              </a:rPr>
              <a:t> </a:t>
            </a:r>
            <a:r>
              <a:rPr lang="es-ES" sz="1600" dirty="0" err="1">
                <a:solidFill>
                  <a:srgbClr val="000000"/>
                </a:solidFill>
                <a:highlight>
                  <a:srgbClr val="FFFFFF"/>
                </a:highlight>
              </a:rPr>
              <a:t>printf</a:t>
            </a:r>
            <a:r>
              <a:rPr lang="es-ES" sz="1600" b="1" dirty="0">
                <a:solidFill>
                  <a:srgbClr val="000080"/>
                </a:solidFill>
                <a:highlight>
                  <a:srgbClr val="FFFFFF"/>
                </a:highlight>
              </a:rPr>
              <a:t>(</a:t>
            </a:r>
            <a:r>
              <a:rPr lang="es-ES" sz="1600" dirty="0">
                <a:solidFill>
                  <a:srgbClr val="808080"/>
                </a:solidFill>
                <a:highlight>
                  <a:srgbClr val="FFFFFF"/>
                </a:highlight>
              </a:rPr>
              <a:t>"Soy Padre, mi </a:t>
            </a:r>
            <a:r>
              <a:rPr lang="es-ES" sz="1600" dirty="0" err="1">
                <a:solidFill>
                  <a:srgbClr val="808080"/>
                </a:solidFill>
                <a:highlight>
                  <a:srgbClr val="FFFFFF"/>
                </a:highlight>
              </a:rPr>
              <a:t>pid</a:t>
            </a:r>
            <a:r>
              <a:rPr lang="es-ES" sz="1600" dirty="0">
                <a:solidFill>
                  <a:srgbClr val="808080"/>
                </a:solidFill>
                <a:highlight>
                  <a:srgbClr val="FFFFFF"/>
                </a:highlight>
              </a:rPr>
              <a:t> es: %d\n"</a:t>
            </a:r>
            <a:r>
              <a:rPr lang="es-ES" sz="1600" b="1" dirty="0">
                <a:solidFill>
                  <a:srgbClr val="000080"/>
                </a:solidFill>
                <a:highlight>
                  <a:srgbClr val="FFFFFF"/>
                </a:highlight>
              </a:rPr>
              <a:t>,</a:t>
            </a:r>
            <a:r>
              <a:rPr lang="es-ES" sz="1600" dirty="0" err="1">
                <a:solidFill>
                  <a:srgbClr val="000000"/>
                </a:solidFill>
                <a:highlight>
                  <a:srgbClr val="FFFFFF"/>
                </a:highlight>
              </a:rPr>
              <a:t>getpid</a:t>
            </a:r>
            <a:r>
              <a:rPr lang="es-ES" sz="1600" b="1" dirty="0">
                <a:solidFill>
                  <a:srgbClr val="000080"/>
                </a:solidFill>
                <a:highlight>
                  <a:srgbClr val="FFFFFF"/>
                </a:highlight>
              </a:rPr>
              <a:t>());</a:t>
            </a:r>
            <a:endParaRPr lang="es-ES" sz="1600" dirty="0">
              <a:solidFill>
                <a:srgbClr val="000000"/>
              </a:solidFill>
              <a:highlight>
                <a:srgbClr val="FFFFFF"/>
              </a:highlight>
            </a:endParaRPr>
          </a:p>
          <a:p>
            <a:r>
              <a:rPr lang="es-ES" sz="1600" dirty="0">
                <a:solidFill>
                  <a:srgbClr val="000000"/>
                </a:solidFill>
                <a:highlight>
                  <a:srgbClr val="FFFFFF"/>
                </a:highlight>
              </a:rPr>
              <a:t>  </a:t>
            </a:r>
            <a:r>
              <a:rPr lang="es-ES" sz="1600" dirty="0" err="1">
                <a:solidFill>
                  <a:srgbClr val="000000"/>
                </a:solidFill>
                <a:highlight>
                  <a:srgbClr val="FFFFFF"/>
                </a:highlight>
              </a:rPr>
              <a:t>sleep</a:t>
            </a:r>
            <a:r>
              <a:rPr lang="es-ES" sz="1600" b="1" dirty="0">
                <a:solidFill>
                  <a:srgbClr val="000080"/>
                </a:solidFill>
                <a:highlight>
                  <a:srgbClr val="FFFFFF"/>
                </a:highlight>
              </a:rPr>
              <a:t>(</a:t>
            </a:r>
            <a:r>
              <a:rPr lang="es-ES" sz="1600" dirty="0">
                <a:solidFill>
                  <a:srgbClr val="FF8000"/>
                </a:solidFill>
                <a:highlight>
                  <a:srgbClr val="FFFFFF"/>
                </a:highlight>
              </a:rPr>
              <a:t>3</a:t>
            </a:r>
            <a:r>
              <a:rPr lang="es-ES" sz="1600" b="1" dirty="0">
                <a:solidFill>
                  <a:srgbClr val="000080"/>
                </a:solidFill>
                <a:highlight>
                  <a:srgbClr val="FFFFFF"/>
                </a:highlight>
              </a:rPr>
              <a:t>);</a:t>
            </a:r>
            <a:endParaRPr lang="es-ES" sz="1600" dirty="0">
              <a:solidFill>
                <a:srgbClr val="000000"/>
              </a:solidFill>
              <a:highlight>
                <a:srgbClr val="FFFFFF"/>
              </a:highlight>
            </a:endParaRPr>
          </a:p>
          <a:p>
            <a:r>
              <a:rPr lang="es-ES" sz="1600" dirty="0">
                <a:solidFill>
                  <a:srgbClr val="000000"/>
                </a:solidFill>
                <a:highlight>
                  <a:srgbClr val="FFFFFF"/>
                </a:highlight>
              </a:rPr>
              <a:t>  </a:t>
            </a:r>
            <a:r>
              <a:rPr lang="es-ES" sz="1600" dirty="0" err="1">
                <a:solidFill>
                  <a:srgbClr val="000000"/>
                </a:solidFill>
                <a:highlight>
                  <a:srgbClr val="FFFFFF"/>
                </a:highlight>
              </a:rPr>
              <a:t>kill</a:t>
            </a:r>
            <a:r>
              <a:rPr lang="es-ES" sz="1600" b="1" dirty="0">
                <a:solidFill>
                  <a:srgbClr val="000080"/>
                </a:solidFill>
                <a:highlight>
                  <a:srgbClr val="FFFFFF"/>
                </a:highlight>
              </a:rPr>
              <a:t>(</a:t>
            </a:r>
            <a:r>
              <a:rPr lang="es-ES" sz="1600" dirty="0" err="1">
                <a:solidFill>
                  <a:srgbClr val="000000"/>
                </a:solidFill>
                <a:highlight>
                  <a:srgbClr val="FFFFFF"/>
                </a:highlight>
              </a:rPr>
              <a:t>pid</a:t>
            </a:r>
            <a:r>
              <a:rPr lang="es-ES" sz="1600" b="1" dirty="0">
                <a:solidFill>
                  <a:srgbClr val="000080"/>
                </a:solidFill>
                <a:highlight>
                  <a:srgbClr val="FFFFFF"/>
                </a:highlight>
              </a:rPr>
              <a:t>,</a:t>
            </a:r>
            <a:r>
              <a:rPr lang="es-ES" sz="1600" dirty="0">
                <a:solidFill>
                  <a:srgbClr val="000000"/>
                </a:solidFill>
                <a:highlight>
                  <a:srgbClr val="FFFFFF"/>
                </a:highlight>
              </a:rPr>
              <a:t> SIGUSR1</a:t>
            </a:r>
            <a:r>
              <a:rPr lang="es-ES" sz="1600" b="1" dirty="0">
                <a:solidFill>
                  <a:srgbClr val="000080"/>
                </a:solidFill>
                <a:highlight>
                  <a:srgbClr val="FFFFFF"/>
                </a:highlight>
              </a:rPr>
              <a:t>);</a:t>
            </a:r>
            <a:endParaRPr lang="es-ES" sz="1600" dirty="0">
              <a:solidFill>
                <a:srgbClr val="000000"/>
              </a:solidFill>
              <a:highlight>
                <a:srgbClr val="FFFFFF"/>
              </a:highlight>
            </a:endParaRPr>
          </a:p>
          <a:p>
            <a:r>
              <a:rPr lang="es-ES" sz="1600" dirty="0">
                <a:solidFill>
                  <a:srgbClr val="000000"/>
                </a:solidFill>
                <a:highlight>
                  <a:srgbClr val="FFFFFF"/>
                </a:highlight>
              </a:rPr>
              <a:t>  </a:t>
            </a:r>
            <a:r>
              <a:rPr lang="es-ES" sz="1600" dirty="0" err="1">
                <a:solidFill>
                  <a:srgbClr val="000000"/>
                </a:solidFill>
                <a:highlight>
                  <a:srgbClr val="FFFFFF"/>
                </a:highlight>
              </a:rPr>
              <a:t>wait</a:t>
            </a:r>
            <a:r>
              <a:rPr lang="es-ES" sz="1600" b="1" dirty="0">
                <a:solidFill>
                  <a:srgbClr val="000080"/>
                </a:solidFill>
                <a:highlight>
                  <a:srgbClr val="FFFFFF"/>
                </a:highlight>
              </a:rPr>
              <a:t>(&amp;</a:t>
            </a:r>
            <a:r>
              <a:rPr lang="es-ES" sz="1600" dirty="0">
                <a:solidFill>
                  <a:srgbClr val="000000"/>
                </a:solidFill>
                <a:highlight>
                  <a:srgbClr val="FFFFFF"/>
                </a:highlight>
              </a:rPr>
              <a:t>status</a:t>
            </a:r>
            <a:r>
              <a:rPr lang="es-ES" sz="1600" b="1" dirty="0">
                <a:solidFill>
                  <a:srgbClr val="000080"/>
                </a:solidFill>
                <a:highlight>
                  <a:srgbClr val="FFFFFF"/>
                </a:highlight>
              </a:rPr>
              <a:t>);</a:t>
            </a:r>
            <a:r>
              <a:rPr lang="es-ES" sz="1600" dirty="0">
                <a:solidFill>
                  <a:srgbClr val="000000"/>
                </a:solidFill>
                <a:highlight>
                  <a:srgbClr val="FFFFFF"/>
                </a:highlight>
              </a:rPr>
              <a:t> </a:t>
            </a:r>
            <a:r>
              <a:rPr lang="es-ES" sz="1600" dirty="0">
                <a:solidFill>
                  <a:srgbClr val="008000"/>
                </a:solidFill>
                <a:highlight>
                  <a:srgbClr val="FFFFFF"/>
                </a:highlight>
              </a:rPr>
              <a:t>//Esperamos que termine el hijo</a:t>
            </a:r>
          </a:p>
          <a:p>
            <a:r>
              <a:rPr lang="es-ES" sz="1600" dirty="0">
                <a:solidFill>
                  <a:srgbClr val="000000"/>
                </a:solidFill>
                <a:highlight>
                  <a:srgbClr val="FFFFFF"/>
                </a:highlight>
              </a:rPr>
              <a:t>  </a:t>
            </a:r>
            <a:r>
              <a:rPr lang="es-ES" sz="1600" dirty="0" err="1">
                <a:solidFill>
                  <a:srgbClr val="000000"/>
                </a:solidFill>
                <a:highlight>
                  <a:srgbClr val="FFFFFF"/>
                </a:highlight>
              </a:rPr>
              <a:t>printf</a:t>
            </a:r>
            <a:r>
              <a:rPr lang="es-ES" sz="1600" b="1" dirty="0">
                <a:solidFill>
                  <a:srgbClr val="000080"/>
                </a:solidFill>
                <a:highlight>
                  <a:srgbClr val="FFFFFF"/>
                </a:highlight>
              </a:rPr>
              <a:t>(</a:t>
            </a:r>
            <a:r>
              <a:rPr lang="es-ES" sz="1600" dirty="0">
                <a:solidFill>
                  <a:srgbClr val="808080"/>
                </a:solidFill>
                <a:highlight>
                  <a:srgbClr val="FFFFFF"/>
                </a:highlight>
              </a:rPr>
              <a:t>"Mi hijo termino con un estado: %d\</a:t>
            </a:r>
            <a:r>
              <a:rPr lang="es-ES" sz="1600" dirty="0" err="1">
                <a:solidFill>
                  <a:srgbClr val="808080"/>
                </a:solidFill>
                <a:highlight>
                  <a:srgbClr val="FFFFFF"/>
                </a:highlight>
              </a:rPr>
              <a:t>n"</a:t>
            </a:r>
            <a:r>
              <a:rPr lang="es-ES" sz="1600" b="1" dirty="0" err="1">
                <a:solidFill>
                  <a:srgbClr val="000080"/>
                </a:solidFill>
                <a:highlight>
                  <a:srgbClr val="FFFFFF"/>
                </a:highlight>
              </a:rPr>
              <a:t>,</a:t>
            </a:r>
            <a:r>
              <a:rPr lang="es-ES" sz="1600" dirty="0" err="1">
                <a:solidFill>
                  <a:srgbClr val="000000"/>
                </a:solidFill>
                <a:highlight>
                  <a:srgbClr val="FFFFFF"/>
                </a:highlight>
              </a:rPr>
              <a:t>status</a:t>
            </a:r>
            <a:r>
              <a:rPr lang="es-ES" sz="1600" b="1" dirty="0">
                <a:solidFill>
                  <a:srgbClr val="000080"/>
                </a:solidFill>
                <a:highlight>
                  <a:srgbClr val="FFFFFF"/>
                </a:highlight>
              </a:rPr>
              <a:t>);</a:t>
            </a:r>
            <a:endParaRPr lang="es-ES" sz="1600" dirty="0">
              <a:solidFill>
                <a:srgbClr val="000000"/>
              </a:solidFill>
              <a:highlight>
                <a:srgbClr val="FFFFFF"/>
              </a:highlight>
            </a:endParaRPr>
          </a:p>
          <a:p>
            <a:r>
              <a:rPr lang="es-ES" sz="1600" dirty="0">
                <a:solidFill>
                  <a:srgbClr val="000000"/>
                </a:solidFill>
                <a:highlight>
                  <a:srgbClr val="FFFFFF"/>
                </a:highlight>
              </a:rPr>
              <a:t> </a:t>
            </a:r>
            <a:r>
              <a:rPr lang="es-ES" sz="1600" b="1" dirty="0">
                <a:solidFill>
                  <a:srgbClr val="000080"/>
                </a:solidFill>
                <a:highlight>
                  <a:srgbClr val="FFFFFF"/>
                </a:highlight>
              </a:rPr>
              <a:t>}</a:t>
            </a:r>
            <a:endParaRPr lang="es-ES" sz="1600" dirty="0">
              <a:solidFill>
                <a:srgbClr val="000000"/>
              </a:solidFill>
              <a:highlight>
                <a:srgbClr val="FFFFFF"/>
              </a:highlight>
            </a:endParaRPr>
          </a:p>
          <a:p>
            <a:r>
              <a:rPr lang="es-ES" sz="1600" b="1" dirty="0">
                <a:solidFill>
                  <a:srgbClr val="000080"/>
                </a:solidFill>
                <a:highlight>
                  <a:srgbClr val="FFFFFF"/>
                </a:highlight>
              </a:rPr>
              <a:t>}</a:t>
            </a:r>
            <a:endParaRPr lang="es-ES" sz="1600" dirty="0">
              <a:solidFill>
                <a:srgbClr val="000000"/>
              </a:solidFill>
              <a:highlight>
                <a:srgbClr val="FFFFFF"/>
              </a:highlight>
            </a:endParaRPr>
          </a:p>
          <a:p>
            <a:r>
              <a:rPr lang="es-ES" sz="1600" dirty="0">
                <a:solidFill>
                  <a:srgbClr val="000000"/>
                </a:solidFill>
                <a:highlight>
                  <a:srgbClr val="FFFFFF"/>
                </a:highlight>
              </a:rPr>
              <a:t> </a:t>
            </a:r>
          </a:p>
          <a:p>
            <a:r>
              <a:rPr lang="es-ES" sz="1600" dirty="0" err="1">
                <a:solidFill>
                  <a:srgbClr val="8000FF"/>
                </a:solidFill>
                <a:highlight>
                  <a:srgbClr val="FFFFFF"/>
                </a:highlight>
              </a:rPr>
              <a:t>void</a:t>
            </a:r>
            <a:r>
              <a:rPr lang="es-ES" sz="1600" dirty="0">
                <a:solidFill>
                  <a:srgbClr val="000000"/>
                </a:solidFill>
                <a:highlight>
                  <a:srgbClr val="FFFFFF"/>
                </a:highlight>
              </a:rPr>
              <a:t> manejador </a:t>
            </a:r>
            <a:r>
              <a:rPr lang="es-ES" sz="1600" b="1" dirty="0">
                <a:solidFill>
                  <a:srgbClr val="000080"/>
                </a:solidFill>
                <a:highlight>
                  <a:srgbClr val="FFFFFF"/>
                </a:highlight>
              </a:rPr>
              <a:t>(</a:t>
            </a:r>
            <a:r>
              <a:rPr lang="es-ES" sz="1600" dirty="0" err="1">
                <a:solidFill>
                  <a:srgbClr val="8000FF"/>
                </a:solidFill>
                <a:highlight>
                  <a:srgbClr val="FFFFFF"/>
                </a:highlight>
              </a:rPr>
              <a:t>int</a:t>
            </a:r>
            <a:r>
              <a:rPr lang="es-ES" sz="1600" dirty="0">
                <a:solidFill>
                  <a:srgbClr val="000000"/>
                </a:solidFill>
                <a:highlight>
                  <a:srgbClr val="FFFFFF"/>
                </a:highlight>
              </a:rPr>
              <a:t> </a:t>
            </a:r>
            <a:r>
              <a:rPr lang="es-ES" sz="1600" dirty="0" err="1">
                <a:solidFill>
                  <a:srgbClr val="000000"/>
                </a:solidFill>
                <a:highlight>
                  <a:srgbClr val="FFFFFF"/>
                </a:highlight>
              </a:rPr>
              <a:t>signum</a:t>
            </a:r>
            <a:r>
              <a:rPr lang="es-ES" sz="1600" b="1" dirty="0">
                <a:solidFill>
                  <a:srgbClr val="000080"/>
                </a:solidFill>
                <a:highlight>
                  <a:srgbClr val="FFFFFF"/>
                </a:highlight>
              </a:rPr>
              <a:t>)</a:t>
            </a:r>
            <a:endParaRPr lang="es-ES" sz="1600" dirty="0">
              <a:solidFill>
                <a:srgbClr val="000000"/>
              </a:solidFill>
              <a:highlight>
                <a:srgbClr val="FFFFFF"/>
              </a:highlight>
            </a:endParaRPr>
          </a:p>
          <a:p>
            <a:r>
              <a:rPr lang="es-ES" sz="1600" b="1" dirty="0">
                <a:solidFill>
                  <a:srgbClr val="000080"/>
                </a:solidFill>
                <a:highlight>
                  <a:srgbClr val="FFFFFF"/>
                </a:highlight>
              </a:rPr>
              <a:t>{</a:t>
            </a:r>
            <a:endParaRPr lang="es-ES" sz="1600" dirty="0">
              <a:solidFill>
                <a:srgbClr val="000000"/>
              </a:solidFill>
              <a:highlight>
                <a:srgbClr val="FFFFFF"/>
              </a:highlight>
            </a:endParaRPr>
          </a:p>
          <a:p>
            <a:r>
              <a:rPr lang="es-ES" sz="1600" dirty="0">
                <a:solidFill>
                  <a:srgbClr val="000000"/>
                </a:solidFill>
                <a:highlight>
                  <a:srgbClr val="FFFFFF"/>
                </a:highlight>
              </a:rPr>
              <a:t>   </a:t>
            </a:r>
            <a:r>
              <a:rPr lang="es-ES" sz="1600" dirty="0" err="1">
                <a:solidFill>
                  <a:srgbClr val="000000"/>
                </a:solidFill>
                <a:highlight>
                  <a:srgbClr val="FFFFFF"/>
                </a:highlight>
              </a:rPr>
              <a:t>if</a:t>
            </a:r>
            <a:r>
              <a:rPr lang="es-ES" sz="1600" b="1" dirty="0">
                <a:solidFill>
                  <a:srgbClr val="000080"/>
                </a:solidFill>
                <a:highlight>
                  <a:srgbClr val="FFFFFF"/>
                </a:highlight>
              </a:rPr>
              <a:t>(</a:t>
            </a:r>
            <a:r>
              <a:rPr lang="es-ES" sz="1600" dirty="0" err="1">
                <a:solidFill>
                  <a:srgbClr val="000000"/>
                </a:solidFill>
                <a:highlight>
                  <a:srgbClr val="FFFFFF"/>
                </a:highlight>
              </a:rPr>
              <a:t>signum</a:t>
            </a:r>
            <a:r>
              <a:rPr lang="es-ES" sz="1600" b="1" dirty="0">
                <a:solidFill>
                  <a:srgbClr val="000080"/>
                </a:solidFill>
                <a:highlight>
                  <a:srgbClr val="FFFFFF"/>
                </a:highlight>
              </a:rPr>
              <a:t>==</a:t>
            </a:r>
            <a:r>
              <a:rPr lang="es-ES" sz="1600" dirty="0">
                <a:solidFill>
                  <a:srgbClr val="000000"/>
                </a:solidFill>
                <a:highlight>
                  <a:srgbClr val="FFFFFF"/>
                </a:highlight>
              </a:rPr>
              <a:t>SIGUSR1</a:t>
            </a:r>
            <a:r>
              <a:rPr lang="es-ES" sz="1600" b="1" dirty="0">
                <a:solidFill>
                  <a:srgbClr val="000080"/>
                </a:solidFill>
                <a:highlight>
                  <a:srgbClr val="FFFFFF"/>
                </a:highlight>
              </a:rPr>
              <a:t>)</a:t>
            </a:r>
            <a:endParaRPr lang="es-ES" sz="1600" dirty="0">
              <a:solidFill>
                <a:srgbClr val="000000"/>
              </a:solidFill>
              <a:highlight>
                <a:srgbClr val="FFFFFF"/>
              </a:highlight>
            </a:endParaRPr>
          </a:p>
          <a:p>
            <a:r>
              <a:rPr lang="es-ES" sz="1600" dirty="0">
                <a:solidFill>
                  <a:srgbClr val="000000"/>
                </a:solidFill>
                <a:highlight>
                  <a:srgbClr val="FFFFFF"/>
                </a:highlight>
              </a:rPr>
              <a:t>  </a:t>
            </a:r>
            <a:r>
              <a:rPr lang="es-ES" sz="1600" b="1" dirty="0">
                <a:solidFill>
                  <a:srgbClr val="000080"/>
                </a:solidFill>
                <a:highlight>
                  <a:srgbClr val="FFFFFF"/>
                </a:highlight>
              </a:rPr>
              <a:t>{</a:t>
            </a:r>
            <a:endParaRPr lang="es-ES" sz="1600" dirty="0">
              <a:solidFill>
                <a:srgbClr val="000000"/>
              </a:solidFill>
              <a:highlight>
                <a:srgbClr val="FFFFFF"/>
              </a:highlight>
            </a:endParaRPr>
          </a:p>
          <a:p>
            <a:r>
              <a:rPr lang="es-ES" sz="1600" dirty="0">
                <a:solidFill>
                  <a:srgbClr val="000000"/>
                </a:solidFill>
                <a:highlight>
                  <a:srgbClr val="FFFFFF"/>
                </a:highlight>
              </a:rPr>
              <a:t>    </a:t>
            </a:r>
            <a:r>
              <a:rPr lang="es-ES" sz="1600" dirty="0" err="1">
                <a:solidFill>
                  <a:srgbClr val="000000"/>
                </a:solidFill>
                <a:highlight>
                  <a:srgbClr val="FFFFFF"/>
                </a:highlight>
              </a:rPr>
              <a:t>printf</a:t>
            </a:r>
            <a:r>
              <a:rPr lang="es-ES" sz="1600" b="1" dirty="0">
                <a:solidFill>
                  <a:srgbClr val="000080"/>
                </a:solidFill>
                <a:highlight>
                  <a:srgbClr val="FFFFFF"/>
                </a:highlight>
              </a:rPr>
              <a:t>(</a:t>
            </a:r>
            <a:r>
              <a:rPr lang="es-ES" sz="1600" dirty="0">
                <a:solidFill>
                  <a:srgbClr val="808080"/>
                </a:solidFill>
                <a:highlight>
                  <a:srgbClr val="FFFFFF"/>
                </a:highlight>
              </a:rPr>
              <a:t>"</a:t>
            </a:r>
            <a:r>
              <a:rPr lang="es-ES" sz="1600" dirty="0" err="1">
                <a:solidFill>
                  <a:srgbClr val="808080"/>
                </a:solidFill>
                <a:highlight>
                  <a:srgbClr val="FFFFFF"/>
                </a:highlight>
              </a:rPr>
              <a:t>Recibi</a:t>
            </a:r>
            <a:r>
              <a:rPr lang="es-ES" sz="1600" dirty="0">
                <a:solidFill>
                  <a:srgbClr val="808080"/>
                </a:solidFill>
                <a:highlight>
                  <a:srgbClr val="FFFFFF"/>
                </a:highlight>
              </a:rPr>
              <a:t> una </a:t>
            </a:r>
            <a:r>
              <a:rPr lang="es-ES" sz="1600" dirty="0" err="1">
                <a:solidFill>
                  <a:srgbClr val="808080"/>
                </a:solidFill>
                <a:highlight>
                  <a:srgbClr val="FFFFFF"/>
                </a:highlight>
              </a:rPr>
              <a:t>senal</a:t>
            </a:r>
            <a:r>
              <a:rPr lang="es-ES" sz="1600" dirty="0">
                <a:solidFill>
                  <a:srgbClr val="808080"/>
                </a:solidFill>
                <a:highlight>
                  <a:srgbClr val="FFFFFF"/>
                </a:highlight>
              </a:rPr>
              <a:t> de mi padre %d\n"</a:t>
            </a:r>
            <a:r>
              <a:rPr lang="es-ES" sz="1600" b="1" dirty="0">
                <a:solidFill>
                  <a:srgbClr val="000080"/>
                </a:solidFill>
                <a:highlight>
                  <a:srgbClr val="FFFFFF"/>
                </a:highlight>
              </a:rPr>
              <a:t>,</a:t>
            </a:r>
            <a:r>
              <a:rPr lang="es-ES" sz="1600" dirty="0" err="1">
                <a:solidFill>
                  <a:srgbClr val="000000"/>
                </a:solidFill>
                <a:highlight>
                  <a:srgbClr val="FFFFFF"/>
                </a:highlight>
              </a:rPr>
              <a:t>signum</a:t>
            </a:r>
            <a:r>
              <a:rPr lang="es-ES" sz="1600" b="1" dirty="0">
                <a:solidFill>
                  <a:srgbClr val="000080"/>
                </a:solidFill>
                <a:highlight>
                  <a:srgbClr val="FFFFFF"/>
                </a:highlight>
              </a:rPr>
              <a:t>);</a:t>
            </a:r>
            <a:endParaRPr lang="es-ES" sz="1600" dirty="0">
              <a:solidFill>
                <a:srgbClr val="000000"/>
              </a:solidFill>
              <a:highlight>
                <a:srgbClr val="FFFFFF"/>
              </a:highlight>
            </a:endParaRPr>
          </a:p>
          <a:p>
            <a:r>
              <a:rPr lang="es-ES" sz="1600" dirty="0">
                <a:solidFill>
                  <a:srgbClr val="000000"/>
                </a:solidFill>
                <a:highlight>
                  <a:srgbClr val="FFFFFF"/>
                </a:highlight>
              </a:rPr>
              <a:t>    </a:t>
            </a:r>
            <a:r>
              <a:rPr lang="es-ES" sz="1600" b="1" dirty="0">
                <a:solidFill>
                  <a:srgbClr val="000080"/>
                </a:solidFill>
                <a:highlight>
                  <a:srgbClr val="FFFFFF"/>
                </a:highlight>
              </a:rPr>
              <a:t>}</a:t>
            </a:r>
            <a:endParaRPr lang="es-ES" sz="1600" dirty="0">
              <a:solidFill>
                <a:srgbClr val="000000"/>
              </a:solidFill>
              <a:highlight>
                <a:srgbClr val="FFFFFF"/>
              </a:highlight>
            </a:endParaRPr>
          </a:p>
          <a:p>
            <a:r>
              <a:rPr lang="es-ES" sz="1600" dirty="0">
                <a:solidFill>
                  <a:srgbClr val="000000"/>
                </a:solidFill>
                <a:highlight>
                  <a:srgbClr val="FFFFFF"/>
                </a:highlight>
              </a:rPr>
              <a:t>   </a:t>
            </a:r>
            <a:r>
              <a:rPr lang="es-ES" sz="1600" b="1" dirty="0" err="1">
                <a:solidFill>
                  <a:srgbClr val="0000FF"/>
                </a:solidFill>
                <a:highlight>
                  <a:srgbClr val="FFFFFF"/>
                </a:highlight>
              </a:rPr>
              <a:t>else</a:t>
            </a:r>
            <a:endParaRPr lang="es-ES" sz="1600" dirty="0">
              <a:solidFill>
                <a:srgbClr val="000000"/>
              </a:solidFill>
              <a:highlight>
                <a:srgbClr val="FFFFFF"/>
              </a:highlight>
            </a:endParaRPr>
          </a:p>
          <a:p>
            <a:r>
              <a:rPr lang="es-ES" sz="1600" dirty="0">
                <a:solidFill>
                  <a:srgbClr val="000000"/>
                </a:solidFill>
                <a:highlight>
                  <a:srgbClr val="FFFFFF"/>
                </a:highlight>
              </a:rPr>
              <a:t>   </a:t>
            </a:r>
            <a:r>
              <a:rPr lang="es-ES" sz="1600" b="1" dirty="0">
                <a:solidFill>
                  <a:srgbClr val="000080"/>
                </a:solidFill>
                <a:highlight>
                  <a:srgbClr val="FFFFFF"/>
                </a:highlight>
              </a:rPr>
              <a:t>{</a:t>
            </a:r>
            <a:endParaRPr lang="es-ES" sz="1600" dirty="0">
              <a:solidFill>
                <a:srgbClr val="000000"/>
              </a:solidFill>
              <a:highlight>
                <a:srgbClr val="FFFFFF"/>
              </a:highlight>
            </a:endParaRPr>
          </a:p>
          <a:p>
            <a:r>
              <a:rPr lang="es-ES" sz="1600" dirty="0">
                <a:solidFill>
                  <a:srgbClr val="000000"/>
                </a:solidFill>
                <a:highlight>
                  <a:srgbClr val="FFFFFF"/>
                </a:highlight>
              </a:rPr>
              <a:t>    </a:t>
            </a:r>
            <a:r>
              <a:rPr lang="es-ES" sz="1600" dirty="0" err="1">
                <a:solidFill>
                  <a:srgbClr val="000000"/>
                </a:solidFill>
                <a:highlight>
                  <a:srgbClr val="FFFFFF"/>
                </a:highlight>
              </a:rPr>
              <a:t>printf</a:t>
            </a:r>
            <a:r>
              <a:rPr lang="es-ES" sz="1600" b="1" dirty="0">
                <a:solidFill>
                  <a:srgbClr val="000080"/>
                </a:solidFill>
                <a:highlight>
                  <a:srgbClr val="FFFFFF"/>
                </a:highlight>
              </a:rPr>
              <a:t>(</a:t>
            </a:r>
            <a:r>
              <a:rPr lang="es-ES" sz="1600" dirty="0">
                <a:solidFill>
                  <a:srgbClr val="808080"/>
                </a:solidFill>
                <a:highlight>
                  <a:srgbClr val="FFFFFF"/>
                </a:highlight>
              </a:rPr>
              <a:t>"</a:t>
            </a:r>
            <a:r>
              <a:rPr lang="es-ES" sz="1600" dirty="0" err="1">
                <a:solidFill>
                  <a:srgbClr val="808080"/>
                </a:solidFill>
                <a:highlight>
                  <a:srgbClr val="FFFFFF"/>
                </a:highlight>
              </a:rPr>
              <a:t>Recibi</a:t>
            </a:r>
            <a:r>
              <a:rPr lang="es-ES" sz="1600" dirty="0">
                <a:solidFill>
                  <a:srgbClr val="808080"/>
                </a:solidFill>
                <a:highlight>
                  <a:srgbClr val="FFFFFF"/>
                </a:highlight>
              </a:rPr>
              <a:t> una </a:t>
            </a:r>
            <a:r>
              <a:rPr lang="es-ES" sz="1600" dirty="0" err="1">
                <a:solidFill>
                  <a:srgbClr val="808080"/>
                </a:solidFill>
                <a:highlight>
                  <a:srgbClr val="FFFFFF"/>
                </a:highlight>
              </a:rPr>
              <a:t>senal</a:t>
            </a:r>
            <a:r>
              <a:rPr lang="es-ES" sz="1600" dirty="0">
                <a:solidFill>
                  <a:srgbClr val="808080"/>
                </a:solidFill>
                <a:highlight>
                  <a:srgbClr val="FFFFFF"/>
                </a:highlight>
              </a:rPr>
              <a:t> de mi hijo %d\n"</a:t>
            </a:r>
            <a:r>
              <a:rPr lang="es-ES" sz="1600" b="1" dirty="0">
                <a:solidFill>
                  <a:srgbClr val="000080"/>
                </a:solidFill>
                <a:highlight>
                  <a:srgbClr val="FFFFFF"/>
                </a:highlight>
              </a:rPr>
              <a:t>,</a:t>
            </a:r>
            <a:r>
              <a:rPr lang="es-ES" sz="1600" dirty="0" err="1">
                <a:solidFill>
                  <a:srgbClr val="000000"/>
                </a:solidFill>
                <a:highlight>
                  <a:srgbClr val="FFFFFF"/>
                </a:highlight>
              </a:rPr>
              <a:t>signum</a:t>
            </a:r>
            <a:r>
              <a:rPr lang="es-ES" sz="1600" b="1" dirty="0">
                <a:solidFill>
                  <a:srgbClr val="000080"/>
                </a:solidFill>
                <a:highlight>
                  <a:srgbClr val="FFFFFF"/>
                </a:highlight>
              </a:rPr>
              <a:t>);</a:t>
            </a:r>
            <a:endParaRPr lang="es-ES" sz="1600" dirty="0">
              <a:solidFill>
                <a:srgbClr val="000000"/>
              </a:solidFill>
              <a:highlight>
                <a:srgbClr val="FFFFFF"/>
              </a:highlight>
            </a:endParaRPr>
          </a:p>
          <a:p>
            <a:r>
              <a:rPr lang="es-ES" sz="1600" dirty="0">
                <a:solidFill>
                  <a:srgbClr val="000000"/>
                </a:solidFill>
                <a:highlight>
                  <a:srgbClr val="FFFFFF"/>
                </a:highlight>
              </a:rPr>
              <a:t>  </a:t>
            </a:r>
            <a:r>
              <a:rPr lang="es-ES" sz="1600" b="1" dirty="0">
                <a:solidFill>
                  <a:srgbClr val="000080"/>
                </a:solidFill>
                <a:highlight>
                  <a:srgbClr val="FFFFFF"/>
                </a:highlight>
              </a:rPr>
              <a:t>}</a:t>
            </a:r>
            <a:endParaRPr lang="es-ES" sz="1600" dirty="0">
              <a:solidFill>
                <a:srgbClr val="000000"/>
              </a:solidFill>
              <a:highlight>
                <a:srgbClr val="FFFFFF"/>
              </a:highlight>
            </a:endParaRPr>
          </a:p>
          <a:p>
            <a:r>
              <a:rPr lang="es-ES" sz="1600" dirty="0">
                <a:solidFill>
                  <a:srgbClr val="000000"/>
                </a:solidFill>
                <a:highlight>
                  <a:srgbClr val="FFFFFF"/>
                </a:highlight>
              </a:rPr>
              <a:t>  bandera</a:t>
            </a:r>
            <a:r>
              <a:rPr lang="es-ES" sz="1600" b="1" dirty="0">
                <a:solidFill>
                  <a:srgbClr val="000080"/>
                </a:solidFill>
                <a:highlight>
                  <a:srgbClr val="FFFFFF"/>
                </a:highlight>
              </a:rPr>
              <a:t>=</a:t>
            </a:r>
            <a:r>
              <a:rPr lang="es-ES" sz="1600" dirty="0">
                <a:solidFill>
                  <a:srgbClr val="FF8000"/>
                </a:solidFill>
                <a:highlight>
                  <a:srgbClr val="FFFFFF"/>
                </a:highlight>
              </a:rPr>
              <a:t>0</a:t>
            </a:r>
            <a:r>
              <a:rPr lang="es-ES" sz="1600" b="1" dirty="0">
                <a:solidFill>
                  <a:srgbClr val="000080"/>
                </a:solidFill>
                <a:highlight>
                  <a:srgbClr val="FFFFFF"/>
                </a:highlight>
              </a:rPr>
              <a:t>;</a:t>
            </a:r>
            <a:endParaRPr lang="es-ES" sz="1600" dirty="0">
              <a:solidFill>
                <a:srgbClr val="000000"/>
              </a:solidFill>
              <a:highlight>
                <a:srgbClr val="FFFFFF"/>
              </a:highlight>
            </a:endParaRPr>
          </a:p>
          <a:p>
            <a:r>
              <a:rPr lang="es-ES" sz="1600" b="1" dirty="0">
                <a:solidFill>
                  <a:srgbClr val="000080"/>
                </a:solidFill>
                <a:highlight>
                  <a:srgbClr val="FFFFFF"/>
                </a:highlight>
              </a:rPr>
              <a:t>}</a:t>
            </a:r>
            <a:endParaRPr lang="es-ES" sz="1600" dirty="0">
              <a:solidFill>
                <a:srgbClr val="000000"/>
              </a:solidFill>
              <a:highlight>
                <a:srgbClr val="FFFFFF"/>
              </a:highlight>
            </a:endParaRPr>
          </a:p>
        </p:txBody>
      </p:sp>
    </p:spTree>
    <p:extLst>
      <p:ext uri="{BB962C8B-B14F-4D97-AF65-F5344CB8AC3E}">
        <p14:creationId xmlns:p14="http://schemas.microsoft.com/office/powerpoint/2010/main" val="38650812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Control de procesos con java</a:t>
            </a:r>
          </a:p>
        </p:txBody>
      </p:sp>
      <p:sp>
        <p:nvSpPr>
          <p:cNvPr id="3" name="2 Marcador de contenido"/>
          <p:cNvSpPr>
            <a:spLocks noGrp="1"/>
          </p:cNvSpPr>
          <p:nvPr>
            <p:ph idx="1"/>
          </p:nvPr>
        </p:nvSpPr>
        <p:spPr/>
        <p:txBody>
          <a:bodyPr>
            <a:normAutofit fontScale="85000" lnSpcReduction="20000"/>
          </a:bodyPr>
          <a:lstStyle/>
          <a:p>
            <a:pPr marL="0" indent="0">
              <a:buNone/>
            </a:pPr>
            <a:r>
              <a:rPr lang="es-ES" dirty="0" err="1"/>
              <a:t>ProcessBuilder</a:t>
            </a:r>
            <a:r>
              <a:rPr lang="es-ES" dirty="0"/>
              <a:t> (</a:t>
            </a:r>
            <a:r>
              <a:rPr lang="es-ES" dirty="0" err="1"/>
              <a:t>java.lang</a:t>
            </a:r>
            <a:r>
              <a:rPr lang="es-ES" dirty="0"/>
              <a:t>)</a:t>
            </a:r>
          </a:p>
          <a:p>
            <a:r>
              <a:rPr lang="es-ES" dirty="0"/>
              <a:t>Cada instancia gestiona una colección de atributos del proceso.</a:t>
            </a:r>
          </a:p>
          <a:p>
            <a:r>
              <a:rPr lang="es-ES" dirty="0"/>
              <a:t>El método </a:t>
            </a:r>
            <a:r>
              <a:rPr lang="es-ES" dirty="0" err="1"/>
              <a:t>start</a:t>
            </a:r>
            <a:r>
              <a:rPr lang="es-ES" dirty="0"/>
              <a:t>() crea una nueva instancia de </a:t>
            </a:r>
            <a:r>
              <a:rPr lang="es-ES" dirty="0" err="1"/>
              <a:t>Process</a:t>
            </a:r>
            <a:r>
              <a:rPr lang="es-ES" dirty="0"/>
              <a:t> con esos atributos y puede ser invocado varias veces desde la misma instancia para crear nuevos subprocesos.</a:t>
            </a:r>
          </a:p>
          <a:p>
            <a:endParaRPr lang="es-ES" dirty="0"/>
          </a:p>
          <a:p>
            <a:pPr marL="0" indent="0">
              <a:lnSpc>
                <a:spcPct val="120000"/>
              </a:lnSpc>
              <a:spcBef>
                <a:spcPts val="0"/>
              </a:spcBef>
              <a:buNone/>
            </a:pPr>
            <a:r>
              <a:rPr lang="es-ES" b="1" dirty="0" err="1">
                <a:solidFill>
                  <a:srgbClr val="7F0055"/>
                </a:solidFill>
                <a:latin typeface="Courier New"/>
              </a:rPr>
              <a:t>package</a:t>
            </a:r>
            <a:r>
              <a:rPr lang="es-ES" b="1" dirty="0">
                <a:solidFill>
                  <a:srgbClr val="000000"/>
                </a:solidFill>
                <a:latin typeface="Courier New"/>
              </a:rPr>
              <a:t> Principal;</a:t>
            </a:r>
          </a:p>
          <a:p>
            <a:pPr marL="0" indent="0">
              <a:lnSpc>
                <a:spcPct val="120000"/>
              </a:lnSpc>
              <a:spcBef>
                <a:spcPts val="0"/>
              </a:spcBef>
              <a:buNone/>
            </a:pPr>
            <a:r>
              <a:rPr lang="es-ES" b="1" dirty="0" err="1">
                <a:solidFill>
                  <a:srgbClr val="7F0055"/>
                </a:solidFill>
                <a:latin typeface="Courier New"/>
              </a:rPr>
              <a:t>import</a:t>
            </a:r>
            <a:r>
              <a:rPr lang="es-ES" b="1" dirty="0">
                <a:solidFill>
                  <a:srgbClr val="000000"/>
                </a:solidFill>
                <a:latin typeface="Courier New"/>
              </a:rPr>
              <a:t> </a:t>
            </a:r>
            <a:r>
              <a:rPr lang="es-ES" b="1" dirty="0" err="1">
                <a:solidFill>
                  <a:srgbClr val="000000"/>
                </a:solidFill>
                <a:latin typeface="Courier New"/>
              </a:rPr>
              <a:t>java.io.IOException</a:t>
            </a:r>
            <a:r>
              <a:rPr lang="es-ES" b="1" dirty="0">
                <a:solidFill>
                  <a:srgbClr val="000000"/>
                </a:solidFill>
                <a:latin typeface="Courier New"/>
              </a:rPr>
              <a:t>;</a:t>
            </a:r>
          </a:p>
          <a:p>
            <a:pPr marL="0" indent="0">
              <a:lnSpc>
                <a:spcPct val="120000"/>
              </a:lnSpc>
              <a:spcBef>
                <a:spcPts val="0"/>
              </a:spcBef>
              <a:buNone/>
            </a:pPr>
            <a:r>
              <a:rPr lang="es-ES" b="1" dirty="0" err="1">
                <a:solidFill>
                  <a:srgbClr val="7F0055"/>
                </a:solidFill>
                <a:latin typeface="Courier New"/>
              </a:rPr>
              <a:t>public</a:t>
            </a:r>
            <a:r>
              <a:rPr lang="es-ES" b="1" dirty="0">
                <a:solidFill>
                  <a:srgbClr val="000000"/>
                </a:solidFill>
                <a:latin typeface="Courier New"/>
              </a:rPr>
              <a:t> </a:t>
            </a:r>
            <a:r>
              <a:rPr lang="es-ES" b="1" dirty="0" err="1">
                <a:solidFill>
                  <a:srgbClr val="7F0055"/>
                </a:solidFill>
                <a:latin typeface="Courier New"/>
              </a:rPr>
              <a:t>class</a:t>
            </a:r>
            <a:r>
              <a:rPr lang="es-ES" b="1" dirty="0">
                <a:solidFill>
                  <a:srgbClr val="000000"/>
                </a:solidFill>
                <a:latin typeface="Courier New"/>
              </a:rPr>
              <a:t> </a:t>
            </a:r>
            <a:r>
              <a:rPr lang="es-ES" b="1" dirty="0" err="1">
                <a:solidFill>
                  <a:srgbClr val="000000"/>
                </a:solidFill>
                <a:latin typeface="Courier New"/>
              </a:rPr>
              <a:t>HelloWorld</a:t>
            </a:r>
            <a:r>
              <a:rPr lang="es-ES" b="1" dirty="0">
                <a:solidFill>
                  <a:srgbClr val="000000"/>
                </a:solidFill>
                <a:latin typeface="Courier New"/>
              </a:rPr>
              <a:t> </a:t>
            </a:r>
          </a:p>
          <a:p>
            <a:pPr marL="0" indent="0">
              <a:lnSpc>
                <a:spcPct val="120000"/>
              </a:lnSpc>
              <a:spcBef>
                <a:spcPts val="0"/>
              </a:spcBef>
              <a:buNone/>
            </a:pPr>
            <a:r>
              <a:rPr lang="es-ES" dirty="0">
                <a:solidFill>
                  <a:srgbClr val="000000"/>
                </a:solidFill>
                <a:latin typeface="Courier New"/>
              </a:rPr>
              <a:t>{</a:t>
            </a:r>
          </a:p>
          <a:p>
            <a:pPr marL="354013" indent="0">
              <a:lnSpc>
                <a:spcPct val="120000"/>
              </a:lnSpc>
              <a:spcBef>
                <a:spcPts val="0"/>
              </a:spcBef>
              <a:buNone/>
            </a:pPr>
            <a:r>
              <a:rPr lang="en-US" b="1" dirty="0">
                <a:solidFill>
                  <a:srgbClr val="7F0055"/>
                </a:solidFill>
                <a:latin typeface="Courier New"/>
              </a:rPr>
              <a:t>public</a:t>
            </a:r>
            <a:r>
              <a:rPr lang="en-US" b="1" dirty="0">
                <a:solidFill>
                  <a:srgbClr val="000000"/>
                </a:solidFill>
                <a:latin typeface="Courier New"/>
              </a:rPr>
              <a:t> </a:t>
            </a:r>
            <a:r>
              <a:rPr lang="en-US" b="1" dirty="0">
                <a:solidFill>
                  <a:srgbClr val="7F0055"/>
                </a:solidFill>
                <a:latin typeface="Courier New"/>
              </a:rPr>
              <a:t>static</a:t>
            </a:r>
            <a:r>
              <a:rPr lang="en-US" b="1" dirty="0">
                <a:solidFill>
                  <a:srgbClr val="000000"/>
                </a:solidFill>
                <a:latin typeface="Courier New"/>
              </a:rPr>
              <a:t> </a:t>
            </a:r>
            <a:r>
              <a:rPr lang="en-US" b="1" dirty="0">
                <a:solidFill>
                  <a:srgbClr val="7F0055"/>
                </a:solidFill>
                <a:latin typeface="Courier New"/>
              </a:rPr>
              <a:t>void</a:t>
            </a:r>
            <a:r>
              <a:rPr lang="en-US" b="1" dirty="0">
                <a:solidFill>
                  <a:srgbClr val="000000"/>
                </a:solidFill>
                <a:latin typeface="Courier New"/>
              </a:rPr>
              <a:t> main(String[] </a:t>
            </a:r>
            <a:r>
              <a:rPr lang="en-US" b="1" dirty="0" err="1">
                <a:solidFill>
                  <a:srgbClr val="6A3E3E"/>
                </a:solidFill>
                <a:latin typeface="Courier New"/>
              </a:rPr>
              <a:t>args</a:t>
            </a:r>
            <a:r>
              <a:rPr lang="en-US" b="1" dirty="0">
                <a:solidFill>
                  <a:srgbClr val="000000"/>
                </a:solidFill>
                <a:latin typeface="Courier New"/>
              </a:rPr>
              <a:t>) </a:t>
            </a:r>
            <a:r>
              <a:rPr lang="en-US" b="1" dirty="0">
                <a:solidFill>
                  <a:srgbClr val="7F0055"/>
                </a:solidFill>
                <a:latin typeface="Courier New"/>
              </a:rPr>
              <a:t>throws</a:t>
            </a:r>
            <a:r>
              <a:rPr lang="en-US" b="1" dirty="0">
                <a:solidFill>
                  <a:srgbClr val="000000"/>
                </a:solidFill>
                <a:latin typeface="Courier New"/>
              </a:rPr>
              <a:t> </a:t>
            </a:r>
            <a:r>
              <a:rPr lang="en-US" b="1" dirty="0" err="1">
                <a:solidFill>
                  <a:srgbClr val="000000"/>
                </a:solidFill>
                <a:latin typeface="Courier New"/>
              </a:rPr>
              <a:t>IOException</a:t>
            </a:r>
            <a:r>
              <a:rPr lang="en-US" b="1" dirty="0">
                <a:solidFill>
                  <a:srgbClr val="000000"/>
                </a:solidFill>
                <a:latin typeface="Courier New"/>
              </a:rPr>
              <a:t> </a:t>
            </a:r>
          </a:p>
          <a:p>
            <a:pPr marL="354013" indent="0">
              <a:lnSpc>
                <a:spcPct val="120000"/>
              </a:lnSpc>
              <a:spcBef>
                <a:spcPts val="0"/>
              </a:spcBef>
              <a:buNone/>
            </a:pPr>
            <a:r>
              <a:rPr lang="es-ES" dirty="0">
                <a:solidFill>
                  <a:srgbClr val="000000"/>
                </a:solidFill>
                <a:latin typeface="Courier New"/>
              </a:rPr>
              <a:t>{</a:t>
            </a:r>
          </a:p>
          <a:p>
            <a:pPr marL="719138" indent="0">
              <a:lnSpc>
                <a:spcPct val="120000"/>
              </a:lnSpc>
              <a:spcBef>
                <a:spcPts val="0"/>
              </a:spcBef>
              <a:buNone/>
            </a:pPr>
            <a:r>
              <a:rPr lang="es-ES" dirty="0" err="1">
                <a:solidFill>
                  <a:srgbClr val="000000"/>
                </a:solidFill>
                <a:latin typeface="Courier New"/>
              </a:rPr>
              <a:t>System.</a:t>
            </a:r>
            <a:r>
              <a:rPr lang="es-ES" b="1" i="1" dirty="0" err="1">
                <a:solidFill>
                  <a:srgbClr val="0000C0"/>
                </a:solidFill>
                <a:latin typeface="Courier New"/>
              </a:rPr>
              <a:t>out</a:t>
            </a:r>
            <a:r>
              <a:rPr lang="es-ES" b="1" i="1" dirty="0" err="1">
                <a:solidFill>
                  <a:srgbClr val="000000"/>
                </a:solidFill>
                <a:latin typeface="Courier New"/>
              </a:rPr>
              <a:t>.println</a:t>
            </a:r>
            <a:r>
              <a:rPr lang="es-ES" b="1" i="1" dirty="0">
                <a:solidFill>
                  <a:srgbClr val="000000"/>
                </a:solidFill>
                <a:latin typeface="Courier New"/>
              </a:rPr>
              <a:t>(</a:t>
            </a:r>
            <a:r>
              <a:rPr lang="es-ES" b="1" i="1" dirty="0">
                <a:solidFill>
                  <a:srgbClr val="2A00FF"/>
                </a:solidFill>
                <a:latin typeface="Courier New"/>
              </a:rPr>
              <a:t>"Ejecutando el bloc de notas"</a:t>
            </a:r>
            <a:r>
              <a:rPr lang="es-ES" b="1" i="1" dirty="0">
                <a:solidFill>
                  <a:srgbClr val="000000"/>
                </a:solidFill>
                <a:latin typeface="Courier New"/>
              </a:rPr>
              <a:t>);</a:t>
            </a:r>
          </a:p>
          <a:p>
            <a:pPr marL="719138" indent="0">
              <a:lnSpc>
                <a:spcPct val="120000"/>
              </a:lnSpc>
              <a:spcBef>
                <a:spcPts val="0"/>
              </a:spcBef>
              <a:buNone/>
            </a:pPr>
            <a:r>
              <a:rPr lang="en-US" dirty="0" err="1">
                <a:solidFill>
                  <a:srgbClr val="000000"/>
                </a:solidFill>
                <a:latin typeface="Courier New"/>
              </a:rPr>
              <a:t>ProcessBuilder</a:t>
            </a:r>
            <a:r>
              <a:rPr lang="en-US" dirty="0">
                <a:solidFill>
                  <a:srgbClr val="000000"/>
                </a:solidFill>
                <a:latin typeface="Courier New"/>
              </a:rPr>
              <a:t> </a:t>
            </a:r>
            <a:r>
              <a:rPr lang="en-US" dirty="0" err="1">
                <a:solidFill>
                  <a:srgbClr val="6A3E3E"/>
                </a:solidFill>
                <a:latin typeface="Courier New"/>
              </a:rPr>
              <a:t>pb</a:t>
            </a:r>
            <a:r>
              <a:rPr lang="en-US" dirty="0">
                <a:solidFill>
                  <a:srgbClr val="000000"/>
                </a:solidFill>
                <a:latin typeface="Courier New"/>
              </a:rPr>
              <a:t> = </a:t>
            </a:r>
            <a:r>
              <a:rPr lang="en-US" b="1" dirty="0">
                <a:solidFill>
                  <a:srgbClr val="7F0055"/>
                </a:solidFill>
                <a:latin typeface="Courier New"/>
              </a:rPr>
              <a:t>new</a:t>
            </a:r>
            <a:r>
              <a:rPr lang="en-US" b="1" dirty="0">
                <a:solidFill>
                  <a:srgbClr val="000000"/>
                </a:solidFill>
                <a:latin typeface="Courier New"/>
              </a:rPr>
              <a:t> </a:t>
            </a:r>
            <a:r>
              <a:rPr lang="en-US" b="1" dirty="0" err="1">
                <a:solidFill>
                  <a:srgbClr val="000000"/>
                </a:solidFill>
                <a:latin typeface="Courier New"/>
              </a:rPr>
              <a:t>ProcessBuilder</a:t>
            </a:r>
            <a:r>
              <a:rPr lang="en-US" b="1" dirty="0">
                <a:solidFill>
                  <a:srgbClr val="000000"/>
                </a:solidFill>
                <a:latin typeface="Courier New"/>
              </a:rPr>
              <a:t>(</a:t>
            </a:r>
            <a:r>
              <a:rPr lang="en-US" b="1" dirty="0">
                <a:solidFill>
                  <a:srgbClr val="2A00FF"/>
                </a:solidFill>
                <a:latin typeface="Courier New"/>
              </a:rPr>
              <a:t>"NOTEPAD"</a:t>
            </a:r>
            <a:r>
              <a:rPr lang="en-US" b="1" dirty="0">
                <a:solidFill>
                  <a:srgbClr val="000000"/>
                </a:solidFill>
                <a:latin typeface="Courier New"/>
              </a:rPr>
              <a:t>);</a:t>
            </a:r>
          </a:p>
          <a:p>
            <a:pPr marL="719138" indent="0">
              <a:lnSpc>
                <a:spcPct val="120000"/>
              </a:lnSpc>
              <a:spcBef>
                <a:spcPts val="0"/>
              </a:spcBef>
              <a:buNone/>
            </a:pPr>
            <a:r>
              <a:rPr lang="es-ES" dirty="0" err="1">
                <a:solidFill>
                  <a:srgbClr val="000000"/>
                </a:solidFill>
                <a:latin typeface="Courier New"/>
              </a:rPr>
              <a:t>Process</a:t>
            </a:r>
            <a:r>
              <a:rPr lang="es-ES" dirty="0">
                <a:solidFill>
                  <a:srgbClr val="000000"/>
                </a:solidFill>
                <a:latin typeface="Courier New"/>
              </a:rPr>
              <a:t> </a:t>
            </a:r>
            <a:r>
              <a:rPr lang="es-ES" u="sng" dirty="0">
                <a:solidFill>
                  <a:srgbClr val="6A3E3E"/>
                </a:solidFill>
                <a:latin typeface="Courier New"/>
              </a:rPr>
              <a:t>p</a:t>
            </a:r>
            <a:r>
              <a:rPr lang="es-ES" u="sng" dirty="0">
                <a:solidFill>
                  <a:srgbClr val="000000"/>
                </a:solidFill>
                <a:latin typeface="Courier New"/>
              </a:rPr>
              <a:t> = </a:t>
            </a:r>
            <a:r>
              <a:rPr lang="es-ES" u="sng" dirty="0" err="1">
                <a:solidFill>
                  <a:srgbClr val="6A3E3E"/>
                </a:solidFill>
                <a:latin typeface="Courier New"/>
              </a:rPr>
              <a:t>pb</a:t>
            </a:r>
            <a:r>
              <a:rPr lang="es-ES" u="sng" dirty="0" err="1">
                <a:solidFill>
                  <a:srgbClr val="000000"/>
                </a:solidFill>
                <a:latin typeface="Courier New"/>
              </a:rPr>
              <a:t>.start</a:t>
            </a:r>
            <a:r>
              <a:rPr lang="es-ES" u="sng" dirty="0">
                <a:solidFill>
                  <a:srgbClr val="000000"/>
                </a:solidFill>
                <a:latin typeface="Courier New"/>
              </a:rPr>
              <a:t>();</a:t>
            </a:r>
          </a:p>
          <a:p>
            <a:pPr marL="354013" indent="0">
              <a:lnSpc>
                <a:spcPct val="120000"/>
              </a:lnSpc>
              <a:spcBef>
                <a:spcPts val="0"/>
              </a:spcBef>
              <a:buNone/>
            </a:pPr>
            <a:r>
              <a:rPr lang="es-ES" dirty="0">
                <a:solidFill>
                  <a:srgbClr val="000000"/>
                </a:solidFill>
                <a:latin typeface="Courier New"/>
              </a:rPr>
              <a:t>}</a:t>
            </a:r>
          </a:p>
          <a:p>
            <a:pPr marL="0" indent="0">
              <a:lnSpc>
                <a:spcPct val="120000"/>
              </a:lnSpc>
              <a:spcBef>
                <a:spcPts val="0"/>
              </a:spcBef>
              <a:buNone/>
            </a:pPr>
            <a:r>
              <a:rPr lang="es-ES" dirty="0">
                <a:solidFill>
                  <a:srgbClr val="000000"/>
                </a:solidFill>
                <a:latin typeface="Courier New"/>
              </a:rPr>
              <a:t>}</a:t>
            </a:r>
            <a:endParaRPr lang="es-ES" dirty="0"/>
          </a:p>
        </p:txBody>
      </p:sp>
    </p:spTree>
    <p:extLst>
      <p:ext uri="{BB962C8B-B14F-4D97-AF65-F5344CB8AC3E}">
        <p14:creationId xmlns:p14="http://schemas.microsoft.com/office/powerpoint/2010/main" val="40002996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Control de procesos con java</a:t>
            </a:r>
          </a:p>
        </p:txBody>
      </p:sp>
      <p:sp>
        <p:nvSpPr>
          <p:cNvPr id="3" name="2 Marcador de contenido"/>
          <p:cNvSpPr>
            <a:spLocks noGrp="1"/>
          </p:cNvSpPr>
          <p:nvPr>
            <p:ph idx="1"/>
          </p:nvPr>
        </p:nvSpPr>
        <p:spPr>
          <a:xfrm>
            <a:off x="1050879" y="1593977"/>
            <a:ext cx="9810604" cy="759079"/>
          </a:xfrm>
        </p:spPr>
        <p:txBody>
          <a:bodyPr/>
          <a:lstStyle/>
          <a:p>
            <a:r>
              <a:rPr lang="es-ES" dirty="0"/>
              <a:t>La clase </a:t>
            </a:r>
            <a:r>
              <a:rPr lang="es-ES" dirty="0" err="1"/>
              <a:t>Process</a:t>
            </a:r>
            <a:r>
              <a:rPr lang="es-ES" dirty="0"/>
              <a:t> proporciona métodos para realizar la entrada y salida, esperar a que termine, comprobar el estado de salida y destruirlo.</a:t>
            </a:r>
          </a:p>
        </p:txBody>
      </p:sp>
      <p:graphicFrame>
        <p:nvGraphicFramePr>
          <p:cNvPr id="4" name="3 Tabla"/>
          <p:cNvGraphicFramePr>
            <a:graphicFrameLocks noGrp="1"/>
          </p:cNvGraphicFramePr>
          <p:nvPr>
            <p:extLst>
              <p:ext uri="{D42A27DB-BD31-4B8C-83A1-F6EECF244321}">
                <p14:modId xmlns:p14="http://schemas.microsoft.com/office/powerpoint/2010/main" val="3589627433"/>
              </p:ext>
            </p:extLst>
          </p:nvPr>
        </p:nvGraphicFramePr>
        <p:xfrm>
          <a:off x="1170432" y="2341202"/>
          <a:ext cx="9473184" cy="3774440"/>
        </p:xfrm>
        <a:graphic>
          <a:graphicData uri="http://schemas.openxmlformats.org/drawingml/2006/table">
            <a:tbl>
              <a:tblPr firstRow="1" bandRow="1">
                <a:tableStyleId>{5C22544A-7EE6-4342-B048-85BDC9FD1C3A}</a:tableStyleId>
              </a:tblPr>
              <a:tblGrid>
                <a:gridCol w="2231136">
                  <a:extLst>
                    <a:ext uri="{9D8B030D-6E8A-4147-A177-3AD203B41FA5}">
                      <a16:colId xmlns:a16="http://schemas.microsoft.com/office/drawing/2014/main" val="20000"/>
                    </a:ext>
                  </a:extLst>
                </a:gridCol>
                <a:gridCol w="7242048">
                  <a:extLst>
                    <a:ext uri="{9D8B030D-6E8A-4147-A177-3AD203B41FA5}">
                      <a16:colId xmlns:a16="http://schemas.microsoft.com/office/drawing/2014/main" val="20001"/>
                    </a:ext>
                  </a:extLst>
                </a:gridCol>
              </a:tblGrid>
              <a:tr h="370840">
                <a:tc>
                  <a:txBody>
                    <a:bodyPr/>
                    <a:lstStyle/>
                    <a:p>
                      <a:pPr algn="ctr"/>
                      <a:r>
                        <a:rPr lang="es-ES" dirty="0"/>
                        <a:t>Métodos</a:t>
                      </a:r>
                    </a:p>
                  </a:txBody>
                  <a:tcPr/>
                </a:tc>
                <a:tc>
                  <a:txBody>
                    <a:bodyPr/>
                    <a:lstStyle/>
                    <a:p>
                      <a:r>
                        <a:rPr lang="es-ES" dirty="0"/>
                        <a:t>Misión</a:t>
                      </a:r>
                    </a:p>
                  </a:txBody>
                  <a:tcPr/>
                </a:tc>
                <a:extLst>
                  <a:ext uri="{0D108BD9-81ED-4DB2-BD59-A6C34878D82A}">
                    <a16:rowId xmlns:a16="http://schemas.microsoft.com/office/drawing/2014/main" val="10000"/>
                  </a:ext>
                </a:extLst>
              </a:tr>
              <a:tr h="370840">
                <a:tc>
                  <a:txBody>
                    <a:bodyPr/>
                    <a:lstStyle/>
                    <a:p>
                      <a:pPr algn="ctr"/>
                      <a:r>
                        <a:rPr lang="es-ES" dirty="0" err="1"/>
                        <a:t>InputStream</a:t>
                      </a:r>
                      <a:endParaRPr lang="es-ES" dirty="0"/>
                    </a:p>
                    <a:p>
                      <a:pPr algn="ctr"/>
                      <a:r>
                        <a:rPr lang="es-ES" dirty="0" err="1"/>
                        <a:t>getInputStream</a:t>
                      </a:r>
                      <a:endParaRPr lang="es-ES" dirty="0"/>
                    </a:p>
                  </a:txBody>
                  <a:tcPr/>
                </a:tc>
                <a:tc>
                  <a:txBody>
                    <a:bodyPr/>
                    <a:lstStyle/>
                    <a:p>
                      <a:r>
                        <a:rPr lang="es-ES" dirty="0"/>
                        <a:t>Devuelve el flujo de entrada del subproceso</a:t>
                      </a:r>
                      <a:r>
                        <a:rPr lang="es-ES" baseline="0" dirty="0"/>
                        <a:t> por lo que permite leer lo que el subproceso escribió en la consola.</a:t>
                      </a:r>
                      <a:endParaRPr lang="es-ES" dirty="0"/>
                    </a:p>
                  </a:txBody>
                  <a:tcPr/>
                </a:tc>
                <a:extLst>
                  <a:ext uri="{0D108BD9-81ED-4DB2-BD59-A6C34878D82A}">
                    <a16:rowId xmlns:a16="http://schemas.microsoft.com/office/drawing/2014/main" val="10001"/>
                  </a:ext>
                </a:extLst>
              </a:tr>
              <a:tr h="370840">
                <a:tc>
                  <a:txBody>
                    <a:bodyPr/>
                    <a:lstStyle/>
                    <a:p>
                      <a:pPr algn="ctr"/>
                      <a:r>
                        <a:rPr lang="es-ES" dirty="0" err="1"/>
                        <a:t>int</a:t>
                      </a:r>
                      <a:r>
                        <a:rPr lang="es-ES" dirty="0"/>
                        <a:t> </a:t>
                      </a:r>
                      <a:r>
                        <a:rPr lang="es-ES" dirty="0" err="1"/>
                        <a:t>waitFor</a:t>
                      </a:r>
                      <a:r>
                        <a:rPr lang="es-ES" dirty="0"/>
                        <a:t>()</a:t>
                      </a:r>
                    </a:p>
                  </a:txBody>
                  <a:tcPr/>
                </a:tc>
                <a:tc>
                  <a:txBody>
                    <a:bodyPr/>
                    <a:lstStyle/>
                    <a:p>
                      <a:r>
                        <a:rPr lang="es-ES" dirty="0"/>
                        <a:t>Provoca que el proceso actual espere</a:t>
                      </a:r>
                      <a:r>
                        <a:rPr lang="es-ES" baseline="0" dirty="0"/>
                        <a:t> a que el subproceso consultado finalice.</a:t>
                      </a:r>
                      <a:endParaRPr lang="es-ES" dirty="0"/>
                    </a:p>
                  </a:txBody>
                  <a:tcPr/>
                </a:tc>
                <a:extLst>
                  <a:ext uri="{0D108BD9-81ED-4DB2-BD59-A6C34878D82A}">
                    <a16:rowId xmlns:a16="http://schemas.microsoft.com/office/drawing/2014/main" val="10002"/>
                  </a:ext>
                </a:extLst>
              </a:tr>
              <a:tr h="370840">
                <a:tc>
                  <a:txBody>
                    <a:bodyPr/>
                    <a:lstStyle/>
                    <a:p>
                      <a:pPr algn="ctr"/>
                      <a:r>
                        <a:rPr lang="es-ES" dirty="0" err="1"/>
                        <a:t>InputStream</a:t>
                      </a:r>
                      <a:endParaRPr lang="es-ES" dirty="0"/>
                    </a:p>
                    <a:p>
                      <a:pPr algn="ctr"/>
                      <a:r>
                        <a:rPr lang="es-ES" dirty="0" err="1"/>
                        <a:t>getErrorStream</a:t>
                      </a:r>
                      <a:r>
                        <a:rPr lang="es-ES" dirty="0"/>
                        <a:t>()</a:t>
                      </a:r>
                    </a:p>
                  </a:txBody>
                  <a:tcPr/>
                </a:tc>
                <a:tc>
                  <a:txBody>
                    <a:bodyPr/>
                    <a:lstStyle/>
                    <a:p>
                      <a:r>
                        <a:rPr lang="es-ES" dirty="0"/>
                        <a:t>Devuelve el flujo de entrada del subproceso para leer</a:t>
                      </a:r>
                      <a:r>
                        <a:rPr lang="es-ES" baseline="0" dirty="0"/>
                        <a:t> lo que el subproceso escribió en la salida de error.</a:t>
                      </a:r>
                      <a:endParaRPr lang="es-ES" dirty="0"/>
                    </a:p>
                  </a:txBody>
                  <a:tcPr/>
                </a:tc>
                <a:extLst>
                  <a:ext uri="{0D108BD9-81ED-4DB2-BD59-A6C34878D82A}">
                    <a16:rowId xmlns:a16="http://schemas.microsoft.com/office/drawing/2014/main" val="10003"/>
                  </a:ext>
                </a:extLst>
              </a:tr>
              <a:tr h="370840">
                <a:tc>
                  <a:txBody>
                    <a:bodyPr/>
                    <a:lstStyle/>
                    <a:p>
                      <a:pPr algn="ctr"/>
                      <a:r>
                        <a:rPr lang="es-ES" dirty="0" err="1"/>
                        <a:t>OutputStream</a:t>
                      </a:r>
                      <a:endParaRPr lang="es-ES" dirty="0"/>
                    </a:p>
                    <a:p>
                      <a:pPr algn="ctr"/>
                      <a:r>
                        <a:rPr lang="es-ES" dirty="0" err="1"/>
                        <a:t>getOutputStream</a:t>
                      </a:r>
                      <a:r>
                        <a:rPr lang="es-ES" dirty="0"/>
                        <a:t>()</a:t>
                      </a:r>
                    </a:p>
                  </a:txBody>
                  <a:tcPr/>
                </a:tc>
                <a:tc>
                  <a:txBody>
                    <a:bodyPr/>
                    <a:lstStyle/>
                    <a:p>
                      <a:r>
                        <a:rPr lang="es-ES" dirty="0"/>
                        <a:t>Devuelve el flujo de salida lo que permite</a:t>
                      </a:r>
                      <a:r>
                        <a:rPr lang="es-ES" baseline="0" dirty="0"/>
                        <a:t> escribir en el </a:t>
                      </a:r>
                      <a:r>
                        <a:rPr lang="es-ES" baseline="0" dirty="0" err="1"/>
                        <a:t>stream</a:t>
                      </a:r>
                      <a:r>
                        <a:rPr lang="es-ES" baseline="0" dirty="0"/>
                        <a:t> de entrada del subproceso.</a:t>
                      </a:r>
                      <a:endParaRPr lang="es-ES" dirty="0"/>
                    </a:p>
                  </a:txBody>
                  <a:tcPr/>
                </a:tc>
                <a:extLst>
                  <a:ext uri="{0D108BD9-81ED-4DB2-BD59-A6C34878D82A}">
                    <a16:rowId xmlns:a16="http://schemas.microsoft.com/office/drawing/2014/main" val="10004"/>
                  </a:ext>
                </a:extLst>
              </a:tr>
              <a:tr h="370840">
                <a:tc>
                  <a:txBody>
                    <a:bodyPr/>
                    <a:lstStyle/>
                    <a:p>
                      <a:pPr algn="ctr"/>
                      <a:r>
                        <a:rPr lang="es-ES" dirty="0" err="1"/>
                        <a:t>void</a:t>
                      </a:r>
                      <a:r>
                        <a:rPr lang="es-ES" baseline="0" dirty="0"/>
                        <a:t> </a:t>
                      </a:r>
                      <a:r>
                        <a:rPr lang="es-ES" baseline="0" dirty="0" err="1"/>
                        <a:t>destroy</a:t>
                      </a:r>
                      <a:r>
                        <a:rPr lang="es-ES" baseline="0" dirty="0"/>
                        <a:t>()</a:t>
                      </a:r>
                      <a:endParaRPr lang="es-ES" dirty="0"/>
                    </a:p>
                  </a:txBody>
                  <a:tcPr/>
                </a:tc>
                <a:tc>
                  <a:txBody>
                    <a:bodyPr/>
                    <a:lstStyle/>
                    <a:p>
                      <a:r>
                        <a:rPr lang="es-ES" dirty="0"/>
                        <a:t>Elimina el subproceso.</a:t>
                      </a:r>
                    </a:p>
                  </a:txBody>
                  <a:tcPr/>
                </a:tc>
                <a:extLst>
                  <a:ext uri="{0D108BD9-81ED-4DB2-BD59-A6C34878D82A}">
                    <a16:rowId xmlns:a16="http://schemas.microsoft.com/office/drawing/2014/main" val="10005"/>
                  </a:ext>
                </a:extLst>
              </a:tr>
              <a:tr h="370840">
                <a:tc>
                  <a:txBody>
                    <a:bodyPr/>
                    <a:lstStyle/>
                    <a:p>
                      <a:pPr algn="ctr"/>
                      <a:r>
                        <a:rPr lang="es-ES" dirty="0" err="1"/>
                        <a:t>boolean</a:t>
                      </a:r>
                      <a:r>
                        <a:rPr lang="es-ES" dirty="0"/>
                        <a:t> </a:t>
                      </a:r>
                      <a:r>
                        <a:rPr lang="es-ES" dirty="0" err="1"/>
                        <a:t>isAlive</a:t>
                      </a:r>
                      <a:r>
                        <a:rPr lang="es-ES" dirty="0"/>
                        <a:t>()</a:t>
                      </a:r>
                    </a:p>
                  </a:txBody>
                  <a:tcPr/>
                </a:tc>
                <a:tc>
                  <a:txBody>
                    <a:bodyPr/>
                    <a:lstStyle/>
                    <a:p>
                      <a:r>
                        <a:rPr lang="es-ES" dirty="0"/>
                        <a:t>Comprueba</a:t>
                      </a:r>
                      <a:r>
                        <a:rPr lang="es-ES" baseline="0" dirty="0"/>
                        <a:t> si el subproceso está vivo.</a:t>
                      </a:r>
                      <a:endParaRPr lang="es-ES" dirty="0"/>
                    </a:p>
                  </a:txBody>
                  <a:tcPr/>
                </a:tc>
                <a:extLst>
                  <a:ext uri="{0D108BD9-81ED-4DB2-BD59-A6C34878D82A}">
                    <a16:rowId xmlns:a16="http://schemas.microsoft.com/office/drawing/2014/main" val="10006"/>
                  </a:ext>
                </a:extLst>
              </a:tr>
              <a:tr h="370840">
                <a:tc>
                  <a:txBody>
                    <a:bodyPr/>
                    <a:lstStyle/>
                    <a:p>
                      <a:pPr algn="ctr"/>
                      <a:r>
                        <a:rPr lang="es-ES" dirty="0" err="1"/>
                        <a:t>int</a:t>
                      </a:r>
                      <a:r>
                        <a:rPr lang="es-ES" dirty="0"/>
                        <a:t> </a:t>
                      </a:r>
                      <a:r>
                        <a:rPr lang="es-ES" dirty="0" err="1"/>
                        <a:t>exitValue</a:t>
                      </a:r>
                      <a:r>
                        <a:rPr lang="es-ES" dirty="0"/>
                        <a:t>()</a:t>
                      </a:r>
                    </a:p>
                  </a:txBody>
                  <a:tcPr/>
                </a:tc>
                <a:tc>
                  <a:txBody>
                    <a:bodyPr/>
                    <a:lstStyle/>
                    <a:p>
                      <a:r>
                        <a:rPr lang="es-ES" dirty="0"/>
                        <a:t>Devuelve el valor de salida del subproceso.</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0298433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Control de procesos con java</a:t>
            </a:r>
          </a:p>
        </p:txBody>
      </p:sp>
      <p:sp>
        <p:nvSpPr>
          <p:cNvPr id="4" name="3 Marcador de contenido"/>
          <p:cNvSpPr>
            <a:spLocks noGrp="1"/>
          </p:cNvSpPr>
          <p:nvPr>
            <p:ph idx="1"/>
          </p:nvPr>
        </p:nvSpPr>
        <p:spPr/>
        <p:txBody>
          <a:bodyPr>
            <a:normAutofit fontScale="92500" lnSpcReduction="20000"/>
          </a:bodyPr>
          <a:lstStyle/>
          <a:p>
            <a:pPr marL="0" indent="0">
              <a:lnSpc>
                <a:spcPct val="120000"/>
              </a:lnSpc>
              <a:spcBef>
                <a:spcPts val="0"/>
              </a:spcBef>
              <a:buNone/>
              <a:tabLst>
                <a:tab pos="354013" algn="l"/>
                <a:tab pos="719138" algn="l"/>
                <a:tab pos="1073150" algn="l"/>
              </a:tabLst>
            </a:pPr>
            <a:r>
              <a:rPr lang="en-US" dirty="0" err="1">
                <a:solidFill>
                  <a:srgbClr val="000000"/>
                </a:solidFill>
                <a:latin typeface="Courier New"/>
              </a:rPr>
              <a:t>ProcessBuilder</a:t>
            </a:r>
            <a:r>
              <a:rPr lang="en-US" dirty="0">
                <a:solidFill>
                  <a:srgbClr val="000000"/>
                </a:solidFill>
                <a:latin typeface="Courier New"/>
              </a:rPr>
              <a:t> </a:t>
            </a:r>
            <a:r>
              <a:rPr lang="en-US" dirty="0" err="1">
                <a:solidFill>
                  <a:srgbClr val="6A3E3E"/>
                </a:solidFill>
                <a:latin typeface="Courier New"/>
              </a:rPr>
              <a:t>pb</a:t>
            </a:r>
            <a:r>
              <a:rPr lang="en-US" dirty="0">
                <a:solidFill>
                  <a:srgbClr val="000000"/>
                </a:solidFill>
                <a:latin typeface="Courier New"/>
              </a:rPr>
              <a:t> = </a:t>
            </a:r>
            <a:r>
              <a:rPr lang="en-US" b="1" dirty="0">
                <a:solidFill>
                  <a:srgbClr val="7F0055"/>
                </a:solidFill>
                <a:latin typeface="Courier New"/>
              </a:rPr>
              <a:t>new</a:t>
            </a:r>
            <a:r>
              <a:rPr lang="en-US" b="1" dirty="0">
                <a:solidFill>
                  <a:srgbClr val="000000"/>
                </a:solidFill>
                <a:latin typeface="Courier New"/>
              </a:rPr>
              <a:t> </a:t>
            </a:r>
            <a:r>
              <a:rPr lang="en-US" b="1" dirty="0" err="1">
                <a:solidFill>
                  <a:srgbClr val="000000"/>
                </a:solidFill>
                <a:latin typeface="Courier New"/>
              </a:rPr>
              <a:t>ProcessBuilder</a:t>
            </a:r>
            <a:r>
              <a:rPr lang="en-US" b="1" dirty="0">
                <a:solidFill>
                  <a:srgbClr val="000000"/>
                </a:solidFill>
                <a:latin typeface="Courier New"/>
              </a:rPr>
              <a:t>(</a:t>
            </a:r>
            <a:r>
              <a:rPr lang="en-US" b="1" dirty="0">
                <a:solidFill>
                  <a:srgbClr val="2A00FF"/>
                </a:solidFill>
                <a:latin typeface="Courier New"/>
              </a:rPr>
              <a:t>"CMD"</a:t>
            </a:r>
            <a:r>
              <a:rPr lang="en-US" b="1" dirty="0">
                <a:solidFill>
                  <a:srgbClr val="000000"/>
                </a:solidFill>
                <a:latin typeface="Courier New"/>
              </a:rPr>
              <a:t>,</a:t>
            </a:r>
            <a:r>
              <a:rPr lang="en-US" b="1" dirty="0">
                <a:solidFill>
                  <a:srgbClr val="2A00FF"/>
                </a:solidFill>
                <a:latin typeface="Courier New"/>
              </a:rPr>
              <a:t>"/C"</a:t>
            </a:r>
            <a:r>
              <a:rPr lang="en-US" b="1" dirty="0">
                <a:solidFill>
                  <a:srgbClr val="000000"/>
                </a:solidFill>
                <a:latin typeface="Courier New"/>
              </a:rPr>
              <a:t>,</a:t>
            </a:r>
            <a:r>
              <a:rPr lang="en-US" b="1" dirty="0">
                <a:solidFill>
                  <a:srgbClr val="2A00FF"/>
                </a:solidFill>
                <a:latin typeface="Courier New"/>
              </a:rPr>
              <a:t>"DIR"</a:t>
            </a:r>
            <a:r>
              <a:rPr lang="en-US" b="1" dirty="0">
                <a:solidFill>
                  <a:srgbClr val="000000"/>
                </a:solidFill>
                <a:latin typeface="Courier New"/>
              </a:rPr>
              <a:t>);</a:t>
            </a:r>
          </a:p>
          <a:p>
            <a:pPr marL="0" indent="0">
              <a:lnSpc>
                <a:spcPct val="120000"/>
              </a:lnSpc>
              <a:spcBef>
                <a:spcPts val="0"/>
              </a:spcBef>
              <a:buNone/>
              <a:tabLst>
                <a:tab pos="354013" algn="l"/>
                <a:tab pos="719138" algn="l"/>
                <a:tab pos="1073150" algn="l"/>
              </a:tabLst>
            </a:pPr>
            <a:r>
              <a:rPr lang="es-ES" dirty="0" err="1">
                <a:solidFill>
                  <a:srgbClr val="000000"/>
                </a:solidFill>
                <a:latin typeface="Courier New"/>
              </a:rPr>
              <a:t>Process</a:t>
            </a:r>
            <a:r>
              <a:rPr lang="es-ES" dirty="0">
                <a:solidFill>
                  <a:srgbClr val="000000"/>
                </a:solidFill>
                <a:latin typeface="Courier New"/>
              </a:rPr>
              <a:t> </a:t>
            </a:r>
            <a:r>
              <a:rPr lang="es-ES" dirty="0">
                <a:solidFill>
                  <a:srgbClr val="6A3E3E"/>
                </a:solidFill>
                <a:latin typeface="Courier New"/>
              </a:rPr>
              <a:t>p</a:t>
            </a:r>
            <a:r>
              <a:rPr lang="es-ES" dirty="0">
                <a:solidFill>
                  <a:srgbClr val="000000"/>
                </a:solidFill>
                <a:latin typeface="Courier New"/>
              </a:rPr>
              <a:t> = </a:t>
            </a:r>
            <a:r>
              <a:rPr lang="es-ES" dirty="0" err="1">
                <a:solidFill>
                  <a:srgbClr val="6A3E3E"/>
                </a:solidFill>
                <a:latin typeface="Courier New"/>
              </a:rPr>
              <a:t>pb</a:t>
            </a:r>
            <a:r>
              <a:rPr lang="es-ES" dirty="0" err="1">
                <a:solidFill>
                  <a:srgbClr val="000000"/>
                </a:solidFill>
                <a:latin typeface="Courier New"/>
              </a:rPr>
              <a:t>.start</a:t>
            </a:r>
            <a:r>
              <a:rPr lang="es-ES" dirty="0">
                <a:solidFill>
                  <a:srgbClr val="000000"/>
                </a:solidFill>
                <a:latin typeface="Courier New"/>
              </a:rPr>
              <a:t>();</a:t>
            </a:r>
          </a:p>
          <a:p>
            <a:pPr marL="0" indent="0">
              <a:lnSpc>
                <a:spcPct val="120000"/>
              </a:lnSpc>
              <a:spcBef>
                <a:spcPts val="0"/>
              </a:spcBef>
              <a:buNone/>
              <a:tabLst>
                <a:tab pos="354013" algn="l"/>
                <a:tab pos="719138" algn="l"/>
                <a:tab pos="1073150" algn="l"/>
              </a:tabLst>
            </a:pPr>
            <a:r>
              <a:rPr lang="es-ES" b="1" dirty="0">
                <a:solidFill>
                  <a:srgbClr val="7F0055"/>
                </a:solidFill>
                <a:latin typeface="Courier New"/>
              </a:rPr>
              <a:t>try </a:t>
            </a:r>
            <a:r>
              <a:rPr lang="es-ES" dirty="0">
                <a:solidFill>
                  <a:srgbClr val="000000"/>
                </a:solidFill>
                <a:latin typeface="Courier New"/>
              </a:rPr>
              <a:t>{</a:t>
            </a:r>
          </a:p>
          <a:p>
            <a:pPr marL="0" indent="0">
              <a:lnSpc>
                <a:spcPct val="120000"/>
              </a:lnSpc>
              <a:spcBef>
                <a:spcPts val="0"/>
              </a:spcBef>
              <a:buNone/>
              <a:tabLst>
                <a:tab pos="354013" algn="l"/>
                <a:tab pos="719138" algn="l"/>
                <a:tab pos="1073150" algn="l"/>
              </a:tabLst>
            </a:pPr>
            <a:r>
              <a:rPr lang="es-ES" dirty="0">
                <a:solidFill>
                  <a:srgbClr val="000000"/>
                </a:solidFill>
                <a:latin typeface="Courier New"/>
              </a:rPr>
              <a:t>	</a:t>
            </a:r>
            <a:r>
              <a:rPr lang="es-ES" dirty="0" err="1">
                <a:solidFill>
                  <a:srgbClr val="000000"/>
                </a:solidFill>
                <a:latin typeface="Courier New"/>
              </a:rPr>
              <a:t>InputStream</a:t>
            </a:r>
            <a:r>
              <a:rPr lang="es-ES" dirty="0">
                <a:solidFill>
                  <a:srgbClr val="000000"/>
                </a:solidFill>
                <a:latin typeface="Courier New"/>
              </a:rPr>
              <a:t> </a:t>
            </a:r>
            <a:r>
              <a:rPr lang="es-ES" dirty="0" err="1">
                <a:solidFill>
                  <a:srgbClr val="6A3E3E"/>
                </a:solidFill>
                <a:latin typeface="Courier New"/>
              </a:rPr>
              <a:t>is</a:t>
            </a:r>
            <a:r>
              <a:rPr lang="es-ES" dirty="0">
                <a:solidFill>
                  <a:srgbClr val="000000"/>
                </a:solidFill>
                <a:latin typeface="Courier New"/>
              </a:rPr>
              <a:t> = </a:t>
            </a:r>
            <a:r>
              <a:rPr lang="es-ES" dirty="0" err="1">
                <a:solidFill>
                  <a:srgbClr val="6A3E3E"/>
                </a:solidFill>
                <a:latin typeface="Courier New"/>
              </a:rPr>
              <a:t>p</a:t>
            </a:r>
            <a:r>
              <a:rPr lang="es-ES" dirty="0" err="1">
                <a:solidFill>
                  <a:srgbClr val="000000"/>
                </a:solidFill>
                <a:latin typeface="Courier New"/>
              </a:rPr>
              <a:t>.getInputStream</a:t>
            </a:r>
            <a:r>
              <a:rPr lang="es-ES" dirty="0">
                <a:solidFill>
                  <a:srgbClr val="000000"/>
                </a:solidFill>
                <a:latin typeface="Courier New"/>
              </a:rPr>
              <a:t>();</a:t>
            </a:r>
          </a:p>
          <a:p>
            <a:pPr marL="0" indent="0">
              <a:lnSpc>
                <a:spcPct val="120000"/>
              </a:lnSpc>
              <a:spcBef>
                <a:spcPts val="0"/>
              </a:spcBef>
              <a:buNone/>
              <a:tabLst>
                <a:tab pos="354013" algn="l"/>
                <a:tab pos="719138" algn="l"/>
                <a:tab pos="1073150" algn="l"/>
              </a:tabLst>
            </a:pPr>
            <a:r>
              <a:rPr lang="es-ES" b="1" dirty="0">
                <a:solidFill>
                  <a:srgbClr val="7F0055"/>
                </a:solidFill>
                <a:latin typeface="Courier New"/>
              </a:rPr>
              <a:t>	</a:t>
            </a:r>
            <a:r>
              <a:rPr lang="es-ES" b="1" dirty="0" err="1">
                <a:solidFill>
                  <a:srgbClr val="7F0055"/>
                </a:solidFill>
                <a:latin typeface="Courier New"/>
              </a:rPr>
              <a:t>int</a:t>
            </a:r>
            <a:r>
              <a:rPr lang="es-ES" b="1" dirty="0">
                <a:solidFill>
                  <a:srgbClr val="000000"/>
                </a:solidFill>
                <a:latin typeface="Courier New"/>
              </a:rPr>
              <a:t> </a:t>
            </a:r>
            <a:r>
              <a:rPr lang="es-ES" b="1" dirty="0">
                <a:solidFill>
                  <a:srgbClr val="6A3E3E"/>
                </a:solidFill>
                <a:latin typeface="Courier New"/>
              </a:rPr>
              <a:t>c</a:t>
            </a:r>
            <a:r>
              <a:rPr lang="es-ES" b="1" dirty="0">
                <a:solidFill>
                  <a:srgbClr val="000000"/>
                </a:solidFill>
                <a:latin typeface="Courier New"/>
              </a:rPr>
              <a:t>;</a:t>
            </a:r>
          </a:p>
          <a:p>
            <a:pPr marL="0" indent="0">
              <a:lnSpc>
                <a:spcPct val="120000"/>
              </a:lnSpc>
              <a:spcBef>
                <a:spcPts val="0"/>
              </a:spcBef>
              <a:buNone/>
              <a:tabLst>
                <a:tab pos="354013" algn="l"/>
                <a:tab pos="719138" algn="l"/>
                <a:tab pos="1073150" algn="l"/>
              </a:tabLst>
            </a:pPr>
            <a:r>
              <a:rPr lang="es-ES" b="1" dirty="0">
                <a:solidFill>
                  <a:srgbClr val="7F0055"/>
                </a:solidFill>
                <a:latin typeface="Courier New"/>
              </a:rPr>
              <a:t>	</a:t>
            </a:r>
            <a:r>
              <a:rPr lang="es-ES" b="1" dirty="0" err="1">
                <a:solidFill>
                  <a:srgbClr val="7F0055"/>
                </a:solidFill>
                <a:latin typeface="Courier New"/>
              </a:rPr>
              <a:t>while</a:t>
            </a:r>
            <a:r>
              <a:rPr lang="es-ES" b="1" dirty="0">
                <a:solidFill>
                  <a:srgbClr val="000000"/>
                </a:solidFill>
                <a:latin typeface="Courier New"/>
              </a:rPr>
              <a:t> ((</a:t>
            </a:r>
            <a:r>
              <a:rPr lang="es-ES" b="1" dirty="0">
                <a:solidFill>
                  <a:srgbClr val="6A3E3E"/>
                </a:solidFill>
                <a:latin typeface="Courier New"/>
              </a:rPr>
              <a:t>c</a:t>
            </a:r>
            <a:r>
              <a:rPr lang="es-ES" b="1" dirty="0">
                <a:solidFill>
                  <a:srgbClr val="000000"/>
                </a:solidFill>
                <a:latin typeface="Courier New"/>
              </a:rPr>
              <a:t>=</a:t>
            </a:r>
            <a:r>
              <a:rPr lang="es-ES" b="1" dirty="0" err="1">
                <a:solidFill>
                  <a:srgbClr val="6A3E3E"/>
                </a:solidFill>
                <a:latin typeface="Courier New"/>
              </a:rPr>
              <a:t>is</a:t>
            </a:r>
            <a:r>
              <a:rPr lang="es-ES" b="1" dirty="0" err="1">
                <a:solidFill>
                  <a:srgbClr val="000000"/>
                </a:solidFill>
                <a:latin typeface="Courier New"/>
              </a:rPr>
              <a:t>.read</a:t>
            </a:r>
            <a:r>
              <a:rPr lang="es-ES" b="1" dirty="0">
                <a:solidFill>
                  <a:srgbClr val="000000"/>
                </a:solidFill>
                <a:latin typeface="Courier New"/>
              </a:rPr>
              <a:t>()) != -1)</a:t>
            </a:r>
          </a:p>
          <a:p>
            <a:pPr marL="0" indent="0">
              <a:lnSpc>
                <a:spcPct val="120000"/>
              </a:lnSpc>
              <a:spcBef>
                <a:spcPts val="0"/>
              </a:spcBef>
              <a:buNone/>
              <a:tabLst>
                <a:tab pos="354013" algn="l"/>
                <a:tab pos="719138" algn="l"/>
                <a:tab pos="1073150" algn="l"/>
              </a:tabLst>
            </a:pPr>
            <a:r>
              <a:rPr lang="es-ES" dirty="0">
                <a:solidFill>
                  <a:srgbClr val="000000"/>
                </a:solidFill>
                <a:latin typeface="Courier New"/>
              </a:rPr>
              <a:t>		</a:t>
            </a:r>
            <a:r>
              <a:rPr lang="es-ES" dirty="0" err="1">
                <a:solidFill>
                  <a:srgbClr val="000000"/>
                </a:solidFill>
                <a:latin typeface="Courier New"/>
              </a:rPr>
              <a:t>System.</a:t>
            </a:r>
            <a:r>
              <a:rPr lang="es-ES" b="1" i="1" dirty="0" err="1">
                <a:solidFill>
                  <a:srgbClr val="0000C0"/>
                </a:solidFill>
                <a:latin typeface="Courier New"/>
              </a:rPr>
              <a:t>out</a:t>
            </a:r>
            <a:r>
              <a:rPr lang="es-ES" b="1" i="1" dirty="0" err="1">
                <a:solidFill>
                  <a:srgbClr val="000000"/>
                </a:solidFill>
                <a:latin typeface="Courier New"/>
              </a:rPr>
              <a:t>.print</a:t>
            </a:r>
            <a:r>
              <a:rPr lang="es-ES" b="1" i="1" dirty="0">
                <a:solidFill>
                  <a:srgbClr val="000000"/>
                </a:solidFill>
                <a:latin typeface="Courier New"/>
              </a:rPr>
              <a:t> ((</a:t>
            </a:r>
            <a:r>
              <a:rPr lang="es-ES" b="1" i="1" dirty="0" err="1">
                <a:solidFill>
                  <a:srgbClr val="7F0055"/>
                </a:solidFill>
                <a:latin typeface="Courier New"/>
              </a:rPr>
              <a:t>char</a:t>
            </a:r>
            <a:r>
              <a:rPr lang="es-ES" b="1" i="1" dirty="0">
                <a:solidFill>
                  <a:srgbClr val="000000"/>
                </a:solidFill>
                <a:latin typeface="Courier New"/>
              </a:rPr>
              <a:t>)</a:t>
            </a:r>
            <a:r>
              <a:rPr lang="es-ES" b="1" i="1" dirty="0">
                <a:solidFill>
                  <a:srgbClr val="6A3E3E"/>
                </a:solidFill>
                <a:latin typeface="Courier New"/>
              </a:rPr>
              <a:t>c</a:t>
            </a:r>
            <a:r>
              <a:rPr lang="es-ES" b="1" i="1" dirty="0">
                <a:solidFill>
                  <a:srgbClr val="000000"/>
                </a:solidFill>
                <a:latin typeface="Courier New"/>
              </a:rPr>
              <a:t>);</a:t>
            </a:r>
          </a:p>
          <a:p>
            <a:pPr marL="0" indent="0">
              <a:lnSpc>
                <a:spcPct val="120000"/>
              </a:lnSpc>
              <a:spcBef>
                <a:spcPts val="0"/>
              </a:spcBef>
              <a:buNone/>
              <a:tabLst>
                <a:tab pos="354013" algn="l"/>
                <a:tab pos="719138" algn="l"/>
                <a:tab pos="1073150" algn="l"/>
              </a:tabLst>
            </a:pPr>
            <a:r>
              <a:rPr lang="es-ES" dirty="0">
                <a:solidFill>
                  <a:srgbClr val="6A3E3E"/>
                </a:solidFill>
                <a:latin typeface="Courier New"/>
              </a:rPr>
              <a:t>	</a:t>
            </a:r>
            <a:r>
              <a:rPr lang="es-ES" dirty="0" err="1">
                <a:solidFill>
                  <a:srgbClr val="6A3E3E"/>
                </a:solidFill>
                <a:latin typeface="Courier New"/>
              </a:rPr>
              <a:t>is</a:t>
            </a:r>
            <a:r>
              <a:rPr lang="es-ES" dirty="0" err="1">
                <a:solidFill>
                  <a:srgbClr val="000000"/>
                </a:solidFill>
                <a:latin typeface="Courier New"/>
              </a:rPr>
              <a:t>.close</a:t>
            </a:r>
            <a:r>
              <a:rPr lang="es-ES" dirty="0">
                <a:solidFill>
                  <a:srgbClr val="000000"/>
                </a:solidFill>
                <a:latin typeface="Courier New"/>
              </a:rPr>
              <a:t>();</a:t>
            </a:r>
          </a:p>
          <a:p>
            <a:pPr marL="0" indent="0">
              <a:lnSpc>
                <a:spcPct val="120000"/>
              </a:lnSpc>
              <a:spcBef>
                <a:spcPts val="0"/>
              </a:spcBef>
              <a:buNone/>
              <a:tabLst>
                <a:tab pos="354013" algn="l"/>
                <a:tab pos="719138" algn="l"/>
                <a:tab pos="1073150" algn="l"/>
              </a:tabLst>
            </a:pPr>
            <a:r>
              <a:rPr lang="es-ES" dirty="0">
                <a:solidFill>
                  <a:srgbClr val="000000"/>
                </a:solidFill>
                <a:latin typeface="Courier New"/>
              </a:rPr>
              <a:t>}</a:t>
            </a:r>
            <a:r>
              <a:rPr lang="es-ES" b="1" dirty="0">
                <a:solidFill>
                  <a:srgbClr val="7F0055"/>
                </a:solidFill>
                <a:latin typeface="Courier New"/>
              </a:rPr>
              <a:t>catch</a:t>
            </a:r>
            <a:r>
              <a:rPr lang="es-ES" b="1" dirty="0">
                <a:solidFill>
                  <a:srgbClr val="000000"/>
                </a:solidFill>
                <a:latin typeface="Courier New"/>
              </a:rPr>
              <a:t> (</a:t>
            </a:r>
            <a:r>
              <a:rPr lang="es-ES" b="1" dirty="0" err="1">
                <a:solidFill>
                  <a:srgbClr val="000000"/>
                </a:solidFill>
                <a:latin typeface="Courier New"/>
              </a:rPr>
              <a:t>Exception</a:t>
            </a:r>
            <a:r>
              <a:rPr lang="es-ES" b="1" dirty="0">
                <a:solidFill>
                  <a:srgbClr val="000000"/>
                </a:solidFill>
                <a:latin typeface="Courier New"/>
              </a:rPr>
              <a:t> </a:t>
            </a:r>
            <a:r>
              <a:rPr lang="es-ES" b="1" dirty="0">
                <a:solidFill>
                  <a:srgbClr val="6A3E3E"/>
                </a:solidFill>
                <a:latin typeface="Courier New"/>
              </a:rPr>
              <a:t>e</a:t>
            </a:r>
            <a:r>
              <a:rPr lang="es-ES" b="1" dirty="0">
                <a:solidFill>
                  <a:srgbClr val="000000"/>
                </a:solidFill>
                <a:latin typeface="Courier New"/>
              </a:rPr>
              <a:t>)</a:t>
            </a:r>
            <a:r>
              <a:rPr lang="es-ES" dirty="0">
                <a:solidFill>
                  <a:srgbClr val="000000"/>
                </a:solidFill>
                <a:latin typeface="Courier New"/>
              </a:rPr>
              <a:t>{</a:t>
            </a:r>
            <a:r>
              <a:rPr lang="es-ES" dirty="0" err="1">
                <a:solidFill>
                  <a:srgbClr val="6A3E3E"/>
                </a:solidFill>
                <a:latin typeface="Courier New"/>
              </a:rPr>
              <a:t>e</a:t>
            </a:r>
            <a:r>
              <a:rPr lang="es-ES" dirty="0" err="1">
                <a:solidFill>
                  <a:srgbClr val="000000"/>
                </a:solidFill>
                <a:latin typeface="Courier New"/>
              </a:rPr>
              <a:t>.printStackTrace</a:t>
            </a:r>
            <a:r>
              <a:rPr lang="es-ES" dirty="0">
                <a:solidFill>
                  <a:srgbClr val="000000"/>
                </a:solidFill>
                <a:latin typeface="Courier New"/>
              </a:rPr>
              <a:t>();}</a:t>
            </a:r>
          </a:p>
          <a:p>
            <a:pPr marL="0" indent="0">
              <a:lnSpc>
                <a:spcPct val="120000"/>
              </a:lnSpc>
              <a:spcBef>
                <a:spcPts val="0"/>
              </a:spcBef>
              <a:buNone/>
              <a:tabLst>
                <a:tab pos="354013" algn="l"/>
                <a:tab pos="719138" algn="l"/>
                <a:tab pos="1073150" algn="l"/>
              </a:tabLst>
            </a:pPr>
            <a:r>
              <a:rPr lang="es-ES" b="1" dirty="0" err="1">
                <a:solidFill>
                  <a:srgbClr val="7F0055"/>
                </a:solidFill>
                <a:latin typeface="Courier New"/>
              </a:rPr>
              <a:t>int</a:t>
            </a:r>
            <a:r>
              <a:rPr lang="es-ES" b="1" dirty="0">
                <a:solidFill>
                  <a:srgbClr val="000000"/>
                </a:solidFill>
                <a:latin typeface="Courier New"/>
              </a:rPr>
              <a:t> </a:t>
            </a:r>
            <a:r>
              <a:rPr lang="es-ES" b="1" dirty="0" err="1">
                <a:solidFill>
                  <a:srgbClr val="6A3E3E"/>
                </a:solidFill>
                <a:latin typeface="Courier New"/>
              </a:rPr>
              <a:t>exitVal</a:t>
            </a:r>
            <a:r>
              <a:rPr lang="es-ES" b="1" dirty="0">
                <a:solidFill>
                  <a:srgbClr val="000000"/>
                </a:solidFill>
                <a:latin typeface="Courier New"/>
              </a:rPr>
              <a:t>;</a:t>
            </a:r>
          </a:p>
          <a:p>
            <a:pPr marL="0" indent="0">
              <a:lnSpc>
                <a:spcPct val="120000"/>
              </a:lnSpc>
              <a:spcBef>
                <a:spcPts val="0"/>
              </a:spcBef>
              <a:buNone/>
              <a:tabLst>
                <a:tab pos="354013" algn="l"/>
                <a:tab pos="719138" algn="l"/>
                <a:tab pos="1073150" algn="l"/>
              </a:tabLst>
            </a:pPr>
            <a:r>
              <a:rPr lang="es-ES" b="1" dirty="0">
                <a:solidFill>
                  <a:srgbClr val="7F0055"/>
                </a:solidFill>
                <a:latin typeface="Courier New"/>
              </a:rPr>
              <a:t>Try </a:t>
            </a:r>
            <a:r>
              <a:rPr lang="es-ES" dirty="0">
                <a:solidFill>
                  <a:srgbClr val="000000"/>
                </a:solidFill>
                <a:latin typeface="Courier New"/>
              </a:rPr>
              <a:t>{</a:t>
            </a:r>
          </a:p>
          <a:p>
            <a:pPr marL="0" indent="0">
              <a:lnSpc>
                <a:spcPct val="120000"/>
              </a:lnSpc>
              <a:spcBef>
                <a:spcPts val="0"/>
              </a:spcBef>
              <a:buNone/>
              <a:tabLst>
                <a:tab pos="354013" algn="l"/>
                <a:tab pos="719138" algn="l"/>
                <a:tab pos="1073150" algn="l"/>
              </a:tabLst>
            </a:pPr>
            <a:r>
              <a:rPr lang="es-ES" dirty="0">
                <a:solidFill>
                  <a:srgbClr val="6A3E3E"/>
                </a:solidFill>
                <a:latin typeface="Courier New"/>
              </a:rPr>
              <a:t>	</a:t>
            </a:r>
            <a:r>
              <a:rPr lang="es-ES" dirty="0" err="1">
                <a:solidFill>
                  <a:srgbClr val="6A3E3E"/>
                </a:solidFill>
                <a:latin typeface="Courier New"/>
              </a:rPr>
              <a:t>exitVal</a:t>
            </a:r>
            <a:r>
              <a:rPr lang="es-ES" dirty="0">
                <a:solidFill>
                  <a:srgbClr val="000000"/>
                </a:solidFill>
                <a:latin typeface="Courier New"/>
              </a:rPr>
              <a:t> = </a:t>
            </a:r>
            <a:r>
              <a:rPr lang="es-ES" dirty="0" err="1">
                <a:solidFill>
                  <a:srgbClr val="6A3E3E"/>
                </a:solidFill>
                <a:latin typeface="Courier New"/>
              </a:rPr>
              <a:t>p</a:t>
            </a:r>
            <a:r>
              <a:rPr lang="es-ES" dirty="0" err="1">
                <a:solidFill>
                  <a:srgbClr val="000000"/>
                </a:solidFill>
                <a:latin typeface="Courier New"/>
              </a:rPr>
              <a:t>.waitFor</a:t>
            </a:r>
            <a:r>
              <a:rPr lang="es-ES" dirty="0">
                <a:solidFill>
                  <a:srgbClr val="000000"/>
                </a:solidFill>
                <a:latin typeface="Courier New"/>
              </a:rPr>
              <a:t>();</a:t>
            </a:r>
          </a:p>
          <a:p>
            <a:pPr marL="0" indent="0">
              <a:lnSpc>
                <a:spcPct val="120000"/>
              </a:lnSpc>
              <a:spcBef>
                <a:spcPts val="0"/>
              </a:spcBef>
              <a:buNone/>
              <a:tabLst>
                <a:tab pos="354013" algn="l"/>
                <a:tab pos="719138" algn="l"/>
                <a:tab pos="1073150" algn="l"/>
              </a:tabLst>
            </a:pPr>
            <a:r>
              <a:rPr lang="es-ES" dirty="0">
                <a:solidFill>
                  <a:srgbClr val="000000"/>
                </a:solidFill>
                <a:latin typeface="Courier New"/>
              </a:rPr>
              <a:t>	</a:t>
            </a:r>
            <a:r>
              <a:rPr lang="es-ES" dirty="0" err="1">
                <a:solidFill>
                  <a:srgbClr val="000000"/>
                </a:solidFill>
                <a:latin typeface="Courier New"/>
              </a:rPr>
              <a:t>System.</a:t>
            </a:r>
            <a:r>
              <a:rPr lang="es-ES" b="1" i="1" dirty="0" err="1">
                <a:solidFill>
                  <a:srgbClr val="0000C0"/>
                </a:solidFill>
                <a:latin typeface="Courier New"/>
              </a:rPr>
              <a:t>out</a:t>
            </a:r>
            <a:r>
              <a:rPr lang="es-ES" b="1" i="1" dirty="0" err="1">
                <a:solidFill>
                  <a:srgbClr val="000000"/>
                </a:solidFill>
                <a:latin typeface="Courier New"/>
              </a:rPr>
              <a:t>.println</a:t>
            </a:r>
            <a:r>
              <a:rPr lang="es-ES" b="1" i="1" dirty="0">
                <a:solidFill>
                  <a:srgbClr val="000000"/>
                </a:solidFill>
                <a:latin typeface="Courier New"/>
              </a:rPr>
              <a:t> (</a:t>
            </a:r>
            <a:r>
              <a:rPr lang="es-ES" b="1" i="1" dirty="0">
                <a:solidFill>
                  <a:srgbClr val="2A00FF"/>
                </a:solidFill>
                <a:latin typeface="Courier New"/>
              </a:rPr>
              <a:t>"Valor de Salida: "</a:t>
            </a:r>
            <a:r>
              <a:rPr lang="es-ES" b="1" i="1" dirty="0">
                <a:solidFill>
                  <a:srgbClr val="000000"/>
                </a:solidFill>
                <a:latin typeface="Courier New"/>
              </a:rPr>
              <a:t>+</a:t>
            </a:r>
            <a:r>
              <a:rPr lang="es-ES" b="1" i="1" dirty="0" err="1">
                <a:solidFill>
                  <a:srgbClr val="6A3E3E"/>
                </a:solidFill>
                <a:latin typeface="Courier New"/>
              </a:rPr>
              <a:t>exitVal</a:t>
            </a:r>
            <a:r>
              <a:rPr lang="es-ES" b="1" i="1" dirty="0">
                <a:solidFill>
                  <a:srgbClr val="000000"/>
                </a:solidFill>
                <a:latin typeface="Courier New"/>
              </a:rPr>
              <a:t>);</a:t>
            </a:r>
          </a:p>
          <a:p>
            <a:pPr marL="0" indent="0">
              <a:lnSpc>
                <a:spcPct val="120000"/>
              </a:lnSpc>
              <a:spcBef>
                <a:spcPts val="0"/>
              </a:spcBef>
              <a:buNone/>
              <a:tabLst>
                <a:tab pos="354013" algn="l"/>
                <a:tab pos="719138" algn="l"/>
                <a:tab pos="1073150" algn="l"/>
              </a:tabLst>
            </a:pPr>
            <a:r>
              <a:rPr lang="es-ES" dirty="0">
                <a:solidFill>
                  <a:srgbClr val="000000"/>
                </a:solidFill>
                <a:latin typeface="Courier New"/>
              </a:rPr>
              <a:t>} </a:t>
            </a:r>
            <a:r>
              <a:rPr lang="es-ES" b="1" dirty="0">
                <a:solidFill>
                  <a:srgbClr val="7F0055"/>
                </a:solidFill>
                <a:latin typeface="Courier New"/>
              </a:rPr>
              <a:t>catch</a:t>
            </a:r>
            <a:r>
              <a:rPr lang="es-ES" b="1" dirty="0">
                <a:solidFill>
                  <a:srgbClr val="000000"/>
                </a:solidFill>
                <a:latin typeface="Courier New"/>
              </a:rPr>
              <a:t> (</a:t>
            </a:r>
            <a:r>
              <a:rPr lang="es-ES" b="1" dirty="0" err="1">
                <a:solidFill>
                  <a:srgbClr val="000000"/>
                </a:solidFill>
                <a:latin typeface="Courier New"/>
              </a:rPr>
              <a:t>InterruptedException</a:t>
            </a:r>
            <a:r>
              <a:rPr lang="es-ES" b="1" dirty="0">
                <a:solidFill>
                  <a:srgbClr val="000000"/>
                </a:solidFill>
                <a:latin typeface="Courier New"/>
              </a:rPr>
              <a:t> </a:t>
            </a:r>
            <a:r>
              <a:rPr lang="es-ES" b="1" dirty="0">
                <a:solidFill>
                  <a:srgbClr val="6A3E3E"/>
                </a:solidFill>
                <a:latin typeface="Courier New"/>
              </a:rPr>
              <a:t>e</a:t>
            </a:r>
            <a:r>
              <a:rPr lang="es-ES" b="1" dirty="0">
                <a:solidFill>
                  <a:srgbClr val="000000"/>
                </a:solidFill>
                <a:latin typeface="Courier New"/>
              </a:rPr>
              <a:t>)</a:t>
            </a:r>
            <a:r>
              <a:rPr lang="es-ES" dirty="0">
                <a:solidFill>
                  <a:srgbClr val="000000"/>
                </a:solidFill>
                <a:latin typeface="Courier New"/>
              </a:rPr>
              <a:t>{</a:t>
            </a:r>
            <a:r>
              <a:rPr lang="es-ES" dirty="0" err="1">
                <a:solidFill>
                  <a:srgbClr val="6A3E3E"/>
                </a:solidFill>
                <a:latin typeface="Courier New"/>
              </a:rPr>
              <a:t>e</a:t>
            </a:r>
            <a:r>
              <a:rPr lang="es-ES" dirty="0" err="1">
                <a:solidFill>
                  <a:srgbClr val="000000"/>
                </a:solidFill>
                <a:latin typeface="Courier New"/>
              </a:rPr>
              <a:t>.printStackTrace</a:t>
            </a:r>
            <a:r>
              <a:rPr lang="es-ES" dirty="0">
                <a:solidFill>
                  <a:srgbClr val="000000"/>
                </a:solidFill>
                <a:latin typeface="Courier New"/>
              </a:rPr>
              <a:t>();}</a:t>
            </a:r>
            <a:endParaRPr lang="es-ES" dirty="0"/>
          </a:p>
        </p:txBody>
      </p:sp>
    </p:spTree>
    <p:extLst>
      <p:ext uri="{BB962C8B-B14F-4D97-AF65-F5344CB8AC3E}">
        <p14:creationId xmlns:p14="http://schemas.microsoft.com/office/powerpoint/2010/main" val="3482563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Control de procesos con java</a:t>
            </a:r>
          </a:p>
        </p:txBody>
      </p:sp>
      <p:sp>
        <p:nvSpPr>
          <p:cNvPr id="3" name="2 Marcador de contenido"/>
          <p:cNvSpPr>
            <a:spLocks noGrp="1"/>
          </p:cNvSpPr>
          <p:nvPr>
            <p:ph idx="1"/>
          </p:nvPr>
        </p:nvSpPr>
        <p:spPr>
          <a:xfrm>
            <a:off x="1050878" y="1825624"/>
            <a:ext cx="10214530" cy="4428753"/>
          </a:xfrm>
        </p:spPr>
        <p:txBody>
          <a:bodyPr>
            <a:normAutofit fontScale="85000" lnSpcReduction="10000"/>
          </a:bodyPr>
          <a:lstStyle/>
          <a:p>
            <a:pPr marL="0" indent="0">
              <a:lnSpc>
                <a:spcPct val="120000"/>
              </a:lnSpc>
              <a:spcBef>
                <a:spcPts val="0"/>
              </a:spcBef>
              <a:buNone/>
              <a:tabLst>
                <a:tab pos="354013" algn="l"/>
                <a:tab pos="719138" algn="l"/>
                <a:tab pos="1073150" algn="l"/>
              </a:tabLst>
            </a:pPr>
            <a:r>
              <a:rPr lang="en-US" dirty="0" err="1">
                <a:solidFill>
                  <a:srgbClr val="000000"/>
                </a:solidFill>
                <a:latin typeface="Courier New"/>
              </a:rPr>
              <a:t>ProcessBuilder</a:t>
            </a:r>
            <a:r>
              <a:rPr lang="en-US" dirty="0">
                <a:solidFill>
                  <a:srgbClr val="000000"/>
                </a:solidFill>
                <a:latin typeface="Courier New"/>
              </a:rPr>
              <a:t> </a:t>
            </a:r>
            <a:r>
              <a:rPr lang="en-US" dirty="0">
                <a:solidFill>
                  <a:srgbClr val="6A3E3E"/>
                </a:solidFill>
                <a:latin typeface="Courier New"/>
              </a:rPr>
              <a:t>pb</a:t>
            </a:r>
            <a:r>
              <a:rPr lang="en-US" dirty="0">
                <a:solidFill>
                  <a:srgbClr val="000000"/>
                </a:solidFill>
                <a:latin typeface="Courier New"/>
              </a:rPr>
              <a:t> = </a:t>
            </a:r>
            <a:r>
              <a:rPr lang="en-US" b="1" dirty="0">
                <a:solidFill>
                  <a:srgbClr val="7F0055"/>
                </a:solidFill>
                <a:latin typeface="Courier New"/>
              </a:rPr>
              <a:t>new</a:t>
            </a:r>
            <a:r>
              <a:rPr lang="en-US" b="1" dirty="0">
                <a:solidFill>
                  <a:srgbClr val="000000"/>
                </a:solidFill>
                <a:latin typeface="Courier New"/>
              </a:rPr>
              <a:t> </a:t>
            </a:r>
            <a:r>
              <a:rPr lang="en-US" b="1" dirty="0" err="1">
                <a:solidFill>
                  <a:srgbClr val="000000"/>
                </a:solidFill>
                <a:latin typeface="Courier New"/>
              </a:rPr>
              <a:t>ProcessBuilder</a:t>
            </a:r>
            <a:r>
              <a:rPr lang="en-US" b="1" dirty="0">
                <a:solidFill>
                  <a:srgbClr val="000000"/>
                </a:solidFill>
                <a:latin typeface="Courier New"/>
              </a:rPr>
              <a:t>(</a:t>
            </a:r>
            <a:r>
              <a:rPr lang="en-US" b="1" dirty="0">
                <a:solidFill>
                  <a:srgbClr val="2A00FF"/>
                </a:solidFill>
                <a:latin typeface="Courier New"/>
              </a:rPr>
              <a:t>"CMD"</a:t>
            </a:r>
            <a:r>
              <a:rPr lang="en-US" b="1" dirty="0">
                <a:solidFill>
                  <a:srgbClr val="000000"/>
                </a:solidFill>
                <a:latin typeface="Courier New"/>
              </a:rPr>
              <a:t>,</a:t>
            </a:r>
            <a:r>
              <a:rPr lang="en-US" b="1" dirty="0">
                <a:solidFill>
                  <a:srgbClr val="2A00FF"/>
                </a:solidFill>
                <a:latin typeface="Courier New"/>
              </a:rPr>
              <a:t>"/C"</a:t>
            </a:r>
            <a:r>
              <a:rPr lang="en-US" b="1" dirty="0">
                <a:solidFill>
                  <a:srgbClr val="000000"/>
                </a:solidFill>
                <a:latin typeface="Courier New"/>
              </a:rPr>
              <a:t>,</a:t>
            </a:r>
            <a:r>
              <a:rPr lang="en-US" b="1" dirty="0">
                <a:solidFill>
                  <a:srgbClr val="2A00FF"/>
                </a:solidFill>
                <a:latin typeface="Courier New"/>
              </a:rPr>
              <a:t>"DIR</a:t>
            </a:r>
            <a:r>
              <a:rPr lang="en-US" b="1" dirty="0">
                <a:solidFill>
                  <a:srgbClr val="FF0000"/>
                </a:solidFill>
                <a:latin typeface="Courier New"/>
              </a:rPr>
              <a:t>R</a:t>
            </a:r>
            <a:r>
              <a:rPr lang="en-US" b="1" dirty="0">
                <a:solidFill>
                  <a:srgbClr val="2A00FF"/>
                </a:solidFill>
                <a:latin typeface="Courier New"/>
              </a:rPr>
              <a:t>"</a:t>
            </a:r>
            <a:r>
              <a:rPr lang="en-US" b="1" dirty="0">
                <a:solidFill>
                  <a:srgbClr val="000000"/>
                </a:solidFill>
                <a:latin typeface="Courier New"/>
              </a:rPr>
              <a:t>);</a:t>
            </a:r>
          </a:p>
          <a:p>
            <a:pPr marL="0" indent="0">
              <a:lnSpc>
                <a:spcPct val="120000"/>
              </a:lnSpc>
              <a:spcBef>
                <a:spcPts val="0"/>
              </a:spcBef>
              <a:buNone/>
              <a:tabLst>
                <a:tab pos="354013" algn="l"/>
                <a:tab pos="719138" algn="l"/>
                <a:tab pos="1073150" algn="l"/>
              </a:tabLst>
            </a:pPr>
            <a:r>
              <a:rPr lang="es-ES" dirty="0" err="1">
                <a:solidFill>
                  <a:srgbClr val="000000"/>
                </a:solidFill>
                <a:latin typeface="Courier New"/>
              </a:rPr>
              <a:t>Process</a:t>
            </a:r>
            <a:r>
              <a:rPr lang="es-ES" dirty="0">
                <a:solidFill>
                  <a:srgbClr val="000000"/>
                </a:solidFill>
                <a:latin typeface="Courier New"/>
              </a:rPr>
              <a:t> </a:t>
            </a:r>
            <a:r>
              <a:rPr lang="es-ES" dirty="0">
                <a:solidFill>
                  <a:srgbClr val="6A3E3E"/>
                </a:solidFill>
                <a:latin typeface="Courier New"/>
              </a:rPr>
              <a:t>p</a:t>
            </a:r>
            <a:r>
              <a:rPr lang="es-ES" dirty="0">
                <a:solidFill>
                  <a:srgbClr val="000000"/>
                </a:solidFill>
                <a:latin typeface="Courier New"/>
              </a:rPr>
              <a:t> = </a:t>
            </a:r>
            <a:r>
              <a:rPr lang="es-ES" dirty="0" err="1">
                <a:solidFill>
                  <a:srgbClr val="6A3E3E"/>
                </a:solidFill>
                <a:latin typeface="Courier New"/>
              </a:rPr>
              <a:t>pb</a:t>
            </a:r>
            <a:r>
              <a:rPr lang="es-ES" dirty="0" err="1">
                <a:solidFill>
                  <a:srgbClr val="000000"/>
                </a:solidFill>
                <a:latin typeface="Courier New"/>
              </a:rPr>
              <a:t>.start</a:t>
            </a:r>
            <a:r>
              <a:rPr lang="es-ES" dirty="0">
                <a:solidFill>
                  <a:srgbClr val="000000"/>
                </a:solidFill>
                <a:latin typeface="Courier New"/>
              </a:rPr>
              <a:t>();</a:t>
            </a:r>
          </a:p>
          <a:p>
            <a:pPr marL="0" indent="0">
              <a:lnSpc>
                <a:spcPct val="120000"/>
              </a:lnSpc>
              <a:spcBef>
                <a:spcPts val="0"/>
              </a:spcBef>
              <a:buNone/>
              <a:tabLst>
                <a:tab pos="354013" algn="l"/>
                <a:tab pos="719138" algn="l"/>
                <a:tab pos="1073150" algn="l"/>
              </a:tabLst>
            </a:pPr>
            <a:r>
              <a:rPr lang="es-ES" b="1" dirty="0">
                <a:solidFill>
                  <a:srgbClr val="7F0055"/>
                </a:solidFill>
                <a:latin typeface="Courier New"/>
              </a:rPr>
              <a:t>try</a:t>
            </a:r>
            <a:r>
              <a:rPr lang="es-ES" dirty="0">
                <a:solidFill>
                  <a:srgbClr val="000000"/>
                </a:solidFill>
                <a:latin typeface="Courier New"/>
              </a:rPr>
              <a:t>{</a:t>
            </a:r>
          </a:p>
          <a:p>
            <a:pPr marL="0" indent="0">
              <a:lnSpc>
                <a:spcPct val="120000"/>
              </a:lnSpc>
              <a:spcBef>
                <a:spcPts val="0"/>
              </a:spcBef>
              <a:buNone/>
              <a:tabLst>
                <a:tab pos="354013" algn="l"/>
                <a:tab pos="719138" algn="l"/>
                <a:tab pos="1073150" algn="l"/>
              </a:tabLst>
            </a:pPr>
            <a:r>
              <a:rPr lang="es-ES" dirty="0">
                <a:solidFill>
                  <a:srgbClr val="000000"/>
                </a:solidFill>
                <a:latin typeface="Courier New"/>
              </a:rPr>
              <a:t>	</a:t>
            </a:r>
            <a:r>
              <a:rPr lang="es-ES" dirty="0" err="1">
                <a:solidFill>
                  <a:srgbClr val="000000"/>
                </a:solidFill>
                <a:latin typeface="Courier New"/>
              </a:rPr>
              <a:t>InputStream</a:t>
            </a:r>
            <a:r>
              <a:rPr lang="es-ES" dirty="0">
                <a:solidFill>
                  <a:srgbClr val="000000"/>
                </a:solidFill>
                <a:latin typeface="Courier New"/>
              </a:rPr>
              <a:t> </a:t>
            </a:r>
            <a:r>
              <a:rPr lang="es-ES" dirty="0" err="1">
                <a:solidFill>
                  <a:srgbClr val="6A3E3E"/>
                </a:solidFill>
                <a:latin typeface="Courier New"/>
              </a:rPr>
              <a:t>is</a:t>
            </a:r>
            <a:r>
              <a:rPr lang="es-ES" dirty="0">
                <a:solidFill>
                  <a:srgbClr val="000000"/>
                </a:solidFill>
                <a:latin typeface="Courier New"/>
              </a:rPr>
              <a:t> = </a:t>
            </a:r>
            <a:r>
              <a:rPr lang="es-ES" dirty="0" err="1">
                <a:solidFill>
                  <a:srgbClr val="6A3E3E"/>
                </a:solidFill>
                <a:latin typeface="Courier New"/>
              </a:rPr>
              <a:t>p</a:t>
            </a:r>
            <a:r>
              <a:rPr lang="es-ES" dirty="0" err="1">
                <a:solidFill>
                  <a:srgbClr val="000000"/>
                </a:solidFill>
                <a:latin typeface="Courier New"/>
              </a:rPr>
              <a:t>.getInputStream</a:t>
            </a:r>
            <a:r>
              <a:rPr lang="es-ES" dirty="0">
                <a:solidFill>
                  <a:srgbClr val="000000"/>
                </a:solidFill>
                <a:latin typeface="Courier New"/>
              </a:rPr>
              <a:t>();</a:t>
            </a:r>
          </a:p>
          <a:p>
            <a:pPr marL="0" indent="0">
              <a:lnSpc>
                <a:spcPct val="120000"/>
              </a:lnSpc>
              <a:spcBef>
                <a:spcPts val="0"/>
              </a:spcBef>
              <a:buNone/>
              <a:tabLst>
                <a:tab pos="354013" algn="l"/>
                <a:tab pos="719138" algn="l"/>
                <a:tab pos="1073150" algn="l"/>
              </a:tabLst>
            </a:pPr>
            <a:r>
              <a:rPr lang="es-ES" dirty="0">
                <a:solidFill>
                  <a:srgbClr val="000000"/>
                </a:solidFill>
                <a:latin typeface="Courier New"/>
              </a:rPr>
              <a:t>	</a:t>
            </a:r>
            <a:r>
              <a:rPr lang="es-ES" dirty="0" err="1">
                <a:solidFill>
                  <a:srgbClr val="000000"/>
                </a:solidFill>
                <a:latin typeface="Courier New"/>
              </a:rPr>
              <a:t>InputStream</a:t>
            </a:r>
            <a:r>
              <a:rPr lang="es-ES" dirty="0">
                <a:solidFill>
                  <a:srgbClr val="000000"/>
                </a:solidFill>
                <a:latin typeface="Courier New"/>
              </a:rPr>
              <a:t> </a:t>
            </a:r>
            <a:r>
              <a:rPr lang="es-ES" dirty="0" err="1">
                <a:solidFill>
                  <a:srgbClr val="6A3E3E"/>
                </a:solidFill>
                <a:latin typeface="Courier New"/>
              </a:rPr>
              <a:t>er</a:t>
            </a:r>
            <a:r>
              <a:rPr lang="es-ES" dirty="0">
                <a:solidFill>
                  <a:srgbClr val="000000"/>
                </a:solidFill>
                <a:latin typeface="Courier New"/>
              </a:rPr>
              <a:t> = </a:t>
            </a:r>
            <a:r>
              <a:rPr lang="es-ES" dirty="0" err="1">
                <a:solidFill>
                  <a:srgbClr val="6A3E3E"/>
                </a:solidFill>
                <a:latin typeface="Courier New"/>
              </a:rPr>
              <a:t>p</a:t>
            </a:r>
            <a:r>
              <a:rPr lang="es-ES" dirty="0" err="1">
                <a:solidFill>
                  <a:srgbClr val="000000"/>
                </a:solidFill>
                <a:latin typeface="Courier New"/>
              </a:rPr>
              <a:t>.getErrorStream</a:t>
            </a:r>
            <a:r>
              <a:rPr lang="es-ES" dirty="0">
                <a:solidFill>
                  <a:srgbClr val="000000"/>
                </a:solidFill>
                <a:latin typeface="Courier New"/>
              </a:rPr>
              <a:t>();</a:t>
            </a:r>
          </a:p>
          <a:p>
            <a:pPr marL="0" indent="0">
              <a:lnSpc>
                <a:spcPct val="120000"/>
              </a:lnSpc>
              <a:spcBef>
                <a:spcPts val="0"/>
              </a:spcBef>
              <a:buNone/>
              <a:tabLst>
                <a:tab pos="354013" algn="l"/>
                <a:tab pos="719138" algn="l"/>
                <a:tab pos="1073150" algn="l"/>
              </a:tabLst>
            </a:pPr>
            <a:r>
              <a:rPr lang="en-US" dirty="0">
                <a:solidFill>
                  <a:srgbClr val="000000"/>
                </a:solidFill>
                <a:latin typeface="Courier New"/>
              </a:rPr>
              <a:t>	</a:t>
            </a:r>
            <a:r>
              <a:rPr lang="en-US" dirty="0" err="1">
                <a:solidFill>
                  <a:srgbClr val="000000"/>
                </a:solidFill>
                <a:latin typeface="Courier New"/>
              </a:rPr>
              <a:t>BufferedReader</a:t>
            </a:r>
            <a:r>
              <a:rPr lang="en-US" dirty="0">
                <a:solidFill>
                  <a:srgbClr val="000000"/>
                </a:solidFill>
                <a:latin typeface="Courier New"/>
              </a:rPr>
              <a:t> </a:t>
            </a:r>
            <a:r>
              <a:rPr lang="en-US" dirty="0">
                <a:solidFill>
                  <a:srgbClr val="6A3E3E"/>
                </a:solidFill>
                <a:latin typeface="Courier New"/>
              </a:rPr>
              <a:t>buffer</a:t>
            </a:r>
            <a:r>
              <a:rPr lang="en-US" dirty="0">
                <a:solidFill>
                  <a:srgbClr val="000000"/>
                </a:solidFill>
                <a:latin typeface="Courier New"/>
              </a:rPr>
              <a:t> = </a:t>
            </a:r>
            <a:r>
              <a:rPr lang="en-US" b="1" dirty="0">
                <a:solidFill>
                  <a:srgbClr val="7F0055"/>
                </a:solidFill>
                <a:latin typeface="Courier New"/>
              </a:rPr>
              <a:t>new</a:t>
            </a:r>
            <a:r>
              <a:rPr lang="en-US" b="1" dirty="0">
                <a:solidFill>
                  <a:srgbClr val="000000"/>
                </a:solidFill>
                <a:latin typeface="Courier New"/>
              </a:rPr>
              <a:t> </a:t>
            </a:r>
            <a:r>
              <a:rPr lang="en-US" b="1" dirty="0" err="1">
                <a:solidFill>
                  <a:srgbClr val="000000"/>
                </a:solidFill>
                <a:latin typeface="Courier New"/>
              </a:rPr>
              <a:t>BufferedReader</a:t>
            </a:r>
            <a:r>
              <a:rPr lang="en-US" b="1" dirty="0">
                <a:solidFill>
                  <a:srgbClr val="000000"/>
                </a:solidFill>
                <a:latin typeface="Courier New"/>
              </a:rPr>
              <a:t>(</a:t>
            </a:r>
            <a:r>
              <a:rPr lang="en-US" b="1" dirty="0">
                <a:solidFill>
                  <a:srgbClr val="7F0055"/>
                </a:solidFill>
                <a:latin typeface="Courier New"/>
              </a:rPr>
              <a:t>new</a:t>
            </a:r>
            <a:r>
              <a:rPr lang="en-US" b="1" dirty="0">
                <a:solidFill>
                  <a:srgbClr val="000000"/>
                </a:solidFill>
                <a:latin typeface="Courier New"/>
              </a:rPr>
              <a:t> </a:t>
            </a:r>
            <a:r>
              <a:rPr lang="en-US" b="1" dirty="0" err="1">
                <a:solidFill>
                  <a:srgbClr val="000000"/>
                </a:solidFill>
                <a:latin typeface="Courier New"/>
              </a:rPr>
              <a:t>InputStreamReader</a:t>
            </a:r>
            <a:r>
              <a:rPr lang="en-US" b="1" dirty="0">
                <a:solidFill>
                  <a:srgbClr val="000000"/>
                </a:solidFill>
                <a:latin typeface="Courier New"/>
              </a:rPr>
              <a:t>(</a:t>
            </a:r>
            <a:r>
              <a:rPr lang="en-US" b="1" dirty="0" err="1">
                <a:solidFill>
                  <a:srgbClr val="6A3E3E"/>
                </a:solidFill>
                <a:latin typeface="Courier New"/>
              </a:rPr>
              <a:t>er</a:t>
            </a:r>
            <a:r>
              <a:rPr lang="en-US" b="1" dirty="0">
                <a:solidFill>
                  <a:srgbClr val="000000"/>
                </a:solidFill>
                <a:latin typeface="Courier New"/>
              </a:rPr>
              <a:t>));</a:t>
            </a:r>
          </a:p>
          <a:p>
            <a:pPr marL="0" indent="0">
              <a:lnSpc>
                <a:spcPct val="120000"/>
              </a:lnSpc>
              <a:spcBef>
                <a:spcPts val="0"/>
              </a:spcBef>
              <a:buNone/>
              <a:tabLst>
                <a:tab pos="354013" algn="l"/>
                <a:tab pos="719138" algn="l"/>
                <a:tab pos="1073150" algn="l"/>
              </a:tabLst>
            </a:pPr>
            <a:r>
              <a:rPr lang="es-ES" dirty="0">
                <a:solidFill>
                  <a:srgbClr val="000000"/>
                </a:solidFill>
                <a:latin typeface="Courier New"/>
              </a:rPr>
              <a:t>	</a:t>
            </a:r>
            <a:r>
              <a:rPr lang="es-ES" dirty="0" err="1">
                <a:solidFill>
                  <a:srgbClr val="000000"/>
                </a:solidFill>
                <a:latin typeface="Courier New"/>
              </a:rPr>
              <a:t>String</a:t>
            </a:r>
            <a:r>
              <a:rPr lang="es-ES" dirty="0">
                <a:solidFill>
                  <a:srgbClr val="000000"/>
                </a:solidFill>
                <a:latin typeface="Courier New"/>
              </a:rPr>
              <a:t> </a:t>
            </a:r>
            <a:r>
              <a:rPr lang="es-ES" dirty="0" err="1">
                <a:solidFill>
                  <a:srgbClr val="6A3E3E"/>
                </a:solidFill>
                <a:latin typeface="Courier New"/>
              </a:rPr>
              <a:t>liner</a:t>
            </a:r>
            <a:r>
              <a:rPr lang="es-ES" dirty="0">
                <a:solidFill>
                  <a:srgbClr val="000000"/>
                </a:solidFill>
                <a:latin typeface="Courier New"/>
              </a:rPr>
              <a:t> = </a:t>
            </a:r>
            <a:r>
              <a:rPr lang="es-ES" b="1" dirty="0" err="1">
                <a:solidFill>
                  <a:srgbClr val="7F0055"/>
                </a:solidFill>
                <a:latin typeface="Courier New"/>
              </a:rPr>
              <a:t>null</a:t>
            </a:r>
            <a:r>
              <a:rPr lang="es-ES" b="1" dirty="0">
                <a:solidFill>
                  <a:srgbClr val="000000"/>
                </a:solidFill>
                <a:latin typeface="Courier New"/>
              </a:rPr>
              <a:t>;</a:t>
            </a:r>
          </a:p>
          <a:p>
            <a:pPr marL="0" indent="0">
              <a:lnSpc>
                <a:spcPct val="120000"/>
              </a:lnSpc>
              <a:spcBef>
                <a:spcPts val="0"/>
              </a:spcBef>
              <a:buNone/>
              <a:tabLst>
                <a:tab pos="354013" algn="l"/>
                <a:tab pos="719138" algn="l"/>
                <a:tab pos="1073150" algn="l"/>
              </a:tabLst>
            </a:pPr>
            <a:r>
              <a:rPr lang="es-ES" b="1" dirty="0">
                <a:solidFill>
                  <a:srgbClr val="7F0055"/>
                </a:solidFill>
                <a:latin typeface="Courier New"/>
              </a:rPr>
              <a:t>	</a:t>
            </a:r>
            <a:r>
              <a:rPr lang="es-ES" b="1" dirty="0" err="1">
                <a:solidFill>
                  <a:srgbClr val="7F0055"/>
                </a:solidFill>
                <a:latin typeface="Courier New"/>
              </a:rPr>
              <a:t>while</a:t>
            </a:r>
            <a:r>
              <a:rPr lang="es-ES" b="1" dirty="0">
                <a:solidFill>
                  <a:srgbClr val="000000"/>
                </a:solidFill>
                <a:latin typeface="Courier New"/>
              </a:rPr>
              <a:t> ((</a:t>
            </a:r>
            <a:r>
              <a:rPr lang="es-ES" b="1" dirty="0" err="1">
                <a:solidFill>
                  <a:srgbClr val="6A3E3E"/>
                </a:solidFill>
                <a:latin typeface="Courier New"/>
              </a:rPr>
              <a:t>liner</a:t>
            </a:r>
            <a:r>
              <a:rPr lang="es-ES" b="1" dirty="0">
                <a:solidFill>
                  <a:srgbClr val="000000"/>
                </a:solidFill>
                <a:latin typeface="Courier New"/>
              </a:rPr>
              <a:t> = </a:t>
            </a:r>
            <a:r>
              <a:rPr lang="es-ES" b="1" dirty="0" err="1">
                <a:solidFill>
                  <a:srgbClr val="6A3E3E"/>
                </a:solidFill>
                <a:latin typeface="Courier New"/>
              </a:rPr>
              <a:t>buffer</a:t>
            </a:r>
            <a:r>
              <a:rPr lang="es-ES" b="1" dirty="0" err="1">
                <a:solidFill>
                  <a:srgbClr val="000000"/>
                </a:solidFill>
                <a:latin typeface="Courier New"/>
              </a:rPr>
              <a:t>.readLine</a:t>
            </a:r>
            <a:r>
              <a:rPr lang="es-ES" b="1" dirty="0">
                <a:solidFill>
                  <a:srgbClr val="000000"/>
                </a:solidFill>
                <a:latin typeface="Courier New"/>
              </a:rPr>
              <a:t>())!=</a:t>
            </a:r>
            <a:r>
              <a:rPr lang="es-ES" b="1" dirty="0" err="1">
                <a:solidFill>
                  <a:srgbClr val="7F0055"/>
                </a:solidFill>
                <a:latin typeface="Courier New"/>
              </a:rPr>
              <a:t>null</a:t>
            </a:r>
            <a:r>
              <a:rPr lang="es-ES" b="1" dirty="0">
                <a:solidFill>
                  <a:srgbClr val="000000"/>
                </a:solidFill>
                <a:latin typeface="Courier New"/>
              </a:rPr>
              <a:t>)</a:t>
            </a:r>
          </a:p>
          <a:p>
            <a:pPr marL="0" indent="0">
              <a:lnSpc>
                <a:spcPct val="120000"/>
              </a:lnSpc>
              <a:spcBef>
                <a:spcPts val="0"/>
              </a:spcBef>
              <a:buNone/>
              <a:tabLst>
                <a:tab pos="354013" algn="l"/>
                <a:tab pos="719138" algn="l"/>
                <a:tab pos="1073150" algn="l"/>
              </a:tabLst>
            </a:pPr>
            <a:r>
              <a:rPr lang="es-ES" dirty="0">
                <a:solidFill>
                  <a:srgbClr val="000000"/>
                </a:solidFill>
                <a:latin typeface="Courier New"/>
              </a:rPr>
              <a:t>		</a:t>
            </a:r>
            <a:r>
              <a:rPr lang="es-ES" dirty="0" err="1">
                <a:solidFill>
                  <a:srgbClr val="000000"/>
                </a:solidFill>
                <a:latin typeface="Courier New"/>
              </a:rPr>
              <a:t>System.</a:t>
            </a:r>
            <a:r>
              <a:rPr lang="es-ES" b="1" i="1" dirty="0" err="1">
                <a:solidFill>
                  <a:srgbClr val="0000C0"/>
                </a:solidFill>
                <a:latin typeface="Courier New"/>
              </a:rPr>
              <a:t>out</a:t>
            </a:r>
            <a:r>
              <a:rPr lang="es-ES" b="1" i="1" dirty="0" err="1">
                <a:solidFill>
                  <a:srgbClr val="000000"/>
                </a:solidFill>
                <a:latin typeface="Courier New"/>
              </a:rPr>
              <a:t>.println</a:t>
            </a:r>
            <a:r>
              <a:rPr lang="es-ES" b="1" i="1" dirty="0">
                <a:solidFill>
                  <a:srgbClr val="000000"/>
                </a:solidFill>
                <a:latin typeface="Courier New"/>
              </a:rPr>
              <a:t>(</a:t>
            </a:r>
            <a:r>
              <a:rPr lang="es-ES" b="1" i="1" dirty="0">
                <a:solidFill>
                  <a:srgbClr val="2A00FF"/>
                </a:solidFill>
                <a:latin typeface="Courier New"/>
              </a:rPr>
              <a:t>"ERROR &gt;"</a:t>
            </a:r>
            <a:r>
              <a:rPr lang="es-ES" b="1" i="1" dirty="0">
                <a:solidFill>
                  <a:srgbClr val="000000"/>
                </a:solidFill>
                <a:latin typeface="Courier New"/>
              </a:rPr>
              <a:t>+</a:t>
            </a:r>
            <a:r>
              <a:rPr lang="es-ES" b="1" i="1" dirty="0" err="1">
                <a:solidFill>
                  <a:srgbClr val="6A3E3E"/>
                </a:solidFill>
                <a:latin typeface="Courier New"/>
              </a:rPr>
              <a:t>liner</a:t>
            </a:r>
            <a:r>
              <a:rPr lang="es-ES" b="1" i="1" dirty="0">
                <a:solidFill>
                  <a:srgbClr val="000000"/>
                </a:solidFill>
                <a:latin typeface="Courier New"/>
              </a:rPr>
              <a:t>);</a:t>
            </a:r>
          </a:p>
          <a:p>
            <a:pPr marL="0" indent="0">
              <a:lnSpc>
                <a:spcPct val="120000"/>
              </a:lnSpc>
              <a:spcBef>
                <a:spcPts val="0"/>
              </a:spcBef>
              <a:buNone/>
              <a:tabLst>
                <a:tab pos="354013" algn="l"/>
                <a:tab pos="719138" algn="l"/>
                <a:tab pos="1073150" algn="l"/>
              </a:tabLst>
            </a:pPr>
            <a:r>
              <a:rPr lang="es-ES" b="1" dirty="0">
                <a:solidFill>
                  <a:srgbClr val="7F0055"/>
                </a:solidFill>
                <a:latin typeface="Courier New"/>
              </a:rPr>
              <a:t>	</a:t>
            </a:r>
            <a:r>
              <a:rPr lang="es-ES" b="1" dirty="0" err="1">
                <a:solidFill>
                  <a:srgbClr val="7F0055"/>
                </a:solidFill>
                <a:latin typeface="Courier New"/>
              </a:rPr>
              <a:t>int</a:t>
            </a:r>
            <a:r>
              <a:rPr lang="es-ES" b="1" dirty="0">
                <a:solidFill>
                  <a:srgbClr val="000000"/>
                </a:solidFill>
                <a:latin typeface="Courier New"/>
              </a:rPr>
              <a:t> </a:t>
            </a:r>
            <a:r>
              <a:rPr lang="es-ES" b="1" dirty="0">
                <a:solidFill>
                  <a:srgbClr val="6A3E3E"/>
                </a:solidFill>
                <a:latin typeface="Courier New"/>
              </a:rPr>
              <a:t>c</a:t>
            </a:r>
            <a:r>
              <a:rPr lang="es-ES" b="1" dirty="0">
                <a:solidFill>
                  <a:srgbClr val="000000"/>
                </a:solidFill>
                <a:latin typeface="Courier New"/>
              </a:rPr>
              <a:t>;</a:t>
            </a:r>
          </a:p>
          <a:p>
            <a:pPr marL="0" indent="0">
              <a:lnSpc>
                <a:spcPct val="120000"/>
              </a:lnSpc>
              <a:spcBef>
                <a:spcPts val="0"/>
              </a:spcBef>
              <a:buNone/>
              <a:tabLst>
                <a:tab pos="354013" algn="l"/>
                <a:tab pos="719138" algn="l"/>
                <a:tab pos="1073150" algn="l"/>
              </a:tabLst>
            </a:pPr>
            <a:r>
              <a:rPr lang="es-ES" b="1" dirty="0">
                <a:solidFill>
                  <a:srgbClr val="7F0055"/>
                </a:solidFill>
                <a:latin typeface="Courier New"/>
              </a:rPr>
              <a:t>	</a:t>
            </a:r>
            <a:r>
              <a:rPr lang="es-ES" b="1" dirty="0" err="1">
                <a:solidFill>
                  <a:srgbClr val="7F0055"/>
                </a:solidFill>
                <a:latin typeface="Courier New"/>
              </a:rPr>
              <a:t>while</a:t>
            </a:r>
            <a:r>
              <a:rPr lang="es-ES" b="1" dirty="0">
                <a:solidFill>
                  <a:srgbClr val="000000"/>
                </a:solidFill>
                <a:latin typeface="Courier New"/>
              </a:rPr>
              <a:t> ((</a:t>
            </a:r>
            <a:r>
              <a:rPr lang="es-ES" b="1" dirty="0">
                <a:solidFill>
                  <a:srgbClr val="6A3E3E"/>
                </a:solidFill>
                <a:latin typeface="Courier New"/>
              </a:rPr>
              <a:t>c</a:t>
            </a:r>
            <a:r>
              <a:rPr lang="es-ES" b="1" dirty="0">
                <a:solidFill>
                  <a:srgbClr val="000000"/>
                </a:solidFill>
                <a:latin typeface="Courier New"/>
              </a:rPr>
              <a:t>=</a:t>
            </a:r>
            <a:r>
              <a:rPr lang="es-ES" b="1" dirty="0" err="1">
                <a:solidFill>
                  <a:srgbClr val="6A3E3E"/>
                </a:solidFill>
                <a:latin typeface="Courier New"/>
              </a:rPr>
              <a:t>is</a:t>
            </a:r>
            <a:r>
              <a:rPr lang="es-ES" b="1" dirty="0" err="1">
                <a:solidFill>
                  <a:srgbClr val="000000"/>
                </a:solidFill>
                <a:latin typeface="Courier New"/>
              </a:rPr>
              <a:t>.read</a:t>
            </a:r>
            <a:r>
              <a:rPr lang="es-ES" b="1" dirty="0">
                <a:solidFill>
                  <a:srgbClr val="000000"/>
                </a:solidFill>
                <a:latin typeface="Courier New"/>
              </a:rPr>
              <a:t>()) !=-1)</a:t>
            </a:r>
          </a:p>
          <a:p>
            <a:pPr marL="0" indent="0">
              <a:lnSpc>
                <a:spcPct val="120000"/>
              </a:lnSpc>
              <a:spcBef>
                <a:spcPts val="0"/>
              </a:spcBef>
              <a:buNone/>
              <a:tabLst>
                <a:tab pos="354013" algn="l"/>
                <a:tab pos="719138" algn="l"/>
                <a:tab pos="1073150" algn="l"/>
              </a:tabLst>
            </a:pPr>
            <a:r>
              <a:rPr lang="es-ES" dirty="0">
                <a:solidFill>
                  <a:srgbClr val="000000"/>
                </a:solidFill>
                <a:latin typeface="Courier New"/>
              </a:rPr>
              <a:t>		</a:t>
            </a:r>
            <a:r>
              <a:rPr lang="es-ES" dirty="0" err="1">
                <a:solidFill>
                  <a:srgbClr val="000000"/>
                </a:solidFill>
                <a:latin typeface="Courier New"/>
              </a:rPr>
              <a:t>System.</a:t>
            </a:r>
            <a:r>
              <a:rPr lang="es-ES" b="1" i="1" dirty="0" err="1">
                <a:solidFill>
                  <a:srgbClr val="0000C0"/>
                </a:solidFill>
                <a:latin typeface="Courier New"/>
              </a:rPr>
              <a:t>out</a:t>
            </a:r>
            <a:r>
              <a:rPr lang="es-ES" b="1" i="1" dirty="0" err="1">
                <a:solidFill>
                  <a:srgbClr val="000000"/>
                </a:solidFill>
                <a:latin typeface="Courier New"/>
              </a:rPr>
              <a:t>.print</a:t>
            </a:r>
            <a:r>
              <a:rPr lang="es-ES" b="1" i="1" dirty="0">
                <a:solidFill>
                  <a:srgbClr val="000000"/>
                </a:solidFill>
                <a:latin typeface="Courier New"/>
              </a:rPr>
              <a:t> ((</a:t>
            </a:r>
            <a:r>
              <a:rPr lang="es-ES" b="1" i="1" dirty="0" err="1">
                <a:solidFill>
                  <a:srgbClr val="7F0055"/>
                </a:solidFill>
                <a:latin typeface="Courier New"/>
              </a:rPr>
              <a:t>char</a:t>
            </a:r>
            <a:r>
              <a:rPr lang="es-ES" b="1" i="1" dirty="0">
                <a:solidFill>
                  <a:srgbClr val="000000"/>
                </a:solidFill>
                <a:latin typeface="Courier New"/>
              </a:rPr>
              <a:t>)</a:t>
            </a:r>
            <a:r>
              <a:rPr lang="es-ES" b="1" i="1" dirty="0">
                <a:solidFill>
                  <a:srgbClr val="6A3E3E"/>
                </a:solidFill>
                <a:latin typeface="Courier New"/>
              </a:rPr>
              <a:t>c</a:t>
            </a:r>
            <a:r>
              <a:rPr lang="es-ES" b="1" i="1" dirty="0">
                <a:solidFill>
                  <a:srgbClr val="000000"/>
                </a:solidFill>
                <a:latin typeface="Courier New"/>
              </a:rPr>
              <a:t>);</a:t>
            </a:r>
          </a:p>
          <a:p>
            <a:pPr marL="0" indent="0">
              <a:lnSpc>
                <a:spcPct val="120000"/>
              </a:lnSpc>
              <a:spcBef>
                <a:spcPts val="0"/>
              </a:spcBef>
              <a:buNone/>
              <a:tabLst>
                <a:tab pos="354013" algn="l"/>
                <a:tab pos="719138" algn="l"/>
                <a:tab pos="1073150" algn="l"/>
              </a:tabLst>
            </a:pPr>
            <a:r>
              <a:rPr lang="es-ES" dirty="0">
                <a:solidFill>
                  <a:srgbClr val="6A3E3E"/>
                </a:solidFill>
                <a:latin typeface="Courier New"/>
              </a:rPr>
              <a:t>	</a:t>
            </a:r>
            <a:r>
              <a:rPr lang="es-ES" dirty="0" err="1">
                <a:solidFill>
                  <a:srgbClr val="6A3E3E"/>
                </a:solidFill>
                <a:latin typeface="Courier New"/>
              </a:rPr>
              <a:t>is</a:t>
            </a:r>
            <a:r>
              <a:rPr lang="es-ES" dirty="0" err="1">
                <a:solidFill>
                  <a:srgbClr val="000000"/>
                </a:solidFill>
                <a:latin typeface="Courier New"/>
              </a:rPr>
              <a:t>.close</a:t>
            </a:r>
            <a:r>
              <a:rPr lang="es-ES" dirty="0">
                <a:solidFill>
                  <a:srgbClr val="000000"/>
                </a:solidFill>
                <a:latin typeface="Courier New"/>
              </a:rPr>
              <a:t>();</a:t>
            </a:r>
          </a:p>
          <a:p>
            <a:pPr marL="0" indent="0">
              <a:lnSpc>
                <a:spcPct val="120000"/>
              </a:lnSpc>
              <a:spcBef>
                <a:spcPts val="0"/>
              </a:spcBef>
              <a:buNone/>
              <a:tabLst>
                <a:tab pos="354013" algn="l"/>
                <a:tab pos="719138" algn="l"/>
                <a:tab pos="1073150" algn="l"/>
              </a:tabLst>
            </a:pPr>
            <a:r>
              <a:rPr lang="es-ES" dirty="0">
                <a:solidFill>
                  <a:srgbClr val="000000"/>
                </a:solidFill>
                <a:latin typeface="Courier New"/>
              </a:rPr>
              <a:t>} </a:t>
            </a:r>
            <a:r>
              <a:rPr lang="es-ES" b="1" dirty="0">
                <a:solidFill>
                  <a:srgbClr val="7F0055"/>
                </a:solidFill>
                <a:latin typeface="Courier New"/>
              </a:rPr>
              <a:t>catch</a:t>
            </a:r>
            <a:r>
              <a:rPr lang="es-ES" b="1" dirty="0">
                <a:solidFill>
                  <a:srgbClr val="000000"/>
                </a:solidFill>
                <a:latin typeface="Courier New"/>
              </a:rPr>
              <a:t> (</a:t>
            </a:r>
            <a:r>
              <a:rPr lang="es-ES" b="1" dirty="0" err="1">
                <a:solidFill>
                  <a:srgbClr val="000000"/>
                </a:solidFill>
                <a:latin typeface="Courier New"/>
              </a:rPr>
              <a:t>Exception</a:t>
            </a:r>
            <a:r>
              <a:rPr lang="es-ES" b="1" dirty="0">
                <a:solidFill>
                  <a:srgbClr val="000000"/>
                </a:solidFill>
                <a:latin typeface="Courier New"/>
              </a:rPr>
              <a:t> </a:t>
            </a:r>
            <a:r>
              <a:rPr lang="es-ES" b="1" dirty="0">
                <a:solidFill>
                  <a:srgbClr val="6A3E3E"/>
                </a:solidFill>
                <a:latin typeface="Courier New"/>
              </a:rPr>
              <a:t>e</a:t>
            </a:r>
            <a:r>
              <a:rPr lang="es-ES" b="1" dirty="0">
                <a:solidFill>
                  <a:srgbClr val="000000"/>
                </a:solidFill>
                <a:latin typeface="Courier New"/>
              </a:rPr>
              <a:t>)</a:t>
            </a:r>
            <a:r>
              <a:rPr lang="es-ES" dirty="0">
                <a:solidFill>
                  <a:srgbClr val="000000"/>
                </a:solidFill>
                <a:latin typeface="Courier New"/>
              </a:rPr>
              <a:t>{</a:t>
            </a:r>
            <a:r>
              <a:rPr lang="es-ES" dirty="0" err="1">
                <a:solidFill>
                  <a:srgbClr val="6A3E3E"/>
                </a:solidFill>
                <a:latin typeface="Courier New"/>
              </a:rPr>
              <a:t>e</a:t>
            </a:r>
            <a:r>
              <a:rPr lang="es-ES" dirty="0" err="1">
                <a:solidFill>
                  <a:srgbClr val="000000"/>
                </a:solidFill>
                <a:latin typeface="Courier New"/>
              </a:rPr>
              <a:t>.printStackTrace</a:t>
            </a:r>
            <a:r>
              <a:rPr lang="es-ES" dirty="0">
                <a:solidFill>
                  <a:srgbClr val="000000"/>
                </a:solidFill>
                <a:latin typeface="Courier New"/>
              </a:rPr>
              <a:t>();}</a:t>
            </a:r>
          </a:p>
        </p:txBody>
      </p:sp>
    </p:spTree>
    <p:extLst>
      <p:ext uri="{BB962C8B-B14F-4D97-AF65-F5344CB8AC3E}">
        <p14:creationId xmlns:p14="http://schemas.microsoft.com/office/powerpoint/2010/main" val="34680110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Control de procesos con java</a:t>
            </a:r>
          </a:p>
        </p:txBody>
      </p:sp>
      <p:sp>
        <p:nvSpPr>
          <p:cNvPr id="3" name="2 Marcador de contenido"/>
          <p:cNvSpPr>
            <a:spLocks noGrp="1"/>
          </p:cNvSpPr>
          <p:nvPr>
            <p:ph idx="1"/>
          </p:nvPr>
        </p:nvSpPr>
        <p:spPr>
          <a:xfrm>
            <a:off x="1050878" y="1825624"/>
            <a:ext cx="10507137" cy="4428753"/>
          </a:xfrm>
        </p:spPr>
        <p:txBody>
          <a:bodyPr>
            <a:normAutofit fontScale="77500" lnSpcReduction="20000"/>
          </a:bodyPr>
          <a:lstStyle/>
          <a:p>
            <a:pPr marL="0" indent="0">
              <a:lnSpc>
                <a:spcPct val="120000"/>
              </a:lnSpc>
              <a:spcBef>
                <a:spcPts val="0"/>
              </a:spcBef>
              <a:buNone/>
              <a:tabLst>
                <a:tab pos="354013" algn="l"/>
                <a:tab pos="719138" algn="l"/>
                <a:tab pos="1073150" algn="l"/>
              </a:tabLst>
            </a:pPr>
            <a:r>
              <a:rPr lang="en-US" dirty="0" err="1">
                <a:solidFill>
                  <a:srgbClr val="000000"/>
                </a:solidFill>
                <a:latin typeface="Courier New"/>
              </a:rPr>
              <a:t>ProcessBuilder</a:t>
            </a:r>
            <a:r>
              <a:rPr lang="en-US" dirty="0">
                <a:solidFill>
                  <a:srgbClr val="000000"/>
                </a:solidFill>
                <a:latin typeface="Courier New"/>
              </a:rPr>
              <a:t> </a:t>
            </a:r>
            <a:r>
              <a:rPr lang="en-US" dirty="0" err="1">
                <a:solidFill>
                  <a:srgbClr val="6A3E3E"/>
                </a:solidFill>
                <a:latin typeface="Courier New"/>
              </a:rPr>
              <a:t>pb</a:t>
            </a:r>
            <a:r>
              <a:rPr lang="en-US" dirty="0">
                <a:solidFill>
                  <a:srgbClr val="000000"/>
                </a:solidFill>
                <a:latin typeface="Courier New"/>
              </a:rPr>
              <a:t> = </a:t>
            </a:r>
            <a:r>
              <a:rPr lang="en-US" b="1" dirty="0">
                <a:solidFill>
                  <a:srgbClr val="7F0055"/>
                </a:solidFill>
                <a:latin typeface="Courier New"/>
              </a:rPr>
              <a:t>new</a:t>
            </a:r>
            <a:r>
              <a:rPr lang="en-US" b="1" dirty="0">
                <a:solidFill>
                  <a:srgbClr val="000000"/>
                </a:solidFill>
                <a:latin typeface="Courier New"/>
              </a:rPr>
              <a:t> </a:t>
            </a:r>
            <a:r>
              <a:rPr lang="en-US" b="1" dirty="0" err="1">
                <a:solidFill>
                  <a:srgbClr val="000000"/>
                </a:solidFill>
                <a:latin typeface="Courier New"/>
              </a:rPr>
              <a:t>ProcessBuilder</a:t>
            </a:r>
            <a:r>
              <a:rPr lang="en-US" b="1" dirty="0">
                <a:solidFill>
                  <a:srgbClr val="000000"/>
                </a:solidFill>
                <a:latin typeface="Courier New"/>
              </a:rPr>
              <a:t>(</a:t>
            </a:r>
            <a:r>
              <a:rPr lang="en-US" b="1" dirty="0">
                <a:solidFill>
                  <a:srgbClr val="2A00FF"/>
                </a:solidFill>
                <a:latin typeface="Courier New"/>
              </a:rPr>
              <a:t>"CMD"</a:t>
            </a:r>
            <a:r>
              <a:rPr lang="en-US" b="1" dirty="0">
                <a:solidFill>
                  <a:srgbClr val="000000"/>
                </a:solidFill>
                <a:latin typeface="Courier New"/>
              </a:rPr>
              <a:t>,</a:t>
            </a:r>
            <a:r>
              <a:rPr lang="en-US" b="1" dirty="0">
                <a:solidFill>
                  <a:srgbClr val="2A00FF"/>
                </a:solidFill>
                <a:latin typeface="Courier New"/>
              </a:rPr>
              <a:t>"/C"</a:t>
            </a:r>
            <a:r>
              <a:rPr lang="en-US" b="1" dirty="0">
                <a:solidFill>
                  <a:srgbClr val="000000"/>
                </a:solidFill>
                <a:latin typeface="Courier New"/>
              </a:rPr>
              <a:t>,</a:t>
            </a:r>
            <a:r>
              <a:rPr lang="en-US" b="1" dirty="0">
                <a:solidFill>
                  <a:srgbClr val="2A00FF"/>
                </a:solidFill>
                <a:latin typeface="Courier New"/>
              </a:rPr>
              <a:t>"</a:t>
            </a:r>
            <a:r>
              <a:rPr lang="en-US" b="1" dirty="0" err="1">
                <a:solidFill>
                  <a:srgbClr val="2A00FF"/>
                </a:solidFill>
                <a:latin typeface="Courier New"/>
              </a:rPr>
              <a:t>Invertir_cadena</a:t>
            </a:r>
            <a:r>
              <a:rPr lang="en-US" b="1" dirty="0">
                <a:solidFill>
                  <a:srgbClr val="2A00FF"/>
                </a:solidFill>
                <a:latin typeface="Courier New"/>
              </a:rPr>
              <a:t>"</a:t>
            </a:r>
            <a:r>
              <a:rPr lang="en-US" b="1" dirty="0">
                <a:solidFill>
                  <a:srgbClr val="000000"/>
                </a:solidFill>
                <a:latin typeface="Courier New"/>
              </a:rPr>
              <a:t>);</a:t>
            </a:r>
          </a:p>
          <a:p>
            <a:pPr marL="0" indent="0">
              <a:lnSpc>
                <a:spcPct val="120000"/>
              </a:lnSpc>
              <a:spcBef>
                <a:spcPts val="0"/>
              </a:spcBef>
              <a:buNone/>
              <a:tabLst>
                <a:tab pos="354013" algn="l"/>
                <a:tab pos="719138" algn="l"/>
                <a:tab pos="1073150" algn="l"/>
              </a:tabLst>
            </a:pPr>
            <a:r>
              <a:rPr lang="es-ES" dirty="0" err="1">
                <a:solidFill>
                  <a:srgbClr val="000000"/>
                </a:solidFill>
                <a:latin typeface="Courier New"/>
              </a:rPr>
              <a:t>Process</a:t>
            </a:r>
            <a:r>
              <a:rPr lang="es-ES" dirty="0">
                <a:solidFill>
                  <a:srgbClr val="000000"/>
                </a:solidFill>
                <a:latin typeface="Courier New"/>
              </a:rPr>
              <a:t> </a:t>
            </a:r>
            <a:r>
              <a:rPr lang="es-ES" dirty="0">
                <a:solidFill>
                  <a:srgbClr val="6A3E3E"/>
                </a:solidFill>
                <a:latin typeface="Courier New"/>
              </a:rPr>
              <a:t>p</a:t>
            </a:r>
            <a:r>
              <a:rPr lang="es-ES" dirty="0">
                <a:solidFill>
                  <a:srgbClr val="000000"/>
                </a:solidFill>
                <a:latin typeface="Courier New"/>
              </a:rPr>
              <a:t> = </a:t>
            </a:r>
            <a:r>
              <a:rPr lang="es-ES" dirty="0" err="1">
                <a:solidFill>
                  <a:srgbClr val="6A3E3E"/>
                </a:solidFill>
                <a:latin typeface="Courier New"/>
              </a:rPr>
              <a:t>pb</a:t>
            </a:r>
            <a:r>
              <a:rPr lang="es-ES" dirty="0" err="1">
                <a:solidFill>
                  <a:srgbClr val="000000"/>
                </a:solidFill>
                <a:latin typeface="Courier New"/>
              </a:rPr>
              <a:t>.start</a:t>
            </a:r>
            <a:r>
              <a:rPr lang="es-ES" dirty="0">
                <a:solidFill>
                  <a:srgbClr val="000000"/>
                </a:solidFill>
                <a:latin typeface="Courier New"/>
              </a:rPr>
              <a:t>();</a:t>
            </a:r>
          </a:p>
          <a:p>
            <a:pPr marL="0" indent="0">
              <a:lnSpc>
                <a:spcPct val="120000"/>
              </a:lnSpc>
              <a:spcBef>
                <a:spcPts val="0"/>
              </a:spcBef>
              <a:buNone/>
              <a:tabLst>
                <a:tab pos="354013" algn="l"/>
                <a:tab pos="719138" algn="l"/>
                <a:tab pos="1073150" algn="l"/>
              </a:tabLst>
            </a:pPr>
            <a:r>
              <a:rPr lang="es-ES" b="1" dirty="0">
                <a:solidFill>
                  <a:srgbClr val="7F0055"/>
                </a:solidFill>
                <a:latin typeface="Courier New"/>
              </a:rPr>
              <a:t>try</a:t>
            </a:r>
            <a:r>
              <a:rPr lang="es-ES" dirty="0">
                <a:solidFill>
                  <a:srgbClr val="000000"/>
                </a:solidFill>
                <a:latin typeface="Courier New"/>
              </a:rPr>
              <a:t>{</a:t>
            </a:r>
          </a:p>
          <a:p>
            <a:pPr marL="0" indent="0">
              <a:lnSpc>
                <a:spcPct val="120000"/>
              </a:lnSpc>
              <a:spcBef>
                <a:spcPts val="0"/>
              </a:spcBef>
              <a:buNone/>
              <a:tabLst>
                <a:tab pos="354013" algn="l"/>
                <a:tab pos="719138" algn="l"/>
                <a:tab pos="1073150" algn="l"/>
              </a:tabLst>
            </a:pPr>
            <a:r>
              <a:rPr lang="es-ES" dirty="0">
                <a:solidFill>
                  <a:srgbClr val="000000"/>
                </a:solidFill>
                <a:latin typeface="Courier New"/>
              </a:rPr>
              <a:t>	</a:t>
            </a:r>
            <a:r>
              <a:rPr lang="es-ES" dirty="0" err="1">
                <a:solidFill>
                  <a:srgbClr val="000000"/>
                </a:solidFill>
                <a:latin typeface="Courier New"/>
              </a:rPr>
              <a:t>OutputStream</a:t>
            </a:r>
            <a:r>
              <a:rPr lang="es-ES" dirty="0">
                <a:solidFill>
                  <a:srgbClr val="000000"/>
                </a:solidFill>
                <a:latin typeface="Courier New"/>
              </a:rPr>
              <a:t> </a:t>
            </a:r>
            <a:r>
              <a:rPr lang="es-ES" dirty="0">
                <a:solidFill>
                  <a:srgbClr val="6A3E3E"/>
                </a:solidFill>
                <a:latin typeface="Courier New"/>
              </a:rPr>
              <a:t>os</a:t>
            </a:r>
            <a:r>
              <a:rPr lang="es-ES" dirty="0">
                <a:solidFill>
                  <a:srgbClr val="000000"/>
                </a:solidFill>
                <a:latin typeface="Courier New"/>
              </a:rPr>
              <a:t> = </a:t>
            </a:r>
            <a:r>
              <a:rPr lang="es-ES" dirty="0" err="1">
                <a:solidFill>
                  <a:srgbClr val="6A3E3E"/>
                </a:solidFill>
                <a:latin typeface="Courier New"/>
              </a:rPr>
              <a:t>p</a:t>
            </a:r>
            <a:r>
              <a:rPr lang="es-ES" dirty="0" err="1">
                <a:solidFill>
                  <a:srgbClr val="000000"/>
                </a:solidFill>
                <a:latin typeface="Courier New"/>
              </a:rPr>
              <a:t>.getOutputStream</a:t>
            </a:r>
            <a:r>
              <a:rPr lang="es-ES" dirty="0">
                <a:solidFill>
                  <a:srgbClr val="000000"/>
                </a:solidFill>
                <a:latin typeface="Courier New"/>
              </a:rPr>
              <a:t>();</a:t>
            </a:r>
          </a:p>
          <a:p>
            <a:pPr marL="0" indent="0">
              <a:lnSpc>
                <a:spcPct val="120000"/>
              </a:lnSpc>
              <a:spcBef>
                <a:spcPts val="0"/>
              </a:spcBef>
              <a:buNone/>
              <a:tabLst>
                <a:tab pos="354013" algn="l"/>
                <a:tab pos="719138" algn="l"/>
                <a:tab pos="1073150" algn="l"/>
              </a:tabLst>
            </a:pPr>
            <a:r>
              <a:rPr lang="es-ES" dirty="0">
                <a:solidFill>
                  <a:srgbClr val="6A3E3E"/>
                </a:solidFill>
                <a:latin typeface="Courier New"/>
              </a:rPr>
              <a:t>	</a:t>
            </a:r>
            <a:r>
              <a:rPr lang="es-ES" dirty="0" err="1">
                <a:solidFill>
                  <a:srgbClr val="6A3E3E"/>
                </a:solidFill>
                <a:latin typeface="Courier New"/>
              </a:rPr>
              <a:t>os</a:t>
            </a:r>
            <a:r>
              <a:rPr lang="es-ES" dirty="0" err="1">
                <a:solidFill>
                  <a:srgbClr val="000000"/>
                </a:solidFill>
                <a:latin typeface="Courier New"/>
              </a:rPr>
              <a:t>.write</a:t>
            </a:r>
            <a:r>
              <a:rPr lang="es-ES" dirty="0">
                <a:solidFill>
                  <a:srgbClr val="000000"/>
                </a:solidFill>
                <a:latin typeface="Courier New"/>
              </a:rPr>
              <a:t>(</a:t>
            </a:r>
            <a:r>
              <a:rPr lang="es-ES" dirty="0">
                <a:solidFill>
                  <a:srgbClr val="2A00FF"/>
                </a:solidFill>
                <a:latin typeface="Courier New"/>
              </a:rPr>
              <a:t>"Hola mundo\n"</a:t>
            </a:r>
            <a:r>
              <a:rPr lang="es-ES" dirty="0">
                <a:solidFill>
                  <a:srgbClr val="000000"/>
                </a:solidFill>
                <a:latin typeface="Courier New"/>
              </a:rPr>
              <a:t>.</a:t>
            </a:r>
            <a:r>
              <a:rPr lang="es-ES" dirty="0" err="1">
                <a:solidFill>
                  <a:srgbClr val="000000"/>
                </a:solidFill>
                <a:latin typeface="Courier New"/>
              </a:rPr>
              <a:t>getBytes</a:t>
            </a:r>
            <a:r>
              <a:rPr lang="es-ES" dirty="0">
                <a:solidFill>
                  <a:srgbClr val="000000"/>
                </a:solidFill>
                <a:latin typeface="Courier New"/>
              </a:rPr>
              <a:t>());</a:t>
            </a:r>
          </a:p>
          <a:p>
            <a:pPr marL="0" indent="0">
              <a:lnSpc>
                <a:spcPct val="120000"/>
              </a:lnSpc>
              <a:spcBef>
                <a:spcPts val="0"/>
              </a:spcBef>
              <a:buNone/>
              <a:tabLst>
                <a:tab pos="354013" algn="l"/>
                <a:tab pos="719138" algn="l"/>
                <a:tab pos="1073150" algn="l"/>
              </a:tabLst>
            </a:pPr>
            <a:r>
              <a:rPr lang="es-ES" dirty="0">
                <a:solidFill>
                  <a:srgbClr val="6A3E3E"/>
                </a:solidFill>
                <a:latin typeface="Courier New"/>
              </a:rPr>
              <a:t>	</a:t>
            </a:r>
            <a:r>
              <a:rPr lang="es-ES" dirty="0" err="1">
                <a:solidFill>
                  <a:srgbClr val="6A3E3E"/>
                </a:solidFill>
                <a:latin typeface="Courier New"/>
              </a:rPr>
              <a:t>os</a:t>
            </a:r>
            <a:r>
              <a:rPr lang="es-ES" dirty="0" err="1">
                <a:solidFill>
                  <a:srgbClr val="000000"/>
                </a:solidFill>
                <a:latin typeface="Courier New"/>
              </a:rPr>
              <a:t>.flush</a:t>
            </a:r>
            <a:r>
              <a:rPr lang="es-ES" dirty="0">
                <a:solidFill>
                  <a:srgbClr val="000000"/>
                </a:solidFill>
                <a:latin typeface="Courier New"/>
              </a:rPr>
              <a:t>();</a:t>
            </a:r>
          </a:p>
          <a:p>
            <a:pPr marL="0" indent="0">
              <a:lnSpc>
                <a:spcPct val="120000"/>
              </a:lnSpc>
              <a:spcBef>
                <a:spcPts val="0"/>
              </a:spcBef>
              <a:buNone/>
              <a:tabLst>
                <a:tab pos="354013" algn="l"/>
                <a:tab pos="719138" algn="l"/>
                <a:tab pos="1073150" algn="l"/>
              </a:tabLst>
            </a:pPr>
            <a:r>
              <a:rPr lang="es-ES" dirty="0">
                <a:solidFill>
                  <a:srgbClr val="000000"/>
                </a:solidFill>
                <a:latin typeface="Courier New"/>
              </a:rPr>
              <a:t>	</a:t>
            </a:r>
            <a:r>
              <a:rPr lang="es-ES" dirty="0" err="1">
                <a:solidFill>
                  <a:srgbClr val="000000"/>
                </a:solidFill>
                <a:latin typeface="Courier New"/>
              </a:rPr>
              <a:t>InputStream</a:t>
            </a:r>
            <a:r>
              <a:rPr lang="es-ES" dirty="0">
                <a:solidFill>
                  <a:srgbClr val="000000"/>
                </a:solidFill>
                <a:latin typeface="Courier New"/>
              </a:rPr>
              <a:t> </a:t>
            </a:r>
            <a:r>
              <a:rPr lang="es-ES" dirty="0" err="1">
                <a:solidFill>
                  <a:srgbClr val="6A3E3E"/>
                </a:solidFill>
                <a:latin typeface="Courier New"/>
              </a:rPr>
              <a:t>is</a:t>
            </a:r>
            <a:r>
              <a:rPr lang="es-ES" dirty="0">
                <a:solidFill>
                  <a:srgbClr val="000000"/>
                </a:solidFill>
                <a:latin typeface="Courier New"/>
              </a:rPr>
              <a:t> = </a:t>
            </a:r>
            <a:r>
              <a:rPr lang="es-ES" dirty="0" err="1">
                <a:solidFill>
                  <a:srgbClr val="6A3E3E"/>
                </a:solidFill>
                <a:latin typeface="Courier New"/>
              </a:rPr>
              <a:t>p</a:t>
            </a:r>
            <a:r>
              <a:rPr lang="es-ES" dirty="0" err="1">
                <a:solidFill>
                  <a:srgbClr val="000000"/>
                </a:solidFill>
                <a:latin typeface="Courier New"/>
              </a:rPr>
              <a:t>.getInputStream</a:t>
            </a:r>
            <a:r>
              <a:rPr lang="es-ES" dirty="0">
                <a:solidFill>
                  <a:srgbClr val="000000"/>
                </a:solidFill>
                <a:latin typeface="Courier New"/>
              </a:rPr>
              <a:t>();</a:t>
            </a:r>
          </a:p>
          <a:p>
            <a:pPr marL="0" indent="0">
              <a:lnSpc>
                <a:spcPct val="120000"/>
              </a:lnSpc>
              <a:spcBef>
                <a:spcPts val="0"/>
              </a:spcBef>
              <a:buNone/>
              <a:tabLst>
                <a:tab pos="354013" algn="l"/>
                <a:tab pos="719138" algn="l"/>
                <a:tab pos="1073150" algn="l"/>
              </a:tabLst>
            </a:pPr>
            <a:r>
              <a:rPr lang="es-ES" dirty="0">
                <a:solidFill>
                  <a:srgbClr val="000000"/>
                </a:solidFill>
                <a:latin typeface="Courier New"/>
              </a:rPr>
              <a:t>	</a:t>
            </a:r>
            <a:r>
              <a:rPr lang="es-ES" dirty="0" err="1">
                <a:solidFill>
                  <a:srgbClr val="000000"/>
                </a:solidFill>
                <a:latin typeface="Courier New"/>
              </a:rPr>
              <a:t>InputStream</a:t>
            </a:r>
            <a:r>
              <a:rPr lang="es-ES" dirty="0">
                <a:solidFill>
                  <a:srgbClr val="000000"/>
                </a:solidFill>
                <a:latin typeface="Courier New"/>
              </a:rPr>
              <a:t> </a:t>
            </a:r>
            <a:r>
              <a:rPr lang="es-ES" dirty="0" err="1">
                <a:solidFill>
                  <a:srgbClr val="6A3E3E"/>
                </a:solidFill>
                <a:latin typeface="Courier New"/>
              </a:rPr>
              <a:t>er</a:t>
            </a:r>
            <a:r>
              <a:rPr lang="es-ES" dirty="0">
                <a:solidFill>
                  <a:srgbClr val="000000"/>
                </a:solidFill>
                <a:latin typeface="Courier New"/>
              </a:rPr>
              <a:t> = </a:t>
            </a:r>
            <a:r>
              <a:rPr lang="es-ES" dirty="0" err="1">
                <a:solidFill>
                  <a:srgbClr val="6A3E3E"/>
                </a:solidFill>
                <a:latin typeface="Courier New"/>
              </a:rPr>
              <a:t>p</a:t>
            </a:r>
            <a:r>
              <a:rPr lang="es-ES" dirty="0" err="1">
                <a:solidFill>
                  <a:srgbClr val="000000"/>
                </a:solidFill>
                <a:latin typeface="Courier New"/>
              </a:rPr>
              <a:t>.getErrorStream</a:t>
            </a:r>
            <a:r>
              <a:rPr lang="es-ES" dirty="0">
                <a:solidFill>
                  <a:srgbClr val="000000"/>
                </a:solidFill>
                <a:latin typeface="Courier New"/>
              </a:rPr>
              <a:t>();</a:t>
            </a:r>
          </a:p>
          <a:p>
            <a:pPr marL="0" indent="0">
              <a:lnSpc>
                <a:spcPct val="120000"/>
              </a:lnSpc>
              <a:spcBef>
                <a:spcPts val="0"/>
              </a:spcBef>
              <a:buNone/>
              <a:tabLst>
                <a:tab pos="354013" algn="l"/>
                <a:tab pos="719138" algn="l"/>
                <a:tab pos="1073150" algn="l"/>
              </a:tabLst>
            </a:pPr>
            <a:r>
              <a:rPr lang="en-US" dirty="0">
                <a:solidFill>
                  <a:srgbClr val="000000"/>
                </a:solidFill>
                <a:latin typeface="Courier New"/>
              </a:rPr>
              <a:t>	</a:t>
            </a:r>
            <a:r>
              <a:rPr lang="en-US" dirty="0" err="1">
                <a:solidFill>
                  <a:srgbClr val="000000"/>
                </a:solidFill>
                <a:latin typeface="Courier New"/>
              </a:rPr>
              <a:t>BufferedReader</a:t>
            </a:r>
            <a:r>
              <a:rPr lang="en-US" dirty="0">
                <a:solidFill>
                  <a:srgbClr val="000000"/>
                </a:solidFill>
                <a:latin typeface="Courier New"/>
              </a:rPr>
              <a:t> </a:t>
            </a:r>
            <a:r>
              <a:rPr lang="en-US" dirty="0">
                <a:solidFill>
                  <a:srgbClr val="6A3E3E"/>
                </a:solidFill>
                <a:latin typeface="Courier New"/>
              </a:rPr>
              <a:t>buffer</a:t>
            </a:r>
            <a:r>
              <a:rPr lang="en-US" dirty="0">
                <a:solidFill>
                  <a:srgbClr val="000000"/>
                </a:solidFill>
                <a:latin typeface="Courier New"/>
              </a:rPr>
              <a:t> = </a:t>
            </a:r>
            <a:r>
              <a:rPr lang="en-US" b="1" dirty="0">
                <a:solidFill>
                  <a:srgbClr val="7F0055"/>
                </a:solidFill>
                <a:latin typeface="Courier New"/>
              </a:rPr>
              <a:t>new</a:t>
            </a:r>
            <a:r>
              <a:rPr lang="en-US" b="1" dirty="0">
                <a:solidFill>
                  <a:srgbClr val="000000"/>
                </a:solidFill>
                <a:latin typeface="Courier New"/>
              </a:rPr>
              <a:t> </a:t>
            </a:r>
            <a:r>
              <a:rPr lang="en-US" b="1" dirty="0" err="1">
                <a:solidFill>
                  <a:srgbClr val="000000"/>
                </a:solidFill>
                <a:latin typeface="Courier New"/>
              </a:rPr>
              <a:t>BufferedReader</a:t>
            </a:r>
            <a:r>
              <a:rPr lang="en-US" b="1" dirty="0">
                <a:solidFill>
                  <a:srgbClr val="000000"/>
                </a:solidFill>
                <a:latin typeface="Courier New"/>
              </a:rPr>
              <a:t>(</a:t>
            </a:r>
            <a:r>
              <a:rPr lang="en-US" b="1" dirty="0">
                <a:solidFill>
                  <a:srgbClr val="7F0055"/>
                </a:solidFill>
                <a:latin typeface="Courier New"/>
              </a:rPr>
              <a:t>new</a:t>
            </a:r>
            <a:r>
              <a:rPr lang="en-US" b="1" dirty="0">
                <a:solidFill>
                  <a:srgbClr val="000000"/>
                </a:solidFill>
                <a:latin typeface="Courier New"/>
              </a:rPr>
              <a:t> </a:t>
            </a:r>
            <a:r>
              <a:rPr lang="en-US" b="1" dirty="0" err="1">
                <a:solidFill>
                  <a:srgbClr val="000000"/>
                </a:solidFill>
                <a:latin typeface="Courier New"/>
              </a:rPr>
              <a:t>InputStreamReader</a:t>
            </a:r>
            <a:r>
              <a:rPr lang="en-US" b="1" dirty="0">
                <a:solidFill>
                  <a:srgbClr val="000000"/>
                </a:solidFill>
                <a:latin typeface="Courier New"/>
              </a:rPr>
              <a:t>(</a:t>
            </a:r>
            <a:r>
              <a:rPr lang="en-US" b="1" dirty="0" err="1">
                <a:solidFill>
                  <a:srgbClr val="6A3E3E"/>
                </a:solidFill>
                <a:latin typeface="Courier New"/>
              </a:rPr>
              <a:t>er</a:t>
            </a:r>
            <a:r>
              <a:rPr lang="en-US" b="1" dirty="0">
                <a:solidFill>
                  <a:srgbClr val="000000"/>
                </a:solidFill>
                <a:latin typeface="Courier New"/>
              </a:rPr>
              <a:t>));</a:t>
            </a:r>
          </a:p>
          <a:p>
            <a:pPr marL="0" indent="0">
              <a:lnSpc>
                <a:spcPct val="120000"/>
              </a:lnSpc>
              <a:spcBef>
                <a:spcPts val="0"/>
              </a:spcBef>
              <a:buNone/>
              <a:tabLst>
                <a:tab pos="354013" algn="l"/>
                <a:tab pos="719138" algn="l"/>
                <a:tab pos="1073150" algn="l"/>
              </a:tabLst>
            </a:pPr>
            <a:r>
              <a:rPr lang="es-ES" dirty="0">
                <a:solidFill>
                  <a:srgbClr val="000000"/>
                </a:solidFill>
                <a:latin typeface="Courier New"/>
              </a:rPr>
              <a:t>	</a:t>
            </a:r>
            <a:r>
              <a:rPr lang="es-ES" dirty="0" err="1">
                <a:solidFill>
                  <a:srgbClr val="000000"/>
                </a:solidFill>
                <a:latin typeface="Courier New"/>
              </a:rPr>
              <a:t>String</a:t>
            </a:r>
            <a:r>
              <a:rPr lang="es-ES" dirty="0">
                <a:solidFill>
                  <a:srgbClr val="000000"/>
                </a:solidFill>
                <a:latin typeface="Courier New"/>
              </a:rPr>
              <a:t> </a:t>
            </a:r>
            <a:r>
              <a:rPr lang="es-ES" dirty="0" err="1">
                <a:solidFill>
                  <a:srgbClr val="6A3E3E"/>
                </a:solidFill>
                <a:latin typeface="Courier New"/>
              </a:rPr>
              <a:t>liner</a:t>
            </a:r>
            <a:r>
              <a:rPr lang="es-ES" dirty="0">
                <a:solidFill>
                  <a:srgbClr val="000000"/>
                </a:solidFill>
                <a:latin typeface="Courier New"/>
              </a:rPr>
              <a:t> = </a:t>
            </a:r>
            <a:r>
              <a:rPr lang="es-ES" b="1" dirty="0" err="1">
                <a:solidFill>
                  <a:srgbClr val="7F0055"/>
                </a:solidFill>
                <a:latin typeface="Courier New"/>
              </a:rPr>
              <a:t>null</a:t>
            </a:r>
            <a:r>
              <a:rPr lang="es-ES" b="1" dirty="0">
                <a:solidFill>
                  <a:srgbClr val="000000"/>
                </a:solidFill>
                <a:latin typeface="Courier New"/>
              </a:rPr>
              <a:t>;</a:t>
            </a:r>
          </a:p>
          <a:p>
            <a:pPr marL="0" indent="0">
              <a:lnSpc>
                <a:spcPct val="120000"/>
              </a:lnSpc>
              <a:spcBef>
                <a:spcPts val="0"/>
              </a:spcBef>
              <a:buNone/>
              <a:tabLst>
                <a:tab pos="354013" algn="l"/>
                <a:tab pos="719138" algn="l"/>
                <a:tab pos="1073150" algn="l"/>
              </a:tabLst>
            </a:pPr>
            <a:r>
              <a:rPr lang="es-ES" b="1" dirty="0">
                <a:solidFill>
                  <a:srgbClr val="7F0055"/>
                </a:solidFill>
                <a:latin typeface="Courier New"/>
              </a:rPr>
              <a:t>	</a:t>
            </a:r>
            <a:r>
              <a:rPr lang="es-ES" b="1" dirty="0" err="1">
                <a:solidFill>
                  <a:srgbClr val="7F0055"/>
                </a:solidFill>
                <a:latin typeface="Courier New"/>
              </a:rPr>
              <a:t>while</a:t>
            </a:r>
            <a:r>
              <a:rPr lang="es-ES" b="1" dirty="0">
                <a:solidFill>
                  <a:srgbClr val="000000"/>
                </a:solidFill>
                <a:latin typeface="Courier New"/>
              </a:rPr>
              <a:t> ((</a:t>
            </a:r>
            <a:r>
              <a:rPr lang="es-ES" b="1" dirty="0" err="1">
                <a:solidFill>
                  <a:srgbClr val="6A3E3E"/>
                </a:solidFill>
                <a:latin typeface="Courier New"/>
              </a:rPr>
              <a:t>liner</a:t>
            </a:r>
            <a:r>
              <a:rPr lang="es-ES" b="1" dirty="0">
                <a:solidFill>
                  <a:srgbClr val="000000"/>
                </a:solidFill>
                <a:latin typeface="Courier New"/>
              </a:rPr>
              <a:t> = </a:t>
            </a:r>
            <a:r>
              <a:rPr lang="es-ES" b="1" dirty="0" err="1">
                <a:solidFill>
                  <a:srgbClr val="6A3E3E"/>
                </a:solidFill>
                <a:latin typeface="Courier New"/>
              </a:rPr>
              <a:t>buffer</a:t>
            </a:r>
            <a:r>
              <a:rPr lang="es-ES" b="1" dirty="0" err="1">
                <a:solidFill>
                  <a:srgbClr val="000000"/>
                </a:solidFill>
                <a:latin typeface="Courier New"/>
              </a:rPr>
              <a:t>.readLine</a:t>
            </a:r>
            <a:r>
              <a:rPr lang="es-ES" b="1" dirty="0">
                <a:solidFill>
                  <a:srgbClr val="000000"/>
                </a:solidFill>
                <a:latin typeface="Courier New"/>
              </a:rPr>
              <a:t>())!=</a:t>
            </a:r>
            <a:r>
              <a:rPr lang="es-ES" b="1" dirty="0" err="1">
                <a:solidFill>
                  <a:srgbClr val="7F0055"/>
                </a:solidFill>
                <a:latin typeface="Courier New"/>
              </a:rPr>
              <a:t>null</a:t>
            </a:r>
            <a:r>
              <a:rPr lang="es-ES" b="1" dirty="0">
                <a:solidFill>
                  <a:srgbClr val="000000"/>
                </a:solidFill>
                <a:latin typeface="Courier New"/>
              </a:rPr>
              <a:t>)</a:t>
            </a:r>
          </a:p>
          <a:p>
            <a:pPr marL="0" indent="0">
              <a:lnSpc>
                <a:spcPct val="120000"/>
              </a:lnSpc>
              <a:spcBef>
                <a:spcPts val="0"/>
              </a:spcBef>
              <a:buNone/>
              <a:tabLst>
                <a:tab pos="354013" algn="l"/>
                <a:tab pos="719138" algn="l"/>
                <a:tab pos="1073150" algn="l"/>
              </a:tabLst>
            </a:pPr>
            <a:r>
              <a:rPr lang="es-ES" dirty="0">
                <a:solidFill>
                  <a:srgbClr val="000000"/>
                </a:solidFill>
                <a:latin typeface="Courier New"/>
              </a:rPr>
              <a:t>		</a:t>
            </a:r>
            <a:r>
              <a:rPr lang="es-ES" dirty="0" err="1">
                <a:solidFill>
                  <a:srgbClr val="000000"/>
                </a:solidFill>
                <a:latin typeface="Courier New"/>
              </a:rPr>
              <a:t>System.</a:t>
            </a:r>
            <a:r>
              <a:rPr lang="es-ES" b="1" i="1" dirty="0" err="1">
                <a:solidFill>
                  <a:srgbClr val="0000C0"/>
                </a:solidFill>
                <a:latin typeface="Courier New"/>
              </a:rPr>
              <a:t>out</a:t>
            </a:r>
            <a:r>
              <a:rPr lang="es-ES" b="1" i="1" dirty="0" err="1">
                <a:solidFill>
                  <a:srgbClr val="000000"/>
                </a:solidFill>
                <a:latin typeface="Courier New"/>
              </a:rPr>
              <a:t>.println</a:t>
            </a:r>
            <a:r>
              <a:rPr lang="es-ES" b="1" i="1" dirty="0">
                <a:solidFill>
                  <a:srgbClr val="000000"/>
                </a:solidFill>
                <a:latin typeface="Courier New"/>
              </a:rPr>
              <a:t>(</a:t>
            </a:r>
            <a:r>
              <a:rPr lang="es-ES" b="1" i="1" dirty="0">
                <a:solidFill>
                  <a:srgbClr val="2A00FF"/>
                </a:solidFill>
                <a:latin typeface="Courier New"/>
              </a:rPr>
              <a:t>"ERROR &gt;"</a:t>
            </a:r>
            <a:r>
              <a:rPr lang="es-ES" b="1" i="1" dirty="0">
                <a:solidFill>
                  <a:srgbClr val="000000"/>
                </a:solidFill>
                <a:latin typeface="Courier New"/>
              </a:rPr>
              <a:t>+</a:t>
            </a:r>
            <a:r>
              <a:rPr lang="es-ES" b="1" i="1" dirty="0" err="1">
                <a:solidFill>
                  <a:srgbClr val="6A3E3E"/>
                </a:solidFill>
                <a:latin typeface="Courier New"/>
              </a:rPr>
              <a:t>liner</a:t>
            </a:r>
            <a:r>
              <a:rPr lang="es-ES" b="1" i="1" dirty="0">
                <a:solidFill>
                  <a:srgbClr val="000000"/>
                </a:solidFill>
                <a:latin typeface="Courier New"/>
              </a:rPr>
              <a:t>);</a:t>
            </a:r>
          </a:p>
          <a:p>
            <a:pPr marL="0" indent="0">
              <a:lnSpc>
                <a:spcPct val="120000"/>
              </a:lnSpc>
              <a:spcBef>
                <a:spcPts val="0"/>
              </a:spcBef>
              <a:buNone/>
              <a:tabLst>
                <a:tab pos="354013" algn="l"/>
                <a:tab pos="719138" algn="l"/>
                <a:tab pos="1073150" algn="l"/>
              </a:tabLst>
            </a:pPr>
            <a:r>
              <a:rPr lang="es-ES" b="1" dirty="0">
                <a:solidFill>
                  <a:srgbClr val="7F0055"/>
                </a:solidFill>
                <a:latin typeface="Courier New"/>
              </a:rPr>
              <a:t>	</a:t>
            </a:r>
            <a:r>
              <a:rPr lang="es-ES" b="1" dirty="0" err="1">
                <a:solidFill>
                  <a:srgbClr val="7F0055"/>
                </a:solidFill>
                <a:latin typeface="Courier New"/>
              </a:rPr>
              <a:t>int</a:t>
            </a:r>
            <a:r>
              <a:rPr lang="es-ES" b="1" dirty="0">
                <a:solidFill>
                  <a:srgbClr val="000000"/>
                </a:solidFill>
                <a:latin typeface="Courier New"/>
              </a:rPr>
              <a:t> </a:t>
            </a:r>
            <a:r>
              <a:rPr lang="es-ES" b="1" dirty="0">
                <a:solidFill>
                  <a:srgbClr val="6A3E3E"/>
                </a:solidFill>
                <a:latin typeface="Courier New"/>
              </a:rPr>
              <a:t>c</a:t>
            </a:r>
            <a:r>
              <a:rPr lang="es-ES" b="1" dirty="0">
                <a:solidFill>
                  <a:srgbClr val="000000"/>
                </a:solidFill>
                <a:latin typeface="Courier New"/>
              </a:rPr>
              <a:t>;</a:t>
            </a:r>
          </a:p>
          <a:p>
            <a:pPr marL="0" indent="0">
              <a:lnSpc>
                <a:spcPct val="120000"/>
              </a:lnSpc>
              <a:spcBef>
                <a:spcPts val="0"/>
              </a:spcBef>
              <a:buNone/>
              <a:tabLst>
                <a:tab pos="354013" algn="l"/>
                <a:tab pos="719138" algn="l"/>
                <a:tab pos="1073150" algn="l"/>
              </a:tabLst>
            </a:pPr>
            <a:r>
              <a:rPr lang="es-ES" b="1" dirty="0">
                <a:solidFill>
                  <a:srgbClr val="7F0055"/>
                </a:solidFill>
                <a:latin typeface="Courier New"/>
              </a:rPr>
              <a:t>	</a:t>
            </a:r>
            <a:r>
              <a:rPr lang="es-ES" b="1" dirty="0" err="1">
                <a:solidFill>
                  <a:srgbClr val="7F0055"/>
                </a:solidFill>
                <a:latin typeface="Courier New"/>
              </a:rPr>
              <a:t>while</a:t>
            </a:r>
            <a:r>
              <a:rPr lang="es-ES" b="1" dirty="0">
                <a:solidFill>
                  <a:srgbClr val="000000"/>
                </a:solidFill>
                <a:latin typeface="Courier New"/>
              </a:rPr>
              <a:t> ((</a:t>
            </a:r>
            <a:r>
              <a:rPr lang="es-ES" b="1" dirty="0">
                <a:solidFill>
                  <a:srgbClr val="6A3E3E"/>
                </a:solidFill>
                <a:latin typeface="Courier New"/>
              </a:rPr>
              <a:t>c</a:t>
            </a:r>
            <a:r>
              <a:rPr lang="es-ES" b="1" dirty="0">
                <a:solidFill>
                  <a:srgbClr val="000000"/>
                </a:solidFill>
                <a:latin typeface="Courier New"/>
              </a:rPr>
              <a:t>=</a:t>
            </a:r>
            <a:r>
              <a:rPr lang="es-ES" b="1" dirty="0" err="1">
                <a:solidFill>
                  <a:srgbClr val="6A3E3E"/>
                </a:solidFill>
                <a:latin typeface="Courier New"/>
              </a:rPr>
              <a:t>is</a:t>
            </a:r>
            <a:r>
              <a:rPr lang="es-ES" b="1" dirty="0" err="1">
                <a:solidFill>
                  <a:srgbClr val="000000"/>
                </a:solidFill>
                <a:latin typeface="Courier New"/>
              </a:rPr>
              <a:t>.read</a:t>
            </a:r>
            <a:r>
              <a:rPr lang="es-ES" b="1" dirty="0">
                <a:solidFill>
                  <a:srgbClr val="000000"/>
                </a:solidFill>
                <a:latin typeface="Courier New"/>
              </a:rPr>
              <a:t>()) !=-1)</a:t>
            </a:r>
          </a:p>
          <a:p>
            <a:pPr marL="0" indent="0">
              <a:lnSpc>
                <a:spcPct val="120000"/>
              </a:lnSpc>
              <a:spcBef>
                <a:spcPts val="0"/>
              </a:spcBef>
              <a:buNone/>
              <a:tabLst>
                <a:tab pos="354013" algn="l"/>
                <a:tab pos="719138" algn="l"/>
                <a:tab pos="1073150" algn="l"/>
              </a:tabLst>
            </a:pPr>
            <a:r>
              <a:rPr lang="es-ES" dirty="0">
                <a:solidFill>
                  <a:srgbClr val="000000"/>
                </a:solidFill>
                <a:latin typeface="Courier New"/>
              </a:rPr>
              <a:t>		</a:t>
            </a:r>
            <a:r>
              <a:rPr lang="es-ES" dirty="0" err="1">
                <a:solidFill>
                  <a:srgbClr val="000000"/>
                </a:solidFill>
                <a:latin typeface="Courier New"/>
              </a:rPr>
              <a:t>System.</a:t>
            </a:r>
            <a:r>
              <a:rPr lang="es-ES" b="1" i="1" dirty="0" err="1">
                <a:solidFill>
                  <a:srgbClr val="0000C0"/>
                </a:solidFill>
                <a:latin typeface="Courier New"/>
              </a:rPr>
              <a:t>out</a:t>
            </a:r>
            <a:r>
              <a:rPr lang="es-ES" b="1" i="1" dirty="0" err="1">
                <a:solidFill>
                  <a:srgbClr val="000000"/>
                </a:solidFill>
                <a:latin typeface="Courier New"/>
              </a:rPr>
              <a:t>.print</a:t>
            </a:r>
            <a:r>
              <a:rPr lang="es-ES" b="1" i="1" dirty="0">
                <a:solidFill>
                  <a:srgbClr val="000000"/>
                </a:solidFill>
                <a:latin typeface="Courier New"/>
              </a:rPr>
              <a:t> ((</a:t>
            </a:r>
            <a:r>
              <a:rPr lang="es-ES" b="1" i="1" dirty="0" err="1">
                <a:solidFill>
                  <a:srgbClr val="7F0055"/>
                </a:solidFill>
                <a:latin typeface="Courier New"/>
              </a:rPr>
              <a:t>char</a:t>
            </a:r>
            <a:r>
              <a:rPr lang="es-ES" b="1" i="1" dirty="0">
                <a:solidFill>
                  <a:srgbClr val="000000"/>
                </a:solidFill>
                <a:latin typeface="Courier New"/>
              </a:rPr>
              <a:t>)</a:t>
            </a:r>
            <a:r>
              <a:rPr lang="es-ES" b="1" i="1" dirty="0">
                <a:solidFill>
                  <a:srgbClr val="6A3E3E"/>
                </a:solidFill>
                <a:latin typeface="Courier New"/>
              </a:rPr>
              <a:t>c</a:t>
            </a:r>
            <a:r>
              <a:rPr lang="es-ES" b="1" i="1" dirty="0">
                <a:solidFill>
                  <a:srgbClr val="000000"/>
                </a:solidFill>
                <a:latin typeface="Courier New"/>
              </a:rPr>
              <a:t>);</a:t>
            </a:r>
          </a:p>
          <a:p>
            <a:pPr marL="0" indent="0">
              <a:lnSpc>
                <a:spcPct val="120000"/>
              </a:lnSpc>
              <a:spcBef>
                <a:spcPts val="0"/>
              </a:spcBef>
              <a:buNone/>
              <a:tabLst>
                <a:tab pos="354013" algn="l"/>
                <a:tab pos="719138" algn="l"/>
                <a:tab pos="1073150" algn="l"/>
              </a:tabLst>
            </a:pPr>
            <a:r>
              <a:rPr lang="es-ES" dirty="0">
                <a:solidFill>
                  <a:srgbClr val="6A3E3E"/>
                </a:solidFill>
                <a:latin typeface="Courier New"/>
              </a:rPr>
              <a:t>	</a:t>
            </a:r>
            <a:r>
              <a:rPr lang="es-ES" dirty="0" err="1">
                <a:solidFill>
                  <a:srgbClr val="6A3E3E"/>
                </a:solidFill>
                <a:latin typeface="Courier New"/>
              </a:rPr>
              <a:t>is</a:t>
            </a:r>
            <a:r>
              <a:rPr lang="es-ES" dirty="0" err="1">
                <a:solidFill>
                  <a:srgbClr val="000000"/>
                </a:solidFill>
                <a:latin typeface="Courier New"/>
              </a:rPr>
              <a:t>.close</a:t>
            </a:r>
            <a:r>
              <a:rPr lang="es-ES" dirty="0">
                <a:solidFill>
                  <a:srgbClr val="000000"/>
                </a:solidFill>
                <a:latin typeface="Courier New"/>
              </a:rPr>
              <a:t>();</a:t>
            </a:r>
          </a:p>
          <a:p>
            <a:pPr marL="0" indent="0">
              <a:lnSpc>
                <a:spcPct val="120000"/>
              </a:lnSpc>
              <a:spcBef>
                <a:spcPts val="0"/>
              </a:spcBef>
              <a:buNone/>
              <a:tabLst>
                <a:tab pos="354013" algn="l"/>
                <a:tab pos="719138" algn="l"/>
                <a:tab pos="1073150" algn="l"/>
              </a:tabLst>
            </a:pPr>
            <a:r>
              <a:rPr lang="es-ES" dirty="0">
                <a:solidFill>
                  <a:srgbClr val="000000"/>
                </a:solidFill>
                <a:latin typeface="Courier New"/>
              </a:rPr>
              <a:t>} </a:t>
            </a:r>
            <a:r>
              <a:rPr lang="es-ES" b="1" dirty="0">
                <a:solidFill>
                  <a:srgbClr val="7F0055"/>
                </a:solidFill>
                <a:latin typeface="Courier New"/>
              </a:rPr>
              <a:t>catch</a:t>
            </a:r>
            <a:r>
              <a:rPr lang="es-ES" b="1" dirty="0">
                <a:solidFill>
                  <a:srgbClr val="000000"/>
                </a:solidFill>
                <a:latin typeface="Courier New"/>
              </a:rPr>
              <a:t> (</a:t>
            </a:r>
            <a:r>
              <a:rPr lang="es-ES" b="1" dirty="0" err="1">
                <a:solidFill>
                  <a:srgbClr val="000000"/>
                </a:solidFill>
                <a:latin typeface="Courier New"/>
              </a:rPr>
              <a:t>Exception</a:t>
            </a:r>
            <a:r>
              <a:rPr lang="es-ES" b="1" dirty="0">
                <a:solidFill>
                  <a:srgbClr val="000000"/>
                </a:solidFill>
                <a:latin typeface="Courier New"/>
              </a:rPr>
              <a:t> </a:t>
            </a:r>
            <a:r>
              <a:rPr lang="es-ES" b="1" dirty="0">
                <a:solidFill>
                  <a:srgbClr val="6A3E3E"/>
                </a:solidFill>
                <a:latin typeface="Courier New"/>
              </a:rPr>
              <a:t>e</a:t>
            </a:r>
            <a:r>
              <a:rPr lang="es-ES" b="1" dirty="0">
                <a:solidFill>
                  <a:srgbClr val="000000"/>
                </a:solidFill>
                <a:latin typeface="Courier New"/>
              </a:rPr>
              <a:t>)</a:t>
            </a:r>
            <a:r>
              <a:rPr lang="es-ES" dirty="0">
                <a:solidFill>
                  <a:srgbClr val="000000"/>
                </a:solidFill>
                <a:latin typeface="Courier New"/>
              </a:rPr>
              <a:t>{</a:t>
            </a:r>
            <a:r>
              <a:rPr lang="es-ES" dirty="0" err="1">
                <a:solidFill>
                  <a:srgbClr val="6A3E3E"/>
                </a:solidFill>
                <a:latin typeface="Courier New"/>
              </a:rPr>
              <a:t>e</a:t>
            </a:r>
            <a:r>
              <a:rPr lang="es-ES" dirty="0" err="1">
                <a:solidFill>
                  <a:srgbClr val="000000"/>
                </a:solidFill>
                <a:latin typeface="Courier New"/>
              </a:rPr>
              <a:t>.printStackTrace</a:t>
            </a:r>
            <a:r>
              <a:rPr lang="es-ES" dirty="0">
                <a:solidFill>
                  <a:srgbClr val="000000"/>
                </a:solidFill>
                <a:latin typeface="Courier New"/>
              </a:rPr>
              <a:t>();}</a:t>
            </a:r>
          </a:p>
          <a:p>
            <a:pPr marL="0" indent="0">
              <a:lnSpc>
                <a:spcPct val="120000"/>
              </a:lnSpc>
              <a:spcBef>
                <a:spcPts val="0"/>
              </a:spcBef>
              <a:buNone/>
            </a:pPr>
            <a:endParaRPr lang="es-ES" dirty="0"/>
          </a:p>
        </p:txBody>
      </p:sp>
      <p:sp>
        <p:nvSpPr>
          <p:cNvPr id="5" name="4 Cerrar llave"/>
          <p:cNvSpPr/>
          <p:nvPr/>
        </p:nvSpPr>
        <p:spPr>
          <a:xfrm>
            <a:off x="6827520" y="2170176"/>
            <a:ext cx="414528" cy="85344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s-ES"/>
          </a:p>
        </p:txBody>
      </p:sp>
      <p:sp>
        <p:nvSpPr>
          <p:cNvPr id="6" name="5 Rectángulo redondeado"/>
          <p:cNvSpPr/>
          <p:nvPr/>
        </p:nvSpPr>
        <p:spPr>
          <a:xfrm>
            <a:off x="7632192" y="4267200"/>
            <a:ext cx="3450336" cy="181660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dirty="0"/>
              <a:t>Invertir_cadena.exe</a:t>
            </a:r>
          </a:p>
        </p:txBody>
      </p:sp>
    </p:spTree>
    <p:extLst>
      <p:ext uri="{BB962C8B-B14F-4D97-AF65-F5344CB8AC3E}">
        <p14:creationId xmlns:p14="http://schemas.microsoft.com/office/powerpoint/2010/main" val="12214378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Control de procesos con java</a:t>
            </a:r>
          </a:p>
        </p:txBody>
      </p:sp>
      <p:sp>
        <p:nvSpPr>
          <p:cNvPr id="3" name="2 Marcador de contenido"/>
          <p:cNvSpPr>
            <a:spLocks noGrp="1"/>
          </p:cNvSpPr>
          <p:nvPr>
            <p:ph idx="1"/>
          </p:nvPr>
        </p:nvSpPr>
        <p:spPr/>
        <p:txBody>
          <a:bodyPr/>
          <a:lstStyle/>
          <a:p>
            <a:pPr marL="0" indent="0">
              <a:buNone/>
            </a:pPr>
            <a:r>
              <a:rPr lang="en-US" dirty="0" err="1">
                <a:solidFill>
                  <a:srgbClr val="000000"/>
                </a:solidFill>
                <a:latin typeface="Courier New"/>
              </a:rPr>
              <a:t>ProcessBuilder</a:t>
            </a:r>
            <a:r>
              <a:rPr lang="en-US" dirty="0">
                <a:solidFill>
                  <a:srgbClr val="000000"/>
                </a:solidFill>
                <a:latin typeface="Courier New"/>
              </a:rPr>
              <a:t> </a:t>
            </a:r>
            <a:r>
              <a:rPr lang="en-US" u="sng" dirty="0" err="1">
                <a:solidFill>
                  <a:srgbClr val="6A3E3E"/>
                </a:solidFill>
                <a:latin typeface="Courier New"/>
              </a:rPr>
              <a:t>pb</a:t>
            </a:r>
            <a:r>
              <a:rPr lang="en-US" u="sng" dirty="0">
                <a:solidFill>
                  <a:srgbClr val="000000"/>
                </a:solidFill>
                <a:latin typeface="Courier New"/>
              </a:rPr>
              <a:t> = </a:t>
            </a:r>
            <a:r>
              <a:rPr lang="en-US" b="1" u="sng" dirty="0">
                <a:solidFill>
                  <a:srgbClr val="7F0055"/>
                </a:solidFill>
                <a:latin typeface="Courier New"/>
              </a:rPr>
              <a:t>new</a:t>
            </a:r>
            <a:r>
              <a:rPr lang="en-US" b="1" u="sng" dirty="0">
                <a:solidFill>
                  <a:srgbClr val="000000"/>
                </a:solidFill>
                <a:latin typeface="Courier New"/>
              </a:rPr>
              <a:t> </a:t>
            </a:r>
            <a:r>
              <a:rPr lang="en-US" b="1" u="sng" dirty="0" err="1">
                <a:solidFill>
                  <a:srgbClr val="000000"/>
                </a:solidFill>
                <a:latin typeface="Courier New"/>
              </a:rPr>
              <a:t>ProcessBuilder</a:t>
            </a:r>
            <a:r>
              <a:rPr lang="en-US" b="1" u="sng" dirty="0">
                <a:solidFill>
                  <a:srgbClr val="000000"/>
                </a:solidFill>
                <a:latin typeface="Courier New"/>
              </a:rPr>
              <a:t>(</a:t>
            </a:r>
            <a:r>
              <a:rPr lang="en-US" b="1" u="sng" dirty="0">
                <a:solidFill>
                  <a:srgbClr val="2A00FF"/>
                </a:solidFill>
                <a:latin typeface="Courier New"/>
              </a:rPr>
              <a:t>"CMD"</a:t>
            </a:r>
            <a:r>
              <a:rPr lang="en-US" b="1" u="sng" dirty="0">
                <a:solidFill>
                  <a:srgbClr val="000000"/>
                </a:solidFill>
                <a:latin typeface="Courier New"/>
              </a:rPr>
              <a:t>);</a:t>
            </a:r>
          </a:p>
          <a:p>
            <a:pPr marL="0" indent="0">
              <a:buNone/>
            </a:pPr>
            <a:r>
              <a:rPr lang="fr-FR" u="sng" dirty="0">
                <a:solidFill>
                  <a:srgbClr val="000000"/>
                </a:solidFill>
                <a:latin typeface="Courier New"/>
              </a:rPr>
              <a:t>File </a:t>
            </a:r>
            <a:r>
              <a:rPr lang="fr-FR" u="sng" dirty="0" err="1">
                <a:solidFill>
                  <a:srgbClr val="6A3E3E"/>
                </a:solidFill>
                <a:latin typeface="Courier New"/>
              </a:rPr>
              <a:t>fBat</a:t>
            </a:r>
            <a:r>
              <a:rPr lang="fr-FR" u="sng" dirty="0">
                <a:solidFill>
                  <a:srgbClr val="000000"/>
                </a:solidFill>
                <a:latin typeface="Courier New"/>
              </a:rPr>
              <a:t> = </a:t>
            </a:r>
            <a:r>
              <a:rPr lang="fr-FR" b="1" u="sng" dirty="0">
                <a:solidFill>
                  <a:srgbClr val="7F0055"/>
                </a:solidFill>
                <a:latin typeface="Courier New"/>
              </a:rPr>
              <a:t>new</a:t>
            </a:r>
            <a:r>
              <a:rPr lang="fr-FR" b="1" u="sng" dirty="0">
                <a:solidFill>
                  <a:srgbClr val="000000"/>
                </a:solidFill>
                <a:latin typeface="Courier New"/>
              </a:rPr>
              <a:t> File(</a:t>
            </a:r>
            <a:r>
              <a:rPr lang="fr-FR" b="1" u="sng" dirty="0">
                <a:solidFill>
                  <a:srgbClr val="2A00FF"/>
                </a:solidFill>
                <a:latin typeface="Courier New"/>
              </a:rPr>
              <a:t>"fichero.bat"</a:t>
            </a:r>
            <a:r>
              <a:rPr lang="fr-FR" b="1" u="sng" dirty="0">
                <a:solidFill>
                  <a:srgbClr val="000000"/>
                </a:solidFill>
                <a:latin typeface="Courier New"/>
              </a:rPr>
              <a:t>);</a:t>
            </a:r>
          </a:p>
          <a:p>
            <a:pPr marL="0" indent="0">
              <a:buNone/>
            </a:pPr>
            <a:r>
              <a:rPr lang="es-ES" u="sng" dirty="0">
                <a:solidFill>
                  <a:srgbClr val="000000"/>
                </a:solidFill>
                <a:latin typeface="Courier New"/>
              </a:rPr>
              <a:t>File </a:t>
            </a:r>
            <a:r>
              <a:rPr lang="es-ES" u="sng" dirty="0" err="1">
                <a:solidFill>
                  <a:srgbClr val="6A3E3E"/>
                </a:solidFill>
                <a:latin typeface="Courier New"/>
              </a:rPr>
              <a:t>fOut</a:t>
            </a:r>
            <a:r>
              <a:rPr lang="es-ES" u="sng" dirty="0">
                <a:solidFill>
                  <a:srgbClr val="000000"/>
                </a:solidFill>
                <a:latin typeface="Courier New"/>
              </a:rPr>
              <a:t> = </a:t>
            </a:r>
            <a:r>
              <a:rPr lang="es-ES" b="1" u="sng" dirty="0">
                <a:solidFill>
                  <a:srgbClr val="7F0055"/>
                </a:solidFill>
                <a:latin typeface="Courier New"/>
              </a:rPr>
              <a:t>new</a:t>
            </a:r>
            <a:r>
              <a:rPr lang="es-ES" b="1" u="sng" dirty="0">
                <a:solidFill>
                  <a:srgbClr val="000000"/>
                </a:solidFill>
                <a:latin typeface="Courier New"/>
              </a:rPr>
              <a:t> File (</a:t>
            </a:r>
            <a:r>
              <a:rPr lang="es-ES" b="1" u="sng" dirty="0">
                <a:solidFill>
                  <a:srgbClr val="2A00FF"/>
                </a:solidFill>
                <a:latin typeface="Courier New"/>
              </a:rPr>
              <a:t>"salida.txt"</a:t>
            </a:r>
            <a:r>
              <a:rPr lang="es-ES" b="1" u="sng" dirty="0">
                <a:solidFill>
                  <a:srgbClr val="000000"/>
                </a:solidFill>
                <a:latin typeface="Courier New"/>
              </a:rPr>
              <a:t>);</a:t>
            </a:r>
          </a:p>
          <a:p>
            <a:pPr marL="0" indent="0">
              <a:buNone/>
            </a:pPr>
            <a:r>
              <a:rPr lang="en-US" u="sng" dirty="0">
                <a:solidFill>
                  <a:srgbClr val="000000"/>
                </a:solidFill>
                <a:latin typeface="Courier New"/>
              </a:rPr>
              <a:t>File </a:t>
            </a:r>
            <a:r>
              <a:rPr lang="en-US" u="sng" dirty="0" err="1">
                <a:solidFill>
                  <a:srgbClr val="6A3E3E"/>
                </a:solidFill>
                <a:latin typeface="Courier New"/>
              </a:rPr>
              <a:t>fErr</a:t>
            </a:r>
            <a:r>
              <a:rPr lang="en-US" u="sng" dirty="0">
                <a:solidFill>
                  <a:srgbClr val="000000"/>
                </a:solidFill>
                <a:latin typeface="Courier New"/>
              </a:rPr>
              <a:t> = </a:t>
            </a:r>
            <a:r>
              <a:rPr lang="en-US" b="1" u="sng" dirty="0">
                <a:solidFill>
                  <a:srgbClr val="7F0055"/>
                </a:solidFill>
                <a:latin typeface="Courier New"/>
              </a:rPr>
              <a:t>new</a:t>
            </a:r>
            <a:r>
              <a:rPr lang="en-US" b="1" u="sng" dirty="0">
                <a:solidFill>
                  <a:srgbClr val="000000"/>
                </a:solidFill>
                <a:latin typeface="Courier New"/>
              </a:rPr>
              <a:t> File (</a:t>
            </a:r>
            <a:r>
              <a:rPr lang="en-US" b="1" u="sng" dirty="0">
                <a:solidFill>
                  <a:srgbClr val="2A00FF"/>
                </a:solidFill>
                <a:latin typeface="Courier New"/>
              </a:rPr>
              <a:t>"error.txt"</a:t>
            </a:r>
            <a:r>
              <a:rPr lang="en-US" b="1" u="sng" dirty="0">
                <a:solidFill>
                  <a:srgbClr val="000000"/>
                </a:solidFill>
                <a:latin typeface="Courier New"/>
              </a:rPr>
              <a:t>);</a:t>
            </a:r>
          </a:p>
          <a:p>
            <a:pPr marL="0" indent="0">
              <a:buNone/>
            </a:pPr>
            <a:r>
              <a:rPr lang="es-ES" dirty="0" err="1">
                <a:solidFill>
                  <a:srgbClr val="6A3E3E"/>
                </a:solidFill>
                <a:latin typeface="Courier New"/>
              </a:rPr>
              <a:t>pb</a:t>
            </a:r>
            <a:r>
              <a:rPr lang="es-ES" dirty="0" err="1">
                <a:solidFill>
                  <a:srgbClr val="000000"/>
                </a:solidFill>
                <a:latin typeface="Courier New"/>
              </a:rPr>
              <a:t>.redirectInput</a:t>
            </a:r>
            <a:r>
              <a:rPr lang="es-ES" dirty="0">
                <a:solidFill>
                  <a:srgbClr val="000000"/>
                </a:solidFill>
                <a:latin typeface="Courier New"/>
              </a:rPr>
              <a:t>(</a:t>
            </a:r>
            <a:r>
              <a:rPr lang="es-ES" dirty="0" err="1">
                <a:solidFill>
                  <a:srgbClr val="6A3E3E"/>
                </a:solidFill>
                <a:latin typeface="Courier New"/>
              </a:rPr>
              <a:t>fBat</a:t>
            </a:r>
            <a:r>
              <a:rPr lang="es-ES" dirty="0">
                <a:solidFill>
                  <a:srgbClr val="000000"/>
                </a:solidFill>
                <a:latin typeface="Courier New"/>
              </a:rPr>
              <a:t>);</a:t>
            </a:r>
          </a:p>
          <a:p>
            <a:pPr marL="0" indent="0">
              <a:buNone/>
            </a:pPr>
            <a:r>
              <a:rPr lang="es-ES" dirty="0" err="1">
                <a:solidFill>
                  <a:srgbClr val="6A3E3E"/>
                </a:solidFill>
                <a:latin typeface="Courier New"/>
              </a:rPr>
              <a:t>pb</a:t>
            </a:r>
            <a:r>
              <a:rPr lang="es-ES" dirty="0" err="1">
                <a:solidFill>
                  <a:srgbClr val="000000"/>
                </a:solidFill>
                <a:latin typeface="Courier New"/>
              </a:rPr>
              <a:t>.redirectOutput</a:t>
            </a:r>
            <a:r>
              <a:rPr lang="es-ES" dirty="0">
                <a:solidFill>
                  <a:srgbClr val="000000"/>
                </a:solidFill>
                <a:latin typeface="Courier New"/>
              </a:rPr>
              <a:t>(</a:t>
            </a:r>
            <a:r>
              <a:rPr lang="es-ES" dirty="0" err="1">
                <a:solidFill>
                  <a:srgbClr val="6A3E3E"/>
                </a:solidFill>
                <a:latin typeface="Courier New"/>
              </a:rPr>
              <a:t>fOut</a:t>
            </a:r>
            <a:r>
              <a:rPr lang="es-ES" dirty="0">
                <a:solidFill>
                  <a:srgbClr val="000000"/>
                </a:solidFill>
                <a:latin typeface="Courier New"/>
              </a:rPr>
              <a:t>);</a:t>
            </a:r>
          </a:p>
          <a:p>
            <a:pPr marL="0" indent="0">
              <a:buNone/>
            </a:pPr>
            <a:r>
              <a:rPr lang="es-ES" dirty="0" err="1">
                <a:solidFill>
                  <a:srgbClr val="6A3E3E"/>
                </a:solidFill>
                <a:latin typeface="Courier New"/>
              </a:rPr>
              <a:t>pb</a:t>
            </a:r>
            <a:r>
              <a:rPr lang="es-ES" dirty="0" err="1">
                <a:solidFill>
                  <a:srgbClr val="000000"/>
                </a:solidFill>
                <a:latin typeface="Courier New"/>
              </a:rPr>
              <a:t>.redirectError</a:t>
            </a:r>
            <a:r>
              <a:rPr lang="es-ES" dirty="0">
                <a:solidFill>
                  <a:srgbClr val="000000"/>
                </a:solidFill>
                <a:latin typeface="Courier New"/>
              </a:rPr>
              <a:t>(</a:t>
            </a:r>
            <a:r>
              <a:rPr lang="es-ES" dirty="0" err="1">
                <a:solidFill>
                  <a:srgbClr val="6A3E3E"/>
                </a:solidFill>
                <a:latin typeface="Courier New"/>
              </a:rPr>
              <a:t>fErr</a:t>
            </a:r>
            <a:r>
              <a:rPr lang="es-ES" dirty="0">
                <a:solidFill>
                  <a:srgbClr val="000000"/>
                </a:solidFill>
                <a:latin typeface="Courier New"/>
              </a:rPr>
              <a:t>);</a:t>
            </a:r>
          </a:p>
          <a:p>
            <a:pPr marL="0" indent="0">
              <a:buNone/>
            </a:pPr>
            <a:r>
              <a:rPr lang="es-ES" dirty="0" err="1">
                <a:solidFill>
                  <a:srgbClr val="6A3E3E"/>
                </a:solidFill>
                <a:latin typeface="Courier New"/>
              </a:rPr>
              <a:t>pb</a:t>
            </a:r>
            <a:r>
              <a:rPr lang="es-ES" dirty="0" err="1">
                <a:solidFill>
                  <a:srgbClr val="000000"/>
                </a:solidFill>
                <a:latin typeface="Courier New"/>
              </a:rPr>
              <a:t>.start</a:t>
            </a:r>
            <a:r>
              <a:rPr lang="es-ES" dirty="0">
                <a:solidFill>
                  <a:srgbClr val="000000"/>
                </a:solidFill>
                <a:latin typeface="Courier New"/>
              </a:rPr>
              <a:t>();</a:t>
            </a:r>
            <a:endParaRPr lang="es-ES" dirty="0"/>
          </a:p>
        </p:txBody>
      </p:sp>
      <p:sp>
        <p:nvSpPr>
          <p:cNvPr id="4" name="3 Rectángulo redondeado"/>
          <p:cNvSpPr/>
          <p:nvPr/>
        </p:nvSpPr>
        <p:spPr>
          <a:xfrm>
            <a:off x="7095744" y="3938016"/>
            <a:ext cx="3986784" cy="214579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dirty="0"/>
              <a:t>Fichero.bat</a:t>
            </a:r>
          </a:p>
          <a:p>
            <a:r>
              <a:rPr lang="es-ES" dirty="0" err="1"/>
              <a:t>Mkdir</a:t>
            </a:r>
            <a:r>
              <a:rPr lang="es-ES" dirty="0"/>
              <a:t> nuevo</a:t>
            </a:r>
          </a:p>
          <a:p>
            <a:r>
              <a:rPr lang="es-ES" dirty="0"/>
              <a:t>Cd nuevo</a:t>
            </a:r>
          </a:p>
          <a:p>
            <a:r>
              <a:rPr lang="es-ES" dirty="0"/>
              <a:t>Echo Creo fichero &gt; MiFichero.txt</a:t>
            </a:r>
          </a:p>
          <a:p>
            <a:r>
              <a:rPr lang="es-ES" dirty="0" err="1"/>
              <a:t>Dir</a:t>
            </a:r>
            <a:endParaRPr lang="es-ES" dirty="0"/>
          </a:p>
          <a:p>
            <a:r>
              <a:rPr lang="es-ES" dirty="0" err="1"/>
              <a:t>Dirr</a:t>
            </a:r>
            <a:endParaRPr lang="es-ES" dirty="0"/>
          </a:p>
          <a:p>
            <a:r>
              <a:rPr lang="es-ES" dirty="0"/>
              <a:t>Echo Fin comandos</a:t>
            </a:r>
          </a:p>
        </p:txBody>
      </p:sp>
    </p:spTree>
    <p:extLst>
      <p:ext uri="{BB962C8B-B14F-4D97-AF65-F5344CB8AC3E}">
        <p14:creationId xmlns:p14="http://schemas.microsoft.com/office/powerpoint/2010/main" val="3172425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3890B6-26C8-C8D7-303A-02D8840153CC}"/>
              </a:ext>
            </a:extLst>
          </p:cNvPr>
          <p:cNvSpPr>
            <a:spLocks noGrp="1"/>
          </p:cNvSpPr>
          <p:nvPr>
            <p:ph type="title"/>
          </p:nvPr>
        </p:nvSpPr>
        <p:spPr/>
        <p:txBody>
          <a:bodyPr/>
          <a:lstStyle/>
          <a:p>
            <a:r>
              <a:rPr lang="es-ES" dirty="0"/>
              <a:t>Control de procesos en </a:t>
            </a:r>
            <a:r>
              <a:rPr lang="es-ES" dirty="0" err="1"/>
              <a:t>linux</a:t>
            </a:r>
            <a:endParaRPr lang="es-ES" dirty="0"/>
          </a:p>
        </p:txBody>
      </p:sp>
      <p:sp>
        <p:nvSpPr>
          <p:cNvPr id="3" name="Marcador de contenido 2">
            <a:extLst>
              <a:ext uri="{FF2B5EF4-FFF2-40B4-BE49-F238E27FC236}">
                <a16:creationId xmlns:a16="http://schemas.microsoft.com/office/drawing/2014/main" id="{9DC6319D-1228-8CB8-D916-A25969B67810}"/>
              </a:ext>
            </a:extLst>
          </p:cNvPr>
          <p:cNvSpPr>
            <a:spLocks noGrp="1"/>
          </p:cNvSpPr>
          <p:nvPr>
            <p:ph idx="1"/>
          </p:nvPr>
        </p:nvSpPr>
        <p:spPr>
          <a:xfrm>
            <a:off x="1050879" y="1825624"/>
            <a:ext cx="9810604" cy="4102209"/>
          </a:xfrm>
        </p:spPr>
        <p:txBody>
          <a:bodyPr>
            <a:normAutofit/>
          </a:bodyPr>
          <a:lstStyle/>
          <a:p>
            <a:r>
              <a:rPr lang="es-ES" dirty="0"/>
              <a:t>Repaso de comandos Linux asociados.</a:t>
            </a:r>
          </a:p>
          <a:p>
            <a:pPr marL="627063" lvl="4" indent="0">
              <a:buNone/>
            </a:pPr>
            <a:r>
              <a:rPr lang="es-ES" sz="2000" dirty="0" err="1"/>
              <a:t>ps</a:t>
            </a:r>
            <a:endParaRPr lang="es-ES" sz="2000" dirty="0"/>
          </a:p>
          <a:p>
            <a:pPr marL="627063" lvl="4" indent="0">
              <a:buNone/>
            </a:pPr>
            <a:r>
              <a:rPr lang="es-ES" sz="2000" dirty="0"/>
              <a:t>top</a:t>
            </a:r>
          </a:p>
          <a:p>
            <a:pPr marL="627063" lvl="4" indent="0">
              <a:buNone/>
            </a:pPr>
            <a:r>
              <a:rPr lang="es-ES" sz="2000" dirty="0" err="1"/>
              <a:t>htop</a:t>
            </a:r>
            <a:endParaRPr lang="es-ES" sz="2000" dirty="0"/>
          </a:p>
          <a:p>
            <a:pPr marL="627063" lvl="4" indent="0">
              <a:buNone/>
            </a:pPr>
            <a:r>
              <a:rPr lang="es-ES" sz="2000" dirty="0" err="1"/>
              <a:t>kill</a:t>
            </a:r>
            <a:endParaRPr lang="es-ES" sz="2000" dirty="0"/>
          </a:p>
          <a:p>
            <a:pPr marL="627063" lvl="4" indent="0">
              <a:buNone/>
            </a:pPr>
            <a:r>
              <a:rPr lang="es-ES" sz="2000" dirty="0" err="1"/>
              <a:t>killall</a:t>
            </a:r>
            <a:endParaRPr lang="es-ES" sz="2000" dirty="0"/>
          </a:p>
          <a:p>
            <a:pPr marL="627063" lvl="4" indent="0">
              <a:buNone/>
            </a:pPr>
            <a:r>
              <a:rPr lang="es-ES" sz="2000" dirty="0" err="1"/>
              <a:t>nice</a:t>
            </a:r>
            <a:endParaRPr lang="es-ES" sz="2000" dirty="0"/>
          </a:p>
          <a:p>
            <a:pPr marL="627063" lvl="4" indent="0">
              <a:buNone/>
            </a:pPr>
            <a:r>
              <a:rPr lang="es-ES" sz="2000" dirty="0" err="1"/>
              <a:t>renice</a:t>
            </a:r>
            <a:endParaRPr lang="es-ES" sz="2000" dirty="0"/>
          </a:p>
          <a:p>
            <a:endParaRPr lang="es-ES" dirty="0"/>
          </a:p>
        </p:txBody>
      </p:sp>
    </p:spTree>
    <p:extLst>
      <p:ext uri="{BB962C8B-B14F-4D97-AF65-F5344CB8AC3E}">
        <p14:creationId xmlns:p14="http://schemas.microsoft.com/office/powerpoint/2010/main" val="2773347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A2E95B-EA64-3143-D7C7-C99E09FBFBA7}"/>
              </a:ext>
            </a:extLst>
          </p:cNvPr>
          <p:cNvSpPr>
            <a:spLocks noGrp="1"/>
          </p:cNvSpPr>
          <p:nvPr>
            <p:ph type="title"/>
          </p:nvPr>
        </p:nvSpPr>
        <p:spPr/>
        <p:txBody>
          <a:bodyPr/>
          <a:lstStyle/>
          <a:p>
            <a:r>
              <a:rPr lang="es-ES" dirty="0"/>
              <a:t>Ejecución de procesos en </a:t>
            </a:r>
            <a:r>
              <a:rPr lang="es-ES" dirty="0" err="1"/>
              <a:t>linux</a:t>
            </a:r>
            <a:endParaRPr lang="es-ES" dirty="0"/>
          </a:p>
        </p:txBody>
      </p:sp>
      <p:sp>
        <p:nvSpPr>
          <p:cNvPr id="3" name="Marcador de contenido 2">
            <a:extLst>
              <a:ext uri="{FF2B5EF4-FFF2-40B4-BE49-F238E27FC236}">
                <a16:creationId xmlns:a16="http://schemas.microsoft.com/office/drawing/2014/main" id="{3F2D98B4-8CF3-46D5-A32C-6B66B97CB5A7}"/>
              </a:ext>
            </a:extLst>
          </p:cNvPr>
          <p:cNvSpPr>
            <a:spLocks noGrp="1"/>
          </p:cNvSpPr>
          <p:nvPr>
            <p:ph idx="1"/>
          </p:nvPr>
        </p:nvSpPr>
        <p:spPr>
          <a:xfrm>
            <a:off x="1050879" y="1825624"/>
            <a:ext cx="9810604" cy="528693"/>
          </a:xfrm>
        </p:spPr>
        <p:txBody>
          <a:bodyPr/>
          <a:lstStyle/>
          <a:p>
            <a:r>
              <a:rPr lang="es-ES" dirty="0"/>
              <a:t>Llamada a un proceso desde otro proceso: </a:t>
            </a:r>
            <a:r>
              <a:rPr lang="es-ES" dirty="0" err="1"/>
              <a:t>system</a:t>
            </a:r>
            <a:r>
              <a:rPr lang="es-ES" dirty="0"/>
              <a:t> (</a:t>
            </a:r>
            <a:r>
              <a:rPr lang="es-ES" dirty="0" err="1"/>
              <a:t>stdlib.h</a:t>
            </a:r>
            <a:r>
              <a:rPr lang="es-ES" dirty="0"/>
              <a:t>)</a:t>
            </a:r>
          </a:p>
          <a:p>
            <a:pPr marL="0" indent="0">
              <a:buNone/>
            </a:pPr>
            <a:endParaRPr lang="es-ES" dirty="0"/>
          </a:p>
        </p:txBody>
      </p:sp>
      <p:sp>
        <p:nvSpPr>
          <p:cNvPr id="4" name="Marcador de contenido 2">
            <a:extLst>
              <a:ext uri="{FF2B5EF4-FFF2-40B4-BE49-F238E27FC236}">
                <a16:creationId xmlns:a16="http://schemas.microsoft.com/office/drawing/2014/main" id="{92EF63FD-5142-B9A3-42C5-B53D227BC665}"/>
              </a:ext>
            </a:extLst>
          </p:cNvPr>
          <p:cNvSpPr txBox="1">
            <a:spLocks/>
          </p:cNvSpPr>
          <p:nvPr/>
        </p:nvSpPr>
        <p:spPr>
          <a:xfrm>
            <a:off x="1440245" y="2343384"/>
            <a:ext cx="7378418" cy="265911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s-ES" dirty="0">
                <a:solidFill>
                  <a:srgbClr val="804000"/>
                </a:solidFill>
                <a:highlight>
                  <a:srgbClr val="FFFFFF"/>
                </a:highlight>
              </a:rPr>
              <a:t>#</a:t>
            </a:r>
            <a:r>
              <a:rPr lang="es-ES" dirty="0" err="1">
                <a:solidFill>
                  <a:srgbClr val="804000"/>
                </a:solidFill>
                <a:highlight>
                  <a:srgbClr val="FFFFFF"/>
                </a:highlight>
              </a:rPr>
              <a:t>include</a:t>
            </a:r>
            <a:r>
              <a:rPr lang="es-ES" dirty="0">
                <a:solidFill>
                  <a:srgbClr val="804000"/>
                </a:solidFill>
                <a:highlight>
                  <a:srgbClr val="FFFFFF"/>
                </a:highlight>
              </a:rPr>
              <a:t> &lt;</a:t>
            </a:r>
            <a:r>
              <a:rPr lang="es-ES" dirty="0" err="1">
                <a:solidFill>
                  <a:srgbClr val="804000"/>
                </a:solidFill>
                <a:highlight>
                  <a:srgbClr val="FFFFFF"/>
                </a:highlight>
              </a:rPr>
              <a:t>stdio.h</a:t>
            </a:r>
            <a:r>
              <a:rPr lang="es-ES" dirty="0">
                <a:solidFill>
                  <a:srgbClr val="804000"/>
                </a:solidFill>
                <a:highlight>
                  <a:srgbClr val="FFFFFF"/>
                </a:highlight>
              </a:rPr>
              <a:t>&gt;</a:t>
            </a:r>
          </a:p>
          <a:p>
            <a:pPr marL="0" indent="0">
              <a:lnSpc>
                <a:spcPct val="120000"/>
              </a:lnSpc>
              <a:spcBef>
                <a:spcPts val="0"/>
              </a:spcBef>
              <a:buNone/>
            </a:pPr>
            <a:r>
              <a:rPr lang="es-ES" dirty="0">
                <a:solidFill>
                  <a:srgbClr val="804000"/>
                </a:solidFill>
                <a:highlight>
                  <a:srgbClr val="FFFFFF"/>
                </a:highlight>
              </a:rPr>
              <a:t>#</a:t>
            </a:r>
            <a:r>
              <a:rPr lang="es-ES" dirty="0" err="1">
                <a:solidFill>
                  <a:srgbClr val="804000"/>
                </a:solidFill>
                <a:highlight>
                  <a:srgbClr val="FFFFFF"/>
                </a:highlight>
              </a:rPr>
              <a:t>include</a:t>
            </a:r>
            <a:r>
              <a:rPr lang="es-ES" dirty="0">
                <a:solidFill>
                  <a:srgbClr val="804000"/>
                </a:solidFill>
                <a:highlight>
                  <a:srgbClr val="FFFFFF"/>
                </a:highlight>
              </a:rPr>
              <a:t> &lt;</a:t>
            </a:r>
            <a:r>
              <a:rPr lang="es-ES" dirty="0" err="1">
                <a:solidFill>
                  <a:srgbClr val="804000"/>
                </a:solidFill>
                <a:highlight>
                  <a:srgbClr val="FFFFFF"/>
                </a:highlight>
              </a:rPr>
              <a:t>stdlib.h</a:t>
            </a:r>
            <a:r>
              <a:rPr lang="es-ES" dirty="0">
                <a:solidFill>
                  <a:srgbClr val="804000"/>
                </a:solidFill>
                <a:highlight>
                  <a:srgbClr val="FFFFFF"/>
                </a:highlight>
              </a:rPr>
              <a:t>&gt;</a:t>
            </a:r>
          </a:p>
          <a:p>
            <a:pPr marL="0" indent="0">
              <a:lnSpc>
                <a:spcPct val="120000"/>
              </a:lnSpc>
              <a:spcBef>
                <a:spcPts val="0"/>
              </a:spcBef>
              <a:buNone/>
            </a:pPr>
            <a:r>
              <a:rPr lang="es-ES" dirty="0" err="1">
                <a:solidFill>
                  <a:srgbClr val="8000FF"/>
                </a:solidFill>
                <a:highlight>
                  <a:srgbClr val="FFFFFF"/>
                </a:highlight>
              </a:rPr>
              <a:t>void</a:t>
            </a:r>
            <a:r>
              <a:rPr lang="es-ES" dirty="0">
                <a:solidFill>
                  <a:srgbClr val="000000"/>
                </a:solidFill>
                <a:highlight>
                  <a:srgbClr val="FFFFFF"/>
                </a:highlight>
              </a:rPr>
              <a:t> </a:t>
            </a:r>
            <a:r>
              <a:rPr lang="es-ES" dirty="0" err="1">
                <a:solidFill>
                  <a:srgbClr val="000000"/>
                </a:solidFill>
                <a:highlight>
                  <a:srgbClr val="FFFFFF"/>
                </a:highlight>
              </a:rPr>
              <a:t>main</a:t>
            </a:r>
            <a:r>
              <a:rPr lang="es-ES" dirty="0">
                <a:solidFill>
                  <a:srgbClr val="000000"/>
                </a:solidFill>
                <a:highlight>
                  <a:srgbClr val="FFFFFF"/>
                </a:highlight>
              </a:rPr>
              <a:t> </a:t>
            </a:r>
            <a:r>
              <a:rPr lang="es-ES" b="1" dirty="0">
                <a:solidFill>
                  <a:srgbClr val="000080"/>
                </a:solidFill>
                <a:highlight>
                  <a:srgbClr val="FFFFFF"/>
                </a:highlight>
              </a:rPr>
              <a:t>(</a:t>
            </a:r>
            <a:r>
              <a:rPr lang="es-ES" dirty="0" err="1">
                <a:solidFill>
                  <a:srgbClr val="8000FF"/>
                </a:solidFill>
                <a:highlight>
                  <a:srgbClr val="FFFFFF"/>
                </a:highlight>
              </a:rPr>
              <a:t>void</a:t>
            </a:r>
            <a:r>
              <a:rPr lang="es-ES" b="1" dirty="0">
                <a:solidFill>
                  <a:srgbClr val="000080"/>
                </a:solidFill>
                <a:highlight>
                  <a:srgbClr val="FFFFFF"/>
                </a:highlight>
              </a:rPr>
              <a:t>)</a:t>
            </a:r>
            <a:endParaRPr lang="es-ES" dirty="0">
              <a:solidFill>
                <a:srgbClr val="000000"/>
              </a:solidFill>
              <a:highlight>
                <a:srgbClr val="FFFFFF"/>
              </a:highlight>
            </a:endParaRPr>
          </a:p>
          <a:p>
            <a:pPr marL="0" indent="0">
              <a:lnSpc>
                <a:spcPct val="120000"/>
              </a:lnSpc>
              <a:spcBef>
                <a:spcPts val="0"/>
              </a:spcBef>
              <a:buNone/>
            </a:pPr>
            <a:r>
              <a:rPr lang="es-ES" b="1" dirty="0">
                <a:solidFill>
                  <a:srgbClr val="000080"/>
                </a:solidFill>
                <a:highlight>
                  <a:srgbClr val="FFFFFF"/>
                </a:highlight>
              </a:rPr>
              <a:t>{</a:t>
            </a:r>
            <a:endParaRPr lang="es-ES" dirty="0">
              <a:solidFill>
                <a:srgbClr val="000000"/>
              </a:solidFill>
              <a:highlight>
                <a:srgbClr val="FFFFFF"/>
              </a:highlight>
            </a:endParaRPr>
          </a:p>
          <a:p>
            <a:pPr marL="0" indent="0">
              <a:lnSpc>
                <a:spcPct val="120000"/>
              </a:lnSpc>
              <a:spcBef>
                <a:spcPts val="0"/>
              </a:spcBef>
              <a:buNone/>
            </a:pPr>
            <a:r>
              <a:rPr lang="es-ES" dirty="0">
                <a:solidFill>
                  <a:srgbClr val="000000"/>
                </a:solidFill>
                <a:highlight>
                  <a:srgbClr val="FFFFFF"/>
                </a:highlight>
              </a:rPr>
              <a:t>  </a:t>
            </a:r>
            <a:r>
              <a:rPr lang="es-ES" dirty="0" err="1">
                <a:solidFill>
                  <a:srgbClr val="000000"/>
                </a:solidFill>
                <a:highlight>
                  <a:srgbClr val="FFFFFF"/>
                </a:highlight>
              </a:rPr>
              <a:t>printf</a:t>
            </a:r>
            <a:r>
              <a:rPr lang="es-ES" dirty="0">
                <a:solidFill>
                  <a:srgbClr val="000000"/>
                </a:solidFill>
                <a:highlight>
                  <a:srgbClr val="FFFFFF"/>
                </a:highlight>
              </a:rPr>
              <a:t> </a:t>
            </a:r>
            <a:r>
              <a:rPr lang="es-ES" b="1" dirty="0">
                <a:solidFill>
                  <a:srgbClr val="000080"/>
                </a:solidFill>
                <a:highlight>
                  <a:srgbClr val="FFFFFF"/>
                </a:highlight>
              </a:rPr>
              <a:t>(</a:t>
            </a:r>
            <a:r>
              <a:rPr lang="es-ES" dirty="0">
                <a:solidFill>
                  <a:srgbClr val="000000"/>
                </a:solidFill>
                <a:highlight>
                  <a:srgbClr val="FFFFFF"/>
                </a:highlight>
              </a:rPr>
              <a:t>“Hola mundo</a:t>
            </a:r>
            <a:r>
              <a:rPr lang="es-ES" b="1" dirty="0">
                <a:solidFill>
                  <a:srgbClr val="000080"/>
                </a:solidFill>
                <a:highlight>
                  <a:srgbClr val="FFFFFF"/>
                </a:highlight>
              </a:rPr>
              <a:t>.</a:t>
            </a:r>
            <a:r>
              <a:rPr lang="es-ES" dirty="0">
                <a:solidFill>
                  <a:srgbClr val="000000"/>
                </a:solidFill>
                <a:highlight>
                  <a:srgbClr val="FFFFFF"/>
                </a:highlight>
              </a:rPr>
              <a:t> Esta carpeta contiene</a:t>
            </a:r>
            <a:r>
              <a:rPr lang="es-ES" b="1" dirty="0">
                <a:solidFill>
                  <a:srgbClr val="000080"/>
                </a:solidFill>
                <a:highlight>
                  <a:srgbClr val="FFFFFF"/>
                </a:highlight>
              </a:rPr>
              <a:t>:</a:t>
            </a:r>
            <a:r>
              <a:rPr lang="es-ES" dirty="0">
                <a:solidFill>
                  <a:srgbClr val="000000"/>
                </a:solidFill>
                <a:highlight>
                  <a:srgbClr val="FFFFFF"/>
                </a:highlight>
              </a:rPr>
              <a:t>\n”</a:t>
            </a:r>
            <a:r>
              <a:rPr lang="es-ES" b="1" dirty="0">
                <a:solidFill>
                  <a:srgbClr val="000080"/>
                </a:solidFill>
                <a:highlight>
                  <a:srgbClr val="FFFFFF"/>
                </a:highlight>
              </a:rPr>
              <a:t>);</a:t>
            </a:r>
            <a:endParaRPr lang="es-ES" dirty="0">
              <a:solidFill>
                <a:srgbClr val="000000"/>
              </a:solidFill>
              <a:highlight>
                <a:srgbClr val="FFFFFF"/>
              </a:highlight>
            </a:endParaRPr>
          </a:p>
          <a:p>
            <a:pPr marL="0" indent="0">
              <a:lnSpc>
                <a:spcPct val="120000"/>
              </a:lnSpc>
              <a:spcBef>
                <a:spcPts val="0"/>
              </a:spcBef>
              <a:buNone/>
            </a:pPr>
            <a:r>
              <a:rPr lang="es-ES" dirty="0">
                <a:solidFill>
                  <a:srgbClr val="000000"/>
                </a:solidFill>
                <a:highlight>
                  <a:srgbClr val="FFFFFF"/>
                </a:highlight>
              </a:rPr>
              <a:t>  </a:t>
            </a:r>
            <a:r>
              <a:rPr lang="es-ES" dirty="0" err="1">
                <a:solidFill>
                  <a:srgbClr val="000000"/>
                </a:solidFill>
                <a:highlight>
                  <a:srgbClr val="FFFFFF"/>
                </a:highlight>
              </a:rPr>
              <a:t>system</a:t>
            </a:r>
            <a:r>
              <a:rPr lang="es-ES" dirty="0">
                <a:solidFill>
                  <a:srgbClr val="000000"/>
                </a:solidFill>
                <a:highlight>
                  <a:srgbClr val="FFFFFF"/>
                </a:highlight>
              </a:rPr>
              <a:t> </a:t>
            </a:r>
            <a:r>
              <a:rPr lang="es-ES" b="1" dirty="0">
                <a:solidFill>
                  <a:srgbClr val="000080"/>
                </a:solidFill>
                <a:highlight>
                  <a:srgbClr val="FFFFFF"/>
                </a:highlight>
              </a:rPr>
              <a:t>(</a:t>
            </a:r>
            <a:r>
              <a:rPr lang="es-ES" dirty="0">
                <a:solidFill>
                  <a:srgbClr val="000000"/>
                </a:solidFill>
                <a:highlight>
                  <a:srgbClr val="FFFFFF"/>
                </a:highlight>
              </a:rPr>
              <a:t>“</a:t>
            </a:r>
            <a:r>
              <a:rPr lang="es-ES" dirty="0" err="1">
                <a:solidFill>
                  <a:srgbClr val="000000"/>
                </a:solidFill>
                <a:highlight>
                  <a:srgbClr val="FFFFFF"/>
                </a:highlight>
              </a:rPr>
              <a:t>ls</a:t>
            </a:r>
            <a:r>
              <a:rPr lang="es-ES" dirty="0">
                <a:solidFill>
                  <a:srgbClr val="000000"/>
                </a:solidFill>
                <a:highlight>
                  <a:srgbClr val="FFFFFF"/>
                </a:highlight>
              </a:rPr>
              <a:t>”</a:t>
            </a:r>
            <a:r>
              <a:rPr lang="es-ES" b="1" dirty="0">
                <a:solidFill>
                  <a:srgbClr val="000080"/>
                </a:solidFill>
                <a:highlight>
                  <a:srgbClr val="FFFFFF"/>
                </a:highlight>
              </a:rPr>
              <a:t>);</a:t>
            </a:r>
            <a:endParaRPr lang="es-ES" dirty="0">
              <a:solidFill>
                <a:srgbClr val="000000"/>
              </a:solidFill>
              <a:highlight>
                <a:srgbClr val="FFFFFF"/>
              </a:highlight>
            </a:endParaRPr>
          </a:p>
          <a:p>
            <a:pPr marL="0" indent="0">
              <a:lnSpc>
                <a:spcPct val="120000"/>
              </a:lnSpc>
              <a:spcBef>
                <a:spcPts val="0"/>
              </a:spcBef>
              <a:buNone/>
            </a:pPr>
            <a:r>
              <a:rPr lang="es-ES" b="1" dirty="0">
                <a:solidFill>
                  <a:srgbClr val="000080"/>
                </a:solidFill>
                <a:highlight>
                  <a:srgbClr val="FFFFFF"/>
                </a:highlight>
              </a:rPr>
              <a:t>}</a:t>
            </a:r>
            <a:endParaRPr lang="es-ES" dirty="0"/>
          </a:p>
        </p:txBody>
      </p:sp>
    </p:spTree>
    <p:extLst>
      <p:ext uri="{BB962C8B-B14F-4D97-AF65-F5344CB8AC3E}">
        <p14:creationId xmlns:p14="http://schemas.microsoft.com/office/powerpoint/2010/main" val="18445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A2E95B-EA64-3143-D7C7-C99E09FBFBA7}"/>
              </a:ext>
            </a:extLst>
          </p:cNvPr>
          <p:cNvSpPr>
            <a:spLocks noGrp="1"/>
          </p:cNvSpPr>
          <p:nvPr>
            <p:ph type="title"/>
          </p:nvPr>
        </p:nvSpPr>
        <p:spPr/>
        <p:txBody>
          <a:bodyPr/>
          <a:lstStyle/>
          <a:p>
            <a:r>
              <a:rPr lang="es-ES" dirty="0"/>
              <a:t>Ejecución de procesos en </a:t>
            </a:r>
            <a:r>
              <a:rPr lang="es-ES" dirty="0" err="1"/>
              <a:t>linux</a:t>
            </a:r>
            <a:endParaRPr lang="es-ES" dirty="0"/>
          </a:p>
        </p:txBody>
      </p:sp>
      <p:sp>
        <p:nvSpPr>
          <p:cNvPr id="3" name="Marcador de contenido 2">
            <a:extLst>
              <a:ext uri="{FF2B5EF4-FFF2-40B4-BE49-F238E27FC236}">
                <a16:creationId xmlns:a16="http://schemas.microsoft.com/office/drawing/2014/main" id="{3F2D98B4-8CF3-46D5-A32C-6B66B97CB5A7}"/>
              </a:ext>
            </a:extLst>
          </p:cNvPr>
          <p:cNvSpPr>
            <a:spLocks noGrp="1"/>
          </p:cNvSpPr>
          <p:nvPr>
            <p:ph idx="1"/>
          </p:nvPr>
        </p:nvSpPr>
        <p:spPr>
          <a:xfrm>
            <a:off x="1050879" y="1825624"/>
            <a:ext cx="9810604" cy="528693"/>
          </a:xfrm>
        </p:spPr>
        <p:txBody>
          <a:bodyPr/>
          <a:lstStyle/>
          <a:p>
            <a:r>
              <a:rPr lang="es-ES" dirty="0"/>
              <a:t>Sustituir un proceso por otro: </a:t>
            </a:r>
            <a:r>
              <a:rPr lang="es-ES" dirty="0" err="1"/>
              <a:t>execl</a:t>
            </a:r>
            <a:r>
              <a:rPr lang="es-ES" dirty="0"/>
              <a:t> (</a:t>
            </a:r>
            <a:r>
              <a:rPr lang="es-ES" dirty="0" err="1"/>
              <a:t>unistd.h</a:t>
            </a:r>
            <a:r>
              <a:rPr lang="es-ES" dirty="0"/>
              <a:t>)</a:t>
            </a:r>
          </a:p>
          <a:p>
            <a:pPr marL="0" indent="0">
              <a:buNone/>
            </a:pPr>
            <a:endParaRPr lang="es-ES" dirty="0"/>
          </a:p>
        </p:txBody>
      </p:sp>
      <p:sp>
        <p:nvSpPr>
          <p:cNvPr id="4" name="Marcador de contenido 2">
            <a:extLst>
              <a:ext uri="{FF2B5EF4-FFF2-40B4-BE49-F238E27FC236}">
                <a16:creationId xmlns:a16="http://schemas.microsoft.com/office/drawing/2014/main" id="{92EF63FD-5142-B9A3-42C5-B53D227BC665}"/>
              </a:ext>
            </a:extLst>
          </p:cNvPr>
          <p:cNvSpPr txBox="1">
            <a:spLocks/>
          </p:cNvSpPr>
          <p:nvPr/>
        </p:nvSpPr>
        <p:spPr>
          <a:xfrm>
            <a:off x="1330517" y="2354316"/>
            <a:ext cx="7378418" cy="337382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s-ES" dirty="0">
                <a:solidFill>
                  <a:srgbClr val="804000"/>
                </a:solidFill>
                <a:highlight>
                  <a:srgbClr val="FFFFFF"/>
                </a:highlight>
              </a:rPr>
              <a:t>#</a:t>
            </a:r>
            <a:r>
              <a:rPr lang="es-ES" dirty="0" err="1">
                <a:solidFill>
                  <a:srgbClr val="804000"/>
                </a:solidFill>
                <a:highlight>
                  <a:srgbClr val="FFFFFF"/>
                </a:highlight>
              </a:rPr>
              <a:t>include</a:t>
            </a:r>
            <a:r>
              <a:rPr lang="es-ES" dirty="0">
                <a:solidFill>
                  <a:srgbClr val="804000"/>
                </a:solidFill>
                <a:highlight>
                  <a:srgbClr val="FFFFFF"/>
                </a:highlight>
              </a:rPr>
              <a:t> &lt;</a:t>
            </a:r>
            <a:r>
              <a:rPr lang="es-ES" dirty="0" err="1">
                <a:solidFill>
                  <a:srgbClr val="804000"/>
                </a:solidFill>
                <a:highlight>
                  <a:srgbClr val="FFFFFF"/>
                </a:highlight>
              </a:rPr>
              <a:t>stdio.h</a:t>
            </a:r>
            <a:r>
              <a:rPr lang="es-ES" dirty="0">
                <a:solidFill>
                  <a:srgbClr val="804000"/>
                </a:solidFill>
                <a:highlight>
                  <a:srgbClr val="FFFFFF"/>
                </a:highlight>
              </a:rPr>
              <a:t>&gt;</a:t>
            </a:r>
          </a:p>
          <a:p>
            <a:pPr marL="0" indent="0">
              <a:lnSpc>
                <a:spcPct val="120000"/>
              </a:lnSpc>
              <a:spcBef>
                <a:spcPts val="0"/>
              </a:spcBef>
              <a:buNone/>
            </a:pPr>
            <a:r>
              <a:rPr lang="es-ES" dirty="0">
                <a:solidFill>
                  <a:srgbClr val="804000"/>
                </a:solidFill>
                <a:highlight>
                  <a:srgbClr val="FFFFFF"/>
                </a:highlight>
              </a:rPr>
              <a:t>#</a:t>
            </a:r>
            <a:r>
              <a:rPr lang="es-ES" dirty="0" err="1">
                <a:solidFill>
                  <a:srgbClr val="804000"/>
                </a:solidFill>
                <a:highlight>
                  <a:srgbClr val="FFFFFF"/>
                </a:highlight>
              </a:rPr>
              <a:t>include</a:t>
            </a:r>
            <a:r>
              <a:rPr lang="es-ES" dirty="0">
                <a:solidFill>
                  <a:srgbClr val="804000"/>
                </a:solidFill>
                <a:highlight>
                  <a:srgbClr val="FFFFFF"/>
                </a:highlight>
              </a:rPr>
              <a:t> &lt;</a:t>
            </a:r>
            <a:r>
              <a:rPr lang="es-ES" dirty="0" err="1">
                <a:solidFill>
                  <a:srgbClr val="804000"/>
                </a:solidFill>
                <a:highlight>
                  <a:srgbClr val="FFFFFF"/>
                </a:highlight>
              </a:rPr>
              <a:t>unistd.h</a:t>
            </a:r>
            <a:r>
              <a:rPr lang="es-ES" dirty="0">
                <a:solidFill>
                  <a:srgbClr val="804000"/>
                </a:solidFill>
                <a:highlight>
                  <a:srgbClr val="FFFFFF"/>
                </a:highlight>
              </a:rPr>
              <a:t>&gt;</a:t>
            </a:r>
          </a:p>
          <a:p>
            <a:pPr marL="0" indent="0">
              <a:lnSpc>
                <a:spcPct val="120000"/>
              </a:lnSpc>
              <a:spcBef>
                <a:spcPts val="0"/>
              </a:spcBef>
              <a:buNone/>
            </a:pPr>
            <a:r>
              <a:rPr lang="es-ES" dirty="0" err="1">
                <a:solidFill>
                  <a:srgbClr val="8000FF"/>
                </a:solidFill>
                <a:highlight>
                  <a:srgbClr val="FFFFFF"/>
                </a:highlight>
              </a:rPr>
              <a:t>void</a:t>
            </a:r>
            <a:r>
              <a:rPr lang="es-ES" dirty="0">
                <a:solidFill>
                  <a:srgbClr val="000000"/>
                </a:solidFill>
                <a:highlight>
                  <a:srgbClr val="FFFFFF"/>
                </a:highlight>
              </a:rPr>
              <a:t> </a:t>
            </a:r>
            <a:r>
              <a:rPr lang="es-ES" dirty="0" err="1">
                <a:solidFill>
                  <a:srgbClr val="000000"/>
                </a:solidFill>
                <a:highlight>
                  <a:srgbClr val="FFFFFF"/>
                </a:highlight>
              </a:rPr>
              <a:t>main</a:t>
            </a:r>
            <a:r>
              <a:rPr lang="es-ES" dirty="0">
                <a:solidFill>
                  <a:srgbClr val="000000"/>
                </a:solidFill>
                <a:highlight>
                  <a:srgbClr val="FFFFFF"/>
                </a:highlight>
              </a:rPr>
              <a:t> </a:t>
            </a:r>
            <a:r>
              <a:rPr lang="es-ES" b="1" dirty="0">
                <a:solidFill>
                  <a:srgbClr val="000080"/>
                </a:solidFill>
                <a:highlight>
                  <a:srgbClr val="FFFFFF"/>
                </a:highlight>
              </a:rPr>
              <a:t>(</a:t>
            </a:r>
            <a:r>
              <a:rPr lang="es-ES" dirty="0" err="1">
                <a:solidFill>
                  <a:srgbClr val="8000FF"/>
                </a:solidFill>
                <a:highlight>
                  <a:srgbClr val="FFFFFF"/>
                </a:highlight>
              </a:rPr>
              <a:t>void</a:t>
            </a:r>
            <a:r>
              <a:rPr lang="es-ES" b="1" dirty="0">
                <a:solidFill>
                  <a:srgbClr val="000080"/>
                </a:solidFill>
                <a:highlight>
                  <a:srgbClr val="FFFFFF"/>
                </a:highlight>
              </a:rPr>
              <a:t>)</a:t>
            </a:r>
            <a:endParaRPr lang="es-ES" dirty="0">
              <a:solidFill>
                <a:srgbClr val="000000"/>
              </a:solidFill>
              <a:highlight>
                <a:srgbClr val="FFFFFF"/>
              </a:highlight>
            </a:endParaRPr>
          </a:p>
          <a:p>
            <a:pPr marL="0" indent="0">
              <a:lnSpc>
                <a:spcPct val="120000"/>
              </a:lnSpc>
              <a:spcBef>
                <a:spcPts val="0"/>
              </a:spcBef>
              <a:buNone/>
            </a:pPr>
            <a:r>
              <a:rPr lang="es-ES" b="1" dirty="0">
                <a:solidFill>
                  <a:srgbClr val="000080"/>
                </a:solidFill>
                <a:highlight>
                  <a:srgbClr val="FFFFFF"/>
                </a:highlight>
              </a:rPr>
              <a:t>{</a:t>
            </a:r>
            <a:endParaRPr lang="es-ES" dirty="0">
              <a:solidFill>
                <a:srgbClr val="000000"/>
              </a:solidFill>
              <a:highlight>
                <a:srgbClr val="FFFFFF"/>
              </a:highlight>
            </a:endParaRPr>
          </a:p>
          <a:p>
            <a:pPr marL="0" indent="0">
              <a:lnSpc>
                <a:spcPct val="120000"/>
              </a:lnSpc>
              <a:spcBef>
                <a:spcPts val="0"/>
              </a:spcBef>
              <a:buNone/>
            </a:pPr>
            <a:r>
              <a:rPr lang="pt-BR" dirty="0">
                <a:solidFill>
                  <a:srgbClr val="000000"/>
                </a:solidFill>
                <a:highlight>
                  <a:srgbClr val="FFFFFF"/>
                </a:highlight>
              </a:rPr>
              <a:t>  </a:t>
            </a:r>
            <a:r>
              <a:rPr lang="pt-BR" dirty="0" err="1">
                <a:solidFill>
                  <a:srgbClr val="000000"/>
                </a:solidFill>
                <a:highlight>
                  <a:srgbClr val="FFFFFF"/>
                </a:highlight>
              </a:rPr>
              <a:t>printf</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a:t>
            </a:r>
            <a:r>
              <a:rPr lang="pt-BR" dirty="0" err="1">
                <a:solidFill>
                  <a:srgbClr val="000000"/>
                </a:solidFill>
                <a:highlight>
                  <a:srgbClr val="FFFFFF"/>
                </a:highlight>
              </a:rPr>
              <a:t>Ejemplo</a:t>
            </a:r>
            <a:r>
              <a:rPr lang="pt-BR" dirty="0">
                <a:solidFill>
                  <a:srgbClr val="000000"/>
                </a:solidFill>
                <a:highlight>
                  <a:srgbClr val="FFFFFF"/>
                </a:highlight>
              </a:rPr>
              <a:t> de uso de </a:t>
            </a:r>
            <a:r>
              <a:rPr lang="pt-BR" dirty="0" err="1">
                <a:solidFill>
                  <a:srgbClr val="000000"/>
                </a:solidFill>
                <a:highlight>
                  <a:srgbClr val="FFFFFF"/>
                </a:highlight>
              </a:rPr>
              <a:t>execl</a:t>
            </a:r>
            <a:r>
              <a:rPr lang="pt-BR" dirty="0">
                <a:solidFill>
                  <a:srgbClr val="000000"/>
                </a:solidFill>
                <a:highlight>
                  <a:srgbClr val="FFFFFF"/>
                </a:highlight>
              </a:rPr>
              <a:t>\n”</a:t>
            </a:r>
            <a:r>
              <a:rPr lang="pt-BR" b="1" dirty="0">
                <a:solidFill>
                  <a:srgbClr val="000080"/>
                </a:solidFill>
                <a:highlight>
                  <a:srgbClr val="FFFFFF"/>
                </a:highlight>
              </a:rPr>
              <a:t>);</a:t>
            </a:r>
            <a:endParaRPr lang="pt-BR" dirty="0">
              <a:solidFill>
                <a:srgbClr val="000000"/>
              </a:solidFill>
              <a:highlight>
                <a:srgbClr val="FFFFFF"/>
              </a:highlight>
            </a:endParaRPr>
          </a:p>
          <a:p>
            <a:pPr marL="0" indent="0">
              <a:lnSpc>
                <a:spcPct val="120000"/>
              </a:lnSpc>
              <a:spcBef>
                <a:spcPts val="0"/>
              </a:spcBef>
              <a:buNone/>
            </a:pPr>
            <a:r>
              <a:rPr lang="es-ES" dirty="0">
                <a:solidFill>
                  <a:srgbClr val="000000"/>
                </a:solidFill>
                <a:highlight>
                  <a:srgbClr val="FFFFFF"/>
                </a:highlight>
              </a:rPr>
              <a:t>  </a:t>
            </a:r>
            <a:r>
              <a:rPr lang="es-ES" dirty="0" err="1">
                <a:solidFill>
                  <a:srgbClr val="000000"/>
                </a:solidFill>
                <a:highlight>
                  <a:srgbClr val="FFFFFF"/>
                </a:highlight>
              </a:rPr>
              <a:t>printf</a:t>
            </a:r>
            <a:r>
              <a:rPr lang="es-ES" dirty="0">
                <a:solidFill>
                  <a:srgbClr val="000000"/>
                </a:solidFill>
                <a:highlight>
                  <a:srgbClr val="FFFFFF"/>
                </a:highlight>
              </a:rPr>
              <a:t> </a:t>
            </a:r>
            <a:r>
              <a:rPr lang="es-ES" b="1" dirty="0">
                <a:solidFill>
                  <a:srgbClr val="000080"/>
                </a:solidFill>
                <a:highlight>
                  <a:srgbClr val="FFFFFF"/>
                </a:highlight>
              </a:rPr>
              <a:t>(</a:t>
            </a:r>
            <a:r>
              <a:rPr lang="es-ES" dirty="0">
                <a:solidFill>
                  <a:srgbClr val="000000"/>
                </a:solidFill>
                <a:highlight>
                  <a:srgbClr val="FFFFFF"/>
                </a:highlight>
              </a:rPr>
              <a:t>“Esta carpeta contiene</a:t>
            </a:r>
            <a:r>
              <a:rPr lang="es-ES" b="1" dirty="0">
                <a:solidFill>
                  <a:srgbClr val="000080"/>
                </a:solidFill>
                <a:highlight>
                  <a:srgbClr val="FFFFFF"/>
                </a:highlight>
              </a:rPr>
              <a:t>:</a:t>
            </a:r>
            <a:r>
              <a:rPr lang="es-ES" dirty="0">
                <a:solidFill>
                  <a:srgbClr val="000000"/>
                </a:solidFill>
                <a:highlight>
                  <a:srgbClr val="FFFFFF"/>
                </a:highlight>
              </a:rPr>
              <a:t>\n”</a:t>
            </a:r>
            <a:r>
              <a:rPr lang="es-ES" b="1" dirty="0">
                <a:solidFill>
                  <a:srgbClr val="000080"/>
                </a:solidFill>
                <a:highlight>
                  <a:srgbClr val="FFFFFF"/>
                </a:highlight>
              </a:rPr>
              <a:t>);</a:t>
            </a:r>
            <a:endParaRPr lang="es-ES" dirty="0">
              <a:solidFill>
                <a:srgbClr val="000000"/>
              </a:solidFill>
              <a:highlight>
                <a:srgbClr val="FFFFFF"/>
              </a:highlight>
            </a:endParaRPr>
          </a:p>
          <a:p>
            <a:pPr marL="0" indent="0">
              <a:lnSpc>
                <a:spcPct val="120000"/>
              </a:lnSpc>
              <a:spcBef>
                <a:spcPts val="0"/>
              </a:spcBef>
              <a:buNone/>
            </a:pPr>
            <a:r>
              <a:rPr lang="es-ES" dirty="0">
                <a:solidFill>
                  <a:srgbClr val="000000"/>
                </a:solidFill>
                <a:highlight>
                  <a:srgbClr val="FFFFFF"/>
                </a:highlight>
              </a:rPr>
              <a:t>  </a:t>
            </a:r>
            <a:r>
              <a:rPr lang="es-ES" dirty="0" err="1">
                <a:solidFill>
                  <a:srgbClr val="000000"/>
                </a:solidFill>
                <a:highlight>
                  <a:srgbClr val="FFFFFF"/>
                </a:highlight>
              </a:rPr>
              <a:t>execl</a:t>
            </a:r>
            <a:r>
              <a:rPr lang="es-ES" b="1" dirty="0">
                <a:solidFill>
                  <a:srgbClr val="000080"/>
                </a:solidFill>
                <a:highlight>
                  <a:srgbClr val="FFFFFF"/>
                </a:highlight>
              </a:rPr>
              <a:t>(</a:t>
            </a:r>
            <a:r>
              <a:rPr lang="es-ES" dirty="0">
                <a:solidFill>
                  <a:srgbClr val="000000"/>
                </a:solidFill>
                <a:highlight>
                  <a:srgbClr val="FFFFFF"/>
                </a:highlight>
              </a:rPr>
              <a:t>“</a:t>
            </a:r>
            <a:r>
              <a:rPr lang="es-ES" b="1" dirty="0">
                <a:solidFill>
                  <a:srgbClr val="000080"/>
                </a:solidFill>
                <a:highlight>
                  <a:srgbClr val="FFFFFF"/>
                </a:highlight>
              </a:rPr>
              <a:t>/</a:t>
            </a:r>
            <a:r>
              <a:rPr lang="es-ES" dirty="0" err="1">
                <a:solidFill>
                  <a:srgbClr val="000000"/>
                </a:solidFill>
                <a:highlight>
                  <a:srgbClr val="FFFFFF"/>
                </a:highlight>
              </a:rPr>
              <a:t>bin</a:t>
            </a:r>
            <a:r>
              <a:rPr lang="es-ES" b="1" dirty="0">
                <a:solidFill>
                  <a:srgbClr val="000080"/>
                </a:solidFill>
                <a:highlight>
                  <a:srgbClr val="FFFFFF"/>
                </a:highlight>
              </a:rPr>
              <a:t>/</a:t>
            </a:r>
            <a:r>
              <a:rPr lang="es-ES" dirty="0" err="1">
                <a:solidFill>
                  <a:srgbClr val="000000"/>
                </a:solidFill>
                <a:highlight>
                  <a:srgbClr val="FFFFFF"/>
                </a:highlight>
              </a:rPr>
              <a:t>ls</a:t>
            </a:r>
            <a:r>
              <a:rPr lang="es-ES" dirty="0">
                <a:solidFill>
                  <a:srgbClr val="000000"/>
                </a:solidFill>
                <a:highlight>
                  <a:srgbClr val="FFFFFF"/>
                </a:highlight>
              </a:rPr>
              <a:t>”</a:t>
            </a:r>
            <a:r>
              <a:rPr lang="es-ES" b="1" dirty="0">
                <a:solidFill>
                  <a:srgbClr val="000080"/>
                </a:solidFill>
                <a:highlight>
                  <a:srgbClr val="FFFFFF"/>
                </a:highlight>
              </a:rPr>
              <a:t>,</a:t>
            </a:r>
            <a:r>
              <a:rPr lang="es-ES" dirty="0">
                <a:solidFill>
                  <a:srgbClr val="000000"/>
                </a:solidFill>
                <a:highlight>
                  <a:srgbClr val="FFFFFF"/>
                </a:highlight>
              </a:rPr>
              <a:t> “</a:t>
            </a:r>
            <a:r>
              <a:rPr lang="es-ES" dirty="0" err="1">
                <a:solidFill>
                  <a:srgbClr val="000000"/>
                </a:solidFill>
                <a:highlight>
                  <a:srgbClr val="FFFFFF"/>
                </a:highlight>
              </a:rPr>
              <a:t>ls</a:t>
            </a:r>
            <a:r>
              <a:rPr lang="es-ES" dirty="0">
                <a:solidFill>
                  <a:srgbClr val="000000"/>
                </a:solidFill>
                <a:highlight>
                  <a:srgbClr val="FFFFFF"/>
                </a:highlight>
              </a:rPr>
              <a:t>”</a:t>
            </a:r>
            <a:r>
              <a:rPr lang="es-ES" b="1" dirty="0">
                <a:solidFill>
                  <a:srgbClr val="000080"/>
                </a:solidFill>
                <a:highlight>
                  <a:srgbClr val="FFFFFF"/>
                </a:highlight>
              </a:rPr>
              <a:t>,</a:t>
            </a:r>
            <a:r>
              <a:rPr lang="es-ES" dirty="0">
                <a:solidFill>
                  <a:srgbClr val="000000"/>
                </a:solidFill>
                <a:highlight>
                  <a:srgbClr val="FFFFFF"/>
                </a:highlight>
              </a:rPr>
              <a:t> “</a:t>
            </a:r>
            <a:r>
              <a:rPr lang="es-ES" b="1" dirty="0">
                <a:solidFill>
                  <a:srgbClr val="000080"/>
                </a:solidFill>
                <a:highlight>
                  <a:srgbClr val="FFFFFF"/>
                </a:highlight>
              </a:rPr>
              <a:t>-</a:t>
            </a:r>
            <a:r>
              <a:rPr lang="es-ES" dirty="0">
                <a:solidFill>
                  <a:srgbClr val="000000"/>
                </a:solidFill>
                <a:highlight>
                  <a:srgbClr val="FFFFFF"/>
                </a:highlight>
              </a:rPr>
              <a:t>l”</a:t>
            </a:r>
            <a:r>
              <a:rPr lang="es-ES" b="1" dirty="0">
                <a:solidFill>
                  <a:srgbClr val="000080"/>
                </a:solidFill>
                <a:highlight>
                  <a:srgbClr val="FFFFFF"/>
                </a:highlight>
              </a:rPr>
              <a:t>,(</a:t>
            </a:r>
            <a:r>
              <a:rPr lang="es-ES" dirty="0" err="1">
                <a:solidFill>
                  <a:srgbClr val="8000FF"/>
                </a:solidFill>
                <a:highlight>
                  <a:srgbClr val="FFFFFF"/>
                </a:highlight>
              </a:rPr>
              <a:t>char</a:t>
            </a:r>
            <a:r>
              <a:rPr lang="es-ES" dirty="0">
                <a:solidFill>
                  <a:srgbClr val="000000"/>
                </a:solidFill>
                <a:highlight>
                  <a:srgbClr val="FFFFFF"/>
                </a:highlight>
              </a:rPr>
              <a:t> </a:t>
            </a:r>
            <a:r>
              <a:rPr lang="es-ES" b="1" dirty="0">
                <a:solidFill>
                  <a:srgbClr val="000080"/>
                </a:solidFill>
                <a:highlight>
                  <a:srgbClr val="FFFFFF"/>
                </a:highlight>
              </a:rPr>
              <a:t>*)</a:t>
            </a:r>
            <a:r>
              <a:rPr lang="es-ES" dirty="0">
                <a:solidFill>
                  <a:srgbClr val="000000"/>
                </a:solidFill>
                <a:highlight>
                  <a:srgbClr val="FFFFFF"/>
                </a:highlight>
              </a:rPr>
              <a:t> </a:t>
            </a:r>
            <a:r>
              <a:rPr lang="es-ES" b="1" dirty="0">
                <a:solidFill>
                  <a:srgbClr val="0000FF"/>
                </a:solidFill>
                <a:highlight>
                  <a:srgbClr val="FFFFFF"/>
                </a:highlight>
              </a:rPr>
              <a:t>NULL</a:t>
            </a:r>
            <a:r>
              <a:rPr lang="es-ES" b="1" dirty="0">
                <a:solidFill>
                  <a:srgbClr val="000080"/>
                </a:solidFill>
                <a:highlight>
                  <a:srgbClr val="FFFFFF"/>
                </a:highlight>
              </a:rPr>
              <a:t>);</a:t>
            </a:r>
            <a:endParaRPr lang="es-ES" dirty="0">
              <a:solidFill>
                <a:srgbClr val="000000"/>
              </a:solidFill>
              <a:highlight>
                <a:srgbClr val="FFFFFF"/>
              </a:highlight>
            </a:endParaRPr>
          </a:p>
          <a:p>
            <a:pPr marL="0" indent="0">
              <a:lnSpc>
                <a:spcPct val="120000"/>
              </a:lnSpc>
              <a:spcBef>
                <a:spcPts val="0"/>
              </a:spcBef>
              <a:buNone/>
            </a:pPr>
            <a:r>
              <a:rPr lang="es-ES" dirty="0">
                <a:solidFill>
                  <a:srgbClr val="000000"/>
                </a:solidFill>
                <a:highlight>
                  <a:srgbClr val="FFFFFF"/>
                </a:highlight>
              </a:rPr>
              <a:t>  </a:t>
            </a:r>
            <a:r>
              <a:rPr lang="es-ES" dirty="0" err="1">
                <a:solidFill>
                  <a:srgbClr val="000000"/>
                </a:solidFill>
                <a:highlight>
                  <a:srgbClr val="FFFFFF"/>
                </a:highlight>
              </a:rPr>
              <a:t>printf</a:t>
            </a:r>
            <a:r>
              <a:rPr lang="es-ES" dirty="0">
                <a:solidFill>
                  <a:srgbClr val="000000"/>
                </a:solidFill>
                <a:highlight>
                  <a:srgbClr val="FFFFFF"/>
                </a:highlight>
              </a:rPr>
              <a:t> </a:t>
            </a:r>
            <a:r>
              <a:rPr lang="es-ES" b="1" dirty="0">
                <a:solidFill>
                  <a:srgbClr val="000080"/>
                </a:solidFill>
                <a:highlight>
                  <a:srgbClr val="FFFFFF"/>
                </a:highlight>
              </a:rPr>
              <a:t>(</a:t>
            </a:r>
            <a:r>
              <a:rPr lang="es-ES" dirty="0">
                <a:solidFill>
                  <a:srgbClr val="000000"/>
                </a:solidFill>
                <a:highlight>
                  <a:srgbClr val="FFFFFF"/>
                </a:highlight>
              </a:rPr>
              <a:t>“Esto no llega a ejecutarse nunca\n”</a:t>
            </a:r>
            <a:r>
              <a:rPr lang="es-ES" b="1" dirty="0">
                <a:solidFill>
                  <a:srgbClr val="000080"/>
                </a:solidFill>
                <a:highlight>
                  <a:srgbClr val="FFFFFF"/>
                </a:highlight>
              </a:rPr>
              <a:t>);</a:t>
            </a:r>
            <a:r>
              <a:rPr lang="es-ES" dirty="0">
                <a:solidFill>
                  <a:srgbClr val="000000"/>
                </a:solidFill>
                <a:highlight>
                  <a:srgbClr val="FFFFFF"/>
                </a:highlight>
              </a:rPr>
              <a:t> </a:t>
            </a:r>
          </a:p>
          <a:p>
            <a:pPr marL="0" indent="0">
              <a:lnSpc>
                <a:spcPct val="120000"/>
              </a:lnSpc>
              <a:spcBef>
                <a:spcPts val="0"/>
              </a:spcBef>
              <a:buNone/>
            </a:pPr>
            <a:r>
              <a:rPr lang="es-ES" b="1" dirty="0">
                <a:solidFill>
                  <a:srgbClr val="000080"/>
                </a:solidFill>
                <a:highlight>
                  <a:srgbClr val="FFFFFF"/>
                </a:highlight>
              </a:rPr>
              <a:t>}</a:t>
            </a:r>
            <a:endParaRPr lang="es-ES" dirty="0"/>
          </a:p>
          <a:p>
            <a:pPr>
              <a:lnSpc>
                <a:spcPct val="120000"/>
              </a:lnSpc>
              <a:spcBef>
                <a:spcPts val="0"/>
              </a:spcBef>
            </a:pPr>
            <a:endParaRPr lang="es-ES" dirty="0"/>
          </a:p>
        </p:txBody>
      </p:sp>
    </p:spTree>
    <p:extLst>
      <p:ext uri="{BB962C8B-B14F-4D97-AF65-F5344CB8AC3E}">
        <p14:creationId xmlns:p14="http://schemas.microsoft.com/office/powerpoint/2010/main" val="110410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A2E95B-EA64-3143-D7C7-C99E09FBFBA7}"/>
              </a:ext>
            </a:extLst>
          </p:cNvPr>
          <p:cNvSpPr>
            <a:spLocks noGrp="1"/>
          </p:cNvSpPr>
          <p:nvPr>
            <p:ph type="title"/>
          </p:nvPr>
        </p:nvSpPr>
        <p:spPr/>
        <p:txBody>
          <a:bodyPr/>
          <a:lstStyle/>
          <a:p>
            <a:r>
              <a:rPr lang="es-ES" dirty="0"/>
              <a:t>Ejecución de procesos en </a:t>
            </a:r>
            <a:r>
              <a:rPr lang="es-ES" dirty="0" err="1"/>
              <a:t>linux</a:t>
            </a:r>
            <a:endParaRPr lang="es-ES" dirty="0"/>
          </a:p>
        </p:txBody>
      </p:sp>
      <p:sp>
        <p:nvSpPr>
          <p:cNvPr id="3" name="Marcador de contenido 2">
            <a:extLst>
              <a:ext uri="{FF2B5EF4-FFF2-40B4-BE49-F238E27FC236}">
                <a16:creationId xmlns:a16="http://schemas.microsoft.com/office/drawing/2014/main" id="{3F2D98B4-8CF3-46D5-A32C-6B66B97CB5A7}"/>
              </a:ext>
            </a:extLst>
          </p:cNvPr>
          <p:cNvSpPr>
            <a:spLocks noGrp="1"/>
          </p:cNvSpPr>
          <p:nvPr>
            <p:ph idx="1"/>
          </p:nvPr>
        </p:nvSpPr>
        <p:spPr>
          <a:xfrm>
            <a:off x="1050879" y="1825624"/>
            <a:ext cx="9810604" cy="528693"/>
          </a:xfrm>
        </p:spPr>
        <p:txBody>
          <a:bodyPr/>
          <a:lstStyle/>
          <a:p>
            <a:r>
              <a:rPr lang="es-ES" dirty="0"/>
              <a:t>Crear procesos: </a:t>
            </a:r>
            <a:r>
              <a:rPr lang="es-ES" dirty="0" err="1"/>
              <a:t>fork</a:t>
            </a:r>
            <a:r>
              <a:rPr lang="es-ES" dirty="0"/>
              <a:t> (</a:t>
            </a:r>
            <a:r>
              <a:rPr lang="es-ES" dirty="0" err="1"/>
              <a:t>unistd.h</a:t>
            </a:r>
            <a:r>
              <a:rPr lang="es-ES" dirty="0"/>
              <a:t>)</a:t>
            </a:r>
          </a:p>
          <a:p>
            <a:pPr marL="0" indent="0">
              <a:buNone/>
            </a:pPr>
            <a:endParaRPr lang="es-ES" dirty="0"/>
          </a:p>
        </p:txBody>
      </p:sp>
      <p:sp>
        <p:nvSpPr>
          <p:cNvPr id="4" name="Marcador de contenido 2">
            <a:extLst>
              <a:ext uri="{FF2B5EF4-FFF2-40B4-BE49-F238E27FC236}">
                <a16:creationId xmlns:a16="http://schemas.microsoft.com/office/drawing/2014/main" id="{92EF63FD-5142-B9A3-42C5-B53D227BC665}"/>
              </a:ext>
            </a:extLst>
          </p:cNvPr>
          <p:cNvSpPr txBox="1">
            <a:spLocks/>
          </p:cNvSpPr>
          <p:nvPr/>
        </p:nvSpPr>
        <p:spPr>
          <a:xfrm>
            <a:off x="1330517" y="2354316"/>
            <a:ext cx="7378418" cy="337382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ts val="0"/>
              </a:spcBef>
              <a:buNone/>
            </a:pPr>
            <a:r>
              <a:rPr lang="es-ES" dirty="0">
                <a:solidFill>
                  <a:srgbClr val="804000"/>
                </a:solidFill>
                <a:highlight>
                  <a:srgbClr val="FFFFFF"/>
                </a:highlight>
              </a:rPr>
              <a:t>#</a:t>
            </a:r>
            <a:r>
              <a:rPr lang="es-ES" dirty="0" err="1">
                <a:solidFill>
                  <a:srgbClr val="804000"/>
                </a:solidFill>
                <a:highlight>
                  <a:srgbClr val="FFFFFF"/>
                </a:highlight>
              </a:rPr>
              <a:t>include</a:t>
            </a:r>
            <a:r>
              <a:rPr lang="es-ES" dirty="0">
                <a:solidFill>
                  <a:srgbClr val="804000"/>
                </a:solidFill>
                <a:highlight>
                  <a:srgbClr val="FFFFFF"/>
                </a:highlight>
              </a:rPr>
              <a:t> &lt;</a:t>
            </a:r>
            <a:r>
              <a:rPr lang="es-ES" dirty="0" err="1">
                <a:solidFill>
                  <a:srgbClr val="804000"/>
                </a:solidFill>
                <a:highlight>
                  <a:srgbClr val="FFFFFF"/>
                </a:highlight>
              </a:rPr>
              <a:t>stdio.h</a:t>
            </a:r>
            <a:r>
              <a:rPr lang="es-ES" dirty="0">
                <a:solidFill>
                  <a:srgbClr val="804000"/>
                </a:solidFill>
                <a:highlight>
                  <a:srgbClr val="FFFFFF"/>
                </a:highlight>
              </a:rPr>
              <a:t>&gt;</a:t>
            </a:r>
          </a:p>
          <a:p>
            <a:pPr marL="0" indent="0">
              <a:lnSpc>
                <a:spcPct val="110000"/>
              </a:lnSpc>
              <a:spcBef>
                <a:spcPts val="0"/>
              </a:spcBef>
              <a:buNone/>
            </a:pPr>
            <a:r>
              <a:rPr lang="es-ES" dirty="0">
                <a:solidFill>
                  <a:srgbClr val="804000"/>
                </a:solidFill>
                <a:highlight>
                  <a:srgbClr val="FFFFFF"/>
                </a:highlight>
              </a:rPr>
              <a:t>#</a:t>
            </a:r>
            <a:r>
              <a:rPr lang="es-ES" dirty="0" err="1">
                <a:solidFill>
                  <a:srgbClr val="804000"/>
                </a:solidFill>
                <a:highlight>
                  <a:srgbClr val="FFFFFF"/>
                </a:highlight>
              </a:rPr>
              <a:t>include</a:t>
            </a:r>
            <a:r>
              <a:rPr lang="es-ES" dirty="0">
                <a:solidFill>
                  <a:srgbClr val="804000"/>
                </a:solidFill>
                <a:highlight>
                  <a:srgbClr val="FFFFFF"/>
                </a:highlight>
              </a:rPr>
              <a:t> &lt;</a:t>
            </a:r>
            <a:r>
              <a:rPr lang="es-ES" dirty="0" err="1">
                <a:solidFill>
                  <a:srgbClr val="804000"/>
                </a:solidFill>
                <a:highlight>
                  <a:srgbClr val="FFFFFF"/>
                </a:highlight>
              </a:rPr>
              <a:t>unistd.h</a:t>
            </a:r>
            <a:r>
              <a:rPr lang="es-ES" dirty="0">
                <a:solidFill>
                  <a:srgbClr val="804000"/>
                </a:solidFill>
                <a:highlight>
                  <a:srgbClr val="FFFFFF"/>
                </a:highlight>
              </a:rPr>
              <a:t>&gt;</a:t>
            </a:r>
          </a:p>
          <a:p>
            <a:pPr marL="0" indent="0">
              <a:lnSpc>
                <a:spcPct val="110000"/>
              </a:lnSpc>
              <a:spcBef>
                <a:spcPts val="0"/>
              </a:spcBef>
              <a:buNone/>
            </a:pPr>
            <a:r>
              <a:rPr lang="es-ES" dirty="0" err="1">
                <a:solidFill>
                  <a:srgbClr val="8000FF"/>
                </a:solidFill>
                <a:highlight>
                  <a:srgbClr val="FFFFFF"/>
                </a:highlight>
              </a:rPr>
              <a:t>int</a:t>
            </a:r>
            <a:r>
              <a:rPr lang="es-ES" dirty="0">
                <a:solidFill>
                  <a:srgbClr val="000000"/>
                </a:solidFill>
                <a:highlight>
                  <a:srgbClr val="FFFFFF"/>
                </a:highlight>
              </a:rPr>
              <a:t> </a:t>
            </a:r>
            <a:r>
              <a:rPr lang="es-ES" dirty="0" err="1">
                <a:solidFill>
                  <a:srgbClr val="000000"/>
                </a:solidFill>
                <a:highlight>
                  <a:srgbClr val="FFFFFF"/>
                </a:highlight>
              </a:rPr>
              <a:t>main</a:t>
            </a:r>
            <a:r>
              <a:rPr lang="es-ES" b="1" dirty="0">
                <a:solidFill>
                  <a:srgbClr val="000080"/>
                </a:solidFill>
                <a:highlight>
                  <a:srgbClr val="FFFFFF"/>
                </a:highlight>
              </a:rPr>
              <a:t>()</a:t>
            </a:r>
            <a:endParaRPr lang="es-ES" dirty="0">
              <a:solidFill>
                <a:srgbClr val="000000"/>
              </a:solidFill>
              <a:highlight>
                <a:srgbClr val="FFFFFF"/>
              </a:highlight>
            </a:endParaRPr>
          </a:p>
          <a:p>
            <a:pPr marL="0" indent="0">
              <a:lnSpc>
                <a:spcPct val="110000"/>
              </a:lnSpc>
              <a:spcBef>
                <a:spcPts val="0"/>
              </a:spcBef>
              <a:buNone/>
            </a:pPr>
            <a:r>
              <a:rPr lang="es-ES" b="1" dirty="0">
                <a:solidFill>
                  <a:srgbClr val="000080"/>
                </a:solidFill>
                <a:highlight>
                  <a:srgbClr val="FFFFFF"/>
                </a:highlight>
              </a:rPr>
              <a:t>{</a:t>
            </a:r>
            <a:endParaRPr lang="es-ES" dirty="0">
              <a:solidFill>
                <a:srgbClr val="000000"/>
              </a:solidFill>
              <a:highlight>
                <a:srgbClr val="FFFFFF"/>
              </a:highlight>
            </a:endParaRPr>
          </a:p>
          <a:p>
            <a:pPr marL="0" indent="0">
              <a:lnSpc>
                <a:spcPct val="110000"/>
              </a:lnSpc>
              <a:spcBef>
                <a:spcPts val="0"/>
              </a:spcBef>
              <a:buNone/>
            </a:pPr>
            <a:r>
              <a:rPr lang="es-ES" dirty="0">
                <a:solidFill>
                  <a:srgbClr val="000000"/>
                </a:solidFill>
                <a:highlight>
                  <a:srgbClr val="FFFFFF"/>
                </a:highlight>
              </a:rPr>
              <a:t>   </a:t>
            </a:r>
            <a:r>
              <a:rPr lang="es-ES" dirty="0" err="1">
                <a:solidFill>
                  <a:srgbClr val="000000"/>
                </a:solidFill>
                <a:highlight>
                  <a:srgbClr val="FFFFFF"/>
                </a:highlight>
              </a:rPr>
              <a:t>fork</a:t>
            </a:r>
            <a:r>
              <a:rPr lang="es-ES" b="1" dirty="0">
                <a:solidFill>
                  <a:srgbClr val="000080"/>
                </a:solidFill>
                <a:highlight>
                  <a:srgbClr val="FFFFFF"/>
                </a:highlight>
              </a:rPr>
              <a:t>();</a:t>
            </a:r>
            <a:endParaRPr lang="es-ES" dirty="0">
              <a:solidFill>
                <a:srgbClr val="000000"/>
              </a:solidFill>
              <a:highlight>
                <a:srgbClr val="FFFFFF"/>
              </a:highlight>
            </a:endParaRPr>
          </a:p>
          <a:p>
            <a:pPr marL="0" indent="0">
              <a:lnSpc>
                <a:spcPct val="110000"/>
              </a:lnSpc>
              <a:spcBef>
                <a:spcPts val="0"/>
              </a:spcBef>
              <a:buNone/>
            </a:pPr>
            <a:r>
              <a:rPr lang="es-ES" dirty="0">
                <a:solidFill>
                  <a:srgbClr val="000000"/>
                </a:solidFill>
                <a:highlight>
                  <a:srgbClr val="FFFFFF"/>
                </a:highlight>
              </a:rPr>
              <a:t>   </a:t>
            </a:r>
            <a:r>
              <a:rPr lang="es-ES" dirty="0" err="1">
                <a:solidFill>
                  <a:srgbClr val="000000"/>
                </a:solidFill>
                <a:highlight>
                  <a:srgbClr val="FFFFFF"/>
                </a:highlight>
              </a:rPr>
              <a:t>printf</a:t>
            </a:r>
            <a:r>
              <a:rPr lang="es-ES" b="1" dirty="0">
                <a:solidFill>
                  <a:srgbClr val="000080"/>
                </a:solidFill>
                <a:highlight>
                  <a:srgbClr val="FFFFFF"/>
                </a:highlight>
              </a:rPr>
              <a:t>(</a:t>
            </a:r>
            <a:r>
              <a:rPr lang="es-ES" dirty="0">
                <a:solidFill>
                  <a:srgbClr val="808080"/>
                </a:solidFill>
                <a:highlight>
                  <a:srgbClr val="FFFFFF"/>
                </a:highlight>
              </a:rPr>
              <a:t>"Hola mundo!\n"</a:t>
            </a:r>
            <a:r>
              <a:rPr lang="es-ES" b="1" dirty="0">
                <a:solidFill>
                  <a:srgbClr val="000080"/>
                </a:solidFill>
                <a:highlight>
                  <a:srgbClr val="FFFFFF"/>
                </a:highlight>
              </a:rPr>
              <a:t>);</a:t>
            </a:r>
            <a:endParaRPr lang="es-ES" dirty="0">
              <a:solidFill>
                <a:srgbClr val="000000"/>
              </a:solidFill>
              <a:highlight>
                <a:srgbClr val="FFFFFF"/>
              </a:highlight>
            </a:endParaRPr>
          </a:p>
          <a:p>
            <a:pPr marL="0" indent="0">
              <a:lnSpc>
                <a:spcPct val="110000"/>
              </a:lnSpc>
              <a:spcBef>
                <a:spcPts val="0"/>
              </a:spcBef>
              <a:buNone/>
            </a:pPr>
            <a:r>
              <a:rPr lang="es-ES" dirty="0">
                <a:solidFill>
                  <a:srgbClr val="000000"/>
                </a:solidFill>
                <a:highlight>
                  <a:srgbClr val="FFFFFF"/>
                </a:highlight>
              </a:rPr>
              <a:t>   </a:t>
            </a:r>
            <a:r>
              <a:rPr lang="es-ES" b="1" dirty="0" err="1">
                <a:solidFill>
                  <a:srgbClr val="0000FF"/>
                </a:solidFill>
                <a:highlight>
                  <a:srgbClr val="FFFFFF"/>
                </a:highlight>
              </a:rPr>
              <a:t>return</a:t>
            </a:r>
            <a:r>
              <a:rPr lang="es-ES" dirty="0">
                <a:solidFill>
                  <a:srgbClr val="000000"/>
                </a:solidFill>
                <a:highlight>
                  <a:srgbClr val="FFFFFF"/>
                </a:highlight>
              </a:rPr>
              <a:t> </a:t>
            </a:r>
            <a:r>
              <a:rPr lang="es-ES" dirty="0">
                <a:solidFill>
                  <a:srgbClr val="FF8000"/>
                </a:solidFill>
                <a:highlight>
                  <a:srgbClr val="FFFFFF"/>
                </a:highlight>
              </a:rPr>
              <a:t>0</a:t>
            </a:r>
            <a:r>
              <a:rPr lang="es-ES" b="1" dirty="0">
                <a:solidFill>
                  <a:srgbClr val="000080"/>
                </a:solidFill>
                <a:highlight>
                  <a:srgbClr val="FFFFFF"/>
                </a:highlight>
              </a:rPr>
              <a:t>;</a:t>
            </a:r>
            <a:endParaRPr lang="es-ES" dirty="0">
              <a:solidFill>
                <a:srgbClr val="000000"/>
              </a:solidFill>
              <a:highlight>
                <a:srgbClr val="FFFFFF"/>
              </a:highlight>
            </a:endParaRPr>
          </a:p>
          <a:p>
            <a:pPr marL="0" indent="0">
              <a:lnSpc>
                <a:spcPct val="110000"/>
              </a:lnSpc>
              <a:spcBef>
                <a:spcPts val="0"/>
              </a:spcBef>
              <a:buNone/>
            </a:pPr>
            <a:r>
              <a:rPr lang="es-ES" b="1" dirty="0">
                <a:solidFill>
                  <a:srgbClr val="000080"/>
                </a:solidFill>
                <a:highlight>
                  <a:srgbClr val="FFFFFF"/>
                </a:highlight>
              </a:rPr>
              <a:t>}</a:t>
            </a:r>
            <a:endParaRPr lang="es-ES" dirty="0"/>
          </a:p>
        </p:txBody>
      </p:sp>
    </p:spTree>
    <p:extLst>
      <p:ext uri="{BB962C8B-B14F-4D97-AF65-F5344CB8AC3E}">
        <p14:creationId xmlns:p14="http://schemas.microsoft.com/office/powerpoint/2010/main" val="2913477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A2E95B-EA64-3143-D7C7-C99E09FBFBA7}"/>
              </a:ext>
            </a:extLst>
          </p:cNvPr>
          <p:cNvSpPr>
            <a:spLocks noGrp="1"/>
          </p:cNvSpPr>
          <p:nvPr>
            <p:ph type="title"/>
          </p:nvPr>
        </p:nvSpPr>
        <p:spPr/>
        <p:txBody>
          <a:bodyPr/>
          <a:lstStyle/>
          <a:p>
            <a:r>
              <a:rPr lang="es-ES" dirty="0"/>
              <a:t>Ejecución de procesos en </a:t>
            </a:r>
            <a:r>
              <a:rPr lang="es-ES" dirty="0" err="1"/>
              <a:t>linux</a:t>
            </a:r>
            <a:endParaRPr lang="es-ES" dirty="0"/>
          </a:p>
        </p:txBody>
      </p:sp>
      <p:sp>
        <p:nvSpPr>
          <p:cNvPr id="3" name="Marcador de contenido 2">
            <a:extLst>
              <a:ext uri="{FF2B5EF4-FFF2-40B4-BE49-F238E27FC236}">
                <a16:creationId xmlns:a16="http://schemas.microsoft.com/office/drawing/2014/main" id="{3F2D98B4-8CF3-46D5-A32C-6B66B97CB5A7}"/>
              </a:ext>
            </a:extLst>
          </p:cNvPr>
          <p:cNvSpPr>
            <a:spLocks noGrp="1"/>
          </p:cNvSpPr>
          <p:nvPr>
            <p:ph idx="1"/>
          </p:nvPr>
        </p:nvSpPr>
        <p:spPr>
          <a:xfrm>
            <a:off x="1050879" y="1825624"/>
            <a:ext cx="9810604" cy="528693"/>
          </a:xfrm>
        </p:spPr>
        <p:txBody>
          <a:bodyPr/>
          <a:lstStyle/>
          <a:p>
            <a:r>
              <a:rPr lang="es-ES" dirty="0"/>
              <a:t>Crear procesos: </a:t>
            </a:r>
            <a:r>
              <a:rPr lang="es-ES" dirty="0" err="1"/>
              <a:t>fork</a:t>
            </a:r>
            <a:r>
              <a:rPr lang="es-ES" dirty="0"/>
              <a:t> (</a:t>
            </a:r>
            <a:r>
              <a:rPr lang="es-ES" dirty="0" err="1"/>
              <a:t>unistd.h</a:t>
            </a:r>
            <a:r>
              <a:rPr lang="es-ES" dirty="0"/>
              <a:t>)</a:t>
            </a:r>
          </a:p>
          <a:p>
            <a:pPr marL="0" indent="0">
              <a:buNone/>
            </a:pPr>
            <a:endParaRPr lang="es-ES" dirty="0"/>
          </a:p>
        </p:txBody>
      </p:sp>
      <p:sp>
        <p:nvSpPr>
          <p:cNvPr id="4" name="Marcador de contenido 2">
            <a:extLst>
              <a:ext uri="{FF2B5EF4-FFF2-40B4-BE49-F238E27FC236}">
                <a16:creationId xmlns:a16="http://schemas.microsoft.com/office/drawing/2014/main" id="{92EF63FD-5142-B9A3-42C5-B53D227BC665}"/>
              </a:ext>
            </a:extLst>
          </p:cNvPr>
          <p:cNvSpPr txBox="1">
            <a:spLocks/>
          </p:cNvSpPr>
          <p:nvPr/>
        </p:nvSpPr>
        <p:spPr>
          <a:xfrm>
            <a:off x="1330517" y="2354316"/>
            <a:ext cx="3765739" cy="337382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s-ES" dirty="0">
                <a:solidFill>
                  <a:srgbClr val="804000"/>
                </a:solidFill>
                <a:highlight>
                  <a:srgbClr val="FFFFFF"/>
                </a:highlight>
              </a:rPr>
              <a:t>#</a:t>
            </a:r>
            <a:r>
              <a:rPr lang="es-ES" dirty="0" err="1">
                <a:solidFill>
                  <a:srgbClr val="804000"/>
                </a:solidFill>
                <a:highlight>
                  <a:srgbClr val="FFFFFF"/>
                </a:highlight>
              </a:rPr>
              <a:t>include</a:t>
            </a:r>
            <a:r>
              <a:rPr lang="es-ES" dirty="0">
                <a:solidFill>
                  <a:srgbClr val="804000"/>
                </a:solidFill>
                <a:highlight>
                  <a:srgbClr val="FFFFFF"/>
                </a:highlight>
              </a:rPr>
              <a:t> &lt;</a:t>
            </a:r>
            <a:r>
              <a:rPr lang="es-ES" dirty="0" err="1">
                <a:solidFill>
                  <a:srgbClr val="804000"/>
                </a:solidFill>
                <a:highlight>
                  <a:srgbClr val="FFFFFF"/>
                </a:highlight>
              </a:rPr>
              <a:t>stdio.h</a:t>
            </a:r>
            <a:r>
              <a:rPr lang="es-ES" dirty="0">
                <a:solidFill>
                  <a:srgbClr val="804000"/>
                </a:solidFill>
                <a:highlight>
                  <a:srgbClr val="FFFFFF"/>
                </a:highlight>
              </a:rPr>
              <a:t>&gt;</a:t>
            </a:r>
          </a:p>
          <a:p>
            <a:pPr marL="0" indent="0">
              <a:lnSpc>
                <a:spcPct val="120000"/>
              </a:lnSpc>
              <a:spcBef>
                <a:spcPts val="0"/>
              </a:spcBef>
              <a:buNone/>
            </a:pPr>
            <a:r>
              <a:rPr lang="es-ES" dirty="0">
                <a:solidFill>
                  <a:srgbClr val="804000"/>
                </a:solidFill>
                <a:highlight>
                  <a:srgbClr val="FFFFFF"/>
                </a:highlight>
              </a:rPr>
              <a:t>#</a:t>
            </a:r>
            <a:r>
              <a:rPr lang="es-ES" dirty="0" err="1">
                <a:solidFill>
                  <a:srgbClr val="804000"/>
                </a:solidFill>
                <a:highlight>
                  <a:srgbClr val="FFFFFF"/>
                </a:highlight>
              </a:rPr>
              <a:t>include</a:t>
            </a:r>
            <a:r>
              <a:rPr lang="es-ES" dirty="0">
                <a:solidFill>
                  <a:srgbClr val="804000"/>
                </a:solidFill>
                <a:highlight>
                  <a:srgbClr val="FFFFFF"/>
                </a:highlight>
              </a:rPr>
              <a:t> &lt;</a:t>
            </a:r>
            <a:r>
              <a:rPr lang="es-ES" dirty="0" err="1">
                <a:solidFill>
                  <a:srgbClr val="804000"/>
                </a:solidFill>
                <a:highlight>
                  <a:srgbClr val="FFFFFF"/>
                </a:highlight>
              </a:rPr>
              <a:t>unistd.h</a:t>
            </a:r>
            <a:r>
              <a:rPr lang="es-ES" dirty="0">
                <a:solidFill>
                  <a:srgbClr val="804000"/>
                </a:solidFill>
                <a:highlight>
                  <a:srgbClr val="FFFFFF"/>
                </a:highlight>
              </a:rPr>
              <a:t>&gt;</a:t>
            </a:r>
          </a:p>
          <a:p>
            <a:pPr marL="0" indent="0">
              <a:lnSpc>
                <a:spcPct val="120000"/>
              </a:lnSpc>
              <a:spcBef>
                <a:spcPts val="0"/>
              </a:spcBef>
              <a:buNone/>
            </a:pPr>
            <a:r>
              <a:rPr lang="es-ES" dirty="0" err="1">
                <a:solidFill>
                  <a:srgbClr val="8000FF"/>
                </a:solidFill>
                <a:highlight>
                  <a:srgbClr val="FFFFFF"/>
                </a:highlight>
              </a:rPr>
              <a:t>int</a:t>
            </a:r>
            <a:r>
              <a:rPr lang="es-ES" dirty="0">
                <a:solidFill>
                  <a:srgbClr val="000000"/>
                </a:solidFill>
                <a:highlight>
                  <a:srgbClr val="FFFFFF"/>
                </a:highlight>
              </a:rPr>
              <a:t> </a:t>
            </a:r>
            <a:r>
              <a:rPr lang="es-ES" dirty="0" err="1">
                <a:solidFill>
                  <a:srgbClr val="000000"/>
                </a:solidFill>
                <a:highlight>
                  <a:srgbClr val="FFFFFF"/>
                </a:highlight>
              </a:rPr>
              <a:t>main</a:t>
            </a:r>
            <a:r>
              <a:rPr lang="es-ES" b="1" dirty="0">
                <a:solidFill>
                  <a:srgbClr val="000080"/>
                </a:solidFill>
                <a:highlight>
                  <a:srgbClr val="FFFFFF"/>
                </a:highlight>
              </a:rPr>
              <a:t>()</a:t>
            </a:r>
            <a:endParaRPr lang="es-ES" dirty="0">
              <a:solidFill>
                <a:srgbClr val="000000"/>
              </a:solidFill>
              <a:highlight>
                <a:srgbClr val="FFFFFF"/>
              </a:highlight>
            </a:endParaRPr>
          </a:p>
          <a:p>
            <a:pPr marL="0" indent="0">
              <a:lnSpc>
                <a:spcPct val="120000"/>
              </a:lnSpc>
              <a:spcBef>
                <a:spcPts val="0"/>
              </a:spcBef>
              <a:buNone/>
            </a:pPr>
            <a:r>
              <a:rPr lang="es-ES" b="1" dirty="0">
                <a:solidFill>
                  <a:srgbClr val="000080"/>
                </a:solidFill>
                <a:highlight>
                  <a:srgbClr val="FFFFFF"/>
                </a:highlight>
              </a:rPr>
              <a:t>{</a:t>
            </a:r>
            <a:endParaRPr lang="es-ES" dirty="0">
              <a:solidFill>
                <a:srgbClr val="000000"/>
              </a:solidFill>
              <a:highlight>
                <a:srgbClr val="FFFFFF"/>
              </a:highlight>
            </a:endParaRPr>
          </a:p>
          <a:p>
            <a:pPr marL="0" indent="0">
              <a:lnSpc>
                <a:spcPct val="120000"/>
              </a:lnSpc>
              <a:spcBef>
                <a:spcPts val="0"/>
              </a:spcBef>
              <a:buNone/>
            </a:pPr>
            <a:r>
              <a:rPr lang="es-ES" dirty="0">
                <a:solidFill>
                  <a:srgbClr val="000000"/>
                </a:solidFill>
                <a:highlight>
                  <a:srgbClr val="FFFFFF"/>
                </a:highlight>
              </a:rPr>
              <a:t>   </a:t>
            </a:r>
            <a:r>
              <a:rPr lang="es-ES" dirty="0" err="1">
                <a:solidFill>
                  <a:srgbClr val="000000"/>
                </a:solidFill>
                <a:highlight>
                  <a:srgbClr val="FFFFFF"/>
                </a:highlight>
              </a:rPr>
              <a:t>fork</a:t>
            </a:r>
            <a:r>
              <a:rPr lang="es-ES" b="1" dirty="0">
                <a:solidFill>
                  <a:srgbClr val="000080"/>
                </a:solidFill>
                <a:highlight>
                  <a:srgbClr val="FFFFFF"/>
                </a:highlight>
              </a:rPr>
              <a:t>();</a:t>
            </a:r>
            <a:endParaRPr lang="es-ES" dirty="0">
              <a:solidFill>
                <a:srgbClr val="000000"/>
              </a:solidFill>
              <a:highlight>
                <a:srgbClr val="FFFFFF"/>
              </a:highlight>
            </a:endParaRPr>
          </a:p>
          <a:p>
            <a:pPr marL="0" indent="0">
              <a:lnSpc>
                <a:spcPct val="120000"/>
              </a:lnSpc>
              <a:spcBef>
                <a:spcPts val="0"/>
              </a:spcBef>
              <a:buNone/>
            </a:pPr>
            <a:r>
              <a:rPr lang="es-ES" dirty="0">
                <a:solidFill>
                  <a:srgbClr val="000000"/>
                </a:solidFill>
                <a:highlight>
                  <a:srgbClr val="FFFFFF"/>
                </a:highlight>
              </a:rPr>
              <a:t>   </a:t>
            </a:r>
            <a:r>
              <a:rPr lang="es-ES" dirty="0" err="1">
                <a:solidFill>
                  <a:srgbClr val="000000"/>
                </a:solidFill>
                <a:highlight>
                  <a:srgbClr val="FFFFFF"/>
                </a:highlight>
              </a:rPr>
              <a:t>fork</a:t>
            </a:r>
            <a:r>
              <a:rPr lang="es-ES" b="1" dirty="0">
                <a:solidFill>
                  <a:srgbClr val="000080"/>
                </a:solidFill>
                <a:highlight>
                  <a:srgbClr val="FFFFFF"/>
                </a:highlight>
              </a:rPr>
              <a:t>();</a:t>
            </a:r>
            <a:endParaRPr lang="es-ES" dirty="0">
              <a:solidFill>
                <a:srgbClr val="000000"/>
              </a:solidFill>
              <a:highlight>
                <a:srgbClr val="FFFFFF"/>
              </a:highlight>
            </a:endParaRPr>
          </a:p>
          <a:p>
            <a:pPr marL="0" indent="0">
              <a:lnSpc>
                <a:spcPct val="120000"/>
              </a:lnSpc>
              <a:spcBef>
                <a:spcPts val="0"/>
              </a:spcBef>
              <a:buNone/>
            </a:pPr>
            <a:r>
              <a:rPr lang="es-ES" dirty="0">
                <a:solidFill>
                  <a:srgbClr val="000000"/>
                </a:solidFill>
                <a:highlight>
                  <a:srgbClr val="FFFFFF"/>
                </a:highlight>
              </a:rPr>
              <a:t>   </a:t>
            </a:r>
            <a:r>
              <a:rPr lang="es-ES" dirty="0" err="1">
                <a:solidFill>
                  <a:srgbClr val="000000"/>
                </a:solidFill>
                <a:highlight>
                  <a:srgbClr val="FFFFFF"/>
                </a:highlight>
              </a:rPr>
              <a:t>printf</a:t>
            </a:r>
            <a:r>
              <a:rPr lang="es-ES" b="1" dirty="0">
                <a:solidFill>
                  <a:srgbClr val="000080"/>
                </a:solidFill>
                <a:highlight>
                  <a:srgbClr val="FFFFFF"/>
                </a:highlight>
              </a:rPr>
              <a:t>(</a:t>
            </a:r>
            <a:r>
              <a:rPr lang="es-ES" dirty="0">
                <a:solidFill>
                  <a:srgbClr val="808080"/>
                </a:solidFill>
                <a:highlight>
                  <a:srgbClr val="FFFFFF"/>
                </a:highlight>
              </a:rPr>
              <a:t>"Hola mundo!\n"</a:t>
            </a:r>
            <a:r>
              <a:rPr lang="es-ES" b="1" dirty="0">
                <a:solidFill>
                  <a:srgbClr val="000080"/>
                </a:solidFill>
                <a:highlight>
                  <a:srgbClr val="FFFFFF"/>
                </a:highlight>
              </a:rPr>
              <a:t>);</a:t>
            </a:r>
            <a:endParaRPr lang="es-ES" dirty="0">
              <a:solidFill>
                <a:srgbClr val="000000"/>
              </a:solidFill>
              <a:highlight>
                <a:srgbClr val="FFFFFF"/>
              </a:highlight>
            </a:endParaRPr>
          </a:p>
          <a:p>
            <a:pPr marL="0" indent="0">
              <a:lnSpc>
                <a:spcPct val="120000"/>
              </a:lnSpc>
              <a:spcBef>
                <a:spcPts val="0"/>
              </a:spcBef>
              <a:buNone/>
            </a:pPr>
            <a:r>
              <a:rPr lang="es-ES" dirty="0">
                <a:solidFill>
                  <a:srgbClr val="000000"/>
                </a:solidFill>
                <a:highlight>
                  <a:srgbClr val="FFFFFF"/>
                </a:highlight>
              </a:rPr>
              <a:t>   </a:t>
            </a:r>
            <a:r>
              <a:rPr lang="es-ES" b="1" dirty="0" err="1">
                <a:solidFill>
                  <a:srgbClr val="0000FF"/>
                </a:solidFill>
                <a:highlight>
                  <a:srgbClr val="FFFFFF"/>
                </a:highlight>
              </a:rPr>
              <a:t>return</a:t>
            </a:r>
            <a:r>
              <a:rPr lang="es-ES" dirty="0">
                <a:solidFill>
                  <a:srgbClr val="000000"/>
                </a:solidFill>
                <a:highlight>
                  <a:srgbClr val="FFFFFF"/>
                </a:highlight>
              </a:rPr>
              <a:t> </a:t>
            </a:r>
            <a:r>
              <a:rPr lang="es-ES" dirty="0">
                <a:solidFill>
                  <a:srgbClr val="FF8000"/>
                </a:solidFill>
                <a:highlight>
                  <a:srgbClr val="FFFFFF"/>
                </a:highlight>
              </a:rPr>
              <a:t>0</a:t>
            </a:r>
            <a:r>
              <a:rPr lang="es-ES" b="1" dirty="0">
                <a:solidFill>
                  <a:srgbClr val="000080"/>
                </a:solidFill>
                <a:highlight>
                  <a:srgbClr val="FFFFFF"/>
                </a:highlight>
              </a:rPr>
              <a:t>;</a:t>
            </a:r>
            <a:endParaRPr lang="es-ES" dirty="0">
              <a:solidFill>
                <a:srgbClr val="000000"/>
              </a:solidFill>
              <a:highlight>
                <a:srgbClr val="FFFFFF"/>
              </a:highlight>
            </a:endParaRPr>
          </a:p>
          <a:p>
            <a:pPr marL="0" indent="0">
              <a:lnSpc>
                <a:spcPct val="120000"/>
              </a:lnSpc>
              <a:spcBef>
                <a:spcPts val="0"/>
              </a:spcBef>
              <a:buNone/>
            </a:pPr>
            <a:r>
              <a:rPr lang="es-ES" b="1" dirty="0">
                <a:solidFill>
                  <a:srgbClr val="000080"/>
                </a:solidFill>
                <a:highlight>
                  <a:srgbClr val="FFFFFF"/>
                </a:highlight>
              </a:rPr>
              <a:t>}</a:t>
            </a:r>
            <a:endParaRPr lang="es-ES" dirty="0"/>
          </a:p>
        </p:txBody>
      </p:sp>
      <p:sp>
        <p:nvSpPr>
          <p:cNvPr id="5" name="CuadroTexto 4">
            <a:extLst>
              <a:ext uri="{FF2B5EF4-FFF2-40B4-BE49-F238E27FC236}">
                <a16:creationId xmlns:a16="http://schemas.microsoft.com/office/drawing/2014/main" id="{56E5D1E9-83F9-1200-5E3B-8E5FA7F3A843}"/>
              </a:ext>
            </a:extLst>
          </p:cNvPr>
          <p:cNvSpPr txBox="1"/>
          <p:nvPr/>
        </p:nvSpPr>
        <p:spPr>
          <a:xfrm>
            <a:off x="4888991" y="3327869"/>
            <a:ext cx="3765739" cy="369332"/>
          </a:xfrm>
          <a:prstGeom prst="rect">
            <a:avLst/>
          </a:prstGeom>
          <a:noFill/>
        </p:spPr>
        <p:txBody>
          <a:bodyPr wrap="square" rtlCol="0">
            <a:spAutoFit/>
          </a:bodyPr>
          <a:lstStyle/>
          <a:p>
            <a:r>
              <a:rPr lang="es-ES" dirty="0">
                <a:solidFill>
                  <a:srgbClr val="FF0000"/>
                </a:solidFill>
              </a:rPr>
              <a:t>¿Cuántos saludos mostrará?</a:t>
            </a:r>
          </a:p>
        </p:txBody>
      </p:sp>
    </p:spTree>
    <p:extLst>
      <p:ext uri="{BB962C8B-B14F-4D97-AF65-F5344CB8AC3E}">
        <p14:creationId xmlns:p14="http://schemas.microsoft.com/office/powerpoint/2010/main" val="2532310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A2E95B-EA64-3143-D7C7-C99E09FBFBA7}"/>
              </a:ext>
            </a:extLst>
          </p:cNvPr>
          <p:cNvSpPr>
            <a:spLocks noGrp="1"/>
          </p:cNvSpPr>
          <p:nvPr>
            <p:ph type="title"/>
          </p:nvPr>
        </p:nvSpPr>
        <p:spPr/>
        <p:txBody>
          <a:bodyPr/>
          <a:lstStyle/>
          <a:p>
            <a:r>
              <a:rPr lang="es-ES" dirty="0"/>
              <a:t>Ejecución de procesos en </a:t>
            </a:r>
            <a:r>
              <a:rPr lang="es-ES" dirty="0" err="1"/>
              <a:t>linux</a:t>
            </a:r>
            <a:endParaRPr lang="es-ES" dirty="0"/>
          </a:p>
        </p:txBody>
      </p:sp>
      <p:sp>
        <p:nvSpPr>
          <p:cNvPr id="3" name="Marcador de contenido 2">
            <a:extLst>
              <a:ext uri="{FF2B5EF4-FFF2-40B4-BE49-F238E27FC236}">
                <a16:creationId xmlns:a16="http://schemas.microsoft.com/office/drawing/2014/main" id="{3F2D98B4-8CF3-46D5-A32C-6B66B97CB5A7}"/>
              </a:ext>
            </a:extLst>
          </p:cNvPr>
          <p:cNvSpPr>
            <a:spLocks noGrp="1"/>
          </p:cNvSpPr>
          <p:nvPr>
            <p:ph idx="1"/>
          </p:nvPr>
        </p:nvSpPr>
        <p:spPr>
          <a:xfrm>
            <a:off x="1050879" y="1825624"/>
            <a:ext cx="9810604" cy="528693"/>
          </a:xfrm>
        </p:spPr>
        <p:txBody>
          <a:bodyPr/>
          <a:lstStyle/>
          <a:p>
            <a:r>
              <a:rPr lang="es-ES" dirty="0"/>
              <a:t>Crear procesos: </a:t>
            </a:r>
            <a:r>
              <a:rPr lang="es-ES" dirty="0" err="1"/>
              <a:t>fork</a:t>
            </a:r>
            <a:r>
              <a:rPr lang="es-ES" dirty="0"/>
              <a:t> (</a:t>
            </a:r>
            <a:r>
              <a:rPr lang="es-ES" dirty="0" err="1"/>
              <a:t>unistd.h</a:t>
            </a:r>
            <a:r>
              <a:rPr lang="es-ES" dirty="0"/>
              <a:t>)</a:t>
            </a:r>
          </a:p>
          <a:p>
            <a:pPr marL="0" indent="0">
              <a:buNone/>
            </a:pPr>
            <a:endParaRPr lang="es-ES" dirty="0"/>
          </a:p>
        </p:txBody>
      </p:sp>
      <p:sp>
        <p:nvSpPr>
          <p:cNvPr id="4" name="Marcador de contenido 2">
            <a:extLst>
              <a:ext uri="{FF2B5EF4-FFF2-40B4-BE49-F238E27FC236}">
                <a16:creationId xmlns:a16="http://schemas.microsoft.com/office/drawing/2014/main" id="{92EF63FD-5142-B9A3-42C5-B53D227BC665}"/>
              </a:ext>
            </a:extLst>
          </p:cNvPr>
          <p:cNvSpPr txBox="1">
            <a:spLocks/>
          </p:cNvSpPr>
          <p:nvPr/>
        </p:nvSpPr>
        <p:spPr>
          <a:xfrm>
            <a:off x="1330517" y="2354316"/>
            <a:ext cx="3765739" cy="337382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ts val="0"/>
              </a:spcBef>
              <a:buNone/>
            </a:pPr>
            <a:r>
              <a:rPr lang="es-ES" dirty="0">
                <a:solidFill>
                  <a:srgbClr val="804000"/>
                </a:solidFill>
                <a:highlight>
                  <a:srgbClr val="FFFFFF"/>
                </a:highlight>
              </a:rPr>
              <a:t>#</a:t>
            </a:r>
            <a:r>
              <a:rPr lang="es-ES" dirty="0" err="1">
                <a:solidFill>
                  <a:srgbClr val="804000"/>
                </a:solidFill>
                <a:highlight>
                  <a:srgbClr val="FFFFFF"/>
                </a:highlight>
              </a:rPr>
              <a:t>include</a:t>
            </a:r>
            <a:r>
              <a:rPr lang="es-ES" dirty="0">
                <a:solidFill>
                  <a:srgbClr val="804000"/>
                </a:solidFill>
                <a:highlight>
                  <a:srgbClr val="FFFFFF"/>
                </a:highlight>
              </a:rPr>
              <a:t> &lt;</a:t>
            </a:r>
            <a:r>
              <a:rPr lang="es-ES" dirty="0" err="1">
                <a:solidFill>
                  <a:srgbClr val="804000"/>
                </a:solidFill>
                <a:highlight>
                  <a:srgbClr val="FFFFFF"/>
                </a:highlight>
              </a:rPr>
              <a:t>stdio.h</a:t>
            </a:r>
            <a:r>
              <a:rPr lang="es-ES" dirty="0">
                <a:solidFill>
                  <a:srgbClr val="804000"/>
                </a:solidFill>
                <a:highlight>
                  <a:srgbClr val="FFFFFF"/>
                </a:highlight>
              </a:rPr>
              <a:t>&gt;</a:t>
            </a:r>
          </a:p>
          <a:p>
            <a:pPr marL="0" indent="0">
              <a:lnSpc>
                <a:spcPct val="110000"/>
              </a:lnSpc>
              <a:spcBef>
                <a:spcPts val="0"/>
              </a:spcBef>
              <a:buNone/>
            </a:pPr>
            <a:r>
              <a:rPr lang="es-ES" dirty="0">
                <a:solidFill>
                  <a:srgbClr val="804000"/>
                </a:solidFill>
                <a:highlight>
                  <a:srgbClr val="FFFFFF"/>
                </a:highlight>
              </a:rPr>
              <a:t>#</a:t>
            </a:r>
            <a:r>
              <a:rPr lang="es-ES" dirty="0" err="1">
                <a:solidFill>
                  <a:srgbClr val="804000"/>
                </a:solidFill>
                <a:highlight>
                  <a:srgbClr val="FFFFFF"/>
                </a:highlight>
              </a:rPr>
              <a:t>include</a:t>
            </a:r>
            <a:r>
              <a:rPr lang="es-ES" dirty="0">
                <a:solidFill>
                  <a:srgbClr val="804000"/>
                </a:solidFill>
                <a:highlight>
                  <a:srgbClr val="FFFFFF"/>
                </a:highlight>
              </a:rPr>
              <a:t> &lt;</a:t>
            </a:r>
            <a:r>
              <a:rPr lang="es-ES" dirty="0" err="1">
                <a:solidFill>
                  <a:srgbClr val="804000"/>
                </a:solidFill>
                <a:highlight>
                  <a:srgbClr val="FFFFFF"/>
                </a:highlight>
              </a:rPr>
              <a:t>unistd.h</a:t>
            </a:r>
            <a:r>
              <a:rPr lang="es-ES" dirty="0">
                <a:solidFill>
                  <a:srgbClr val="804000"/>
                </a:solidFill>
                <a:highlight>
                  <a:srgbClr val="FFFFFF"/>
                </a:highlight>
              </a:rPr>
              <a:t>&gt;</a:t>
            </a:r>
          </a:p>
          <a:p>
            <a:pPr marL="0" indent="0">
              <a:lnSpc>
                <a:spcPct val="110000"/>
              </a:lnSpc>
              <a:spcBef>
                <a:spcPts val="0"/>
              </a:spcBef>
              <a:buNone/>
            </a:pPr>
            <a:r>
              <a:rPr lang="es-ES" dirty="0" err="1">
                <a:solidFill>
                  <a:srgbClr val="8000FF"/>
                </a:solidFill>
                <a:highlight>
                  <a:srgbClr val="FFFFFF"/>
                </a:highlight>
              </a:rPr>
              <a:t>int</a:t>
            </a:r>
            <a:r>
              <a:rPr lang="es-ES" dirty="0">
                <a:solidFill>
                  <a:srgbClr val="000000"/>
                </a:solidFill>
                <a:highlight>
                  <a:srgbClr val="FFFFFF"/>
                </a:highlight>
              </a:rPr>
              <a:t> </a:t>
            </a:r>
            <a:r>
              <a:rPr lang="es-ES" dirty="0" err="1">
                <a:solidFill>
                  <a:srgbClr val="000000"/>
                </a:solidFill>
                <a:highlight>
                  <a:srgbClr val="FFFFFF"/>
                </a:highlight>
              </a:rPr>
              <a:t>main</a:t>
            </a:r>
            <a:r>
              <a:rPr lang="es-ES" b="1" dirty="0">
                <a:solidFill>
                  <a:srgbClr val="000080"/>
                </a:solidFill>
                <a:highlight>
                  <a:srgbClr val="FFFFFF"/>
                </a:highlight>
              </a:rPr>
              <a:t>()</a:t>
            </a:r>
            <a:endParaRPr lang="es-ES" dirty="0">
              <a:solidFill>
                <a:srgbClr val="000000"/>
              </a:solidFill>
              <a:highlight>
                <a:srgbClr val="FFFFFF"/>
              </a:highlight>
            </a:endParaRPr>
          </a:p>
          <a:p>
            <a:pPr marL="0" indent="0">
              <a:lnSpc>
                <a:spcPct val="110000"/>
              </a:lnSpc>
              <a:spcBef>
                <a:spcPts val="0"/>
              </a:spcBef>
              <a:buNone/>
            </a:pPr>
            <a:r>
              <a:rPr lang="es-ES" b="1" dirty="0">
                <a:solidFill>
                  <a:srgbClr val="000080"/>
                </a:solidFill>
                <a:highlight>
                  <a:srgbClr val="FFFFFF"/>
                </a:highlight>
              </a:rPr>
              <a:t>{</a:t>
            </a:r>
            <a:endParaRPr lang="es-ES" dirty="0">
              <a:solidFill>
                <a:srgbClr val="000000"/>
              </a:solidFill>
              <a:highlight>
                <a:srgbClr val="FFFFFF"/>
              </a:highlight>
            </a:endParaRPr>
          </a:p>
          <a:p>
            <a:pPr marL="0" indent="0">
              <a:lnSpc>
                <a:spcPct val="110000"/>
              </a:lnSpc>
              <a:spcBef>
                <a:spcPts val="0"/>
              </a:spcBef>
              <a:buNone/>
            </a:pPr>
            <a:r>
              <a:rPr lang="es-ES" dirty="0">
                <a:solidFill>
                  <a:srgbClr val="000000"/>
                </a:solidFill>
                <a:highlight>
                  <a:srgbClr val="FFFFFF"/>
                </a:highlight>
              </a:rPr>
              <a:t>   </a:t>
            </a:r>
            <a:r>
              <a:rPr lang="es-ES" dirty="0" err="1">
                <a:solidFill>
                  <a:srgbClr val="000000"/>
                </a:solidFill>
                <a:highlight>
                  <a:srgbClr val="FFFFFF"/>
                </a:highlight>
              </a:rPr>
              <a:t>fork</a:t>
            </a:r>
            <a:r>
              <a:rPr lang="es-ES" b="1" dirty="0">
                <a:solidFill>
                  <a:srgbClr val="000080"/>
                </a:solidFill>
                <a:highlight>
                  <a:srgbClr val="FFFFFF"/>
                </a:highlight>
              </a:rPr>
              <a:t>();</a:t>
            </a:r>
            <a:endParaRPr lang="es-ES" dirty="0">
              <a:solidFill>
                <a:srgbClr val="000000"/>
              </a:solidFill>
              <a:highlight>
                <a:srgbClr val="FFFFFF"/>
              </a:highlight>
            </a:endParaRPr>
          </a:p>
          <a:p>
            <a:pPr marL="0" indent="0">
              <a:lnSpc>
                <a:spcPct val="110000"/>
              </a:lnSpc>
              <a:spcBef>
                <a:spcPts val="0"/>
              </a:spcBef>
              <a:buNone/>
            </a:pPr>
            <a:r>
              <a:rPr lang="es-ES" dirty="0">
                <a:solidFill>
                  <a:srgbClr val="000000"/>
                </a:solidFill>
                <a:highlight>
                  <a:srgbClr val="FFFFFF"/>
                </a:highlight>
              </a:rPr>
              <a:t>   </a:t>
            </a:r>
            <a:r>
              <a:rPr lang="es-ES" dirty="0" err="1">
                <a:solidFill>
                  <a:srgbClr val="000000"/>
                </a:solidFill>
                <a:highlight>
                  <a:srgbClr val="FFFFFF"/>
                </a:highlight>
              </a:rPr>
              <a:t>fork</a:t>
            </a:r>
            <a:r>
              <a:rPr lang="es-ES" b="1" dirty="0">
                <a:solidFill>
                  <a:srgbClr val="000080"/>
                </a:solidFill>
                <a:highlight>
                  <a:srgbClr val="FFFFFF"/>
                </a:highlight>
              </a:rPr>
              <a:t>();</a:t>
            </a:r>
            <a:endParaRPr lang="es-ES" dirty="0">
              <a:solidFill>
                <a:srgbClr val="000000"/>
              </a:solidFill>
              <a:highlight>
                <a:srgbClr val="FFFFFF"/>
              </a:highlight>
            </a:endParaRPr>
          </a:p>
          <a:p>
            <a:pPr marL="0" indent="0">
              <a:lnSpc>
                <a:spcPct val="110000"/>
              </a:lnSpc>
              <a:spcBef>
                <a:spcPts val="0"/>
              </a:spcBef>
              <a:buNone/>
            </a:pPr>
            <a:r>
              <a:rPr lang="es-ES" dirty="0">
                <a:solidFill>
                  <a:srgbClr val="000000"/>
                </a:solidFill>
                <a:highlight>
                  <a:srgbClr val="FFFFFF"/>
                </a:highlight>
              </a:rPr>
              <a:t>   </a:t>
            </a:r>
            <a:r>
              <a:rPr lang="es-ES" dirty="0" err="1">
                <a:solidFill>
                  <a:srgbClr val="000000"/>
                </a:solidFill>
                <a:highlight>
                  <a:srgbClr val="FFFFFF"/>
                </a:highlight>
              </a:rPr>
              <a:t>fork</a:t>
            </a:r>
            <a:r>
              <a:rPr lang="es-ES" b="1" dirty="0">
                <a:solidFill>
                  <a:srgbClr val="000080"/>
                </a:solidFill>
                <a:highlight>
                  <a:srgbClr val="FFFFFF"/>
                </a:highlight>
              </a:rPr>
              <a:t>();</a:t>
            </a:r>
            <a:endParaRPr lang="es-ES" dirty="0">
              <a:solidFill>
                <a:srgbClr val="000000"/>
              </a:solidFill>
              <a:highlight>
                <a:srgbClr val="FFFFFF"/>
              </a:highlight>
            </a:endParaRPr>
          </a:p>
          <a:p>
            <a:pPr marL="0" indent="0">
              <a:lnSpc>
                <a:spcPct val="110000"/>
              </a:lnSpc>
              <a:spcBef>
                <a:spcPts val="0"/>
              </a:spcBef>
              <a:buNone/>
            </a:pPr>
            <a:r>
              <a:rPr lang="es-ES" dirty="0">
                <a:solidFill>
                  <a:srgbClr val="000000"/>
                </a:solidFill>
                <a:highlight>
                  <a:srgbClr val="FFFFFF"/>
                </a:highlight>
              </a:rPr>
              <a:t>   </a:t>
            </a:r>
            <a:r>
              <a:rPr lang="es-ES" dirty="0" err="1">
                <a:solidFill>
                  <a:srgbClr val="000000"/>
                </a:solidFill>
                <a:highlight>
                  <a:srgbClr val="FFFFFF"/>
                </a:highlight>
              </a:rPr>
              <a:t>printf</a:t>
            </a:r>
            <a:r>
              <a:rPr lang="es-ES" b="1" dirty="0">
                <a:solidFill>
                  <a:srgbClr val="000080"/>
                </a:solidFill>
                <a:highlight>
                  <a:srgbClr val="FFFFFF"/>
                </a:highlight>
              </a:rPr>
              <a:t>(</a:t>
            </a:r>
            <a:r>
              <a:rPr lang="es-ES" dirty="0">
                <a:solidFill>
                  <a:srgbClr val="808080"/>
                </a:solidFill>
                <a:highlight>
                  <a:srgbClr val="FFFFFF"/>
                </a:highlight>
              </a:rPr>
              <a:t>"Hola mundo!\n"</a:t>
            </a:r>
            <a:r>
              <a:rPr lang="es-ES" b="1" dirty="0">
                <a:solidFill>
                  <a:srgbClr val="000080"/>
                </a:solidFill>
                <a:highlight>
                  <a:srgbClr val="FFFFFF"/>
                </a:highlight>
              </a:rPr>
              <a:t>);</a:t>
            </a:r>
            <a:endParaRPr lang="es-ES" dirty="0">
              <a:solidFill>
                <a:srgbClr val="000000"/>
              </a:solidFill>
              <a:highlight>
                <a:srgbClr val="FFFFFF"/>
              </a:highlight>
            </a:endParaRPr>
          </a:p>
          <a:p>
            <a:pPr marL="0" indent="0">
              <a:lnSpc>
                <a:spcPct val="110000"/>
              </a:lnSpc>
              <a:spcBef>
                <a:spcPts val="0"/>
              </a:spcBef>
              <a:buNone/>
            </a:pPr>
            <a:r>
              <a:rPr lang="es-ES" dirty="0">
                <a:solidFill>
                  <a:srgbClr val="000000"/>
                </a:solidFill>
                <a:highlight>
                  <a:srgbClr val="FFFFFF"/>
                </a:highlight>
              </a:rPr>
              <a:t>   </a:t>
            </a:r>
            <a:r>
              <a:rPr lang="es-ES" b="1" dirty="0" err="1">
                <a:solidFill>
                  <a:srgbClr val="0000FF"/>
                </a:solidFill>
                <a:highlight>
                  <a:srgbClr val="FFFFFF"/>
                </a:highlight>
              </a:rPr>
              <a:t>return</a:t>
            </a:r>
            <a:r>
              <a:rPr lang="es-ES" dirty="0">
                <a:solidFill>
                  <a:srgbClr val="000000"/>
                </a:solidFill>
                <a:highlight>
                  <a:srgbClr val="FFFFFF"/>
                </a:highlight>
              </a:rPr>
              <a:t> </a:t>
            </a:r>
            <a:r>
              <a:rPr lang="es-ES" dirty="0">
                <a:solidFill>
                  <a:srgbClr val="FF8000"/>
                </a:solidFill>
                <a:highlight>
                  <a:srgbClr val="FFFFFF"/>
                </a:highlight>
              </a:rPr>
              <a:t>0</a:t>
            </a:r>
            <a:r>
              <a:rPr lang="es-ES" b="1" dirty="0">
                <a:solidFill>
                  <a:srgbClr val="000080"/>
                </a:solidFill>
                <a:highlight>
                  <a:srgbClr val="FFFFFF"/>
                </a:highlight>
              </a:rPr>
              <a:t>;</a:t>
            </a:r>
            <a:endParaRPr lang="es-ES" dirty="0">
              <a:solidFill>
                <a:srgbClr val="000000"/>
              </a:solidFill>
              <a:highlight>
                <a:srgbClr val="FFFFFF"/>
              </a:highlight>
            </a:endParaRPr>
          </a:p>
          <a:p>
            <a:pPr marL="0" indent="0">
              <a:lnSpc>
                <a:spcPct val="110000"/>
              </a:lnSpc>
              <a:spcBef>
                <a:spcPts val="0"/>
              </a:spcBef>
              <a:buNone/>
            </a:pPr>
            <a:r>
              <a:rPr lang="es-ES" b="1" dirty="0">
                <a:solidFill>
                  <a:srgbClr val="000080"/>
                </a:solidFill>
                <a:highlight>
                  <a:srgbClr val="FFFFFF"/>
                </a:highlight>
              </a:rPr>
              <a:t>}</a:t>
            </a:r>
            <a:endParaRPr lang="es-ES" dirty="0">
              <a:solidFill>
                <a:srgbClr val="000000"/>
              </a:solidFill>
              <a:highlight>
                <a:srgbClr val="FFFFFF"/>
              </a:highlight>
            </a:endParaRPr>
          </a:p>
          <a:p>
            <a:pPr>
              <a:lnSpc>
                <a:spcPct val="110000"/>
              </a:lnSpc>
              <a:spcBef>
                <a:spcPts val="0"/>
              </a:spcBef>
            </a:pPr>
            <a:endParaRPr lang="es-ES" dirty="0">
              <a:solidFill>
                <a:srgbClr val="000000"/>
              </a:solidFill>
              <a:highlight>
                <a:srgbClr val="FFFFFF"/>
              </a:highlight>
            </a:endParaRPr>
          </a:p>
          <a:p>
            <a:pPr>
              <a:lnSpc>
                <a:spcPct val="110000"/>
              </a:lnSpc>
              <a:spcBef>
                <a:spcPts val="0"/>
              </a:spcBef>
            </a:pPr>
            <a:endParaRPr lang="es-ES" dirty="0">
              <a:solidFill>
                <a:srgbClr val="000000"/>
              </a:solidFill>
              <a:highlight>
                <a:srgbClr val="FFFFFF"/>
              </a:highlight>
            </a:endParaRPr>
          </a:p>
          <a:p>
            <a:pPr>
              <a:lnSpc>
                <a:spcPct val="110000"/>
              </a:lnSpc>
              <a:spcBef>
                <a:spcPts val="0"/>
              </a:spcBef>
            </a:pPr>
            <a:endParaRPr lang="es-ES" dirty="0">
              <a:solidFill>
                <a:srgbClr val="000000"/>
              </a:solidFill>
              <a:highlight>
                <a:srgbClr val="FFFFFF"/>
              </a:highlight>
            </a:endParaRPr>
          </a:p>
          <a:p>
            <a:pPr>
              <a:lnSpc>
                <a:spcPct val="110000"/>
              </a:lnSpc>
              <a:spcBef>
                <a:spcPts val="0"/>
              </a:spcBef>
            </a:pPr>
            <a:endParaRPr lang="es-ES" dirty="0">
              <a:solidFill>
                <a:srgbClr val="000000"/>
              </a:solidFill>
              <a:highlight>
                <a:srgbClr val="FFFFFF"/>
              </a:highlight>
            </a:endParaRPr>
          </a:p>
          <a:p>
            <a:pPr>
              <a:lnSpc>
                <a:spcPct val="110000"/>
              </a:lnSpc>
              <a:spcBef>
                <a:spcPts val="0"/>
              </a:spcBef>
            </a:pPr>
            <a:endParaRPr lang="es-ES" dirty="0"/>
          </a:p>
        </p:txBody>
      </p:sp>
      <p:sp>
        <p:nvSpPr>
          <p:cNvPr id="5" name="CuadroTexto 4">
            <a:extLst>
              <a:ext uri="{FF2B5EF4-FFF2-40B4-BE49-F238E27FC236}">
                <a16:creationId xmlns:a16="http://schemas.microsoft.com/office/drawing/2014/main" id="{56E5D1E9-83F9-1200-5E3B-8E5FA7F3A843}"/>
              </a:ext>
            </a:extLst>
          </p:cNvPr>
          <p:cNvSpPr txBox="1"/>
          <p:nvPr/>
        </p:nvSpPr>
        <p:spPr>
          <a:xfrm>
            <a:off x="5096256" y="3487229"/>
            <a:ext cx="3765739" cy="369332"/>
          </a:xfrm>
          <a:prstGeom prst="rect">
            <a:avLst/>
          </a:prstGeom>
          <a:noFill/>
        </p:spPr>
        <p:txBody>
          <a:bodyPr wrap="square" rtlCol="0">
            <a:spAutoFit/>
          </a:bodyPr>
          <a:lstStyle/>
          <a:p>
            <a:r>
              <a:rPr lang="es-ES" dirty="0">
                <a:solidFill>
                  <a:srgbClr val="FF0000"/>
                </a:solidFill>
              </a:rPr>
              <a:t>¿Y en este caso….?</a:t>
            </a:r>
          </a:p>
        </p:txBody>
      </p:sp>
    </p:spTree>
    <p:extLst>
      <p:ext uri="{BB962C8B-B14F-4D97-AF65-F5344CB8AC3E}">
        <p14:creationId xmlns:p14="http://schemas.microsoft.com/office/powerpoint/2010/main" val="3349691691"/>
      </p:ext>
    </p:extLst>
  </p:cSld>
  <p:clrMapOvr>
    <a:masterClrMapping/>
  </p:clrMapOvr>
</p:sld>
</file>

<file path=ppt/theme/theme1.xml><?xml version="1.0" encoding="utf-8"?>
<a:theme xmlns:a="http://schemas.openxmlformats.org/drawingml/2006/main" name="ArchiveVTI">
  <a:themeElements>
    <a:clrScheme name="AnalogousFromLightSeedRightStep">
      <a:dk1>
        <a:srgbClr val="000000"/>
      </a:dk1>
      <a:lt1>
        <a:srgbClr val="FFFFFF"/>
      </a:lt1>
      <a:dk2>
        <a:srgbClr val="242A41"/>
      </a:dk2>
      <a:lt2>
        <a:srgbClr val="E8E2E7"/>
      </a:lt2>
      <a:accent1>
        <a:srgbClr val="81AC87"/>
      </a:accent1>
      <a:accent2>
        <a:srgbClr val="75AB92"/>
      </a:accent2>
      <a:accent3>
        <a:srgbClr val="80A9A8"/>
      </a:accent3>
      <a:accent4>
        <a:srgbClr val="7FA3BA"/>
      </a:accent4>
      <a:accent5>
        <a:srgbClr val="96A0C6"/>
      </a:accent5>
      <a:accent6>
        <a:srgbClr val="8C7FBA"/>
      </a:accent6>
      <a:hlink>
        <a:srgbClr val="AE69A5"/>
      </a:hlink>
      <a:folHlink>
        <a:srgbClr val="7F7F7F"/>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otalTime>922</TotalTime>
  <Words>4662</Words>
  <Application>Microsoft Office PowerPoint</Application>
  <PresentationFormat>Panorámica</PresentationFormat>
  <Paragraphs>646</Paragraphs>
  <Slides>38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38</vt:i4>
      </vt:variant>
    </vt:vector>
  </HeadingPairs>
  <TitlesOfParts>
    <vt:vector size="43" baseType="lpstr">
      <vt:lpstr>Arial</vt:lpstr>
      <vt:lpstr>Arial Unicode MS</vt:lpstr>
      <vt:lpstr>Bembo</vt:lpstr>
      <vt:lpstr>Courier New</vt:lpstr>
      <vt:lpstr>ArchiveVTI</vt:lpstr>
      <vt:lpstr>Programación multiproceso</vt:lpstr>
      <vt:lpstr>Programación multiproceso</vt:lpstr>
      <vt:lpstr>¿Qué es un proceso?</vt:lpstr>
      <vt:lpstr>Control de procesos en linux</vt:lpstr>
      <vt:lpstr>Ejecución de procesos en linux</vt:lpstr>
      <vt:lpstr>Ejecución de procesos en linux</vt:lpstr>
      <vt:lpstr>Ejecución de procesos en linux</vt:lpstr>
      <vt:lpstr>Ejecución de procesos en linux</vt:lpstr>
      <vt:lpstr>Ejecución de procesos en linux</vt:lpstr>
      <vt:lpstr>Ejecución de procesos en linux</vt:lpstr>
      <vt:lpstr>Ejecución de procesos en linux</vt:lpstr>
      <vt:lpstr>Ejecución de procesos en linux</vt:lpstr>
      <vt:lpstr>Ejecución de procesos en linux</vt:lpstr>
      <vt:lpstr>Ejecución de procesos en linux</vt:lpstr>
      <vt:lpstr>Ejecución de procesos en linux</vt:lpstr>
      <vt:lpstr>Ejecución de procesos en linux</vt:lpstr>
      <vt:lpstr>Esperar por un proceso. Wait</vt:lpstr>
      <vt:lpstr>Esperar por un proceso. Wait</vt:lpstr>
      <vt:lpstr>Esperar por un proceso. Waitpid</vt:lpstr>
      <vt:lpstr>Esperar por un proceso. Waitid</vt:lpstr>
      <vt:lpstr>Comunicación entre procesos IPC</vt:lpstr>
      <vt:lpstr>Comunicación entre procesos IPC</vt:lpstr>
      <vt:lpstr>Comunicación entre procesos IPC</vt:lpstr>
      <vt:lpstr>Comunicación entre procesos IPC</vt:lpstr>
      <vt:lpstr>Comunicación entre procesos IPC</vt:lpstr>
      <vt:lpstr>Presentación de PowerPoint</vt:lpstr>
      <vt:lpstr>Comunicación entre procesos IPC</vt:lpstr>
      <vt:lpstr>Presentación de PowerPoint</vt:lpstr>
      <vt:lpstr>Presentación de PowerPoint</vt:lpstr>
      <vt:lpstr>sincronización entre procesos</vt:lpstr>
      <vt:lpstr>sincronización entre procesos</vt:lpstr>
      <vt:lpstr>Presentación de PowerPoint</vt:lpstr>
      <vt:lpstr>Control de procesos con java</vt:lpstr>
      <vt:lpstr>Control de procesos con java</vt:lpstr>
      <vt:lpstr>Control de procesos con java</vt:lpstr>
      <vt:lpstr>Control de procesos con java</vt:lpstr>
      <vt:lpstr>Control de procesos con java</vt:lpstr>
      <vt:lpstr>Control de procesos con java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multiproceso</dc:title>
  <dc:creator>JOAQUIN GONZALEZ GIGOSOS</dc:creator>
  <cp:lastModifiedBy>JOAQUIN GONZALEZ GIGOSOS</cp:lastModifiedBy>
  <cp:revision>75</cp:revision>
  <dcterms:created xsi:type="dcterms:W3CDTF">2022-09-10T14:39:28Z</dcterms:created>
  <dcterms:modified xsi:type="dcterms:W3CDTF">2023-09-15T13:43:52Z</dcterms:modified>
</cp:coreProperties>
</file>