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8AF6-153A-AB83-C055-DE18B90A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A7BA4-DCB8-3B2B-2472-8B508CD16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4BC31-401C-9D8F-55C2-E41F2F13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ECF2D3-1029-BFA1-B8C0-8C4AFAB8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982FE-F645-7105-82FD-EB16A999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9C25-8102-4B4C-7556-3425721B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1AABE2-B1C4-6877-77C4-668738B3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6121D-93AF-FCEE-AE60-1609641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95EDC-EC9E-F1CE-A0DB-DCBBEDEA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8EB82-C62F-4465-B54B-038C06D9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7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316A3-B87C-627D-296C-144F2EA6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56317F-1A22-0CC1-F406-6F06673C7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52E72-96CE-13B9-F162-38166F5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BD355-25A5-52AD-7534-0B7FD7B9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CCA8F-00F6-232C-8F2F-BAE93FD1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1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270F-5F54-A5DF-03D0-AE331FC5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64F0B-9E26-3782-2247-F88FF200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EFFF5-C8D6-4939-6BE7-9E9CCC11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104A4-1DAF-9515-B9D4-3E9A7985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BBC14-B7DE-4A2E-7965-22DDFDDA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5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544D0-4D8C-EEA6-E3CC-BB379D57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86CCDC-EA5E-D01E-394B-9C01A0A7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50AD4-04F5-5CDD-9C72-36CDF9C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A6132-BCDD-5819-33BA-59A92B13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AA4E1-706D-889F-CA2E-4AE1EA0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3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6D5AD-C3AA-314A-A7C6-3FC05D81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10746-4C94-38E3-D5EC-1EE43A79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D6989-B693-F708-9376-4770D064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A77D6-2A8F-B291-7946-F097139F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BF9573-753E-0058-7397-9772AA28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91F2F1-8DAC-5887-C7F2-A51DA0DD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9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76AB0-8738-0546-E8A1-90BABC9B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E1903-6BA7-D5A6-7CF3-A47EBE47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7230B3-C539-75D8-2F11-065394D79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B70AD9-9BFA-36F9-33F4-9DE21E68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10FBD2-476F-CD02-0BB3-3C1EAC62B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C26508-7439-95CE-8EC7-0E96112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0A646A-CEF4-3803-6DBE-2CEF8D39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07A1F-73AE-396A-6522-D22EB06B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6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06AF0-1556-807A-0CFF-2261E75E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095F59-E187-E4F7-C848-8384185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BEEC62-ED9D-63AA-8BAF-3F269F7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6D4415-4C11-D083-97B2-67E03D97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D5F0C-F253-C3AB-85E4-35F689DE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5D5EF5-DD9F-0231-AD00-60E83F6A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D0334E-C0B1-452D-C2DE-1CED0090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15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289C9-92FA-3AED-61F7-56B1F58A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5DEB6-DE26-E121-550A-EAC224B0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8D4689-D687-C7DE-71EA-8DFE3476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C05F7-EB10-1136-EB45-18D944AE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637076-3B13-2EE9-9A13-ABF45BC7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C5A19F-AC84-DD9C-C0BD-2B749F1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74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35454-8FB1-C76C-995C-4D715502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8F9889-B66B-37A9-5264-C1E993222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6CB7E8-6273-052A-6CC8-7A0FE483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7AC80-05F7-D2FA-50E2-E56E110C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96E311-3BB6-14D5-C9BD-922BBFF0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EDF2C-EC54-152F-AE36-7A8DBB1F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94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1544AD-FB6A-A551-85DC-09504B0E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89909-C5DF-F652-DB85-A71640CA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ECAB4-A9D4-C282-CE73-79B8BC5F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F43D-2A77-45F8-8213-6F75AC4CA909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4D45B-7DD7-0AB0-F218-A0E400611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61DF7-C43D-91D7-2A11-2EFB29553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D1EA-024D-49DB-8025-981D91C76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8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5D8A3B-3734-3F26-4653-C4092ED7F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Programación </a:t>
            </a:r>
            <a:r>
              <a:rPr lang="es-ES" dirty="0" err="1"/>
              <a:t>multihilo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DF9342-9BAC-18B6-64B2-60F4DBAF1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r>
              <a:rPr lang="es-ES" dirty="0"/>
              <a:t>Programación de Servicios y Procesos</a:t>
            </a:r>
          </a:p>
        </p:txBody>
      </p:sp>
      <p:pic>
        <p:nvPicPr>
          <p:cNvPr id="97" name="Picture 3" descr="Esferas en 3D conectados con una línea roja">
            <a:extLst>
              <a:ext uri="{FF2B5EF4-FFF2-40B4-BE49-F238E27FC236}">
                <a16:creationId xmlns:a16="http://schemas.microsoft.com/office/drawing/2014/main" id="{8C11EC79-0509-0AAF-5D8D-71FD01ACB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4" b="624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872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Sincronización y exclusión mutua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3486" y="1417842"/>
            <a:ext cx="10515600" cy="4451617"/>
          </a:xfrm>
        </p:spPr>
        <p:txBody>
          <a:bodyPr>
            <a:noAutofit/>
          </a:bodyPr>
          <a:lstStyle/>
          <a:p>
            <a:r>
              <a:rPr lang="es-ES" dirty="0"/>
              <a:t>Papel de los métodos </a:t>
            </a:r>
            <a:r>
              <a:rPr lang="es-ES" dirty="0" err="1"/>
              <a:t>wait</a:t>
            </a:r>
            <a:r>
              <a:rPr lang="es-ES" dirty="0"/>
              <a:t>(), </a:t>
            </a:r>
            <a:r>
              <a:rPr lang="es-ES" dirty="0" err="1"/>
              <a:t>notify</a:t>
            </a:r>
            <a:r>
              <a:rPr lang="es-ES" dirty="0"/>
              <a:t>() y </a:t>
            </a:r>
            <a:r>
              <a:rPr lang="es-ES" dirty="0" err="1"/>
              <a:t>notifyAll</a:t>
            </a:r>
            <a:r>
              <a:rPr lang="es-ES" dirty="0"/>
              <a:t>().</a:t>
            </a:r>
          </a:p>
          <a:p>
            <a:r>
              <a:rPr lang="es-ES" dirty="0"/>
              <a:t>Exclusión mutua: acceder a un recurso sólo por un hilo al mismo tiempo.</a:t>
            </a:r>
          </a:p>
          <a:p>
            <a:r>
              <a:rPr lang="es-ES" dirty="0"/>
              <a:t>En Java el código puede sincronizarse de dos formas: </a:t>
            </a:r>
          </a:p>
          <a:p>
            <a:pPr lvl="1"/>
            <a:r>
              <a:rPr lang="es-ES" dirty="0"/>
              <a:t>Con métodos sincronizados. </a:t>
            </a:r>
          </a:p>
          <a:p>
            <a:pPr lvl="1"/>
            <a:r>
              <a:rPr lang="es-ES" dirty="0"/>
              <a:t>Con sentencia </a:t>
            </a:r>
            <a:r>
              <a:rPr lang="es-ES" b="1" dirty="0" err="1"/>
              <a:t>synchronized</a:t>
            </a:r>
            <a:r>
              <a:rPr lang="es-ES" dirty="0"/>
              <a:t>. </a:t>
            </a:r>
          </a:p>
          <a:p>
            <a:r>
              <a:rPr lang="es-ES" dirty="0"/>
              <a:t>Cuando un hilo esté ejecutando un método sincronizado, todos los demás hilos que intenten ejecutar cualquier método sincronizado del mismo objeto tendrán que esperar. </a:t>
            </a:r>
          </a:p>
          <a:p>
            <a:r>
              <a:rPr lang="es-ES" dirty="0"/>
              <a:t>Importante: Evitar el interbloqueo.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37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 – Consumidor (Contenedor)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02" y="2631519"/>
            <a:ext cx="5401963" cy="404383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synchronized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urier New"/>
              </a:rPr>
              <a:t>get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while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800" b="1" dirty="0" err="1">
                <a:solidFill>
                  <a:srgbClr val="0000C0"/>
                </a:solidFill>
                <a:latin typeface="Courier New"/>
              </a:rPr>
              <a:t>hayDato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s-ES" sz="1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	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		try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s-ES" sz="1800" b="1" dirty="0" err="1">
                <a:solidFill>
                  <a:srgbClr val="000000"/>
                </a:solidFill>
                <a:latin typeface="Courier New"/>
              </a:rPr>
              <a:t>wait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();} 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s-ES" sz="18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800" b="1" dirty="0" err="1">
                <a:solidFill>
                  <a:srgbClr val="000000"/>
                </a:solidFill>
                <a:latin typeface="Courier New"/>
              </a:rPr>
              <a:t>InterruptedException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) { }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C0"/>
                </a:solidFill>
                <a:latin typeface="Courier New"/>
              </a:rPr>
              <a:t>		</a:t>
            </a:r>
            <a:r>
              <a:rPr lang="es-ES" sz="1800" dirty="0" err="1">
                <a:solidFill>
                  <a:srgbClr val="0000C0"/>
                </a:solidFill>
                <a:latin typeface="Courier New"/>
              </a:rPr>
              <a:t>hayDato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es-ES" sz="1800" dirty="0" err="1">
                <a:solidFill>
                  <a:srgbClr val="000000"/>
                </a:solidFill>
                <a:latin typeface="Courier New"/>
              </a:rPr>
              <a:t>notifyAll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return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>
                <a:solidFill>
                  <a:srgbClr val="0000C0"/>
                </a:solidFill>
                <a:latin typeface="Courier New"/>
              </a:rPr>
              <a:t>dato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}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141315" y="2521725"/>
            <a:ext cx="5622320" cy="42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put(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/>
              </a:rPr>
              <a:t>valor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while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800" b="1" dirty="0" err="1">
                <a:solidFill>
                  <a:srgbClr val="0000C0"/>
                </a:solidFill>
                <a:latin typeface="Courier New"/>
              </a:rPr>
              <a:t>hayDato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s-ES" sz="18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try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{wait();} 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InterruptedException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 }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C0"/>
                </a:solidFill>
                <a:latin typeface="Courier New"/>
              </a:rPr>
              <a:t>	dato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800" dirty="0">
                <a:solidFill>
                  <a:srgbClr val="6A3E3E"/>
                </a:solidFill>
                <a:latin typeface="Courier New"/>
              </a:rPr>
              <a:t>valor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C0"/>
                </a:solidFill>
                <a:latin typeface="Courier New"/>
              </a:rPr>
              <a:t>	</a:t>
            </a:r>
            <a:r>
              <a:rPr lang="es-ES" sz="1800" dirty="0" err="1">
                <a:solidFill>
                  <a:srgbClr val="0000C0"/>
                </a:solidFill>
                <a:latin typeface="Courier New"/>
              </a:rPr>
              <a:t>hayDato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8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1800" dirty="0" err="1">
                <a:solidFill>
                  <a:srgbClr val="000000"/>
                </a:solidFill>
                <a:latin typeface="Courier New"/>
              </a:rPr>
              <a:t>notifyAll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914400" y="1309899"/>
            <a:ext cx="4959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Contenedor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private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>
                <a:solidFill>
                  <a:srgbClr val="0000C0"/>
                </a:solidFill>
                <a:latin typeface="Courier New"/>
              </a:rPr>
              <a:t>dato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private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0000C0"/>
                </a:solidFill>
                <a:latin typeface="Courier New"/>
              </a:rPr>
              <a:t>hayDato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914400" y="2510229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054812" y="2669059"/>
            <a:ext cx="37070" cy="369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5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 – Consumidor (Programa principal)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/>
              </a:rPr>
              <a:t>Productor_Consumidor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	Contenedor </a:t>
            </a:r>
            <a:r>
              <a:rPr lang="es-ES" dirty="0">
                <a:solidFill>
                  <a:srgbClr val="6A3E3E"/>
                </a:solidFill>
                <a:latin typeface="Courier New"/>
              </a:rPr>
              <a:t>datos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Contenedor();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	Productor </a:t>
            </a:r>
            <a:r>
              <a:rPr lang="es-ES" dirty="0">
                <a:solidFill>
                  <a:srgbClr val="6A3E3E"/>
                </a:solidFill>
                <a:latin typeface="Courier New"/>
              </a:rPr>
              <a:t>p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Productor(</a:t>
            </a:r>
            <a:r>
              <a:rPr lang="es-ES" b="1" dirty="0">
                <a:solidFill>
                  <a:srgbClr val="6A3E3E"/>
                </a:solidFill>
                <a:latin typeface="Courier New"/>
              </a:rPr>
              <a:t>datos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	Consumidor </a:t>
            </a:r>
            <a:r>
              <a:rPr lang="es-ES" dirty="0">
                <a:solidFill>
                  <a:srgbClr val="6A3E3E"/>
                </a:solidFill>
                <a:latin typeface="Courier New"/>
              </a:rPr>
              <a:t>c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Consumidor(</a:t>
            </a:r>
            <a:r>
              <a:rPr lang="es-ES" b="1" dirty="0">
                <a:solidFill>
                  <a:srgbClr val="6A3E3E"/>
                </a:solidFill>
                <a:latin typeface="Courier New"/>
              </a:rPr>
              <a:t>datos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6A3E3E"/>
                </a:solidFill>
                <a:latin typeface="Courier New"/>
              </a:rPr>
              <a:t>		</a:t>
            </a:r>
            <a:r>
              <a:rPr lang="es-ES" dirty="0" err="1">
                <a:solidFill>
                  <a:srgbClr val="6A3E3E"/>
                </a:solidFill>
                <a:latin typeface="Courier New"/>
              </a:rPr>
              <a:t>p</a:t>
            </a:r>
            <a:r>
              <a:rPr lang="es-ES" dirty="0" err="1">
                <a:solidFill>
                  <a:srgbClr val="000000"/>
                </a:solidFill>
                <a:latin typeface="Courier New"/>
              </a:rPr>
              <a:t>.start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6A3E3E"/>
                </a:solidFill>
                <a:latin typeface="Courier New"/>
              </a:rPr>
              <a:t>		</a:t>
            </a:r>
            <a:r>
              <a:rPr lang="es-ES" dirty="0" err="1">
                <a:solidFill>
                  <a:srgbClr val="6A3E3E"/>
                </a:solidFill>
                <a:latin typeface="Courier New"/>
              </a:rPr>
              <a:t>c</a:t>
            </a:r>
            <a:r>
              <a:rPr lang="es-ES" dirty="0" err="1">
                <a:solidFill>
                  <a:srgbClr val="000000"/>
                </a:solidFill>
                <a:latin typeface="Courier New"/>
              </a:rPr>
              <a:t>.start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62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 – Consumidor (Productor)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131672" y="2490064"/>
            <a:ext cx="6784889" cy="4089141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Productor (Contenedor </a:t>
            </a:r>
            <a:r>
              <a:rPr lang="es-ES" sz="1800" b="1" dirty="0">
                <a:solidFill>
                  <a:srgbClr val="6A3E3E"/>
                </a:solidFill>
                <a:latin typeface="Courier New"/>
              </a:rPr>
              <a:t>c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s-ES" sz="1800" dirty="0">
                <a:solidFill>
                  <a:srgbClr val="0000C0"/>
                </a:solidFill>
                <a:latin typeface="Courier New"/>
              </a:rPr>
              <a:t>		contenedor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800" dirty="0">
                <a:solidFill>
                  <a:srgbClr val="6A3E3E"/>
                </a:solidFill>
                <a:latin typeface="Courier New"/>
              </a:rPr>
              <a:t>c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;}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for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=0;</a:t>
            </a:r>
            <a:r>
              <a:rPr lang="es-ES" sz="18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&lt;10;</a:t>
            </a:r>
            <a:r>
              <a:rPr lang="es-ES" sz="18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++)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C0"/>
                </a:solidFill>
                <a:latin typeface="Courier New"/>
              </a:rPr>
              <a:t>		</a:t>
            </a:r>
            <a:r>
              <a:rPr lang="es-ES" sz="1800" dirty="0" err="1">
                <a:solidFill>
                  <a:srgbClr val="0000C0"/>
                </a:solidFill>
                <a:latin typeface="Courier New"/>
              </a:rPr>
              <a:t>contenedor</a:t>
            </a:r>
            <a:r>
              <a:rPr lang="es-ES" sz="1800" dirty="0" err="1">
                <a:solidFill>
                  <a:srgbClr val="000000"/>
                </a:solidFill>
                <a:latin typeface="Courier New"/>
              </a:rPr>
              <a:t>.put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800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sz="1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sz="1800" b="1" i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800" b="1" i="1" dirty="0">
                <a:solidFill>
                  <a:srgbClr val="2A00FF"/>
                </a:solidFill>
                <a:latin typeface="Courier New"/>
              </a:rPr>
              <a:t>"Productor. </a:t>
            </a:r>
            <a:r>
              <a:rPr lang="es-ES" sz="1800" b="1" i="1" dirty="0" err="1">
                <a:solidFill>
                  <a:srgbClr val="2A00FF"/>
                </a:solidFill>
                <a:latin typeface="Courier New"/>
              </a:rPr>
              <a:t>put</a:t>
            </a:r>
            <a:r>
              <a:rPr lang="es-ES" sz="1800" b="1" i="1" dirty="0">
                <a:solidFill>
                  <a:srgbClr val="2A00FF"/>
                </a:solidFill>
                <a:latin typeface="Courier New"/>
              </a:rPr>
              <a:t>: "</a:t>
            </a:r>
            <a:r>
              <a:rPr lang="es-ES" sz="18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sz="1800" b="1" i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b="1" dirty="0">
                <a:solidFill>
                  <a:srgbClr val="7F0055"/>
                </a:solidFill>
                <a:latin typeface="Courier New"/>
              </a:rPr>
              <a:t>	try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1800" i="1" dirty="0" err="1">
                <a:solidFill>
                  <a:srgbClr val="000000"/>
                </a:solidFill>
                <a:latin typeface="Courier New"/>
              </a:rPr>
              <a:t>sleep</a:t>
            </a:r>
            <a:r>
              <a:rPr lang="es-ES" sz="1800" i="1" dirty="0">
                <a:solidFill>
                  <a:srgbClr val="000000"/>
                </a:solidFill>
                <a:latin typeface="Courier New"/>
              </a:rPr>
              <a:t>((</a:t>
            </a:r>
            <a:r>
              <a:rPr lang="es-ES" sz="1800" b="1" i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800" b="1" i="1" dirty="0">
                <a:solidFill>
                  <a:srgbClr val="000000"/>
                </a:solidFill>
                <a:latin typeface="Courier New"/>
              </a:rPr>
              <a:t>)(</a:t>
            </a:r>
            <a:r>
              <a:rPr lang="es-ES" sz="1800" b="1" i="1" dirty="0" err="1">
                <a:solidFill>
                  <a:srgbClr val="000000"/>
                </a:solidFill>
                <a:latin typeface="Courier New"/>
              </a:rPr>
              <a:t>Math.random</a:t>
            </a:r>
            <a:r>
              <a:rPr lang="es-ES" sz="1800" b="1" i="1" dirty="0">
                <a:solidFill>
                  <a:srgbClr val="000000"/>
                </a:solidFill>
                <a:latin typeface="Courier New"/>
              </a:rPr>
              <a:t>() * 100));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	} </a:t>
            </a:r>
            <a:r>
              <a:rPr lang="es-ES" sz="18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800" b="1" dirty="0" err="1">
                <a:solidFill>
                  <a:srgbClr val="000000"/>
                </a:solidFill>
                <a:latin typeface="Courier New"/>
              </a:rPr>
              <a:t>InterruptedException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8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s-ES" sz="1800" b="1" dirty="0">
                <a:solidFill>
                  <a:srgbClr val="000000"/>
                </a:solidFill>
                <a:latin typeface="Courier New"/>
              </a:rPr>
              <a:t>) { }</a:t>
            </a:r>
          </a:p>
          <a:p>
            <a:pPr marL="0" indent="0">
              <a:buNone/>
              <a:tabLst>
                <a:tab pos="185738" algn="l"/>
                <a:tab pos="358775" algn="l"/>
                <a:tab pos="542925" algn="l"/>
              </a:tabLst>
            </a:pPr>
            <a:r>
              <a:rPr lang="es-ES" sz="1800" dirty="0">
                <a:solidFill>
                  <a:srgbClr val="000000"/>
                </a:solidFill>
                <a:latin typeface="Courier New"/>
              </a:rPr>
              <a:t>}}</a:t>
            </a: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>
          <a:xfrm>
            <a:off x="6032157" y="1805031"/>
            <a:ext cx="5241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934995" y="1393354"/>
            <a:ext cx="6096000" cy="10967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tabLst>
                <a:tab pos="185738" algn="l"/>
                <a:tab pos="358775" algn="l"/>
                <a:tab pos="542925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Productor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private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Contenedor </a:t>
            </a:r>
            <a:r>
              <a:rPr lang="es-ES" b="1" dirty="0" err="1">
                <a:solidFill>
                  <a:srgbClr val="0000C0"/>
                </a:solidFill>
                <a:latin typeface="Courier New"/>
              </a:rPr>
              <a:t>contenedor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20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 – Consumidor (Consumidor)</a:t>
            </a: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>
          <a:xfrm>
            <a:off x="6032157" y="1805031"/>
            <a:ext cx="5241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185738" algn="l"/>
                <a:tab pos="358775" algn="l"/>
                <a:tab pos="542925" algn="l"/>
              </a:tabLst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972064" y="1553992"/>
            <a:ext cx="85302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Consumidor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private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Contenedor </a:t>
            </a:r>
            <a:r>
              <a:rPr lang="es-ES" b="1" dirty="0" err="1">
                <a:solidFill>
                  <a:srgbClr val="0000C0"/>
                </a:solidFill>
                <a:latin typeface="Courier New"/>
              </a:rPr>
              <a:t>contenedor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Consumidor (Contenedor </a:t>
            </a:r>
            <a:r>
              <a:rPr lang="es-ES" b="1" dirty="0">
                <a:solidFill>
                  <a:srgbClr val="6A3E3E"/>
                </a:solidFill>
                <a:latin typeface="Courier New"/>
              </a:rPr>
              <a:t>c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C0"/>
                </a:solidFill>
                <a:latin typeface="Courier New"/>
              </a:rPr>
              <a:t>		contenedor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s-ES" dirty="0">
                <a:solidFill>
                  <a:srgbClr val="6A3E3E"/>
                </a:solidFill>
                <a:latin typeface="Courier New"/>
              </a:rPr>
              <a:t>c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s-E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b="1" dirty="0" err="1">
                <a:solidFill>
                  <a:srgbClr val="6A3E3E"/>
                </a:solidFill>
                <a:latin typeface="Courier New"/>
              </a:rPr>
              <a:t>value</a:t>
            </a:r>
            <a:r>
              <a:rPr lang="es-ES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nn-NO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nn-NO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6A3E3E"/>
                </a:solidFill>
                <a:latin typeface="Courier New"/>
              </a:rPr>
              <a:t>			</a:t>
            </a:r>
            <a:r>
              <a:rPr lang="es-ES" dirty="0" err="1">
                <a:solidFill>
                  <a:srgbClr val="6A3E3E"/>
                </a:solidFill>
                <a:latin typeface="Courier New"/>
              </a:rPr>
              <a:t>value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dirty="0" err="1">
                <a:solidFill>
                  <a:srgbClr val="0000C0"/>
                </a:solidFill>
                <a:latin typeface="Courier New"/>
              </a:rPr>
              <a:t>contenedor</a:t>
            </a:r>
            <a:r>
              <a:rPr lang="es-ES" dirty="0" err="1">
                <a:solidFill>
                  <a:srgbClr val="000000"/>
                </a:solidFill>
                <a:latin typeface="Courier New"/>
              </a:rPr>
              <a:t>.get</a:t>
            </a:r>
            <a:r>
              <a:rPr lang="es-ES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s-ES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urier New"/>
              </a:rPr>
              <a:t>"Consumidor. </a:t>
            </a:r>
            <a:r>
              <a:rPr lang="es-ES" b="1" i="1" dirty="0" err="1">
                <a:solidFill>
                  <a:srgbClr val="2A00FF"/>
                </a:solidFill>
                <a:latin typeface="Courier New"/>
              </a:rPr>
              <a:t>get</a:t>
            </a:r>
            <a:r>
              <a:rPr lang="es-ES" b="1" i="1" dirty="0">
                <a:solidFill>
                  <a:srgbClr val="2A00FF"/>
                </a:solidFill>
                <a:latin typeface="Courier New"/>
              </a:rPr>
              <a:t>: "</a:t>
            </a:r>
            <a:r>
              <a:rPr lang="es-ES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urier New"/>
              </a:rPr>
              <a:t>value</a:t>
            </a:r>
            <a:r>
              <a:rPr lang="es-E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dirty="0">
                <a:solidFill>
                  <a:srgbClr val="000000"/>
                </a:solidFill>
                <a:latin typeface="Courier New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67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3728-73A6-C61C-E1BF-F721AD38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Semáforos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7AF33-D779-2B3B-7537-12B2E3FB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49"/>
            <a:ext cx="10515600" cy="2693823"/>
          </a:xfrm>
        </p:spPr>
        <p:txBody>
          <a:bodyPr>
            <a:normAutofit/>
          </a:bodyPr>
          <a:lstStyle/>
          <a:p>
            <a:r>
              <a:rPr lang="es-ES" dirty="0"/>
              <a:t>Es uno de los sincronizadores más clásicos para establecer zonas de exclusión mutua. </a:t>
            </a:r>
          </a:p>
          <a:p>
            <a:r>
              <a:rPr lang="es-ES" dirty="0"/>
              <a:t>Para entrar en una zona crítica un </a:t>
            </a:r>
            <a:r>
              <a:rPr lang="es-ES" dirty="0" err="1"/>
              <a:t>thread</a:t>
            </a:r>
            <a:r>
              <a:rPr lang="es-ES" dirty="0"/>
              <a:t> debe adquirir el derecho de acceso, y al salir lo libera.</a:t>
            </a:r>
          </a:p>
          <a:p>
            <a:r>
              <a:rPr lang="es-ES" dirty="0"/>
              <a:t>Los semáforos más sencillos son binarios, pero puede llevar la cuenta de N permisos.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BD7685-738F-D475-B91D-8C4A4489CED4}"/>
              </a:ext>
            </a:extLst>
          </p:cNvPr>
          <p:cNvSpPr txBox="1"/>
          <p:nvPr/>
        </p:nvSpPr>
        <p:spPr>
          <a:xfrm>
            <a:off x="1006366" y="4192412"/>
            <a:ext cx="5323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000" dirty="0" err="1"/>
              <a:t>Semaphore</a:t>
            </a:r>
            <a:r>
              <a:rPr lang="es-ES" sz="2000" dirty="0"/>
              <a:t> </a:t>
            </a:r>
            <a:r>
              <a:rPr lang="es-ES" sz="2000" dirty="0" err="1"/>
              <a:t>semaphore</a:t>
            </a:r>
            <a:r>
              <a:rPr lang="es-ES" sz="2000" dirty="0"/>
              <a:t> = new </a:t>
            </a:r>
            <a:r>
              <a:rPr lang="es-ES" sz="2000" dirty="0" err="1"/>
              <a:t>Semaphore</a:t>
            </a:r>
            <a:r>
              <a:rPr lang="es-ES" sz="2000" dirty="0"/>
              <a:t>(1);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err="1"/>
              <a:t>semaphore.acquire</a:t>
            </a:r>
            <a:r>
              <a:rPr lang="es-ES" sz="2000" dirty="0"/>
              <a:t>();</a:t>
            </a:r>
          </a:p>
          <a:p>
            <a:pPr marL="538163">
              <a:buNone/>
            </a:pPr>
            <a:r>
              <a:rPr lang="es-ES" sz="2000" dirty="0"/>
              <a:t>// zona crítica</a:t>
            </a:r>
          </a:p>
          <a:p>
            <a:pPr marL="0" indent="0">
              <a:buNone/>
            </a:pPr>
            <a:r>
              <a:rPr lang="es-ES" sz="2000" dirty="0" err="1"/>
              <a:t>semaphore.release</a:t>
            </a:r>
            <a:r>
              <a:rPr lang="es-ES" sz="2000" dirty="0"/>
              <a:t>();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94E442-B053-6E8A-720C-C7915514448E}"/>
              </a:ext>
            </a:extLst>
          </p:cNvPr>
          <p:cNvSpPr txBox="1"/>
          <p:nvPr/>
        </p:nvSpPr>
        <p:spPr>
          <a:xfrm>
            <a:off x="6329680" y="4035972"/>
            <a:ext cx="5024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 err="1"/>
              <a:t>Semaphore</a:t>
            </a:r>
            <a:r>
              <a:rPr lang="es-ES" sz="2000" dirty="0"/>
              <a:t> </a:t>
            </a:r>
            <a:r>
              <a:rPr lang="es-ES" sz="2000" dirty="0" err="1"/>
              <a:t>semaphore</a:t>
            </a:r>
            <a:r>
              <a:rPr lang="es-ES" sz="2000" dirty="0"/>
              <a:t> = new </a:t>
            </a:r>
            <a:r>
              <a:rPr lang="es-ES" sz="2000" dirty="0" err="1"/>
              <a:t>Semaphore</a:t>
            </a:r>
            <a:r>
              <a:rPr lang="es-ES" sz="2000" dirty="0"/>
              <a:t>(1);</a:t>
            </a:r>
          </a:p>
          <a:p>
            <a:pPr marL="0" indent="0">
              <a:buNone/>
            </a:pPr>
            <a:r>
              <a:rPr lang="es-ES" sz="2000" dirty="0" err="1"/>
              <a:t>semaphore.acquire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try {</a:t>
            </a:r>
          </a:p>
          <a:p>
            <a:pPr marL="538163">
              <a:buNone/>
            </a:pPr>
            <a:r>
              <a:rPr lang="es-ES" sz="2000" dirty="0"/>
              <a:t>    // zona crítica</a:t>
            </a:r>
          </a:p>
          <a:p>
            <a:pPr marL="0" indent="0">
              <a:buNone/>
            </a:pPr>
            <a:r>
              <a:rPr lang="es-ES" sz="2000" dirty="0"/>
              <a:t>} </a:t>
            </a:r>
            <a:r>
              <a:rPr lang="es-ES" sz="2000" dirty="0" err="1"/>
              <a:t>finally</a:t>
            </a:r>
            <a:r>
              <a:rPr lang="es-ES" sz="2000" dirty="0"/>
              <a:t> {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semaphore.release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7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50EFC-428E-1B49-3F4B-6C707B98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semáforo: Programa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A5CE8-FF6C-DF40-0208-7123E0B7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81760"/>
            <a:ext cx="10515600" cy="4846003"/>
          </a:xfrm>
        </p:spPr>
        <p:txBody>
          <a:bodyPr>
            <a:normAutofit fontScale="62500" lnSpcReduction="20000"/>
          </a:bodyPr>
          <a:lstStyle/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Principal;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ContadorCompartido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IncrementadorLento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inc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6A3E3E"/>
                </a:solidFill>
                <a:latin typeface="Consolas" panose="020B0609020204030204" pitchFamily="49" charset="0"/>
              </a:rPr>
              <a:t>			contador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ContadorCompartido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&lt;10;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6A3E3E"/>
                </a:solidFill>
                <a:latin typeface="Consolas" panose="020B0609020204030204" pitchFamily="49" charset="0"/>
              </a:rPr>
              <a:t>					</a:t>
            </a:r>
            <a:r>
              <a:rPr lang="es-E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inc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IncrementadorLento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ES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s-ES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6A3E3E"/>
                </a:solidFill>
                <a:latin typeface="Consolas" panose="020B0609020204030204" pitchFamily="49" charset="0"/>
              </a:rPr>
              <a:t>					</a:t>
            </a:r>
            <a:r>
              <a:rPr lang="es-E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inc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 defTabSz="893763">
              <a:buNone/>
              <a:tabLst>
                <a:tab pos="182563" algn="l"/>
                <a:tab pos="355600" algn="l"/>
                <a:tab pos="538163" algn="l"/>
                <a:tab pos="720725" algn="l"/>
                <a:tab pos="893763" algn="l"/>
                <a:tab pos="1076325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91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50EFC-428E-1B49-3F4B-6C707B98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semáforo: Contador compartido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A5CE8-FF6C-DF40-0208-7123E0B7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81760"/>
            <a:ext cx="10515600" cy="484600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Principal;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ContadorCompartido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E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E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s-ES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E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buNone/>
              <a:tabLst>
                <a:tab pos="182563" algn="l"/>
                <a:tab pos="355600" algn="l"/>
                <a:tab pos="447675" algn="l"/>
                <a:tab pos="538163" algn="l"/>
              </a:tabLst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02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50EFC-428E-1B49-3F4B-6C707B98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semáforo: Código del hilo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A5CE8-FF6C-DF40-0208-7123E0B7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81760"/>
            <a:ext cx="10820400" cy="470407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IncrementadorLento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ContadorCompartido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cc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semaforo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Semaphore(1);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IncrementadorLento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ContadorCompartido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cc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8401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50EFC-428E-1B49-3F4B-6C707B98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semáforo: Código del hilo y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A5CE8-FF6C-DF40-0208-7123E0B7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796"/>
            <a:ext cx="10820400" cy="470407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semaforo</a:t>
            </a:r>
            <a:r>
              <a:rPr lang="es-E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.acquire</a:t>
            </a:r>
            <a:r>
              <a:rPr lang="es-E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s-E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cc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s-E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cc</a:t>
            </a:r>
            <a:r>
              <a:rPr lang="es-E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s-E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semaforo</a:t>
            </a:r>
            <a:r>
              <a:rPr lang="es-E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.release</a:t>
            </a:r>
            <a:r>
              <a:rPr lang="es-E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630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C80C-68F1-854B-DDF2-E8E4E808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</a:t>
            </a:r>
            <a:r>
              <a:rPr lang="es-ES" dirty="0" err="1"/>
              <a:t>multihilo</a:t>
            </a:r>
            <a:r>
              <a:rPr lang="es-ES" dirty="0"/>
              <a:t>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781AC-5322-0FF6-96DB-7B57ACFA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La Máquina Virtual Java (JVM) es un sistema multihilo capaz de ejecutar varios hilos de ejecución simultáneamente.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La JVM gestiona todos los detalles, asignación de tiempos de ejecución, prioridades, etc., de forma similar a como gestiona un </a:t>
            </a:r>
            <a:r>
              <a:rPr lang="es-ES" sz="1800" dirty="0">
                <a:latin typeface="Arial" panose="020B0604020202020204" pitchFamily="34" charset="0"/>
              </a:rPr>
              <a:t>s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istema operativo múltiples p</a:t>
            </a:r>
          </a:p>
          <a:p>
            <a:pPr algn="l"/>
            <a:r>
              <a:rPr lang="es-ES" sz="1800" dirty="0">
                <a:latin typeface="Arial" panose="020B0604020202020204" pitchFamily="34" charset="0"/>
              </a:rPr>
              <a:t>L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os hilos de un mismo proceso comparten todos los recursos, incluida la memoria y las variables y objetos allí definidos.</a:t>
            </a:r>
          </a:p>
          <a:p>
            <a:pPr algn="l"/>
            <a:r>
              <a:rPr lang="es-ES" sz="1800" dirty="0">
                <a:latin typeface="Arial" panose="020B0604020202020204" pitchFamily="34" charset="0"/>
              </a:rPr>
              <a:t>E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ste tipo de procesos donde se comparte los recursos se les llama a veces procesos ligeros.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Java da soporte al concepto de </a:t>
            </a:r>
            <a:r>
              <a:rPr lang="es-ES" sz="1800" b="1" i="0" u="none" strike="noStrike" baseline="0" dirty="0" err="1">
                <a:latin typeface="Courier New" panose="02070309020205020404" pitchFamily="49" charset="0"/>
              </a:rPr>
              <a:t>Thread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desde el propio lenguaje, con algunas clases e interfaces definidas en el paquete </a:t>
            </a:r>
            <a:r>
              <a:rPr lang="es-ES" sz="1800" b="1" i="0" u="none" strike="noStrike" baseline="0" dirty="0" err="1">
                <a:latin typeface="Courier New" panose="02070309020205020404" pitchFamily="49" charset="0"/>
              </a:rPr>
              <a:t>java.Lang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y con métodos específicos para la manipulación de </a:t>
            </a:r>
            <a:r>
              <a:rPr lang="es-ES" sz="1800" b="1" i="0" u="none" strike="noStrike" baseline="0" dirty="0" err="1">
                <a:latin typeface="Courier New" panose="02070309020205020404" pitchFamily="49" charset="0"/>
              </a:rPr>
              <a:t>Threads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en la clase </a:t>
            </a:r>
            <a:r>
              <a:rPr lang="es-ES" sz="1800" b="1" i="0" u="none" strike="noStrike" baseline="0" dirty="0" err="1">
                <a:latin typeface="Courier New" panose="02070309020205020404" pitchFamily="49" charset="0"/>
              </a:rPr>
              <a:t>Object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ES" sz="1800" dirty="0">
                <a:latin typeface="Arial" panose="020B0604020202020204" pitchFamily="34" charset="0"/>
              </a:rPr>
              <a:t>L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os hilos son útiles porque permiten que el flujo del programa sea divido en dos o más partes, cada una ocupándose de alguna tarea de forma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6564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586CE566-6781-7A7F-A45D-14509D62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31" y="814684"/>
            <a:ext cx="2413498" cy="54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AFB91-7DDD-DF2E-A86E-0E0031A8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clase </a:t>
            </a:r>
            <a:r>
              <a:rPr lang="es-ES" dirty="0" err="1"/>
              <a:t>Thread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E884B-909F-EFF0-2970-DCFC2D12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666"/>
            <a:ext cx="10515600" cy="1603375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La forma más directa para hacer un programa multihilo es </a:t>
            </a:r>
            <a:r>
              <a:rPr lang="es-E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extender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la clase </a:t>
            </a:r>
            <a:r>
              <a:rPr lang="es-ES" sz="1800" b="1" i="0" u="none" strike="noStrike" baseline="0" dirty="0" err="1">
                <a:latin typeface="Courier New" panose="02070309020205020404" pitchFamily="49" charset="0"/>
              </a:rPr>
              <a:t>Thread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y redefinir el método 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run()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s-ES" sz="1800" dirty="0">
                <a:latin typeface="Arial" panose="020B0604020202020204" pitchFamily="34" charset="0"/>
              </a:rPr>
              <a:t>El método 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run()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es invocado cuando se inicia el hilo mediante una llamada al método </a:t>
            </a:r>
            <a:r>
              <a:rPr lang="es-ES" sz="1800" b="1" i="0" u="none" strike="noStrike" baseline="0" dirty="0" err="1">
                <a:latin typeface="Courier New" panose="02070309020205020404" pitchFamily="49" charset="0"/>
              </a:rPr>
              <a:t>start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() 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El hilo termina cuando finaliza la ejecución del código del método </a:t>
            </a:r>
            <a:r>
              <a:rPr lang="es-ES" sz="1800" b="1" i="0" u="none" strike="noStrike" baseline="0" dirty="0">
                <a:latin typeface="Courier New" panose="02070309020205020404" pitchFamily="49" charset="0"/>
              </a:rPr>
              <a:t>run()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72063" y="2829335"/>
            <a:ext cx="105320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package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Principal;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Hilo1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Thread 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Hilo1(</a:t>
            </a:r>
            <a:r>
              <a:rPr lang="es-ES" sz="16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600" b="1" dirty="0" err="1">
                <a:solidFill>
                  <a:srgbClr val="6A3E3E"/>
                </a:solidFill>
                <a:latin typeface="Courier New"/>
              </a:rPr>
              <a:t>str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b="1" dirty="0" err="1">
                <a:solidFill>
                  <a:srgbClr val="6A3E3E"/>
                </a:solidFill>
                <a:latin typeface="Courier New"/>
              </a:rPr>
              <a:t>str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&lt; 10 ; </a:t>
            </a:r>
            <a:r>
              <a:rPr lang="nn-NO" sz="16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s-E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b="1" i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sz="16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b="1" i="1" dirty="0">
                <a:solidFill>
                  <a:srgbClr val="2A00FF"/>
                </a:solidFill>
                <a:latin typeface="Courier New"/>
              </a:rPr>
              <a:t>"Termina el hilo "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Hilo1(</a:t>
            </a:r>
            <a:r>
              <a:rPr lang="en-US" sz="1600" b="1" dirty="0">
                <a:solidFill>
                  <a:srgbClr val="2A00FF"/>
                </a:solidFill>
                <a:latin typeface="Courier New"/>
              </a:rPr>
              <a:t>"Hilo A"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).</a:t>
            </a:r>
            <a:r>
              <a:rPr lang="en-US" sz="1600" b="1" u="sng" dirty="0">
                <a:solidFill>
                  <a:srgbClr val="000000"/>
                </a:solidFill>
                <a:latin typeface="Courier New"/>
              </a:rPr>
              <a:t>start();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Hilo1(</a:t>
            </a:r>
            <a:r>
              <a:rPr lang="en-US" sz="1600" b="1" dirty="0">
                <a:solidFill>
                  <a:srgbClr val="2A00FF"/>
                </a:solidFill>
                <a:latin typeface="Courier New"/>
              </a:rPr>
              <a:t>"Hilo B"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).start();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b="1" i="1" dirty="0">
                <a:solidFill>
                  <a:srgbClr val="2A00FF"/>
                </a:solidFill>
                <a:latin typeface="Courier New"/>
              </a:rPr>
              <a:t>"Termina el hilo principal"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2080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interface </a:t>
            </a:r>
            <a:r>
              <a:rPr lang="es-ES" dirty="0" err="1"/>
              <a:t>Runnable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17844"/>
            <a:ext cx="10515600" cy="967002"/>
          </a:xfrm>
        </p:spPr>
        <p:txBody>
          <a:bodyPr>
            <a:normAutofit/>
          </a:bodyPr>
          <a:lstStyle/>
          <a:p>
            <a:r>
              <a:rPr lang="es-ES" sz="1800" dirty="0"/>
              <a:t>Mecanismo alternativo cuando no se puede heredar de la clase </a:t>
            </a:r>
            <a:r>
              <a:rPr lang="es-ES" sz="1800" dirty="0" err="1"/>
              <a:t>Thread</a:t>
            </a:r>
            <a:r>
              <a:rPr lang="es-ES" sz="1800" dirty="0"/>
              <a:t> (java no dispone de herencia múltiple).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922636" y="2108012"/>
            <a:ext cx="106680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package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Principal;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Hilo1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Runnable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6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es-ES" sz="1600" b="1" dirty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&lt; 10 ; </a:t>
            </a:r>
            <a:r>
              <a:rPr lang="nn-NO" sz="1600" b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  		</a:t>
            </a:r>
            <a:r>
              <a:rPr lang="es-E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b="1" i="1" dirty="0">
                <a:solidFill>
                  <a:srgbClr val="6A3E3E"/>
                </a:solidFill>
                <a:latin typeface="Courier New"/>
              </a:rPr>
              <a:t>i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sz="16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Thread.currentThread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i="1" dirty="0" err="1">
                <a:solidFill>
                  <a:srgbClr val="2A00FF"/>
                </a:solidFill>
                <a:latin typeface="Courier New"/>
              </a:rPr>
              <a:t>Termina</a:t>
            </a:r>
            <a:r>
              <a:rPr lang="en-US" sz="1600" b="1" i="1" dirty="0">
                <a:solidFill>
                  <a:srgbClr val="2A00FF"/>
                </a:solidFill>
                <a:latin typeface="Courier New"/>
              </a:rPr>
              <a:t> el </a:t>
            </a:r>
            <a:r>
              <a:rPr lang="en-US" sz="1600" b="1" i="1" dirty="0" err="1">
                <a:solidFill>
                  <a:srgbClr val="2A00FF"/>
                </a:solidFill>
                <a:latin typeface="Courier New"/>
              </a:rPr>
              <a:t>hilo</a:t>
            </a:r>
            <a:r>
              <a:rPr lang="en-US" sz="1600" b="1" i="1" dirty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Thread.currentThread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 (String [] </a:t>
            </a:r>
            <a:r>
              <a:rPr lang="en-US" sz="16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Thread (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Hilo1(), </a:t>
            </a:r>
            <a:r>
              <a:rPr lang="en-US" sz="1600" b="1" dirty="0">
                <a:solidFill>
                  <a:srgbClr val="2A00FF"/>
                </a:solidFill>
                <a:latin typeface="Courier New"/>
              </a:rPr>
              <a:t>"Hilo A"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).start();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Thread (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Hilo1(), </a:t>
            </a:r>
            <a:r>
              <a:rPr lang="en-US" sz="1600" b="1" dirty="0">
                <a:solidFill>
                  <a:srgbClr val="2A00FF"/>
                </a:solidFill>
                <a:latin typeface="Courier New"/>
              </a:rPr>
              <a:t>"Hilo B"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).start();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s-E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s-E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b="1" i="1" dirty="0">
                <a:solidFill>
                  <a:srgbClr val="2A00FF"/>
                </a:solidFill>
                <a:latin typeface="Courier New"/>
              </a:rPr>
              <a:t>"Termina Hilo principal"</a:t>
            </a:r>
            <a:r>
              <a:rPr lang="es-ES" sz="16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tabLst>
                <a:tab pos="185738" algn="l"/>
                <a:tab pos="358775" algn="l"/>
                <a:tab pos="542925" algn="l"/>
              </a:tabLst>
            </a:pPr>
            <a:r>
              <a:rPr lang="es-E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872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 de un </a:t>
            </a:r>
            <a:r>
              <a:rPr lang="es-ES" dirty="0" err="1"/>
              <a:t>Thread</a:t>
            </a:r>
            <a:endParaRPr lang="es-ES" dirty="0"/>
          </a:p>
        </p:txBody>
      </p:sp>
      <p:pic>
        <p:nvPicPr>
          <p:cNvPr id="1026" name="Picture 2" descr="http://minicursos.xyz/wp-content/uploads/2020/04/estadoshi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55" y="1394682"/>
            <a:ext cx="6665353" cy="30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8070"/>
              </p:ext>
            </p:extLst>
          </p:nvPr>
        </p:nvGraphicFramePr>
        <p:xfrm>
          <a:off x="1707979" y="4537903"/>
          <a:ext cx="8733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Paso del hilo a estado Parado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Paso del hilo a estado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Alguien llama al método </a:t>
                      </a:r>
                      <a:r>
                        <a:rPr lang="es-ES" dirty="0" err="1"/>
                        <a:t>suspend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Alguien</a:t>
                      </a:r>
                      <a:r>
                        <a:rPr lang="es-ES" baseline="0" dirty="0"/>
                        <a:t> llama al método resume()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 llama al método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sleep</a:t>
                      </a:r>
                      <a:r>
                        <a:rPr lang="es-ES" baseline="0" dirty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Pasado</a:t>
                      </a:r>
                      <a:r>
                        <a:rPr lang="es-ES" baseline="0" dirty="0"/>
                        <a:t> el lapso de tiempo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Durante un proceso</a:t>
                      </a:r>
                      <a:r>
                        <a:rPr lang="es-ES" baseline="0" dirty="0"/>
                        <a:t> de E/S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concluir la operación de E/S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Cuando el hilo usa su método </a:t>
                      </a:r>
                      <a:r>
                        <a:rPr lang="es-ES" dirty="0" err="1"/>
                        <a:t>wait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Cuando alguien llame a </a:t>
                      </a:r>
                      <a:r>
                        <a:rPr lang="es-ES" dirty="0" err="1"/>
                        <a:t>notify</a:t>
                      </a:r>
                      <a:r>
                        <a:rPr lang="es-ES" dirty="0"/>
                        <a:t>()/</a:t>
                      </a:r>
                      <a:r>
                        <a:rPr lang="es-ES" dirty="0" err="1"/>
                        <a:t>notifyAll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77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la clase </a:t>
            </a:r>
            <a:r>
              <a:rPr lang="es-ES" dirty="0" err="1"/>
              <a:t>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566127"/>
            <a:ext cx="10515600" cy="466167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Método </a:t>
            </a:r>
            <a:r>
              <a:rPr lang="es-ES" dirty="0" err="1"/>
              <a:t>sleep</a:t>
            </a:r>
            <a:r>
              <a:rPr lang="es-ES" dirty="0"/>
              <a:t>(</a:t>
            </a:r>
            <a:r>
              <a:rPr lang="es-ES" dirty="0" err="1"/>
              <a:t>long</a:t>
            </a:r>
            <a:r>
              <a:rPr lang="es-ES" dirty="0"/>
              <a:t>) → El hilo se pone a dormir durante el número de milisegundos indicados. Precisión del orden de 10 ms.</a:t>
            </a:r>
          </a:p>
          <a:p>
            <a:r>
              <a:rPr lang="es-ES" dirty="0"/>
              <a:t>Método </a:t>
            </a:r>
            <a:r>
              <a:rPr lang="es-ES" dirty="0" err="1"/>
              <a:t>start</a:t>
            </a:r>
            <a:r>
              <a:rPr lang="es-ES" dirty="0"/>
              <a:t>() → Prepara el contexto del hilo e invoca al método </a:t>
            </a:r>
            <a:r>
              <a:rPr lang="es-ES" dirty="0" err="1"/>
              <a:t>run</a:t>
            </a:r>
            <a:r>
              <a:rPr lang="es-ES" dirty="0"/>
              <a:t>().</a:t>
            </a:r>
          </a:p>
          <a:p>
            <a:r>
              <a:rPr lang="es-ES" dirty="0"/>
              <a:t>Método </a:t>
            </a:r>
            <a:r>
              <a:rPr lang="es-ES" dirty="0" err="1"/>
              <a:t>run</a:t>
            </a:r>
            <a:r>
              <a:rPr lang="es-ES" dirty="0"/>
              <a:t>() → Cuerpo de un hilo en ejecución. </a:t>
            </a:r>
          </a:p>
          <a:p>
            <a:r>
              <a:rPr lang="es-ES" dirty="0"/>
              <a:t>Método stop() →  Provoca que el hilo se detenga de manera inmediata y muera. Resulta más estructurado que el método </a:t>
            </a:r>
            <a:r>
              <a:rPr lang="es-ES" dirty="0" err="1"/>
              <a:t>run</a:t>
            </a:r>
            <a:r>
              <a:rPr lang="es-ES" dirty="0"/>
              <a:t> termine.</a:t>
            </a:r>
          </a:p>
          <a:p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suspend</a:t>
            </a:r>
            <a:r>
              <a:rPr lang="es-ES" dirty="0"/>
              <a:t>() → Detiene la ejecución del hilo sin destruirlo.</a:t>
            </a:r>
          </a:p>
          <a:p>
            <a:r>
              <a:rPr lang="es-ES" dirty="0" err="1"/>
              <a:t>Metodo</a:t>
            </a:r>
            <a:r>
              <a:rPr lang="es-ES" dirty="0"/>
              <a:t> resume() → Revive un hilo suspendido como candidato.</a:t>
            </a:r>
          </a:p>
          <a:p>
            <a:r>
              <a:rPr lang="es-ES" dirty="0"/>
              <a:t>Método </a:t>
            </a:r>
            <a:r>
              <a:rPr lang="es-ES" dirty="0" err="1"/>
              <a:t>join</a:t>
            </a:r>
            <a:r>
              <a:rPr lang="es-ES" dirty="0"/>
              <a:t>() → Detiene el hilo actual hasta que un hilo finalice.</a:t>
            </a:r>
          </a:p>
          <a:p>
            <a:r>
              <a:rPr lang="es-ES" dirty="0"/>
              <a:t>Método </a:t>
            </a:r>
            <a:r>
              <a:rPr lang="es-ES" dirty="0" err="1"/>
              <a:t>isAlive</a:t>
            </a:r>
            <a:r>
              <a:rPr lang="es-ES" dirty="0"/>
              <a:t>() → True si el hilo continua ejecutándose. </a:t>
            </a:r>
          </a:p>
          <a:p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setPriority</a:t>
            </a:r>
            <a:r>
              <a:rPr lang="es-ES" dirty="0"/>
              <a:t>( </a:t>
            </a:r>
            <a:r>
              <a:rPr lang="es-ES" dirty="0" err="1"/>
              <a:t>int</a:t>
            </a:r>
            <a:r>
              <a:rPr lang="es-ES" dirty="0"/>
              <a:t> ) - </a:t>
            </a:r>
            <a:r>
              <a:rPr lang="es-ES" dirty="0" err="1"/>
              <a:t>getPriority</a:t>
            </a:r>
            <a:r>
              <a:rPr lang="es-ES" dirty="0"/>
              <a:t>() → Prioridad del hilo (1..10). </a:t>
            </a:r>
          </a:p>
          <a:p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setName</a:t>
            </a:r>
            <a:r>
              <a:rPr lang="es-ES" dirty="0"/>
              <a:t>( </a:t>
            </a:r>
            <a:r>
              <a:rPr lang="es-ES" dirty="0" err="1"/>
              <a:t>String</a:t>
            </a:r>
            <a:r>
              <a:rPr lang="es-ES" dirty="0"/>
              <a:t> ) - </a:t>
            </a:r>
            <a:r>
              <a:rPr lang="es-ES" dirty="0" err="1"/>
              <a:t>getName</a:t>
            </a:r>
            <a:r>
              <a:rPr lang="es-ES" dirty="0"/>
              <a:t>() → Denominación del hilo (</a:t>
            </a:r>
            <a:r>
              <a:rPr lang="es-ES" dirty="0" err="1"/>
              <a:t>String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9539416" y="4324865"/>
            <a:ext cx="2310713" cy="111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MIN_PRIORITY →  0</a:t>
            </a:r>
          </a:p>
          <a:p>
            <a:pPr algn="ctr"/>
            <a:r>
              <a:rPr lang="es-ES" dirty="0"/>
              <a:t>NORM_PRIORITY → 5</a:t>
            </a:r>
          </a:p>
          <a:p>
            <a:pPr algn="ctr"/>
            <a:r>
              <a:rPr lang="es-ES" dirty="0"/>
              <a:t>MAX_PRIORITY →  10</a:t>
            </a:r>
          </a:p>
        </p:txBody>
      </p:sp>
    </p:spTree>
    <p:extLst>
      <p:ext uri="{BB962C8B-B14F-4D97-AF65-F5344CB8AC3E}">
        <p14:creationId xmlns:p14="http://schemas.microsoft.com/office/powerpoint/2010/main" val="249318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368415"/>
            <a:ext cx="10515600" cy="5057098"/>
          </a:xfrm>
        </p:spPr>
        <p:txBody>
          <a:bodyPr>
            <a:noAutofit/>
          </a:bodyPr>
          <a:lstStyle/>
          <a:p>
            <a:r>
              <a:rPr lang="es-ES" sz="2400" dirty="0"/>
              <a:t>El mecanismo por el cual un sistema controla la ejecución concurrente de procesos se llama planificación (</a:t>
            </a:r>
            <a:r>
              <a:rPr lang="es-ES" sz="2400" dirty="0" err="1"/>
              <a:t>scheduling</a:t>
            </a:r>
            <a:r>
              <a:rPr lang="es-ES" sz="2400" dirty="0"/>
              <a:t>).</a:t>
            </a:r>
          </a:p>
          <a:p>
            <a:r>
              <a:rPr lang="es-ES" sz="2400" dirty="0"/>
              <a:t>Java soporta un mecanismo simple denominado planificación por prioridad fija (</a:t>
            </a:r>
            <a:r>
              <a:rPr lang="es-ES" sz="2400" dirty="0" err="1"/>
              <a:t>fixed</a:t>
            </a:r>
            <a:r>
              <a:rPr lang="es-ES" sz="2400" dirty="0"/>
              <a:t> </a:t>
            </a:r>
            <a:r>
              <a:rPr lang="es-ES" sz="2400" dirty="0" err="1"/>
              <a:t>priority</a:t>
            </a:r>
            <a:r>
              <a:rPr lang="es-ES" sz="2400" dirty="0"/>
              <a:t> </a:t>
            </a:r>
            <a:r>
              <a:rPr lang="es-ES" sz="2400" dirty="0" err="1"/>
              <a:t>scheduling</a:t>
            </a:r>
            <a:r>
              <a:rPr lang="es-ES" sz="2400" dirty="0"/>
              <a:t>).</a:t>
            </a:r>
          </a:p>
          <a:p>
            <a:r>
              <a:rPr lang="es-ES" sz="2400" dirty="0"/>
              <a:t>Por defecto la prioridad de un hilo es igual a la del hilo que lo creó. </a:t>
            </a:r>
          </a:p>
          <a:p>
            <a:r>
              <a:rPr lang="es-ES" sz="2400" dirty="0"/>
              <a:t>Cuando hay varios hilos en condiciones de ser ejecutados (estado </a:t>
            </a:r>
            <a:r>
              <a:rPr lang="es-ES" sz="2400" dirty="0" err="1"/>
              <a:t>runnable</a:t>
            </a:r>
            <a:r>
              <a:rPr lang="es-ES" sz="2400" dirty="0"/>
              <a:t>), la máquina virtual elige el hilo que tiene una prioridad más alta.</a:t>
            </a:r>
          </a:p>
          <a:p>
            <a:pPr marL="271463" indent="-271463"/>
            <a:r>
              <a:rPr lang="es-ES" sz="2400" dirty="0"/>
              <a:t>El hilo se ejecutará hasta que:</a:t>
            </a:r>
          </a:p>
          <a:p>
            <a:pPr marL="885825" indent="-342900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715963" algn="l"/>
              </a:tabLst>
            </a:pPr>
            <a:r>
              <a:rPr lang="es-ES" sz="2400" dirty="0"/>
              <a:t>Un hilo con una prioridad más alta esté en condiciones de ser ejecutado.</a:t>
            </a:r>
          </a:p>
          <a:p>
            <a:pPr marL="885825" indent="-342900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715963" algn="l"/>
              </a:tabLst>
            </a:pPr>
            <a:r>
              <a:rPr lang="es-ES" sz="2400" dirty="0"/>
              <a:t>El hilo termina (termina su método </a:t>
            </a:r>
            <a:r>
              <a:rPr lang="es-ES" sz="2400" dirty="0" err="1"/>
              <a:t>run</a:t>
            </a:r>
            <a:r>
              <a:rPr lang="es-ES" sz="2400" dirty="0"/>
              <a:t>) o se detiene voluntariamente.</a:t>
            </a:r>
          </a:p>
          <a:p>
            <a:pPr marL="885825" indent="-342900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715963" algn="l"/>
              </a:tabLst>
            </a:pPr>
            <a:r>
              <a:rPr lang="es-ES" sz="2400" dirty="0"/>
              <a:t>	Alguna condición hace que el hilo no sea ejecutable (</a:t>
            </a:r>
            <a:r>
              <a:rPr lang="es-ES" sz="2400" dirty="0" err="1"/>
              <a:t>runnable</a:t>
            </a:r>
            <a:r>
              <a:rPr lang="es-ES" sz="2400" dirty="0"/>
              <a:t>), como una operación de entrada/salida o, si el sistema operativo tiene planificación por división de tiempos (time </a:t>
            </a:r>
            <a:r>
              <a:rPr lang="es-ES" sz="2400" dirty="0" err="1"/>
              <a:t>slicing</a:t>
            </a:r>
            <a:r>
              <a:rPr lang="es-ES" sz="2400" dirty="0"/>
              <a:t>), cuando expira el tiempo asignado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7278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368415"/>
            <a:ext cx="10515600" cy="5057098"/>
          </a:xfrm>
        </p:spPr>
        <p:txBody>
          <a:bodyPr>
            <a:noAutofit/>
          </a:bodyPr>
          <a:lstStyle/>
          <a:p>
            <a:r>
              <a:rPr lang="es-ES" sz="2400" dirty="0"/>
              <a:t>Si dos o más hilos están listos para ejecutarse y tienen la misma prioridad, la máquina virtual va cediendo control de forma cíclica (round-</a:t>
            </a:r>
            <a:r>
              <a:rPr lang="es-ES" sz="2400" dirty="0" err="1"/>
              <a:t>robin</a:t>
            </a:r>
            <a:r>
              <a:rPr lang="es-ES" sz="2400" dirty="0"/>
              <a:t>).</a:t>
            </a:r>
          </a:p>
          <a:p>
            <a:r>
              <a:rPr lang="es-ES" sz="2400" dirty="0"/>
              <a:t>El hecho de que un hilo con una prioridad más alta interrumpa a otro se denomina se denomina 'planificación </a:t>
            </a:r>
            <a:r>
              <a:rPr lang="es-ES" sz="2400" dirty="0" err="1"/>
              <a:t>apropiativa</a:t>
            </a:r>
            <a:r>
              <a:rPr lang="es-ES" sz="2400" dirty="0"/>
              <a:t>' (</a:t>
            </a:r>
            <a:r>
              <a:rPr lang="es-ES" sz="2400" dirty="0" err="1"/>
              <a:t>preemptive</a:t>
            </a:r>
            <a:r>
              <a:rPr lang="es-ES" sz="2400" dirty="0"/>
              <a:t> </a:t>
            </a:r>
            <a:r>
              <a:rPr lang="es-ES" sz="2400" dirty="0" err="1"/>
              <a:t>scheduling</a:t>
            </a:r>
            <a:r>
              <a:rPr lang="es-ES" sz="2400" dirty="0"/>
              <a:t>).</a:t>
            </a:r>
          </a:p>
          <a:p>
            <a:r>
              <a:rPr lang="es-ES" sz="2400" dirty="0"/>
              <a:t>Cuando un hilo entra en ejecución y no cede voluntariamente el control para que puedan ejecutarse otros hilos, se dice que es un hilo egoísta (</a:t>
            </a:r>
            <a:r>
              <a:rPr lang="es-ES" sz="2400" dirty="0" err="1"/>
              <a:t>selfish</a:t>
            </a:r>
            <a:r>
              <a:rPr lang="es-ES" sz="2400" dirty="0"/>
              <a:t> </a:t>
            </a:r>
            <a:r>
              <a:rPr lang="es-ES" sz="2400" dirty="0" err="1"/>
              <a:t>thread</a:t>
            </a:r>
            <a:r>
              <a:rPr lang="es-ES" sz="2400" dirty="0"/>
              <a:t>). </a:t>
            </a:r>
          </a:p>
          <a:p>
            <a:r>
              <a:rPr lang="es-ES" sz="2400" dirty="0"/>
              <a:t>Algunos sistemas operativos, como Windows, combaten estas actitudes con una estrategia de planificación por división de tiempos (time-</a:t>
            </a:r>
            <a:r>
              <a:rPr lang="es-ES" sz="2400" dirty="0" err="1"/>
              <a:t>slicing</a:t>
            </a:r>
            <a:r>
              <a:rPr lang="es-ES" sz="2400" dirty="0"/>
              <a:t>), que opera con hilos de igual prioridad que compiten por la CPU. Este mecanismo lo proporciona el sistema operativo, no Java.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76460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1942</Words>
  <Application>Microsoft Office PowerPoint</Application>
  <PresentationFormat>Panorámica</PresentationFormat>
  <Paragraphs>239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Tema de Office</vt:lpstr>
      <vt:lpstr>Programación multihilo</vt:lpstr>
      <vt:lpstr>Programación multihilo en Java</vt:lpstr>
      <vt:lpstr>Presentación de PowerPoint</vt:lpstr>
      <vt:lpstr>La clase Thread</vt:lpstr>
      <vt:lpstr>La interface Runnable</vt:lpstr>
      <vt:lpstr>Ciclo de vida de un Thread</vt:lpstr>
      <vt:lpstr>Métodos de la clase Thread</vt:lpstr>
      <vt:lpstr>Prioridad I</vt:lpstr>
      <vt:lpstr>Prioridad II</vt:lpstr>
      <vt:lpstr>Sincronización y exclusión mutua </vt:lpstr>
      <vt:lpstr>Productor – Consumidor (Contenedor)</vt:lpstr>
      <vt:lpstr>Productor – Consumidor (Programa principal)</vt:lpstr>
      <vt:lpstr>Productor – Consumidor (Productor)</vt:lpstr>
      <vt:lpstr>Productor – Consumidor (Consumidor)</vt:lpstr>
      <vt:lpstr>Semáforos</vt:lpstr>
      <vt:lpstr>Ejemplo semáforo: Programa principal</vt:lpstr>
      <vt:lpstr>Ejemplo semáforo: Contador compartido</vt:lpstr>
      <vt:lpstr>Ejemplo semáforo: Código del hilo I</vt:lpstr>
      <vt:lpstr>Ejemplo semáforo: Código del hilo y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GONZALEZ GIGOSOS</dc:creator>
  <cp:lastModifiedBy>JOAQUIN GONZALEZ GIGOSOS</cp:lastModifiedBy>
  <cp:revision>35</cp:revision>
  <dcterms:created xsi:type="dcterms:W3CDTF">2022-10-06T14:56:35Z</dcterms:created>
  <dcterms:modified xsi:type="dcterms:W3CDTF">2022-10-27T12:03:31Z</dcterms:modified>
</cp:coreProperties>
</file>