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Roboto"/>
      <p:regular r:id="rId18"/>
      <p:bold r:id="rId19"/>
      <p:italic r:id="rId20"/>
      <p:boldItalic r:id="rId21"/>
    </p:embeddedFon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23" roundtripDataSignature="AMtx7miv+BSxBTNr7KzR7xtSS6+xH+wP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17" name="Google Shape;11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468ba00507fb1141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203" name="Google Shape;203;g468ba00507fb114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g468ba00507fb114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c36d2994e_0_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212" name="Google Shape;212;gfc36d2994e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gfc36d2994e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f9a2d982a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222" name="Google Shape;222;g10f9a2d982a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g10f9a2d982a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25" name="Google Shape;12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 name="Google Shape;12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35" name="Google Shape;13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4c337767e_0_1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44" name="Google Shape;144;g104c337767e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g104c337767e_0_1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f9a2d982a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53" name="Google Shape;153;g10f9a2d982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g10f9a2d982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f9a2d982a_0_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64" name="Google Shape;164;g10f9a2d982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10f9a2d982a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f9a2d982a_0_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74" name="Google Shape;174;g10f9a2d982a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10f9a2d982a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4c337767e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85" name="Google Shape;185;g104c337767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g104c337767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fc36d2994e_0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
        <p:nvSpPr>
          <p:cNvPr id="194" name="Google Shape;194;gfc36d2994e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gfc36d2994e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grpSp>
        <p:nvGrpSpPr>
          <p:cNvPr id="26" name="Google Shape;26;p5"/>
          <p:cNvGrpSpPr/>
          <p:nvPr/>
        </p:nvGrpSpPr>
        <p:grpSpPr>
          <a:xfrm>
            <a:off x="0" y="0"/>
            <a:ext cx="9144000" cy="6858000"/>
            <a:chOff x="0" y="0"/>
            <a:chExt cx="5760" cy="4320"/>
          </a:xfrm>
        </p:grpSpPr>
        <p:sp>
          <p:nvSpPr>
            <p:cNvPr id="27" name="Google Shape;27;p5"/>
            <p:cNvSpPr/>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8" name="Google Shape;28;p5"/>
            <p:cNvSpPr/>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29" name="Google Shape;29;p5"/>
            <p:cNvGrpSpPr/>
            <p:nvPr/>
          </p:nvGrpSpPr>
          <p:grpSpPr>
            <a:xfrm>
              <a:off x="0" y="672"/>
              <a:ext cx="1806" cy="1989"/>
              <a:chOff x="0" y="672"/>
              <a:chExt cx="1806" cy="1989"/>
            </a:xfrm>
          </p:grpSpPr>
          <p:sp>
            <p:nvSpPr>
              <p:cNvPr id="30" name="Google Shape;30;p5"/>
              <p:cNvSpPr/>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1" name="Google Shape;31;p5"/>
              <p:cNvSpPr/>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2" name="Google Shape;32;p5"/>
              <p:cNvSpPr/>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3" name="Google Shape;33;p5"/>
              <p:cNvSpPr/>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4" name="Google Shape;34;p5"/>
              <p:cNvSpPr/>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5" name="Google Shape;35;p5"/>
              <p:cNvSpPr/>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6" name="Google Shape;36;p5"/>
              <p:cNvSpPr/>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7" name="Google Shape;37;p5"/>
              <p:cNvSpPr/>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8" name="Google Shape;38;p5"/>
              <p:cNvSpPr/>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39" name="Google Shape;39;p5"/>
              <p:cNvSpPr/>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grpSp>
      </p:grpSp>
      <p:sp>
        <p:nvSpPr>
          <p:cNvPr id="40" name="Google Shape;40;p5"/>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43" name="Google Shape;43;p5"/>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5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680"/>
              </a:spcBef>
              <a:spcAft>
                <a:spcPts val="0"/>
              </a:spcAft>
              <a:buSzPts val="2550"/>
              <a:buFont typeface="Noto Sans Symbols"/>
              <a:buNone/>
              <a:defRPr sz="3400"/>
            </a:lvl1pPr>
            <a:lvl2pPr lvl="1" algn="l">
              <a:lnSpc>
                <a:spcPct val="100000"/>
              </a:lnSpc>
              <a:spcBef>
                <a:spcPts val="360"/>
              </a:spcBef>
              <a:spcAft>
                <a:spcPts val="0"/>
              </a:spcAft>
              <a:buSzPts val="1440"/>
              <a:buChar char="◻"/>
              <a:defRPr/>
            </a:lvl2pPr>
            <a:lvl3pPr lvl="2" algn="l">
              <a:lnSpc>
                <a:spcPct val="100000"/>
              </a:lnSpc>
              <a:spcBef>
                <a:spcPts val="360"/>
              </a:spcBef>
              <a:spcAft>
                <a:spcPts val="0"/>
              </a:spcAft>
              <a:buSzPts val="1170"/>
              <a:buChar char="■"/>
              <a:defRPr/>
            </a:lvl3pPr>
            <a:lvl4pPr lvl="3" algn="l">
              <a:lnSpc>
                <a:spcPct val="100000"/>
              </a:lnSpc>
              <a:spcBef>
                <a:spcPts val="360"/>
              </a:spcBef>
              <a:spcAft>
                <a:spcPts val="0"/>
              </a:spcAft>
              <a:buSzPts val="1260"/>
              <a:buChar char="◻"/>
              <a:defRPr/>
            </a:lvl4pPr>
            <a:lvl5pPr lvl="4" algn="l">
              <a:lnSpc>
                <a:spcPct val="100000"/>
              </a:lnSpc>
              <a:spcBef>
                <a:spcPts val="36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1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101" name="Google Shape;101;p1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2" name="Shape 102"/>
        <p:cNvGrpSpPr/>
        <p:nvPr/>
      </p:nvGrpSpPr>
      <p:grpSpPr>
        <a:xfrm>
          <a:off x="0" y="0"/>
          <a:ext cx="0" cy="0"/>
          <a:chOff x="0" y="0"/>
          <a:chExt cx="0" cy="0"/>
        </a:xfrm>
      </p:grpSpPr>
      <p:sp>
        <p:nvSpPr>
          <p:cNvPr id="103" name="Google Shape;103;p15"/>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5"/>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107" name="Google Shape;107;p15"/>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8" name="Shape 108"/>
        <p:cNvGrpSpPr/>
        <p:nvPr/>
      </p:nvGrpSpPr>
      <p:grpSpPr>
        <a:xfrm>
          <a:off x="0" y="0"/>
          <a:ext cx="0" cy="0"/>
          <a:chOff x="0" y="0"/>
          <a:chExt cx="0" cy="0"/>
        </a:xfrm>
      </p:grpSpPr>
      <p:sp>
        <p:nvSpPr>
          <p:cNvPr id="109" name="Google Shape;109;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6"/>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114" name="Google Shape;114;p1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p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50" name="Google Shape;50;p6"/>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SzPts val="1800"/>
              <a:buNone/>
              <a:defRPr sz="2400"/>
            </a:lvl1pPr>
            <a:lvl2pPr indent="-228600" lvl="1" marL="914400" algn="l">
              <a:lnSpc>
                <a:spcPct val="100000"/>
              </a:lnSpc>
              <a:spcBef>
                <a:spcPts val="400"/>
              </a:spcBef>
              <a:spcAft>
                <a:spcPts val="0"/>
              </a:spcAft>
              <a:buSzPts val="1600"/>
              <a:buNone/>
              <a:defRPr sz="2000"/>
            </a:lvl2pPr>
            <a:lvl3pPr indent="-228600" lvl="2" marL="1371600" algn="l">
              <a:lnSpc>
                <a:spcPct val="100000"/>
              </a:lnSpc>
              <a:spcBef>
                <a:spcPts val="360"/>
              </a:spcBef>
              <a:spcAft>
                <a:spcPts val="0"/>
              </a:spcAft>
              <a:buSzPts val="1170"/>
              <a:buNone/>
              <a:defRPr sz="1800"/>
            </a:lvl3pPr>
            <a:lvl4pPr indent="-228600" lvl="3" marL="1828800" algn="l">
              <a:lnSpc>
                <a:spcPct val="100000"/>
              </a:lnSpc>
              <a:spcBef>
                <a:spcPts val="320"/>
              </a:spcBef>
              <a:spcAft>
                <a:spcPts val="0"/>
              </a:spcAft>
              <a:buSzPts val="1120"/>
              <a:buNone/>
              <a:defRPr sz="1600"/>
            </a:lvl4pPr>
            <a:lvl5pPr indent="-228600" lvl="4" marL="2286000" algn="l">
              <a:lnSpc>
                <a:spcPct val="100000"/>
              </a:lnSpc>
              <a:spcBef>
                <a:spcPts val="320"/>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4" name="Google Shape;54;p7"/>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56" name="Google Shape;56;p7"/>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63" name="Google Shape;63;p8"/>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9"/>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800"/>
              <a:buNone/>
              <a:defRPr b="1" sz="2400"/>
            </a:lvl1pPr>
            <a:lvl2pPr indent="-228600" lvl="1" marL="914400" algn="l">
              <a:lnSpc>
                <a:spcPct val="100000"/>
              </a:lnSpc>
              <a:spcBef>
                <a:spcPts val="400"/>
              </a:spcBef>
              <a:spcAft>
                <a:spcPts val="0"/>
              </a:spcAft>
              <a:buSzPts val="1600"/>
              <a:buNone/>
              <a:defRPr b="1" sz="2000"/>
            </a:lvl2pPr>
            <a:lvl3pPr indent="-228600" lvl="2" marL="1371600" algn="l">
              <a:lnSpc>
                <a:spcPct val="100000"/>
              </a:lnSpc>
              <a:spcBef>
                <a:spcPts val="360"/>
              </a:spcBef>
              <a:spcAft>
                <a:spcPts val="0"/>
              </a:spcAft>
              <a:buSzPts val="1170"/>
              <a:buNone/>
              <a:defRPr b="1" sz="1800"/>
            </a:lvl3pPr>
            <a:lvl4pPr indent="-228600" lvl="3" marL="1828800" algn="l">
              <a:lnSpc>
                <a:spcPct val="100000"/>
              </a:lnSpc>
              <a:spcBef>
                <a:spcPts val="320"/>
              </a:spcBef>
              <a:spcAft>
                <a:spcPts val="0"/>
              </a:spcAft>
              <a:buSzPts val="112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lnSpc>
                <a:spcPct val="100000"/>
              </a:lnSpc>
              <a:spcBef>
                <a:spcPts val="360"/>
              </a:spcBef>
              <a:spcAft>
                <a:spcPts val="0"/>
              </a:spcAft>
              <a:buSzPts val="1350"/>
              <a:buChar char="■"/>
              <a:defRPr/>
            </a:lvl1pPr>
            <a:lvl2pPr indent="-320040" lvl="1" marL="914400" algn="l">
              <a:lnSpc>
                <a:spcPct val="100000"/>
              </a:lnSpc>
              <a:spcBef>
                <a:spcPts val="360"/>
              </a:spcBef>
              <a:spcAft>
                <a:spcPts val="0"/>
              </a:spcAft>
              <a:buSzPts val="1440"/>
              <a:buChar char="◻"/>
              <a:defRPr/>
            </a:lvl2pPr>
            <a:lvl3pPr indent="-302894" lvl="2" marL="1371600" algn="l">
              <a:lnSpc>
                <a:spcPct val="100000"/>
              </a:lnSpc>
              <a:spcBef>
                <a:spcPts val="360"/>
              </a:spcBef>
              <a:spcAft>
                <a:spcPts val="0"/>
              </a:spcAft>
              <a:buSzPts val="1170"/>
              <a:buChar char="■"/>
              <a:defRPr/>
            </a:lvl3pPr>
            <a:lvl4pPr indent="-308610" lvl="3" marL="1828800" algn="l">
              <a:lnSpc>
                <a:spcPct val="100000"/>
              </a:lnSpc>
              <a:spcBef>
                <a:spcPts val="360"/>
              </a:spcBef>
              <a:spcAft>
                <a:spcPts val="0"/>
              </a:spcAft>
              <a:buSzPts val="1260"/>
              <a:buChar char="◻"/>
              <a:defRPr/>
            </a:lvl4pPr>
            <a:lvl5pPr indent="-342900" lvl="4" marL="2286000" algn="l">
              <a:lnSpc>
                <a:spcPct val="100000"/>
              </a:lnSpc>
              <a:spcBef>
                <a:spcPts val="36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9"/>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72" name="Google Shape;72;p9"/>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77" name="Google Shape;77;p10"/>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1"/>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81" name="Google Shape;81;p11"/>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2" name="Shape 82"/>
        <p:cNvGrpSpPr/>
        <p:nvPr/>
      </p:nvGrpSpPr>
      <p:grpSpPr>
        <a:xfrm>
          <a:off x="0" y="0"/>
          <a:ext cx="0" cy="0"/>
          <a:chOff x="0" y="0"/>
          <a:chExt cx="0" cy="0"/>
        </a:xfrm>
      </p:grpSpPr>
      <p:sp>
        <p:nvSpPr>
          <p:cNvPr id="83" name="Google Shape;83;p1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640"/>
              </a:spcBef>
              <a:spcAft>
                <a:spcPts val="0"/>
              </a:spcAft>
              <a:buSzPts val="2400"/>
              <a:buChar char="■"/>
              <a:defRPr sz="3200"/>
            </a:lvl1pPr>
            <a:lvl2pPr indent="-370840" lvl="1" marL="914400" algn="l">
              <a:lnSpc>
                <a:spcPct val="100000"/>
              </a:lnSpc>
              <a:spcBef>
                <a:spcPts val="560"/>
              </a:spcBef>
              <a:spcAft>
                <a:spcPts val="0"/>
              </a:spcAft>
              <a:buSzPts val="2240"/>
              <a:buChar char="◻"/>
              <a:defRPr sz="2800"/>
            </a:lvl2pPr>
            <a:lvl3pPr indent="-327660" lvl="2" marL="1371600" algn="l">
              <a:lnSpc>
                <a:spcPct val="100000"/>
              </a:lnSpc>
              <a:spcBef>
                <a:spcPts val="480"/>
              </a:spcBef>
              <a:spcAft>
                <a:spcPts val="0"/>
              </a:spcAft>
              <a:buSzPts val="1560"/>
              <a:buChar char="■"/>
              <a:defRPr sz="2400"/>
            </a:lvl3pPr>
            <a:lvl4pPr indent="-317500" lvl="3" marL="1828800" algn="l">
              <a:lnSpc>
                <a:spcPct val="100000"/>
              </a:lnSpc>
              <a:spcBef>
                <a:spcPts val="400"/>
              </a:spcBef>
              <a:spcAft>
                <a:spcPts val="0"/>
              </a:spcAft>
              <a:buSzPts val="14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5" name="Google Shape;85;p12"/>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200"/>
              <a:buNone/>
              <a:defRPr sz="1600"/>
            </a:lvl1pPr>
            <a:lvl2pPr indent="-228600" lvl="1" marL="914400" algn="l">
              <a:lnSpc>
                <a:spcPct val="100000"/>
              </a:lnSpc>
              <a:spcBef>
                <a:spcPts val="280"/>
              </a:spcBef>
              <a:spcAft>
                <a:spcPts val="0"/>
              </a:spcAft>
              <a:buSzPts val="112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7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12"/>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88" name="Google Shape;88;p12"/>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9" name="Shape 89"/>
        <p:cNvGrpSpPr/>
        <p:nvPr/>
      </p:nvGrpSpPr>
      <p:grpSpPr>
        <a:xfrm>
          <a:off x="0" y="0"/>
          <a:ext cx="0" cy="0"/>
          <a:chOff x="0" y="0"/>
          <a:chExt cx="0" cy="0"/>
        </a:xfrm>
      </p:grpSpPr>
      <p:sp>
        <p:nvSpPr>
          <p:cNvPr id="90" name="Google Shape;90;p1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p:nvPr>
            <p:ph idx="2" type="pic"/>
          </p:nvPr>
        </p:nvSpPr>
        <p:spPr>
          <a:xfrm>
            <a:off x="3887788" y="987425"/>
            <a:ext cx="4629150" cy="4873625"/>
          </a:xfrm>
          <a:prstGeom prst="rect">
            <a:avLst/>
          </a:prstGeom>
          <a:noFill/>
          <a:ln>
            <a:noFill/>
          </a:ln>
        </p:spPr>
      </p:sp>
      <p:sp>
        <p:nvSpPr>
          <p:cNvPr id="92" name="Google Shape;92;p1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320"/>
              </a:spcBef>
              <a:spcAft>
                <a:spcPts val="0"/>
              </a:spcAft>
              <a:buSzPts val="1200"/>
              <a:buNone/>
              <a:defRPr sz="1600"/>
            </a:lvl1pPr>
            <a:lvl2pPr indent="-228600" lvl="1" marL="914400" algn="l">
              <a:lnSpc>
                <a:spcPct val="100000"/>
              </a:lnSpc>
              <a:spcBef>
                <a:spcPts val="280"/>
              </a:spcBef>
              <a:spcAft>
                <a:spcPts val="0"/>
              </a:spcAft>
              <a:buSzPts val="1120"/>
              <a:buNone/>
              <a:defRPr sz="1400"/>
            </a:lvl2pPr>
            <a:lvl3pPr indent="-228600" lvl="2" marL="1371600" algn="l">
              <a:lnSpc>
                <a:spcPct val="100000"/>
              </a:lnSpc>
              <a:spcBef>
                <a:spcPts val="240"/>
              </a:spcBef>
              <a:spcAft>
                <a:spcPts val="0"/>
              </a:spcAft>
              <a:buSzPts val="780"/>
              <a:buNone/>
              <a:defRPr sz="1200"/>
            </a:lvl3pPr>
            <a:lvl4pPr indent="-228600" lvl="3" marL="1828800" algn="l">
              <a:lnSpc>
                <a:spcPct val="100000"/>
              </a:lnSpc>
              <a:spcBef>
                <a:spcPts val="200"/>
              </a:spcBef>
              <a:spcAft>
                <a:spcPts val="0"/>
              </a:spcAft>
              <a:buSzPts val="700"/>
              <a:buNone/>
              <a:defRPr sz="1000"/>
            </a:lvl4pPr>
            <a:lvl5pPr indent="-228600" lvl="4" marL="2286000" algn="l">
              <a:lnSpc>
                <a:spcPct val="100000"/>
              </a:lnSpc>
              <a:spcBef>
                <a:spcPts val="2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13"/>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sp>
        <p:nvSpPr>
          <p:cNvPr id="95" name="Google Shape;95;p13"/>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idx="11" type="ftr"/>
          </p:nvPr>
        </p:nvSpPr>
        <p:spPr>
          <a:xfrm>
            <a:off x="3124200" y="624840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1" name="Google Shape;11;p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s-ES"/>
              <a:t>‹#›</a:t>
            </a:fld>
            <a:endParaRPr/>
          </a:p>
        </p:txBody>
      </p:sp>
      <p:grpSp>
        <p:nvGrpSpPr>
          <p:cNvPr id="12" name="Google Shape;12;p4"/>
          <p:cNvGrpSpPr/>
          <p:nvPr/>
        </p:nvGrpSpPr>
        <p:grpSpPr>
          <a:xfrm>
            <a:off x="0" y="0"/>
            <a:ext cx="9144000" cy="546100"/>
            <a:chOff x="0" y="0"/>
            <a:chExt cx="5760" cy="344"/>
          </a:xfrm>
        </p:grpSpPr>
        <p:sp>
          <p:nvSpPr>
            <p:cNvPr id="13" name="Google Shape;13;p4"/>
            <p:cNvSpPr/>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4" name="Google Shape;14;p4"/>
            <p:cNvSpPr/>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5" name="Google Shape;15;p4"/>
            <p:cNvSpPr/>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6" name="Google Shape;16;p4"/>
            <p:cNvSpPr/>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7" name="Google Shape;17;p4"/>
            <p:cNvSpPr/>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18" name="Google Shape;18;p4"/>
            <p:cNvSpPr/>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hlink"/>
                </a:solidFill>
                <a:latin typeface="Arial"/>
                <a:ea typeface="Arial"/>
                <a:cs typeface="Arial"/>
                <a:sym typeface="Arial"/>
              </a:endParaRPr>
            </a:p>
          </p:txBody>
        </p:sp>
        <p:sp>
          <p:nvSpPr>
            <p:cNvPr id="19" name="Google Shape;19;p4"/>
            <p:cNvSpPr/>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20" name="Google Shape;20;p4"/>
            <p:cNvSpPr/>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1" name="Google Shape;21;p4"/>
            <p:cNvSpPr/>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grpSp>
      <p:sp>
        <p:nvSpPr>
          <p:cNvPr id="22" name="Google Shape;22;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4400" u="none" cap="none" strike="noStrike">
                <a:solidFill>
                  <a:schemeClr val="dk1"/>
                </a:solidFill>
                <a:latin typeface="Arial"/>
                <a:ea typeface="Arial"/>
                <a:cs typeface="Arial"/>
                <a:sym typeface="Arial"/>
              </a:defRPr>
            </a:lvl9pPr>
          </a:lstStyle>
          <a:p/>
        </p:txBody>
      </p:sp>
      <p:sp>
        <p:nvSpPr>
          <p:cNvPr id="23" name="Google Shape;23;p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lnSpc>
                <a:spcPct val="100000"/>
              </a:lnSpc>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lnSpc>
                <a:spcPct val="100000"/>
              </a:lnSpc>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lnSpc>
                <a:spcPct val="100000"/>
              </a:lnSpc>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4"/>
          <p:cNvSpPr txBox="1"/>
          <p:nvPr>
            <p:ph idx="10" type="dt"/>
          </p:nvPr>
        </p:nvSpPr>
        <p:spPr>
          <a:xfrm>
            <a:off x="457200" y="6245225"/>
            <a:ext cx="2133600" cy="4762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2051050" y="1828800"/>
            <a:ext cx="6940550" cy="2209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i="1" lang="es-ES" sz="3000">
                <a:solidFill>
                  <a:schemeClr val="lt1"/>
                </a:solidFill>
              </a:rPr>
              <a:t>Entornos de desarrollo</a:t>
            </a:r>
            <a:endParaRPr/>
          </a:p>
        </p:txBody>
      </p:sp>
      <p:sp>
        <p:nvSpPr>
          <p:cNvPr id="121" name="Google Shape;121;p1"/>
          <p:cNvSpPr/>
          <p:nvPr/>
        </p:nvSpPr>
        <p:spPr>
          <a:xfrm>
            <a:off x="1466125" y="4190438"/>
            <a:ext cx="6877200" cy="1079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s-ES" sz="2000" u="none" cap="none" strike="noStrike">
                <a:solidFill>
                  <a:srgbClr val="0000CC"/>
                </a:solidFill>
                <a:latin typeface="Arial"/>
                <a:ea typeface="Arial"/>
                <a:cs typeface="Arial"/>
                <a:sym typeface="Arial"/>
              </a:rPr>
              <a:t>Tema 4 – Diagramas de clase </a:t>
            </a:r>
            <a:r>
              <a:rPr b="1" lang="es-ES" sz="2000">
                <a:solidFill>
                  <a:srgbClr val="0000CC"/>
                </a:solidFill>
              </a:rPr>
              <a:t>y casos de uso</a:t>
            </a:r>
            <a:endParaRPr b="1" i="0" sz="2000" u="none" cap="none" strike="noStrike">
              <a:solidFill>
                <a:srgbClr val="0000CC"/>
              </a:solidFill>
              <a:latin typeface="Arial"/>
              <a:ea typeface="Arial"/>
              <a:cs typeface="Arial"/>
              <a:sym typeface="Arial"/>
            </a:endParaRPr>
          </a:p>
        </p:txBody>
      </p:sp>
      <p:sp>
        <p:nvSpPr>
          <p:cNvPr id="122" name="Google Shape;122;p1"/>
          <p:cNvSpPr txBox="1"/>
          <p:nvPr/>
        </p:nvSpPr>
        <p:spPr>
          <a:xfrm>
            <a:off x="4500563" y="5810250"/>
            <a:ext cx="4643437"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chemeClr val="dk1"/>
                </a:solidFill>
                <a:latin typeface="Arial"/>
                <a:ea typeface="Arial"/>
                <a:cs typeface="Arial"/>
                <a:sym typeface="Arial"/>
              </a:rPr>
              <a:t>Autor:	Oscar Díaz Muñoz</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468ba00507fb1141_0"/>
          <p:cNvSpPr txBox="1"/>
          <p:nvPr>
            <p:ph idx="1" type="body"/>
          </p:nvPr>
        </p:nvSpPr>
        <p:spPr>
          <a:xfrm>
            <a:off x="611188" y="1773238"/>
            <a:ext cx="7772400" cy="4111500"/>
          </a:xfrm>
          <a:prstGeom prst="rect">
            <a:avLst/>
          </a:prstGeom>
          <a:noFill/>
          <a:ln>
            <a:noFill/>
          </a:ln>
        </p:spPr>
        <p:txBody>
          <a:bodyPr anchorCtr="0" anchor="t" bIns="45700" lIns="91425" spcFirstLastPara="1" rIns="91425" wrap="square" tIns="45700">
            <a:noAutofit/>
          </a:bodyPr>
          <a:lstStyle/>
          <a:p>
            <a:pPr indent="-370840" lvl="0" marL="457200" rtl="0" algn="l">
              <a:lnSpc>
                <a:spcPct val="100000"/>
              </a:lnSpc>
              <a:spcBef>
                <a:spcPts val="0"/>
              </a:spcBef>
              <a:spcAft>
                <a:spcPts val="0"/>
              </a:spcAft>
              <a:buSzPts val="2240"/>
              <a:buChar char="●"/>
            </a:pPr>
            <a:r>
              <a:rPr lang="es-ES"/>
              <a:t>Caso de uso</a:t>
            </a:r>
            <a:endParaRPr/>
          </a:p>
          <a:p>
            <a:pPr indent="-370840" lvl="1" marL="914400" rtl="0" algn="l">
              <a:lnSpc>
                <a:spcPct val="100000"/>
              </a:lnSpc>
              <a:spcBef>
                <a:spcPts val="0"/>
              </a:spcBef>
              <a:spcAft>
                <a:spcPts val="0"/>
              </a:spcAft>
              <a:buSzPts val="2240"/>
              <a:buChar char="○"/>
            </a:pPr>
            <a:r>
              <a:rPr lang="es-ES"/>
              <a:t>Actor (a caso de uso raya sin flecha)</a:t>
            </a:r>
            <a:endParaRPr/>
          </a:p>
          <a:p>
            <a:pPr indent="-320040" lvl="1" marL="914400" rtl="0" algn="l">
              <a:lnSpc>
                <a:spcPct val="100000"/>
              </a:lnSpc>
              <a:spcBef>
                <a:spcPts val="0"/>
              </a:spcBef>
              <a:spcAft>
                <a:spcPts val="0"/>
              </a:spcAft>
              <a:buSzPts val="1440"/>
              <a:buChar char="○"/>
            </a:pPr>
            <a:r>
              <a:rPr lang="es-ES"/>
              <a:t>Sistema</a:t>
            </a:r>
            <a:endParaRPr/>
          </a:p>
          <a:p>
            <a:pPr indent="-370840" lvl="1" marL="914400" rtl="0" algn="l">
              <a:lnSpc>
                <a:spcPct val="100000"/>
              </a:lnSpc>
              <a:spcBef>
                <a:spcPts val="0"/>
              </a:spcBef>
              <a:spcAft>
                <a:spcPts val="0"/>
              </a:spcAft>
              <a:buSzPts val="2240"/>
              <a:buChar char="○"/>
            </a:pPr>
            <a:r>
              <a:rPr lang="es-ES"/>
              <a:t>Escenario</a:t>
            </a:r>
            <a:endParaRPr/>
          </a:p>
          <a:p>
            <a:pPr indent="-320040" lvl="1" marL="914400" rtl="0" algn="l">
              <a:lnSpc>
                <a:spcPct val="100000"/>
              </a:lnSpc>
              <a:spcBef>
                <a:spcPts val="0"/>
              </a:spcBef>
              <a:spcAft>
                <a:spcPts val="0"/>
              </a:spcAft>
              <a:buSzPts val="1440"/>
              <a:buChar char="○"/>
            </a:pPr>
            <a:r>
              <a:rPr lang="es-ES"/>
              <a:t>Generalización (cont</a:t>
            </a:r>
            <a:r>
              <a:rPr lang="es-ES"/>
              <a:t>i</a:t>
            </a:r>
            <a:r>
              <a:rPr lang="es-ES"/>
              <a:t>nua+triángulo)</a:t>
            </a:r>
            <a:endParaRPr/>
          </a:p>
          <a:p>
            <a:pPr indent="-320040" lvl="1" marL="914400" rtl="0" algn="l">
              <a:lnSpc>
                <a:spcPct val="100000"/>
              </a:lnSpc>
              <a:spcBef>
                <a:spcPts val="0"/>
              </a:spcBef>
              <a:spcAft>
                <a:spcPts val="0"/>
              </a:spcAft>
              <a:buSzPts val="1440"/>
              <a:buChar char="○"/>
            </a:pPr>
            <a:r>
              <a:rPr lang="es-ES"/>
              <a:t>Inclusión/extensión (discontinua y flecha)</a:t>
            </a:r>
            <a:endParaRPr/>
          </a:p>
          <a:p>
            <a:pPr indent="-302893" lvl="2" marL="1371600" rtl="0" algn="l">
              <a:lnSpc>
                <a:spcPct val="100000"/>
              </a:lnSpc>
              <a:spcBef>
                <a:spcPts val="0"/>
              </a:spcBef>
              <a:spcAft>
                <a:spcPts val="0"/>
              </a:spcAft>
              <a:buSzPts val="1170"/>
              <a:buChar char="■"/>
            </a:pPr>
            <a:r>
              <a:rPr lang="es-ES"/>
              <a:t>Extensión (libro mal extender, es extend)</a:t>
            </a:r>
            <a:endParaRPr/>
          </a:p>
          <a:p>
            <a:pPr indent="-302893" lvl="2" marL="1371600" rtl="0" algn="l">
              <a:lnSpc>
                <a:spcPct val="100000"/>
              </a:lnSpc>
              <a:spcBef>
                <a:spcPts val="0"/>
              </a:spcBef>
              <a:spcAft>
                <a:spcPts val="0"/>
              </a:spcAft>
              <a:buSzPts val="1170"/>
              <a:buChar char="■"/>
            </a:pPr>
            <a:r>
              <a:rPr lang="es-ES"/>
              <a:t>Diferencia incluir y extender: incluir obligatorio, extender es una opción</a:t>
            </a:r>
            <a:endParaRPr/>
          </a:p>
          <a:p>
            <a:pPr indent="0" lvl="0" marL="0" rtl="0" algn="l">
              <a:lnSpc>
                <a:spcPct val="100000"/>
              </a:lnSpc>
              <a:spcBef>
                <a:spcPts val="0"/>
              </a:spcBef>
              <a:spcAft>
                <a:spcPts val="0"/>
              </a:spcAft>
              <a:buSzPts val="1350"/>
              <a:buNone/>
            </a:pPr>
            <a:r>
              <a:t/>
            </a:r>
            <a:endParaRPr/>
          </a:p>
        </p:txBody>
      </p:sp>
      <p:sp>
        <p:nvSpPr>
          <p:cNvPr id="207" name="Google Shape;207;g468ba00507fb1141_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08" name="Google Shape;208;g468ba00507fb1141_0"/>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Casos de uso</a:t>
            </a:r>
            <a:endParaRPr b="0" i="0" sz="1400" u="none" cap="none" strike="noStrike">
              <a:solidFill>
                <a:srgbClr val="000000"/>
              </a:solidFill>
              <a:latin typeface="Arial"/>
              <a:ea typeface="Arial"/>
              <a:cs typeface="Arial"/>
              <a:sym typeface="Arial"/>
            </a:endParaRPr>
          </a:p>
        </p:txBody>
      </p:sp>
      <p:sp>
        <p:nvSpPr>
          <p:cNvPr id="209" name="Google Shape;209;g468ba00507fb1141_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Casos de uso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fc36d2994e_0_32"/>
          <p:cNvSpPr txBox="1"/>
          <p:nvPr>
            <p:ph idx="1" type="body"/>
          </p:nvPr>
        </p:nvSpPr>
        <p:spPr>
          <a:xfrm>
            <a:off x="611200" y="1345050"/>
            <a:ext cx="7772400" cy="4903200"/>
          </a:xfrm>
          <a:prstGeom prst="rect">
            <a:avLst/>
          </a:prstGeom>
          <a:noFill/>
          <a:ln>
            <a:noFill/>
          </a:ln>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es-ES" sz="2000"/>
              <a:t>Instalar: marketplace y añadir papyrus software designer</a:t>
            </a:r>
            <a:endParaRPr sz="1200">
              <a:solidFill>
                <a:srgbClr val="212529"/>
              </a:solidFill>
              <a:highlight>
                <a:srgbClr val="FFFFFF"/>
              </a:highlight>
              <a:latin typeface="Roboto"/>
              <a:ea typeface="Roboto"/>
              <a:cs typeface="Roboto"/>
              <a:sym typeface="Roboto"/>
            </a:endParaRPr>
          </a:p>
          <a:p>
            <a:pPr indent="-370840" lvl="0" marL="457200" rtl="0" algn="l">
              <a:lnSpc>
                <a:spcPct val="100000"/>
              </a:lnSpc>
              <a:spcBef>
                <a:spcPts val="0"/>
              </a:spcBef>
              <a:spcAft>
                <a:spcPts val="0"/>
              </a:spcAft>
              <a:buSzPts val="2240"/>
              <a:buChar char="●"/>
            </a:pPr>
            <a:r>
              <a:rPr lang="es-ES" sz="2000"/>
              <a:t>Nuevo: new, other, papyrus project, UML, elegir diagramas y finish crea tantas pestañas como diagramas</a:t>
            </a:r>
            <a:endParaRPr sz="2000"/>
          </a:p>
          <a:p>
            <a:pPr indent="-355600" lvl="0" marL="457200" rtl="0" algn="l">
              <a:lnSpc>
                <a:spcPct val="100000"/>
              </a:lnSpc>
              <a:spcBef>
                <a:spcPts val="0"/>
              </a:spcBef>
              <a:spcAft>
                <a:spcPts val="0"/>
              </a:spcAft>
              <a:buSzPts val="2000"/>
              <a:buChar char="●"/>
            </a:pPr>
            <a:r>
              <a:rPr lang="es-ES" sz="2000"/>
              <a:t>Workspace: abrir perspectiva Papyrus. Model explorer están diagramas y opciones de los elementos.</a:t>
            </a:r>
            <a:endParaRPr sz="2000"/>
          </a:p>
          <a:p>
            <a:pPr indent="-355600" lvl="0" marL="457200" rtl="0" algn="l">
              <a:spcBef>
                <a:spcPts val="0"/>
              </a:spcBef>
              <a:spcAft>
                <a:spcPts val="0"/>
              </a:spcAft>
              <a:buSzPts val="2000"/>
              <a:buChar char="●"/>
            </a:pPr>
            <a:r>
              <a:rPr lang="es-ES" sz="2000"/>
              <a:t>Editar: ratón sobre clase y añadir con icono o arrastrar desde paleta, en properties view no añade en el diagrama</a:t>
            </a:r>
            <a:endParaRPr sz="2000"/>
          </a:p>
          <a:p>
            <a:pPr indent="-355600" lvl="0" marL="457200" rtl="0" algn="l">
              <a:lnSpc>
                <a:spcPct val="100000"/>
              </a:lnSpc>
              <a:spcBef>
                <a:spcPts val="0"/>
              </a:spcBef>
              <a:spcAft>
                <a:spcPts val="0"/>
              </a:spcAft>
              <a:buSzPts val="2000"/>
              <a:buChar char="●"/>
            </a:pPr>
            <a:r>
              <a:rPr lang="es-ES" sz="2000"/>
              <a:t>Generar código: botón dcho, designer, generate code.</a:t>
            </a:r>
            <a:endParaRPr sz="2000"/>
          </a:p>
          <a:p>
            <a:pPr indent="-393700" lvl="0" marL="457200" rtl="0" algn="l">
              <a:lnSpc>
                <a:spcPct val="100000"/>
              </a:lnSpc>
              <a:spcBef>
                <a:spcPts val="0"/>
              </a:spcBef>
              <a:spcAft>
                <a:spcPts val="0"/>
              </a:spcAft>
              <a:buSzPts val="2600"/>
              <a:buChar char="●"/>
            </a:pPr>
            <a:r>
              <a:rPr lang="es-ES" sz="2000"/>
              <a:t>Ingeniería inversa: click derecho, java, java reverse o icono     crea los objetos en model explorer/paquete/clase y arrastrar a diagrama. También arrastrar clase a diagrama</a:t>
            </a:r>
            <a:endParaRPr sz="2000"/>
          </a:p>
          <a:p>
            <a:pPr indent="0" lvl="0" marL="0" rtl="0" algn="l">
              <a:lnSpc>
                <a:spcPct val="100000"/>
              </a:lnSpc>
              <a:spcBef>
                <a:spcPts val="0"/>
              </a:spcBef>
              <a:spcAft>
                <a:spcPts val="0"/>
              </a:spcAft>
              <a:buSzPts val="1350"/>
              <a:buNone/>
            </a:pPr>
            <a:r>
              <a:t/>
            </a:r>
            <a:endParaRPr/>
          </a:p>
        </p:txBody>
      </p:sp>
      <p:sp>
        <p:nvSpPr>
          <p:cNvPr id="216" name="Google Shape;216;gfc36d2994e_0_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17" name="Google Shape;217;gfc36d2994e_0_32"/>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Papyrus</a:t>
            </a:r>
            <a:endParaRPr b="0" i="0" sz="1400" u="none" cap="none" strike="noStrike">
              <a:solidFill>
                <a:srgbClr val="000000"/>
              </a:solidFill>
              <a:latin typeface="Arial"/>
              <a:ea typeface="Arial"/>
              <a:cs typeface="Arial"/>
              <a:sym typeface="Arial"/>
            </a:endParaRPr>
          </a:p>
        </p:txBody>
      </p:sp>
      <p:sp>
        <p:nvSpPr>
          <p:cNvPr id="218" name="Google Shape;218;gfc36d2994e_0_32"/>
          <p:cNvSpPr txBox="1"/>
          <p:nvPr>
            <p:ph type="title"/>
          </p:nvPr>
        </p:nvSpPr>
        <p:spPr>
          <a:xfrm>
            <a:off x="457200" y="457200"/>
            <a:ext cx="8229600" cy="1002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Papyrus</a:t>
            </a:r>
            <a:endParaRPr/>
          </a:p>
        </p:txBody>
      </p:sp>
      <p:pic>
        <p:nvPicPr>
          <p:cNvPr id="219" name="Google Shape;219;gfc36d2994e_0_32"/>
          <p:cNvPicPr preferRelativeResize="0"/>
          <p:nvPr/>
        </p:nvPicPr>
        <p:blipFill>
          <a:blip r:embed="rId3">
            <a:alphaModFix/>
          </a:blip>
          <a:stretch>
            <a:fillRect/>
          </a:stretch>
        </p:blipFill>
        <p:spPr>
          <a:xfrm>
            <a:off x="7824500" y="4887600"/>
            <a:ext cx="360300" cy="360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0f9a2d982a_0_39"/>
          <p:cNvSpPr txBox="1"/>
          <p:nvPr>
            <p:ph idx="1" type="body"/>
          </p:nvPr>
        </p:nvSpPr>
        <p:spPr>
          <a:xfrm>
            <a:off x="611188" y="1773238"/>
            <a:ext cx="7772400" cy="4111500"/>
          </a:xfrm>
          <a:prstGeom prst="rect">
            <a:avLst/>
          </a:prstGeom>
          <a:noFill/>
          <a:ln>
            <a:noFill/>
          </a:ln>
        </p:spPr>
        <p:txBody>
          <a:bodyPr anchorCtr="0" anchor="t" bIns="45700" lIns="91425" spcFirstLastPara="1" rIns="91425" wrap="square" tIns="45700">
            <a:noAutofit/>
          </a:bodyPr>
          <a:lstStyle/>
          <a:p>
            <a:pPr indent="-370840" lvl="0" marL="457200" rtl="0" algn="l">
              <a:lnSpc>
                <a:spcPct val="100000"/>
              </a:lnSpc>
              <a:spcBef>
                <a:spcPts val="0"/>
              </a:spcBef>
              <a:spcAft>
                <a:spcPts val="0"/>
              </a:spcAft>
              <a:buSzPts val="2240"/>
              <a:buChar char="●"/>
            </a:pPr>
            <a:r>
              <a:rPr lang="es-ES"/>
              <a:t>x</a:t>
            </a:r>
            <a:endParaRPr/>
          </a:p>
          <a:p>
            <a:pPr indent="-320040" lvl="1" marL="914400" rtl="0" algn="l">
              <a:lnSpc>
                <a:spcPct val="100000"/>
              </a:lnSpc>
              <a:spcBef>
                <a:spcPts val="0"/>
              </a:spcBef>
              <a:spcAft>
                <a:spcPts val="0"/>
              </a:spcAft>
              <a:buSzPts val="1440"/>
              <a:buChar char="○"/>
            </a:pPr>
            <a:r>
              <a:rPr lang="es-ES"/>
              <a:t>x</a:t>
            </a:r>
            <a:endParaRPr/>
          </a:p>
          <a:p>
            <a:pPr indent="-320040" lvl="1" marL="914400" rtl="0" algn="l">
              <a:lnSpc>
                <a:spcPct val="100000"/>
              </a:lnSpc>
              <a:spcBef>
                <a:spcPts val="0"/>
              </a:spcBef>
              <a:spcAft>
                <a:spcPts val="0"/>
              </a:spcAft>
              <a:buSzPts val="1440"/>
              <a:buChar char="○"/>
            </a:pPr>
            <a:r>
              <a:rPr lang="es-ES"/>
              <a:t>X</a:t>
            </a:r>
            <a:endParaRPr/>
          </a:p>
          <a:p>
            <a:pPr indent="0" lvl="0" marL="0" rtl="0" algn="l">
              <a:lnSpc>
                <a:spcPct val="100000"/>
              </a:lnSpc>
              <a:spcBef>
                <a:spcPts val="0"/>
              </a:spcBef>
              <a:spcAft>
                <a:spcPts val="0"/>
              </a:spcAft>
              <a:buSzPts val="1350"/>
              <a:buNone/>
            </a:pPr>
            <a:r>
              <a:t/>
            </a:r>
            <a:endParaRPr/>
          </a:p>
        </p:txBody>
      </p:sp>
      <p:sp>
        <p:nvSpPr>
          <p:cNvPr id="226" name="Google Shape;226;g10f9a2d982a_0_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227" name="Google Shape;227;g10f9a2d982a_0_39"/>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0" i="1" lang="es-ES" sz="2800" u="none" cap="none" strike="noStrike">
                <a:solidFill>
                  <a:srgbClr val="0000FF"/>
                </a:solidFill>
                <a:latin typeface="Arial"/>
                <a:ea typeface="Arial"/>
                <a:cs typeface="Arial"/>
                <a:sym typeface="Arial"/>
              </a:rPr>
              <a:t>Conclusiones</a:t>
            </a:r>
            <a:endParaRPr b="0" i="0" sz="1400" u="none" cap="none" strike="noStrike">
              <a:solidFill>
                <a:srgbClr val="000000"/>
              </a:solidFill>
              <a:latin typeface="Arial"/>
              <a:ea typeface="Arial"/>
              <a:cs typeface="Arial"/>
              <a:sym typeface="Arial"/>
            </a:endParaRPr>
          </a:p>
        </p:txBody>
      </p:sp>
      <p:sp>
        <p:nvSpPr>
          <p:cNvPr id="228" name="Google Shape;228;g10f9a2d982a_0_3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Conclusiones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29" name="Google Shape;129;p2"/>
          <p:cNvSpPr txBox="1"/>
          <p:nvPr>
            <p:ph type="title"/>
          </p:nvPr>
        </p:nvSpPr>
        <p:spPr>
          <a:xfrm>
            <a:off x="457200" y="457200"/>
            <a:ext cx="8229600" cy="93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ÍNDICE</a:t>
            </a:r>
            <a:endParaRPr/>
          </a:p>
        </p:txBody>
      </p:sp>
      <p:sp>
        <p:nvSpPr>
          <p:cNvPr id="130" name="Google Shape;130;p2"/>
          <p:cNvSpPr txBox="1"/>
          <p:nvPr>
            <p:ph idx="1" type="body"/>
          </p:nvPr>
        </p:nvSpPr>
        <p:spPr>
          <a:xfrm>
            <a:off x="3525850" y="1255725"/>
            <a:ext cx="5007000" cy="5126100"/>
          </a:xfrm>
          <a:prstGeom prst="rect">
            <a:avLst/>
          </a:prstGeom>
          <a:noFill/>
          <a:ln>
            <a:noFill/>
          </a:ln>
        </p:spPr>
        <p:txBody>
          <a:bodyPr anchorCtr="0" anchor="t" bIns="45700" lIns="91425" spcFirstLastPara="1" rIns="91425" wrap="square" tIns="45700">
            <a:noAutofit/>
          </a:bodyPr>
          <a:lstStyle/>
          <a:p>
            <a:pPr indent="-438150" lvl="0" marL="457200" rtl="0" algn="l">
              <a:lnSpc>
                <a:spcPct val="100000"/>
              </a:lnSpc>
              <a:spcBef>
                <a:spcPts val="0"/>
              </a:spcBef>
              <a:spcAft>
                <a:spcPts val="0"/>
              </a:spcAft>
              <a:buSzPts val="3300"/>
              <a:buChar char="■"/>
            </a:pPr>
            <a:r>
              <a:rPr lang="es-ES" sz="3300"/>
              <a:t>Introducción</a:t>
            </a:r>
            <a:endParaRPr sz="2900"/>
          </a:p>
          <a:p>
            <a:pPr indent="-438150" lvl="0" marL="457200" marR="0" rtl="0" algn="l">
              <a:lnSpc>
                <a:spcPct val="100000"/>
              </a:lnSpc>
              <a:spcBef>
                <a:spcPts val="0"/>
              </a:spcBef>
              <a:spcAft>
                <a:spcPts val="0"/>
              </a:spcAft>
              <a:buSzPts val="3300"/>
              <a:buChar char="■"/>
            </a:pPr>
            <a:r>
              <a:rPr lang="es-ES" sz="3300"/>
              <a:t>Diagramas de clase</a:t>
            </a:r>
            <a:endParaRPr sz="3300"/>
          </a:p>
          <a:p>
            <a:pPr indent="-438150" lvl="0" marL="457200" marR="0" rtl="0" algn="l">
              <a:lnSpc>
                <a:spcPct val="100000"/>
              </a:lnSpc>
              <a:spcBef>
                <a:spcPts val="0"/>
              </a:spcBef>
              <a:spcAft>
                <a:spcPts val="0"/>
              </a:spcAft>
              <a:buSzPts val="3300"/>
              <a:buChar char="■"/>
            </a:pPr>
            <a:r>
              <a:rPr lang="es-ES" sz="3300"/>
              <a:t>Casos de uso</a:t>
            </a:r>
            <a:endParaRPr sz="3300"/>
          </a:p>
          <a:p>
            <a:pPr indent="-438150" lvl="0" marL="457200" marR="0" rtl="0" algn="l">
              <a:lnSpc>
                <a:spcPct val="100000"/>
              </a:lnSpc>
              <a:spcBef>
                <a:spcPts val="0"/>
              </a:spcBef>
              <a:spcAft>
                <a:spcPts val="0"/>
              </a:spcAft>
              <a:buSzPts val="3300"/>
              <a:buChar char="■"/>
            </a:pPr>
            <a:r>
              <a:rPr lang="es-ES" sz="3300"/>
              <a:t>Herramientas</a:t>
            </a:r>
            <a:endParaRPr sz="3300"/>
          </a:p>
          <a:p>
            <a:pPr indent="-438150" lvl="0" marL="457200" rtl="0" algn="l">
              <a:lnSpc>
                <a:spcPct val="100000"/>
              </a:lnSpc>
              <a:spcBef>
                <a:spcPts val="0"/>
              </a:spcBef>
              <a:spcAft>
                <a:spcPts val="0"/>
              </a:spcAft>
              <a:buSzPts val="3300"/>
              <a:buChar char="■"/>
            </a:pPr>
            <a:r>
              <a:rPr lang="es-ES" sz="3300"/>
              <a:t>Conclusiones</a:t>
            </a:r>
            <a:endParaRPr sz="2900"/>
          </a:p>
        </p:txBody>
      </p:sp>
      <p:cxnSp>
        <p:nvCxnSpPr>
          <p:cNvPr id="131" name="Google Shape;131;p2"/>
          <p:cNvCxnSpPr/>
          <p:nvPr/>
        </p:nvCxnSpPr>
        <p:spPr>
          <a:xfrm>
            <a:off x="3386138" y="849313"/>
            <a:ext cx="0" cy="5473700"/>
          </a:xfrm>
          <a:prstGeom prst="straightConnector1">
            <a:avLst/>
          </a:prstGeom>
          <a:noFill/>
          <a:ln cap="flat" cmpd="dbl" w="38100">
            <a:solidFill>
              <a:schemeClr val="dk1"/>
            </a:solidFill>
            <a:prstDash val="solid"/>
            <a:round/>
            <a:headEnd len="sm" w="sm" type="none"/>
            <a:tailEnd len="sm" w="sm" type="none"/>
          </a:ln>
        </p:spPr>
      </p:cxnSp>
      <p:cxnSp>
        <p:nvCxnSpPr>
          <p:cNvPr id="132" name="Google Shape;132;p2"/>
          <p:cNvCxnSpPr/>
          <p:nvPr/>
        </p:nvCxnSpPr>
        <p:spPr>
          <a:xfrm>
            <a:off x="3276600" y="1255713"/>
            <a:ext cx="5616600" cy="0"/>
          </a:xfrm>
          <a:prstGeom prst="straightConnector1">
            <a:avLst/>
          </a:prstGeom>
          <a:noFill/>
          <a:ln cap="flat" cmpd="sng" w="28575">
            <a:solidFill>
              <a:schemeClr val="dk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39" name="Google Shape;139;p3"/>
          <p:cNvSpPr/>
          <p:nvPr/>
        </p:nvSpPr>
        <p:spPr>
          <a:xfrm>
            <a:off x="754063" y="87313"/>
            <a:ext cx="8229600" cy="360362"/>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0" i="1" lang="es-ES" sz="2800" u="none" cap="none" strike="noStrike">
                <a:solidFill>
                  <a:srgbClr val="0000FF"/>
                </a:solidFill>
                <a:latin typeface="Arial"/>
                <a:ea typeface="Arial"/>
                <a:cs typeface="Arial"/>
                <a:sym typeface="Arial"/>
              </a:rPr>
              <a:t>Introducción</a:t>
            </a:r>
            <a:endParaRPr b="0" i="0" sz="1400" u="none" cap="none" strike="noStrike">
              <a:solidFill>
                <a:srgbClr val="000000"/>
              </a:solidFill>
              <a:latin typeface="Arial"/>
              <a:ea typeface="Arial"/>
              <a:cs typeface="Arial"/>
              <a:sym typeface="Arial"/>
            </a:endParaRPr>
          </a:p>
        </p:txBody>
      </p:sp>
      <p:sp>
        <p:nvSpPr>
          <p:cNvPr id="140" name="Google Shape;140;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Introducción</a:t>
            </a:r>
            <a:endParaRPr/>
          </a:p>
        </p:txBody>
      </p:sp>
      <p:sp>
        <p:nvSpPr>
          <p:cNvPr id="141" name="Google Shape;141;p3"/>
          <p:cNvSpPr txBox="1"/>
          <p:nvPr>
            <p:ph idx="1" type="body"/>
          </p:nvPr>
        </p:nvSpPr>
        <p:spPr>
          <a:xfrm>
            <a:off x="611188" y="1773238"/>
            <a:ext cx="7772400" cy="4111625"/>
          </a:xfrm>
          <a:prstGeom prst="rect">
            <a:avLst/>
          </a:prstGeom>
          <a:noFill/>
          <a:ln>
            <a:noFill/>
          </a:ln>
        </p:spPr>
        <p:txBody>
          <a:bodyPr anchorCtr="0" anchor="t" bIns="45700" lIns="91425" spcFirstLastPara="1" rIns="91425" wrap="square" tIns="45700">
            <a:noAutofit/>
          </a:bodyPr>
          <a:lstStyle/>
          <a:p>
            <a:pPr indent="-370840" lvl="0" marL="457200" rtl="0" algn="l">
              <a:lnSpc>
                <a:spcPct val="100000"/>
              </a:lnSpc>
              <a:spcBef>
                <a:spcPts val="0"/>
              </a:spcBef>
              <a:spcAft>
                <a:spcPts val="0"/>
              </a:spcAft>
              <a:buSzPts val="2240"/>
              <a:buChar char="●"/>
            </a:pPr>
            <a:r>
              <a:rPr lang="es-ES"/>
              <a:t>x</a:t>
            </a:r>
            <a:endParaRPr/>
          </a:p>
          <a:p>
            <a:pPr indent="-228600" lvl="1" marL="914400" rtl="0" algn="l">
              <a:lnSpc>
                <a:spcPct val="100000"/>
              </a:lnSpc>
              <a:spcBef>
                <a:spcPts val="0"/>
              </a:spcBef>
              <a:spcAft>
                <a:spcPts val="0"/>
              </a:spcAft>
              <a:buClr>
                <a:schemeClr val="accent2"/>
              </a:buClr>
              <a:buSzPts val="2240"/>
              <a:buNone/>
            </a:pPr>
            <a:r>
              <a:t/>
            </a:r>
            <a:endParaRPr sz="2800"/>
          </a:p>
          <a:p>
            <a:pPr indent="-370840" lvl="1" marL="914400" rtl="0" algn="l">
              <a:lnSpc>
                <a:spcPct val="100000"/>
              </a:lnSpc>
              <a:spcBef>
                <a:spcPts val="0"/>
              </a:spcBef>
              <a:spcAft>
                <a:spcPts val="0"/>
              </a:spcAft>
              <a:buClr>
                <a:schemeClr val="accent2"/>
              </a:buClr>
              <a:buSzPts val="2240"/>
              <a:buChar char="○"/>
            </a:pPr>
            <a:r>
              <a:rPr lang="es-ES" sz="2800"/>
              <a:t>x</a:t>
            </a:r>
            <a:endParaRPr sz="2800"/>
          </a:p>
          <a:p>
            <a:pPr indent="-370840" lvl="1" marL="914400" rtl="0" algn="l">
              <a:lnSpc>
                <a:spcPct val="100000"/>
              </a:lnSpc>
              <a:spcBef>
                <a:spcPts val="0"/>
              </a:spcBef>
              <a:spcAft>
                <a:spcPts val="0"/>
              </a:spcAft>
              <a:buClr>
                <a:schemeClr val="accent2"/>
              </a:buClr>
              <a:buSzPts val="2240"/>
              <a:buChar char="○"/>
            </a:pPr>
            <a:r>
              <a:rPr lang="es-ES" sz="2800"/>
              <a:t>x</a:t>
            </a:r>
            <a:endParaRPr sz="2800"/>
          </a:p>
          <a:p>
            <a:pPr indent="-370840" lvl="0" marL="457200" rtl="0" algn="l">
              <a:lnSpc>
                <a:spcPct val="100000"/>
              </a:lnSpc>
              <a:spcBef>
                <a:spcPts val="0"/>
              </a:spcBef>
              <a:spcAft>
                <a:spcPts val="0"/>
              </a:spcAft>
              <a:buSzPts val="2240"/>
              <a:buChar char="●"/>
            </a:pPr>
            <a:r>
              <a:rPr lang="es-ES"/>
              <a:t>x</a:t>
            </a:r>
            <a:endParaRPr/>
          </a:p>
          <a:p>
            <a:pPr indent="-370840" lvl="0" marL="457200" rtl="0" algn="l">
              <a:lnSpc>
                <a:spcPct val="100000"/>
              </a:lnSpc>
              <a:spcBef>
                <a:spcPts val="0"/>
              </a:spcBef>
              <a:spcAft>
                <a:spcPts val="0"/>
              </a:spcAft>
              <a:buSzPts val="2240"/>
              <a:buChar char="●"/>
            </a:pPr>
            <a:r>
              <a:rPr lang="es-ES"/>
              <a:t>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04c337767e_0_114"/>
          <p:cNvSpPr txBox="1"/>
          <p:nvPr>
            <p:ph idx="1" type="body"/>
          </p:nvPr>
        </p:nvSpPr>
        <p:spPr>
          <a:xfrm>
            <a:off x="611200" y="1495875"/>
            <a:ext cx="7772400" cy="4586100"/>
          </a:xfrm>
          <a:prstGeom prst="rect">
            <a:avLst/>
          </a:prstGeom>
          <a:noFill/>
          <a:ln>
            <a:noFill/>
          </a:ln>
        </p:spPr>
        <p:txBody>
          <a:bodyPr anchorCtr="0" anchor="t" bIns="45700" lIns="91425" spcFirstLastPara="1" rIns="91425" wrap="square" tIns="45700">
            <a:noAutofit/>
          </a:bodyPr>
          <a:lstStyle/>
          <a:p>
            <a:pPr indent="-370840" lvl="0" marL="457200" rtl="0" algn="l">
              <a:lnSpc>
                <a:spcPct val="100000"/>
              </a:lnSpc>
              <a:spcBef>
                <a:spcPts val="0"/>
              </a:spcBef>
              <a:spcAft>
                <a:spcPts val="0"/>
              </a:spcAft>
              <a:buSzPts val="2240"/>
              <a:buChar char="●"/>
            </a:pPr>
            <a:r>
              <a:rPr lang="es-ES"/>
              <a:t>Ppt libro</a:t>
            </a:r>
            <a:endParaRPr/>
          </a:p>
          <a:p>
            <a:pPr indent="-314325" lvl="0" marL="457200" rtl="0" algn="l">
              <a:lnSpc>
                <a:spcPct val="100000"/>
              </a:lnSpc>
              <a:spcBef>
                <a:spcPts val="0"/>
              </a:spcBef>
              <a:spcAft>
                <a:spcPts val="0"/>
              </a:spcAft>
              <a:buSzPts val="1350"/>
              <a:buChar char="●"/>
            </a:pPr>
            <a:r>
              <a:rPr lang="es-ES"/>
              <a:t>Pasos:</a:t>
            </a:r>
            <a:endParaRPr/>
          </a:p>
          <a:p>
            <a:pPr indent="-320040" lvl="1" marL="914400" rtl="0" algn="l">
              <a:lnSpc>
                <a:spcPct val="100000"/>
              </a:lnSpc>
              <a:spcBef>
                <a:spcPts val="0"/>
              </a:spcBef>
              <a:spcAft>
                <a:spcPts val="0"/>
              </a:spcAft>
              <a:buSzPts val="1440"/>
              <a:buChar char="○"/>
            </a:pPr>
            <a:r>
              <a:rPr lang="es-ES"/>
              <a:t>Tipo de diagrama</a:t>
            </a:r>
            <a:endParaRPr/>
          </a:p>
          <a:p>
            <a:pPr indent="-320040" lvl="1" marL="914400" rtl="0" algn="l">
              <a:lnSpc>
                <a:spcPct val="100000"/>
              </a:lnSpc>
              <a:spcBef>
                <a:spcPts val="0"/>
              </a:spcBef>
              <a:spcAft>
                <a:spcPts val="0"/>
              </a:spcAft>
              <a:buSzPts val="1440"/>
              <a:buChar char="○"/>
            </a:pPr>
            <a:r>
              <a:rPr lang="es-ES"/>
              <a:t>Definir clases</a:t>
            </a:r>
            <a:endParaRPr/>
          </a:p>
          <a:p>
            <a:pPr indent="-302893" lvl="2" marL="1371600" rtl="0" algn="l">
              <a:lnSpc>
                <a:spcPct val="100000"/>
              </a:lnSpc>
              <a:spcBef>
                <a:spcPts val="0"/>
              </a:spcBef>
              <a:spcAft>
                <a:spcPts val="0"/>
              </a:spcAft>
              <a:buSzPts val="1170"/>
              <a:buChar char="■"/>
            </a:pPr>
            <a:r>
              <a:rPr lang="es-ES"/>
              <a:t>Nombre, atributos (tipo), métodos (parámetros y tipo devuelve)</a:t>
            </a:r>
            <a:endParaRPr/>
          </a:p>
          <a:p>
            <a:pPr indent="-302893" lvl="2" marL="1371600" rtl="0" algn="l">
              <a:lnSpc>
                <a:spcPct val="100000"/>
              </a:lnSpc>
              <a:spcBef>
                <a:spcPts val="0"/>
              </a:spcBef>
              <a:spcAft>
                <a:spcPts val="0"/>
              </a:spcAft>
              <a:buSzPts val="1170"/>
              <a:buChar char="■"/>
            </a:pPr>
            <a:r>
              <a:rPr lang="es-ES"/>
              <a:t>Relaciones entre clases (para ubicarlos)</a:t>
            </a:r>
            <a:endParaRPr/>
          </a:p>
          <a:p>
            <a:pPr indent="-320040" lvl="1" marL="914400" rtl="0" algn="l">
              <a:lnSpc>
                <a:spcPct val="100000"/>
              </a:lnSpc>
              <a:spcBef>
                <a:spcPts val="0"/>
              </a:spcBef>
              <a:spcAft>
                <a:spcPts val="0"/>
              </a:spcAft>
              <a:buSzPts val="1440"/>
              <a:buChar char="○"/>
            </a:pPr>
            <a:r>
              <a:rPr lang="es-ES"/>
              <a:t>Dibujar clases y relaciones</a:t>
            </a:r>
            <a:endParaRPr/>
          </a:p>
          <a:p>
            <a:pPr indent="-302893" lvl="2" marL="1371600" rtl="0" algn="l">
              <a:lnSpc>
                <a:spcPct val="100000"/>
              </a:lnSpc>
              <a:spcBef>
                <a:spcPts val="0"/>
              </a:spcBef>
              <a:spcAft>
                <a:spcPts val="0"/>
              </a:spcAft>
              <a:buSzPts val="1170"/>
              <a:buChar char="■"/>
            </a:pPr>
            <a:r>
              <a:rPr lang="es-ES"/>
              <a:t>Dibuja relaciones</a:t>
            </a:r>
            <a:endParaRPr/>
          </a:p>
          <a:p>
            <a:pPr indent="-302893" lvl="2" marL="1371600" rtl="0" algn="l">
              <a:lnSpc>
                <a:spcPct val="100000"/>
              </a:lnSpc>
              <a:spcBef>
                <a:spcPts val="0"/>
              </a:spcBef>
              <a:spcAft>
                <a:spcPts val="0"/>
              </a:spcAft>
              <a:buSzPts val="1170"/>
              <a:buChar char="■"/>
            </a:pPr>
            <a:r>
              <a:rPr lang="es-ES"/>
              <a:t>Cardinalidad: desde cada clase al resto</a:t>
            </a:r>
            <a:endParaRPr/>
          </a:p>
          <a:p>
            <a:pPr indent="-302893" lvl="2" marL="1371600" rtl="0" algn="l">
              <a:lnSpc>
                <a:spcPct val="100000"/>
              </a:lnSpc>
              <a:spcBef>
                <a:spcPts val="0"/>
              </a:spcBef>
              <a:spcAft>
                <a:spcPts val="0"/>
              </a:spcAft>
              <a:buSzPts val="1170"/>
              <a:buChar char="■"/>
            </a:pPr>
            <a:r>
              <a:rPr lang="es-ES"/>
              <a:t>Definir tipo de relación</a:t>
            </a:r>
            <a:endParaRPr/>
          </a:p>
        </p:txBody>
      </p:sp>
      <p:sp>
        <p:nvSpPr>
          <p:cNvPr id="148" name="Google Shape;148;g104c337767e_0_11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49" name="Google Shape;149;g104c337767e_0_114"/>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Diagramas de clase</a:t>
            </a:r>
            <a:endParaRPr b="0" i="0" sz="1400" u="none" cap="none" strike="noStrike">
              <a:solidFill>
                <a:srgbClr val="000000"/>
              </a:solidFill>
              <a:latin typeface="Arial"/>
              <a:ea typeface="Arial"/>
              <a:cs typeface="Arial"/>
              <a:sym typeface="Arial"/>
            </a:endParaRPr>
          </a:p>
        </p:txBody>
      </p:sp>
      <p:sp>
        <p:nvSpPr>
          <p:cNvPr id="150" name="Google Shape;150;g104c337767e_0_1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Diagramas de clase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0f9a2d982a_0_0"/>
          <p:cNvSpPr txBox="1"/>
          <p:nvPr>
            <p:ph idx="1" type="body"/>
          </p:nvPr>
        </p:nvSpPr>
        <p:spPr>
          <a:xfrm>
            <a:off x="611200" y="1495875"/>
            <a:ext cx="7772400" cy="458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s-ES" sz="2400"/>
              <a:t>Dependencia: línea punteada, depende de otra para ofrecer su funcionalidad. </a:t>
            </a:r>
            <a:endParaRPr sz="2400"/>
          </a:p>
          <a:p>
            <a:pPr indent="0" lvl="0" marL="0" rtl="0" algn="l">
              <a:lnSpc>
                <a:spcPct val="100000"/>
              </a:lnSpc>
              <a:spcBef>
                <a:spcPts val="0"/>
              </a:spcBef>
              <a:spcAft>
                <a:spcPts val="0"/>
              </a:spcAft>
              <a:buNone/>
            </a:pPr>
            <a:r>
              <a:t/>
            </a:r>
            <a:endParaRPr sz="2400"/>
          </a:p>
          <a:p>
            <a:pPr indent="-381000" lvl="0" marL="457200" rtl="0" algn="l">
              <a:lnSpc>
                <a:spcPct val="100000"/>
              </a:lnSpc>
              <a:spcBef>
                <a:spcPts val="0"/>
              </a:spcBef>
              <a:spcAft>
                <a:spcPts val="0"/>
              </a:spcAft>
              <a:buSzPts val="2400"/>
              <a:buChar char="●"/>
            </a:pPr>
            <a:r>
              <a:rPr lang="es-ES" sz="2400"/>
              <a:t>Navegabilidad: flecha continua se puede acceder de una clase a la otra.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381000" lvl="0" marL="457200" rtl="0" algn="l">
              <a:lnSpc>
                <a:spcPct val="100000"/>
              </a:lnSpc>
              <a:spcBef>
                <a:spcPts val="0"/>
              </a:spcBef>
              <a:spcAft>
                <a:spcPts val="0"/>
              </a:spcAft>
              <a:buSzPts val="2400"/>
              <a:buChar char="●"/>
            </a:pPr>
            <a:r>
              <a:rPr lang="es-ES" sz="2400"/>
              <a:t>Rol: nombre de una asociación (persona TRABAJA PARA empresa) </a:t>
            </a:r>
            <a:endParaRPr sz="2000"/>
          </a:p>
        </p:txBody>
      </p:sp>
      <p:sp>
        <p:nvSpPr>
          <p:cNvPr id="157" name="Google Shape;157;g10f9a2d982a_0_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58" name="Google Shape;158;g10f9a2d982a_0_0"/>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Diagramas de clase</a:t>
            </a:r>
            <a:endParaRPr b="0" i="0" sz="1400" u="none" cap="none" strike="noStrike">
              <a:solidFill>
                <a:srgbClr val="000000"/>
              </a:solidFill>
              <a:latin typeface="Arial"/>
              <a:ea typeface="Arial"/>
              <a:cs typeface="Arial"/>
              <a:sym typeface="Arial"/>
            </a:endParaRPr>
          </a:p>
        </p:txBody>
      </p:sp>
      <p:sp>
        <p:nvSpPr>
          <p:cNvPr id="159" name="Google Shape;159;g10f9a2d982a_0_0"/>
          <p:cNvSpPr txBox="1"/>
          <p:nvPr>
            <p:ph type="title"/>
          </p:nvPr>
        </p:nvSpPr>
        <p:spPr>
          <a:xfrm>
            <a:off x="457200" y="457200"/>
            <a:ext cx="8229600" cy="103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Diagramas de clase</a:t>
            </a:r>
            <a:endParaRPr/>
          </a:p>
        </p:txBody>
      </p:sp>
      <p:pic>
        <p:nvPicPr>
          <p:cNvPr id="160" name="Google Shape;160;g10f9a2d982a_0_0"/>
          <p:cNvPicPr preferRelativeResize="0"/>
          <p:nvPr/>
        </p:nvPicPr>
        <p:blipFill>
          <a:blip r:embed="rId3">
            <a:alphaModFix/>
          </a:blip>
          <a:stretch>
            <a:fillRect/>
          </a:stretch>
        </p:blipFill>
        <p:spPr>
          <a:xfrm>
            <a:off x="4678400" y="1948296"/>
            <a:ext cx="2192750" cy="788000"/>
          </a:xfrm>
          <a:prstGeom prst="rect">
            <a:avLst/>
          </a:prstGeom>
          <a:noFill/>
          <a:ln>
            <a:noFill/>
          </a:ln>
        </p:spPr>
      </p:pic>
      <p:pic>
        <p:nvPicPr>
          <p:cNvPr id="161" name="Google Shape;161;g10f9a2d982a_0_0"/>
          <p:cNvPicPr preferRelativeResize="0"/>
          <p:nvPr/>
        </p:nvPicPr>
        <p:blipFill>
          <a:blip r:embed="rId4">
            <a:alphaModFix/>
          </a:blip>
          <a:stretch>
            <a:fillRect/>
          </a:stretch>
        </p:blipFill>
        <p:spPr>
          <a:xfrm>
            <a:off x="4164124" y="3030899"/>
            <a:ext cx="3630025" cy="97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10f9a2d982a_0_9"/>
          <p:cNvSpPr txBox="1"/>
          <p:nvPr>
            <p:ph idx="1" type="body"/>
          </p:nvPr>
        </p:nvSpPr>
        <p:spPr>
          <a:xfrm>
            <a:off x="611200" y="1495875"/>
            <a:ext cx="7772400" cy="458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s-ES" sz="2400"/>
              <a:t>Interfaces: especificación de atributos y operaciones que son visibles desde otras clases, no se implementan aquí. Es una plantilla del mínimo que debe implementar una clase que implementa esa interfaz, sirve para operar de la misma forma con distintas clases similares. </a:t>
            </a:r>
            <a:endParaRPr sz="2000"/>
          </a:p>
        </p:txBody>
      </p:sp>
      <p:sp>
        <p:nvSpPr>
          <p:cNvPr id="168" name="Google Shape;168;g10f9a2d982a_0_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69" name="Google Shape;169;g10f9a2d982a_0_9"/>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Diagramas de clase</a:t>
            </a:r>
            <a:endParaRPr b="0" i="0" sz="1400" u="none" cap="none" strike="noStrike">
              <a:solidFill>
                <a:srgbClr val="000000"/>
              </a:solidFill>
              <a:latin typeface="Arial"/>
              <a:ea typeface="Arial"/>
              <a:cs typeface="Arial"/>
              <a:sym typeface="Arial"/>
            </a:endParaRPr>
          </a:p>
        </p:txBody>
      </p:sp>
      <p:sp>
        <p:nvSpPr>
          <p:cNvPr id="170" name="Google Shape;170;g10f9a2d982a_0_9"/>
          <p:cNvSpPr txBox="1"/>
          <p:nvPr>
            <p:ph type="title"/>
          </p:nvPr>
        </p:nvSpPr>
        <p:spPr>
          <a:xfrm>
            <a:off x="457200" y="457200"/>
            <a:ext cx="8229600" cy="103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Diagramas de clase</a:t>
            </a:r>
            <a:endParaRPr/>
          </a:p>
        </p:txBody>
      </p:sp>
      <p:pic>
        <p:nvPicPr>
          <p:cNvPr id="171" name="Google Shape;171;g10f9a2d982a_0_9"/>
          <p:cNvPicPr preferRelativeResize="0"/>
          <p:nvPr/>
        </p:nvPicPr>
        <p:blipFill>
          <a:blip r:embed="rId3">
            <a:alphaModFix/>
          </a:blip>
          <a:stretch>
            <a:fillRect/>
          </a:stretch>
        </p:blipFill>
        <p:spPr>
          <a:xfrm>
            <a:off x="3157650" y="3730100"/>
            <a:ext cx="3080349" cy="214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10f9a2d982a_0_17"/>
          <p:cNvSpPr txBox="1"/>
          <p:nvPr>
            <p:ph idx="1" type="body"/>
          </p:nvPr>
        </p:nvSpPr>
        <p:spPr>
          <a:xfrm>
            <a:off x="611200" y="1495875"/>
            <a:ext cx="7772400" cy="45861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SzPts val="2400"/>
              <a:buChar char="●"/>
            </a:pPr>
            <a:r>
              <a:rPr lang="es-ES" sz="2400"/>
              <a:t>paquetes no son del diagrama de clases pero vienen en programación.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0" lvl="0" marL="0" rtl="0" algn="l">
              <a:lnSpc>
                <a:spcPct val="100000"/>
              </a:lnSpc>
              <a:spcBef>
                <a:spcPts val="0"/>
              </a:spcBef>
              <a:spcAft>
                <a:spcPts val="0"/>
              </a:spcAft>
              <a:buNone/>
            </a:pPr>
            <a:r>
              <a:t/>
            </a:r>
            <a:endParaRPr sz="2000"/>
          </a:p>
          <a:p>
            <a:pPr indent="-381000" lvl="0" marL="457200" rtl="0" algn="l">
              <a:lnSpc>
                <a:spcPct val="100000"/>
              </a:lnSpc>
              <a:spcBef>
                <a:spcPts val="0"/>
              </a:spcBef>
              <a:spcAft>
                <a:spcPts val="0"/>
              </a:spcAft>
              <a:buSzPts val="2400"/>
              <a:buChar char="●"/>
            </a:pPr>
            <a:r>
              <a:rPr lang="es-ES" sz="2400"/>
              <a:t>clases abstractas: nombre en cursiva, no puede existir en la realidad, lo instancian los descendientes. Se coloca en la jerarquía de clases arriba y descendientes debajo. </a:t>
            </a:r>
            <a:endParaRPr sz="2000"/>
          </a:p>
        </p:txBody>
      </p:sp>
      <p:sp>
        <p:nvSpPr>
          <p:cNvPr id="178" name="Google Shape;178;g10f9a2d982a_0_1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79" name="Google Shape;179;g10f9a2d982a_0_17"/>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Diagramas de clase</a:t>
            </a:r>
            <a:endParaRPr b="0" i="0" sz="1400" u="none" cap="none" strike="noStrike">
              <a:solidFill>
                <a:srgbClr val="000000"/>
              </a:solidFill>
              <a:latin typeface="Arial"/>
              <a:ea typeface="Arial"/>
              <a:cs typeface="Arial"/>
              <a:sym typeface="Arial"/>
            </a:endParaRPr>
          </a:p>
        </p:txBody>
      </p:sp>
      <p:sp>
        <p:nvSpPr>
          <p:cNvPr id="180" name="Google Shape;180;g10f9a2d982a_0_17"/>
          <p:cNvSpPr txBox="1"/>
          <p:nvPr>
            <p:ph type="title"/>
          </p:nvPr>
        </p:nvSpPr>
        <p:spPr>
          <a:xfrm>
            <a:off x="457200" y="457200"/>
            <a:ext cx="8229600" cy="1038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Diagramas de clase</a:t>
            </a:r>
            <a:endParaRPr/>
          </a:p>
        </p:txBody>
      </p:sp>
      <p:pic>
        <p:nvPicPr>
          <p:cNvPr id="181" name="Google Shape;181;g10f9a2d982a_0_17"/>
          <p:cNvPicPr preferRelativeResize="0"/>
          <p:nvPr/>
        </p:nvPicPr>
        <p:blipFill rotWithShape="1">
          <a:blip r:embed="rId3">
            <a:alphaModFix/>
          </a:blip>
          <a:srcRect b="51742" l="0" r="-1132" t="0"/>
          <a:stretch/>
        </p:blipFill>
        <p:spPr>
          <a:xfrm>
            <a:off x="4610725" y="1894425"/>
            <a:ext cx="4076076" cy="1244350"/>
          </a:xfrm>
          <a:prstGeom prst="rect">
            <a:avLst/>
          </a:prstGeom>
          <a:noFill/>
          <a:ln>
            <a:noFill/>
          </a:ln>
        </p:spPr>
      </p:pic>
      <p:pic>
        <p:nvPicPr>
          <p:cNvPr id="182" name="Google Shape;182;g10f9a2d982a_0_17"/>
          <p:cNvPicPr preferRelativeResize="0"/>
          <p:nvPr/>
        </p:nvPicPr>
        <p:blipFill rotWithShape="1">
          <a:blip r:embed="rId4">
            <a:alphaModFix/>
          </a:blip>
          <a:srcRect b="14354" l="0" r="14427" t="0"/>
          <a:stretch/>
        </p:blipFill>
        <p:spPr>
          <a:xfrm>
            <a:off x="5308775" y="4301475"/>
            <a:ext cx="1786050" cy="178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104c337767e_0_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s-ES"/>
              <a:t>‹#›</a:t>
            </a:fld>
            <a:endParaRPr/>
          </a:p>
        </p:txBody>
      </p:sp>
      <p:sp>
        <p:nvSpPr>
          <p:cNvPr id="189" name="Google Shape;189;g104c337767e_0_0"/>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i="1" lang="es-ES" sz="2800">
                <a:solidFill>
                  <a:srgbClr val="0000FF"/>
                </a:solidFill>
              </a:rPr>
              <a:t>Práctica Diagrama de clases</a:t>
            </a:r>
            <a:endParaRPr b="0" i="0" sz="1400" u="none" cap="none" strike="noStrike">
              <a:solidFill>
                <a:srgbClr val="000000"/>
              </a:solidFill>
              <a:latin typeface="Arial"/>
              <a:ea typeface="Arial"/>
              <a:cs typeface="Arial"/>
              <a:sym typeface="Arial"/>
            </a:endParaRPr>
          </a:p>
        </p:txBody>
      </p:sp>
      <p:sp>
        <p:nvSpPr>
          <p:cNvPr id="190" name="Google Shape;190;g104c337767e_0_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Tienda online</a:t>
            </a:r>
            <a:endParaRPr/>
          </a:p>
        </p:txBody>
      </p:sp>
      <p:sp>
        <p:nvSpPr>
          <p:cNvPr id="191" name="Google Shape;191;g104c337767e_0_0"/>
          <p:cNvSpPr txBox="1"/>
          <p:nvPr>
            <p:ph idx="1" type="body"/>
          </p:nvPr>
        </p:nvSpPr>
        <p:spPr>
          <a:xfrm>
            <a:off x="685800" y="1393025"/>
            <a:ext cx="7772400" cy="5009700"/>
          </a:xfrm>
          <a:prstGeom prst="rect">
            <a:avLst/>
          </a:prstGeom>
          <a:noFill/>
          <a:ln>
            <a:noFill/>
          </a:ln>
        </p:spPr>
        <p:txBody>
          <a:bodyPr anchorCtr="0" anchor="t" bIns="45700" lIns="91425" spcFirstLastPara="1" rIns="91425" wrap="square" tIns="45700">
            <a:noAutofit/>
          </a:bodyPr>
          <a:lstStyle/>
          <a:p>
            <a:pPr indent="-314325" lvl="0" marL="457200" rtl="0" algn="l">
              <a:spcBef>
                <a:spcPts val="560"/>
              </a:spcBef>
              <a:spcAft>
                <a:spcPts val="0"/>
              </a:spcAft>
              <a:buSzPts val="1350"/>
              <a:buChar char="●"/>
            </a:pPr>
            <a:r>
              <a:rPr lang="es-ES"/>
              <a:t>Diseñar el diagrama de clases de una tienda online usando relaciones sin tipo </a:t>
            </a:r>
            <a:endParaRPr/>
          </a:p>
          <a:p>
            <a:pPr indent="-320040" lvl="1" marL="914400" rtl="0" algn="l">
              <a:spcBef>
                <a:spcPts val="0"/>
              </a:spcBef>
              <a:spcAft>
                <a:spcPts val="0"/>
              </a:spcAft>
              <a:buSzPts val="1440"/>
              <a:buChar char="○"/>
            </a:pPr>
            <a:r>
              <a:rPr lang="es-ES"/>
              <a:t>Cliente: Nombre, apellidos, nº cliente</a:t>
            </a:r>
            <a:endParaRPr/>
          </a:p>
          <a:p>
            <a:pPr indent="-320040" lvl="1" marL="914400" rtl="0" algn="l">
              <a:spcBef>
                <a:spcPts val="0"/>
              </a:spcBef>
              <a:spcAft>
                <a:spcPts val="0"/>
              </a:spcAft>
              <a:buSzPts val="1440"/>
              <a:buChar char="○"/>
            </a:pPr>
            <a:r>
              <a:rPr lang="es-ES"/>
              <a:t>Producto: nombre, precio, stock</a:t>
            </a:r>
            <a:endParaRPr/>
          </a:p>
          <a:p>
            <a:pPr indent="-320040" lvl="1" marL="914400" rtl="0" algn="l">
              <a:spcBef>
                <a:spcPts val="0"/>
              </a:spcBef>
              <a:spcAft>
                <a:spcPts val="0"/>
              </a:spcAft>
              <a:buSzPts val="1440"/>
              <a:buChar char="○"/>
            </a:pPr>
            <a:r>
              <a:rPr lang="es-ES"/>
              <a:t>Pedido: productos, cliente, precio. </a:t>
            </a:r>
            <a:endParaRPr/>
          </a:p>
          <a:p>
            <a:pPr indent="-320040" lvl="1" marL="914400" rtl="0" algn="l">
              <a:spcBef>
                <a:spcPts val="0"/>
              </a:spcBef>
              <a:spcAft>
                <a:spcPts val="0"/>
              </a:spcAft>
              <a:buSzPts val="1440"/>
              <a:buChar char="○"/>
            </a:pPr>
            <a:r>
              <a:rPr lang="es-ES"/>
              <a:t>Tienda: clientes, productos, pedidos</a:t>
            </a:r>
            <a:endParaRPr/>
          </a:p>
          <a:p>
            <a:pPr indent="-314325" lvl="0" marL="457200" rtl="0" algn="l">
              <a:spcBef>
                <a:spcPts val="0"/>
              </a:spcBef>
              <a:spcAft>
                <a:spcPts val="0"/>
              </a:spcAft>
              <a:buSzPts val="1350"/>
              <a:buChar char="●"/>
            </a:pPr>
            <a:r>
              <a:rPr lang="es-ES"/>
              <a:t>Tienda reparación de ordenadores</a:t>
            </a:r>
            <a:endParaRPr/>
          </a:p>
          <a:p>
            <a:pPr indent="-320040" lvl="1" marL="914400" rtl="0" algn="l">
              <a:spcBef>
                <a:spcPts val="0"/>
              </a:spcBef>
              <a:spcAft>
                <a:spcPts val="0"/>
              </a:spcAft>
              <a:buSzPts val="1440"/>
              <a:buChar char="○"/>
            </a:pPr>
            <a:r>
              <a:rPr lang="es-ES"/>
              <a:t>Añadir: problema en producto</a:t>
            </a:r>
            <a:endParaRPr/>
          </a:p>
          <a:p>
            <a:pPr indent="-320040" lvl="1" marL="914400" rtl="0" algn="l">
              <a:spcBef>
                <a:spcPts val="0"/>
              </a:spcBef>
              <a:spcAft>
                <a:spcPts val="0"/>
              </a:spcAft>
              <a:buSzPts val="1440"/>
              <a:buChar char="○"/>
            </a:pPr>
            <a:r>
              <a:rPr lang="es-ES"/>
              <a:t>Modificar: -</a:t>
            </a:r>
            <a:endParaRPr/>
          </a:p>
          <a:p>
            <a:pPr indent="-320040" lvl="1" marL="914400" rtl="0" algn="l">
              <a:spcBef>
                <a:spcPts val="0"/>
              </a:spcBef>
              <a:spcAft>
                <a:spcPts val="0"/>
              </a:spcAft>
              <a:buSzPts val="1440"/>
              <a:buChar char="○"/>
            </a:pPr>
            <a:r>
              <a:rPr lang="es-ES"/>
              <a:t>Eliminar: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fc36d2994e_0_8"/>
          <p:cNvSpPr txBox="1"/>
          <p:nvPr>
            <p:ph idx="1" type="body"/>
          </p:nvPr>
        </p:nvSpPr>
        <p:spPr>
          <a:xfrm>
            <a:off x="611188" y="1773238"/>
            <a:ext cx="7772400" cy="4648500"/>
          </a:xfrm>
          <a:prstGeom prst="rect">
            <a:avLst/>
          </a:prstGeom>
          <a:noFill/>
          <a:ln>
            <a:noFill/>
          </a:ln>
        </p:spPr>
        <p:txBody>
          <a:bodyPr anchorCtr="0" anchor="t" bIns="45700" lIns="91425" spcFirstLastPara="1" rIns="91425" wrap="square" tIns="45700">
            <a:spAutoFit/>
          </a:bodyPr>
          <a:lstStyle/>
          <a:p>
            <a:pPr indent="-370840" lvl="0" marL="457200" rtl="0" algn="l">
              <a:lnSpc>
                <a:spcPct val="100000"/>
              </a:lnSpc>
              <a:spcBef>
                <a:spcPts val="0"/>
              </a:spcBef>
              <a:spcAft>
                <a:spcPts val="0"/>
              </a:spcAft>
              <a:buSzPts val="2240"/>
              <a:buChar char="●"/>
            </a:pPr>
            <a:r>
              <a:rPr lang="es-ES"/>
              <a:t>Cuentas</a:t>
            </a:r>
            <a:endParaRPr/>
          </a:p>
          <a:p>
            <a:pPr indent="-320040" lvl="1" marL="914400" rtl="0" algn="l">
              <a:lnSpc>
                <a:spcPct val="100000"/>
              </a:lnSpc>
              <a:spcBef>
                <a:spcPts val="0"/>
              </a:spcBef>
              <a:spcAft>
                <a:spcPts val="0"/>
              </a:spcAft>
              <a:buSzPts val="1440"/>
              <a:buChar char="○"/>
            </a:pPr>
            <a:r>
              <a:rPr lang="es-ES"/>
              <a:t>Número, titular, pin (titular), saldo contable, saldo disponible, movimientos, tipo mov., importe mov.</a:t>
            </a:r>
            <a:endParaRPr/>
          </a:p>
          <a:p>
            <a:pPr indent="-314325" lvl="0" marL="457200" rtl="0" algn="l">
              <a:lnSpc>
                <a:spcPct val="100000"/>
              </a:lnSpc>
              <a:spcBef>
                <a:spcPts val="0"/>
              </a:spcBef>
              <a:spcAft>
                <a:spcPts val="0"/>
              </a:spcAft>
              <a:buSzPts val="1350"/>
              <a:buChar char="●"/>
            </a:pPr>
            <a:r>
              <a:rPr lang="es-ES"/>
              <a:t>Tarjetas</a:t>
            </a:r>
            <a:endParaRPr/>
          </a:p>
          <a:p>
            <a:pPr indent="-320040" lvl="1" marL="914400" rtl="0" algn="l">
              <a:lnSpc>
                <a:spcPct val="100000"/>
              </a:lnSpc>
              <a:spcBef>
                <a:spcPts val="0"/>
              </a:spcBef>
              <a:spcAft>
                <a:spcPts val="0"/>
              </a:spcAft>
              <a:buSzPts val="1440"/>
              <a:buChar char="○"/>
            </a:pPr>
            <a:r>
              <a:rPr lang="es-ES"/>
              <a:t>Límite de saldo, saldo disponible</a:t>
            </a:r>
            <a:endParaRPr/>
          </a:p>
          <a:p>
            <a:pPr indent="-320040" lvl="0" marL="457200" rtl="0" algn="l">
              <a:spcBef>
                <a:spcPts val="0"/>
              </a:spcBef>
              <a:spcAft>
                <a:spcPts val="0"/>
              </a:spcAft>
              <a:buSzPts val="1440"/>
              <a:buChar char="●"/>
            </a:pPr>
            <a:r>
              <a:rPr lang="es-ES"/>
              <a:t>Préstamos</a:t>
            </a:r>
            <a:endParaRPr/>
          </a:p>
          <a:p>
            <a:pPr indent="-320040" lvl="1" marL="914400" rtl="0" algn="l">
              <a:spcBef>
                <a:spcPts val="0"/>
              </a:spcBef>
              <a:spcAft>
                <a:spcPts val="0"/>
              </a:spcAft>
              <a:buSzPts val="1440"/>
              <a:buChar char="○"/>
            </a:pPr>
            <a:r>
              <a:rPr lang="es-ES"/>
              <a:t>Importe inicial, importe pendiente</a:t>
            </a:r>
            <a:endParaRPr/>
          </a:p>
          <a:p>
            <a:pPr indent="-314325" lvl="0" marL="457200" rtl="0" algn="l">
              <a:lnSpc>
                <a:spcPct val="100000"/>
              </a:lnSpc>
              <a:spcBef>
                <a:spcPts val="0"/>
              </a:spcBef>
              <a:spcAft>
                <a:spcPts val="0"/>
              </a:spcAft>
              <a:buSzPts val="1350"/>
              <a:buChar char="●"/>
            </a:pPr>
            <a:r>
              <a:rPr lang="es-ES"/>
              <a:t>Hipotecas</a:t>
            </a:r>
            <a:endParaRPr/>
          </a:p>
          <a:p>
            <a:pPr indent="-320040" lvl="1" marL="914400" rtl="0" algn="l">
              <a:spcBef>
                <a:spcPts val="0"/>
              </a:spcBef>
              <a:spcAft>
                <a:spcPts val="0"/>
              </a:spcAft>
              <a:buSzPts val="1440"/>
              <a:buChar char="○"/>
            </a:pPr>
            <a:r>
              <a:rPr lang="es-ES"/>
              <a:t>Importe inicial, importe pendiente, casa</a:t>
            </a:r>
            <a:endParaRPr/>
          </a:p>
        </p:txBody>
      </p:sp>
      <p:sp>
        <p:nvSpPr>
          <p:cNvPr id="198" name="Google Shape;198;gfc36d2994e_0_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s-ES"/>
              <a:t>‹#›</a:t>
            </a:fld>
            <a:endParaRPr/>
          </a:p>
        </p:txBody>
      </p:sp>
      <p:sp>
        <p:nvSpPr>
          <p:cNvPr id="199" name="Google Shape;199;gfc36d2994e_0_8"/>
          <p:cNvSpPr/>
          <p:nvPr/>
        </p:nvSpPr>
        <p:spPr>
          <a:xfrm>
            <a:off x="754063" y="87313"/>
            <a:ext cx="8229600" cy="3603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2800"/>
              <a:buFont typeface="Arial"/>
              <a:buNone/>
            </a:pPr>
            <a:r>
              <a:rPr b="0" i="1" lang="es-ES" sz="2800" u="none" cap="none" strike="noStrike">
                <a:solidFill>
                  <a:srgbClr val="0000FF"/>
                </a:solidFill>
                <a:latin typeface="Arial"/>
                <a:ea typeface="Arial"/>
                <a:cs typeface="Arial"/>
                <a:sym typeface="Arial"/>
              </a:rPr>
              <a:t>x</a:t>
            </a:r>
            <a:endParaRPr b="0" i="0" sz="1400" u="none" cap="none" strike="noStrike">
              <a:solidFill>
                <a:srgbClr val="000000"/>
              </a:solidFill>
              <a:latin typeface="Arial"/>
              <a:ea typeface="Arial"/>
              <a:cs typeface="Arial"/>
              <a:sym typeface="Arial"/>
            </a:endParaRPr>
          </a:p>
        </p:txBody>
      </p:sp>
      <p:sp>
        <p:nvSpPr>
          <p:cNvPr id="200" name="Google Shape;200;gfc36d2994e_0_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s-ES"/>
              <a:t>Banco online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íxel">
  <a:themeElements>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2004-05-31T20:56:50Z</dcterms:created>
  <dc:creator>Oscar Díaz Muñoz</dc:creator>
</cp:coreProperties>
</file>