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aoCIoeQ17dJJiE1DEa5SQAjy5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efdd472647ba355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8" name="Google Shape;198;g4efdd472647ba355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4efdd472647ba35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fdd472647ba355_1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7" name="Google Shape;207;g4efdd472647ba355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4efdd472647ba355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d062d543202bce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6" name="Google Shape;216;g4dd062d543202bce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4dd062d543202bc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d062d543202bce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5" name="Google Shape;225;g4dd062d543202bce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4dd062d543202bce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dd062d543202bce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4" name="Google Shape;234;g4dd062d543202bce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g4dd062d543202bc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cc024e8d374be14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3" name="Google Shape;243;g6cc024e8d374be14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g6cc024e8d374be1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d55a4dd33f55061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3" name="Google Shape;253;g4d55a4dd33f5506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4d55a4dd33f5506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d55a4dd33f5506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2" name="Google Shape;262;g4d55a4dd33f5506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g4d55a4dd33f5506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d55a4dd33f5506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1" name="Google Shape;271;g4d55a4dd33f5506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4d55a4dd33f550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12faed96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0" name="Google Shape;280;g1012faed96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1012faed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cc024e8d374be14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9" name="Google Shape;289;g6cc024e8d374be14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6cc024e8d374be1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cc024e8d374be14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8" name="Google Shape;298;g6cc024e8d374be14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6cc024e8d374be1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dd062d543202bce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7" name="Google Shape;307;g4dd062d543202bce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g4dd062d543202bce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7b3cd340bccd91a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6" name="Google Shape;316;g67b3cd340bccd91a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g67b3cd340bccd91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fdd472647ba35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4" name="Google Shape;144;g4efdd472647ba35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4efdd472647ba35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d062d543202bce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3" name="Google Shape;153;g4dd062d543202bce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4dd062d543202bce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d062d543202bce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2" name="Google Shape;162;g4dd062d543202bce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4dd062d543202bce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a0100cfeb6c7e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1" name="Google Shape;171;g38a0100cfeb6c7e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38a0100cfeb6c7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a0100cfeb6c7e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0" name="Google Shape;180;g38a0100cfeb6c7e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38a0100cfeb6c7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a0100cfeb6c7e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9" name="Google Shape;189;g38a0100cfeb6c7e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38a0100cfeb6c7e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" name="Google Shape;27;p5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" name="Google Shape;29;p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" name="Google Shape;30;p5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2" name="Google Shape;12;p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" name="Google Shape;13;p4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iki.eclipse.org/Java_Code_Generation" TargetMode="External"/><Relationship Id="rId4" Type="http://schemas.openxmlformats.org/officeDocument/2006/relationships/hyperlink" Target="https://wiki.eclipse.org/Papyrus_Software_Design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2051050" y="1828800"/>
            <a:ext cx="694055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s-ES" sz="3000">
                <a:solidFill>
                  <a:schemeClr val="lt1"/>
                </a:solidFill>
              </a:rPr>
              <a:t>Entornos de desarrollo</a:t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1476375" y="4221163"/>
            <a:ext cx="687705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Tema 3 introducción a UML</a:t>
            </a:r>
            <a:endParaRPr b="1" i="0" sz="20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4500563" y="5810250"/>
            <a:ext cx="46434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Autor:	Oscar Díaz Muñoz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efdd472647ba355_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2" name="Google Shape;202;g4efdd472647ba355_48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4efdd472647ba355_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Introducción a UML</a:t>
            </a:r>
            <a:endParaRPr/>
          </a:p>
        </p:txBody>
      </p:sp>
      <p:sp>
        <p:nvSpPr>
          <p:cNvPr id="204" name="Google Shape;204;g4efdd472647ba355_48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560"/>
              </a:spcBef>
              <a:spcAft>
                <a:spcPts val="0"/>
              </a:spcAft>
              <a:buSzPts val="3200"/>
              <a:buChar char="●"/>
            </a:pPr>
            <a:r>
              <a:rPr lang="es-ES"/>
              <a:t>UML es un lenguaje. Proporciona un vocabulario y unas reglas para permitir una comunicación.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ES"/>
              <a:t>UML es un lenguaje que permite modelar, construir y documentar los elementos que forman un sistema </a:t>
            </a:r>
            <a:endParaRPr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-ES"/>
              <a:t>software orientado a objetos.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Char char="●"/>
            </a:pPr>
            <a:r>
              <a:rPr lang="es-ES"/>
              <a:t>Concebido por los autores de métodos más usados de orientación a objetos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efdd472647ba355_1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1" name="Google Shape;211;g4efdd472647ba355_162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4efdd472647ba355_16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Versiones UML</a:t>
            </a:r>
            <a:endParaRPr/>
          </a:p>
        </p:txBody>
      </p:sp>
      <p:sp>
        <p:nvSpPr>
          <p:cNvPr id="213" name="Google Shape;213;g4efdd472647ba355_162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560"/>
              </a:spcBef>
              <a:spcAft>
                <a:spcPts val="0"/>
              </a:spcAft>
              <a:buSzPts val="3200"/>
              <a:buChar char="●"/>
            </a:pPr>
            <a:r>
              <a:rPr lang="es-ES"/>
              <a:t>0.8: Método unificado. Rational software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0.9: Unión métodos OOP más usados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1.0: tras colaboración grandes empresas, se popularizó.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2.0: mejora integración semántica.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2.5: última versión.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dd062d543202bce_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0" name="Google Shape;220;g4dd062d543202bce_0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4dd062d543202bce_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Ve</a:t>
            </a:r>
            <a:r>
              <a:rPr lang="es-ES"/>
              <a:t>ntajas</a:t>
            </a:r>
            <a:r>
              <a:rPr lang="es-ES"/>
              <a:t> UML</a:t>
            </a:r>
            <a:endParaRPr/>
          </a:p>
        </p:txBody>
      </p:sp>
      <p:sp>
        <p:nvSpPr>
          <p:cNvPr id="222" name="Google Shape;222;g4dd062d543202bce_0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E</a:t>
            </a:r>
            <a:r>
              <a:rPr lang="es-ES"/>
              <a:t>stándar =&gt; Facilita la comunicación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Semántica bien definida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Notación gráfica concisa y fácil de aprender y utilizar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Modelar sistemas software en diversos dominios: 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Sistemas de información empresariales,WEB, sistemas críticos y de tiempo real. 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Incluso en sistemas que no son software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Es fácilmente extensible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d062d543202bce_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g4dd062d543202bce_8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4dd062d543202bce_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Inconvenientes</a:t>
            </a:r>
            <a:r>
              <a:rPr lang="es-ES"/>
              <a:t> UML</a:t>
            </a:r>
            <a:endParaRPr/>
          </a:p>
        </p:txBody>
      </p:sp>
      <p:sp>
        <p:nvSpPr>
          <p:cNvPr id="231" name="Google Shape;231;g4dd062d543202bce_8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No es metodología. Hace falta una metodología OO, como RUP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No cubre todas las necesidades de especificación de un proyecto software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No define los documentos textuales o el diseño de interfaces de usuario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Faltan ejemplos elaborados en la documentación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 Puede resultar complejo alcanzar un conocimiento completo del lenguaje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d062d543202bce_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8" name="Google Shape;238;g4dd062d543202bce_16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4dd062d543202bce_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Fases desarrollo</a:t>
            </a:r>
            <a:endParaRPr/>
          </a:p>
        </p:txBody>
      </p:sp>
      <p:sp>
        <p:nvSpPr>
          <p:cNvPr id="240" name="Google Shape;240;g4dd062d543202bce_16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Análisis de requisitos: casos de uso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Análisis: abstracciones primarias (clases y objetos), diagrama de clases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Colaboraciones entre clases con modelos dinámicos.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Diseño: Solución técnica, nuevas clases: interfaces de usuario, manejo de BBDD, comunicaciones entre sistemas.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c024e8d374be14_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7" name="Google Shape;247;g6cc024e8d374be14_8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cc024e8d374be14_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Diagramas UML</a:t>
            </a:r>
            <a:endParaRPr/>
          </a:p>
        </p:txBody>
      </p:sp>
      <p:sp>
        <p:nvSpPr>
          <p:cNvPr id="249" name="Google Shape;249;g6cc024e8d374be14_8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 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t/>
            </a:r>
            <a:endParaRPr/>
          </a:p>
        </p:txBody>
      </p:sp>
      <p:pic>
        <p:nvPicPr>
          <p:cNvPr id="250" name="Google Shape;250;g6cc024e8d374be14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75" y="1502950"/>
            <a:ext cx="7704126" cy="478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d55a4dd33f55061_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7" name="Google Shape;257;g4d55a4dd33f55061_16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4d55a4dd33f55061_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Diagramas UML - Estructurales</a:t>
            </a:r>
            <a:endParaRPr/>
          </a:p>
        </p:txBody>
      </p:sp>
      <p:sp>
        <p:nvSpPr>
          <p:cNvPr id="259" name="Google Shape;259;g4d55a4dd33f55061_16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Clases: clases, características, restricciones y relaciones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Componentes: componentes y dependencias, para SOA y CDB.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Despliegue: de artefactos software.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Objetos: estado detallado del sistema en un momento concreto.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Paquetes: paquetes y sus relaciones.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Perfiles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Estructura compuesta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55a4dd33f55061_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6" name="Google Shape;266;g4d55a4dd33f55061_8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4d55a4dd33f55061_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Diagramas UML - Comportamiento</a:t>
            </a:r>
            <a:endParaRPr/>
          </a:p>
        </p:txBody>
      </p:sp>
      <p:sp>
        <p:nvSpPr>
          <p:cNvPr id="268" name="Google Shape;268;g4d55a4dd33f55061_8"/>
          <p:cNvSpPr txBox="1"/>
          <p:nvPr>
            <p:ph idx="1" type="body"/>
          </p:nvPr>
        </p:nvSpPr>
        <p:spPr>
          <a:xfrm>
            <a:off x="685800" y="1828800"/>
            <a:ext cx="7772400" cy="4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Comportamiento del sistema de forma dinámica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Casos de uso: descripción de las acciones de un sistema desde el punto de vista del usuario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Actividades: refleja impacto del cambio en un objeto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Máquina de estados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d55a4dd33f55061_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5" name="Google Shape;275;g4d55a4dd33f55061_0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4d55a4dd33f55061_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Diagramas UML - Interacción</a:t>
            </a:r>
            <a:endParaRPr/>
          </a:p>
        </p:txBody>
      </p:sp>
      <p:sp>
        <p:nvSpPr>
          <p:cNvPr id="277" name="Google Shape;277;g4d55a4dd33f55061_0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Secuencia: interacciones a lo largo del tiempo (mensajes)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Tiempos: cambios en objetos a lo largo del tiempo.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Comunicación: intercambio de mensajes entre objetos.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Global de interacciones: descripción del flujo de control.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12faed961_0_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4" name="Google Shape;284;g1012faed961_0_0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012faed961_0_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Diagramas UML</a:t>
            </a:r>
            <a:endParaRPr/>
          </a:p>
        </p:txBody>
      </p:sp>
      <p:sp>
        <p:nvSpPr>
          <p:cNvPr id="286" name="Google Shape;286;g1012faed961_0_0"/>
          <p:cNvSpPr txBox="1"/>
          <p:nvPr>
            <p:ph idx="1" type="body"/>
          </p:nvPr>
        </p:nvSpPr>
        <p:spPr>
          <a:xfrm>
            <a:off x="685800" y="1429650"/>
            <a:ext cx="7772400" cy="4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Clases: nombre de clase y métodos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Casos de uso: actores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Actividades: diagrama de flujo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Estados: ~ actividad pero más simple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Secuencia: intercambio de datos en el tiempo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https://github.com/jamj2000/DAW1-ED-Apuntes/blob/master/5.DIAGRAMAS_CLASES.md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https://diagramasuml.com/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9" name="Google Shape;129;p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30" name="Google Shape;130;p2"/>
          <p:cNvSpPr txBox="1"/>
          <p:nvPr>
            <p:ph idx="1" type="body"/>
          </p:nvPr>
        </p:nvSpPr>
        <p:spPr>
          <a:xfrm>
            <a:off x="3525838" y="1628775"/>
            <a:ext cx="5006975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s-ES" sz="3600"/>
              <a:t>Introducción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700"/>
              <a:buChar char="■"/>
            </a:pPr>
            <a:r>
              <a:rPr lang="es-ES" sz="3600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700"/>
              <a:buChar char="■"/>
            </a:pPr>
            <a:r>
              <a:rPr lang="es-ES" sz="3600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700"/>
              <a:buChar char="■"/>
            </a:pPr>
            <a:r>
              <a:rPr lang="es-ES" sz="3600"/>
              <a:t>Conclusiones</a:t>
            </a:r>
            <a:endParaRPr/>
          </a:p>
        </p:txBody>
      </p:sp>
      <p:cxnSp>
        <p:nvCxnSpPr>
          <p:cNvPr id="131" name="Google Shape;131;p2"/>
          <p:cNvCxnSpPr/>
          <p:nvPr/>
        </p:nvCxnSpPr>
        <p:spPr>
          <a:xfrm>
            <a:off x="3386138" y="849313"/>
            <a:ext cx="0" cy="5473700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"/>
          <p:cNvCxnSpPr/>
          <p:nvPr/>
        </p:nvCxnSpPr>
        <p:spPr>
          <a:xfrm>
            <a:off x="3276600" y="1484313"/>
            <a:ext cx="56165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c024e8d374be14_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3" name="Google Shape;293;g6cc024e8d374be14_16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6cc024e8d374be14_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Metodologías OOP</a:t>
            </a:r>
            <a:endParaRPr/>
          </a:p>
        </p:txBody>
      </p:sp>
      <p:sp>
        <p:nvSpPr>
          <p:cNvPr id="295" name="Google Shape;295;g6cc024e8d374be14_16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UML no es una metodología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Se usa con todo tipo de metodologías.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RUP: rational unified process.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Proceso de desarrollo software.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Enfoque estructurado.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Guías, plantillas y herramientas.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Producto de IBM.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Dirigido por casos de uso, centrado en la arquitectura, ciclo de vida iterativo.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Cada fase objetivos a cumplir y artefactos que se deben producir.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cc024e8d374be14_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2" name="Google Shape;302;g6cc024e8d374be14_24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Herramientas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6cc024e8d374be14_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Herramientas CASE</a:t>
            </a:r>
            <a:endParaRPr/>
          </a:p>
        </p:txBody>
      </p:sp>
      <p:sp>
        <p:nvSpPr>
          <p:cNvPr id="304" name="Google Shape;304;g6cc024e8d374be14_24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Tipos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Visuales: ArgoUML, Rational Rose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Textuales: dibujan según especificaciones, yUML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Compatibles entornos IDE, Argo UML, Enterprise Architect, Papyrus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Generan código a partir gráficos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Visual Studio (ppt libro)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Enterprise Architect, Rational Rose: pago.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ArgoUML: Gratis, buen código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Papyrus: gratis, de Eclipse.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d062d543202bce_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1" name="Google Shape;311;g4dd062d543202bce_32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Eclipse Papyrus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4dd062d543202bce_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Papyrus</a:t>
            </a:r>
            <a:endParaRPr/>
          </a:p>
        </p:txBody>
      </p:sp>
      <p:sp>
        <p:nvSpPr>
          <p:cNvPr id="313" name="Google Shape;313;g4dd062d543202bce_32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s-ES">
                <a:solidFill>
                  <a:srgbClr val="000000"/>
                </a:solidFill>
              </a:rPr>
              <a:t>https://projects.eclipse.org/projects/modeling.mdt.papyrus</a:t>
            </a:r>
            <a:endParaRPr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s-ES">
                <a:solidFill>
                  <a:srgbClr val="000000"/>
                </a:solidFill>
              </a:rPr>
              <a:t>https://www.eclipse.org/papyrus/download.html</a:t>
            </a:r>
            <a:endParaRPr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https://wiki.eclipse.org/Java_Code_Generation</a:t>
            </a:r>
            <a:endParaRPr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https://wiki.eclipse.org/Papyrus_Software_Designer</a:t>
            </a:r>
            <a:endParaRPr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s-ES">
                <a:solidFill>
                  <a:srgbClr val="000000"/>
                </a:solidFill>
              </a:rPr>
              <a:t>https://wiki.eclipse.org/Java_reverse_engineering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7b3cd340bccd91a_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0" name="Google Shape;320;g67b3cd340bccd91a_0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Práctica OOP, Eclipse y UML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67b3cd340bccd91a_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Tienda online</a:t>
            </a:r>
            <a:endParaRPr/>
          </a:p>
        </p:txBody>
      </p:sp>
      <p:sp>
        <p:nvSpPr>
          <p:cNvPr id="322" name="Google Shape;322;g67b3cd340bccd91a_0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Diseñar las clases de una tienda online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Cliente: Nombre, apellidos, nº cliente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Producto: nombre, precio, stock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Pedido: productos, cliente, precio. </a:t>
            </a:r>
            <a:endParaRPr/>
          </a:p>
          <a:p>
            <a:pPr indent="-269240" lvl="1" marL="914400" rtl="0" algn="l">
              <a:spcBef>
                <a:spcPts val="0"/>
              </a:spcBef>
              <a:spcAft>
                <a:spcPts val="0"/>
              </a:spcAft>
              <a:buSzPts val="640"/>
              <a:buChar char="○"/>
            </a:pPr>
            <a:r>
              <a:rPr lang="es-ES" sz="2000"/>
              <a:t>import java.util.HashMap; HashMap productos = new HashMap();</a:t>
            </a:r>
            <a:endParaRPr sz="20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Tienda: clientes, productos, pedidos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Generar</a:t>
            </a:r>
            <a:r>
              <a:rPr lang="es-ES"/>
              <a:t> </a:t>
            </a:r>
            <a:r>
              <a:rPr lang="es-ES"/>
              <a:t>código y ejecutable en eclipse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Debuggear para resolver errores.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Decidir diagramas de UML necesarios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Requisitos, clases, relaciones entre clases, actividades, intercambio de datos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54063" y="87313"/>
            <a:ext cx="82296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611188" y="1773238"/>
            <a:ext cx="7772400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Vídeos OOP y UML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efdd472647ba355_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8" name="Google Shape;148;g4efdd472647ba355_0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4efdd472647ba355_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Conceptos OOP</a:t>
            </a:r>
            <a:endParaRPr/>
          </a:p>
        </p:txBody>
      </p:sp>
      <p:sp>
        <p:nvSpPr>
          <p:cNvPr id="150" name="Google Shape;150;g4efdd472647ba355_0"/>
          <p:cNvSpPr txBox="1"/>
          <p:nvPr>
            <p:ph idx="1" type="body"/>
          </p:nvPr>
        </p:nvSpPr>
        <p:spPr>
          <a:xfrm>
            <a:off x="611188" y="1773238"/>
            <a:ext cx="77724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M</a:t>
            </a:r>
            <a:r>
              <a:rPr lang="es-ES"/>
              <a:t>odela un sistema como un grupo de objetos que interactúan entre sí. 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Emplea verbos y sustantivos. 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Se crean modelos del sistema a construir, centrados en qué tiene que hacer el sistema y no en cómo tiene que hacerlo.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d062d543202bce_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7" name="Google Shape;157;g4dd062d543202bce_40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4dd062d543202bce_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Abstracción</a:t>
            </a:r>
            <a:endParaRPr/>
          </a:p>
        </p:txBody>
      </p:sp>
      <p:sp>
        <p:nvSpPr>
          <p:cNvPr id="159" name="Google Shape;159;g4dd062d543202bce_40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</a:t>
            </a:r>
            <a:r>
              <a:rPr lang="es-ES"/>
              <a:t>apacidad de separar los elementos para poder verlos de forma singular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Permite representar las características esenciales de un objeto sin preocuparnos de las restantes características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La abstracción se centra en la vista externa de un objeto, separando el comportamiento esencial de un objeto de su implementación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dd062d543202bce_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6" name="Google Shape;166;g4dd062d543202bce_48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4dd062d543202bce_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Paradigma OOP</a:t>
            </a:r>
            <a:endParaRPr/>
          </a:p>
        </p:txBody>
      </p:sp>
      <p:sp>
        <p:nvSpPr>
          <p:cNvPr id="168" name="Google Shape;168;g4dd062d543202bce_48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E</a:t>
            </a:r>
            <a:r>
              <a:rPr lang="es-ES"/>
              <a:t>ncapsular estado y operaciones en objetos.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Acciones cambian los objetos.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C++, Java, Visual Basic .NET, etc.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Su principal ventaja es la reutilización de código y su facilidad para pensar soluciones a determinados problemas.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a0100cfeb6c7e_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g38a0100cfeb6c7e_0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8a0100cfeb6c7e_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Conceptos básicos</a:t>
            </a:r>
            <a:endParaRPr/>
          </a:p>
        </p:txBody>
      </p:sp>
      <p:sp>
        <p:nvSpPr>
          <p:cNvPr id="177" name="Google Shape;177;g38a0100cfeb6c7e_0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Clase (plantilla)-instanciar-objeto (entidad concreta)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Eventos: acción que activa un objeto.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Mensajes: comunicar entre objetos.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Clase: Nombre, atributos y métodos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Atributos: características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Métodos: funciones, acciones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Objeto: estado (atributos concretos), comportamiento (métodos implementa), identidad (lo diferencia)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a0100cfeb6c7e_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4" name="Google Shape;184;g38a0100cfeb6c7e_16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8a0100cfeb6c7e_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Conceptos básicos</a:t>
            </a:r>
            <a:endParaRPr/>
          </a:p>
        </p:txBody>
      </p:sp>
      <p:sp>
        <p:nvSpPr>
          <p:cNvPr id="186" name="Google Shape;186;g38a0100cfeb6c7e_16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Clases abstractas: definimos sólo lo básico sin entrar en detalles (persona sin cara, brazos, etc)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no se implementan los métodos, sólo se definen.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Mediante herencia se define en las clases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Interfaces: son clases abstractas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Simular herencia múltiple.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s-ES"/>
              <a:t>Define un conjunto de métodos que debe implementar.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a0100cfeb6c7e_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3" name="Google Shape;193;g38a0100cfeb6c7e_8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ES" sz="2800">
                <a:solidFill>
                  <a:srgbClr val="0000FF"/>
                </a:solidFill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8a0100cfeb6c7e_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Pilares</a:t>
            </a:r>
            <a:endParaRPr/>
          </a:p>
        </p:txBody>
      </p:sp>
      <p:sp>
        <p:nvSpPr>
          <p:cNvPr id="195" name="Google Shape;195;g38a0100cfeb6c7e_8"/>
          <p:cNvSpPr txBox="1"/>
          <p:nvPr>
            <p:ph idx="1" type="body"/>
          </p:nvPr>
        </p:nvSpPr>
        <p:spPr>
          <a:xfrm>
            <a:off x="685800" y="1393025"/>
            <a:ext cx="7772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56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Encapsulación: relacionado </a:t>
            </a:r>
            <a:r>
              <a:rPr lang="es-ES"/>
              <a:t>con objeto dentro de él.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Abstracción: oculta la complejidad.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Herencia: hereda características.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s-ES"/>
              <a:t>Polimorfismo: varios objetos de distintas clases con base común se pueden usar distinto (persona y hablar ())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íxel">
  <a:themeElements>
    <a:clrScheme name="Pí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2004-05-31T20:56:50Z</dcterms:created>
  <dc:creator>Oscar Díaz Muñoz</dc:creator>
</cp:coreProperties>
</file>