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8e6f4e47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8e6f4e475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28e6f4e475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f13e5c21f_1_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f13e5c21f_1_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1f13e5c21f_1_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f13e5c21f_1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f13e5c21f_1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1f13e5c21f_1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f13e5c21f_1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f13e5c21f_1_3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1f13e5c21f_1_3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f13e5c21f_1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f13e5c21f_1_4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1f13e5c21f_1_4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c77cd14c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c77cd14c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1c77cd14c8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f13e5c21f_1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f13e5c21f_1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1f13e5c21f_1_4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f13e5c21f_1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f13e5c21f_1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1f13e5c21f_1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f13e5c21f_1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f13e5c21f_1_4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1f13e5c21f_1_4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f13e5c21f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f13e5c21f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31f13e5c21f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13e5c21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f13e5c21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31f13e5c21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f13e5c21f_1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f13e5c21f_1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31f13e5c21f_1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13e5c21f_1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13e5c21f_1_3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1f13e5c21f_1_3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13e5c21f_1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13e5c21f_1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1f13e5c21f_1_3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f13e5c21f_1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f13e5c21f_1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31f13e5c21f_1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c77cd14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c77cd14c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1c77cd14c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c77cd14c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c77cd14c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1c77cd14c8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1524000" y="2185059"/>
            <a:ext cx="9144000" cy="132490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b="1"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524000" y="3602038"/>
            <a:ext cx="9144000" cy="9373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C1C2F"/>
              </a:buClr>
              <a:buSzPts val="2400"/>
              <a:buNone/>
              <a:defRPr b="1" sz="2400">
                <a:solidFill>
                  <a:srgbClr val="7C1C2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rgbClr val="7C1C2F"/>
              </a:buClr>
              <a:buSzPts val="1800"/>
              <a:buNone/>
              <a:defRPr sz="1800"/>
            </a:lvl3pPr>
            <a:lvl4pPr lvl="3" algn="ctr">
              <a:lnSpc>
                <a:spcPct val="90000"/>
              </a:lnSpc>
              <a:spcBef>
                <a:spcPts val="500"/>
              </a:spcBef>
              <a:spcAft>
                <a:spcPts val="0"/>
              </a:spcAft>
              <a:buClr>
                <a:srgbClr val="757070"/>
              </a:buClr>
              <a:buSzPts val="1600"/>
              <a:buNone/>
              <a:defRPr sz="1600"/>
            </a:lvl4pPr>
            <a:lvl5pPr lvl="4" algn="ctr">
              <a:lnSpc>
                <a:spcPct val="90000"/>
              </a:lnSpc>
              <a:spcBef>
                <a:spcPts val="500"/>
              </a:spcBef>
              <a:spcAft>
                <a:spcPts val="0"/>
              </a:spcAft>
              <a:buClr>
                <a:srgbClr val="75707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1"/>
          <p:cNvSpPr txBox="1"/>
          <p:nvPr>
            <p:ph type="title"/>
          </p:nvPr>
        </p:nvSpPr>
        <p:spPr>
          <a:xfrm>
            <a:off x="838199" y="1699456"/>
            <a:ext cx="10515600" cy="11087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rot="5400000">
            <a:off x="4668932" y="-1004162"/>
            <a:ext cx="2854133" cy="105155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D4D4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rgbClr val="7C1C2F"/>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12"/>
          <p:cNvSpPr txBox="1"/>
          <p:nvPr>
            <p:ph type="title"/>
          </p:nvPr>
        </p:nvSpPr>
        <p:spPr>
          <a:xfrm rot="5400000">
            <a:off x="7703904" y="2527066"/>
            <a:ext cx="4670892"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txBox="1"/>
          <p:nvPr>
            <p:ph idx="1" type="body"/>
          </p:nvPr>
        </p:nvSpPr>
        <p:spPr>
          <a:xfrm rot="5400000">
            <a:off x="2369904" y="-25633"/>
            <a:ext cx="4670892"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D4D4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rgbClr val="7C1C2F"/>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2"/>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838199" y="1699456"/>
            <a:ext cx="10515600" cy="11087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838199" y="2826571"/>
            <a:ext cx="10515599" cy="285413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D4D4D"/>
              </a:buClr>
              <a:buSzPts val="2800"/>
              <a:buFont typeface="NTR"/>
              <a:buChar char="="/>
              <a:defRPr/>
            </a:lvl1pPr>
            <a:lvl2pPr indent="-381000" lvl="1" marL="914400" algn="l">
              <a:lnSpc>
                <a:spcPct val="90000"/>
              </a:lnSpc>
              <a:spcBef>
                <a:spcPts val="500"/>
              </a:spcBef>
              <a:spcAft>
                <a:spcPts val="0"/>
              </a:spcAft>
              <a:buClr>
                <a:schemeClr val="dk1"/>
              </a:buClr>
              <a:buSzPts val="2400"/>
              <a:buFont typeface="NTR"/>
              <a:buChar char="="/>
              <a:defRPr/>
            </a:lvl2pPr>
            <a:lvl3pPr indent="-355600" lvl="2" marL="1371600" algn="l">
              <a:lnSpc>
                <a:spcPct val="90000"/>
              </a:lnSpc>
              <a:spcBef>
                <a:spcPts val="500"/>
              </a:spcBef>
              <a:spcAft>
                <a:spcPts val="0"/>
              </a:spcAft>
              <a:buClr>
                <a:srgbClr val="757070"/>
              </a:buClr>
              <a:buSzPts val="2000"/>
              <a:buFont typeface="NTR"/>
              <a:buChar char="="/>
              <a:defRPr>
                <a:solidFill>
                  <a:srgbClr val="757070"/>
                </a:solidFill>
              </a:defRPr>
            </a:lvl3pPr>
            <a:lvl4pPr indent="-342900" lvl="3" marL="1828800" algn="l">
              <a:lnSpc>
                <a:spcPct val="90000"/>
              </a:lnSpc>
              <a:spcBef>
                <a:spcPts val="500"/>
              </a:spcBef>
              <a:spcAft>
                <a:spcPts val="0"/>
              </a:spcAft>
              <a:buClr>
                <a:srgbClr val="7C1C2F"/>
              </a:buClr>
              <a:buSzPts val="1800"/>
              <a:buFont typeface="NTR"/>
              <a:buChar char="="/>
              <a:defRPr>
                <a:solidFill>
                  <a:srgbClr val="7C1C2F"/>
                </a:solidFill>
              </a:defRPr>
            </a:lvl4pPr>
            <a:lvl5pPr indent="-342900" lvl="4" marL="2286000" algn="l">
              <a:lnSpc>
                <a:spcPct val="90000"/>
              </a:lnSpc>
              <a:spcBef>
                <a:spcPts val="500"/>
              </a:spcBef>
              <a:spcAft>
                <a:spcPts val="0"/>
              </a:spcAft>
              <a:buClr>
                <a:srgbClr val="B20938"/>
              </a:buClr>
              <a:buSzPts val="1800"/>
              <a:buFont typeface="NTR"/>
              <a:buChar char="="/>
              <a:defRPr>
                <a:solidFill>
                  <a:srgbClr val="B209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831850" y="1709738"/>
            <a:ext cx="10515600" cy="27349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20938"/>
              </a:buClr>
              <a:buSzPts val="2400"/>
              <a:buNone/>
              <a:defRPr b="0" sz="2400">
                <a:solidFill>
                  <a:srgbClr val="B2093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4"/>
          <p:cNvCxnSpPr/>
          <p:nvPr/>
        </p:nvCxnSpPr>
        <p:spPr>
          <a:xfrm>
            <a:off x="831850" y="4479402"/>
            <a:ext cx="105156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5"/>
          <p:cNvSpPr txBox="1"/>
          <p:nvPr>
            <p:ph idx="1" type="body"/>
          </p:nvPr>
        </p:nvSpPr>
        <p:spPr>
          <a:xfrm>
            <a:off x="6172200" y="2594099"/>
            <a:ext cx="5181600" cy="35828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D4D4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rgbClr val="7C1C2F"/>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5"/>
          <p:cNvSpPr txBox="1"/>
          <p:nvPr>
            <p:ph idx="2" type="body"/>
          </p:nvPr>
        </p:nvSpPr>
        <p:spPr>
          <a:xfrm>
            <a:off x="838201" y="2594100"/>
            <a:ext cx="5181600" cy="35828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D4D4D"/>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rgbClr val="7C1C2F"/>
              </a:buClr>
              <a:buSzPts val="1800"/>
              <a:buChar char="="/>
              <a:defRPr/>
            </a:lvl3pPr>
            <a:lvl4pPr indent="-342900" lvl="3" marL="1828800" algn="l">
              <a:lnSpc>
                <a:spcPct val="90000"/>
              </a:lnSpc>
              <a:spcBef>
                <a:spcPts val="500"/>
              </a:spcBef>
              <a:spcAft>
                <a:spcPts val="0"/>
              </a:spcAft>
              <a:buClr>
                <a:srgbClr val="757070"/>
              </a:buClr>
              <a:buSzPts val="1800"/>
              <a:buChar char="="/>
              <a:defRPr/>
            </a:lvl4pPr>
            <a:lvl5pPr indent="-342900" lvl="4" marL="2286000" algn="l">
              <a:lnSpc>
                <a:spcPct val="90000"/>
              </a:lnSpc>
              <a:spcBef>
                <a:spcPts val="500"/>
              </a:spcBef>
              <a:spcAft>
                <a:spcPts val="0"/>
              </a:spcAft>
              <a:buClr>
                <a:srgbClr val="75707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type="title"/>
          </p:nvPr>
        </p:nvSpPr>
        <p:spPr>
          <a:xfrm>
            <a:off x="838199" y="1467962"/>
            <a:ext cx="10515600" cy="11087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838200" y="1954099"/>
            <a:ext cx="10515600" cy="11087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7"/>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Header">
  <p:cSld name="Blank - No Header">
    <p:spTree>
      <p:nvGrpSpPr>
        <p:cNvPr id="47" name="Shape 47"/>
        <p:cNvGrpSpPr/>
        <p:nvPr/>
      </p:nvGrpSpPr>
      <p:grpSpPr>
        <a:xfrm>
          <a:off x="0" y="0"/>
          <a:ext cx="0" cy="0"/>
          <a:chOff x="0" y="0"/>
          <a:chExt cx="0" cy="0"/>
        </a:xfrm>
      </p:grpSpPr>
      <p:sp>
        <p:nvSpPr>
          <p:cNvPr descr="Blank White Box" id="48" name="Google Shape;48;p8"/>
          <p:cNvSpPr/>
          <p:nvPr/>
        </p:nvSpPr>
        <p:spPr>
          <a:xfrm>
            <a:off x="0" y="0"/>
            <a:ext cx="12192000" cy="15897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8"/>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9"/>
          <p:cNvSpPr txBox="1"/>
          <p:nvPr>
            <p:ph type="title"/>
          </p:nvPr>
        </p:nvSpPr>
        <p:spPr>
          <a:xfrm>
            <a:off x="851363" y="1493134"/>
            <a:ext cx="3932237" cy="10041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 type="body"/>
          </p:nvPr>
        </p:nvSpPr>
        <p:spPr>
          <a:xfrm>
            <a:off x="5183188" y="1493134"/>
            <a:ext cx="6172200" cy="4367916"/>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4D4D4D"/>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rgbClr val="7C1C2F"/>
              </a:buClr>
              <a:buSzPts val="2400"/>
              <a:buChar char="="/>
              <a:defRPr sz="2400"/>
            </a:lvl3pPr>
            <a:lvl4pPr indent="-355600" lvl="3" marL="1828800" algn="l">
              <a:lnSpc>
                <a:spcPct val="90000"/>
              </a:lnSpc>
              <a:spcBef>
                <a:spcPts val="500"/>
              </a:spcBef>
              <a:spcAft>
                <a:spcPts val="0"/>
              </a:spcAft>
              <a:buClr>
                <a:srgbClr val="757070"/>
              </a:buClr>
              <a:buSzPts val="2000"/>
              <a:buChar char="="/>
              <a:defRPr sz="2000"/>
            </a:lvl4pPr>
            <a:lvl5pPr indent="-355600" lvl="4" marL="2286000" algn="l">
              <a:lnSpc>
                <a:spcPct val="90000"/>
              </a:lnSpc>
              <a:spcBef>
                <a:spcPts val="500"/>
              </a:spcBef>
              <a:spcAft>
                <a:spcPts val="0"/>
              </a:spcAft>
              <a:buClr>
                <a:srgbClr val="757070"/>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9"/>
          <p:cNvSpPr txBox="1"/>
          <p:nvPr>
            <p:ph idx="2" type="body"/>
          </p:nvPr>
        </p:nvSpPr>
        <p:spPr>
          <a:xfrm>
            <a:off x="839788" y="2511706"/>
            <a:ext cx="3932237" cy="33572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4D4D4D"/>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rgbClr val="7C1C2F"/>
              </a:buClr>
              <a:buSzPts val="1200"/>
              <a:buNone/>
              <a:defRPr sz="1200"/>
            </a:lvl3pPr>
            <a:lvl4pPr indent="-228600" lvl="3" marL="1828800" algn="l">
              <a:lnSpc>
                <a:spcPct val="90000"/>
              </a:lnSpc>
              <a:spcBef>
                <a:spcPts val="500"/>
              </a:spcBef>
              <a:spcAft>
                <a:spcPts val="0"/>
              </a:spcAft>
              <a:buClr>
                <a:srgbClr val="757070"/>
              </a:buClr>
              <a:buSzPts val="1000"/>
              <a:buNone/>
              <a:defRPr sz="1000"/>
            </a:lvl4pPr>
            <a:lvl5pPr indent="-228600" lvl="4" marL="2286000" algn="l">
              <a:lnSpc>
                <a:spcPct val="90000"/>
              </a:lnSpc>
              <a:spcBef>
                <a:spcPts val="500"/>
              </a:spcBef>
              <a:spcAft>
                <a:spcPts val="0"/>
              </a:spcAft>
              <a:buClr>
                <a:srgbClr val="75707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9"/>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839788" y="1469984"/>
            <a:ext cx="3932237" cy="10185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p:nvPr>
            <p:ph idx="2" type="pic"/>
          </p:nvPr>
        </p:nvSpPr>
        <p:spPr>
          <a:xfrm>
            <a:off x="5183188" y="1469985"/>
            <a:ext cx="6172200" cy="4391066"/>
          </a:xfrm>
          <a:prstGeom prst="rect">
            <a:avLst/>
          </a:prstGeom>
          <a:noFill/>
          <a:ln>
            <a:noFill/>
          </a:ln>
        </p:spPr>
      </p:sp>
      <p:sp>
        <p:nvSpPr>
          <p:cNvPr id="58" name="Google Shape;58;p10"/>
          <p:cNvSpPr txBox="1"/>
          <p:nvPr>
            <p:ph idx="1" type="body"/>
          </p:nvPr>
        </p:nvSpPr>
        <p:spPr>
          <a:xfrm>
            <a:off x="836612" y="2488557"/>
            <a:ext cx="3932237" cy="33724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4D4D4D"/>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rgbClr val="7C1C2F"/>
              </a:buClr>
              <a:buSzPts val="1200"/>
              <a:buNone/>
              <a:defRPr sz="1200"/>
            </a:lvl3pPr>
            <a:lvl4pPr indent="-228600" lvl="3" marL="1828800" algn="l">
              <a:lnSpc>
                <a:spcPct val="90000"/>
              </a:lnSpc>
              <a:spcBef>
                <a:spcPts val="500"/>
              </a:spcBef>
              <a:spcAft>
                <a:spcPts val="0"/>
              </a:spcAft>
              <a:buClr>
                <a:srgbClr val="757070"/>
              </a:buClr>
              <a:buSzPts val="1000"/>
              <a:buNone/>
              <a:defRPr sz="1000"/>
            </a:lvl4pPr>
            <a:lvl5pPr indent="-228600" lvl="4" marL="2286000" algn="l">
              <a:lnSpc>
                <a:spcPct val="90000"/>
              </a:lnSpc>
              <a:spcBef>
                <a:spcPts val="500"/>
              </a:spcBef>
              <a:spcAft>
                <a:spcPts val="0"/>
              </a:spcAft>
              <a:buClr>
                <a:srgbClr val="75707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0"/>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199" y="1699456"/>
            <a:ext cx="10515600" cy="110879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199" y="2826571"/>
            <a:ext cx="10515599" cy="285413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4D4D4D"/>
              </a:buClr>
              <a:buSzPts val="2800"/>
              <a:buFont typeface="NTR"/>
              <a:buChar char="="/>
              <a:defRPr b="1" i="0" sz="2800" u="none" cap="none" strike="noStrike">
                <a:solidFill>
                  <a:srgbClr val="4D4D4D"/>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NTR"/>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rgbClr val="7C1C2F"/>
              </a:buClr>
              <a:buSzPts val="2000"/>
              <a:buFont typeface="NTR"/>
              <a:buChar char="="/>
              <a:defRPr b="0" i="0" sz="2000" u="none" cap="none" strike="noStrike">
                <a:solidFill>
                  <a:srgbClr val="7C1C2F"/>
                </a:solidFill>
                <a:latin typeface="Arial"/>
                <a:ea typeface="Arial"/>
                <a:cs typeface="Arial"/>
                <a:sym typeface="Arial"/>
              </a:defRPr>
            </a:lvl3pPr>
            <a:lvl4pPr indent="-342900" lvl="3" marL="1828800" marR="0" rtl="0" algn="l">
              <a:lnSpc>
                <a:spcPct val="90000"/>
              </a:lnSpc>
              <a:spcBef>
                <a:spcPts val="500"/>
              </a:spcBef>
              <a:spcAft>
                <a:spcPts val="0"/>
              </a:spcAft>
              <a:buClr>
                <a:srgbClr val="757070"/>
              </a:buClr>
              <a:buSzPts val="1800"/>
              <a:buFont typeface="NTR"/>
              <a:buChar char="="/>
              <a:defRPr b="0" i="0" sz="1800" u="none" cap="none" strike="noStrike">
                <a:solidFill>
                  <a:srgbClr val="757070"/>
                </a:solidFill>
                <a:latin typeface="Arial"/>
                <a:ea typeface="Arial"/>
                <a:cs typeface="Arial"/>
                <a:sym typeface="Arial"/>
              </a:defRPr>
            </a:lvl4pPr>
            <a:lvl5pPr indent="-342900" lvl="4" marL="2286000" marR="0" rtl="0" algn="l">
              <a:lnSpc>
                <a:spcPct val="90000"/>
              </a:lnSpc>
              <a:spcBef>
                <a:spcPts val="500"/>
              </a:spcBef>
              <a:spcAft>
                <a:spcPts val="0"/>
              </a:spcAft>
              <a:buClr>
                <a:srgbClr val="757070"/>
              </a:buClr>
              <a:buSzPts val="1800"/>
              <a:buFont typeface="NTR"/>
              <a:buChar char="="/>
              <a:defRPr b="0" i="0" sz="1800" u="none" cap="none" strike="noStrike">
                <a:solidFill>
                  <a:srgbClr val="75707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617569" y="6356350"/>
            <a:ext cx="40444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rgbClr val="898989"/>
                </a:solidFill>
                <a:latin typeface="Arial"/>
                <a:ea typeface="Arial"/>
                <a:cs typeface="Arial"/>
                <a:sym typeface="Arial"/>
              </a:defRPr>
            </a:lvl1pPr>
            <a:lvl2pPr indent="0" lvl="1" marL="0" marR="0" rtl="0" algn="r">
              <a:spcBef>
                <a:spcPts val="0"/>
              </a:spcBef>
              <a:buNone/>
              <a:defRPr b="0" i="0" sz="1400" u="none" cap="none" strike="noStrike">
                <a:solidFill>
                  <a:srgbClr val="898989"/>
                </a:solidFill>
                <a:latin typeface="Arial"/>
                <a:ea typeface="Arial"/>
                <a:cs typeface="Arial"/>
                <a:sym typeface="Arial"/>
              </a:defRPr>
            </a:lvl2pPr>
            <a:lvl3pPr indent="0" lvl="2" marL="0" marR="0" rtl="0" algn="r">
              <a:spcBef>
                <a:spcPts val="0"/>
              </a:spcBef>
              <a:buNone/>
              <a:defRPr b="0" i="0" sz="1400" u="none" cap="none" strike="noStrike">
                <a:solidFill>
                  <a:srgbClr val="898989"/>
                </a:solidFill>
                <a:latin typeface="Arial"/>
                <a:ea typeface="Arial"/>
                <a:cs typeface="Arial"/>
                <a:sym typeface="Arial"/>
              </a:defRPr>
            </a:lvl3pPr>
            <a:lvl4pPr indent="0" lvl="3" marL="0" marR="0" rtl="0" algn="r">
              <a:spcBef>
                <a:spcPts val="0"/>
              </a:spcBef>
              <a:buNone/>
              <a:defRPr b="0" i="0" sz="1400" u="none" cap="none" strike="noStrike">
                <a:solidFill>
                  <a:srgbClr val="898989"/>
                </a:solidFill>
                <a:latin typeface="Arial"/>
                <a:ea typeface="Arial"/>
                <a:cs typeface="Arial"/>
                <a:sym typeface="Arial"/>
              </a:defRPr>
            </a:lvl4pPr>
            <a:lvl5pPr indent="0" lvl="4" marL="0" marR="0" rtl="0" algn="r">
              <a:spcBef>
                <a:spcPts val="0"/>
              </a:spcBef>
              <a:buNone/>
              <a:defRPr b="0" i="0" sz="1400" u="none" cap="none" strike="noStrike">
                <a:solidFill>
                  <a:srgbClr val="898989"/>
                </a:solidFill>
                <a:latin typeface="Arial"/>
                <a:ea typeface="Arial"/>
                <a:cs typeface="Arial"/>
                <a:sym typeface="Arial"/>
              </a:defRPr>
            </a:lvl5pPr>
            <a:lvl6pPr indent="0" lvl="5" marL="0" marR="0" rtl="0" algn="r">
              <a:spcBef>
                <a:spcPts val="0"/>
              </a:spcBef>
              <a:buNone/>
              <a:defRPr b="0" i="0" sz="1400" u="none" cap="none" strike="noStrike">
                <a:solidFill>
                  <a:srgbClr val="898989"/>
                </a:solidFill>
                <a:latin typeface="Arial"/>
                <a:ea typeface="Arial"/>
                <a:cs typeface="Arial"/>
                <a:sym typeface="Arial"/>
              </a:defRPr>
            </a:lvl6pPr>
            <a:lvl7pPr indent="0" lvl="6" marL="0" marR="0" rtl="0" algn="r">
              <a:spcBef>
                <a:spcPts val="0"/>
              </a:spcBef>
              <a:buNone/>
              <a:defRPr b="0" i="0" sz="1400" u="none" cap="none" strike="noStrike">
                <a:solidFill>
                  <a:srgbClr val="898989"/>
                </a:solidFill>
                <a:latin typeface="Arial"/>
                <a:ea typeface="Arial"/>
                <a:cs typeface="Arial"/>
                <a:sym typeface="Arial"/>
              </a:defRPr>
            </a:lvl7pPr>
            <a:lvl8pPr indent="0" lvl="7" marL="0" marR="0" rtl="0" algn="r">
              <a:spcBef>
                <a:spcPts val="0"/>
              </a:spcBef>
              <a:buNone/>
              <a:defRPr b="0" i="0" sz="1400" u="none" cap="none" strike="noStrike">
                <a:solidFill>
                  <a:srgbClr val="898989"/>
                </a:solidFill>
                <a:latin typeface="Arial"/>
                <a:ea typeface="Arial"/>
                <a:cs typeface="Arial"/>
                <a:sym typeface="Arial"/>
              </a:defRPr>
            </a:lvl8pPr>
            <a:lvl9pPr indent="0" lvl="8" marL="0" marR="0" rtl="0" algn="r">
              <a:spcBef>
                <a:spcPts val="0"/>
              </a:spcBef>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Santa Clara University Mission and Logo" id="13" name="Google Shape;13;p1"/>
          <p:cNvPicPr preferRelativeResize="0"/>
          <p:nvPr/>
        </p:nvPicPr>
        <p:blipFill rotWithShape="1">
          <a:blip r:embed="rId1">
            <a:alphaModFix/>
          </a:blip>
          <a:srcRect b="0" l="0" r="0" t="0"/>
          <a:stretch/>
        </p:blipFill>
        <p:spPr>
          <a:xfrm>
            <a:off x="9432050" y="6363947"/>
            <a:ext cx="1693985" cy="320830"/>
          </a:xfrm>
          <a:prstGeom prst="rect">
            <a:avLst/>
          </a:prstGeom>
          <a:noFill/>
          <a:ln>
            <a:noFill/>
          </a:ln>
        </p:spPr>
      </p:pic>
      <p:pic>
        <p:nvPicPr>
          <p:cNvPr descr="Santa Clara University Official Seal" id="14" name="Google Shape;14;p1"/>
          <p:cNvPicPr preferRelativeResize="0"/>
          <p:nvPr/>
        </p:nvPicPr>
        <p:blipFill rotWithShape="1">
          <a:blip r:embed="rId2">
            <a:alphaModFix/>
          </a:blip>
          <a:srcRect b="0" l="0" r="0" t="0"/>
          <a:stretch/>
        </p:blipFill>
        <p:spPr>
          <a:xfrm>
            <a:off x="1009835" y="169890"/>
            <a:ext cx="1108796" cy="1108796"/>
          </a:xfrm>
          <a:prstGeom prst="rect">
            <a:avLst/>
          </a:prstGeom>
          <a:noFill/>
          <a:ln>
            <a:noFill/>
          </a:ln>
        </p:spPr>
      </p:pic>
      <p:cxnSp>
        <p:nvCxnSpPr>
          <p:cNvPr id="15" name="Google Shape;15;p1"/>
          <p:cNvCxnSpPr/>
          <p:nvPr/>
        </p:nvCxnSpPr>
        <p:spPr>
          <a:xfrm>
            <a:off x="11218867" y="6422911"/>
            <a:ext cx="0" cy="250320"/>
          </a:xfrm>
          <a:prstGeom prst="straightConnector1">
            <a:avLst/>
          </a:prstGeom>
          <a:noFill/>
          <a:ln cap="flat" cmpd="sng" w="9525">
            <a:solidFill>
              <a:srgbClr val="C0C1C4"/>
            </a:solidFill>
            <a:prstDash val="solid"/>
            <a:miter lim="800000"/>
            <a:headEnd len="sm" w="sm" type="none"/>
            <a:tailEnd len="sm" w="sm" type="none"/>
          </a:ln>
        </p:spPr>
      </p:cxnSp>
      <p:cxnSp>
        <p:nvCxnSpPr>
          <p:cNvPr id="16" name="Google Shape;16;p1"/>
          <p:cNvCxnSpPr/>
          <p:nvPr/>
        </p:nvCxnSpPr>
        <p:spPr>
          <a:xfrm>
            <a:off x="9310554" y="6422911"/>
            <a:ext cx="0" cy="250320"/>
          </a:xfrm>
          <a:prstGeom prst="straightConnector1">
            <a:avLst/>
          </a:prstGeom>
          <a:noFill/>
          <a:ln cap="flat" cmpd="sng" w="9525">
            <a:solidFill>
              <a:srgbClr val="C0C1C4"/>
            </a:solidFill>
            <a:prstDash val="solid"/>
            <a:miter lim="800000"/>
            <a:headEnd len="sm" w="sm" type="none"/>
            <a:tailEnd len="sm" w="sm" type="none"/>
          </a:ln>
        </p:spPr>
      </p:cxnSp>
      <p:cxnSp>
        <p:nvCxnSpPr>
          <p:cNvPr id="17" name="Google Shape;17;p1"/>
          <p:cNvCxnSpPr/>
          <p:nvPr/>
        </p:nvCxnSpPr>
        <p:spPr>
          <a:xfrm rot="10800000">
            <a:off x="0" y="6223651"/>
            <a:ext cx="12192001" cy="0"/>
          </a:xfrm>
          <a:prstGeom prst="straightConnector1">
            <a:avLst/>
          </a:prstGeom>
          <a:noFill/>
          <a:ln cap="flat" cmpd="sng" w="9525">
            <a:solidFill>
              <a:srgbClr val="C0C1C4"/>
            </a:solidFill>
            <a:prstDash val="solid"/>
            <a:miter lim="800000"/>
            <a:headEnd len="sm" w="sm" type="none"/>
            <a:tailEnd len="sm" w="sm" type="none"/>
          </a:ln>
        </p:spPr>
      </p:cxnSp>
      <p:cxnSp>
        <p:nvCxnSpPr>
          <p:cNvPr id="18" name="Google Shape;18;p1"/>
          <p:cNvCxnSpPr/>
          <p:nvPr/>
        </p:nvCxnSpPr>
        <p:spPr>
          <a:xfrm rot="10800000">
            <a:off x="2374231" y="362861"/>
            <a:ext cx="9817769" cy="0"/>
          </a:xfrm>
          <a:prstGeom prst="straightConnector1">
            <a:avLst/>
          </a:prstGeom>
          <a:noFill/>
          <a:ln cap="flat" cmpd="sng" w="9525">
            <a:solidFill>
              <a:srgbClr val="C0C1C4"/>
            </a:solidFill>
            <a:prstDash val="solid"/>
            <a:miter lim="800000"/>
            <a:headEnd len="sm" w="sm" type="none"/>
            <a:tailEnd len="sm" w="sm" type="none"/>
          </a:ln>
        </p:spPr>
      </p:cxnSp>
      <p:cxnSp>
        <p:nvCxnSpPr>
          <p:cNvPr id="19" name="Google Shape;19;p1"/>
          <p:cNvCxnSpPr/>
          <p:nvPr/>
        </p:nvCxnSpPr>
        <p:spPr>
          <a:xfrm rot="10800000">
            <a:off x="2374232" y="1046293"/>
            <a:ext cx="9817770" cy="0"/>
          </a:xfrm>
          <a:prstGeom prst="straightConnector1">
            <a:avLst/>
          </a:prstGeom>
          <a:noFill/>
          <a:ln cap="flat" cmpd="sng" w="9525">
            <a:solidFill>
              <a:srgbClr val="C0C1C4"/>
            </a:solidFill>
            <a:prstDash val="solid"/>
            <a:miter lim="800000"/>
            <a:headEnd len="sm" w="sm" type="none"/>
            <a:tailEnd len="sm" w="sm" type="none"/>
          </a:ln>
        </p:spPr>
      </p:cxnSp>
      <p:cxnSp>
        <p:nvCxnSpPr>
          <p:cNvPr id="20" name="Google Shape;20;p1"/>
          <p:cNvCxnSpPr/>
          <p:nvPr/>
        </p:nvCxnSpPr>
        <p:spPr>
          <a:xfrm rot="10800000">
            <a:off x="0" y="1046293"/>
            <a:ext cx="730502" cy="0"/>
          </a:xfrm>
          <a:prstGeom prst="straightConnector1">
            <a:avLst/>
          </a:prstGeom>
          <a:noFill/>
          <a:ln cap="flat" cmpd="sng" w="9525">
            <a:solidFill>
              <a:srgbClr val="C0C1C4"/>
            </a:solidFill>
            <a:prstDash val="solid"/>
            <a:miter lim="800000"/>
            <a:headEnd len="sm" w="sm" type="none"/>
            <a:tailEnd len="sm" w="sm" type="none"/>
          </a:ln>
        </p:spPr>
      </p:cxnSp>
      <p:cxnSp>
        <p:nvCxnSpPr>
          <p:cNvPr id="21" name="Google Shape;21;p1"/>
          <p:cNvCxnSpPr/>
          <p:nvPr/>
        </p:nvCxnSpPr>
        <p:spPr>
          <a:xfrm rot="10800000">
            <a:off x="0" y="362861"/>
            <a:ext cx="730502" cy="0"/>
          </a:xfrm>
          <a:prstGeom prst="straightConnector1">
            <a:avLst/>
          </a:prstGeom>
          <a:noFill/>
          <a:ln cap="flat" cmpd="sng" w="9525">
            <a:solidFill>
              <a:srgbClr val="C0C1C4"/>
            </a:solidFill>
            <a:prstDash val="solid"/>
            <a:miter lim="800000"/>
            <a:headEnd len="sm" w="sm" type="none"/>
            <a:tailEnd len="sm" w="sm" type="none"/>
          </a:ln>
        </p:spPr>
      </p:cxnSp>
      <p:pic>
        <p:nvPicPr>
          <p:cNvPr descr="Presentation Header Reads: Santa Clara University School of Engineering" id="22" name="Google Shape;22;p1"/>
          <p:cNvPicPr preferRelativeResize="0"/>
          <p:nvPr/>
        </p:nvPicPr>
        <p:blipFill rotWithShape="1">
          <a:blip r:embed="rId3">
            <a:alphaModFix/>
          </a:blip>
          <a:srcRect b="0" l="0" r="0" t="0"/>
          <a:stretch/>
        </p:blipFill>
        <p:spPr>
          <a:xfrm>
            <a:off x="2798617" y="381180"/>
            <a:ext cx="7924800" cy="914400"/>
          </a:xfrm>
          <a:prstGeom prst="rect">
            <a:avLst/>
          </a:prstGeom>
          <a:noFill/>
          <a:ln>
            <a:noFill/>
          </a:ln>
        </p:spPr>
      </p:pic>
      <p:sp>
        <p:nvSpPr>
          <p:cNvPr id="23" name="Google Shape;23;p1"/>
          <p:cNvSpPr txBox="1"/>
          <p:nvPr/>
        </p:nvSpPr>
        <p:spPr>
          <a:xfrm>
            <a:off x="730500" y="6339450"/>
            <a:ext cx="2443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898989"/>
                </a:solidFill>
              </a:rPr>
              <a:t>www.scu.edu/engineering</a:t>
            </a:r>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6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1524000" y="2185059"/>
            <a:ext cx="9144000" cy="1324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latin typeface="Comic Sans MS"/>
                <a:ea typeface="Comic Sans MS"/>
                <a:cs typeface="Comic Sans MS"/>
                <a:sym typeface="Comic Sans MS"/>
              </a:rPr>
              <a:t>Computerized Gardening System</a:t>
            </a:r>
            <a:endParaRPr>
              <a:latin typeface="Comic Sans MS"/>
              <a:ea typeface="Comic Sans MS"/>
              <a:cs typeface="Comic Sans MS"/>
              <a:sym typeface="Comic Sans MS"/>
            </a:endParaRPr>
          </a:p>
        </p:txBody>
      </p:sp>
      <p:sp>
        <p:nvSpPr>
          <p:cNvPr id="74" name="Google Shape;74;p13"/>
          <p:cNvSpPr txBox="1"/>
          <p:nvPr>
            <p:ph idx="1" type="subTitle"/>
          </p:nvPr>
        </p:nvSpPr>
        <p:spPr>
          <a:xfrm>
            <a:off x="8402000" y="4890300"/>
            <a:ext cx="3696300" cy="937200"/>
          </a:xfrm>
          <a:prstGeom prst="rect">
            <a:avLst/>
          </a:prstGeom>
        </p:spPr>
        <p:txBody>
          <a:bodyPr anchorCtr="0" anchor="t" bIns="45700" lIns="91425" spcFirstLastPara="1" rIns="91425" wrap="square" tIns="45700">
            <a:normAutofit fontScale="70000" lnSpcReduction="20000"/>
          </a:bodyPr>
          <a:lstStyle/>
          <a:p>
            <a:pPr indent="0" lvl="0" marL="0" rtl="0" algn="r">
              <a:spcBef>
                <a:spcPts val="1000"/>
              </a:spcBef>
              <a:spcAft>
                <a:spcPts val="0"/>
              </a:spcAft>
              <a:buNone/>
            </a:pPr>
            <a:r>
              <a:rPr lang="en-US"/>
              <a:t>Divyanth Chalicham</a:t>
            </a:r>
            <a:endParaRPr/>
          </a:p>
          <a:p>
            <a:pPr indent="0" lvl="0" marL="0" rtl="0" algn="r">
              <a:spcBef>
                <a:spcPts val="1000"/>
              </a:spcBef>
              <a:spcAft>
                <a:spcPts val="0"/>
              </a:spcAft>
              <a:buNone/>
            </a:pPr>
            <a:r>
              <a:rPr lang="en-US"/>
              <a:t>Wineel Wilson Dasari</a:t>
            </a:r>
            <a:endParaRPr/>
          </a:p>
          <a:p>
            <a:pPr indent="0" lvl="0" marL="0" rtl="0" algn="r">
              <a:spcBef>
                <a:spcPts val="1000"/>
              </a:spcBef>
              <a:spcAft>
                <a:spcPts val="0"/>
              </a:spcAft>
              <a:buNone/>
            </a:pPr>
            <a:r>
              <a:rPr lang="en-US"/>
              <a:t>Varshit Purna Amrutham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838199" y="134228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latin typeface="Comic Sans MS"/>
                <a:ea typeface="Comic Sans MS"/>
                <a:cs typeface="Comic Sans MS"/>
                <a:sym typeface="Comic Sans MS"/>
              </a:rPr>
              <a:t>Use case</a:t>
            </a:r>
            <a:endParaRPr sz="3400">
              <a:latin typeface="Comic Sans MS"/>
              <a:ea typeface="Comic Sans MS"/>
              <a:cs typeface="Comic Sans MS"/>
              <a:sym typeface="Comic Sans MS"/>
            </a:endParaRPr>
          </a:p>
        </p:txBody>
      </p:sp>
      <p:pic>
        <p:nvPicPr>
          <p:cNvPr id="134" name="Google Shape;134;p22"/>
          <p:cNvPicPr preferRelativeResize="0"/>
          <p:nvPr/>
        </p:nvPicPr>
        <p:blipFill>
          <a:blip r:embed="rId3">
            <a:alphaModFix/>
          </a:blip>
          <a:stretch>
            <a:fillRect/>
          </a:stretch>
        </p:blipFill>
        <p:spPr>
          <a:xfrm>
            <a:off x="4200525" y="2097456"/>
            <a:ext cx="3122168" cy="4102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838199" y="114383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latin typeface="Comic Sans MS"/>
                <a:ea typeface="Comic Sans MS"/>
                <a:cs typeface="Comic Sans MS"/>
                <a:sym typeface="Comic Sans MS"/>
              </a:rPr>
              <a:t>Sequence diagram</a:t>
            </a:r>
            <a:endParaRPr sz="3400">
              <a:latin typeface="Comic Sans MS"/>
              <a:ea typeface="Comic Sans MS"/>
              <a:cs typeface="Comic Sans MS"/>
              <a:sym typeface="Comic Sans MS"/>
            </a:endParaRPr>
          </a:p>
        </p:txBody>
      </p:sp>
      <p:pic>
        <p:nvPicPr>
          <p:cNvPr id="141" name="Google Shape;141;p23"/>
          <p:cNvPicPr preferRelativeResize="0"/>
          <p:nvPr/>
        </p:nvPicPr>
        <p:blipFill>
          <a:blip r:embed="rId3">
            <a:alphaModFix/>
          </a:blip>
          <a:stretch>
            <a:fillRect/>
          </a:stretch>
        </p:blipFill>
        <p:spPr>
          <a:xfrm>
            <a:off x="838200" y="2057750"/>
            <a:ext cx="10631501" cy="4141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88574" y="112398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UI</a:t>
            </a:r>
            <a:endParaRPr/>
          </a:p>
        </p:txBody>
      </p:sp>
      <p:pic>
        <p:nvPicPr>
          <p:cNvPr id="148" name="Google Shape;148;p24"/>
          <p:cNvPicPr preferRelativeResize="0"/>
          <p:nvPr/>
        </p:nvPicPr>
        <p:blipFill>
          <a:blip r:embed="rId3">
            <a:alphaModFix/>
          </a:blip>
          <a:stretch>
            <a:fillRect/>
          </a:stretch>
        </p:blipFill>
        <p:spPr>
          <a:xfrm>
            <a:off x="2255625" y="1883781"/>
            <a:ext cx="7680746" cy="4320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838199" y="2874606"/>
            <a:ext cx="10515600" cy="1108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Comic Sans MS"/>
                <a:ea typeface="Comic Sans MS"/>
                <a:cs typeface="Comic Sans MS"/>
                <a:sym typeface="Comic Sans MS"/>
              </a:rPr>
              <a:t>DEMO</a:t>
            </a:r>
            <a:endParaRPr>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838199" y="133003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latin typeface="Comic Sans MS"/>
                <a:ea typeface="Comic Sans MS"/>
                <a:cs typeface="Comic Sans MS"/>
                <a:sym typeface="Comic Sans MS"/>
              </a:rPr>
              <a:t>Future work</a:t>
            </a:r>
            <a:endParaRPr sz="3600">
              <a:latin typeface="Comic Sans MS"/>
              <a:ea typeface="Comic Sans MS"/>
              <a:cs typeface="Comic Sans MS"/>
              <a:sym typeface="Comic Sans MS"/>
            </a:endParaRPr>
          </a:p>
        </p:txBody>
      </p:sp>
      <p:sp>
        <p:nvSpPr>
          <p:cNvPr id="161" name="Google Shape;161;p26"/>
          <p:cNvSpPr txBox="1"/>
          <p:nvPr>
            <p:ph idx="1" type="body"/>
          </p:nvPr>
        </p:nvSpPr>
        <p:spPr>
          <a:xfrm>
            <a:off x="838200" y="2438825"/>
            <a:ext cx="11030700" cy="36519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sz="1800"/>
              <a:t>Displaying All Log Details in the UI: </a:t>
            </a:r>
            <a:endParaRPr sz="1800"/>
          </a:p>
          <a:p>
            <a:pPr indent="-342900" lvl="1" marL="914400" rtl="0" algn="l">
              <a:lnSpc>
                <a:spcPct val="115000"/>
              </a:lnSpc>
              <a:spcBef>
                <a:spcPts val="0"/>
              </a:spcBef>
              <a:spcAft>
                <a:spcPts val="0"/>
              </a:spcAft>
              <a:buSzPts val="1800"/>
              <a:buChar char="○"/>
            </a:pPr>
            <a:r>
              <a:rPr lang="en-US" sz="1800"/>
              <a:t>Implemented functionality to load and display all log details in the log section of the user interface, providing real-time monitoring of system events and updates. </a:t>
            </a:r>
            <a:endParaRPr sz="1800"/>
          </a:p>
          <a:p>
            <a:pPr indent="-342900" lvl="0" marL="457200" rtl="0" algn="l">
              <a:lnSpc>
                <a:spcPct val="115000"/>
              </a:lnSpc>
              <a:spcBef>
                <a:spcPts val="0"/>
              </a:spcBef>
              <a:spcAft>
                <a:spcPts val="0"/>
              </a:spcAft>
              <a:buSzPts val="1800"/>
              <a:buChar char="●"/>
            </a:pPr>
            <a:r>
              <a:rPr lang="en-US" sz="1800"/>
              <a:t>Visualizing Pest Attacks on Plants: </a:t>
            </a:r>
            <a:endParaRPr sz="1800"/>
          </a:p>
          <a:p>
            <a:pPr indent="-342900" lvl="1" marL="914400" rtl="0" algn="l">
              <a:lnSpc>
                <a:spcPct val="115000"/>
              </a:lnSpc>
              <a:spcBef>
                <a:spcPts val="0"/>
              </a:spcBef>
              <a:spcAft>
                <a:spcPts val="0"/>
              </a:spcAft>
              <a:buSzPts val="1800"/>
              <a:buChar char="○"/>
            </a:pPr>
            <a:r>
              <a:rPr lang="en-US" sz="1800"/>
              <a:t>Integrated a dynamic system that tracks and displays various pest attacks on plants, offering users insights into pest activity and its impact on garden health like displaying dead plants and removing them from the grid. </a:t>
            </a:r>
            <a:endParaRPr sz="1800"/>
          </a:p>
          <a:p>
            <a:pPr indent="-342900" lvl="0" marL="457200" rtl="0" algn="l">
              <a:lnSpc>
                <a:spcPct val="115000"/>
              </a:lnSpc>
              <a:spcBef>
                <a:spcPts val="0"/>
              </a:spcBef>
              <a:spcAft>
                <a:spcPts val="0"/>
              </a:spcAft>
              <a:buSzPts val="1800"/>
              <a:buChar char="●"/>
            </a:pPr>
            <a:r>
              <a:rPr lang="en-US" sz="1800"/>
              <a:t>Handling Weather Conditions and Their Impact on Plants: </a:t>
            </a:r>
            <a:endParaRPr sz="1800"/>
          </a:p>
          <a:p>
            <a:pPr indent="-342900" lvl="1" marL="914400" rtl="0" algn="l">
              <a:lnSpc>
                <a:spcPct val="115000"/>
              </a:lnSpc>
              <a:spcBef>
                <a:spcPts val="0"/>
              </a:spcBef>
              <a:spcAft>
                <a:spcPts val="0"/>
              </a:spcAft>
              <a:buSzPts val="1800"/>
              <a:buChar char="○"/>
            </a:pPr>
            <a:r>
              <a:rPr lang="en-US" sz="1800"/>
              <a:t>Incorporated weather condition simulations (e.g., rainfall, temperature changes) and their effects on plants, with real-time updates shown on the frontend to help users understand environmental impacts on plant growth.</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838199" y="124303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Conclusion</a:t>
            </a:r>
            <a:endParaRPr>
              <a:latin typeface="Comic Sans MS"/>
              <a:ea typeface="Comic Sans MS"/>
              <a:cs typeface="Comic Sans MS"/>
              <a:sym typeface="Comic Sans MS"/>
            </a:endParaRPr>
          </a:p>
        </p:txBody>
      </p:sp>
      <p:sp>
        <p:nvSpPr>
          <p:cNvPr id="168" name="Google Shape;168;p27"/>
          <p:cNvSpPr txBox="1"/>
          <p:nvPr>
            <p:ph idx="1" type="body"/>
          </p:nvPr>
        </p:nvSpPr>
        <p:spPr>
          <a:xfrm>
            <a:off x="838200" y="2211425"/>
            <a:ext cx="11097900" cy="3821100"/>
          </a:xfrm>
          <a:prstGeom prst="rect">
            <a:avLst/>
          </a:prstGeom>
        </p:spPr>
        <p:txBody>
          <a:bodyPr anchorCtr="0" anchor="t" bIns="45700" lIns="91425" spcFirstLastPara="1" rIns="91425" wrap="square" tIns="45700">
            <a:normAutofit fontScale="55000"/>
          </a:bodyPr>
          <a:lstStyle/>
          <a:p>
            <a:pPr indent="-326390" lvl="0" marL="457200" rtl="0" algn="l">
              <a:lnSpc>
                <a:spcPct val="115000"/>
              </a:lnSpc>
              <a:spcBef>
                <a:spcPts val="1000"/>
              </a:spcBef>
              <a:spcAft>
                <a:spcPts val="0"/>
              </a:spcAft>
              <a:buSzPct val="100000"/>
              <a:buFont typeface="Comic Sans MS"/>
              <a:buChar char="●"/>
            </a:pPr>
            <a:r>
              <a:rPr lang="en-US">
                <a:latin typeface="Comic Sans MS"/>
                <a:ea typeface="Comic Sans MS"/>
                <a:cs typeface="Comic Sans MS"/>
                <a:sym typeface="Comic Sans MS"/>
              </a:rPr>
              <a:t>Summary of the Project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The Computerized Gardening System (CGS) is a comprehensive and automated solution designed to address the complexities of managing large and diverse gardens. By integrating advanced features such as automated watering, pest control, heating, and a robust logging system, the project showcases how modern technology can transform traditional gardening practices. Through a user-friendly JavaFX interface, the system simplifies garden management while ensuring sustainability and efficiency. </a:t>
            </a:r>
            <a:endParaRPr>
              <a:latin typeface="Comic Sans MS"/>
              <a:ea typeface="Comic Sans MS"/>
              <a:cs typeface="Comic Sans MS"/>
              <a:sym typeface="Comic Sans MS"/>
            </a:endParaRPr>
          </a:p>
          <a:p>
            <a:pPr indent="-32639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Key Takeaways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Automation for Efficiency: The system minimizes manual effort and human error by automating key gardening tasks.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Modular Design: Independent modules ensure scalability and easier maintenance.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User-Centric Approach: An intuitive GUI and detailed logs enhance usability for both technical and non-technical users.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Resilience and Sustainability: The garden can operate autonomously over extended periods while optimizing resource usage. </a:t>
            </a:r>
            <a:endParaRPr>
              <a:latin typeface="Comic Sans MS"/>
              <a:ea typeface="Comic Sans MS"/>
              <a:cs typeface="Comic Sans MS"/>
              <a:sym typeface="Comic Sans MS"/>
            </a:endParaRPr>
          </a:p>
          <a:p>
            <a:pPr indent="-32639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Final Thoughts </a:t>
            </a:r>
            <a:endParaRPr>
              <a:latin typeface="Comic Sans MS"/>
              <a:ea typeface="Comic Sans MS"/>
              <a:cs typeface="Comic Sans MS"/>
              <a:sym typeface="Comic Sans MS"/>
            </a:endParaRPr>
          </a:p>
          <a:p>
            <a:pPr indent="-312419"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The CGS highlights the potential of combining software engineering with real-world applications to solve everyday problems. This project not only demonstrates the power of object-oriented design and programming but also emphasizes the importance of user-focused design and sustainable practices. With further enhancements, the CGS could serve as a model for future smart gardening solutions, bridging the gap between technology and environmental stewardship.</a:t>
            </a: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838199" y="1342256"/>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Acknowledgments</a:t>
            </a:r>
            <a:endParaRPr>
              <a:latin typeface="Comic Sans MS"/>
              <a:ea typeface="Comic Sans MS"/>
              <a:cs typeface="Comic Sans MS"/>
              <a:sym typeface="Comic Sans MS"/>
            </a:endParaRPr>
          </a:p>
        </p:txBody>
      </p:sp>
      <p:sp>
        <p:nvSpPr>
          <p:cNvPr id="175" name="Google Shape;175;p28"/>
          <p:cNvSpPr txBox="1"/>
          <p:nvPr>
            <p:ph idx="1" type="body"/>
          </p:nvPr>
        </p:nvSpPr>
        <p:spPr>
          <a:xfrm>
            <a:off x="838200" y="2451050"/>
            <a:ext cx="10515600" cy="29763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1000"/>
              </a:spcBef>
              <a:spcAft>
                <a:spcPts val="0"/>
              </a:spcAft>
              <a:buSzPts val="1900"/>
              <a:buFont typeface="Comic Sans MS"/>
              <a:buChar char="●"/>
            </a:pPr>
            <a:r>
              <a:rPr lang="en-US" sz="1900">
                <a:latin typeface="Comic Sans MS"/>
                <a:ea typeface="Comic Sans MS"/>
                <a:cs typeface="Comic Sans MS"/>
                <a:sym typeface="Comic Sans MS"/>
              </a:rPr>
              <a:t>We would like to express our sincere gratitude to the following individuals and organizations for their invaluable guidance and support throughout the development of the Computerized Gardening System: </a:t>
            </a:r>
            <a:endParaRPr sz="1900">
              <a:latin typeface="Comic Sans MS"/>
              <a:ea typeface="Comic Sans MS"/>
              <a:cs typeface="Comic Sans MS"/>
              <a:sym typeface="Comic Sans MS"/>
            </a:endParaRPr>
          </a:p>
          <a:p>
            <a:pPr indent="-349250" lvl="1" marL="914400" rtl="0" algn="l">
              <a:lnSpc>
                <a:spcPct val="115000"/>
              </a:lnSpc>
              <a:spcBef>
                <a:spcPts val="0"/>
              </a:spcBef>
              <a:spcAft>
                <a:spcPts val="0"/>
              </a:spcAft>
              <a:buSzPts val="1900"/>
              <a:buFont typeface="Comic Sans MS"/>
              <a:buChar char="○"/>
            </a:pPr>
            <a:r>
              <a:rPr lang="en-US" sz="1900">
                <a:latin typeface="Comic Sans MS"/>
                <a:ea typeface="Comic Sans MS"/>
                <a:cs typeface="Comic Sans MS"/>
                <a:sym typeface="Comic Sans MS"/>
              </a:rPr>
              <a:t>Professor: For providing expert advice, constructive feedback, and continuous encouragement that shaped the project's direction and execution.</a:t>
            </a:r>
            <a:endParaRPr sz="1900">
              <a:latin typeface="Comic Sans MS"/>
              <a:ea typeface="Comic Sans MS"/>
              <a:cs typeface="Comic Sans MS"/>
              <a:sym typeface="Comic Sans MS"/>
            </a:endParaRPr>
          </a:p>
          <a:p>
            <a:pPr indent="-349250" lvl="1" marL="914400" rtl="0" algn="l">
              <a:lnSpc>
                <a:spcPct val="115000"/>
              </a:lnSpc>
              <a:spcBef>
                <a:spcPts val="0"/>
              </a:spcBef>
              <a:spcAft>
                <a:spcPts val="0"/>
              </a:spcAft>
              <a:buSzPts val="1900"/>
              <a:buFont typeface="Comic Sans MS"/>
              <a:buChar char="○"/>
            </a:pPr>
            <a:r>
              <a:rPr lang="en-US" sz="1900">
                <a:latin typeface="Comic Sans MS"/>
                <a:ea typeface="Comic Sans MS"/>
                <a:cs typeface="Comic Sans MS"/>
                <a:sym typeface="Comic Sans MS"/>
              </a:rPr>
              <a:t>Santa Clara University: For providing the resources and platform to explore and implement this innovative idea. </a:t>
            </a:r>
            <a:endParaRPr sz="1900">
              <a:latin typeface="Comic Sans MS"/>
              <a:ea typeface="Comic Sans MS"/>
              <a:cs typeface="Comic Sans MS"/>
              <a:sym typeface="Comic Sans MS"/>
            </a:endParaRPr>
          </a:p>
          <a:p>
            <a:pPr indent="-349250" lvl="0" marL="457200" rtl="0" algn="l">
              <a:lnSpc>
                <a:spcPct val="115000"/>
              </a:lnSpc>
              <a:spcBef>
                <a:spcPts val="0"/>
              </a:spcBef>
              <a:spcAft>
                <a:spcPts val="0"/>
              </a:spcAft>
              <a:buSzPts val="1900"/>
              <a:buFont typeface="Comic Sans MS"/>
              <a:buChar char="●"/>
            </a:pPr>
            <a:r>
              <a:rPr lang="en-US" sz="1900">
                <a:latin typeface="Comic Sans MS"/>
                <a:ea typeface="Comic Sans MS"/>
                <a:cs typeface="Comic Sans MS"/>
                <a:sym typeface="Comic Sans MS"/>
              </a:rPr>
              <a:t>This project would not have been possible without their contributions, and we are deeply thankful for their help and inspiration.</a:t>
            </a:r>
            <a:endParaRPr sz="1900">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838199" y="2874606"/>
            <a:ext cx="10515600" cy="1108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Comic Sans MS"/>
                <a:ea typeface="Comic Sans MS"/>
                <a:cs typeface="Comic Sans MS"/>
                <a:sym typeface="Comic Sans MS"/>
              </a:rPr>
              <a:t>Thank you</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838199" y="146133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Problem Statement</a:t>
            </a:r>
            <a:endParaRPr>
              <a:latin typeface="Comic Sans MS"/>
              <a:ea typeface="Comic Sans MS"/>
              <a:cs typeface="Comic Sans MS"/>
              <a:sym typeface="Comic Sans MS"/>
            </a:endParaRPr>
          </a:p>
        </p:txBody>
      </p:sp>
      <p:sp>
        <p:nvSpPr>
          <p:cNvPr id="81" name="Google Shape;81;p14"/>
          <p:cNvSpPr txBox="1"/>
          <p:nvPr>
            <p:ph idx="1" type="body"/>
          </p:nvPr>
        </p:nvSpPr>
        <p:spPr>
          <a:xfrm>
            <a:off x="838199" y="2826571"/>
            <a:ext cx="10515600" cy="2854200"/>
          </a:xfrm>
          <a:prstGeom prst="rect">
            <a:avLst/>
          </a:prstGeom>
        </p:spPr>
        <p:txBody>
          <a:bodyPr anchorCtr="0" anchor="t" bIns="45700" lIns="91425" spcFirstLastPara="1" rIns="91425" wrap="square" tIns="45700">
            <a:normAutofit fontScale="70000" lnSpcReduction="20000"/>
          </a:bodyPr>
          <a:lstStyle/>
          <a:p>
            <a:pPr indent="-353060" lvl="0" marL="457200" rtl="0" algn="l">
              <a:lnSpc>
                <a:spcPct val="150000"/>
              </a:lnSpc>
              <a:spcBef>
                <a:spcPts val="1000"/>
              </a:spcBef>
              <a:spcAft>
                <a:spcPts val="0"/>
              </a:spcAft>
              <a:buClr>
                <a:schemeClr val="dk1"/>
              </a:buClr>
              <a:buSzPct val="100000"/>
              <a:buFont typeface="Comic Sans MS"/>
              <a:buChar char="●"/>
            </a:pPr>
            <a:r>
              <a:rPr b="0" lang="en-US">
                <a:solidFill>
                  <a:schemeClr val="dk1"/>
                </a:solidFill>
                <a:latin typeface="Comic Sans MS"/>
                <a:ea typeface="Comic Sans MS"/>
                <a:cs typeface="Comic Sans MS"/>
                <a:sym typeface="Comic Sans MS"/>
              </a:rPr>
              <a:t>Managing large, diverse gardens is labor-intensive and prone to errors, requiring consistent irrigation, temperature control, pest management, and activity monitoring. Traditional methods are inefficient and unsustainable for complex ecosystems. </a:t>
            </a:r>
            <a:endParaRPr b="0">
              <a:solidFill>
                <a:schemeClr val="dk1"/>
              </a:solidFill>
              <a:latin typeface="Comic Sans MS"/>
              <a:ea typeface="Comic Sans MS"/>
              <a:cs typeface="Comic Sans MS"/>
              <a:sym typeface="Comic Sans MS"/>
            </a:endParaRPr>
          </a:p>
          <a:p>
            <a:pPr indent="-353060" lvl="0" marL="457200" rtl="0" algn="l">
              <a:lnSpc>
                <a:spcPct val="150000"/>
              </a:lnSpc>
              <a:spcBef>
                <a:spcPts val="0"/>
              </a:spcBef>
              <a:spcAft>
                <a:spcPts val="0"/>
              </a:spcAft>
              <a:buClr>
                <a:schemeClr val="dk1"/>
              </a:buClr>
              <a:buSzPct val="100000"/>
              <a:buFont typeface="Comic Sans MS"/>
              <a:buChar char="●"/>
            </a:pPr>
            <a:r>
              <a:rPr b="0" lang="en-US">
                <a:solidFill>
                  <a:schemeClr val="dk1"/>
                </a:solidFill>
                <a:latin typeface="Comic Sans MS"/>
                <a:ea typeface="Comic Sans MS"/>
                <a:cs typeface="Comic Sans MS"/>
                <a:sym typeface="Comic Sans MS"/>
              </a:rPr>
              <a:t>The solution is a Computerized Gardening System (CGS) that automates these tasks, integrates multiple subsystems, and provides detailed logs, ensuring efficient garden maintenance with minimal manual effort.</a:t>
            </a:r>
            <a:endParaRPr b="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1" type="body"/>
          </p:nvPr>
        </p:nvSpPr>
        <p:spPr>
          <a:xfrm>
            <a:off x="730500" y="1349375"/>
            <a:ext cx="11916300" cy="4851900"/>
          </a:xfrm>
          <a:prstGeom prst="rect">
            <a:avLst/>
          </a:prstGeom>
        </p:spPr>
        <p:txBody>
          <a:bodyPr anchorCtr="0" anchor="ctr" bIns="45700" lIns="91425" spcFirstLastPara="1" rIns="91425" wrap="square" tIns="45700">
            <a:noAutofit/>
          </a:bodyPr>
          <a:lstStyle/>
          <a:p>
            <a:pPr indent="-329565" lvl="0" marL="457200" rtl="0" algn="l">
              <a:lnSpc>
                <a:spcPct val="100000"/>
              </a:lnSpc>
              <a:spcBef>
                <a:spcPts val="1000"/>
              </a:spcBef>
              <a:spcAft>
                <a:spcPts val="0"/>
              </a:spcAft>
              <a:buClr>
                <a:schemeClr val="dk1"/>
              </a:buClr>
              <a:buSzPts val="1590"/>
              <a:buChar char="●"/>
            </a:pPr>
            <a:r>
              <a:rPr lang="en-US" sz="1590">
                <a:solidFill>
                  <a:schemeClr val="dk1"/>
                </a:solidFill>
                <a:latin typeface="Comic Sans MS"/>
                <a:ea typeface="Comic Sans MS"/>
                <a:cs typeface="Comic Sans MS"/>
                <a:sym typeface="Comic Sans MS"/>
              </a:rPr>
              <a:t>Purpose:</a:t>
            </a:r>
            <a:r>
              <a:rPr b="0" lang="en-US" sz="1590">
                <a:solidFill>
                  <a:schemeClr val="dk1"/>
                </a:solidFill>
                <a:latin typeface="Comic Sans MS"/>
                <a:ea typeface="Comic Sans MS"/>
                <a:cs typeface="Comic Sans MS"/>
                <a:sym typeface="Comic Sans MS"/>
              </a:rPr>
              <a:t> Automate and enhance the management of large, diverse gardens. </a:t>
            </a:r>
            <a:endParaRPr b="0" sz="1590">
              <a:solidFill>
                <a:schemeClr val="dk1"/>
              </a:solidFill>
              <a:latin typeface="Comic Sans MS"/>
              <a:ea typeface="Comic Sans MS"/>
              <a:cs typeface="Comic Sans MS"/>
              <a:sym typeface="Comic Sans MS"/>
            </a:endParaRPr>
          </a:p>
          <a:p>
            <a:pPr indent="-329565" lvl="0" marL="457200" rtl="0" algn="l">
              <a:lnSpc>
                <a:spcPct val="100000"/>
              </a:lnSpc>
              <a:spcBef>
                <a:spcPts val="1000"/>
              </a:spcBef>
              <a:spcAft>
                <a:spcPts val="0"/>
              </a:spcAft>
              <a:buClr>
                <a:schemeClr val="dk1"/>
              </a:buClr>
              <a:buSzPts val="1590"/>
              <a:buChar char="●"/>
            </a:pPr>
            <a:r>
              <a:rPr lang="en-US" sz="1590">
                <a:solidFill>
                  <a:schemeClr val="dk1"/>
                </a:solidFill>
                <a:latin typeface="Comic Sans MS"/>
                <a:ea typeface="Comic Sans MS"/>
                <a:cs typeface="Comic Sans MS"/>
                <a:sym typeface="Comic Sans MS"/>
              </a:rPr>
              <a:t>Challenges Addressed:</a:t>
            </a:r>
            <a:r>
              <a:rPr b="0" lang="en-US" sz="1590">
                <a:solidFill>
                  <a:schemeClr val="dk1"/>
                </a:solidFill>
                <a:latin typeface="Comic Sans MS"/>
                <a:ea typeface="Comic Sans MS"/>
                <a:cs typeface="Comic Sans MS"/>
                <a:sym typeface="Comic Sans MS"/>
              </a:rPr>
              <a:t> </a:t>
            </a:r>
            <a:endParaRPr b="0"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Managing different plants and their requirements. </a:t>
            </a:r>
            <a:endParaRPr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Handling environmental factors like irrigation, temperature, and pests. </a:t>
            </a:r>
            <a:endParaRPr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Reducing manual effort while ensuring optimal garden health. </a:t>
            </a:r>
            <a:endParaRPr sz="1590">
              <a:solidFill>
                <a:schemeClr val="dk1"/>
              </a:solidFill>
              <a:latin typeface="Comic Sans MS"/>
              <a:ea typeface="Comic Sans MS"/>
              <a:cs typeface="Comic Sans MS"/>
              <a:sym typeface="Comic Sans MS"/>
            </a:endParaRPr>
          </a:p>
          <a:p>
            <a:pPr indent="-329565" lvl="0" marL="457200" rtl="0" algn="l">
              <a:lnSpc>
                <a:spcPct val="100000"/>
              </a:lnSpc>
              <a:spcBef>
                <a:spcPts val="1000"/>
              </a:spcBef>
              <a:spcAft>
                <a:spcPts val="0"/>
              </a:spcAft>
              <a:buClr>
                <a:schemeClr val="dk1"/>
              </a:buClr>
              <a:buSzPts val="1590"/>
              <a:buChar char="●"/>
            </a:pPr>
            <a:r>
              <a:rPr lang="en-US" sz="1590">
                <a:solidFill>
                  <a:schemeClr val="dk1"/>
                </a:solidFill>
                <a:latin typeface="Comic Sans MS"/>
                <a:ea typeface="Comic Sans MS"/>
                <a:cs typeface="Comic Sans MS"/>
                <a:sym typeface="Comic Sans MS"/>
              </a:rPr>
              <a:t>Core Features:</a:t>
            </a:r>
            <a:r>
              <a:rPr b="0" lang="en-US" sz="1590">
                <a:solidFill>
                  <a:schemeClr val="dk1"/>
                </a:solidFill>
                <a:latin typeface="Comic Sans MS"/>
                <a:ea typeface="Comic Sans MS"/>
                <a:cs typeface="Comic Sans MS"/>
                <a:sym typeface="Comic Sans MS"/>
              </a:rPr>
              <a:t> </a:t>
            </a:r>
            <a:endParaRPr b="0"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Watering System. </a:t>
            </a:r>
            <a:endParaRPr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Heating System. </a:t>
            </a:r>
            <a:endParaRPr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Pest Control. </a:t>
            </a:r>
            <a:endParaRPr sz="1590">
              <a:solidFill>
                <a:schemeClr val="dk1"/>
              </a:solidFill>
              <a:latin typeface="Comic Sans MS"/>
              <a:ea typeface="Comic Sans MS"/>
              <a:cs typeface="Comic Sans MS"/>
              <a:sym typeface="Comic Sans MS"/>
            </a:endParaRPr>
          </a:p>
          <a:p>
            <a:pPr indent="-329565" lvl="0" marL="457200" rtl="0" algn="l">
              <a:lnSpc>
                <a:spcPct val="100000"/>
              </a:lnSpc>
              <a:spcBef>
                <a:spcPts val="1000"/>
              </a:spcBef>
              <a:spcAft>
                <a:spcPts val="0"/>
              </a:spcAft>
              <a:buClr>
                <a:schemeClr val="dk1"/>
              </a:buClr>
              <a:buSzPts val="1590"/>
              <a:buChar char="●"/>
            </a:pPr>
            <a:r>
              <a:rPr lang="en-US" sz="1590">
                <a:solidFill>
                  <a:schemeClr val="dk1"/>
                </a:solidFill>
                <a:latin typeface="Comic Sans MS"/>
                <a:ea typeface="Comic Sans MS"/>
                <a:cs typeface="Comic Sans MS"/>
                <a:sym typeface="Comic Sans MS"/>
              </a:rPr>
              <a:t>Why It Matters:</a:t>
            </a:r>
            <a:r>
              <a:rPr b="0" lang="en-US" sz="1590">
                <a:solidFill>
                  <a:schemeClr val="dk1"/>
                </a:solidFill>
                <a:latin typeface="Comic Sans MS"/>
                <a:ea typeface="Comic Sans MS"/>
                <a:cs typeface="Comic Sans MS"/>
                <a:sym typeface="Comic Sans MS"/>
              </a:rPr>
              <a:t> </a:t>
            </a:r>
            <a:endParaRPr b="0"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Ensures a thriving garden with minimal human intervention. </a:t>
            </a:r>
            <a:endParaRPr sz="1590">
              <a:solidFill>
                <a:schemeClr val="dk1"/>
              </a:solidFill>
              <a:latin typeface="Comic Sans MS"/>
              <a:ea typeface="Comic Sans MS"/>
              <a:cs typeface="Comic Sans MS"/>
              <a:sym typeface="Comic Sans MS"/>
            </a:endParaRPr>
          </a:p>
          <a:p>
            <a:pPr indent="-329565" lvl="1" marL="914400" rtl="0" algn="l">
              <a:lnSpc>
                <a:spcPct val="100000"/>
              </a:lnSpc>
              <a:spcBef>
                <a:spcPts val="1000"/>
              </a:spcBef>
              <a:spcAft>
                <a:spcPts val="0"/>
              </a:spcAft>
              <a:buClr>
                <a:schemeClr val="dk1"/>
              </a:buClr>
              <a:buSzPts val="1590"/>
              <a:buFont typeface="Comic Sans MS"/>
              <a:buChar char="○"/>
            </a:pPr>
            <a:r>
              <a:rPr lang="en-US" sz="1590">
                <a:solidFill>
                  <a:schemeClr val="dk1"/>
                </a:solidFill>
                <a:latin typeface="Comic Sans MS"/>
                <a:ea typeface="Comic Sans MS"/>
                <a:cs typeface="Comic Sans MS"/>
                <a:sym typeface="Comic Sans MS"/>
              </a:rPr>
              <a:t>Provides a detailed logging mechanism for transparency and analysis.</a:t>
            </a:r>
            <a:endParaRPr sz="159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 type="body"/>
          </p:nvPr>
        </p:nvSpPr>
        <p:spPr>
          <a:xfrm>
            <a:off x="730500" y="1497050"/>
            <a:ext cx="10515600" cy="4178400"/>
          </a:xfrm>
          <a:prstGeom prst="rect">
            <a:avLst/>
          </a:prstGeom>
        </p:spPr>
        <p:txBody>
          <a:bodyPr anchorCtr="0" anchor="t" bIns="45700" lIns="91425" spcFirstLastPara="1" rIns="91425" wrap="square" tIns="45700">
            <a:normAutofit fontScale="62500" lnSpcReduction="10000"/>
          </a:bodyPr>
          <a:lstStyle/>
          <a:p>
            <a:pPr indent="-339725" lvl="0" marL="457200" rtl="0" algn="l">
              <a:lnSpc>
                <a:spcPct val="150000"/>
              </a:lnSpc>
              <a:spcBef>
                <a:spcPts val="1000"/>
              </a:spcBef>
              <a:spcAft>
                <a:spcPts val="0"/>
              </a:spcAft>
              <a:buSzPct val="100000"/>
              <a:buFont typeface="Comic Sans MS"/>
              <a:buChar char="●"/>
            </a:pPr>
            <a:r>
              <a:rPr lang="en-US">
                <a:latin typeface="Comic Sans MS"/>
                <a:ea typeface="Comic Sans MS"/>
                <a:cs typeface="Comic Sans MS"/>
                <a:sym typeface="Comic Sans MS"/>
              </a:rPr>
              <a:t>Traditional Gardening Methods: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Manual watering, pest control, and temperature regulation remain the most common practices.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Depend heavily on human effort and expertise, leading to inefficiencies and errors. </a:t>
            </a:r>
            <a:endParaRPr>
              <a:latin typeface="Comic Sans MS"/>
              <a:ea typeface="Comic Sans MS"/>
              <a:cs typeface="Comic Sans MS"/>
              <a:sym typeface="Comic Sans MS"/>
            </a:endParaRPr>
          </a:p>
          <a:p>
            <a:pPr indent="-339725" lvl="0" marL="4572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Automated Gardening Tools: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Limited commercial solutions like smart sprinklers and IoT devices for monitoring moisture or temperature exist.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Most focus on isolated functionalities, such as irrigation systems, rather than comprehensive garden management. </a:t>
            </a:r>
            <a:endParaRPr>
              <a:latin typeface="Comic Sans MS"/>
              <a:ea typeface="Comic Sans MS"/>
              <a:cs typeface="Comic Sans MS"/>
              <a:sym typeface="Comic Sans MS"/>
            </a:endParaRPr>
          </a:p>
          <a:p>
            <a:pPr indent="-339725" lvl="0" marL="4572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Academic Research: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Studies have explored IoT and AI integration for gardening systems, focusing on optimizing resource use and plant growth. </a:t>
            </a:r>
            <a:endParaRPr>
              <a:latin typeface="Comic Sans MS"/>
              <a:ea typeface="Comic Sans MS"/>
              <a:cs typeface="Comic Sans MS"/>
              <a:sym typeface="Comic Sans MS"/>
            </a:endParaRPr>
          </a:p>
          <a:p>
            <a:pPr indent="-323850" lvl="1" marL="914400" rtl="0" algn="l">
              <a:lnSpc>
                <a:spcPct val="150000"/>
              </a:lnSpc>
              <a:spcBef>
                <a:spcPts val="0"/>
              </a:spcBef>
              <a:spcAft>
                <a:spcPts val="0"/>
              </a:spcAft>
              <a:buSzPct val="100000"/>
              <a:buFont typeface="Comic Sans MS"/>
              <a:buChar char="○"/>
            </a:pPr>
            <a:r>
              <a:rPr lang="en-US">
                <a:latin typeface="Comic Sans MS"/>
                <a:ea typeface="Comic Sans MS"/>
                <a:cs typeface="Comic Sans MS"/>
                <a:sym typeface="Comic Sans MS"/>
              </a:rPr>
              <a:t>Few implementations combine automation with user-friendly interfaces for large-scale gardens.</a:t>
            </a:r>
            <a:endParaRPr>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838199" y="1471256"/>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Motivation:</a:t>
            </a:r>
            <a:endParaRPr>
              <a:latin typeface="Comic Sans MS"/>
              <a:ea typeface="Comic Sans MS"/>
              <a:cs typeface="Comic Sans MS"/>
              <a:sym typeface="Comic Sans MS"/>
            </a:endParaRPr>
          </a:p>
        </p:txBody>
      </p:sp>
      <p:sp>
        <p:nvSpPr>
          <p:cNvPr id="100" name="Google Shape;100;p17"/>
          <p:cNvSpPr txBox="1"/>
          <p:nvPr>
            <p:ph idx="1" type="body"/>
          </p:nvPr>
        </p:nvSpPr>
        <p:spPr>
          <a:xfrm>
            <a:off x="838200" y="2667825"/>
            <a:ext cx="10515600" cy="3096900"/>
          </a:xfrm>
          <a:prstGeom prst="rect">
            <a:avLst/>
          </a:prstGeom>
        </p:spPr>
        <p:txBody>
          <a:bodyPr anchorCtr="0" anchor="t" bIns="45700" lIns="91425" spcFirstLastPara="1" rIns="91425" wrap="square" tIns="45700">
            <a:normAutofit fontScale="70000" lnSpcReduction="20000"/>
          </a:bodyPr>
          <a:lstStyle/>
          <a:p>
            <a:pPr indent="-353060" lvl="0" marL="457200" rtl="0" algn="l">
              <a:lnSpc>
                <a:spcPct val="115000"/>
              </a:lnSpc>
              <a:spcBef>
                <a:spcPts val="1000"/>
              </a:spcBef>
              <a:spcAft>
                <a:spcPts val="0"/>
              </a:spcAft>
              <a:buSzPct val="100000"/>
              <a:buFont typeface="Comic Sans MS"/>
              <a:buChar char="●"/>
            </a:pPr>
            <a:r>
              <a:rPr lang="en-US">
                <a:latin typeface="Comic Sans MS"/>
                <a:ea typeface="Comic Sans MS"/>
                <a:cs typeface="Comic Sans MS"/>
                <a:sym typeface="Comic Sans MS"/>
              </a:rPr>
              <a:t>Complexity of Garden Management: Large gardens with diverse plants require careful coordination of watering, temperature control, and pest management, which can be overwhelming for gardeners. </a:t>
            </a:r>
            <a:endParaRPr>
              <a:latin typeface="Comic Sans MS"/>
              <a:ea typeface="Comic Sans MS"/>
              <a:cs typeface="Comic Sans MS"/>
              <a:sym typeface="Comic Sans MS"/>
            </a:endParaRPr>
          </a:p>
          <a:p>
            <a:pPr indent="-35306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Inefficiency of Current Systems: Existing solutions often address single issues (e.g., watering) but lack the ability to integrate multiple aspects of garden care. </a:t>
            </a:r>
            <a:endParaRPr>
              <a:latin typeface="Comic Sans MS"/>
              <a:ea typeface="Comic Sans MS"/>
              <a:cs typeface="Comic Sans MS"/>
              <a:sym typeface="Comic Sans MS"/>
            </a:endParaRPr>
          </a:p>
          <a:p>
            <a:pPr indent="-35306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Need for Automation: Automating repetitive tasks saves time, reduces human errors, and ensures consistency in garden care. </a:t>
            </a:r>
            <a:endParaRPr>
              <a:latin typeface="Comic Sans MS"/>
              <a:ea typeface="Comic Sans MS"/>
              <a:cs typeface="Comic Sans MS"/>
              <a:sym typeface="Comic Sans MS"/>
            </a:endParaRPr>
          </a:p>
          <a:p>
            <a:pPr indent="-35306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Environmental Sustainability: Efficient resource usage, such as optimized water distribution, reduces waste and promotes sustainability.</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838199" y="1411706"/>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Methodology</a:t>
            </a:r>
            <a:endParaRPr>
              <a:latin typeface="Comic Sans MS"/>
              <a:ea typeface="Comic Sans MS"/>
              <a:cs typeface="Comic Sans MS"/>
              <a:sym typeface="Comic Sans MS"/>
            </a:endParaRPr>
          </a:p>
        </p:txBody>
      </p:sp>
      <p:sp>
        <p:nvSpPr>
          <p:cNvPr id="107" name="Google Shape;107;p18"/>
          <p:cNvSpPr txBox="1"/>
          <p:nvPr>
            <p:ph idx="1" type="body"/>
          </p:nvPr>
        </p:nvSpPr>
        <p:spPr>
          <a:xfrm>
            <a:off x="838200" y="2479301"/>
            <a:ext cx="10515600" cy="34440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000"/>
              </a:spcBef>
              <a:spcAft>
                <a:spcPts val="0"/>
              </a:spcAft>
              <a:buNone/>
            </a:pPr>
            <a:r>
              <a:rPr lang="en-US">
                <a:latin typeface="Comic Sans MS"/>
                <a:ea typeface="Comic Sans MS"/>
                <a:cs typeface="Comic Sans MS"/>
                <a:sym typeface="Comic Sans MS"/>
              </a:rPr>
              <a:t>Tools, Technologies, and Frameworks Used </a:t>
            </a:r>
            <a:endParaRPr>
              <a:latin typeface="Comic Sans MS"/>
              <a:ea typeface="Comic Sans MS"/>
              <a:cs typeface="Comic Sans MS"/>
              <a:sym typeface="Comic Sans MS"/>
            </a:endParaRPr>
          </a:p>
          <a:p>
            <a:pPr indent="-379730" lvl="0" marL="457200" rtl="0" algn="l">
              <a:lnSpc>
                <a:spcPct val="115000"/>
              </a:lnSpc>
              <a:spcBef>
                <a:spcPts val="1000"/>
              </a:spcBef>
              <a:spcAft>
                <a:spcPts val="0"/>
              </a:spcAft>
              <a:buSzPct val="100000"/>
              <a:buFont typeface="Comic Sans MS"/>
              <a:buChar char="●"/>
            </a:pPr>
            <a:r>
              <a:rPr lang="en-US">
                <a:latin typeface="Comic Sans MS"/>
                <a:ea typeface="Comic Sans MS"/>
                <a:cs typeface="Comic Sans MS"/>
                <a:sym typeface="Comic Sans MS"/>
              </a:rPr>
              <a:t>Programming Language: </a:t>
            </a:r>
            <a:endParaRPr>
              <a:latin typeface="Comic Sans MS"/>
              <a:ea typeface="Comic Sans MS"/>
              <a:cs typeface="Comic Sans MS"/>
              <a:sym typeface="Comic Sans MS"/>
            </a:endParaRPr>
          </a:p>
          <a:p>
            <a:pPr indent="-35814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Java: Core programming language for implementing the system. </a:t>
            </a:r>
            <a:endParaRPr>
              <a:latin typeface="Comic Sans MS"/>
              <a:ea typeface="Comic Sans MS"/>
              <a:cs typeface="Comic Sans MS"/>
              <a:sym typeface="Comic Sans MS"/>
            </a:endParaRPr>
          </a:p>
          <a:p>
            <a:pPr indent="-37973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User Interface: </a:t>
            </a:r>
            <a:endParaRPr>
              <a:latin typeface="Comic Sans MS"/>
              <a:ea typeface="Comic Sans MS"/>
              <a:cs typeface="Comic Sans MS"/>
              <a:sym typeface="Comic Sans MS"/>
            </a:endParaRPr>
          </a:p>
          <a:p>
            <a:pPr indent="-35814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JavaFX: For developing a responsive, user-friendly graphical interface. </a:t>
            </a:r>
            <a:endParaRPr>
              <a:latin typeface="Comic Sans MS"/>
              <a:ea typeface="Comic Sans MS"/>
              <a:cs typeface="Comic Sans MS"/>
              <a:sym typeface="Comic Sans MS"/>
            </a:endParaRPr>
          </a:p>
          <a:p>
            <a:pPr indent="-37973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Development Tools: </a:t>
            </a:r>
            <a:endParaRPr>
              <a:latin typeface="Comic Sans MS"/>
              <a:ea typeface="Comic Sans MS"/>
              <a:cs typeface="Comic Sans MS"/>
              <a:sym typeface="Comic Sans MS"/>
            </a:endParaRPr>
          </a:p>
          <a:p>
            <a:pPr indent="-35814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IntelliJ IDEA / Eclipse: IDEs for efficient coding and debuggin</a:t>
            </a:r>
            <a:r>
              <a:rPr lang="en-US">
                <a:latin typeface="Comic Sans MS"/>
                <a:ea typeface="Comic Sans MS"/>
                <a:cs typeface="Comic Sans MS"/>
                <a:sym typeface="Comic Sans MS"/>
              </a:rPr>
              <a:t>g.</a:t>
            </a:r>
            <a:endParaRPr>
              <a:latin typeface="Comic Sans MS"/>
              <a:ea typeface="Comic Sans MS"/>
              <a:cs typeface="Comic Sans MS"/>
              <a:sym typeface="Comic Sans MS"/>
            </a:endParaRPr>
          </a:p>
          <a:p>
            <a:pPr indent="-379730"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Design Tools: </a:t>
            </a:r>
            <a:endParaRPr>
              <a:latin typeface="Comic Sans MS"/>
              <a:ea typeface="Comic Sans MS"/>
              <a:cs typeface="Comic Sans MS"/>
              <a:sym typeface="Comic Sans MS"/>
            </a:endParaRPr>
          </a:p>
          <a:p>
            <a:pPr indent="-35814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Draw.io: For creating UML diagrams like class diagrams, sequence diagrams, and activity diagrams. </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838199" y="1322431"/>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Comic Sans MS"/>
                <a:ea typeface="Comic Sans MS"/>
                <a:cs typeface="Comic Sans MS"/>
                <a:sym typeface="Comic Sans MS"/>
              </a:rPr>
              <a:t>Workflow</a:t>
            </a:r>
            <a:endParaRPr>
              <a:latin typeface="Comic Sans MS"/>
              <a:ea typeface="Comic Sans MS"/>
              <a:cs typeface="Comic Sans MS"/>
              <a:sym typeface="Comic Sans MS"/>
            </a:endParaRPr>
          </a:p>
        </p:txBody>
      </p:sp>
      <p:sp>
        <p:nvSpPr>
          <p:cNvPr id="114" name="Google Shape;114;p19"/>
          <p:cNvSpPr txBox="1"/>
          <p:nvPr>
            <p:ph idx="1" type="body"/>
          </p:nvPr>
        </p:nvSpPr>
        <p:spPr>
          <a:xfrm>
            <a:off x="838200" y="2312175"/>
            <a:ext cx="10515600" cy="3680700"/>
          </a:xfrm>
          <a:prstGeom prst="rect">
            <a:avLst/>
          </a:prstGeom>
        </p:spPr>
        <p:txBody>
          <a:bodyPr anchorCtr="0" anchor="t" bIns="45700" lIns="91425" spcFirstLastPara="1" rIns="91425" wrap="square" tIns="45700">
            <a:normAutofit fontScale="62500" lnSpcReduction="20000"/>
          </a:bodyPr>
          <a:lstStyle/>
          <a:p>
            <a:pPr indent="-339725" lvl="0" marL="457200" rtl="0" algn="l">
              <a:lnSpc>
                <a:spcPct val="115000"/>
              </a:lnSpc>
              <a:spcBef>
                <a:spcPts val="1200"/>
              </a:spcBef>
              <a:spcAft>
                <a:spcPts val="0"/>
              </a:spcAft>
              <a:buSzPct val="100000"/>
              <a:buFont typeface="Comic Sans MS"/>
              <a:buChar char="❏"/>
            </a:pPr>
            <a:r>
              <a:rPr lang="en-US">
                <a:latin typeface="Comic Sans MS"/>
                <a:ea typeface="Comic Sans MS"/>
                <a:cs typeface="Comic Sans MS"/>
                <a:sym typeface="Comic Sans MS"/>
              </a:rPr>
              <a:t>Requirements Analysis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Gather requirements from gardening resources, gardeners, and online research.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Identify key features (e.g., watering, pest control, heating). </a:t>
            </a:r>
            <a:endParaRPr>
              <a:latin typeface="Comic Sans MS"/>
              <a:ea typeface="Comic Sans MS"/>
              <a:cs typeface="Comic Sans MS"/>
              <a:sym typeface="Comic Sans MS"/>
            </a:endParaRPr>
          </a:p>
          <a:p>
            <a:pPr indent="-339725"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Design Phase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Create UML diagrams (</a:t>
            </a:r>
            <a:r>
              <a:rPr lang="en-US">
                <a:latin typeface="Comic Sans MS"/>
                <a:ea typeface="Comic Sans MS"/>
                <a:cs typeface="Comic Sans MS"/>
                <a:sym typeface="Comic Sans MS"/>
              </a:rPr>
              <a:t>Class Diagram, </a:t>
            </a:r>
            <a:r>
              <a:rPr lang="en-US">
                <a:latin typeface="Comic Sans MS"/>
                <a:ea typeface="Comic Sans MS"/>
                <a:cs typeface="Comic Sans MS"/>
                <a:sym typeface="Comic Sans MS"/>
              </a:rPr>
              <a:t>Sequence Diagram, Use Case Diagram). </a:t>
            </a:r>
            <a:endParaRPr>
              <a:latin typeface="Comic Sans MS"/>
              <a:ea typeface="Comic Sans MS"/>
              <a:cs typeface="Comic Sans MS"/>
              <a:sym typeface="Comic Sans MS"/>
            </a:endParaRPr>
          </a:p>
          <a:p>
            <a:pPr indent="-339725"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Implementation Phase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Develop modules in Java.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Build a GUI using JavaFX.</a:t>
            </a:r>
            <a:endParaRPr>
              <a:latin typeface="Comic Sans MS"/>
              <a:ea typeface="Comic Sans MS"/>
              <a:cs typeface="Comic Sans MS"/>
              <a:sym typeface="Comic Sans MS"/>
            </a:endParaRPr>
          </a:p>
          <a:p>
            <a:pPr indent="-339725"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Testing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Unit testing for individual modules.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Integration testing to ensure all components work together.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Stress testing for prolonged operation. </a:t>
            </a:r>
            <a:endParaRPr>
              <a:latin typeface="Comic Sans MS"/>
              <a:ea typeface="Comic Sans MS"/>
              <a:cs typeface="Comic Sans MS"/>
              <a:sym typeface="Comic Sans MS"/>
            </a:endParaRPr>
          </a:p>
          <a:p>
            <a:pPr indent="-339725" lvl="0" marL="4572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Deployment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Package the system for use. </a:t>
            </a:r>
            <a:endParaRPr>
              <a:latin typeface="Comic Sans MS"/>
              <a:ea typeface="Comic Sans MS"/>
              <a:cs typeface="Comic Sans MS"/>
              <a:sym typeface="Comic Sans MS"/>
            </a:endParaRPr>
          </a:p>
          <a:p>
            <a:pPr indent="-323850" lvl="1" marL="914400" rtl="0" algn="l">
              <a:lnSpc>
                <a:spcPct val="115000"/>
              </a:lnSpc>
              <a:spcBef>
                <a:spcPts val="0"/>
              </a:spcBef>
              <a:spcAft>
                <a:spcPts val="0"/>
              </a:spcAft>
              <a:buSzPct val="100000"/>
              <a:buFont typeface="Comic Sans MS"/>
              <a:buChar char="❏"/>
            </a:pPr>
            <a:r>
              <a:rPr lang="en-US">
                <a:latin typeface="Comic Sans MS"/>
                <a:ea typeface="Comic Sans MS"/>
                <a:cs typeface="Comic Sans MS"/>
                <a:sym typeface="Comic Sans MS"/>
              </a:rPr>
              <a:t>Prepare the help manual and provide detailed documentation.</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838199" y="1216356"/>
            <a:ext cx="10515600" cy="110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latin typeface="Comic Sans MS"/>
                <a:ea typeface="Comic Sans MS"/>
                <a:cs typeface="Comic Sans MS"/>
                <a:sym typeface="Comic Sans MS"/>
              </a:rPr>
              <a:t>Modules</a:t>
            </a:r>
            <a:endParaRPr sz="3400">
              <a:latin typeface="Comic Sans MS"/>
              <a:ea typeface="Comic Sans MS"/>
              <a:cs typeface="Comic Sans MS"/>
              <a:sym typeface="Comic Sans MS"/>
            </a:endParaRPr>
          </a:p>
        </p:txBody>
      </p:sp>
      <p:sp>
        <p:nvSpPr>
          <p:cNvPr id="121" name="Google Shape;121;p20"/>
          <p:cNvSpPr txBox="1"/>
          <p:nvPr>
            <p:ph idx="1" type="body"/>
          </p:nvPr>
        </p:nvSpPr>
        <p:spPr>
          <a:xfrm>
            <a:off x="838200" y="2164125"/>
            <a:ext cx="11153700" cy="28542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000"/>
              </a:spcBef>
              <a:spcAft>
                <a:spcPts val="0"/>
              </a:spcAft>
              <a:buSzPts val="1400"/>
              <a:buFont typeface="Comic Sans MS"/>
              <a:buChar char="●"/>
            </a:pPr>
            <a:r>
              <a:rPr lang="en-US" sz="1400">
                <a:latin typeface="Comic Sans MS"/>
                <a:ea typeface="Comic Sans MS"/>
                <a:cs typeface="Comic Sans MS"/>
                <a:sym typeface="Comic Sans MS"/>
              </a:rPr>
              <a:t>Garden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Manages overall garden operations and coordinates interactions between different controllers to ensure a seamless simulation.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Rain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Simulates rainfall and activates the sprinkler system if natural rainfall is insufficient to meet plant water requirements.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Temperature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Monitors and adjusts the garden's temperature, activating the heating system when temperatures drop below the safe threshold.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PestAttackController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Simulates pest attacks and determines their impact based on plant susceptibility and pesticide application status.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Pesticide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Applies pesticides to enhance plant resistance against pests and reduces the likelihood of damage during pest attacks.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Sprinkler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Controls the sprinkler system, calculating and distributing water based on the specific requirements of each plant. </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Heating Controller</a:t>
            </a:r>
            <a:r>
              <a:rPr lang="en-US" sz="1400">
                <a:latin typeface="Comic Sans MS"/>
                <a:ea typeface="Comic Sans MS"/>
                <a:cs typeface="Comic Sans MS"/>
                <a:sym typeface="Comic Sans MS"/>
              </a:rPr>
              <a:t> </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US" sz="1400">
                <a:latin typeface="Comic Sans MS"/>
                <a:ea typeface="Comic Sans MS"/>
                <a:cs typeface="Comic Sans MS"/>
                <a:sym typeface="Comic Sans MS"/>
              </a:rPr>
              <a:t>Manages the heating system to maintain a stable temperature, ensuring plant safety during cold conditions.</a:t>
            </a:r>
            <a:endParaRPr sz="14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838200" y="1462550"/>
            <a:ext cx="10515600" cy="4789200"/>
          </a:xfrm>
          <a:prstGeom prst="rect">
            <a:avLst/>
          </a:prstGeom>
        </p:spPr>
        <p:txBody>
          <a:bodyPr anchorCtr="0" anchor="t" bIns="45700" lIns="91425" spcFirstLastPara="1" rIns="91425" wrap="square" tIns="45700">
            <a:normAutofit fontScale="47500" lnSpcReduction="10000"/>
          </a:bodyPr>
          <a:lstStyle/>
          <a:p>
            <a:pPr indent="-313055" lvl="0" marL="457200" rtl="0" algn="l">
              <a:lnSpc>
                <a:spcPct val="115000"/>
              </a:lnSpc>
              <a:spcBef>
                <a:spcPts val="1000"/>
              </a:spcBef>
              <a:spcAft>
                <a:spcPts val="0"/>
              </a:spcAft>
              <a:buSzPct val="100000"/>
              <a:buChar char="●"/>
            </a:pPr>
            <a:r>
              <a:rPr lang="en-US"/>
              <a:t>Plant (Abstract Class) </a:t>
            </a:r>
            <a:endParaRPr/>
          </a:p>
          <a:p>
            <a:pPr indent="-300990" lvl="1" marL="914400" rtl="0" algn="l">
              <a:lnSpc>
                <a:spcPct val="115000"/>
              </a:lnSpc>
              <a:spcBef>
                <a:spcPts val="0"/>
              </a:spcBef>
              <a:spcAft>
                <a:spcPts val="0"/>
              </a:spcAft>
              <a:buSzPct val="100000"/>
              <a:buChar char="○"/>
            </a:pPr>
            <a:r>
              <a:rPr lang="en-US"/>
              <a:t>Represents a generic plant with shared properties, such as water requirements, temperature tolerance, and pest resistance. </a:t>
            </a:r>
            <a:endParaRPr/>
          </a:p>
          <a:p>
            <a:pPr indent="-313055" lvl="0" marL="457200" rtl="0" algn="l">
              <a:lnSpc>
                <a:spcPct val="115000"/>
              </a:lnSpc>
              <a:spcBef>
                <a:spcPts val="0"/>
              </a:spcBef>
              <a:spcAft>
                <a:spcPts val="0"/>
              </a:spcAft>
              <a:buSzPct val="100000"/>
              <a:buChar char="●"/>
            </a:pPr>
            <a:r>
              <a:rPr lang="en-US"/>
              <a:t>Rose </a:t>
            </a:r>
            <a:endParaRPr/>
          </a:p>
          <a:p>
            <a:pPr indent="-300990" lvl="1" marL="914400" rtl="0" algn="l">
              <a:lnSpc>
                <a:spcPct val="115000"/>
              </a:lnSpc>
              <a:spcBef>
                <a:spcPts val="0"/>
              </a:spcBef>
              <a:spcAft>
                <a:spcPts val="0"/>
              </a:spcAft>
              <a:buSzPct val="100000"/>
              <a:buChar char="○"/>
            </a:pPr>
            <a:r>
              <a:rPr lang="en-US"/>
              <a:t>A specialized plant with unique water requirements and specific susceptibility to pests. </a:t>
            </a:r>
            <a:endParaRPr/>
          </a:p>
          <a:p>
            <a:pPr indent="-313055" lvl="0" marL="457200" rtl="0" algn="l">
              <a:lnSpc>
                <a:spcPct val="115000"/>
              </a:lnSpc>
              <a:spcBef>
                <a:spcPts val="0"/>
              </a:spcBef>
              <a:spcAft>
                <a:spcPts val="0"/>
              </a:spcAft>
              <a:buSzPct val="100000"/>
              <a:buChar char="●"/>
            </a:pPr>
            <a:r>
              <a:rPr lang="en-US"/>
              <a:t>Tomato </a:t>
            </a:r>
            <a:endParaRPr/>
          </a:p>
          <a:p>
            <a:pPr indent="-300990" lvl="1" marL="914400" rtl="0" algn="l">
              <a:lnSpc>
                <a:spcPct val="115000"/>
              </a:lnSpc>
              <a:spcBef>
                <a:spcPts val="0"/>
              </a:spcBef>
              <a:spcAft>
                <a:spcPts val="0"/>
              </a:spcAft>
              <a:buSzPct val="100000"/>
              <a:buChar char="○"/>
            </a:pPr>
            <a:r>
              <a:rPr lang="en-US"/>
              <a:t>A specialized plant with its own set of water requirements and pest tolerances. </a:t>
            </a:r>
            <a:endParaRPr/>
          </a:p>
          <a:p>
            <a:pPr indent="-313055" lvl="0" marL="457200" rtl="0" algn="l">
              <a:lnSpc>
                <a:spcPct val="115000"/>
              </a:lnSpc>
              <a:spcBef>
                <a:spcPts val="0"/>
              </a:spcBef>
              <a:spcAft>
                <a:spcPts val="0"/>
              </a:spcAft>
              <a:buSzPct val="100000"/>
              <a:buChar char="●"/>
            </a:pPr>
            <a:r>
              <a:rPr lang="en-US"/>
              <a:t>Orange </a:t>
            </a:r>
            <a:endParaRPr/>
          </a:p>
          <a:p>
            <a:pPr indent="-300990" lvl="1" marL="914400" rtl="0" algn="l">
              <a:lnSpc>
                <a:spcPct val="115000"/>
              </a:lnSpc>
              <a:spcBef>
                <a:spcPts val="0"/>
              </a:spcBef>
              <a:spcAft>
                <a:spcPts val="0"/>
              </a:spcAft>
              <a:buSzPct val="100000"/>
              <a:buChar char="○"/>
            </a:pPr>
            <a:r>
              <a:rPr lang="en-US"/>
              <a:t>A specialized plant designed with distinct water needs and pest resistance levels.</a:t>
            </a:r>
            <a:endParaRPr/>
          </a:p>
          <a:p>
            <a:pPr indent="-313055" lvl="0" marL="457200" rtl="0" algn="l">
              <a:lnSpc>
                <a:spcPct val="115000"/>
              </a:lnSpc>
              <a:spcBef>
                <a:spcPts val="0"/>
              </a:spcBef>
              <a:spcAft>
                <a:spcPts val="0"/>
              </a:spcAft>
              <a:buSzPct val="100000"/>
              <a:buChar char="●"/>
            </a:pPr>
            <a:r>
              <a:rPr lang="en-US"/>
              <a:t>Garden Simulator</a:t>
            </a:r>
            <a:r>
              <a:rPr lang="en-US"/>
              <a:t> </a:t>
            </a:r>
            <a:endParaRPr/>
          </a:p>
          <a:p>
            <a:pPr indent="-300990" lvl="1" marL="914400" rtl="0" algn="l">
              <a:lnSpc>
                <a:spcPct val="115000"/>
              </a:lnSpc>
              <a:spcBef>
                <a:spcPts val="0"/>
              </a:spcBef>
              <a:spcAft>
                <a:spcPts val="0"/>
              </a:spcAft>
              <a:buSzPct val="100000"/>
              <a:buChar char="○"/>
            </a:pPr>
            <a:r>
              <a:rPr lang="en-US"/>
              <a:t>Acts as the main entry point for the Command-Line Interface (CLI) version, managing the simulation lifecycle and daily garden operations. </a:t>
            </a:r>
            <a:endParaRPr/>
          </a:p>
          <a:p>
            <a:pPr indent="-313055" lvl="0" marL="457200" rtl="0" algn="l">
              <a:lnSpc>
                <a:spcPct val="115000"/>
              </a:lnSpc>
              <a:spcBef>
                <a:spcPts val="0"/>
              </a:spcBef>
              <a:spcAft>
                <a:spcPts val="0"/>
              </a:spcAft>
              <a:buSzPct val="100000"/>
              <a:buChar char="●"/>
            </a:pPr>
            <a:r>
              <a:rPr lang="en-US"/>
              <a:t>Garden Simulator API</a:t>
            </a:r>
            <a:r>
              <a:rPr lang="en-US"/>
              <a:t> </a:t>
            </a:r>
            <a:endParaRPr/>
          </a:p>
          <a:p>
            <a:pPr indent="-300990" lvl="1" marL="914400" rtl="0" algn="l">
              <a:lnSpc>
                <a:spcPct val="115000"/>
              </a:lnSpc>
              <a:spcBef>
                <a:spcPts val="0"/>
              </a:spcBef>
              <a:spcAft>
                <a:spcPts val="0"/>
              </a:spcAft>
              <a:buSzPct val="100000"/>
              <a:buChar char="○"/>
            </a:pPr>
            <a:r>
              <a:rPr lang="en-US"/>
              <a:t>Provides an API for interacting with the simulation, allowing users to initialize the garden and manipulate simulation parameters programmatically. </a:t>
            </a:r>
            <a:endParaRPr/>
          </a:p>
          <a:p>
            <a:pPr indent="-313055" lvl="0" marL="457200" rtl="0" algn="l">
              <a:lnSpc>
                <a:spcPct val="115000"/>
              </a:lnSpc>
              <a:spcBef>
                <a:spcPts val="0"/>
              </a:spcBef>
              <a:spcAft>
                <a:spcPts val="0"/>
              </a:spcAft>
              <a:buSzPct val="100000"/>
              <a:buChar char="●"/>
            </a:pPr>
            <a:r>
              <a:rPr lang="en-US"/>
              <a:t>GardenThread </a:t>
            </a:r>
            <a:endParaRPr/>
          </a:p>
          <a:p>
            <a:pPr indent="-300990" lvl="1" marL="914400" rtl="0" algn="l">
              <a:lnSpc>
                <a:spcPct val="115000"/>
              </a:lnSpc>
              <a:spcBef>
                <a:spcPts val="0"/>
              </a:spcBef>
              <a:spcAft>
                <a:spcPts val="0"/>
              </a:spcAft>
              <a:buSzPct val="100000"/>
              <a:buChar char="○"/>
            </a:pPr>
            <a:r>
              <a:rPr lang="en-US"/>
              <a:t>A custom thread class designed to handle asynchronous tasks, such as time-sensitive garden activities. </a:t>
            </a:r>
            <a:endParaRPr/>
          </a:p>
          <a:p>
            <a:pPr indent="-313055" lvl="0" marL="457200" rtl="0" algn="l">
              <a:lnSpc>
                <a:spcPct val="115000"/>
              </a:lnSpc>
              <a:spcBef>
                <a:spcPts val="0"/>
              </a:spcBef>
              <a:spcAft>
                <a:spcPts val="0"/>
              </a:spcAft>
              <a:buSzPct val="100000"/>
              <a:buChar char="●"/>
            </a:pPr>
            <a:r>
              <a:rPr lang="en-US"/>
              <a:t>MyTimer </a:t>
            </a:r>
            <a:endParaRPr/>
          </a:p>
          <a:p>
            <a:pPr indent="-300990" lvl="1" marL="914400" rtl="0" algn="l">
              <a:lnSpc>
                <a:spcPct val="115000"/>
              </a:lnSpc>
              <a:spcBef>
                <a:spcPts val="0"/>
              </a:spcBef>
              <a:spcAft>
                <a:spcPts val="0"/>
              </a:spcAft>
              <a:buSzPct val="100000"/>
              <a:buChar char="○"/>
            </a:pPr>
            <a:r>
              <a:rPr lang="en-US"/>
              <a:t>Tracks simulation time, maintaining day and hour progression for accurate scheduling of garden events.</a:t>
            </a:r>
            <a:endParaRPr/>
          </a:p>
          <a:p>
            <a:pPr indent="-313055" lvl="0" marL="457200" rtl="0" algn="l">
              <a:lnSpc>
                <a:spcPct val="115000"/>
              </a:lnSpc>
              <a:spcBef>
                <a:spcPts val="0"/>
              </a:spcBef>
              <a:spcAft>
                <a:spcPts val="0"/>
              </a:spcAft>
              <a:buSzPct val="100000"/>
              <a:buChar char="●"/>
            </a:pPr>
            <a:r>
              <a:rPr lang="en-US"/>
              <a:t>GUIMain </a:t>
            </a:r>
            <a:endParaRPr/>
          </a:p>
          <a:p>
            <a:pPr indent="-300990" lvl="1" marL="914400" rtl="0" algn="l">
              <a:lnSpc>
                <a:spcPct val="115000"/>
              </a:lnSpc>
              <a:spcBef>
                <a:spcPts val="0"/>
              </a:spcBef>
              <a:spcAft>
                <a:spcPts val="0"/>
              </a:spcAft>
              <a:buSzPct val="100000"/>
              <a:buChar char="○"/>
            </a:pPr>
            <a:r>
              <a:rPr lang="en-US"/>
              <a:t>Serves as the entry point for the JavaFX-based graphical user interface, initializing and running the GUI application. </a:t>
            </a:r>
            <a:endParaRPr/>
          </a:p>
          <a:p>
            <a:pPr indent="-313055" lvl="0" marL="457200" rtl="0" algn="l">
              <a:lnSpc>
                <a:spcPct val="115000"/>
              </a:lnSpc>
              <a:spcBef>
                <a:spcPts val="0"/>
              </a:spcBef>
              <a:spcAft>
                <a:spcPts val="0"/>
              </a:spcAft>
              <a:buSzPct val="100000"/>
              <a:buChar char="●"/>
            </a:pPr>
            <a:r>
              <a:rPr lang="en-US"/>
              <a:t>ViewController </a:t>
            </a:r>
            <a:endParaRPr/>
          </a:p>
          <a:p>
            <a:pPr indent="-300990" lvl="1" marL="914400" rtl="0" algn="l">
              <a:lnSpc>
                <a:spcPct val="115000"/>
              </a:lnSpc>
              <a:spcBef>
                <a:spcPts val="0"/>
              </a:spcBef>
              <a:spcAft>
                <a:spcPts val="0"/>
              </a:spcAft>
              <a:buSzPct val="100000"/>
              <a:buChar char="○"/>
            </a:pPr>
            <a:r>
              <a:rPr lang="en-US"/>
              <a:t>Handles user interactions within the GUI and bridges the gap between the user interface and the garden simulation logic. </a:t>
            </a:r>
            <a:endParaRPr/>
          </a:p>
          <a:p>
            <a:pPr indent="-313055" lvl="0" marL="457200" rtl="0" algn="l">
              <a:lnSpc>
                <a:spcPct val="115000"/>
              </a:lnSpc>
              <a:spcBef>
                <a:spcPts val="0"/>
              </a:spcBef>
              <a:spcAft>
                <a:spcPts val="0"/>
              </a:spcAft>
              <a:buSzPct val="100000"/>
              <a:buChar char="●"/>
            </a:pPr>
            <a:r>
              <a:rPr lang="en-US"/>
              <a:t>hello-view.fxml </a:t>
            </a:r>
            <a:endParaRPr/>
          </a:p>
          <a:p>
            <a:pPr indent="-300990" lvl="1" marL="914400" rtl="0" algn="l">
              <a:lnSpc>
                <a:spcPct val="115000"/>
              </a:lnSpc>
              <a:spcBef>
                <a:spcPts val="0"/>
              </a:spcBef>
              <a:spcAft>
                <a:spcPts val="0"/>
              </a:spcAft>
              <a:buSzPct val="100000"/>
              <a:buChar char="○"/>
            </a:pPr>
            <a:r>
              <a:rPr lang="en-US"/>
              <a:t>Defines the layout and structure of the GUI using FXML, ensuring a clean and intuitive user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