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650" r:id="rId1"/>
    <p:sldMasterId id="2147484885" r:id="rId2"/>
  </p:sldMasterIdLst>
  <p:notesMasterIdLst>
    <p:notesMasterId r:id="rId34"/>
  </p:notesMasterIdLst>
  <p:sldIdLst>
    <p:sldId id="256" r:id="rId3"/>
    <p:sldId id="339" r:id="rId4"/>
    <p:sldId id="341" r:id="rId5"/>
    <p:sldId id="295" r:id="rId6"/>
    <p:sldId id="310" r:id="rId7"/>
    <p:sldId id="343" r:id="rId8"/>
    <p:sldId id="335" r:id="rId9"/>
    <p:sldId id="329" r:id="rId10"/>
    <p:sldId id="347" r:id="rId11"/>
    <p:sldId id="348" r:id="rId12"/>
    <p:sldId id="349" r:id="rId13"/>
    <p:sldId id="342" r:id="rId14"/>
    <p:sldId id="344" r:id="rId15"/>
    <p:sldId id="351" r:id="rId16"/>
    <p:sldId id="352" r:id="rId17"/>
    <p:sldId id="353" r:id="rId18"/>
    <p:sldId id="345" r:id="rId19"/>
    <p:sldId id="330" r:id="rId20"/>
    <p:sldId id="332" r:id="rId21"/>
    <p:sldId id="333" r:id="rId22"/>
    <p:sldId id="334" r:id="rId23"/>
    <p:sldId id="346" r:id="rId24"/>
    <p:sldId id="350" r:id="rId25"/>
    <p:sldId id="328" r:id="rId26"/>
    <p:sldId id="265" r:id="rId27"/>
    <p:sldId id="327" r:id="rId28"/>
    <p:sldId id="326" r:id="rId29"/>
    <p:sldId id="262" r:id="rId30"/>
    <p:sldId id="299" r:id="rId31"/>
    <p:sldId id="273" r:id="rId32"/>
    <p:sldId id="260" r:id="rId3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2E2E30"/>
    <a:srgbClr val="FFB115"/>
    <a:srgbClr val="D2A000"/>
    <a:srgbClr val="203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3"/>
    <p:restoredTop sz="95428" autoAdjust="0"/>
  </p:normalViewPr>
  <p:slideViewPr>
    <p:cSldViewPr snapToGrid="0" snapToObjects="1">
      <p:cViewPr varScale="1">
        <p:scale>
          <a:sx n="116" d="100"/>
          <a:sy n="116" d="100"/>
        </p:scale>
        <p:origin x="9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DCAE21-58B6-4C10-9EF0-C98C9B1AB5C5}" type="datetimeFigureOut">
              <a:rPr lang="en-US"/>
              <a:pPr>
                <a:defRPr/>
              </a:pPr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FFE2D84-568E-4286-8B44-7C2B6B8625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12 mins here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325AED-8601-4D70-9C36-E0C7BACDFF5D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897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12 mins here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325AED-8601-4D70-9C36-E0C7BACDFF5D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6138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A474D-E5E6-457B-B24C-1A08B8352799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5419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A3145-B6BD-4A70-AAD3-29984D9E0C84}" type="slidenum">
              <a:rPr lang="en-US" altLang="en-US" smtClean="0">
                <a:latin typeface="Calibri" panose="020F050202020403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32FFC7-F258-4F6E-B3BA-035219AC44FE}" type="slidenum">
              <a:rPr lang="en-US" altLang="en-US" smtClean="0">
                <a:latin typeface="Calibri" panose="020F050202020403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12.jpe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2.jpe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jpeg"/><Relationship Id="rId7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jpeg"/><Relationship Id="rId7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jpeg"/><Relationship Id="rId7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jpeg"/><Relationship Id="rId7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chiro.mq.edu.au/wp/wp-content/uploads/2014/06/MQ-stacked-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5454650"/>
            <a:ext cx="88265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4950"/>
            <a:ext cx="916622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 rot="10800000">
            <a:off x="-12700" y="6592888"/>
            <a:ext cx="9156700" cy="3794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9000"/>
                </a:schemeClr>
              </a:gs>
              <a:gs pos="100000">
                <a:srgbClr val="FFFFFF"/>
              </a:gs>
              <a:gs pos="72000">
                <a:schemeClr val="tx1">
                  <a:lumMod val="65000"/>
                  <a:lumOff val="35000"/>
                  <a:alpha val="39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2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5" y="5456238"/>
            <a:ext cx="16589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http://www.upf.edu/pdi/iula/nuria.bel/img/novaUPFmarca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5586413"/>
            <a:ext cx="1927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www.ntu.edu.sg/home/d.campolo/ntu_logo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5603875"/>
            <a:ext cx="17780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http://vpcomm.umich.edu/assets/brand/home/logo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5362575"/>
            <a:ext cx="94773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D6973-0BAF-40C8-B6C5-E4D770BFAA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48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539750"/>
            <a:ext cx="7654925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37D81-6892-42B2-8BA1-CBB8234DDF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41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867F0-7811-4F24-B261-932B82550F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3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873125"/>
            <a:ext cx="457200" cy="585788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9337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C03A5-6C66-4B9A-8A58-857B322019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52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BF28A-4265-43F9-B157-12E9A91BCD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670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B712E-2368-4378-B7BD-33357231F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84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7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7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79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825625"/>
            <a:ext cx="2528888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2547B-02BD-46FF-BE6A-75598B4929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649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6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8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ectangle 6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131C6-734C-4B3C-AA7D-47E970C362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38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39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12700" y="6265863"/>
            <a:chExt cx="9156700" cy="706438"/>
          </a:xfrm>
        </p:grpSpPr>
        <p:pic>
          <p:nvPicPr>
            <p:cNvPr id="6" name="Picture 341" descr="Black-n-White-landscape.jp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85" y="6360681"/>
              <a:ext cx="1758950" cy="49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 userDrawn="1"/>
          </p:nvSpPr>
          <p:spPr>
            <a:xfrm rot="10800000">
              <a:off x="-12700" y="6265863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6F850-6564-4680-A27A-C07B6DFF21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74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chiro.mq.edu.au/wp/wp-content/uploads/2014/06/MQ-stacked-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5454650"/>
            <a:ext cx="88265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4950"/>
            <a:ext cx="916622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 rot="10800000">
            <a:off x="-12700" y="6592888"/>
            <a:ext cx="9156700" cy="3794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9000"/>
                </a:schemeClr>
              </a:gs>
              <a:gs pos="100000">
                <a:srgbClr val="FFFFFF"/>
              </a:gs>
              <a:gs pos="72000">
                <a:schemeClr val="tx1">
                  <a:lumMod val="65000"/>
                  <a:lumOff val="35000"/>
                  <a:alpha val="39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2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5" y="5456238"/>
            <a:ext cx="16589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http://www.upf.edu/pdi/iula/nuria.bel/img/novaUPFmarca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5586413"/>
            <a:ext cx="1927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www.ntu.edu.sg/home/d.campolo/ntu_logo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5603875"/>
            <a:ext cx="17780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http://vpcomm.umich.edu/assets/brand/home/logo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5362575"/>
            <a:ext cx="94773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861A7-27BA-44D5-B181-C3C678EBF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964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 userDrawn="1"/>
        </p:nvGrpSpPr>
        <p:grpSpPr bwMode="auto">
          <a:xfrm>
            <a:off x="0" y="6284913"/>
            <a:ext cx="9156700" cy="706437"/>
            <a:chOff x="0" y="6284874"/>
            <a:chExt cx="9156700" cy="706438"/>
          </a:xfrm>
        </p:grpSpPr>
        <p:grpSp>
          <p:nvGrpSpPr>
            <p:cNvPr id="5" name="Group 16"/>
            <p:cNvGrpSpPr>
              <a:grpSpLocks/>
            </p:cNvGrpSpPr>
            <p:nvPr userDrawn="1"/>
          </p:nvGrpSpPr>
          <p:grpSpPr bwMode="auto">
            <a:xfrm>
              <a:off x="457200" y="6296515"/>
              <a:ext cx="8229600" cy="601872"/>
              <a:chOff x="457200" y="6296515"/>
              <a:chExt cx="8229600" cy="601872"/>
            </a:xfrm>
          </p:grpSpPr>
          <p:pic>
            <p:nvPicPr>
              <p:cNvPr id="7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4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3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1821" y="6296515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127" y="6346761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83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1870" y="6305302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Rectangle 5"/>
            <p:cNvSpPr/>
            <p:nvPr userDrawn="1"/>
          </p:nvSpPr>
          <p:spPr bwMode="auto">
            <a:xfrm rot="10800000">
              <a:off x="0" y="6284874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33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4CC89-F477-41C1-A531-2AEE25A608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24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 userDrawn="1"/>
        </p:nvGrpSpPr>
        <p:grpSpPr bwMode="auto">
          <a:xfrm>
            <a:off x="0" y="6284913"/>
            <a:ext cx="9156700" cy="706437"/>
            <a:chOff x="0" y="6284874"/>
            <a:chExt cx="9156700" cy="706438"/>
          </a:xfrm>
        </p:grpSpPr>
        <p:grpSp>
          <p:nvGrpSpPr>
            <p:cNvPr id="5" name="Group 16"/>
            <p:cNvGrpSpPr>
              <a:grpSpLocks/>
            </p:cNvGrpSpPr>
            <p:nvPr userDrawn="1"/>
          </p:nvGrpSpPr>
          <p:grpSpPr bwMode="auto">
            <a:xfrm>
              <a:off x="457200" y="6296515"/>
              <a:ext cx="8229600" cy="601872"/>
              <a:chOff x="457200" y="6296515"/>
              <a:chExt cx="8229600" cy="601872"/>
            </a:xfrm>
          </p:grpSpPr>
          <p:pic>
            <p:nvPicPr>
              <p:cNvPr id="7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4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3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1821" y="6296515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127" y="6346761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83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1870" y="6305302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Rectangle 5"/>
            <p:cNvSpPr/>
            <p:nvPr userDrawn="1"/>
          </p:nvSpPr>
          <p:spPr bwMode="auto">
            <a:xfrm rot="10800000">
              <a:off x="0" y="6284874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33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F2F2F2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1pPr>
          </a:lstStyle>
          <a:p>
            <a:r>
              <a:rPr lang="en-US" altLang="en-US"/>
              <a:t>19 Nov 2020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F2F2F2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1pPr>
          </a:lstStyle>
          <a:p>
            <a:fld id="{85B29F67-D88E-4696-B2ED-D4E7A4340E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09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6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8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ectangle 6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E9931-78E2-4656-A50F-9DED9A1A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679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-3175" y="6294438"/>
            <a:ext cx="9156700" cy="706437"/>
            <a:chOff x="-3175" y="6270625"/>
            <a:chExt cx="9156700" cy="706438"/>
          </a:xfrm>
        </p:grpSpPr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9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Rectangle 7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A4FAF-D2FB-4C30-9016-001A86A70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291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7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70063"/>
            <a:ext cx="3786188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78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1770063"/>
            <a:ext cx="3787775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21"/>
          <p:cNvGrpSpPr>
            <a:grpSpLocks/>
          </p:cNvGrpSpPr>
          <p:nvPr userDrawn="1"/>
        </p:nvGrpSpPr>
        <p:grpSpPr bwMode="auto">
          <a:xfrm>
            <a:off x="-3175" y="6281738"/>
            <a:ext cx="9156700" cy="706437"/>
            <a:chOff x="-3175" y="6270625"/>
            <a:chExt cx="9156700" cy="706438"/>
          </a:xfrm>
        </p:grpSpPr>
        <p:grpSp>
          <p:nvGrpSpPr>
            <p:cNvPr id="11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13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8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Rectangle 11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33015-F3D7-4B9B-AE9B-64AAD63C89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6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47650"/>
            <a:ext cx="9166225" cy="336550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5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5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7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5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Rectangle 5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8319E-99D9-4985-806E-F48EDF2FEB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515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6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4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6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Rectangle 4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9936E-4D0F-4F53-A22E-CE4F9EDEFC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1875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9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Rectangle 7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76711-1018-4E62-A93B-C0859A1B72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614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7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609600"/>
            <a:ext cx="3427413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/>
          </p:cNvGrpSpPr>
          <p:nvPr userDrawn="1"/>
        </p:nvGrpSpPr>
        <p:grpSpPr bwMode="auto">
          <a:xfrm>
            <a:off x="-3175" y="6259513"/>
            <a:ext cx="9156700" cy="706437"/>
            <a:chOff x="-3175" y="6270625"/>
            <a:chExt cx="9156700" cy="706438"/>
          </a:xfrm>
        </p:grpSpPr>
        <p:grpSp>
          <p:nvGrpSpPr>
            <p:cNvPr id="8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10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8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Rectangle 8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6D553-DFBE-4100-AF92-BDD99D7E7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99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539750"/>
            <a:ext cx="7654925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BF924-0FA1-4321-967E-47A2670816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296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4A29A-CFA4-4BA2-9CA7-0D4C4BCD66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39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873125"/>
            <a:ext cx="457200" cy="585788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9337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24649-AD7F-4826-88FA-240F9404BC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43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6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8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ectangle 6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C5BB2-0CE4-4A98-B6BB-8886E6CB5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9985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01207-FB4E-48D2-962F-636B2B054E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6672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00FBC-893F-43FD-82CC-311CCAB324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6019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7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7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79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825625"/>
            <a:ext cx="2528888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6B69D-6BC3-48AF-89BD-7FC5C830B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3613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6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8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ectangle 6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6DFDC-90B5-4EB9-AB33-EBE9CDD94C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4707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39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12700" y="6265863"/>
            <a:chExt cx="9156700" cy="706438"/>
          </a:xfrm>
        </p:grpSpPr>
        <p:pic>
          <p:nvPicPr>
            <p:cNvPr id="6" name="Picture 341" descr="Black-n-White-landscape.jp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85" y="6360681"/>
              <a:ext cx="1758950" cy="49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 userDrawn="1"/>
          </p:nvSpPr>
          <p:spPr>
            <a:xfrm rot="10800000">
              <a:off x="-12700" y="6265863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CB4AE-FF3D-4D5D-82E5-52BBCB8AEF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44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-3175" y="6294438"/>
            <a:ext cx="9156700" cy="706437"/>
            <a:chOff x="-3175" y="6270625"/>
            <a:chExt cx="9156700" cy="706438"/>
          </a:xfrm>
        </p:grpSpPr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9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Rectangle 7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AC5C0-8245-4D6F-BEFD-FD5DFCC3EB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19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7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70063"/>
            <a:ext cx="3786188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78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1770063"/>
            <a:ext cx="3787775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21"/>
          <p:cNvGrpSpPr>
            <a:grpSpLocks/>
          </p:cNvGrpSpPr>
          <p:nvPr userDrawn="1"/>
        </p:nvGrpSpPr>
        <p:grpSpPr bwMode="auto">
          <a:xfrm>
            <a:off x="-3175" y="6281738"/>
            <a:ext cx="9156700" cy="706437"/>
            <a:chOff x="-3175" y="6270625"/>
            <a:chExt cx="9156700" cy="706438"/>
          </a:xfrm>
        </p:grpSpPr>
        <p:grpSp>
          <p:nvGrpSpPr>
            <p:cNvPr id="11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13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8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Rectangle 11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FAA17-41FD-431A-82D5-75CE14A16F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8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47650"/>
            <a:ext cx="9166225" cy="336550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5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5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7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5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Rectangle 5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5A50-D96F-4EDD-A8CF-7724E66A4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46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6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4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6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Rectangle 4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7271A-4208-41C7-92C0-FFB35C0609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21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9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Rectangle 7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F181B-6FE1-4695-8CFB-78CB07D813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17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7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609600"/>
            <a:ext cx="3427413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/>
          </p:cNvGrpSpPr>
          <p:nvPr userDrawn="1"/>
        </p:nvGrpSpPr>
        <p:grpSpPr bwMode="auto">
          <a:xfrm>
            <a:off x="-3175" y="6259513"/>
            <a:ext cx="9156700" cy="706437"/>
            <a:chOff x="-3175" y="6270625"/>
            <a:chExt cx="9156700" cy="706438"/>
          </a:xfrm>
        </p:grpSpPr>
        <p:grpSp>
          <p:nvGrpSpPr>
            <p:cNvPr id="8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10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8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Rectangle 8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0F3EB-EEC0-4583-BA3D-EE1163678A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06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64463" cy="969963"/>
          </a:xfrm>
          <a:prstGeom prst="rect">
            <a:avLst/>
          </a:prstGeom>
          <a:noFill/>
          <a:ln>
            <a:noFill/>
          </a:ln>
          <a:effectLst>
            <a:outerShdw blurRad="25400" rotWithShape="0">
              <a:srgbClr val="808080">
                <a:alpha val="45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1731963"/>
            <a:ext cx="7764463" cy="4059237"/>
          </a:xfrm>
          <a:prstGeom prst="rect">
            <a:avLst/>
          </a:prstGeom>
          <a:noFill/>
          <a:ln>
            <a:noFill/>
          </a:ln>
          <a:effectLst>
            <a:outerShdw blurRad="25400" rotWithShape="0">
              <a:srgbClr val="808080">
                <a:alpha val="45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65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401FCD33-465A-469F-9199-6C721C5B30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168"/>
          <p:cNvGrpSpPr>
            <a:grpSpLocks/>
          </p:cNvGrpSpPr>
          <p:nvPr userDrawn="1"/>
        </p:nvGrpSpPr>
        <p:grpSpPr bwMode="auto">
          <a:xfrm>
            <a:off x="-12700" y="0"/>
            <a:ext cx="9156700" cy="6972300"/>
            <a:chOff x="-2235200" y="76200"/>
            <a:chExt cx="9156700" cy="6972300"/>
          </a:xfrm>
        </p:grpSpPr>
        <p:grpSp>
          <p:nvGrpSpPr>
            <p:cNvPr id="1033" name="Group 169"/>
            <p:cNvGrpSpPr>
              <a:grpSpLocks/>
            </p:cNvGrpSpPr>
            <p:nvPr/>
          </p:nvGrpSpPr>
          <p:grpSpPr bwMode="auto">
            <a:xfrm>
              <a:off x="-2235200" y="76200"/>
              <a:ext cx="9156700" cy="6972300"/>
              <a:chOff x="1828800" y="215900"/>
              <a:chExt cx="9156700" cy="6972300"/>
            </a:xfrm>
          </p:grpSpPr>
          <p:pic>
            <p:nvPicPr>
              <p:cNvPr id="1035" name="Picture 17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6" name="Picture 17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7" name="Picture 17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8" name="Picture 17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9" name="Picture 17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0" name="Picture 17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1" name="Picture 17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2" name="Picture 17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3" name="Picture 17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4" name="Picture 18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5" name="Picture 18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6" name="Picture 18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7" name="Picture 18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8" name="Picture 18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9" name="Picture 18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0" name="Picture 18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1" name="Picture 18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2" name="Picture 18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3" name="Picture 18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4" name="Picture 19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5" name="Picture 19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6" name="Picture 19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7" name="Picture 19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8" name="Picture 19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9" name="Picture 19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0" name="Picture 19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1" name="Picture 19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2" name="Picture 19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3" name="Picture 19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4" name="Picture 20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5" name="Picture 20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6" name="Picture 20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7" name="Picture 20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8" name="Picture 20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9" name="Picture 20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0" name="Picture 20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1" name="Picture 20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2" name="Picture 20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3" name="Picture 20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4" name="Picture 21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5" name="Picture 21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6" name="Picture 21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7" name="Picture 21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8" name="Picture 21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9" name="Picture 21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0" name="Picture 21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1" name="Picture 21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2" name="Picture 21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3" name="Picture 21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4" name="Picture 22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" name="Picture 22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6" name="Picture 22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7" name="Picture 22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8" name="Picture 22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9" name="Picture 22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0" name="Picture 22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1" name="Picture 22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2" name="Picture 22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3" name="Picture 22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4" name="Picture 23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5" name="Picture 23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6" name="Picture 23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7" name="Picture 23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8" name="Picture 23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9" name="Picture 23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0" name="Picture 23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1" name="Picture 23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2" name="Picture 23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3" name="Picture 23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4" name="Picture 24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5" name="Picture 24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6" name="Picture 24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7" name="Picture 24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8" name="Picture 24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9" name="Picture 24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0" name="Picture 24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1" name="Picture 24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2" name="Picture 24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3" name="Picture 24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4" name="Picture 25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5" name="Picture 25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6" name="Picture 25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7" name="Picture 25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8" name="Picture 25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9" name="Picture 25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0" name="Picture 25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1" name="Picture 25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2" name="Picture 25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3" name="Picture 25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4" name="Picture 26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5" name="Picture 26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6" name="Picture 26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7" name="Picture 26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8" name="Picture 26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9" name="Picture 26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0" name="Picture 26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1" name="Picture 26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2" name="Picture 26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3" name="Picture 26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" name="Picture 27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" name="Picture 27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" name="Picture 27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7" name="Picture 27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8" name="Picture 27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9" name="Picture 27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0" name="Picture 27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1" name="Picture 27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2" name="Picture 27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3" name="Picture 27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4" name="Picture 28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5" name="Picture 28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6" name="Picture 28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7" name="Picture 28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8" name="Picture 28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9" name="Picture 28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0" name="Picture 28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1" name="Picture 28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2" name="Picture 28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3" name="Picture 28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4" name="Picture 29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5" name="Picture 29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6" name="Picture 29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7" name="Picture 29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8" name="Picture 29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9" name="Picture 29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0" name="Picture 29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1" name="Picture 29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2" name="Picture 29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3" name="Picture 29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4" name="Picture 30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5" name="Picture 30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6" name="Picture 30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7" name="Picture 30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8" name="Picture 30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9" name="Picture 30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0" name="Picture 30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1" name="Picture 30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2" name="Picture 30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3" name="Picture 30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4" name="Picture 31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5" name="Picture 31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6" name="Picture 31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7" name="Picture 31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8" name="Picture 31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9" name="Picture 31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0" name="Picture 31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1" name="Picture 31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2" name="Picture 31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3" name="Picture 31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4" name="Picture 32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5" name="Picture 32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6" name="Picture 32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7" name="Picture 32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8" name="Picture 32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9" name="Picture 32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0" name="Picture 32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1" name="Picture 32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2" name="Picture 32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3" name="Picture 32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4" name="Picture 33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5" name="Picture 33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6" name="Picture 33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7" name="Picture 33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8" name="Picture 33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9" name="Picture 33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0" name="Picture 33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1" name="Picture 33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4" name="Picture 170" descr="arches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35200" y="6184900"/>
              <a:ext cx="13081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7" name="Rectangle 176"/>
          <p:cNvSpPr/>
          <p:nvPr userDrawn="1"/>
        </p:nvSpPr>
        <p:spPr>
          <a:xfrm>
            <a:off x="-12700" y="0"/>
            <a:ext cx="9156700" cy="247650"/>
          </a:xfrm>
          <a:prstGeom prst="rect">
            <a:avLst/>
          </a:prstGeom>
          <a:solidFill>
            <a:srgbClr val="2038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871" r:id="rId1"/>
    <p:sldLayoutId id="2147484872" r:id="rId2"/>
    <p:sldLayoutId id="2147484873" r:id="rId3"/>
    <p:sldLayoutId id="2147484874" r:id="rId4"/>
    <p:sldLayoutId id="2147484875" r:id="rId5"/>
    <p:sldLayoutId id="2147484876" r:id="rId6"/>
    <p:sldLayoutId id="2147484877" r:id="rId7"/>
    <p:sldLayoutId id="2147484878" r:id="rId8"/>
    <p:sldLayoutId id="2147484879" r:id="rId9"/>
    <p:sldLayoutId id="2147484880" r:id="rId10"/>
    <p:sldLayoutId id="2147484868" r:id="rId11"/>
    <p:sldLayoutId id="2147484881" r:id="rId12"/>
    <p:sldLayoutId id="2147484869" r:id="rId13"/>
    <p:sldLayoutId id="2147484870" r:id="rId14"/>
    <p:sldLayoutId id="2147484882" r:id="rId15"/>
    <p:sldLayoutId id="2147484883" r:id="rId16"/>
    <p:sldLayoutId id="2147484884" r:id="rId17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64463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31963"/>
            <a:ext cx="7764463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65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485932C-A44A-4A2C-8482-41EB558063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168"/>
          <p:cNvGrpSpPr>
            <a:grpSpLocks/>
          </p:cNvGrpSpPr>
          <p:nvPr userDrawn="1"/>
        </p:nvGrpSpPr>
        <p:grpSpPr bwMode="auto">
          <a:xfrm>
            <a:off x="-12700" y="0"/>
            <a:ext cx="9156700" cy="6972300"/>
            <a:chOff x="-2235200" y="76200"/>
            <a:chExt cx="9156700" cy="6972300"/>
          </a:xfrm>
        </p:grpSpPr>
        <p:grpSp>
          <p:nvGrpSpPr>
            <p:cNvPr id="1033" name="Group 169"/>
            <p:cNvGrpSpPr>
              <a:grpSpLocks/>
            </p:cNvGrpSpPr>
            <p:nvPr/>
          </p:nvGrpSpPr>
          <p:grpSpPr bwMode="auto">
            <a:xfrm>
              <a:off x="-2235200" y="76200"/>
              <a:ext cx="9156700" cy="6972300"/>
              <a:chOff x="1828800" y="215900"/>
              <a:chExt cx="9156700" cy="6972300"/>
            </a:xfrm>
          </p:grpSpPr>
          <p:pic>
            <p:nvPicPr>
              <p:cNvPr id="1035" name="Picture 17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6" name="Picture 17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7" name="Picture 17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8" name="Picture 17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9" name="Picture 17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0" name="Picture 17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1" name="Picture 17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2" name="Picture 17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3" name="Picture 17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4" name="Picture 18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5" name="Picture 18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6" name="Picture 18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7" name="Picture 18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8" name="Picture 18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9" name="Picture 18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0" name="Picture 18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1" name="Picture 18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2" name="Picture 18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3" name="Picture 18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4" name="Picture 19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5" name="Picture 19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6" name="Picture 19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7" name="Picture 19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8" name="Picture 19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9" name="Picture 19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0" name="Picture 19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1" name="Picture 19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2" name="Picture 19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3" name="Picture 19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4" name="Picture 20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5" name="Picture 20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6" name="Picture 20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7" name="Picture 20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8" name="Picture 20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9" name="Picture 20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0" name="Picture 20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1" name="Picture 20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2" name="Picture 20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3" name="Picture 20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4" name="Picture 21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5" name="Picture 21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6" name="Picture 21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7" name="Picture 21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8" name="Picture 21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9" name="Picture 21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0" name="Picture 21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1" name="Picture 21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2" name="Picture 21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3" name="Picture 21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4" name="Picture 22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" name="Picture 22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6" name="Picture 22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7" name="Picture 22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8" name="Picture 22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9" name="Picture 22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0" name="Picture 22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1" name="Picture 22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2" name="Picture 22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3" name="Picture 22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4" name="Picture 23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5" name="Picture 23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6" name="Picture 23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7" name="Picture 23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8" name="Picture 23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9" name="Picture 23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0" name="Picture 23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1" name="Picture 23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2" name="Picture 23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3" name="Picture 23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4" name="Picture 24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5" name="Picture 24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6" name="Picture 24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7" name="Picture 24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8" name="Picture 24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9" name="Picture 24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0" name="Picture 24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1" name="Picture 24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2" name="Picture 24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3" name="Picture 24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4" name="Picture 25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5" name="Picture 25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6" name="Picture 25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7" name="Picture 25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8" name="Picture 25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9" name="Picture 25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0" name="Picture 25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1" name="Picture 25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2" name="Picture 25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3" name="Picture 25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4" name="Picture 26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5" name="Picture 26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6" name="Picture 26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7" name="Picture 26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8" name="Picture 26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9" name="Picture 26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0" name="Picture 26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1" name="Picture 26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2" name="Picture 26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3" name="Picture 26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" name="Picture 27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" name="Picture 27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" name="Picture 27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7" name="Picture 27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8" name="Picture 27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9" name="Picture 27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0" name="Picture 27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1" name="Picture 27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2" name="Picture 27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3" name="Picture 27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4" name="Picture 28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5" name="Picture 28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6" name="Picture 28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7" name="Picture 28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8" name="Picture 28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9" name="Picture 28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0" name="Picture 28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1" name="Picture 28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2" name="Picture 28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3" name="Picture 28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4" name="Picture 29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5" name="Picture 29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6" name="Picture 29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7" name="Picture 29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8" name="Picture 29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9" name="Picture 29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0" name="Picture 29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1" name="Picture 29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2" name="Picture 29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3" name="Picture 29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4" name="Picture 30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5" name="Picture 30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6" name="Picture 30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7" name="Picture 30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8" name="Picture 30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9" name="Picture 30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0" name="Picture 30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1" name="Picture 30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2" name="Picture 30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3" name="Picture 30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4" name="Picture 31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5" name="Picture 31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6" name="Picture 31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7" name="Picture 31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8" name="Picture 31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9" name="Picture 31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0" name="Picture 31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1" name="Picture 31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2" name="Picture 31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3" name="Picture 31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4" name="Picture 32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5" name="Picture 32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6" name="Picture 32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7" name="Picture 32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8" name="Picture 32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9" name="Picture 32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0" name="Picture 32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1" name="Picture 32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2" name="Picture 32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3" name="Picture 32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4" name="Picture 33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5" name="Picture 33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6" name="Picture 33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7" name="Picture 33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8" name="Picture 33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9" name="Picture 33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0" name="Picture 33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1" name="Picture 33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4" name="Picture 170" descr="arches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35200" y="6184900"/>
              <a:ext cx="13081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7" name="Rectangle 176"/>
          <p:cNvSpPr/>
          <p:nvPr userDrawn="1"/>
        </p:nvSpPr>
        <p:spPr>
          <a:xfrm>
            <a:off x="-12700" y="0"/>
            <a:ext cx="9156700" cy="247650"/>
          </a:xfrm>
          <a:prstGeom prst="rect">
            <a:avLst/>
          </a:prstGeom>
          <a:solidFill>
            <a:srgbClr val="2038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86" r:id="rId1"/>
    <p:sldLayoutId id="2147484887" r:id="rId2"/>
    <p:sldLayoutId id="2147484888" r:id="rId3"/>
    <p:sldLayoutId id="2147484889" r:id="rId4"/>
    <p:sldLayoutId id="2147484890" r:id="rId5"/>
    <p:sldLayoutId id="2147484891" r:id="rId6"/>
    <p:sldLayoutId id="2147484892" r:id="rId7"/>
    <p:sldLayoutId id="2147484893" r:id="rId8"/>
    <p:sldLayoutId id="2147484894" r:id="rId9"/>
    <p:sldLayoutId id="2147484895" r:id="rId10"/>
    <p:sldLayoutId id="2147484896" r:id="rId11"/>
    <p:sldLayoutId id="2147484897" r:id="rId12"/>
    <p:sldLayoutId id="2147484898" r:id="rId13"/>
    <p:sldLayoutId id="2147484899" r:id="rId14"/>
    <p:sldLayoutId id="2147484900" r:id="rId15"/>
    <p:sldLayoutId id="2147484901" r:id="rId16"/>
    <p:sldLayoutId id="2147484902" r:id="rId17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NG-NUS/scisumm-corpus/tree/master/CLSciSumm_2020_Evalua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NG-NUS/scisumm-corpu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WING-NUS/scisumm-corpu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rtual.2020.emnlp.org/paper_WS-7.15shared.html" TargetMode="External"/><Relationship Id="rId2" Type="http://schemas.openxmlformats.org/officeDocument/2006/relationships/hyperlink" Target="https://virtual.2020.emnlp.org/paper_WS-7.18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rtual.2020.emnlp.org/paper_WS-7.54.html" TargetMode="External"/><Relationship Id="rId5" Type="http://schemas.openxmlformats.org/officeDocument/2006/relationships/hyperlink" Target="https://virtual.2020.emnlp.org/paper_WS-7.49.html" TargetMode="External"/><Relationship Id="rId4" Type="http://schemas.openxmlformats.org/officeDocument/2006/relationships/hyperlink" Target="https://virtual.2020.emnlp.org/paper_WS-7.43shared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2071687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SDP 2020: Shared Task Track</a:t>
            </a:r>
            <a:b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</a:br>
            <a:endParaRPr lang="en-US" altLang="en-US" sz="3600" dirty="0">
              <a:latin typeface="Gill Sans Light" charset="0"/>
              <a:ea typeface="+mj-ea"/>
              <a:cs typeface="Gill Sans Light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17861" y="3844837"/>
            <a:ext cx="8575545" cy="2071687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20000"/>
              </a:lnSpc>
              <a:spcBef>
                <a:spcPts val="700"/>
              </a:spcBef>
              <a:defRPr/>
            </a:pP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Muthu Kumar Chandrasekaran, Guy </a:t>
            </a:r>
            <a:r>
              <a:rPr lang="en-US" altLang="en-US" sz="31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Feigenblat</a:t>
            </a: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</a:t>
            </a:r>
          </a:p>
          <a:p>
            <a:pPr eaLnBrk="1" fontAlgn="auto" hangingPunct="1">
              <a:lnSpc>
                <a:spcPct val="120000"/>
              </a:lnSpc>
              <a:spcBef>
                <a:spcPts val="700"/>
              </a:spcBef>
              <a:defRPr/>
            </a:pP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Ed </a:t>
            </a:r>
            <a:r>
              <a:rPr lang="en-US" altLang="en-US" sz="31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Hovy</a:t>
            </a: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</a:t>
            </a:r>
            <a:r>
              <a:rPr lang="en-US" altLang="en-US" sz="31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Abhilasha</a:t>
            </a: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altLang="en-US" sz="31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Ravichander</a:t>
            </a: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</a:t>
            </a:r>
          </a:p>
          <a:p>
            <a:pPr eaLnBrk="1" fontAlgn="auto" hangingPunct="1">
              <a:lnSpc>
                <a:spcPct val="120000"/>
              </a:lnSpc>
              <a:spcBef>
                <a:spcPts val="700"/>
              </a:spcBef>
              <a:defRPr/>
            </a:pP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Michal </a:t>
            </a:r>
            <a:r>
              <a:rPr lang="en-US" altLang="en-US" sz="31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Shmueli</a:t>
            </a: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-Scheuer, Anita de </a:t>
            </a:r>
            <a:r>
              <a:rPr lang="en-US" altLang="en-US" sz="31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Waard</a:t>
            </a:r>
            <a:endParaRPr lang="en-US" altLang="en-US" sz="2300" dirty="0">
              <a:latin typeface="Gill Sans Light" charset="0"/>
              <a:cs typeface="Gill Sans Light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224799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8B8E68C-101C-4A5B-873D-779AB51F4FF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10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224799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224799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D8A215-5993-844E-B435-F826DEAF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Tasks: Task 1B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E95B3C-3C7D-C74D-B06E-045335512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38" y="1858963"/>
            <a:ext cx="8229600" cy="47037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Task 1B: ​Identify the discourse facet for every cited text span from a predefined set of facets.</a:t>
            </a:r>
          </a:p>
          <a:p>
            <a:pPr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8A53795B-D3B8-FB4A-8E94-3B48F4961002}"/>
              </a:ext>
            </a:extLst>
          </p:cNvPr>
          <p:cNvGrpSpPr>
            <a:grpSpLocks/>
          </p:cNvGrpSpPr>
          <p:nvPr/>
        </p:nvGrpSpPr>
        <p:grpSpPr bwMode="auto">
          <a:xfrm>
            <a:off x="463550" y="4067175"/>
            <a:ext cx="2660650" cy="1633538"/>
            <a:chOff x="-444030" y="4203319"/>
            <a:chExt cx="2660181" cy="1633783"/>
          </a:xfrm>
        </p:grpSpPr>
        <p:sp>
          <p:nvSpPr>
            <p:cNvPr id="12" name="TextBox 17">
              <a:extLst>
                <a:ext uri="{FF2B5EF4-FFF2-40B4-BE49-F238E27FC236}">
                  <a16:creationId xmlns:a16="http://schemas.microsoft.com/office/drawing/2014/main" id="{0B9F2401-A8C5-9541-BE3C-126A844DB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44030" y="4203319"/>
              <a:ext cx="1581150" cy="1477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Gill Sans Light" panose="020B0302020104020203" pitchFamily="34" charset="-79"/>
                </a:rPr>
                <a:t>Classify the cited text in RP into one of several facets</a:t>
              </a: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B1DDEF15-56A0-3E44-940C-061C67935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941827">
              <a:off x="571791" y="4930503"/>
              <a:ext cx="1644360" cy="906599"/>
            </a:xfrm>
            <a:prstGeom prst="rightArrow">
              <a:avLst>
                <a:gd name="adj1" fmla="val 50000"/>
                <a:gd name="adj2" fmla="val 50029"/>
              </a:avLst>
            </a:prstGeom>
            <a:solidFill>
              <a:srgbClr val="FFFFFF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C00000"/>
                  </a:solidFill>
                  <a:latin typeface="Gill Sans Light"/>
                  <a:ea typeface="+mn-ea"/>
                </a:rPr>
                <a:t>Task 1B</a:t>
              </a:r>
            </a:p>
          </p:txBody>
        </p:sp>
      </p:grp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E956D94-277D-8341-8D43-8550AEB5E773}"/>
              </a:ext>
            </a:extLst>
          </p:cNvPr>
          <p:cNvSpPr>
            <a:spLocks/>
          </p:cNvSpPr>
          <p:nvPr/>
        </p:nvSpPr>
        <p:spPr bwMode="auto">
          <a:xfrm>
            <a:off x="7367588" y="3074988"/>
            <a:ext cx="604837" cy="2305050"/>
          </a:xfrm>
          <a:prstGeom prst="rightBrace">
            <a:avLst>
              <a:gd name="adj1" fmla="val 8328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pic>
        <p:nvPicPr>
          <p:cNvPr id="15" name="Picture 22">
            <a:extLst>
              <a:ext uri="{FF2B5EF4-FFF2-40B4-BE49-F238E27FC236}">
                <a16:creationId xmlns:a16="http://schemas.microsoft.com/office/drawing/2014/main" id="{E65E1BAA-38B0-3E4E-B60E-503A6A02D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3325813"/>
            <a:ext cx="823913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3">
            <a:extLst>
              <a:ext uri="{FF2B5EF4-FFF2-40B4-BE49-F238E27FC236}">
                <a16:creationId xmlns:a16="http://schemas.microsoft.com/office/drawing/2014/main" id="{33CC74BE-821C-A54A-B07C-DA9968328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3478213"/>
            <a:ext cx="823913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5">
            <a:extLst>
              <a:ext uri="{FF2B5EF4-FFF2-40B4-BE49-F238E27FC236}">
                <a16:creationId xmlns:a16="http://schemas.microsoft.com/office/drawing/2014/main" id="{802025F8-9010-8E4F-AB92-6930376A1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2973388"/>
            <a:ext cx="116998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6416B7-931D-0C42-AD57-03A9BCF13F6A}"/>
              </a:ext>
            </a:extLst>
          </p:cNvPr>
          <p:cNvCxnSpPr>
            <a:cxnSpLocks noChangeShapeType="1"/>
            <a:stCxn id="23" idx="1"/>
          </p:cNvCxnSpPr>
          <p:nvPr/>
        </p:nvCxnSpPr>
        <p:spPr bwMode="auto">
          <a:xfrm flipH="1" flipV="1">
            <a:off x="4579938" y="3544888"/>
            <a:ext cx="1712912" cy="3683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F734CE-9E6B-A040-BF08-BE871F84029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79938" y="3363913"/>
            <a:ext cx="1570037" cy="36353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279F18-A6CE-3846-9CD7-CF8251D45728}"/>
              </a:ext>
            </a:extLst>
          </p:cNvPr>
          <p:cNvCxnSpPr>
            <a:cxnSpLocks noChangeShapeType="1"/>
            <a:stCxn id="29" idx="1"/>
          </p:cNvCxnSpPr>
          <p:nvPr/>
        </p:nvCxnSpPr>
        <p:spPr bwMode="auto">
          <a:xfrm flipH="1" flipV="1">
            <a:off x="4529138" y="3978275"/>
            <a:ext cx="2084387" cy="3143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325160-7C73-9C4B-8734-920ADEFD6EAE}"/>
              </a:ext>
            </a:extLst>
          </p:cNvPr>
          <p:cNvCxnSpPr>
            <a:cxnSpLocks noChangeShapeType="1"/>
            <a:stCxn id="25" idx="1"/>
            <a:endCxn id="27" idx="3"/>
          </p:cNvCxnSpPr>
          <p:nvPr/>
        </p:nvCxnSpPr>
        <p:spPr bwMode="auto">
          <a:xfrm flipH="1" flipV="1">
            <a:off x="4540250" y="3760788"/>
            <a:ext cx="1905000" cy="304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22" name="Flowchart: Card 30">
            <a:extLst>
              <a:ext uri="{FF2B5EF4-FFF2-40B4-BE49-F238E27FC236}">
                <a16:creationId xmlns:a16="http://schemas.microsoft.com/office/drawing/2014/main" id="{2528F7BD-D663-ED40-A427-44E21BABD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3311525"/>
            <a:ext cx="865188" cy="898525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Flowchart: Card 31">
            <a:extLst>
              <a:ext uri="{FF2B5EF4-FFF2-40B4-BE49-F238E27FC236}">
                <a16:creationId xmlns:a16="http://schemas.microsoft.com/office/drawing/2014/main" id="{CBA06390-E47A-2C4E-8217-8529C293E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50" y="3463925"/>
            <a:ext cx="865188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873675E5-D525-D943-B984-9543954FC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5" y="3630613"/>
            <a:ext cx="825500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Card 32">
            <a:extLst>
              <a:ext uri="{FF2B5EF4-FFF2-40B4-BE49-F238E27FC236}">
                <a16:creationId xmlns:a16="http://schemas.microsoft.com/office/drawing/2014/main" id="{F90D7CF8-9C72-A34F-858A-B9B9AF214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3616325"/>
            <a:ext cx="865188" cy="898525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Flowchart: Card 33">
            <a:extLst>
              <a:ext uri="{FF2B5EF4-FFF2-40B4-BE49-F238E27FC236}">
                <a16:creationId xmlns:a16="http://schemas.microsoft.com/office/drawing/2014/main" id="{3431D8D9-89B1-6E44-B5A9-C65011F10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3856038"/>
            <a:ext cx="865187" cy="898525"/>
          </a:xfrm>
          <a:prstGeom prst="flowChartPunchedCard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Flowchart: Card 34">
            <a:extLst>
              <a:ext uri="{FF2B5EF4-FFF2-40B4-BE49-F238E27FC236}">
                <a16:creationId xmlns:a16="http://schemas.microsoft.com/office/drawing/2014/main" id="{61154583-3322-D44C-A8A7-F58B29076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38" y="2943225"/>
            <a:ext cx="1255712" cy="1636713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Reference</a:t>
            </a:r>
          </a:p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Paper (RP)</a:t>
            </a:r>
            <a:endParaRPr lang="en-US" sz="900" b="1" dirty="0">
              <a:solidFill>
                <a:schemeClr val="bg1"/>
              </a:solidFill>
              <a:latin typeface="Gill Sans Light"/>
              <a:ea typeface="+mn-ea"/>
            </a:endParaRPr>
          </a:p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28" name="Picture 35">
            <a:extLst>
              <a:ext uri="{FF2B5EF4-FFF2-40B4-BE49-F238E27FC236}">
                <a16:creationId xmlns:a16="http://schemas.microsoft.com/office/drawing/2014/main" id="{D13AED9B-7725-3A48-B7EF-7E2F7EB7A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3935413"/>
            <a:ext cx="7159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36">
            <a:extLst>
              <a:ext uri="{FF2B5EF4-FFF2-40B4-BE49-F238E27FC236}">
                <a16:creationId xmlns:a16="http://schemas.microsoft.com/office/drawing/2014/main" id="{5E0162C2-D7A8-0645-823A-04A94F9C2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4092575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chemeClr val="bg1"/>
                </a:solidFill>
                <a:latin typeface="Gill Sans Light" panose="020B0302020104020203" pitchFamily="34" charset="-79"/>
              </a:rPr>
              <a:t>Citing paper (CP)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E1B4FB46-2AFD-CC48-A5C2-C9A12BFD3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438" y="4008438"/>
            <a:ext cx="984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Gill Sans Light" panose="020B0302020104020203" pitchFamily="34" charset="-79"/>
              </a:rPr>
              <a:t>CPs </a:t>
            </a:r>
          </a:p>
          <a:p>
            <a:pPr eaLnBrk="1" hangingPunct="1"/>
            <a:endParaRPr lang="en-US" altLang="en-US">
              <a:latin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1276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345983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8B8E68C-101C-4A5B-873D-779AB51F4FF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11</a:t>
            </a:fld>
            <a:endParaRPr lang="en-US" altLang="en-US" sz="1200" dirty="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345983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 dirty="0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345983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0DE406B-8F00-4145-BD23-72EE93DC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Tasks: Task 2</a:t>
            </a:r>
          </a:p>
        </p:txBody>
      </p:sp>
      <p:pic>
        <p:nvPicPr>
          <p:cNvPr id="8" name="Picture 31">
            <a:extLst>
              <a:ext uri="{FF2B5EF4-FFF2-40B4-BE49-F238E27FC236}">
                <a16:creationId xmlns:a16="http://schemas.microsoft.com/office/drawing/2014/main" id="{9C7CD52B-F4A4-564F-91DC-B7FDC5C22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5321300"/>
            <a:ext cx="8032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8">
            <a:extLst>
              <a:ext uri="{FF2B5EF4-FFF2-40B4-BE49-F238E27FC236}">
                <a16:creationId xmlns:a16="http://schemas.microsoft.com/office/drawing/2014/main" id="{B01149C1-7BC7-1C4C-B1F7-CE2E937D5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5" y="3098800"/>
            <a:ext cx="116998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90B821-C935-2045-81CE-999942FF5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5033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>
                <a:latin typeface="Gill Sans Light" panose="020B0302020104020203" pitchFamily="34" charset="-79"/>
                <a:cs typeface="Gill Sans Light" panose="020B0302020104020203" pitchFamily="34" charset="-79"/>
              </a:rPr>
              <a:t>Task 2: ​Generate a faceted summary of up to 250 words, of the reference paper, using itself and the citing papers.​</a:t>
            </a:r>
            <a:br>
              <a:rPr lang="en-US" altLang="en-US" sz="280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endParaRPr lang="en-US" altLang="en-US" sz="28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2C070B-0633-D641-87AB-672189DC0A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06700" y="3021013"/>
            <a:ext cx="1541463" cy="5302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FF4C88-267A-7040-9670-7BBC3C60BE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1800" y="3205163"/>
            <a:ext cx="1376363" cy="4841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DBC96B-5C93-D349-8150-5D3338E39B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17863" y="3675063"/>
            <a:ext cx="1111250" cy="3651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2992DA-C71F-6041-998A-F6DEBA520F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33725" y="3414713"/>
            <a:ext cx="1195388" cy="406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267BBDE0-C7DC-A04D-B052-A21333AF4CFD}"/>
              </a:ext>
            </a:extLst>
          </p:cNvPr>
          <p:cNvSpPr>
            <a:spLocks/>
          </p:cNvSpPr>
          <p:nvPr/>
        </p:nvSpPr>
        <p:spPr bwMode="auto">
          <a:xfrm rot="16200000">
            <a:off x="2967831" y="3726657"/>
            <a:ext cx="301625" cy="1630362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D0088A-D50E-404E-8045-3DDE78F0D50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52775" y="4679950"/>
            <a:ext cx="760413" cy="52863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7" name="Flowchart: Card 3">
            <a:extLst>
              <a:ext uri="{FF2B5EF4-FFF2-40B4-BE49-F238E27FC236}">
                <a16:creationId xmlns:a16="http://schemas.microsoft.com/office/drawing/2014/main" id="{04721A4E-3FDC-9244-9A75-FC9550F73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5249863"/>
            <a:ext cx="865187" cy="898525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Summary</a:t>
            </a:r>
            <a:r>
              <a:rPr lang="en-US" sz="900" b="1" dirty="0">
                <a:solidFill>
                  <a:schemeClr val="bg1"/>
                </a:solidFill>
                <a:latin typeface="Gill Sans Light"/>
                <a:ea typeface="+mn-ea"/>
              </a:rPr>
              <a:t> of RP</a:t>
            </a:r>
          </a:p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Flowchart: Card 35">
            <a:extLst>
              <a:ext uri="{FF2B5EF4-FFF2-40B4-BE49-F238E27FC236}">
                <a16:creationId xmlns:a16="http://schemas.microsoft.com/office/drawing/2014/main" id="{6D825F83-DAEF-A049-A929-79954A638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175" y="3098006"/>
            <a:ext cx="1195388" cy="1636712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Reference</a:t>
            </a:r>
          </a:p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Paper (RP)</a:t>
            </a:r>
            <a:endParaRPr lang="en-US" sz="900" b="1" dirty="0">
              <a:solidFill>
                <a:schemeClr val="bg1"/>
              </a:solidFill>
              <a:latin typeface="Gill Sans Light"/>
              <a:ea typeface="+mn-ea"/>
            </a:endParaRPr>
          </a:p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9" name="Group 2">
            <a:extLst>
              <a:ext uri="{FF2B5EF4-FFF2-40B4-BE49-F238E27FC236}">
                <a16:creationId xmlns:a16="http://schemas.microsoft.com/office/drawing/2014/main" id="{A05DE92F-871C-1341-A0BC-76D139D72ABA}"/>
              </a:ext>
            </a:extLst>
          </p:cNvPr>
          <p:cNvGrpSpPr>
            <a:grpSpLocks/>
          </p:cNvGrpSpPr>
          <p:nvPr/>
        </p:nvGrpSpPr>
        <p:grpSpPr bwMode="auto">
          <a:xfrm>
            <a:off x="4527550" y="4819650"/>
            <a:ext cx="3111500" cy="1200150"/>
            <a:chOff x="-1638365" y="5748771"/>
            <a:chExt cx="3111137" cy="1200329"/>
          </a:xfrm>
        </p:grpSpPr>
        <p:sp>
          <p:nvSpPr>
            <p:cNvPr id="20" name="TextBox 17">
              <a:extLst>
                <a:ext uri="{FF2B5EF4-FFF2-40B4-BE49-F238E27FC236}">
                  <a16:creationId xmlns:a16="http://schemas.microsoft.com/office/drawing/2014/main" id="{07580CEF-996D-424B-B063-EF3A27A33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8378" y="5748771"/>
              <a:ext cx="158115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Gill Sans Light" panose="020B0302020104020203" pitchFamily="34" charset="-79"/>
                </a:rPr>
                <a:t>Use citances and the RP to create a summary</a:t>
              </a: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35058642-B831-B044-BF05-CDE8420AAE9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-1638365" y="6174284"/>
              <a:ext cx="1373028" cy="774816"/>
            </a:xfrm>
            <a:prstGeom prst="rightArrow">
              <a:avLst>
                <a:gd name="adj1" fmla="val 50000"/>
                <a:gd name="adj2" fmla="val 50029"/>
              </a:avLst>
            </a:prstGeom>
            <a:solidFill>
              <a:srgbClr val="FFFFFF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C00000"/>
                  </a:solidFill>
                  <a:latin typeface="Gill Sans Light"/>
                  <a:ea typeface="+mn-ea"/>
                </a:rPr>
                <a:t>Task 2</a:t>
              </a:r>
            </a:p>
          </p:txBody>
        </p:sp>
      </p:grpSp>
      <p:grpSp>
        <p:nvGrpSpPr>
          <p:cNvPr id="22" name="Group 1">
            <a:extLst>
              <a:ext uri="{FF2B5EF4-FFF2-40B4-BE49-F238E27FC236}">
                <a16:creationId xmlns:a16="http://schemas.microsoft.com/office/drawing/2014/main" id="{48CEFADF-9855-8246-B7D6-793C2597B8D3}"/>
              </a:ext>
            </a:extLst>
          </p:cNvPr>
          <p:cNvGrpSpPr>
            <a:grpSpLocks/>
          </p:cNvGrpSpPr>
          <p:nvPr/>
        </p:nvGrpSpPr>
        <p:grpSpPr bwMode="auto">
          <a:xfrm>
            <a:off x="1787525" y="2971800"/>
            <a:ext cx="1392238" cy="1443038"/>
            <a:chOff x="245534" y="2971800"/>
            <a:chExt cx="1392238" cy="144303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54A5321-1F72-F54F-A5D9-34F805FFD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84" y="2986088"/>
              <a:ext cx="823913" cy="857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C10DF00-4601-314B-A614-36676C90F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984" y="3138488"/>
              <a:ext cx="823913" cy="857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lowchart: Card 30">
              <a:extLst>
                <a:ext uri="{FF2B5EF4-FFF2-40B4-BE49-F238E27FC236}">
                  <a16:creationId xmlns:a16="http://schemas.microsoft.com/office/drawing/2014/main" id="{D97B5EFE-995C-F64B-B164-01D510770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34" y="2971800"/>
              <a:ext cx="865188" cy="898525"/>
            </a:xfrm>
            <a:prstGeom prst="flowChartPunchedCard">
              <a:avLst/>
            </a:prstGeom>
            <a:noFill/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lowchart: Card 31">
              <a:extLst>
                <a:ext uri="{FF2B5EF4-FFF2-40B4-BE49-F238E27FC236}">
                  <a16:creationId xmlns:a16="http://schemas.microsoft.com/office/drawing/2014/main" id="{4C98402E-B1DA-0346-958E-5D8B4B54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34" y="3124200"/>
              <a:ext cx="865188" cy="898525"/>
            </a:xfrm>
            <a:prstGeom prst="flowChartPunchedCard">
              <a:avLst/>
            </a:prstGeom>
            <a:solidFill>
              <a:srgbClr val="FFFFFF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pic>
          <p:nvPicPr>
            <p:cNvPr id="27" name="Picture 24">
              <a:extLst>
                <a:ext uri="{FF2B5EF4-FFF2-40B4-BE49-F238E27FC236}">
                  <a16:creationId xmlns:a16="http://schemas.microsoft.com/office/drawing/2014/main" id="{BD9D8C68-1FDF-774F-8B2B-1F55D8546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909" y="3290888"/>
              <a:ext cx="825500" cy="857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Flowchart: Card 32">
              <a:extLst>
                <a:ext uri="{FF2B5EF4-FFF2-40B4-BE49-F238E27FC236}">
                  <a16:creationId xmlns:a16="http://schemas.microsoft.com/office/drawing/2014/main" id="{32527767-82F0-BA40-85A8-67469C70F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34" y="3276600"/>
              <a:ext cx="865188" cy="898525"/>
            </a:xfrm>
            <a:prstGeom prst="flowChartPunchedCard">
              <a:avLst/>
            </a:prstGeom>
            <a:noFill/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lowchart: Card 33">
              <a:extLst>
                <a:ext uri="{FF2B5EF4-FFF2-40B4-BE49-F238E27FC236}">
                  <a16:creationId xmlns:a16="http://schemas.microsoft.com/office/drawing/2014/main" id="{A52BAD3B-038F-6543-A568-2BF05C00A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22" y="3516313"/>
              <a:ext cx="865187" cy="898525"/>
            </a:xfrm>
            <a:prstGeom prst="flowChartPunchedCard">
              <a:avLst/>
            </a:prstGeom>
            <a:solidFill>
              <a:schemeClr val="tx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pic>
          <p:nvPicPr>
            <p:cNvPr id="30" name="Picture 35">
              <a:extLst>
                <a:ext uri="{FF2B5EF4-FFF2-40B4-BE49-F238E27FC236}">
                  <a16:creationId xmlns:a16="http://schemas.microsoft.com/office/drawing/2014/main" id="{059E8DC2-E710-0446-B447-1B5647C48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209" y="3595688"/>
              <a:ext cx="715963" cy="79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6">
              <a:extLst>
                <a:ext uri="{FF2B5EF4-FFF2-40B4-BE49-F238E27FC236}">
                  <a16:creationId xmlns:a16="http://schemas.microsoft.com/office/drawing/2014/main" id="{10DACFC5-7673-C847-AA55-B1D50ACC5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609" y="3752850"/>
              <a:ext cx="9191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chemeClr val="bg1"/>
                  </a:solidFill>
                  <a:latin typeface="Gill Sans Light" panose="020B0302020104020203" pitchFamily="34" charset="-79"/>
                </a:rPr>
                <a:t>Citing paper (CP)</a:t>
              </a:r>
              <a:endParaRPr lang="en-US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FF3433-9CF4-784C-9AB7-C669B380574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65588" y="4733925"/>
            <a:ext cx="696912" cy="474663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15528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4941" y="1326302"/>
            <a:ext cx="7765322" cy="720092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Oral Sessions (Zoom Link 2)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0E39A064-286B-456A-BEC3-B3E4990912B1}" type="slidenum">
              <a:rPr lang="en-US" altLang="en-US" sz="1200" ker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pPr defTabSz="914400"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12</a:t>
            </a:fld>
            <a:endParaRPr lang="en-US" altLang="en-US" sz="1200" kern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A5CC9D-5D9A-9148-91B2-5B11487EEFD5}"/>
              </a:ext>
            </a:extLst>
          </p:cNvPr>
          <p:cNvSpPr txBox="1">
            <a:spLocks/>
          </p:cNvSpPr>
          <p:nvPr/>
        </p:nvSpPr>
        <p:spPr bwMode="auto">
          <a:xfrm>
            <a:off x="537283" y="2332440"/>
            <a:ext cx="7765322" cy="8056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cs typeface="Gill Sans Light" charset="0"/>
              </a:rPr>
              <a:t>Shared Task Poster Sessions 13:45 to 14:50 ET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 err="1">
                <a:latin typeface="Gill Sans Light" charset="0"/>
                <a:ea typeface="+mj-ea"/>
                <a:cs typeface="Gill Sans Light" charset="0"/>
              </a:rPr>
              <a:t>Gather.Town</a:t>
            </a: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 – Room N and Room 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C8B8C2-C521-014F-A2B2-FF5A2420F83E}"/>
              </a:ext>
            </a:extLst>
          </p:cNvPr>
          <p:cNvSpPr txBox="1">
            <a:spLocks/>
          </p:cNvSpPr>
          <p:nvPr/>
        </p:nvSpPr>
        <p:spPr bwMode="auto">
          <a:xfrm>
            <a:off x="672749" y="637454"/>
            <a:ext cx="7765322" cy="720092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Teaser to Shared Task Track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46B33-DA06-034E-ADEA-C6A0F41F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69" y="3138044"/>
            <a:ext cx="7384894" cy="26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9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2071687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Shared Task Track</a:t>
            </a:r>
            <a:b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</a:b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The Computational Linguistics </a:t>
            </a:r>
            <a:b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</a:b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Summarization Pilot Task </a:t>
            </a:r>
            <a:r>
              <a:rPr lang="en-US" altLang="en-US" sz="3200" dirty="0">
                <a:latin typeface="Gill Sans Light" charset="0"/>
                <a:ea typeface="+mj-ea"/>
                <a:cs typeface="Gill Sans Light" charset="0"/>
              </a:rPr>
              <a:t>@ SDP 2020</a:t>
            </a:r>
            <a:endParaRPr lang="en-US" altLang="en-US" sz="3600" dirty="0">
              <a:latin typeface="Gill Sans Light" charset="0"/>
              <a:ea typeface="+mj-ea"/>
              <a:cs typeface="Gill Sans Light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17861" y="4027717"/>
            <a:ext cx="8575545" cy="2071687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700"/>
              </a:spcBef>
              <a:buFont typeface="Wingdings 2" charset="2"/>
              <a:buNone/>
              <a:defRPr/>
            </a:pP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Muthu Kumar Chandrasekaran</a:t>
            </a:r>
            <a:endParaRPr lang="en-US" altLang="en-US" sz="2200" baseline="30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eaLnBrk="1" fontAlgn="auto" hangingPunct="1">
              <a:lnSpc>
                <a:spcPct val="120000"/>
              </a:lnSpc>
              <a:buFont typeface="Wingdings 2" charset="2"/>
              <a:buNone/>
              <a:defRPr/>
            </a:pPr>
            <a:r>
              <a:rPr lang="en-US" altLang="en-US" sz="23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Amazon, Seattle</a:t>
            </a:r>
          </a:p>
          <a:p>
            <a:pPr algn="l" eaLnBrk="1" fontAlgn="auto" hangingPunct="1">
              <a:lnSpc>
                <a:spcPct val="120000"/>
              </a:lnSpc>
              <a:buFont typeface="Wingdings 2" charset="2"/>
              <a:buNone/>
              <a:defRPr/>
            </a:pPr>
            <a:endParaRPr lang="en-US" altLang="en-US" sz="2300" dirty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70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cap="small" dirty="0">
                <a:latin typeface="Gill Sans Light" charset="0"/>
                <a:ea typeface="+mj-ea"/>
                <a:cs typeface="Gill Sans Light" charset="0"/>
              </a:rPr>
              <a:t>Recap </a:t>
            </a: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Tasks: Task 1A</a:t>
            </a:r>
          </a:p>
        </p:txBody>
      </p:sp>
      <p:sp>
        <p:nvSpPr>
          <p:cNvPr id="1741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379034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8B8E68C-101C-4A5B-873D-779AB51F4FF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14</a:t>
            </a:fld>
            <a:endParaRPr lang="en-US" altLang="en-US" sz="1200" dirty="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379034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 dirty="0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379034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D52A64-5F6A-2A47-9802-409BA028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25" y="1552575"/>
            <a:ext cx="8389938" cy="47037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 I​​</a:t>
            </a:r>
            <a:r>
              <a:rPr lang="en-US" altLang="en-US" sz="2800" dirty="0" err="1">
                <a:latin typeface="Gill Sans Light" charset="0"/>
                <a:cs typeface="Gill Sans Light" charset="0"/>
              </a:rPr>
              <a:t>dentify</a:t>
            </a:r>
            <a:r>
              <a:rPr lang="en-US" altLang="en-US" sz="2800" dirty="0">
                <a:latin typeface="Gill Sans Light" charset="0"/>
                <a:cs typeface="Gill Sans Light" charset="0"/>
              </a:rPr>
              <a:t> the text span in the RP which corresponds to the </a:t>
            </a:r>
            <a:r>
              <a:rPr lang="en-US" altLang="en-US" sz="2800" i="1" dirty="0" err="1">
                <a:latin typeface="Gill Sans Light" charset="0"/>
                <a:cs typeface="Gill Sans Light" charset="0"/>
              </a:rPr>
              <a:t>citances</a:t>
            </a:r>
            <a:r>
              <a:rPr lang="en-US" altLang="en-US" sz="2800" dirty="0">
                <a:latin typeface="Gill Sans Light" charset="0"/>
                <a:cs typeface="Gill Sans Light" charset="0"/>
              </a:rPr>
              <a:t> from the CP.</a:t>
            </a:r>
          </a:p>
          <a:p>
            <a:pPr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B1E288A-E524-3741-9FE2-1348CB4428C8}"/>
              </a:ext>
            </a:extLst>
          </p:cNvPr>
          <p:cNvSpPr>
            <a:spLocks/>
          </p:cNvSpPr>
          <p:nvPr/>
        </p:nvSpPr>
        <p:spPr bwMode="auto">
          <a:xfrm>
            <a:off x="4905375" y="3348038"/>
            <a:ext cx="604838" cy="2305050"/>
          </a:xfrm>
          <a:prstGeom prst="rightBrace">
            <a:avLst>
              <a:gd name="adj1" fmla="val 8328"/>
              <a:gd name="adj2" fmla="val 11028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748D5C00-A416-AA44-A772-F871C6BBF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217863"/>
            <a:ext cx="16144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Gill Sans Light" panose="020B0302020104020203" pitchFamily="34" charset="-79"/>
              </a:rPr>
              <a:t>Citing papers</a:t>
            </a:r>
          </a:p>
          <a:p>
            <a:pPr eaLnBrk="1" hangingPunct="1"/>
            <a:r>
              <a:rPr lang="en-US" altLang="en-US">
                <a:latin typeface="Gill Sans Light" panose="020B0302020104020203" pitchFamily="34" charset="-79"/>
              </a:rPr>
              <a:t>Citing text is called </a:t>
            </a:r>
            <a:r>
              <a:rPr lang="en-US" altLang="en-US" i="1">
                <a:latin typeface="Gill Sans Light" panose="020B0302020104020203" pitchFamily="34" charset="-79"/>
              </a:rPr>
              <a:t>citance</a:t>
            </a:r>
            <a:r>
              <a:rPr lang="en-US" altLang="en-US">
                <a:latin typeface="Gill Sans Light" panose="020B0302020104020203" pitchFamily="34" charset="-79"/>
              </a:rPr>
              <a:t> </a:t>
            </a:r>
          </a:p>
          <a:p>
            <a:pPr eaLnBrk="1" hangingPunct="1"/>
            <a:endParaRPr lang="en-US" altLang="en-US">
              <a:latin typeface="Gill Sans Light" panose="020B0302020104020203" pitchFamily="34" charset="-79"/>
            </a:endParaRP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24B7FE1B-E90E-074F-ACDE-FEA6FAB00BEF}"/>
              </a:ext>
            </a:extLst>
          </p:cNvPr>
          <p:cNvSpPr>
            <a:spLocks noChangeArrowheads="1"/>
          </p:cNvSpPr>
          <p:nvPr/>
        </p:nvSpPr>
        <p:spPr bwMode="auto">
          <a:xfrm rot="983056">
            <a:off x="5286375" y="4929188"/>
            <a:ext cx="2054225" cy="841375"/>
          </a:xfrm>
          <a:prstGeom prst="leftArrow">
            <a:avLst>
              <a:gd name="adj1" fmla="val 50000"/>
              <a:gd name="adj2" fmla="val 50028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C00000"/>
                </a:solidFill>
                <a:latin typeface="Gill Sans Light" pitchFamily="-84" charset="0"/>
                <a:ea typeface="+mn-ea"/>
                <a:cs typeface="Gill Sans Light" pitchFamily="-84" charset="0"/>
              </a:rPr>
              <a:t>Task 1A</a:t>
            </a:r>
            <a:endParaRPr lang="en-US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pic>
        <p:nvPicPr>
          <p:cNvPr id="13" name="Picture 20">
            <a:extLst>
              <a:ext uri="{FF2B5EF4-FFF2-40B4-BE49-F238E27FC236}">
                <a16:creationId xmlns:a16="http://schemas.microsoft.com/office/drawing/2014/main" id="{A0488128-C59D-B845-94CD-7376E0087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8" y="3598863"/>
            <a:ext cx="8239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1">
            <a:extLst>
              <a:ext uri="{FF2B5EF4-FFF2-40B4-BE49-F238E27FC236}">
                <a16:creationId xmlns:a16="http://schemas.microsoft.com/office/drawing/2014/main" id="{21BA0FEF-5C96-454C-88EE-9F0F7C52F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88" y="3751263"/>
            <a:ext cx="823912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2">
            <a:extLst>
              <a:ext uri="{FF2B5EF4-FFF2-40B4-BE49-F238E27FC236}">
                <a16:creationId xmlns:a16="http://schemas.microsoft.com/office/drawing/2014/main" id="{BF2811F9-CEBB-6444-978F-2AD08EF4B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3903663"/>
            <a:ext cx="825500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3">
            <a:extLst>
              <a:ext uri="{FF2B5EF4-FFF2-40B4-BE49-F238E27FC236}">
                <a16:creationId xmlns:a16="http://schemas.microsoft.com/office/drawing/2014/main" id="{D64A89EE-933B-914F-930B-7FF8BA4EE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3246438"/>
            <a:ext cx="1169987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044AFA-43DE-F44E-A0A8-AF0C22A72607}"/>
              </a:ext>
            </a:extLst>
          </p:cNvPr>
          <p:cNvCxnSpPr>
            <a:cxnSpLocks noChangeShapeType="1"/>
            <a:stCxn id="22" idx="1"/>
          </p:cNvCxnSpPr>
          <p:nvPr/>
        </p:nvCxnSpPr>
        <p:spPr bwMode="auto">
          <a:xfrm flipH="1" flipV="1">
            <a:off x="2119313" y="3817938"/>
            <a:ext cx="1711325" cy="3698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58BFD-034C-3940-9EC3-C049BF61984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119313" y="3636963"/>
            <a:ext cx="1568450" cy="36353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0BEAFB-30AE-0C45-8FAA-1EACEC50E3E0}"/>
              </a:ext>
            </a:extLst>
          </p:cNvPr>
          <p:cNvCxnSpPr>
            <a:cxnSpLocks noChangeShapeType="1"/>
            <a:stCxn id="27" idx="1"/>
          </p:cNvCxnSpPr>
          <p:nvPr/>
        </p:nvCxnSpPr>
        <p:spPr bwMode="auto">
          <a:xfrm flipH="1" flipV="1">
            <a:off x="2066925" y="4251325"/>
            <a:ext cx="2085975" cy="3143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F31012-A722-B648-B7F9-C0A5ACC13E8A}"/>
              </a:ext>
            </a:extLst>
          </p:cNvPr>
          <p:cNvCxnSpPr>
            <a:cxnSpLocks noChangeShapeType="1"/>
            <a:stCxn id="23" idx="1"/>
            <a:endCxn id="25" idx="3"/>
          </p:cNvCxnSpPr>
          <p:nvPr/>
        </p:nvCxnSpPr>
        <p:spPr bwMode="auto">
          <a:xfrm flipH="1" flipV="1">
            <a:off x="2079624" y="4048919"/>
            <a:ext cx="1903414" cy="29130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21" name="Flowchart: Card 31">
            <a:extLst>
              <a:ext uri="{FF2B5EF4-FFF2-40B4-BE49-F238E27FC236}">
                <a16:creationId xmlns:a16="http://schemas.microsoft.com/office/drawing/2014/main" id="{AB45B9A4-3A9B-6343-864F-867AE6259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3586163"/>
            <a:ext cx="865187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Flowchart: Card 32">
            <a:extLst>
              <a:ext uri="{FF2B5EF4-FFF2-40B4-BE49-F238E27FC236}">
                <a16:creationId xmlns:a16="http://schemas.microsoft.com/office/drawing/2014/main" id="{A728EC65-9A6C-2442-97F6-3096A38D7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3738563"/>
            <a:ext cx="865187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Flowchart: Card 33">
            <a:extLst>
              <a:ext uri="{FF2B5EF4-FFF2-40B4-BE49-F238E27FC236}">
                <a16:creationId xmlns:a16="http://schemas.microsoft.com/office/drawing/2014/main" id="{D3549D85-569E-8B4E-9C47-F7C2CF1B4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3890963"/>
            <a:ext cx="865187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Flowchart: Card 34">
            <a:extLst>
              <a:ext uri="{FF2B5EF4-FFF2-40B4-BE49-F238E27FC236}">
                <a16:creationId xmlns:a16="http://schemas.microsoft.com/office/drawing/2014/main" id="{6FDBAB52-19CC-4F41-A178-8A77E05A7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4129088"/>
            <a:ext cx="865188" cy="898525"/>
          </a:xfrm>
          <a:prstGeom prst="flowChartPunchedCard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latin typeface="+mn-lt"/>
              <a:ea typeface="+mn-ea"/>
            </a:endParaRPr>
          </a:p>
        </p:txBody>
      </p:sp>
      <p:sp>
        <p:nvSpPr>
          <p:cNvPr id="25" name="Flowchart: Card 35">
            <a:extLst>
              <a:ext uri="{FF2B5EF4-FFF2-40B4-BE49-F238E27FC236}">
                <a16:creationId xmlns:a16="http://schemas.microsoft.com/office/drawing/2014/main" id="{8E7BE549-F7D3-854F-8B28-7D202FAE6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3216275"/>
            <a:ext cx="1168399" cy="1665288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Reference</a:t>
            </a:r>
          </a:p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Paper (RP</a:t>
            </a:r>
            <a:r>
              <a:rPr lang="en-US" sz="1050" b="1" dirty="0">
                <a:latin typeface="Gill Sans Light"/>
                <a:ea typeface="+mn-ea"/>
              </a:rPr>
              <a:t>)</a:t>
            </a:r>
            <a:endParaRPr lang="en-US" sz="900" b="1" dirty="0">
              <a:latin typeface="Gill Sans Light"/>
              <a:ea typeface="+mn-ea"/>
            </a:endParaRPr>
          </a:p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26" name="Picture 36">
            <a:extLst>
              <a:ext uri="{FF2B5EF4-FFF2-40B4-BE49-F238E27FC236}">
                <a16:creationId xmlns:a16="http://schemas.microsoft.com/office/drawing/2014/main" id="{23E974E8-3FBC-5D40-AF20-BCE84E74B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605" y="4154965"/>
            <a:ext cx="776287" cy="8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37">
            <a:extLst>
              <a:ext uri="{FF2B5EF4-FFF2-40B4-BE49-F238E27FC236}">
                <a16:creationId xmlns:a16="http://schemas.microsoft.com/office/drawing/2014/main" id="{E6CDEF10-E8DE-954A-AFE3-E2C91E237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4365625"/>
            <a:ext cx="91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chemeClr val="bg1"/>
                </a:solidFill>
                <a:latin typeface="Gill Sans Light" panose="020B0302020104020203" pitchFamily="34" charset="-79"/>
              </a:rPr>
              <a:t>Citing paper (CP)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AD32DF5F-4E8F-5043-9D6D-5DF69556C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363" y="4829175"/>
            <a:ext cx="1581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Gill Sans Light" panose="020B0302020104020203" pitchFamily="34" charset="-79"/>
              </a:rPr>
              <a:t>Match the citing text in the CP to text in the RP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A2E95A5-0930-724E-9B46-1E5D703BD68A}"/>
              </a:ext>
            </a:extLst>
          </p:cNvPr>
          <p:cNvSpPr/>
          <p:nvPr/>
        </p:nvSpPr>
        <p:spPr>
          <a:xfrm>
            <a:off x="7372350" y="4746625"/>
            <a:ext cx="1581150" cy="149542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4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224799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8B8E68C-101C-4A5B-873D-779AB51F4FF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15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224799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224799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D8A215-5993-844E-B435-F826DEAF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cap="small" dirty="0">
                <a:latin typeface="Gill Sans Light" charset="0"/>
                <a:cs typeface="Gill Sans Light" charset="0"/>
              </a:rPr>
              <a:t>Recap</a:t>
            </a:r>
            <a:r>
              <a:rPr lang="en-US" altLang="en-US" dirty="0">
                <a:latin typeface="Gill Sans Light" charset="0"/>
                <a:cs typeface="Gill Sans Light" charset="0"/>
              </a:rPr>
              <a:t> </a:t>
            </a: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Tasks: Task 1B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E95B3C-3C7D-C74D-B06E-045335512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38" y="1858963"/>
            <a:ext cx="8229600" cy="47037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Task 1B: ​Identify the discourse facet for every cited text span from a predefined set of facets.</a:t>
            </a:r>
          </a:p>
          <a:p>
            <a:pPr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8A53795B-D3B8-FB4A-8E94-3B48F4961002}"/>
              </a:ext>
            </a:extLst>
          </p:cNvPr>
          <p:cNvGrpSpPr>
            <a:grpSpLocks/>
          </p:cNvGrpSpPr>
          <p:nvPr/>
        </p:nvGrpSpPr>
        <p:grpSpPr bwMode="auto">
          <a:xfrm>
            <a:off x="463550" y="4067175"/>
            <a:ext cx="2660650" cy="1633538"/>
            <a:chOff x="-444030" y="4203319"/>
            <a:chExt cx="2660181" cy="1633783"/>
          </a:xfrm>
        </p:grpSpPr>
        <p:sp>
          <p:nvSpPr>
            <p:cNvPr id="12" name="TextBox 17">
              <a:extLst>
                <a:ext uri="{FF2B5EF4-FFF2-40B4-BE49-F238E27FC236}">
                  <a16:creationId xmlns:a16="http://schemas.microsoft.com/office/drawing/2014/main" id="{0B9F2401-A8C5-9541-BE3C-126A844DB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44030" y="4203319"/>
              <a:ext cx="1581150" cy="1477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Gill Sans Light" panose="020B0302020104020203" pitchFamily="34" charset="-79"/>
                </a:rPr>
                <a:t>Classify the cited text in RP into one of several facets</a:t>
              </a: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B1DDEF15-56A0-3E44-940C-061C67935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941827">
              <a:off x="571791" y="4930503"/>
              <a:ext cx="1644360" cy="906599"/>
            </a:xfrm>
            <a:prstGeom prst="rightArrow">
              <a:avLst>
                <a:gd name="adj1" fmla="val 50000"/>
                <a:gd name="adj2" fmla="val 50029"/>
              </a:avLst>
            </a:prstGeom>
            <a:solidFill>
              <a:srgbClr val="FFFFFF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C00000"/>
                  </a:solidFill>
                  <a:latin typeface="Gill Sans Light"/>
                  <a:ea typeface="+mn-ea"/>
                </a:rPr>
                <a:t>Task 1B</a:t>
              </a:r>
            </a:p>
          </p:txBody>
        </p:sp>
      </p:grp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E956D94-277D-8341-8D43-8550AEB5E773}"/>
              </a:ext>
            </a:extLst>
          </p:cNvPr>
          <p:cNvSpPr>
            <a:spLocks/>
          </p:cNvSpPr>
          <p:nvPr/>
        </p:nvSpPr>
        <p:spPr bwMode="auto">
          <a:xfrm>
            <a:off x="7367588" y="3074988"/>
            <a:ext cx="604837" cy="2305050"/>
          </a:xfrm>
          <a:prstGeom prst="rightBrace">
            <a:avLst>
              <a:gd name="adj1" fmla="val 8328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pic>
        <p:nvPicPr>
          <p:cNvPr id="15" name="Picture 22">
            <a:extLst>
              <a:ext uri="{FF2B5EF4-FFF2-40B4-BE49-F238E27FC236}">
                <a16:creationId xmlns:a16="http://schemas.microsoft.com/office/drawing/2014/main" id="{E65E1BAA-38B0-3E4E-B60E-503A6A02D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3325813"/>
            <a:ext cx="823913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3">
            <a:extLst>
              <a:ext uri="{FF2B5EF4-FFF2-40B4-BE49-F238E27FC236}">
                <a16:creationId xmlns:a16="http://schemas.microsoft.com/office/drawing/2014/main" id="{33CC74BE-821C-A54A-B07C-DA9968328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3478213"/>
            <a:ext cx="823913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5">
            <a:extLst>
              <a:ext uri="{FF2B5EF4-FFF2-40B4-BE49-F238E27FC236}">
                <a16:creationId xmlns:a16="http://schemas.microsoft.com/office/drawing/2014/main" id="{802025F8-9010-8E4F-AB92-6930376A1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2973388"/>
            <a:ext cx="116998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6416B7-931D-0C42-AD57-03A9BCF13F6A}"/>
              </a:ext>
            </a:extLst>
          </p:cNvPr>
          <p:cNvCxnSpPr>
            <a:cxnSpLocks noChangeShapeType="1"/>
            <a:stCxn id="23" idx="1"/>
          </p:cNvCxnSpPr>
          <p:nvPr/>
        </p:nvCxnSpPr>
        <p:spPr bwMode="auto">
          <a:xfrm flipH="1" flipV="1">
            <a:off x="4579938" y="3544888"/>
            <a:ext cx="1712912" cy="3683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F734CE-9E6B-A040-BF08-BE871F84029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79938" y="3363913"/>
            <a:ext cx="1570037" cy="36353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279F18-A6CE-3846-9CD7-CF8251D45728}"/>
              </a:ext>
            </a:extLst>
          </p:cNvPr>
          <p:cNvCxnSpPr>
            <a:cxnSpLocks noChangeShapeType="1"/>
            <a:stCxn id="29" idx="1"/>
          </p:cNvCxnSpPr>
          <p:nvPr/>
        </p:nvCxnSpPr>
        <p:spPr bwMode="auto">
          <a:xfrm flipH="1" flipV="1">
            <a:off x="4529138" y="3978275"/>
            <a:ext cx="2084387" cy="3143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325160-7C73-9C4B-8734-920ADEFD6EAE}"/>
              </a:ext>
            </a:extLst>
          </p:cNvPr>
          <p:cNvCxnSpPr>
            <a:cxnSpLocks noChangeShapeType="1"/>
            <a:stCxn id="25" idx="1"/>
            <a:endCxn id="27" idx="3"/>
          </p:cNvCxnSpPr>
          <p:nvPr/>
        </p:nvCxnSpPr>
        <p:spPr bwMode="auto">
          <a:xfrm flipH="1" flipV="1">
            <a:off x="4540250" y="3760788"/>
            <a:ext cx="1905000" cy="304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22" name="Flowchart: Card 30">
            <a:extLst>
              <a:ext uri="{FF2B5EF4-FFF2-40B4-BE49-F238E27FC236}">
                <a16:creationId xmlns:a16="http://schemas.microsoft.com/office/drawing/2014/main" id="{2528F7BD-D663-ED40-A427-44E21BABD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3311525"/>
            <a:ext cx="865188" cy="898525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Flowchart: Card 31">
            <a:extLst>
              <a:ext uri="{FF2B5EF4-FFF2-40B4-BE49-F238E27FC236}">
                <a16:creationId xmlns:a16="http://schemas.microsoft.com/office/drawing/2014/main" id="{CBA06390-E47A-2C4E-8217-8529C293E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50" y="3463925"/>
            <a:ext cx="865188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873675E5-D525-D943-B984-9543954FC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5" y="3630613"/>
            <a:ext cx="825500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Card 32">
            <a:extLst>
              <a:ext uri="{FF2B5EF4-FFF2-40B4-BE49-F238E27FC236}">
                <a16:creationId xmlns:a16="http://schemas.microsoft.com/office/drawing/2014/main" id="{F90D7CF8-9C72-A34F-858A-B9B9AF214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3616325"/>
            <a:ext cx="865188" cy="898525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Flowchart: Card 33">
            <a:extLst>
              <a:ext uri="{FF2B5EF4-FFF2-40B4-BE49-F238E27FC236}">
                <a16:creationId xmlns:a16="http://schemas.microsoft.com/office/drawing/2014/main" id="{3431D8D9-89B1-6E44-B5A9-C65011F10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3856038"/>
            <a:ext cx="865187" cy="898525"/>
          </a:xfrm>
          <a:prstGeom prst="flowChartPunchedCard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Flowchart: Card 34">
            <a:extLst>
              <a:ext uri="{FF2B5EF4-FFF2-40B4-BE49-F238E27FC236}">
                <a16:creationId xmlns:a16="http://schemas.microsoft.com/office/drawing/2014/main" id="{61154583-3322-D44C-A8A7-F58B29076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38" y="2943225"/>
            <a:ext cx="1255712" cy="1636713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Reference</a:t>
            </a:r>
          </a:p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Paper (RP)</a:t>
            </a:r>
            <a:endParaRPr lang="en-US" sz="900" b="1" dirty="0">
              <a:solidFill>
                <a:schemeClr val="bg1"/>
              </a:solidFill>
              <a:latin typeface="Gill Sans Light"/>
              <a:ea typeface="+mn-ea"/>
            </a:endParaRPr>
          </a:p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28" name="Picture 35">
            <a:extLst>
              <a:ext uri="{FF2B5EF4-FFF2-40B4-BE49-F238E27FC236}">
                <a16:creationId xmlns:a16="http://schemas.microsoft.com/office/drawing/2014/main" id="{D13AED9B-7725-3A48-B7EF-7E2F7EB7A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3935413"/>
            <a:ext cx="7159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36">
            <a:extLst>
              <a:ext uri="{FF2B5EF4-FFF2-40B4-BE49-F238E27FC236}">
                <a16:creationId xmlns:a16="http://schemas.microsoft.com/office/drawing/2014/main" id="{5E0162C2-D7A8-0645-823A-04A94F9C2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4092575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chemeClr val="bg1"/>
                </a:solidFill>
                <a:latin typeface="Gill Sans Light" panose="020B0302020104020203" pitchFamily="34" charset="-79"/>
              </a:rPr>
              <a:t>Citing paper (CP)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E1B4FB46-2AFD-CC48-A5C2-C9A12BFD3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438" y="4008438"/>
            <a:ext cx="984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Gill Sans Light" panose="020B0302020104020203" pitchFamily="34" charset="-79"/>
              </a:rPr>
              <a:t>CPs </a:t>
            </a:r>
          </a:p>
          <a:p>
            <a:pPr eaLnBrk="1" hangingPunct="1"/>
            <a:endParaRPr lang="en-US" altLang="en-US">
              <a:latin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6478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345983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8B8E68C-101C-4A5B-873D-779AB51F4FF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16</a:t>
            </a:fld>
            <a:endParaRPr lang="en-US" altLang="en-US" sz="1200" dirty="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345983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 dirty="0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345983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0DE406B-8F00-4145-BD23-72EE93DC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cap="small" dirty="0">
                <a:latin typeface="Gill Sans Light" charset="0"/>
                <a:cs typeface="Gill Sans Light" charset="0"/>
              </a:rPr>
              <a:t>Recap</a:t>
            </a:r>
            <a:r>
              <a:rPr lang="en-US" altLang="en-US" dirty="0">
                <a:latin typeface="Gill Sans Light" charset="0"/>
                <a:cs typeface="Gill Sans Light" charset="0"/>
              </a:rPr>
              <a:t> </a:t>
            </a: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Tasks: Task 2</a:t>
            </a:r>
          </a:p>
        </p:txBody>
      </p:sp>
      <p:pic>
        <p:nvPicPr>
          <p:cNvPr id="8" name="Picture 31">
            <a:extLst>
              <a:ext uri="{FF2B5EF4-FFF2-40B4-BE49-F238E27FC236}">
                <a16:creationId xmlns:a16="http://schemas.microsoft.com/office/drawing/2014/main" id="{9C7CD52B-F4A4-564F-91DC-B7FDC5C22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5321300"/>
            <a:ext cx="8032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8">
            <a:extLst>
              <a:ext uri="{FF2B5EF4-FFF2-40B4-BE49-F238E27FC236}">
                <a16:creationId xmlns:a16="http://schemas.microsoft.com/office/drawing/2014/main" id="{B01149C1-7BC7-1C4C-B1F7-CE2E937D5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5" y="3098800"/>
            <a:ext cx="116998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90B821-C935-2045-81CE-999942FF5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5033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>
                <a:latin typeface="Gill Sans Light" panose="020B0302020104020203" pitchFamily="34" charset="-79"/>
                <a:cs typeface="Gill Sans Light" panose="020B0302020104020203" pitchFamily="34" charset="-79"/>
              </a:rPr>
              <a:t>Task 2: ​Generate a faceted summary of up to 250 words, of the reference paper, using itself and the citing papers.​</a:t>
            </a:r>
            <a:br>
              <a:rPr lang="en-US" altLang="en-US" sz="280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endParaRPr lang="en-US" altLang="en-US" sz="28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2C070B-0633-D641-87AB-672189DC0A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06700" y="3021013"/>
            <a:ext cx="1541463" cy="5302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FF4C88-267A-7040-9670-7BBC3C60BE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1800" y="3205163"/>
            <a:ext cx="1376363" cy="4841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DBC96B-5C93-D349-8150-5D3338E39B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17863" y="3675063"/>
            <a:ext cx="1111250" cy="3651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2992DA-C71F-6041-998A-F6DEBA520F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33725" y="3414713"/>
            <a:ext cx="1195388" cy="406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267BBDE0-C7DC-A04D-B052-A21333AF4CFD}"/>
              </a:ext>
            </a:extLst>
          </p:cNvPr>
          <p:cNvSpPr>
            <a:spLocks/>
          </p:cNvSpPr>
          <p:nvPr/>
        </p:nvSpPr>
        <p:spPr bwMode="auto">
          <a:xfrm rot="16200000">
            <a:off x="2967831" y="3726657"/>
            <a:ext cx="301625" cy="1630362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D0088A-D50E-404E-8045-3DDE78F0D50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52775" y="4679950"/>
            <a:ext cx="760413" cy="52863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7" name="Flowchart: Card 3">
            <a:extLst>
              <a:ext uri="{FF2B5EF4-FFF2-40B4-BE49-F238E27FC236}">
                <a16:creationId xmlns:a16="http://schemas.microsoft.com/office/drawing/2014/main" id="{04721A4E-3FDC-9244-9A75-FC9550F73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5249863"/>
            <a:ext cx="865187" cy="898525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Summary</a:t>
            </a:r>
            <a:r>
              <a:rPr lang="en-US" sz="900" b="1" dirty="0">
                <a:solidFill>
                  <a:schemeClr val="bg1"/>
                </a:solidFill>
                <a:latin typeface="Gill Sans Light"/>
                <a:ea typeface="+mn-ea"/>
              </a:rPr>
              <a:t> of RP</a:t>
            </a:r>
          </a:p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Flowchart: Card 35">
            <a:extLst>
              <a:ext uri="{FF2B5EF4-FFF2-40B4-BE49-F238E27FC236}">
                <a16:creationId xmlns:a16="http://schemas.microsoft.com/office/drawing/2014/main" id="{6D825F83-DAEF-A049-A929-79954A638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175" y="3098006"/>
            <a:ext cx="1195388" cy="1636712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Reference</a:t>
            </a:r>
          </a:p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Paper (RP)</a:t>
            </a:r>
            <a:endParaRPr lang="en-US" sz="900" b="1" dirty="0">
              <a:solidFill>
                <a:schemeClr val="bg1"/>
              </a:solidFill>
              <a:latin typeface="Gill Sans Light"/>
              <a:ea typeface="+mn-ea"/>
            </a:endParaRPr>
          </a:p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9" name="Group 2">
            <a:extLst>
              <a:ext uri="{FF2B5EF4-FFF2-40B4-BE49-F238E27FC236}">
                <a16:creationId xmlns:a16="http://schemas.microsoft.com/office/drawing/2014/main" id="{A05DE92F-871C-1341-A0BC-76D139D72ABA}"/>
              </a:ext>
            </a:extLst>
          </p:cNvPr>
          <p:cNvGrpSpPr>
            <a:grpSpLocks/>
          </p:cNvGrpSpPr>
          <p:nvPr/>
        </p:nvGrpSpPr>
        <p:grpSpPr bwMode="auto">
          <a:xfrm>
            <a:off x="4527550" y="4819650"/>
            <a:ext cx="3111500" cy="1200150"/>
            <a:chOff x="-1638365" y="5748771"/>
            <a:chExt cx="3111137" cy="1200329"/>
          </a:xfrm>
        </p:grpSpPr>
        <p:sp>
          <p:nvSpPr>
            <p:cNvPr id="20" name="TextBox 17">
              <a:extLst>
                <a:ext uri="{FF2B5EF4-FFF2-40B4-BE49-F238E27FC236}">
                  <a16:creationId xmlns:a16="http://schemas.microsoft.com/office/drawing/2014/main" id="{07580CEF-996D-424B-B063-EF3A27A33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8378" y="5748771"/>
              <a:ext cx="158115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Gill Sans Light" panose="020B0302020104020203" pitchFamily="34" charset="-79"/>
                </a:rPr>
                <a:t>Use citances and the RP to create a summary</a:t>
              </a: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35058642-B831-B044-BF05-CDE8420AAE9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-1638365" y="6174284"/>
              <a:ext cx="1373028" cy="774816"/>
            </a:xfrm>
            <a:prstGeom prst="rightArrow">
              <a:avLst>
                <a:gd name="adj1" fmla="val 50000"/>
                <a:gd name="adj2" fmla="val 50029"/>
              </a:avLst>
            </a:prstGeom>
            <a:solidFill>
              <a:srgbClr val="FFFFFF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C00000"/>
                  </a:solidFill>
                  <a:latin typeface="Gill Sans Light"/>
                  <a:ea typeface="+mn-ea"/>
                </a:rPr>
                <a:t>Task 2</a:t>
              </a:r>
            </a:p>
          </p:txBody>
        </p:sp>
      </p:grpSp>
      <p:grpSp>
        <p:nvGrpSpPr>
          <p:cNvPr id="22" name="Group 1">
            <a:extLst>
              <a:ext uri="{FF2B5EF4-FFF2-40B4-BE49-F238E27FC236}">
                <a16:creationId xmlns:a16="http://schemas.microsoft.com/office/drawing/2014/main" id="{48CEFADF-9855-8246-B7D6-793C2597B8D3}"/>
              </a:ext>
            </a:extLst>
          </p:cNvPr>
          <p:cNvGrpSpPr>
            <a:grpSpLocks/>
          </p:cNvGrpSpPr>
          <p:nvPr/>
        </p:nvGrpSpPr>
        <p:grpSpPr bwMode="auto">
          <a:xfrm>
            <a:off x="1787525" y="2971800"/>
            <a:ext cx="1392238" cy="1443038"/>
            <a:chOff x="245534" y="2971800"/>
            <a:chExt cx="1392238" cy="144303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54A5321-1F72-F54F-A5D9-34F805FFD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84" y="2986088"/>
              <a:ext cx="823913" cy="857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C10DF00-4601-314B-A614-36676C90F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984" y="3138488"/>
              <a:ext cx="823913" cy="857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lowchart: Card 30">
              <a:extLst>
                <a:ext uri="{FF2B5EF4-FFF2-40B4-BE49-F238E27FC236}">
                  <a16:creationId xmlns:a16="http://schemas.microsoft.com/office/drawing/2014/main" id="{D97B5EFE-995C-F64B-B164-01D510770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34" y="2971800"/>
              <a:ext cx="865188" cy="898525"/>
            </a:xfrm>
            <a:prstGeom prst="flowChartPunchedCard">
              <a:avLst/>
            </a:prstGeom>
            <a:noFill/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lowchart: Card 31">
              <a:extLst>
                <a:ext uri="{FF2B5EF4-FFF2-40B4-BE49-F238E27FC236}">
                  <a16:creationId xmlns:a16="http://schemas.microsoft.com/office/drawing/2014/main" id="{4C98402E-B1DA-0346-958E-5D8B4B54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34" y="3124200"/>
              <a:ext cx="865188" cy="898525"/>
            </a:xfrm>
            <a:prstGeom prst="flowChartPunchedCard">
              <a:avLst/>
            </a:prstGeom>
            <a:solidFill>
              <a:srgbClr val="FFFFFF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pic>
          <p:nvPicPr>
            <p:cNvPr id="27" name="Picture 24">
              <a:extLst>
                <a:ext uri="{FF2B5EF4-FFF2-40B4-BE49-F238E27FC236}">
                  <a16:creationId xmlns:a16="http://schemas.microsoft.com/office/drawing/2014/main" id="{BD9D8C68-1FDF-774F-8B2B-1F55D8546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909" y="3290888"/>
              <a:ext cx="825500" cy="857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Flowchart: Card 32">
              <a:extLst>
                <a:ext uri="{FF2B5EF4-FFF2-40B4-BE49-F238E27FC236}">
                  <a16:creationId xmlns:a16="http://schemas.microsoft.com/office/drawing/2014/main" id="{32527767-82F0-BA40-85A8-67469C70F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34" y="3276600"/>
              <a:ext cx="865188" cy="898525"/>
            </a:xfrm>
            <a:prstGeom prst="flowChartPunchedCard">
              <a:avLst/>
            </a:prstGeom>
            <a:noFill/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lowchart: Card 33">
              <a:extLst>
                <a:ext uri="{FF2B5EF4-FFF2-40B4-BE49-F238E27FC236}">
                  <a16:creationId xmlns:a16="http://schemas.microsoft.com/office/drawing/2014/main" id="{A52BAD3B-038F-6543-A568-2BF05C00A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22" y="3516313"/>
              <a:ext cx="865187" cy="898525"/>
            </a:xfrm>
            <a:prstGeom prst="flowChartPunchedCard">
              <a:avLst/>
            </a:prstGeom>
            <a:solidFill>
              <a:schemeClr val="tx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pic>
          <p:nvPicPr>
            <p:cNvPr id="30" name="Picture 35">
              <a:extLst>
                <a:ext uri="{FF2B5EF4-FFF2-40B4-BE49-F238E27FC236}">
                  <a16:creationId xmlns:a16="http://schemas.microsoft.com/office/drawing/2014/main" id="{059E8DC2-E710-0446-B447-1B5647C48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209" y="3595688"/>
              <a:ext cx="715963" cy="79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6">
              <a:extLst>
                <a:ext uri="{FF2B5EF4-FFF2-40B4-BE49-F238E27FC236}">
                  <a16:creationId xmlns:a16="http://schemas.microsoft.com/office/drawing/2014/main" id="{10DACFC5-7673-C847-AA55-B1D50ACC5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609" y="3752850"/>
              <a:ext cx="9191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chemeClr val="bg1"/>
                  </a:solidFill>
                  <a:latin typeface="Gill Sans Light" panose="020B0302020104020203" pitchFamily="34" charset="-79"/>
                </a:rPr>
                <a:t>Citing paper (CP)</a:t>
              </a:r>
              <a:endParaRPr lang="en-US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FF3433-9CF4-784C-9AB7-C669B380574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65588" y="4733925"/>
            <a:ext cx="696912" cy="474663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01434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Submissions</a:t>
            </a:r>
          </a:p>
        </p:txBody>
      </p:sp>
      <p:sp>
        <p:nvSpPr>
          <p:cNvPr id="34819" name="Content Placeholder 1"/>
          <p:cNvSpPr>
            <a:spLocks noGrp="1"/>
          </p:cNvSpPr>
          <p:nvPr>
            <p:ph idx="1"/>
          </p:nvPr>
        </p:nvSpPr>
        <p:spPr>
          <a:xfrm>
            <a:off x="457200" y="1862138"/>
            <a:ext cx="8229600" cy="2924351"/>
          </a:xfrm>
        </p:spPr>
        <p:txBody>
          <a:bodyPr>
            <a:normAutofit/>
          </a:bodyPr>
          <a:lstStyle/>
          <a:p>
            <a:pPr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11 Systems Submitted for Evaluation	</a:t>
            </a:r>
          </a:p>
          <a:p>
            <a:pPr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Task 1A and B: All 11 systems</a:t>
            </a:r>
          </a:p>
          <a:p>
            <a:pPr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Task 2 (Summarization):  4 out of the 11 systems</a:t>
            </a:r>
          </a:p>
          <a:p>
            <a:pPr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5 teams presented their systems in the forenoon session</a:t>
            </a:r>
          </a:p>
          <a:p>
            <a:pPr indent="-306000" eaLnBrk="1" fontAlgn="auto" hangingPunct="1">
              <a:buFont typeface="Arial" charset="0"/>
              <a:buChar char="•"/>
              <a:defRPr/>
            </a:pPr>
            <a:endParaRPr lang="en-US" dirty="0">
              <a:latin typeface="Gill Sans Light" charset="0"/>
              <a:ea typeface="MS PGothic" charset="0"/>
              <a:cs typeface="Gill Sans Light" charset="0"/>
            </a:endParaRPr>
          </a:p>
        </p:txBody>
      </p:sp>
      <p:sp>
        <p:nvSpPr>
          <p:cNvPr id="40965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6421E-EB54-4D95-A591-AC62ED2F76AD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5883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83275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09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Evaluation</a:t>
            </a:r>
          </a:p>
        </p:txBody>
      </p:sp>
      <p:sp>
        <p:nvSpPr>
          <p:cNvPr id="34819" name="Content Placeholder 1"/>
          <p:cNvSpPr>
            <a:spLocks noGrp="1"/>
          </p:cNvSpPr>
          <p:nvPr>
            <p:ph idx="1"/>
          </p:nvPr>
        </p:nvSpPr>
        <p:spPr>
          <a:xfrm>
            <a:off x="457200" y="1862138"/>
            <a:ext cx="8229600" cy="3877650"/>
          </a:xfrm>
        </p:spPr>
        <p:txBody>
          <a:bodyPr>
            <a:normAutofit/>
          </a:bodyPr>
          <a:lstStyle/>
          <a:p>
            <a:pPr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Run centrally from the CL-</a:t>
            </a:r>
            <a:r>
              <a:rPr lang="en-US" dirty="0" err="1">
                <a:latin typeface="Gill Sans Light" charset="0"/>
                <a:ea typeface="MS PGothic" charset="0"/>
                <a:cs typeface="Gill Sans Light" charset="0"/>
              </a:rPr>
              <a:t>SciSumm</a:t>
            </a: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 repository.  Replicable by anyone and everyone at anytime</a:t>
            </a:r>
          </a:p>
          <a:p>
            <a:pPr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Task 1A – </a:t>
            </a:r>
          </a:p>
          <a:p>
            <a:pPr lvl="1"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Exact sentence id match</a:t>
            </a:r>
          </a:p>
          <a:p>
            <a:pPr lvl="1"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ROUGE 1, 2</a:t>
            </a:r>
          </a:p>
          <a:p>
            <a:pPr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Task 1B – </a:t>
            </a:r>
          </a:p>
          <a:p>
            <a:pPr lvl="1" indent="-306000" eaLnBrk="1" fontAlgn="auto" hangingPunct="1">
              <a:buFont typeface="Arial" charset="0"/>
              <a:buChar char="•"/>
              <a:defRPr/>
            </a:pPr>
            <a:r>
              <a:rPr lang="en-US" sz="2000" dirty="0">
                <a:latin typeface="Gill Sans Light" charset="0"/>
                <a:ea typeface="MS PGothic" charset="0"/>
                <a:cs typeface="Gill Sans Light" charset="0"/>
              </a:rPr>
              <a:t>conditional on Task 1A</a:t>
            </a:r>
          </a:p>
          <a:p>
            <a:pPr lvl="1" indent="-306000" eaLnBrk="1" fontAlgn="auto" hangingPunct="1">
              <a:buFont typeface="Arial" charset="0"/>
              <a:buChar char="•"/>
              <a:defRPr/>
            </a:pPr>
            <a:r>
              <a:rPr lang="en-US" sz="2000" dirty="0">
                <a:latin typeface="Gill Sans Light" charset="0"/>
                <a:ea typeface="MS PGothic" charset="0"/>
                <a:cs typeface="Gill Sans Light" charset="0"/>
              </a:rPr>
              <a:t>Precision, Recall and F</a:t>
            </a:r>
            <a:r>
              <a:rPr lang="en-US" sz="2000" baseline="-25000" dirty="0">
                <a:latin typeface="Times" charset="0"/>
                <a:ea typeface="MS PGothic" charset="0"/>
                <a:cs typeface="Gill Sans Light" charset="0"/>
              </a:rPr>
              <a:t>1</a:t>
            </a:r>
            <a:r>
              <a:rPr lang="en-US" sz="2000" dirty="0">
                <a:latin typeface="Gill Sans Light" charset="0"/>
                <a:ea typeface="MS PGothic" charset="0"/>
                <a:cs typeface="Gill Sans Light" charset="0"/>
              </a:rPr>
              <a:t> over four discourse facets (classes)</a:t>
            </a:r>
          </a:p>
          <a:p>
            <a:pPr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Task 2 - ROUGE-2</a:t>
            </a:r>
          </a:p>
        </p:txBody>
      </p:sp>
      <p:sp>
        <p:nvSpPr>
          <p:cNvPr id="40965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6421E-EB54-4D95-A591-AC62ED2F76AD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5883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83275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02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Best Performing System (Task 1A)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76100"/>
              </p:ext>
            </p:extLst>
          </p:nvPr>
        </p:nvGraphicFramePr>
        <p:xfrm>
          <a:off x="572054" y="1668579"/>
          <a:ext cx="8142290" cy="4104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230">
                  <a:extLst>
                    <a:ext uri="{9D8B030D-6E8A-4147-A177-3AD203B41FA5}">
                      <a16:colId xmlns:a16="http://schemas.microsoft.com/office/drawing/2014/main" val="2426301293"/>
                    </a:ext>
                  </a:extLst>
                </a:gridCol>
                <a:gridCol w="1547586">
                  <a:extLst>
                    <a:ext uri="{9D8B030D-6E8A-4147-A177-3AD203B41FA5}">
                      <a16:colId xmlns:a16="http://schemas.microsoft.com/office/drawing/2014/main" val="1324635379"/>
                    </a:ext>
                  </a:extLst>
                </a:gridCol>
                <a:gridCol w="1092510">
                  <a:extLst>
                    <a:ext uri="{9D8B030D-6E8A-4147-A177-3AD203B41FA5}">
                      <a16:colId xmlns:a16="http://schemas.microsoft.com/office/drawing/2014/main" val="1769787049"/>
                    </a:ext>
                  </a:extLst>
                </a:gridCol>
                <a:gridCol w="757592">
                  <a:extLst>
                    <a:ext uri="{9D8B030D-6E8A-4147-A177-3AD203B41FA5}">
                      <a16:colId xmlns:a16="http://schemas.microsoft.com/office/drawing/2014/main" val="1981590293"/>
                    </a:ext>
                  </a:extLst>
                </a:gridCol>
                <a:gridCol w="693052">
                  <a:extLst>
                    <a:ext uri="{9D8B030D-6E8A-4147-A177-3AD203B41FA5}">
                      <a16:colId xmlns:a16="http://schemas.microsoft.com/office/drawing/2014/main" val="778084182"/>
                    </a:ext>
                  </a:extLst>
                </a:gridCol>
                <a:gridCol w="822134">
                  <a:extLst>
                    <a:ext uri="{9D8B030D-6E8A-4147-A177-3AD203B41FA5}">
                      <a16:colId xmlns:a16="http://schemas.microsoft.com/office/drawing/2014/main" val="1042689189"/>
                    </a:ext>
                  </a:extLst>
                </a:gridCol>
                <a:gridCol w="757593">
                  <a:extLst>
                    <a:ext uri="{9D8B030D-6E8A-4147-A177-3AD203B41FA5}">
                      <a16:colId xmlns:a16="http://schemas.microsoft.com/office/drawing/2014/main" val="1284160266"/>
                    </a:ext>
                  </a:extLst>
                </a:gridCol>
                <a:gridCol w="757593">
                  <a:extLst>
                    <a:ext uri="{9D8B030D-6E8A-4147-A177-3AD203B41FA5}">
                      <a16:colId xmlns:a16="http://schemas.microsoft.com/office/drawing/2014/main" val="500240008"/>
                    </a:ext>
                  </a:extLst>
                </a:gridCol>
              </a:tblGrid>
              <a:tr h="34062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Team / System</a:t>
                      </a:r>
                    </a:p>
                  </a:txBody>
                  <a:tcPr marL="91435" marR="91435" marT="45717" marB="45717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Run</a:t>
                      </a:r>
                    </a:p>
                  </a:txBody>
                  <a:tcPr marL="91435" marR="91435" marT="45717" marB="45717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Exact Match</a:t>
                      </a: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ROUGE-2</a:t>
                      </a: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380943"/>
                  </a:ext>
                </a:extLst>
              </a:tr>
              <a:tr h="588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Precision</a:t>
                      </a: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Recall</a:t>
                      </a: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 charset="0"/>
                          <a:ea typeface="MS PGothic" charset="0"/>
                          <a:cs typeface="Gill Sans Light" charset="0"/>
                        </a:rPr>
                        <a:t>F</a:t>
                      </a:r>
                      <a:r>
                        <a:rPr lang="en-US" sz="1600" b="1" baseline="-25000" dirty="0">
                          <a:solidFill>
                            <a:schemeClr val="bg1"/>
                          </a:solidFill>
                          <a:latin typeface="Times" charset="0"/>
                          <a:ea typeface="MS PGothic" charset="0"/>
                          <a:cs typeface="Gill Sans Light" charset="0"/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Precision</a:t>
                      </a: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Recall</a:t>
                      </a: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 charset="0"/>
                          <a:ea typeface="MS PGothic" charset="0"/>
                          <a:cs typeface="Gill Sans Light" charset="0"/>
                        </a:rPr>
                        <a:t>F</a:t>
                      </a:r>
                      <a:r>
                        <a:rPr lang="en-US" sz="1600" b="1" baseline="-25000" dirty="0">
                          <a:solidFill>
                            <a:schemeClr val="bg1"/>
                          </a:solidFill>
                          <a:latin typeface="Times" charset="0"/>
                          <a:ea typeface="MS PGothic" charset="0"/>
                          <a:cs typeface="Gill Sans Light" charset="0"/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203497"/>
                  </a:ext>
                </a:extLst>
              </a:tr>
              <a:tr h="297086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</a:rPr>
                        <a:t>NLP_PINGAN TECH 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</a:rPr>
                        <a:t>sembert_scibert_all_top2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0.30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49418688"/>
                  </a:ext>
                </a:extLst>
              </a:tr>
              <a:tr h="34938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dirty="0" err="1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uniHD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intersection_2_field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0.32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62863058"/>
                  </a:ext>
                </a:extLst>
              </a:tr>
              <a:tr h="34938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CMU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run110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0.31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0.08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06222449"/>
                  </a:ext>
                </a:extLst>
              </a:tr>
              <a:tr h="34938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CIST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runs 22-42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0.34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49170667"/>
                  </a:ext>
                </a:extLst>
              </a:tr>
              <a:tr h="34938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AUTH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 2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0.09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591508885"/>
                  </a:ext>
                </a:extLst>
              </a:tr>
              <a:tr h="34938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IITBH-IITP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variantU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0.30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0.03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28388240"/>
                  </a:ext>
                </a:extLst>
              </a:tr>
              <a:tr h="34938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IITP-AI-NLP-ML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runs 1-10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97809033"/>
                  </a:ext>
                </a:extLst>
              </a:tr>
              <a:tr h="78190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dirty="0" err="1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Martin-Luther-Universität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Halle-Wittenberg</a:t>
                      </a:r>
                    </a:p>
                  </a:txBody>
                  <a:tcPr marL="0" marR="0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238953266"/>
                  </a:ext>
                </a:extLst>
              </a:tr>
            </a:tbl>
          </a:graphicData>
        </a:graphic>
      </p:graphicFrame>
      <p:sp>
        <p:nvSpPr>
          <p:cNvPr id="9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5883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83275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5883275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0B018-7893-4AD5-9C01-3FB597BC406D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2162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72749" y="1933697"/>
            <a:ext cx="7765322" cy="720092"/>
          </a:xfrm>
          <a:ln>
            <a:solidFill>
              <a:schemeClr val="accent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Next </a:t>
            </a:r>
            <a:r>
              <a:rPr lang="en-US" altLang="en-US" sz="3600" dirty="0">
                <a:latin typeface="Gill Sans Light" charset="0"/>
                <a:ea typeface="+mj-ea"/>
                <a:cs typeface="Gill Sans Light" charset="0"/>
                <a:sym typeface="Wingdings" pitchFamily="2" charset="2"/>
              </a:rPr>
              <a:t></a:t>
            </a: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Oral Sessions: Zoom Link 2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0E39A064-286B-456A-BEC3-B3E4990912B1}" type="slidenum">
              <a:rPr lang="en-US" altLang="en-US" sz="1200" ker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pPr defTabSz="914400"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</a:t>
            </a:fld>
            <a:endParaRPr lang="en-US" altLang="en-US" sz="1200" kern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98CDFD-53BE-5447-9119-4E3190CC21C6}"/>
              </a:ext>
            </a:extLst>
          </p:cNvPr>
          <p:cNvSpPr txBox="1">
            <a:spLocks/>
          </p:cNvSpPr>
          <p:nvPr/>
        </p:nvSpPr>
        <p:spPr bwMode="auto">
          <a:xfrm>
            <a:off x="672749" y="4598120"/>
            <a:ext cx="7765322" cy="8056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Poster Session - </a:t>
            </a:r>
            <a:r>
              <a:rPr lang="en-US" altLang="en-US" sz="3600" dirty="0" err="1">
                <a:latin typeface="Gill Sans Light" charset="0"/>
                <a:cs typeface="Gill Sans Light" charset="0"/>
              </a:rPr>
              <a:t>Gather.Town</a:t>
            </a:r>
            <a:r>
              <a:rPr lang="en-US" altLang="en-US" sz="3600" dirty="0">
                <a:latin typeface="Gill Sans Light" charset="0"/>
                <a:cs typeface="Gill Sans Light" charset="0"/>
              </a:rPr>
              <a:t> – Room 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C8B8C2-C521-014F-A2B2-FF5A2420F83E}"/>
              </a:ext>
            </a:extLst>
          </p:cNvPr>
          <p:cNvSpPr txBox="1">
            <a:spLocks/>
          </p:cNvSpPr>
          <p:nvPr/>
        </p:nvSpPr>
        <p:spPr bwMode="auto">
          <a:xfrm>
            <a:off x="672749" y="637454"/>
            <a:ext cx="7765322" cy="7200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Now </a:t>
            </a:r>
            <a:r>
              <a:rPr lang="en-US" altLang="en-US" sz="3600" dirty="0">
                <a:latin typeface="Gill Sans Light" charset="0"/>
                <a:ea typeface="+mj-ea"/>
                <a:cs typeface="Gill Sans Light" charset="0"/>
                <a:sym typeface="Wingdings" pitchFamily="2" charset="2"/>
              </a:rPr>
              <a:t></a:t>
            </a: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Teaser to Shared Task Track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697CF2-4C88-E840-A814-63EA592EF51D}"/>
              </a:ext>
            </a:extLst>
          </p:cNvPr>
          <p:cNvSpPr txBox="1">
            <a:spLocks/>
          </p:cNvSpPr>
          <p:nvPr/>
        </p:nvSpPr>
        <p:spPr bwMode="auto">
          <a:xfrm>
            <a:off x="672749" y="3278207"/>
            <a:ext cx="7765322" cy="7200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Overview of Evaluation and Results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798828-675E-D943-B650-7C4D12015F98}"/>
              </a:ext>
            </a:extLst>
          </p:cNvPr>
          <p:cNvCxnSpPr>
            <a:stCxn id="11" idx="2"/>
            <a:endCxn id="31746" idx="0"/>
          </p:cNvCxnSpPr>
          <p:nvPr/>
        </p:nvCxnSpPr>
        <p:spPr>
          <a:xfrm>
            <a:off x="4555410" y="1357546"/>
            <a:ext cx="0" cy="576151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FD5D60-2497-E644-8594-6644153EC05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555410" y="2653789"/>
            <a:ext cx="0" cy="624418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FA2A02-D7BE-0F46-B7CD-4F80BF66FCA5}"/>
              </a:ext>
            </a:extLst>
          </p:cNvPr>
          <p:cNvCxnSpPr/>
          <p:nvPr/>
        </p:nvCxnSpPr>
        <p:spPr>
          <a:xfrm>
            <a:off x="4555410" y="4021969"/>
            <a:ext cx="0" cy="576151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3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9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Best Performing System (Task1B)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25861"/>
              </p:ext>
            </p:extLst>
          </p:nvPr>
        </p:nvGraphicFramePr>
        <p:xfrm>
          <a:off x="1042609" y="1733626"/>
          <a:ext cx="7050795" cy="3996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7614">
                  <a:extLst>
                    <a:ext uri="{9D8B030D-6E8A-4147-A177-3AD203B41FA5}">
                      <a16:colId xmlns:a16="http://schemas.microsoft.com/office/drawing/2014/main" val="2426301293"/>
                    </a:ext>
                  </a:extLst>
                </a:gridCol>
                <a:gridCol w="1972019">
                  <a:extLst>
                    <a:ext uri="{9D8B030D-6E8A-4147-A177-3AD203B41FA5}">
                      <a16:colId xmlns:a16="http://schemas.microsoft.com/office/drawing/2014/main" val="2736909817"/>
                    </a:ext>
                  </a:extLst>
                </a:gridCol>
                <a:gridCol w="1484340">
                  <a:extLst>
                    <a:ext uri="{9D8B030D-6E8A-4147-A177-3AD203B41FA5}">
                      <a16:colId xmlns:a16="http://schemas.microsoft.com/office/drawing/2014/main" val="2007681754"/>
                    </a:ext>
                  </a:extLst>
                </a:gridCol>
                <a:gridCol w="943411">
                  <a:extLst>
                    <a:ext uri="{9D8B030D-6E8A-4147-A177-3AD203B41FA5}">
                      <a16:colId xmlns:a16="http://schemas.microsoft.com/office/drawing/2014/main" val="556197400"/>
                    </a:ext>
                  </a:extLst>
                </a:gridCol>
                <a:gridCol w="943411">
                  <a:extLst>
                    <a:ext uri="{9D8B030D-6E8A-4147-A177-3AD203B41FA5}">
                      <a16:colId xmlns:a16="http://schemas.microsoft.com/office/drawing/2014/main" val="4110021557"/>
                    </a:ext>
                  </a:extLst>
                </a:gridCol>
              </a:tblGrid>
              <a:tr h="72604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Team / System</a:t>
                      </a:r>
                    </a:p>
                  </a:txBody>
                  <a:tcPr marL="91435" marR="9143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Run</a:t>
                      </a:r>
                    </a:p>
                  </a:txBody>
                  <a:tcPr marL="91435" marR="9143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Precision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Recall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 charset="0"/>
                          <a:ea typeface="MS PGothic" charset="0"/>
                          <a:cs typeface="Gill Sans Light" charset="0"/>
                        </a:rPr>
                        <a:t>F</a:t>
                      </a:r>
                      <a:r>
                        <a:rPr lang="en-US" sz="1800" b="1" baseline="-25000" dirty="0">
                          <a:solidFill>
                            <a:schemeClr val="bg1"/>
                          </a:solidFill>
                          <a:latin typeface="Times" charset="0"/>
                          <a:ea typeface="MS PGothic" charset="0"/>
                          <a:cs typeface="Gill Sans Light" charset="0"/>
                        </a:rPr>
                        <a:t>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380943"/>
                  </a:ext>
                </a:extLst>
              </a:tr>
              <a:tr h="3787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CMU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run26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0.58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0.31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49418688"/>
                  </a:ext>
                </a:extLst>
              </a:tr>
              <a:tr h="3787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CIST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run40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0.41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0.30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62863058"/>
                  </a:ext>
                </a:extLst>
              </a:tr>
              <a:tr h="59351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 err="1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uniHD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intersection_3_field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0.48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0.48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0.29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49170667"/>
                  </a:ext>
                </a:extLst>
              </a:tr>
              <a:tr h="3787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NLP_PINGAN TECH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run_sembert_scibert_all_top3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0.23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28388240"/>
                  </a:ext>
                </a:extLst>
              </a:tr>
              <a:tr h="3787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IITBH-IITP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 err="1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variantU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0.49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0.23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97809033"/>
                  </a:ext>
                </a:extLst>
              </a:tr>
              <a:tr h="3787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AUTH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 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0.48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0.17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238953266"/>
                  </a:ext>
                </a:extLst>
              </a:tr>
              <a:tr h="37877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IITP-AI-NLP-ML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36518462"/>
                  </a:ext>
                </a:extLst>
              </a:tr>
              <a:tr h="3787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 err="1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Martin-Luther-Universität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Halle-Wittenberg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 err="1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Martin-Luther-Universität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Halle-Wittenberg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81619965"/>
                  </a:ext>
                </a:extLst>
              </a:tr>
            </a:tbl>
          </a:graphicData>
        </a:graphic>
      </p:graphicFrame>
      <p:sp>
        <p:nvSpPr>
          <p:cNvPr id="1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5883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83275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5883275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0B018-7893-4AD5-9C01-3FB597BC406D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428964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Best Performing System – Task 2</a:t>
            </a:r>
          </a:p>
        </p:txBody>
      </p:sp>
      <p:sp>
        <p:nvSpPr>
          <p:cNvPr id="4403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85D6F0-2530-45BB-9D9B-D149E49BEF77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  <p:sp>
        <p:nvSpPr>
          <p:cNvPr id="9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5883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83275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120843E-EDA2-FB41-A615-8069F22AF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31063"/>
              </p:ext>
            </p:extLst>
          </p:nvPr>
        </p:nvGraphicFramePr>
        <p:xfrm>
          <a:off x="426655" y="1935302"/>
          <a:ext cx="3660601" cy="2579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917">
                  <a:extLst>
                    <a:ext uri="{9D8B030D-6E8A-4147-A177-3AD203B41FA5}">
                      <a16:colId xmlns:a16="http://schemas.microsoft.com/office/drawing/2014/main" val="2426301293"/>
                    </a:ext>
                  </a:extLst>
                </a:gridCol>
                <a:gridCol w="1119917">
                  <a:extLst>
                    <a:ext uri="{9D8B030D-6E8A-4147-A177-3AD203B41FA5}">
                      <a16:colId xmlns:a16="http://schemas.microsoft.com/office/drawing/2014/main" val="1140614599"/>
                    </a:ext>
                  </a:extLst>
                </a:gridCol>
                <a:gridCol w="473589">
                  <a:extLst>
                    <a:ext uri="{9D8B030D-6E8A-4147-A177-3AD203B41FA5}">
                      <a16:colId xmlns:a16="http://schemas.microsoft.com/office/drawing/2014/main" val="2007681754"/>
                    </a:ext>
                  </a:extLst>
                </a:gridCol>
                <a:gridCol w="473589">
                  <a:extLst>
                    <a:ext uri="{9D8B030D-6E8A-4147-A177-3AD203B41FA5}">
                      <a16:colId xmlns:a16="http://schemas.microsoft.com/office/drawing/2014/main" val="789219826"/>
                    </a:ext>
                  </a:extLst>
                </a:gridCol>
                <a:gridCol w="473589">
                  <a:extLst>
                    <a:ext uri="{9D8B030D-6E8A-4147-A177-3AD203B41FA5}">
                      <a16:colId xmlns:a16="http://schemas.microsoft.com/office/drawing/2014/main" val="3478636784"/>
                    </a:ext>
                  </a:extLst>
                </a:gridCol>
              </a:tblGrid>
              <a:tr h="395995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Team / System</a:t>
                      </a:r>
                    </a:p>
                  </a:txBody>
                  <a:tcPr marL="91435" marR="9143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Run</a:t>
                      </a:r>
                    </a:p>
                  </a:txBody>
                  <a:tcPr marL="91435" marR="9143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Vs. Abstract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80943"/>
                  </a:ext>
                </a:extLst>
              </a:tr>
              <a:tr h="401496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Gill Sans Ligh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P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 charset="0"/>
                          <a:ea typeface="MS PGothic" charset="0"/>
                          <a:cs typeface="Gill Sans Light" charset="0"/>
                        </a:rPr>
                        <a:t>F</a:t>
                      </a:r>
                      <a:r>
                        <a:rPr lang="en-US" sz="1800" b="1" baseline="-25000" dirty="0">
                          <a:solidFill>
                            <a:schemeClr val="bg1"/>
                          </a:solidFill>
                          <a:latin typeface="Times" charset="0"/>
                          <a:ea typeface="MS PGothic" charset="0"/>
                          <a:cs typeface="Gill Sans Light" charset="0"/>
                        </a:rPr>
                        <a:t>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3200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AUTH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 2 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0.36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0.48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0.41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49418688"/>
                  </a:ext>
                </a:extLst>
              </a:tr>
              <a:tr h="40149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CIST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run43, 46, 49, 52, 55, 58, 61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0.37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62863058"/>
                  </a:ext>
                </a:extLst>
              </a:tr>
              <a:tr h="40149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IIT-NLP-AI-ML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0.36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0.20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49170667"/>
                  </a:ext>
                </a:extLst>
              </a:tr>
              <a:tr h="40149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IITBH-IITP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variantA2, E2, F2, S2, U2, X2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283882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40E0185-810A-9E43-BF82-63E7FC8C0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11894"/>
              </p:ext>
            </p:extLst>
          </p:nvPr>
        </p:nvGraphicFramePr>
        <p:xfrm>
          <a:off x="4789662" y="1931627"/>
          <a:ext cx="3660601" cy="2579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917">
                  <a:extLst>
                    <a:ext uri="{9D8B030D-6E8A-4147-A177-3AD203B41FA5}">
                      <a16:colId xmlns:a16="http://schemas.microsoft.com/office/drawing/2014/main" val="2426301293"/>
                    </a:ext>
                  </a:extLst>
                </a:gridCol>
                <a:gridCol w="1119917">
                  <a:extLst>
                    <a:ext uri="{9D8B030D-6E8A-4147-A177-3AD203B41FA5}">
                      <a16:colId xmlns:a16="http://schemas.microsoft.com/office/drawing/2014/main" val="1140614599"/>
                    </a:ext>
                  </a:extLst>
                </a:gridCol>
                <a:gridCol w="473589">
                  <a:extLst>
                    <a:ext uri="{9D8B030D-6E8A-4147-A177-3AD203B41FA5}">
                      <a16:colId xmlns:a16="http://schemas.microsoft.com/office/drawing/2014/main" val="2007681754"/>
                    </a:ext>
                  </a:extLst>
                </a:gridCol>
                <a:gridCol w="473589">
                  <a:extLst>
                    <a:ext uri="{9D8B030D-6E8A-4147-A177-3AD203B41FA5}">
                      <a16:colId xmlns:a16="http://schemas.microsoft.com/office/drawing/2014/main" val="789219826"/>
                    </a:ext>
                  </a:extLst>
                </a:gridCol>
                <a:gridCol w="473589">
                  <a:extLst>
                    <a:ext uri="{9D8B030D-6E8A-4147-A177-3AD203B41FA5}">
                      <a16:colId xmlns:a16="http://schemas.microsoft.com/office/drawing/2014/main" val="3478636784"/>
                    </a:ext>
                  </a:extLst>
                </a:gridCol>
              </a:tblGrid>
              <a:tr h="395995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Team / System</a:t>
                      </a:r>
                    </a:p>
                  </a:txBody>
                  <a:tcPr marL="91435" marR="9143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Run</a:t>
                      </a:r>
                    </a:p>
                  </a:txBody>
                  <a:tcPr marL="91435" marR="9143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Vs. Human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80943"/>
                  </a:ext>
                </a:extLst>
              </a:tr>
              <a:tr h="401496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Gill Sans Ligh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P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 charset="0"/>
                          <a:ea typeface="MS PGothic" charset="0"/>
                          <a:cs typeface="Gill Sans Light" charset="0"/>
                        </a:rPr>
                        <a:t>F</a:t>
                      </a:r>
                      <a:r>
                        <a:rPr lang="en-US" sz="1800" b="1" baseline="-25000" dirty="0">
                          <a:solidFill>
                            <a:schemeClr val="bg1"/>
                          </a:solidFill>
                          <a:latin typeface="Times" charset="0"/>
                          <a:ea typeface="MS PGothic" charset="0"/>
                          <a:cs typeface="Gill Sans Light" charset="0"/>
                        </a:rPr>
                        <a:t>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3200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AUTH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 2 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49418688"/>
                  </a:ext>
                </a:extLst>
              </a:tr>
              <a:tr h="40149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CIST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run22, 25, 28, 31, 34, 37, 40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0.20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62863058"/>
                  </a:ext>
                </a:extLst>
              </a:tr>
              <a:tr h="40149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IIT-NLP-AI-ML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0.17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49170667"/>
                  </a:ext>
                </a:extLst>
              </a:tr>
              <a:tr h="40149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IITBH-IITP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variantA2, E2, F2, S2, U2, X2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2838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614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Best Performing System – Task 2</a:t>
            </a:r>
          </a:p>
        </p:txBody>
      </p:sp>
      <p:sp>
        <p:nvSpPr>
          <p:cNvPr id="4403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85D6F0-2530-45BB-9D9B-D149E49BEF77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  <p:sp>
        <p:nvSpPr>
          <p:cNvPr id="9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5883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83275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DD4CC11-6E65-584E-B0C5-560026E77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30734"/>
              </p:ext>
            </p:extLst>
          </p:nvPr>
        </p:nvGraphicFramePr>
        <p:xfrm>
          <a:off x="1781730" y="1880067"/>
          <a:ext cx="4784322" cy="3588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706">
                  <a:extLst>
                    <a:ext uri="{9D8B030D-6E8A-4147-A177-3AD203B41FA5}">
                      <a16:colId xmlns:a16="http://schemas.microsoft.com/office/drawing/2014/main" val="2426301293"/>
                    </a:ext>
                  </a:extLst>
                </a:gridCol>
                <a:gridCol w="1463706">
                  <a:extLst>
                    <a:ext uri="{9D8B030D-6E8A-4147-A177-3AD203B41FA5}">
                      <a16:colId xmlns:a16="http://schemas.microsoft.com/office/drawing/2014/main" val="1140614599"/>
                    </a:ext>
                  </a:extLst>
                </a:gridCol>
                <a:gridCol w="618970">
                  <a:extLst>
                    <a:ext uri="{9D8B030D-6E8A-4147-A177-3AD203B41FA5}">
                      <a16:colId xmlns:a16="http://schemas.microsoft.com/office/drawing/2014/main" val="2007681754"/>
                    </a:ext>
                  </a:extLst>
                </a:gridCol>
                <a:gridCol w="618970">
                  <a:extLst>
                    <a:ext uri="{9D8B030D-6E8A-4147-A177-3AD203B41FA5}">
                      <a16:colId xmlns:a16="http://schemas.microsoft.com/office/drawing/2014/main" val="789219826"/>
                    </a:ext>
                  </a:extLst>
                </a:gridCol>
                <a:gridCol w="618970">
                  <a:extLst>
                    <a:ext uri="{9D8B030D-6E8A-4147-A177-3AD203B41FA5}">
                      <a16:colId xmlns:a16="http://schemas.microsoft.com/office/drawing/2014/main" val="3478636784"/>
                    </a:ext>
                  </a:extLst>
                </a:gridCol>
              </a:tblGrid>
              <a:tr h="1018959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Team / System</a:t>
                      </a:r>
                    </a:p>
                  </a:txBody>
                  <a:tcPr marL="91435" marR="9143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Run</a:t>
                      </a:r>
                    </a:p>
                  </a:txBody>
                  <a:tcPr marL="91435" marR="9143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Vs. Community Summary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80943"/>
                  </a:ext>
                </a:extLst>
              </a:tr>
              <a:tr h="447406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Gill Sans Ligh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P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 charset="0"/>
                          <a:ea typeface="MS PGothic" charset="0"/>
                          <a:cs typeface="Gill Sans Light" charset="0"/>
                        </a:rPr>
                        <a:t>F</a:t>
                      </a:r>
                      <a:r>
                        <a:rPr lang="en-US" sz="1800" b="1" baseline="-25000" dirty="0">
                          <a:solidFill>
                            <a:schemeClr val="bg1"/>
                          </a:solidFill>
                          <a:latin typeface="Times" charset="0"/>
                          <a:ea typeface="MS PGothic" charset="0"/>
                          <a:cs typeface="Gill Sans Light" charset="0"/>
                        </a:rPr>
                        <a:t>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3200"/>
                  </a:ext>
                </a:extLst>
              </a:tr>
              <a:tr h="638246">
                <a:tc>
                  <a:txBody>
                    <a:bodyPr/>
                    <a:lstStyle/>
                    <a:p>
                      <a:pPr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IITBH-IITP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variantU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0.43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0.27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49418688"/>
                  </a:ext>
                </a:extLst>
              </a:tr>
              <a:tr h="450040">
                <a:tc>
                  <a:txBody>
                    <a:bodyPr/>
                    <a:lstStyle/>
                    <a:p>
                      <a:pPr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CIST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run22, 25, 28, 31, 34, 37, 40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0.34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62863058"/>
                  </a:ext>
                </a:extLst>
              </a:tr>
              <a:tr h="447406">
                <a:tc>
                  <a:txBody>
                    <a:bodyPr/>
                    <a:lstStyle/>
                    <a:p>
                      <a:pPr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IIT-NLP-AI-ML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0.19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49170667"/>
                  </a:ext>
                </a:extLst>
              </a:tr>
              <a:tr h="450040">
                <a:tc>
                  <a:txBody>
                    <a:bodyPr/>
                    <a:lstStyle/>
                    <a:p>
                      <a:pPr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AUTH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 2 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2838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489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What do we see in CL-</a:t>
            </a:r>
            <a:r>
              <a:rPr lang="en-US" altLang="en-US" dirty="0" err="1">
                <a:latin typeface="Gill Sans Light" charset="0"/>
                <a:ea typeface="+mj-ea"/>
                <a:cs typeface="Gill Sans Light" charset="0"/>
              </a:rPr>
              <a:t>SciSumm</a:t>
            </a: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 2020?</a:t>
            </a:r>
          </a:p>
        </p:txBody>
      </p:sp>
      <p:sp>
        <p:nvSpPr>
          <p:cNvPr id="44036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224799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85D6F0-2530-45BB-9D9B-D149E49BEF77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  <p:sp>
        <p:nvSpPr>
          <p:cNvPr id="9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224799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224799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84592C-DF03-3F47-A3AE-BF382658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9" y="1580050"/>
            <a:ext cx="9007475" cy="4703762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indent="-3060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endParaRPr lang="en-US" altLang="en-US" sz="2000" dirty="0">
              <a:latin typeface="Gill Sans Light" charset="0"/>
              <a:cs typeface="Gill Sans Light" charset="0"/>
            </a:endParaRPr>
          </a:p>
          <a:p>
            <a:pPr marL="756038" lvl="1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Use of pretrained models, mostly transformer based models which have become ubiquitous in NLP</a:t>
            </a:r>
          </a:p>
          <a:p>
            <a:pPr marL="756038" lvl="1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Out of domain data e.g., </a:t>
            </a:r>
            <a:r>
              <a:rPr lang="en-US" altLang="en-US" sz="2000" dirty="0" err="1">
                <a:latin typeface="Gill Sans Light" charset="0"/>
                <a:cs typeface="Gill Sans Light" charset="0"/>
              </a:rPr>
              <a:t>arXiv</a:t>
            </a:r>
            <a:r>
              <a:rPr lang="en-US" altLang="en-US" sz="2000" dirty="0">
                <a:latin typeface="Gill Sans Light" charset="0"/>
                <a:cs typeface="Gill Sans Light" charset="0"/>
              </a:rPr>
              <a:t>, </a:t>
            </a:r>
            <a:r>
              <a:rPr lang="en-US" altLang="en-US" sz="2000" dirty="0" err="1">
                <a:latin typeface="Gill Sans Light" charset="0"/>
                <a:cs typeface="Gill Sans Light" charset="0"/>
              </a:rPr>
              <a:t>pubmed</a:t>
            </a:r>
            <a:r>
              <a:rPr lang="en-US" altLang="en-US" sz="2000" dirty="0">
                <a:latin typeface="Gill Sans Light" charset="0"/>
                <a:cs typeface="Gill Sans Light" charset="0"/>
              </a:rPr>
              <a:t> to train </a:t>
            </a:r>
          </a:p>
          <a:p>
            <a:pPr marL="756038" lvl="1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Graph Attention Network (CIST) models appears to be generating the holy grail summary that evaluates well on all human, abstract and community summaries</a:t>
            </a:r>
          </a:p>
          <a:p>
            <a:pPr marL="756038" lvl="1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AUTH’s system (transformers / Pegasus) tops human and abstract summaries but ends up at the bottom of the list when evaluated on community summaries</a:t>
            </a:r>
          </a:p>
          <a:p>
            <a:pPr marL="756038" lvl="1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Neural models on Task B appear to saturate at 30% F1. Previous best is around ~38% on logistic regression / ensemble with rule based features </a:t>
            </a:r>
          </a:p>
        </p:txBody>
      </p:sp>
    </p:spTree>
    <p:extLst>
      <p:ext uri="{BB962C8B-B14F-4D97-AF65-F5344CB8AC3E}">
        <p14:creationId xmlns:p14="http://schemas.microsoft.com/office/powerpoint/2010/main" val="4164958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Limitations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4269" y="1733823"/>
            <a:ext cx="9007475" cy="4703762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marL="379800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Supporting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SoTA</a:t>
            </a:r>
            <a:r>
              <a:rPr lang="en-US" altLang="en-US" dirty="0">
                <a:latin typeface="Gill Sans Light" charset="0"/>
                <a:cs typeface="Gill Sans Light" charset="0"/>
              </a:rPr>
              <a:t> neural model training from scratch</a:t>
            </a:r>
          </a:p>
          <a:p>
            <a:pPr marL="379800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Preprocessing: OCR + Parsing from ACL Anthology PDFs</a:t>
            </a:r>
          </a:p>
          <a:p>
            <a:pPr marL="379800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Task 1A Evaluation</a:t>
            </a:r>
          </a:p>
          <a:p>
            <a:pPr marL="379800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Task 1B: limited number of samples for most (e.g., hypothesis) discourse facets, inconsistent labeling</a:t>
            </a:r>
          </a:p>
          <a:p>
            <a:pPr marL="379800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Scaling the corpus was difficult: key bottleneck in the corpus development</a:t>
            </a:r>
          </a:p>
          <a:p>
            <a:pPr marL="379800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Participant feedback?</a:t>
            </a:r>
          </a:p>
          <a:p>
            <a:pPr marL="756038" lvl="1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Guidelines</a:t>
            </a:r>
          </a:p>
          <a:p>
            <a:pPr marL="756038" lvl="1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The Task</a:t>
            </a:r>
          </a:p>
          <a:p>
            <a:pPr marL="756038" lvl="1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The Corpus – size, #citing papers</a:t>
            </a:r>
          </a:p>
          <a:p>
            <a:pPr marL="756038" lvl="1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Evaluation metrics </a:t>
            </a:r>
          </a:p>
          <a:p>
            <a:pPr marL="756038" lvl="1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en-US" sz="2000" dirty="0">
              <a:latin typeface="Gill Sans Light" charset="0"/>
              <a:cs typeface="Gill Sans Light" charset="0"/>
            </a:endParaRP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072460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E43C9121-6D16-446F-989E-57FC492023A9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24</a:t>
            </a:fld>
            <a:endParaRPr lang="en-US" altLang="en-US" sz="1200" dirty="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109187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  <a:endParaRPr lang="en-US" altLang="en-US" dirty="0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5650" y="6109188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latin typeface="Gill Sans Light" charset="0"/>
                <a:ea typeface="+mj-ea"/>
                <a:cs typeface="Gill Sans Light" charset="0"/>
              </a:rPr>
              <a:t>Acknowledgements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967615" cy="4515951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Autofit/>
          </a:bodyPr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Min-Yen Kan, National University of Singapore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Dragomir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Radev</a:t>
            </a:r>
            <a:r>
              <a:rPr lang="en-US" altLang="en-US" dirty="0">
                <a:latin typeface="Gill Sans Light" charset="0"/>
                <a:cs typeface="Gill Sans Light" charset="0"/>
              </a:rPr>
              <a:t> (Yale),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Michihiro</a:t>
            </a:r>
            <a:r>
              <a:rPr lang="en-US" altLang="en-US" dirty="0">
                <a:latin typeface="Gill Sans Light" charset="0"/>
                <a:cs typeface="Gill Sans Light" charset="0"/>
              </a:rPr>
              <a:t>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Yasunaga</a:t>
            </a:r>
            <a:r>
              <a:rPr lang="en-US" altLang="en-US" dirty="0">
                <a:latin typeface="Gill Sans Light" charset="0"/>
                <a:cs typeface="Gill Sans Light" charset="0"/>
              </a:rPr>
              <a:t> (Stanford), Rahul Jha (Microsoft) 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Chin-Yew Lin (MSRA)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NIST and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Hoa</a:t>
            </a:r>
            <a:r>
              <a:rPr lang="en-US" altLang="en-US" dirty="0">
                <a:latin typeface="Gill Sans Light" charset="0"/>
                <a:cs typeface="Gill Sans Light" charset="0"/>
              </a:rPr>
              <a:t> Dang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Lucy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Vanderwende</a:t>
            </a:r>
            <a:r>
              <a:rPr lang="en-US" altLang="en-US" dirty="0">
                <a:latin typeface="Gill Sans Light" charset="0"/>
                <a:cs typeface="Gill Sans Light" charset="0"/>
              </a:rPr>
              <a:t>, MSR 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Anita de Ward, Elsevier Data Services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Kevin B. Cohen and colleagues (U. Colorado, Boulder)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52963" y="1731963"/>
            <a:ext cx="3797300" cy="3534981"/>
          </a:xfrm>
          <a:effectLst>
            <a:outerShdw blurRad="25400" rotWithShape="0">
              <a:srgbClr val="000000">
                <a:alpha val="45999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Autofit/>
          </a:bodyPr>
          <a:lstStyle/>
          <a:p>
            <a:pPr marL="38100" indent="0">
              <a:buFont typeface="Wingdings 2" charset="2"/>
              <a:buNone/>
              <a:defRPr/>
            </a:pP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Annotation Recruitment and Support: Vasudeva Varma, IIIT-H, India and group</a:t>
            </a:r>
          </a:p>
          <a:p>
            <a:pPr marL="38100" indent="0">
              <a:buFont typeface="Wingdings 2" charset="2"/>
              <a:buNone/>
              <a:defRPr/>
            </a:pP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U-Hyderabad Annotators:</a:t>
            </a:r>
          </a:p>
          <a:p>
            <a:pPr marL="414338" lvl="1" indent="0">
              <a:buFont typeface="Wingdings 2" charset="2"/>
              <a:buNone/>
              <a:defRPr/>
            </a:pPr>
            <a:r>
              <a:rPr lang="en-US" sz="1600" dirty="0" err="1">
                <a:effectLst/>
                <a:latin typeface="Gill Sans Light" charset="0"/>
                <a:ea typeface="Gill Sans Light" charset="0"/>
                <a:cs typeface="Gill Sans Light" charset="0"/>
              </a:rPr>
              <a:t>Aakansha</a:t>
            </a: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 Gehlot, Ankita Patel, Fathima </a:t>
            </a:r>
            <a:r>
              <a:rPr lang="en-US" sz="1600" dirty="0" err="1">
                <a:effectLst/>
                <a:latin typeface="Gill Sans Light" charset="0"/>
                <a:ea typeface="Gill Sans Light" charset="0"/>
                <a:cs typeface="Gill Sans Light" charset="0"/>
              </a:rPr>
              <a:t>Vardha</a:t>
            </a: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, Swastika Bhattacharya and Sweta Kumari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317038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Calisto MT" panose="02040603050505030304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Calisto MT" panose="02040603050505030304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Calisto MT" panose="02040603050505030304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D49B544-1D4B-4EA6-A298-439FC2FBD4DE}" type="slidenum">
              <a:rPr lang="en-US" altLang="en-US" sz="1200" smtClean="0">
                <a:solidFill>
                  <a:srgbClr val="FFFFFF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en-US" altLang="en-US" sz="1200" dirty="0">
              <a:solidFill>
                <a:srgbClr val="FFFFFF"/>
              </a:solidFill>
              <a:effectLst>
                <a:outerShdw blurRad="38100" dist="38100" dir="2700000" algn="tl">
                  <a:srgbClr val="212123"/>
                </a:outerShdw>
              </a:effectLst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>
          <a:xfrm>
            <a:off x="5759450" y="6317038"/>
            <a:ext cx="20574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2F2F2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19 Nov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17038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CL-</a:t>
            </a:r>
            <a:r>
              <a:rPr lang="en-US" dirty="0" err="1">
                <a:latin typeface="Gill Sans MT" charset="0"/>
                <a:ea typeface="Gill Sans MT" charset="0"/>
                <a:cs typeface="Gill Sans MT" charset="0"/>
              </a:rPr>
              <a:t>SciSumm</a:t>
            </a: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 '20 Overview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5AC135-624A-4C4B-A5A7-A511EB616F61}"/>
              </a:ext>
            </a:extLst>
          </p:cNvPr>
          <p:cNvGrpSpPr/>
          <p:nvPr/>
        </p:nvGrpSpPr>
        <p:grpSpPr>
          <a:xfrm>
            <a:off x="4729882" y="3867613"/>
            <a:ext cx="3643461" cy="861774"/>
            <a:chOff x="4806802" y="4535523"/>
            <a:chExt cx="3643461" cy="861774"/>
          </a:xfrm>
        </p:grpSpPr>
        <p:sp>
          <p:nvSpPr>
            <p:cNvPr id="40968" name="TextBox 4"/>
            <p:cNvSpPr txBox="1">
              <a:spLocks noChangeArrowheads="1"/>
            </p:cNvSpPr>
            <p:nvPr/>
          </p:nvSpPr>
          <p:spPr bwMode="auto">
            <a:xfrm>
              <a:off x="4806802" y="4535523"/>
              <a:ext cx="3643461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r>
                <a:rPr lang="en-US" altLang="en-US" sz="1600" dirty="0">
                  <a:solidFill>
                    <a:schemeClr val="tx2"/>
                  </a:solidFill>
                  <a:latin typeface="Gill Sans Light" panose="020B0302020104020203" pitchFamily="34" charset="-79"/>
                  <a:ea typeface="Gill Sans Light" charset="0"/>
                  <a:cs typeface="Gill Sans Light" panose="020B0302020104020203" pitchFamily="34" charset="-79"/>
                </a:rPr>
                <a:t>CL-</a:t>
              </a:r>
              <a:r>
                <a:rPr lang="en-US" altLang="en-US" sz="1600" dirty="0" err="1">
                  <a:solidFill>
                    <a:schemeClr val="tx2"/>
                  </a:solidFill>
                  <a:latin typeface="Gill Sans Light" panose="020B0302020104020203" pitchFamily="34" charset="-79"/>
                  <a:ea typeface="Gill Sans Light" charset="0"/>
                  <a:cs typeface="Gill Sans Light" panose="020B0302020104020203" pitchFamily="34" charset="-79"/>
                </a:rPr>
                <a:t>SciSumm</a:t>
              </a:r>
              <a:r>
                <a:rPr lang="en-US" altLang="en-US" sz="1600" dirty="0">
                  <a:solidFill>
                    <a:schemeClr val="tx2"/>
                  </a:solidFill>
                  <a:latin typeface="Gill Sans Light" panose="020B0302020104020203" pitchFamily="34" charset="-79"/>
                  <a:ea typeface="Gill Sans Light" charset="0"/>
                  <a:cs typeface="Gill Sans Light" panose="020B0302020104020203" pitchFamily="34" charset="-79"/>
                </a:rPr>
                <a:t> corpus was developed over with funding from</a:t>
              </a:r>
            </a:p>
            <a:p>
              <a:r>
                <a:rPr lang="en-US" altLang="en-US" sz="1600" dirty="0">
                  <a:solidFill>
                    <a:schemeClr val="tx2"/>
                  </a:solidFill>
                  <a:latin typeface="Gill Sans Light" panose="020B0302020104020203" pitchFamily="34" charset="-79"/>
                  <a:ea typeface="Gill Sans Light" charset="0"/>
                  <a:cs typeface="Gill Sans Light" panose="020B0302020104020203" pitchFamily="34" charset="-79"/>
                </a:rPr>
                <a:t>over 2016-2018</a:t>
              </a:r>
            </a:p>
          </p:txBody>
        </p:sp>
        <p:pic>
          <p:nvPicPr>
            <p:cNvPr id="40969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6757" y="4888017"/>
              <a:ext cx="1498356" cy="156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34850"/>
            <a:ext cx="8079828" cy="4059237"/>
          </a:xfrm>
          <a:effectLst>
            <a:outerShdw blurRad="25400" rotWithShape="0">
              <a:srgbClr val="000000">
                <a:alpha val="45999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Successfully established a human annotator reference corpora for evaluating scientific document summarization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Garnered interest and support of communities across fields (CS, NLP, Information Science, Bibliometrics, Linguistics)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De facto standard for benchmarking Scientific Document Summarization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Future: Summaries towards more depth – for researchers and practitioners; </a:t>
            </a:r>
            <a:b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</a:b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more breadth – wider reach through public understanding of science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We invite teams to examine the detailed results available with the GitHub repo:</a:t>
            </a:r>
            <a:r>
              <a:rPr lang="en-US" sz="1800" dirty="0">
                <a:solidFill>
                  <a:srgbClr val="000000"/>
                </a:solidFill>
                <a:latin typeface="Gill Sans Light" charset="0"/>
                <a:cs typeface="Gill Sans Light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Gill Sans Light" charset="0"/>
                <a:cs typeface="Gill Sans Light" charset="0"/>
                <a:hlinkClick r:id="rId2"/>
              </a:rPr>
              <a:t>https://github.com/WING-NUS/scisumm-corpus/tree/master/CLSciSumm_2020_Evaluation</a:t>
            </a:r>
            <a:endParaRPr lang="en-US" sz="1800" dirty="0">
              <a:latin typeface="Gill Sans Light" charset="0"/>
              <a:ea typeface="Gill Sans Light" charset="0"/>
              <a:cs typeface="Gill Sans Light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Thanks to all teams’ participation and various co-organizers for the success of CL-</a:t>
            </a:r>
            <a:r>
              <a:rPr lang="en-US" sz="1800" dirty="0" err="1">
                <a:latin typeface="Gill Sans Light" charset="0"/>
                <a:ea typeface="Gill Sans Light" charset="0"/>
                <a:cs typeface="Gill Sans Light" charset="0"/>
              </a:rPr>
              <a:t>SciSumm</a:t>
            </a: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 shared task series from 2014 through 2020!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279883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279883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279883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61167F8D-09F5-4367-B495-CC43FAD6BD6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26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Additional Slides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2F2F2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19 Nov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Gill Sans MT" charset="0"/>
                <a:cs typeface="Gill Sans MT" charset="0"/>
              </a:rPr>
              <a:t>CL-SciSumm '20 Overview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Calisto MT" panose="02040603050505030304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Calisto MT" panose="02040603050505030304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Calisto MT" panose="02040603050505030304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D051A71-D30C-488E-B460-91A200C360D5}" type="slidenum">
              <a:rPr lang="en-US" altLang="en-US" sz="1200" smtClean="0">
                <a:solidFill>
                  <a:srgbClr val="FFFFFF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27</a:t>
            </a:fld>
            <a:endParaRPr lang="en-US" altLang="en-US" sz="1200">
              <a:solidFill>
                <a:srgbClr val="FFFFFF"/>
              </a:solidFill>
              <a:effectLst>
                <a:outerShdw blurRad="38100" dist="38100" dir="2700000" algn="tl">
                  <a:srgbClr val="212123"/>
                </a:outerShdw>
              </a:effectLst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Gill Sans Light"/>
                <a:ea typeface="+mj-ea"/>
              </a:rPr>
              <a:t>Scientific</a:t>
            </a:r>
            <a:r>
              <a:rPr lang="en-US" sz="3400" dirty="0">
                <a:latin typeface="Gill Sans Light"/>
                <a:ea typeface="+mj-ea"/>
              </a:rPr>
              <a:t> </a:t>
            </a:r>
            <a:r>
              <a:rPr lang="en-US" dirty="0">
                <a:latin typeface="Gill Sans Light"/>
                <a:ea typeface="+mj-ea"/>
              </a:rPr>
              <a:t>Document Summarization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 fontScale="92500" lnSpcReduction="10000"/>
          </a:bodyPr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Abstractive summary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en-US" altLang="en-US" sz="2400" dirty="0">
                <a:latin typeface="Gill Sans Light" charset="0"/>
                <a:cs typeface="Gill Sans Light" charset="0"/>
              </a:rPr>
              <a:t>Authors’ own summary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Extractive summary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en-US" altLang="en-US" sz="2400" dirty="0">
                <a:latin typeface="Gill Sans Light" charset="0"/>
                <a:cs typeface="Gill Sans Light" charset="0"/>
              </a:rPr>
              <a:t>Surface, lexical, semantic or rhetorical features of the paper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Citation summary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en-US" altLang="en-US" sz="2400" dirty="0">
                <a:latin typeface="Gill Sans Light" charset="0"/>
                <a:cs typeface="Gill Sans Light" charset="0"/>
              </a:rPr>
              <a:t>Community creates a summary when citing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Faceted summary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en-US" altLang="en-US" sz="2400" dirty="0">
                <a:latin typeface="Gill Sans Light" charset="0"/>
                <a:cs typeface="Gill Sans Light" charset="0"/>
              </a:rPr>
              <a:t> Capture all aspects of a paper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3E0FCB8-5EF7-45A0-B144-3089DA7CF9F4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28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In summary</a:t>
            </a:r>
          </a:p>
        </p:txBody>
      </p:sp>
      <p:sp>
        <p:nvSpPr>
          <p:cNvPr id="29697" name="Content Placeholder 1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 lnSpcReduction="10000"/>
          </a:bodyPr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Community concurs that a citation-based summary of a scientific document is important.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Citing papers cite different aspects of the same reference paper.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Assigning facets to these </a:t>
            </a:r>
            <a:r>
              <a:rPr lang="en-US" altLang="en-US" sz="2800" dirty="0" err="1">
                <a:latin typeface="Gill Sans Light" charset="0"/>
                <a:cs typeface="Gill Sans Light" charset="0"/>
              </a:rPr>
              <a:t>citances</a:t>
            </a:r>
            <a:r>
              <a:rPr lang="en-US" altLang="en-US" sz="2800" dirty="0">
                <a:latin typeface="Gill Sans Light" charset="0"/>
                <a:cs typeface="Gill Sans Light" charset="0"/>
              </a:rPr>
              <a:t> may help create coherent summaries.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DE1C80DB-3B35-4B63-AB8E-08A3583DF40B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29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2071687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Shared Task Track</a:t>
            </a:r>
            <a:b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</a:b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The Computational Linguistics </a:t>
            </a:r>
            <a:b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</a:b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Scientific Summarization Task </a:t>
            </a:r>
            <a:b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</a:b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(CL-</a:t>
            </a:r>
            <a:r>
              <a:rPr lang="en-US" altLang="en-US" sz="3600" dirty="0" err="1">
                <a:latin typeface="Gill Sans Light" charset="0"/>
                <a:ea typeface="+mj-ea"/>
                <a:cs typeface="Gill Sans Light" charset="0"/>
              </a:rPr>
              <a:t>SciSumm</a:t>
            </a: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) </a:t>
            </a:r>
            <a:r>
              <a:rPr lang="en-US" altLang="en-US" sz="3200" dirty="0">
                <a:latin typeface="Gill Sans Light" charset="0"/>
                <a:ea typeface="+mj-ea"/>
                <a:cs typeface="Gill Sans Light" charset="0"/>
              </a:rPr>
              <a:t>@ SDP 2020</a:t>
            </a:r>
            <a:endParaRPr lang="en-US" altLang="en-US" sz="3600" dirty="0">
              <a:latin typeface="Gill Sans Light" charset="0"/>
              <a:ea typeface="+mj-ea"/>
              <a:cs typeface="Gill Sans Light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17861" y="4027717"/>
            <a:ext cx="8575545" cy="2071687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700"/>
              </a:spcBef>
              <a:buFont typeface="Wingdings 2" charset="2"/>
              <a:buNone/>
              <a:defRPr/>
            </a:pP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Muthu Kumar Chandrasekaran</a:t>
            </a:r>
            <a:endParaRPr lang="en-US" altLang="en-US" sz="2200" baseline="30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eaLnBrk="1" fontAlgn="auto" hangingPunct="1">
              <a:lnSpc>
                <a:spcPct val="120000"/>
              </a:lnSpc>
              <a:buFont typeface="Wingdings 2" charset="2"/>
              <a:buNone/>
              <a:defRPr/>
            </a:pPr>
            <a:r>
              <a:rPr lang="en-US" altLang="en-US" sz="23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Amazon, Seattle</a:t>
            </a:r>
          </a:p>
          <a:p>
            <a:pPr algn="l" eaLnBrk="1" fontAlgn="auto" hangingPunct="1">
              <a:lnSpc>
                <a:spcPct val="120000"/>
              </a:lnSpc>
              <a:buFont typeface="Wingdings 2" charset="2"/>
              <a:buNone/>
              <a:defRPr/>
            </a:pPr>
            <a:endParaRPr lang="en-US" altLang="en-US" sz="2300" dirty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48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latin typeface="Gill Sans Light" charset="0"/>
                <a:ea typeface="+mj-ea"/>
                <a:cs typeface="Gill Sans Light" charset="0"/>
              </a:rPr>
              <a:t>Annotation Pipeline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097960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2484EA7A-36CA-4BDF-8C59-2FDCADEBD54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30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50179" name="Group 35"/>
          <p:cNvGrpSpPr>
            <a:grpSpLocks/>
          </p:cNvGrpSpPr>
          <p:nvPr/>
        </p:nvGrpSpPr>
        <p:grpSpPr bwMode="auto">
          <a:xfrm>
            <a:off x="504825" y="1638300"/>
            <a:ext cx="763588" cy="1555750"/>
            <a:chOff x="504097" y="1637688"/>
            <a:chExt cx="764275" cy="1555841"/>
          </a:xfrm>
        </p:grpSpPr>
        <p:sp>
          <p:nvSpPr>
            <p:cNvPr id="50201" name="Vertical Scroll 7"/>
            <p:cNvSpPr>
              <a:spLocks noChangeArrowheads="1"/>
            </p:cNvSpPr>
            <p:nvPr/>
          </p:nvSpPr>
          <p:spPr bwMode="auto">
            <a:xfrm rot="-1855302">
              <a:off x="504097" y="1637688"/>
              <a:ext cx="764275" cy="819198"/>
            </a:xfrm>
            <a:prstGeom prst="verticalScroll">
              <a:avLst>
                <a:gd name="adj" fmla="val 12500"/>
              </a:avLst>
            </a:prstGeom>
            <a:solidFill>
              <a:srgbClr val="B7DEE8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algn="ctr" eaLnBrk="1" hangingPunct="1"/>
              <a:endParaRPr lang="en-US" altLang="en-US" sz="800"/>
            </a:p>
          </p:txBody>
        </p:sp>
        <p:sp>
          <p:nvSpPr>
            <p:cNvPr id="50202" name="Vertical Scroll 8"/>
            <p:cNvSpPr>
              <a:spLocks noChangeArrowheads="1"/>
            </p:cNvSpPr>
            <p:nvPr/>
          </p:nvSpPr>
          <p:spPr bwMode="auto">
            <a:xfrm rot="-1855302">
              <a:off x="504097" y="2374331"/>
              <a:ext cx="764275" cy="819198"/>
            </a:xfrm>
            <a:prstGeom prst="verticalScroll">
              <a:avLst>
                <a:gd name="adj" fmla="val 12500"/>
              </a:avLst>
            </a:prstGeom>
            <a:solidFill>
              <a:srgbClr val="B7DEE8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700">
                  <a:latin typeface="Arial" panose="020B0604020202020204" pitchFamily="34" charset="0"/>
                  <a:cs typeface="Arial" panose="020B0604020202020204" pitchFamily="34" charset="0"/>
                </a:rPr>
                <a:t>CL-SUMM</a:t>
              </a:r>
            </a:p>
            <a:p>
              <a:pPr eaLnBrk="1" hangingPunct="1"/>
              <a:r>
                <a:rPr lang="en-US" altLang="en-US" sz="700">
                  <a:latin typeface="Arial" panose="020B0604020202020204" pitchFamily="34" charset="0"/>
                  <a:cs typeface="Arial" panose="020B0604020202020204" pitchFamily="34" charset="0"/>
                </a:rPr>
                <a:t>DOC</a:t>
              </a:r>
            </a:p>
          </p:txBody>
        </p:sp>
      </p:grp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357313" y="2416175"/>
            <a:ext cx="803275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4227513" y="2416175"/>
            <a:ext cx="563562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816475" y="1738313"/>
            <a:ext cx="1098550" cy="1746250"/>
            <a:chOff x="4816306" y="1737907"/>
            <a:chExt cx="1099041" cy="1746705"/>
          </a:xfrm>
        </p:grpSpPr>
        <p:sp>
          <p:nvSpPr>
            <p:cNvPr id="50199" name="Rectangle 11"/>
            <p:cNvSpPr>
              <a:spLocks noChangeArrowheads="1"/>
            </p:cNvSpPr>
            <p:nvPr/>
          </p:nvSpPr>
          <p:spPr bwMode="auto">
            <a:xfrm rot="-1830575">
              <a:off x="5005303" y="1737907"/>
              <a:ext cx="910044" cy="10924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&lt;xml&gt;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&lt;abstract&gt;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…….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&lt;/abstract&gt;……</a:t>
              </a:r>
            </a:p>
            <a:p>
              <a:pPr eaLnBrk="1" hangingPunct="1"/>
              <a:endParaRPr lang="en-US" altLang="en-US" sz="1100" b="1">
                <a:latin typeface="Gill Sans Light" charset="0"/>
                <a:ea typeface="MS PGothic" panose="020B0600070205080204" pitchFamily="34" charset="-128"/>
                <a:cs typeface="Gill Sans Light" charset="0"/>
              </a:endParaRPr>
            </a:p>
          </p:txBody>
        </p:sp>
        <p:sp>
          <p:nvSpPr>
            <p:cNvPr id="50200" name="Rectangle 12"/>
            <p:cNvSpPr>
              <a:spLocks noChangeArrowheads="1"/>
            </p:cNvSpPr>
            <p:nvPr/>
          </p:nvSpPr>
          <p:spPr bwMode="auto">
            <a:xfrm rot="-1830575">
              <a:off x="4816306" y="2392127"/>
              <a:ext cx="910045" cy="10924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&lt;xml&gt;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&lt;abstract&gt;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…….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&lt;/abstract&gt;……</a:t>
              </a:r>
            </a:p>
            <a:p>
              <a:pPr eaLnBrk="1" hangingPunct="1"/>
              <a:endParaRPr lang="en-US" altLang="en-US" sz="1100" b="1">
                <a:latin typeface="Gill Sans Light" charset="0"/>
                <a:ea typeface="MS PGothic" panose="020B0600070205080204" pitchFamily="34" charset="-128"/>
                <a:cs typeface="Gill Sans Light" charset="0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088063" y="3414713"/>
            <a:ext cx="2362200" cy="2306637"/>
            <a:chOff x="6089218" y="4003884"/>
            <a:chExt cx="2362967" cy="2306551"/>
          </a:xfrm>
        </p:grpSpPr>
        <p:pic>
          <p:nvPicPr>
            <p:cNvPr id="50196" name="Picture 7" descr="C:\Users\Muthukumar C\AppData\Local\Microsoft\Windows\Temporary Internet Files\Content.IE5\0XCC8AYL\MC900174351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034" y="4373216"/>
              <a:ext cx="1819656" cy="1560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7" name="TextBox 15"/>
            <p:cNvSpPr txBox="1">
              <a:spLocks noChangeArrowheads="1"/>
            </p:cNvSpPr>
            <p:nvPr/>
          </p:nvSpPr>
          <p:spPr bwMode="auto">
            <a:xfrm>
              <a:off x="6089218" y="4003884"/>
              <a:ext cx="1647248" cy="369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Annotation!</a:t>
              </a:r>
            </a:p>
          </p:txBody>
        </p:sp>
        <p:pic>
          <p:nvPicPr>
            <p:cNvPr id="50198" name="Picture 9" descr="http://protege.stanford.edu/download/protege/4.0/installanywhere/InstData/com/zerog/ia/installer/images/Splash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685170">
              <a:off x="7020745" y="5594715"/>
              <a:ext cx="1431440" cy="715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4791075" y="4822825"/>
            <a:ext cx="1354138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89013" y="4811713"/>
            <a:ext cx="224472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>
                <a:latin typeface="Gill Sans Light" charset="0"/>
                <a:ea typeface="MS PGothic" panose="020B0600070205080204" pitchFamily="34" charset="-128"/>
                <a:cs typeface="Gill Sans Light" charset="0"/>
              </a:rPr>
              <a:t>Post Processing with U-Colorado’s python scripts</a:t>
            </a:r>
          </a:p>
        </p:txBody>
      </p:sp>
      <p:cxnSp>
        <p:nvCxnSpPr>
          <p:cNvPr id="21" name="Elbow Connector 20"/>
          <p:cNvCxnSpPr>
            <a:cxnSpLocks noChangeShapeType="1"/>
          </p:cNvCxnSpPr>
          <p:nvPr/>
        </p:nvCxnSpPr>
        <p:spPr bwMode="auto">
          <a:xfrm rot="16200000" flipH="1">
            <a:off x="6254750" y="2589213"/>
            <a:ext cx="830263" cy="484187"/>
          </a:xfrm>
          <a:prstGeom prst="bentConnector3">
            <a:avLst>
              <a:gd name="adj1" fmla="val 1512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2055813" y="1962150"/>
            <a:ext cx="2444750" cy="1717675"/>
            <a:chOff x="2055813" y="1962150"/>
            <a:chExt cx="2444750" cy="1717135"/>
          </a:xfrm>
        </p:grpSpPr>
        <p:sp>
          <p:nvSpPr>
            <p:cNvPr id="50193" name="Rounded Rectangle 6"/>
            <p:cNvSpPr>
              <a:spLocks noChangeArrowheads="1"/>
            </p:cNvSpPr>
            <p:nvPr/>
          </p:nvSpPr>
          <p:spPr bwMode="auto">
            <a:xfrm>
              <a:off x="2160588" y="1962150"/>
              <a:ext cx="1919287" cy="10239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algn="r" eaLnBrk="1" hangingPunct="1"/>
              <a:r>
                <a:rPr lang="en-US" altLang="en-US">
                  <a:latin typeface="Gill Sans Light" charset="0"/>
                </a:rPr>
                <a:t>OCR &amp; Section Parse</a:t>
              </a:r>
            </a:p>
          </p:txBody>
        </p:sp>
        <p:sp>
          <p:nvSpPr>
            <p:cNvPr id="50194" name="TextBox 33"/>
            <p:cNvSpPr txBox="1">
              <a:spLocks noChangeArrowheads="1"/>
            </p:cNvSpPr>
            <p:nvPr/>
          </p:nvSpPr>
          <p:spPr bwMode="auto">
            <a:xfrm>
              <a:off x="2985772" y="2953468"/>
              <a:ext cx="1514791" cy="584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CLAIR -Umich’s Python module</a:t>
              </a:r>
            </a:p>
          </p:txBody>
        </p:sp>
        <p:pic>
          <p:nvPicPr>
            <p:cNvPr id="50195" name="Picture 2" descr="http://aye.comp.nus.edu.sg/parsCit/parsCi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977496">
              <a:off x="2055813" y="2677850"/>
              <a:ext cx="882900" cy="1001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9721" name="Picture 25" descr="C:\Users\a0092669\AppData\Local\Microsoft\Windows\Temporary Internet Files\Content.IE5\HG0UE6MH\MC900280300[1]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94103">
            <a:off x="3111500" y="4656138"/>
            <a:ext cx="83661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4" name="Picture 28" descr="C:\Users\a0092669\AppData\Local\Microsoft\Windows\Temporary Internet Files\Content.IE5\QJN94JCH\MC900326004[1]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4051300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5" name="Picture 29" descr="C:\Users\a0092669\AppData\Local\Microsoft\Windows\Temporary Internet Files\Content.IE5\HG0UE6MH\MC900357359[1].w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5260">
            <a:off x="4246563" y="4870450"/>
            <a:ext cx="814387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097960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97960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latin typeface="Gill Sans Light" charset="0"/>
                <a:ea typeface="+mj-ea"/>
                <a:cs typeface="Gill Sans Light" charset="0"/>
              </a:rPr>
              <a:t>Annotating the SciSumm corpus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200" y="2170113"/>
            <a:ext cx="8229600" cy="3827462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6 annotators selected from a pool of 25 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6 hours of training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Gold standard annotations for Task 1A and 1B, </a:t>
            </a:r>
            <a:br>
              <a:rPr lang="en-US" altLang="en-US" sz="2800" dirty="0">
                <a:latin typeface="Gill Sans Light" charset="0"/>
                <a:cs typeface="Gill Sans Light" charset="0"/>
              </a:rPr>
            </a:br>
            <a:r>
              <a:rPr lang="en-US" altLang="en-US" sz="2800" dirty="0">
                <a:latin typeface="Gill Sans Light" charset="0"/>
                <a:cs typeface="Gill Sans Light" charset="0"/>
              </a:rPr>
              <a:t>per topic or reference paper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Community and hand-written summaries for Task 2, per topic</a:t>
            </a:r>
          </a:p>
        </p:txBody>
      </p:sp>
      <p:sp>
        <p:nvSpPr>
          <p:cNvPr id="36869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169522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7573BED7-DF01-4BDC-BC3E-BB71A5845454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31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7088188" y="2463800"/>
            <a:ext cx="1239837" cy="1008063"/>
            <a:chOff x="6144797" y="3904614"/>
            <a:chExt cx="2252457" cy="2026278"/>
          </a:xfrm>
        </p:grpSpPr>
        <p:pic>
          <p:nvPicPr>
            <p:cNvPr id="51215" name="Picture 7" descr="C:\Users\Muthukumar C\AppData\Local\Microsoft\Windows\Temporary Internet Files\Content.IE5\0XCC8AYL\MC900174351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797" y="3904614"/>
              <a:ext cx="1819656" cy="1560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6" name="Picture 9" descr="http://protege.stanford.edu/download/protege/4.0/installanywhere/InstData/com/zerog/ia/installer/images/Splash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685170">
              <a:off x="6965814" y="5215172"/>
              <a:ext cx="1431440" cy="715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5788025" y="1841500"/>
            <a:ext cx="31115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06" name="Group 37"/>
          <p:cNvGrpSpPr>
            <a:grpSpLocks/>
          </p:cNvGrpSpPr>
          <p:nvPr/>
        </p:nvGrpSpPr>
        <p:grpSpPr bwMode="auto">
          <a:xfrm>
            <a:off x="6294438" y="1465263"/>
            <a:ext cx="604837" cy="869950"/>
            <a:chOff x="4816306" y="1737907"/>
            <a:chExt cx="1099041" cy="1746705"/>
          </a:xfrm>
        </p:grpSpPr>
        <p:sp>
          <p:nvSpPr>
            <p:cNvPr id="51213" name="Rectangle 12"/>
            <p:cNvSpPr>
              <a:spLocks noChangeArrowheads="1"/>
            </p:cNvSpPr>
            <p:nvPr/>
          </p:nvSpPr>
          <p:spPr bwMode="auto">
            <a:xfrm rot="-1830575">
              <a:off x="5005928" y="1737907"/>
              <a:ext cx="909419" cy="10936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&lt;xml&gt;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&lt;abstract&gt;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…….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&lt;/abstract&gt;……</a:t>
              </a:r>
            </a:p>
            <a:p>
              <a:pPr eaLnBrk="1" hangingPunct="1"/>
              <a:endParaRPr lang="en-US" altLang="en-US" sz="400" b="1">
                <a:latin typeface="Gill Sans Light" charset="0"/>
                <a:ea typeface="MS PGothic" panose="020B0600070205080204" pitchFamily="34" charset="-128"/>
                <a:cs typeface="Gill Sans Light" charset="0"/>
              </a:endParaRPr>
            </a:p>
          </p:txBody>
        </p:sp>
        <p:sp>
          <p:nvSpPr>
            <p:cNvPr id="51214" name="Rectangle 13"/>
            <p:cNvSpPr>
              <a:spLocks noChangeArrowheads="1"/>
            </p:cNvSpPr>
            <p:nvPr/>
          </p:nvSpPr>
          <p:spPr bwMode="auto">
            <a:xfrm rot="-1830575">
              <a:off x="4816306" y="2390954"/>
              <a:ext cx="909417" cy="10936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&lt;xml&gt;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&lt;abstract&gt;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…….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&lt;/abstract&gt;……</a:t>
              </a:r>
            </a:p>
            <a:p>
              <a:pPr eaLnBrk="1" hangingPunct="1"/>
              <a:endParaRPr lang="en-US" altLang="en-US" sz="400" b="1">
                <a:latin typeface="Gill Sans Light" charset="0"/>
                <a:ea typeface="MS PGothic" panose="020B0600070205080204" pitchFamily="34" charset="-128"/>
                <a:cs typeface="Gill Sans Light" charset="0"/>
              </a:endParaRPr>
            </a:p>
          </p:txBody>
        </p:sp>
      </p:grp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6189663" y="2847975"/>
            <a:ext cx="733425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Elbow Connector 20"/>
          <p:cNvCxnSpPr>
            <a:cxnSpLocks noChangeShapeType="1"/>
          </p:cNvCxnSpPr>
          <p:nvPr/>
        </p:nvCxnSpPr>
        <p:spPr bwMode="auto">
          <a:xfrm rot="16200000" flipH="1">
            <a:off x="6994525" y="1927225"/>
            <a:ext cx="611188" cy="484188"/>
          </a:xfrm>
          <a:prstGeom prst="bentConnector3">
            <a:avLst>
              <a:gd name="adj1" fmla="val 1907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4625975" y="1554163"/>
            <a:ext cx="1058863" cy="5095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>
                <a:latin typeface="+mn-lt"/>
              </a:rPr>
              <a:t>…………..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5054600" y="2474913"/>
            <a:ext cx="969963" cy="6461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>
                <a:latin typeface="+mn-lt"/>
              </a:rPr>
              <a:t>………..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>
          <a:xfrm>
            <a:off x="5759450" y="6169522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 dirty="0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169522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Outline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marL="379800" indent="-3429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200" dirty="0">
                <a:latin typeface="Gill Sans Light" charset="0"/>
                <a:cs typeface="Gill Sans Light" charset="0"/>
              </a:rPr>
              <a:t>Now</a:t>
            </a:r>
          </a:p>
          <a:p>
            <a:pPr marL="756038" lvl="1" indent="-3429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Background</a:t>
            </a:r>
          </a:p>
          <a:p>
            <a:pPr marL="756038" lvl="1" indent="-3429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Corpus</a:t>
            </a:r>
          </a:p>
          <a:p>
            <a:pPr marL="756038" lvl="1" indent="-3429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Tasks	</a:t>
            </a:r>
          </a:p>
          <a:p>
            <a:pPr lvl="2" indent="-3060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Gill Sans Light" charset="0"/>
                <a:cs typeface="Gill Sans Light" charset="0"/>
              </a:rPr>
              <a:t>Task 1A – Identify text span in the RP</a:t>
            </a:r>
          </a:p>
          <a:p>
            <a:pPr lvl="2" indent="-3060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Gill Sans Light" charset="0"/>
                <a:cs typeface="Gill Sans Light" charset="0"/>
              </a:rPr>
              <a:t>Task 1B – Discourse Facet of the RP text</a:t>
            </a:r>
          </a:p>
          <a:p>
            <a:pPr lvl="2" indent="-3060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Gill Sans Light" charset="0"/>
                <a:cs typeface="Gill Sans Light" charset="0"/>
              </a:rPr>
              <a:t>Task 2 – 250 words or less of summary</a:t>
            </a:r>
          </a:p>
          <a:p>
            <a:pPr marL="379800" indent="-3429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200" dirty="0">
                <a:latin typeface="Gill Sans Light" charset="0"/>
                <a:cs typeface="Gill Sans Light" charset="0"/>
              </a:rPr>
              <a:t>Later (14:50 ET – After poser presentation)</a:t>
            </a:r>
          </a:p>
          <a:p>
            <a:pPr marL="756038" lvl="1" indent="-3429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Evaluation and Results</a:t>
            </a:r>
          </a:p>
          <a:p>
            <a:pPr lvl="1" indent="-306000" eaLnBrk="1" fontAlgn="auto" hangingPunct="1">
              <a:spcBef>
                <a:spcPts val="500"/>
              </a:spcBef>
              <a:buFont typeface="Wingdings 2" charset="2"/>
              <a:buChar char=""/>
              <a:defRPr/>
            </a:pPr>
            <a:endParaRPr lang="en-US" altLang="en-US" sz="2000" dirty="0">
              <a:latin typeface="Gill Sans Light" charset="0"/>
              <a:cs typeface="Gill Sans Light" charset="0"/>
            </a:endParaRPr>
          </a:p>
          <a:p>
            <a:pPr marL="36900" indent="0" eaLnBrk="1" fontAlgn="auto" hangingPunct="1">
              <a:spcBef>
                <a:spcPts val="500"/>
              </a:spcBef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</p:txBody>
      </p:sp>
      <p:sp>
        <p:nvSpPr>
          <p:cNvPr id="17414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8B8E68C-101C-4A5B-873D-779AB51F4FF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4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Background: CL-</a:t>
            </a:r>
            <a:r>
              <a:rPr lang="en-US" altLang="en-US" dirty="0" err="1">
                <a:latin typeface="Gill Sans Light" charset="0"/>
                <a:ea typeface="+mj-ea"/>
                <a:cs typeface="Gill Sans Light" charset="0"/>
              </a:rPr>
              <a:t>SciSumm</a:t>
            </a:r>
            <a:endParaRPr lang="en-US" altLang="en-US" dirty="0">
              <a:latin typeface="Gill Sans Light" charset="0"/>
              <a:ea typeface="+mj-ea"/>
              <a:cs typeface="Gill Sans Light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75488" y="1580051"/>
            <a:ext cx="7562726" cy="588991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 fontScale="25000" lnSpcReduction="20000"/>
          </a:bodyPr>
          <a:lstStyle/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en-US" sz="8000" dirty="0">
                <a:latin typeface="Gill Sans Light" charset="0"/>
                <a:cs typeface="Gill Sans Light" charset="0"/>
              </a:rPr>
              <a:t>Continuing effort to advance scientific document summarization by encouraging the incorporation of semantic and citation information.</a:t>
            </a: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algn="ctr" eaLnBrk="1" fontAlgn="auto" hangingPunct="1">
              <a:buFont typeface="Wingdings 2" charset="2"/>
              <a:buNone/>
              <a:defRPr/>
            </a:pPr>
            <a:br>
              <a:rPr lang="en-US" altLang="en-US" dirty="0">
                <a:latin typeface="Gill Sans Light" charset="0"/>
                <a:cs typeface="Gill Sans Light" charset="0"/>
              </a:rPr>
            </a:br>
            <a:endParaRPr lang="en-US" altLang="en-US" dirty="0">
              <a:solidFill>
                <a:srgbClr val="000000"/>
              </a:solidFill>
              <a:latin typeface="Gill Sans Light" charset="0"/>
              <a:cs typeface="Gill Sans Light" charset="0"/>
            </a:endParaRPr>
          </a:p>
          <a:p>
            <a:pPr marL="400050" lvl="1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sz="2000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447722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D7E29BAB-EF96-485D-9D0A-787DCD54A6D7}" type="slidenum">
              <a:rPr lang="en-US" altLang="en-US" sz="1200" ker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pPr defTabSz="914400"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5</a:t>
            </a:fld>
            <a:endParaRPr lang="en-US" altLang="en-US" sz="1200" kern="0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447722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 dirty="0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447722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72CCAD-ED03-0C4E-AD0E-E74DCFC100FF}"/>
              </a:ext>
            </a:extLst>
          </p:cNvPr>
          <p:cNvSpPr/>
          <p:nvPr/>
        </p:nvSpPr>
        <p:spPr>
          <a:xfrm>
            <a:off x="2105805" y="6046664"/>
            <a:ext cx="4597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Gill Sans Light" charset="0"/>
                <a:cs typeface="Gill Sans Light" charset="0"/>
                <a:hlinkClick r:id="rId2"/>
              </a:rPr>
              <a:t>https://github.com/WING-NUS/scisumm-corpus/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FFCB4A-2F96-754F-890A-928CE712CF04}"/>
              </a:ext>
            </a:extLst>
          </p:cNvPr>
          <p:cNvSpPr/>
          <p:nvPr/>
        </p:nvSpPr>
        <p:spPr>
          <a:xfrm>
            <a:off x="326632" y="2345377"/>
            <a:ext cx="2257079" cy="112782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2014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10 ref papers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100 citing papers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 separate test set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TAC @ NIST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893FBE-9DE8-1B46-9814-A7C6A0212632}"/>
              </a:ext>
            </a:extLst>
          </p:cNvPr>
          <p:cNvCxnSpPr>
            <a:cxnSpLocks/>
          </p:cNvCxnSpPr>
          <p:nvPr/>
        </p:nvCxnSpPr>
        <p:spPr>
          <a:xfrm>
            <a:off x="2583711" y="2897053"/>
            <a:ext cx="478466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374A2D6-770B-7C43-BD4E-C5FC2F322A8E}"/>
              </a:ext>
            </a:extLst>
          </p:cNvPr>
          <p:cNvSpPr/>
          <p:nvPr/>
        </p:nvSpPr>
        <p:spPr>
          <a:xfrm>
            <a:off x="3062177" y="2389341"/>
            <a:ext cx="2257079" cy="112782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2016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30 documents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Separate test set 10 docs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JCDL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217F95-9B9F-6842-93D5-5C114E9C9957}"/>
              </a:ext>
            </a:extLst>
          </p:cNvPr>
          <p:cNvCxnSpPr>
            <a:cxnSpLocks/>
          </p:cNvCxnSpPr>
          <p:nvPr/>
        </p:nvCxnSpPr>
        <p:spPr>
          <a:xfrm>
            <a:off x="5319256" y="2941017"/>
            <a:ext cx="478466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E15D3E2-31F2-2C4D-81CE-C7EA4BDC5C17}"/>
              </a:ext>
            </a:extLst>
          </p:cNvPr>
          <p:cNvSpPr/>
          <p:nvPr/>
        </p:nvSpPr>
        <p:spPr>
          <a:xfrm>
            <a:off x="5781135" y="2377103"/>
            <a:ext cx="2257079" cy="112782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2017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10 documents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Separate test set 10 docs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ACM SIGIR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8A27EF-04B0-5A4C-8D1B-DF015A279EB1}"/>
              </a:ext>
            </a:extLst>
          </p:cNvPr>
          <p:cNvCxnSpPr>
            <a:cxnSpLocks/>
          </p:cNvCxnSpPr>
          <p:nvPr/>
        </p:nvCxnSpPr>
        <p:spPr>
          <a:xfrm>
            <a:off x="8038214" y="2928779"/>
            <a:ext cx="478466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B9335B7-FCFE-BD44-A91E-B8AE14D9E2BA}"/>
              </a:ext>
            </a:extLst>
          </p:cNvPr>
          <p:cNvSpPr/>
          <p:nvPr/>
        </p:nvSpPr>
        <p:spPr>
          <a:xfrm>
            <a:off x="373769" y="4619482"/>
            <a:ext cx="2257079" cy="112782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2018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New Blind Test Set of 20 docs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ACM SIGIR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E32478F-8478-774B-B8F5-C63BE8F8F8DC}"/>
              </a:ext>
            </a:extLst>
          </p:cNvPr>
          <p:cNvSpPr/>
          <p:nvPr/>
        </p:nvSpPr>
        <p:spPr>
          <a:xfrm>
            <a:off x="3175448" y="4631720"/>
            <a:ext cx="2257079" cy="112782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2019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+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scisumnet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+ large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autoannotated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data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Blind Test Set 20 docs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ACM SIGIR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B70BFBD-0579-2A44-B88F-D7403741228E}"/>
              </a:ext>
            </a:extLst>
          </p:cNvPr>
          <p:cNvSpPr/>
          <p:nvPr/>
        </p:nvSpPr>
        <p:spPr>
          <a:xfrm>
            <a:off x="5873779" y="4619482"/>
            <a:ext cx="2257079" cy="112782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2020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40 documents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Blind Test Set now released!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EMNLP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C23FCC-1025-DC40-A4E4-4B2DBCAE4877}"/>
              </a:ext>
            </a:extLst>
          </p:cNvPr>
          <p:cNvCxnSpPr>
            <a:cxnSpLocks/>
          </p:cNvCxnSpPr>
          <p:nvPr/>
        </p:nvCxnSpPr>
        <p:spPr>
          <a:xfrm>
            <a:off x="2678694" y="5183395"/>
            <a:ext cx="478466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534AD4-7A4E-7A46-B837-22563F2A7422}"/>
              </a:ext>
            </a:extLst>
          </p:cNvPr>
          <p:cNvCxnSpPr>
            <a:cxnSpLocks/>
          </p:cNvCxnSpPr>
          <p:nvPr/>
        </p:nvCxnSpPr>
        <p:spPr>
          <a:xfrm>
            <a:off x="5432527" y="5157605"/>
            <a:ext cx="478466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AB885F-F29C-3A4B-A5C8-59F042908D34}"/>
              </a:ext>
            </a:extLst>
          </p:cNvPr>
          <p:cNvSpPr/>
          <p:nvPr/>
        </p:nvSpPr>
        <p:spPr>
          <a:xfrm>
            <a:off x="260240" y="4483179"/>
            <a:ext cx="8293396" cy="1424763"/>
          </a:xfrm>
          <a:prstGeom prst="round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5637F21D-0B38-2A4B-8015-8A746628F444}"/>
              </a:ext>
            </a:extLst>
          </p:cNvPr>
          <p:cNvSpPr/>
          <p:nvPr/>
        </p:nvSpPr>
        <p:spPr>
          <a:xfrm>
            <a:off x="7031311" y="3688517"/>
            <a:ext cx="1801604" cy="677430"/>
          </a:xfrm>
          <a:prstGeom prst="wedgeEllipseCallou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Comparable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4941" y="566248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CL-</a:t>
            </a:r>
            <a:r>
              <a:rPr lang="en-US" altLang="en-US" dirty="0" err="1">
                <a:latin typeface="Gill Sans Light" charset="0"/>
                <a:ea typeface="+mj-ea"/>
                <a:cs typeface="Gill Sans Light" charset="0"/>
              </a:rPr>
              <a:t>SciSumm</a:t>
            </a: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 over half a decade!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75488" y="1580051"/>
            <a:ext cx="7562726" cy="588991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 fontScale="25000" lnSpcReduction="20000"/>
          </a:bodyPr>
          <a:lstStyle/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en-US" sz="8000" dirty="0">
                <a:latin typeface="Gill Sans Light" charset="0"/>
                <a:cs typeface="Gill Sans Light" charset="0"/>
              </a:rPr>
              <a:t>Continuing effort to advance scientific document summarization by encouraging the incorporation of </a:t>
            </a:r>
            <a:r>
              <a:rPr lang="en-US" altLang="en-US" sz="8000" b="1" dirty="0">
                <a:solidFill>
                  <a:schemeClr val="accent1"/>
                </a:solidFill>
                <a:latin typeface="Gill Sans Light" charset="0"/>
                <a:cs typeface="Gill Sans Light" charset="0"/>
              </a:rPr>
              <a:t>semantic</a:t>
            </a:r>
            <a:r>
              <a:rPr lang="en-US" altLang="en-US" sz="8000" dirty="0">
                <a:latin typeface="Gill Sans Light" charset="0"/>
                <a:cs typeface="Gill Sans Light" charset="0"/>
              </a:rPr>
              <a:t> and </a:t>
            </a:r>
            <a:r>
              <a:rPr lang="en-US" altLang="en-US" sz="8000" b="1" dirty="0">
                <a:solidFill>
                  <a:schemeClr val="accent1"/>
                </a:solidFill>
                <a:latin typeface="Gill Sans Light" charset="0"/>
                <a:cs typeface="Gill Sans Light" charset="0"/>
              </a:rPr>
              <a:t>citation information</a:t>
            </a:r>
            <a:r>
              <a:rPr lang="en-US" altLang="en-US" sz="8000" dirty="0">
                <a:latin typeface="Gill Sans Light" charset="0"/>
                <a:cs typeface="Gill Sans Light" charset="0"/>
              </a:rPr>
              <a:t>.</a:t>
            </a: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algn="ctr" eaLnBrk="1" fontAlgn="auto" hangingPunct="1">
              <a:buFont typeface="Wingdings 2" charset="2"/>
              <a:buNone/>
              <a:defRPr/>
            </a:pPr>
            <a:br>
              <a:rPr lang="en-US" altLang="en-US" dirty="0">
                <a:latin typeface="Gill Sans Light" charset="0"/>
                <a:cs typeface="Gill Sans Light" charset="0"/>
              </a:rPr>
            </a:br>
            <a:endParaRPr lang="en-US" altLang="en-US" dirty="0">
              <a:solidFill>
                <a:srgbClr val="000000"/>
              </a:solidFill>
              <a:latin typeface="Gill Sans Light" charset="0"/>
              <a:cs typeface="Gill Sans Light" charset="0"/>
            </a:endParaRPr>
          </a:p>
          <a:p>
            <a:pPr marL="400050" lvl="1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sz="2000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447722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D7E29BAB-EF96-485D-9D0A-787DCD54A6D7}" type="slidenum">
              <a:rPr lang="en-US" altLang="en-US" sz="1200" ker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pPr defTabSz="914400"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6</a:t>
            </a:fld>
            <a:endParaRPr lang="en-US" altLang="en-US" sz="1200" kern="0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447722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 dirty="0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447722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72CCAD-ED03-0C4E-AD0E-E74DCFC100FF}"/>
              </a:ext>
            </a:extLst>
          </p:cNvPr>
          <p:cNvSpPr/>
          <p:nvPr/>
        </p:nvSpPr>
        <p:spPr>
          <a:xfrm>
            <a:off x="2105805" y="6046664"/>
            <a:ext cx="4597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Gill Sans Light" charset="0"/>
                <a:cs typeface="Gill Sans Light" charset="0"/>
                <a:hlinkClick r:id="rId2"/>
              </a:rPr>
              <a:t>https://github.com/WING-NUS/scisumm-corpus/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6BB264-B8DA-8E40-B9C3-438EA74DF216}"/>
              </a:ext>
            </a:extLst>
          </p:cNvPr>
          <p:cNvSpPr/>
          <p:nvPr/>
        </p:nvSpPr>
        <p:spPr>
          <a:xfrm>
            <a:off x="755651" y="5006383"/>
            <a:ext cx="7002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Introducing two new tasks this year:</a:t>
            </a:r>
          </a:p>
          <a:p>
            <a:pPr marL="376238" lvl="1" indent="0" eaLnBrk="1" fontAlgn="auto" hangingPunct="1">
              <a:buNone/>
              <a:defRPr/>
            </a:pPr>
            <a:r>
              <a:rPr lang="en-US" altLang="en-US" dirty="0" err="1">
                <a:solidFill>
                  <a:schemeClr val="tx2"/>
                </a:solidFill>
                <a:latin typeface="Gill Sans Light" charset="0"/>
                <a:cs typeface="Gill Sans Light" charset="0"/>
              </a:rPr>
              <a:t>LaySumm</a:t>
            </a: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. – Scientific Summaries for the lay person</a:t>
            </a:r>
          </a:p>
          <a:p>
            <a:pPr marL="376238" lvl="1" indent="0" eaLnBrk="1" fontAlgn="auto" hangingPunct="1">
              <a:buNone/>
              <a:defRPr/>
            </a:pPr>
            <a:r>
              <a:rPr lang="en-US" altLang="en-US" dirty="0" err="1">
                <a:solidFill>
                  <a:schemeClr val="tx2"/>
                </a:solidFill>
                <a:latin typeface="Gill Sans Light" charset="0"/>
                <a:cs typeface="Gill Sans Light" charset="0"/>
              </a:rPr>
              <a:t>LongSumm</a:t>
            </a: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 – Longer Scientific Summaries (e.g., a paper blog)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215743-3AA4-E046-83F4-1C5A8624B564}"/>
              </a:ext>
            </a:extLst>
          </p:cNvPr>
          <p:cNvSpPr/>
          <p:nvPr/>
        </p:nvSpPr>
        <p:spPr>
          <a:xfrm>
            <a:off x="475488" y="2291042"/>
            <a:ext cx="73413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- Has inspired, spawned other resources in the community</a:t>
            </a:r>
          </a:p>
          <a:p>
            <a:pPr marL="661988" lvl="1" indent="-285750" eaLnBrk="1" fontAlgn="auto" hangingPunct="1">
              <a:buFontTx/>
              <a:buChar char="-"/>
              <a:defRPr/>
            </a:pPr>
            <a:r>
              <a:rPr lang="en-US" altLang="en-US" dirty="0" err="1">
                <a:solidFill>
                  <a:schemeClr val="tx2"/>
                </a:solidFill>
                <a:latin typeface="Gill Sans Light" charset="0"/>
                <a:cs typeface="Gill Sans Light" charset="0"/>
              </a:rPr>
              <a:t>SciSummnet</a:t>
            </a: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,  </a:t>
            </a:r>
            <a:r>
              <a:rPr lang="en-US" altLang="en-US" dirty="0" err="1">
                <a:solidFill>
                  <a:schemeClr val="tx2"/>
                </a:solidFill>
                <a:latin typeface="Gill Sans Light" charset="0"/>
                <a:cs typeface="Gill Sans Light" charset="0"/>
              </a:rPr>
              <a:t>TalkSumm</a:t>
            </a:r>
            <a:endParaRPr lang="en-US" altLang="en-US" dirty="0">
              <a:solidFill>
                <a:schemeClr val="tx2"/>
              </a:solidFill>
              <a:latin typeface="Gill Sans Light" charset="0"/>
              <a:cs typeface="Gill Sans Light" charset="0"/>
            </a:endParaRPr>
          </a:p>
          <a:p>
            <a:pPr marL="661988" lvl="1" indent="-285750" eaLnBrk="1" fontAlgn="auto" hangingPunct="1">
              <a:buFontTx/>
              <a:buChar char="-"/>
              <a:defRPr/>
            </a:pP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Several state of the art papers/ systems published at EMNLP,  ACL, AAAI that benchmark and improve on CL-</a:t>
            </a:r>
            <a:r>
              <a:rPr lang="en-US" altLang="en-US" dirty="0" err="1">
                <a:solidFill>
                  <a:schemeClr val="tx2"/>
                </a:solidFill>
                <a:latin typeface="Gill Sans Light" charset="0"/>
                <a:cs typeface="Gill Sans Light" charset="0"/>
              </a:rPr>
              <a:t>SciSumm</a:t>
            </a:r>
            <a:endParaRPr lang="en-US" altLang="en-US" dirty="0">
              <a:solidFill>
                <a:schemeClr val="tx2"/>
              </a:solidFill>
              <a:latin typeface="Gill Sans Light" charset="0"/>
              <a:cs typeface="Gill Sans Light" charset="0"/>
            </a:endParaRPr>
          </a:p>
          <a:p>
            <a:pPr marL="661988" lvl="1" indent="-285750" eaLnBrk="1" fontAlgn="auto" hangingPunct="1">
              <a:buFontTx/>
              <a:buChar char="-"/>
              <a:defRPr/>
            </a:pP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Evolved into a </a:t>
            </a:r>
            <a:r>
              <a:rPr lang="en-US" altLang="en-US" dirty="0">
                <a:solidFill>
                  <a:schemeClr val="accent1"/>
                </a:solidFill>
                <a:latin typeface="Gill Sans Light" charset="0"/>
                <a:cs typeface="Gill Sans Light" charset="0"/>
              </a:rPr>
              <a:t>de facto standard corpora</a:t>
            </a: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 for scientific document summarization with human written summaries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0D34DB-3870-7A48-85C1-33AF995AE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59" y="4162319"/>
            <a:ext cx="5715859" cy="66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1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State of the Corpus in 2020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49249" y="1917273"/>
            <a:ext cx="8466138" cy="4197088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 fontScale="92500" lnSpcReduction="10000"/>
          </a:bodyPr>
          <a:lstStyle/>
          <a:p>
            <a:pPr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Task 1A and B: 40 target articles and 500+ citing articles</a:t>
            </a:r>
          </a:p>
          <a:p>
            <a:pPr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Task 2 (Summarization):  40 + 1000 from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SciSummnet</a:t>
            </a:r>
            <a:r>
              <a:rPr lang="en-US" altLang="en-US" dirty="0">
                <a:latin typeface="Gill Sans Light" charset="0"/>
                <a:cs typeface="Gill Sans Light" charset="0"/>
              </a:rPr>
              <a:t> = 1040 human written summaries and abstracts</a:t>
            </a:r>
          </a:p>
          <a:p>
            <a:pPr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All tasks annotated by 6 paid and trained annotators from U-Hyderabad, India from 2016-2018</a:t>
            </a:r>
          </a:p>
          <a:p>
            <a:pPr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Corpus development from 2016-2018 was sponsored by MSRA</a:t>
            </a:r>
          </a:p>
          <a:p>
            <a:pPr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Details about Annotation and Corpus Construction are in the GitHub repo and in our previous overview papers:</a:t>
            </a:r>
          </a:p>
          <a:p>
            <a:pPr marL="0" indent="0" eaLnBrk="1" fontAlgn="auto" hangingPunct="1">
              <a:buNone/>
              <a:defRPr/>
            </a:pPr>
            <a:r>
              <a:rPr lang="en-US" sz="1700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Chandrasekaran, M. K., </a:t>
            </a:r>
            <a:r>
              <a:rPr lang="en-US" sz="1700" dirty="0" err="1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Yasunaga</a:t>
            </a:r>
            <a:r>
              <a:rPr lang="en-US" sz="1700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, M., </a:t>
            </a:r>
            <a:r>
              <a:rPr lang="en-US" sz="1700" dirty="0" err="1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Radev</a:t>
            </a:r>
            <a:r>
              <a:rPr lang="en-US" sz="1700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, D., Freitag, D., &amp; Kan, M. Y. (2019). Overview and results: Cl-</a:t>
            </a:r>
            <a:r>
              <a:rPr lang="en-US" sz="1700" dirty="0" err="1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scisumm</a:t>
            </a:r>
            <a:r>
              <a:rPr lang="en-US" sz="1700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 shared task 2019. </a:t>
            </a:r>
            <a:r>
              <a:rPr lang="en-US" sz="1700" dirty="0" err="1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arXiv</a:t>
            </a:r>
            <a:r>
              <a:rPr lang="en-US" sz="1700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 preprint arXiv:1907.09854.</a:t>
            </a:r>
          </a:p>
          <a:p>
            <a:pPr marL="0" indent="0" eaLnBrk="1" fontAlgn="auto" hangingPunct="1">
              <a:buNone/>
              <a:defRPr/>
            </a:pPr>
            <a:r>
              <a:rPr lang="en-US" sz="1700" dirty="0" err="1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Jaidka</a:t>
            </a:r>
            <a:r>
              <a:rPr lang="en-US" sz="1700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, K., Chandrasekaran, M. K., </a:t>
            </a:r>
            <a:r>
              <a:rPr lang="en-US" sz="1700" dirty="0" err="1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Rustagi</a:t>
            </a:r>
            <a:r>
              <a:rPr lang="en-US" sz="1700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, S., &amp; Kan, M. Y. (2018). Insights from CL-</a:t>
            </a:r>
            <a:r>
              <a:rPr lang="en-US" sz="1700" dirty="0" err="1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SciSumm</a:t>
            </a:r>
            <a:r>
              <a:rPr lang="en-US" sz="1700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 2016: the faceted scientific document summarization Shared Task. International Journal on Digital Libraries, 19(2-3), 163-171.</a:t>
            </a:r>
            <a:endParaRPr lang="en-US" altLang="en-US" sz="1700" dirty="0">
              <a:solidFill>
                <a:srgbClr val="000000"/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400050" lvl="1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sz="2000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266047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D7E29BAB-EF96-485D-9D0A-787DCD54A6D7}" type="slidenum">
              <a:rPr lang="en-US" altLang="en-US" sz="1200" ker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pPr defTabSz="914400"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7</a:t>
            </a:fld>
            <a:endParaRPr lang="en-US" altLang="en-US" sz="1200" kern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266047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266047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</p:spTree>
    <p:extLst>
      <p:ext uri="{BB962C8B-B14F-4D97-AF65-F5344CB8AC3E}">
        <p14:creationId xmlns:p14="http://schemas.microsoft.com/office/powerpoint/2010/main" val="58786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4941" y="1326302"/>
            <a:ext cx="7765322" cy="720092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Oral Sessions (Zoom Link 2)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0E39A064-286B-456A-BEC3-B3E4990912B1}" type="slidenum">
              <a:rPr lang="en-US" altLang="en-US" sz="1200" ker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pPr defTabSz="914400"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8</a:t>
            </a:fld>
            <a:endParaRPr lang="en-US" altLang="en-US" sz="1200" kern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21205"/>
              </p:ext>
            </p:extLst>
          </p:nvPr>
        </p:nvGraphicFramePr>
        <p:xfrm>
          <a:off x="684942" y="2307958"/>
          <a:ext cx="7765322" cy="229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3202">
                  <a:extLst>
                    <a:ext uri="{9D8B030D-6E8A-4147-A177-3AD203B41FA5}">
                      <a16:colId xmlns:a16="http://schemas.microsoft.com/office/drawing/2014/main" val="3706899587"/>
                    </a:ext>
                  </a:extLst>
                </a:gridCol>
                <a:gridCol w="5912120">
                  <a:extLst>
                    <a:ext uri="{9D8B030D-6E8A-4147-A177-3AD203B41FA5}">
                      <a16:colId xmlns:a16="http://schemas.microsoft.com/office/drawing/2014/main" val="2352781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altLang="en-US" sz="14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9525" dist="25400" dir="14640000" algn="tl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</a:rPr>
                        <a:t>09:15 – 09:27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  <a:hlinkClick r:id="rId2"/>
                        </a:rPr>
                        <a:t>CL-SciSumm (Task 1a): Chai et al., NLP-PINGAN-TECH @ CL-SciSumm 2020</a:t>
                      </a:r>
                      <a:endParaRPr lang="en-US" sz="1400" b="0" i="0" u="none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76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9525" dist="25400" dir="14640000" algn="tl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</a:rPr>
                        <a:t>09:55 </a:t>
                      </a:r>
                      <a:r>
                        <a:rPr kumimoji="0" lang="en-US" altLang="en-US" sz="14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9525" dist="25400" dir="14640000" algn="tl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</a:rPr>
                        <a:t>–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9525" dist="25400" dir="14640000" algn="tl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</a:rPr>
                        <a:t>10:10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dirty="0">
                          <a:solidFill>
                            <a:srgbClr val="2A6496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  <a:hlinkClick r:id="rId3"/>
                        </a:rPr>
                        <a:t>Li et al., CIST@CL-SciSumm 2020, LongSumm 2020: Automatic Scientific Document Summarization</a:t>
                      </a:r>
                      <a:endParaRPr lang="en-US" sz="1400" b="0" i="0" u="none" dirty="0">
                        <a:effectLst/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53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10:10-10:25</a:t>
                      </a:r>
                    </a:p>
                    <a:p>
                      <a:endParaRPr lang="en-US" sz="1400" b="0" i="0" dirty="0">
                        <a:effectLst/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sng" kern="120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  <a:hlinkClick r:id="rId4"/>
                        </a:rPr>
                        <a:t>LongSumm 3 &amp; CL-SciSumm (Task 2): Reddy et al., IIITBH-IITP@CL-SciSumm20, CL-LaySumm20, LongSumm20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87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11:50 – 12:05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  <a:hlinkClick r:id="rId5"/>
                        </a:rPr>
                        <a:t>CL-SciSumm (Task 1a): Aumiller et al., UniHD@CL-SciSumm 2020: Citation Extraction as Search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6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</a:rPr>
                        <a:t>12:30 - 12:42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  <a:hlinkClick r:id="rId6"/>
                        </a:rPr>
                        <a:t>Umapathy et al., CiteQA@CLSciSumm 2020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11872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7EA5CC9D-5D9A-9148-91B2-5B11487EEFD5}"/>
              </a:ext>
            </a:extLst>
          </p:cNvPr>
          <p:cNvSpPr txBox="1">
            <a:spLocks/>
          </p:cNvSpPr>
          <p:nvPr/>
        </p:nvSpPr>
        <p:spPr bwMode="auto">
          <a:xfrm>
            <a:off x="672749" y="5128896"/>
            <a:ext cx="7765322" cy="8056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cs typeface="Gill Sans Light" charset="0"/>
              </a:rPr>
              <a:t>Poster Session – 3:45 to 14:50 ET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 err="1">
                <a:latin typeface="Gill Sans Light" charset="0"/>
                <a:ea typeface="+mj-ea"/>
                <a:cs typeface="Gill Sans Light" charset="0"/>
              </a:rPr>
              <a:t>Gather.Town</a:t>
            </a: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 – Room 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C8B8C2-C521-014F-A2B2-FF5A2420F83E}"/>
              </a:ext>
            </a:extLst>
          </p:cNvPr>
          <p:cNvSpPr txBox="1">
            <a:spLocks/>
          </p:cNvSpPr>
          <p:nvPr/>
        </p:nvSpPr>
        <p:spPr bwMode="auto">
          <a:xfrm>
            <a:off x="672749" y="637454"/>
            <a:ext cx="7765322" cy="720092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Teaser to Shared Task Track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Tasks: Task 1A</a:t>
            </a:r>
          </a:p>
        </p:txBody>
      </p:sp>
      <p:sp>
        <p:nvSpPr>
          <p:cNvPr id="1741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379034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8B8E68C-101C-4A5B-873D-779AB51F4FF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9</a:t>
            </a:fld>
            <a:endParaRPr lang="en-US" altLang="en-US" sz="1200" dirty="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379034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 dirty="0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379034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D52A64-5F6A-2A47-9802-409BA028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25" y="1552575"/>
            <a:ext cx="8389938" cy="47037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 I​​</a:t>
            </a:r>
            <a:r>
              <a:rPr lang="en-US" altLang="en-US" sz="2800" dirty="0" err="1">
                <a:latin typeface="Gill Sans Light" charset="0"/>
                <a:cs typeface="Gill Sans Light" charset="0"/>
              </a:rPr>
              <a:t>dentify</a:t>
            </a:r>
            <a:r>
              <a:rPr lang="en-US" altLang="en-US" sz="2800" dirty="0">
                <a:latin typeface="Gill Sans Light" charset="0"/>
                <a:cs typeface="Gill Sans Light" charset="0"/>
              </a:rPr>
              <a:t> the text span in the RP which corresponds to the </a:t>
            </a:r>
            <a:r>
              <a:rPr lang="en-US" altLang="en-US" sz="2800" i="1" dirty="0" err="1">
                <a:latin typeface="Gill Sans Light" charset="0"/>
                <a:cs typeface="Gill Sans Light" charset="0"/>
              </a:rPr>
              <a:t>citances</a:t>
            </a:r>
            <a:r>
              <a:rPr lang="en-US" altLang="en-US" sz="2800" dirty="0">
                <a:latin typeface="Gill Sans Light" charset="0"/>
                <a:cs typeface="Gill Sans Light" charset="0"/>
              </a:rPr>
              <a:t> from the CP.</a:t>
            </a:r>
          </a:p>
          <a:p>
            <a:pPr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B1E288A-E524-3741-9FE2-1348CB4428C8}"/>
              </a:ext>
            </a:extLst>
          </p:cNvPr>
          <p:cNvSpPr>
            <a:spLocks/>
          </p:cNvSpPr>
          <p:nvPr/>
        </p:nvSpPr>
        <p:spPr bwMode="auto">
          <a:xfrm>
            <a:off x="4905375" y="3348038"/>
            <a:ext cx="604838" cy="2305050"/>
          </a:xfrm>
          <a:prstGeom prst="rightBrace">
            <a:avLst>
              <a:gd name="adj1" fmla="val 8328"/>
              <a:gd name="adj2" fmla="val 11028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748D5C00-A416-AA44-A772-F871C6BBF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217863"/>
            <a:ext cx="16144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Gill Sans Light" panose="020B0302020104020203" pitchFamily="34" charset="-79"/>
              </a:rPr>
              <a:t>Citing papers</a:t>
            </a:r>
          </a:p>
          <a:p>
            <a:pPr eaLnBrk="1" hangingPunct="1"/>
            <a:r>
              <a:rPr lang="en-US" altLang="en-US">
                <a:latin typeface="Gill Sans Light" panose="020B0302020104020203" pitchFamily="34" charset="-79"/>
              </a:rPr>
              <a:t>Citing text is called </a:t>
            </a:r>
            <a:r>
              <a:rPr lang="en-US" altLang="en-US" i="1">
                <a:latin typeface="Gill Sans Light" panose="020B0302020104020203" pitchFamily="34" charset="-79"/>
              </a:rPr>
              <a:t>citance</a:t>
            </a:r>
            <a:r>
              <a:rPr lang="en-US" altLang="en-US">
                <a:latin typeface="Gill Sans Light" panose="020B0302020104020203" pitchFamily="34" charset="-79"/>
              </a:rPr>
              <a:t> </a:t>
            </a:r>
          </a:p>
          <a:p>
            <a:pPr eaLnBrk="1" hangingPunct="1"/>
            <a:endParaRPr lang="en-US" altLang="en-US">
              <a:latin typeface="Gill Sans Light" panose="020B0302020104020203" pitchFamily="34" charset="-79"/>
            </a:endParaRP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24B7FE1B-E90E-074F-ACDE-FEA6FAB00BEF}"/>
              </a:ext>
            </a:extLst>
          </p:cNvPr>
          <p:cNvSpPr>
            <a:spLocks noChangeArrowheads="1"/>
          </p:cNvSpPr>
          <p:nvPr/>
        </p:nvSpPr>
        <p:spPr bwMode="auto">
          <a:xfrm rot="983056">
            <a:off x="5286375" y="4929188"/>
            <a:ext cx="2054225" cy="841375"/>
          </a:xfrm>
          <a:prstGeom prst="leftArrow">
            <a:avLst>
              <a:gd name="adj1" fmla="val 50000"/>
              <a:gd name="adj2" fmla="val 50028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C00000"/>
                </a:solidFill>
                <a:latin typeface="Gill Sans Light" pitchFamily="-84" charset="0"/>
                <a:ea typeface="+mn-ea"/>
                <a:cs typeface="Gill Sans Light" pitchFamily="-84" charset="0"/>
              </a:rPr>
              <a:t>Task 1A</a:t>
            </a:r>
            <a:endParaRPr lang="en-US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pic>
        <p:nvPicPr>
          <p:cNvPr id="13" name="Picture 20">
            <a:extLst>
              <a:ext uri="{FF2B5EF4-FFF2-40B4-BE49-F238E27FC236}">
                <a16:creationId xmlns:a16="http://schemas.microsoft.com/office/drawing/2014/main" id="{A0488128-C59D-B845-94CD-7376E0087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8" y="3598863"/>
            <a:ext cx="8239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1">
            <a:extLst>
              <a:ext uri="{FF2B5EF4-FFF2-40B4-BE49-F238E27FC236}">
                <a16:creationId xmlns:a16="http://schemas.microsoft.com/office/drawing/2014/main" id="{21BA0FEF-5C96-454C-88EE-9F0F7C52F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88" y="3751263"/>
            <a:ext cx="823912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2">
            <a:extLst>
              <a:ext uri="{FF2B5EF4-FFF2-40B4-BE49-F238E27FC236}">
                <a16:creationId xmlns:a16="http://schemas.microsoft.com/office/drawing/2014/main" id="{BF2811F9-CEBB-6444-978F-2AD08EF4B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3903663"/>
            <a:ext cx="825500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3">
            <a:extLst>
              <a:ext uri="{FF2B5EF4-FFF2-40B4-BE49-F238E27FC236}">
                <a16:creationId xmlns:a16="http://schemas.microsoft.com/office/drawing/2014/main" id="{D64A89EE-933B-914F-930B-7FF8BA4EE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3246438"/>
            <a:ext cx="1169987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044AFA-43DE-F44E-A0A8-AF0C22A72607}"/>
              </a:ext>
            </a:extLst>
          </p:cNvPr>
          <p:cNvCxnSpPr>
            <a:cxnSpLocks noChangeShapeType="1"/>
            <a:stCxn id="22" idx="1"/>
          </p:cNvCxnSpPr>
          <p:nvPr/>
        </p:nvCxnSpPr>
        <p:spPr bwMode="auto">
          <a:xfrm flipH="1" flipV="1">
            <a:off x="2119313" y="3817938"/>
            <a:ext cx="1711325" cy="3698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58BFD-034C-3940-9EC3-C049BF61984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119313" y="3636963"/>
            <a:ext cx="1568450" cy="36353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0BEAFB-30AE-0C45-8FAA-1EACEC50E3E0}"/>
              </a:ext>
            </a:extLst>
          </p:cNvPr>
          <p:cNvCxnSpPr>
            <a:cxnSpLocks noChangeShapeType="1"/>
            <a:stCxn id="27" idx="1"/>
          </p:cNvCxnSpPr>
          <p:nvPr/>
        </p:nvCxnSpPr>
        <p:spPr bwMode="auto">
          <a:xfrm flipH="1" flipV="1">
            <a:off x="2066925" y="4251325"/>
            <a:ext cx="2085975" cy="3143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F31012-A722-B648-B7F9-C0A5ACC13E8A}"/>
              </a:ext>
            </a:extLst>
          </p:cNvPr>
          <p:cNvCxnSpPr>
            <a:cxnSpLocks noChangeShapeType="1"/>
            <a:stCxn id="23" idx="1"/>
            <a:endCxn id="25" idx="3"/>
          </p:cNvCxnSpPr>
          <p:nvPr/>
        </p:nvCxnSpPr>
        <p:spPr bwMode="auto">
          <a:xfrm flipH="1" flipV="1">
            <a:off x="2079624" y="4048919"/>
            <a:ext cx="1903414" cy="29130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21" name="Flowchart: Card 31">
            <a:extLst>
              <a:ext uri="{FF2B5EF4-FFF2-40B4-BE49-F238E27FC236}">
                <a16:creationId xmlns:a16="http://schemas.microsoft.com/office/drawing/2014/main" id="{AB45B9A4-3A9B-6343-864F-867AE6259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3586163"/>
            <a:ext cx="865187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Flowchart: Card 32">
            <a:extLst>
              <a:ext uri="{FF2B5EF4-FFF2-40B4-BE49-F238E27FC236}">
                <a16:creationId xmlns:a16="http://schemas.microsoft.com/office/drawing/2014/main" id="{A728EC65-9A6C-2442-97F6-3096A38D7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3738563"/>
            <a:ext cx="865187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Flowchart: Card 33">
            <a:extLst>
              <a:ext uri="{FF2B5EF4-FFF2-40B4-BE49-F238E27FC236}">
                <a16:creationId xmlns:a16="http://schemas.microsoft.com/office/drawing/2014/main" id="{D3549D85-569E-8B4E-9C47-F7C2CF1B4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3890963"/>
            <a:ext cx="865187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Flowchart: Card 34">
            <a:extLst>
              <a:ext uri="{FF2B5EF4-FFF2-40B4-BE49-F238E27FC236}">
                <a16:creationId xmlns:a16="http://schemas.microsoft.com/office/drawing/2014/main" id="{6FDBAB52-19CC-4F41-A178-8A77E05A7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4129088"/>
            <a:ext cx="865188" cy="898525"/>
          </a:xfrm>
          <a:prstGeom prst="flowChartPunchedCard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latin typeface="+mn-lt"/>
              <a:ea typeface="+mn-ea"/>
            </a:endParaRPr>
          </a:p>
        </p:txBody>
      </p:sp>
      <p:sp>
        <p:nvSpPr>
          <p:cNvPr id="25" name="Flowchart: Card 35">
            <a:extLst>
              <a:ext uri="{FF2B5EF4-FFF2-40B4-BE49-F238E27FC236}">
                <a16:creationId xmlns:a16="http://schemas.microsoft.com/office/drawing/2014/main" id="{8E7BE549-F7D3-854F-8B28-7D202FAE6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3216275"/>
            <a:ext cx="1168399" cy="1665288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Reference</a:t>
            </a:r>
          </a:p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Paper (RP</a:t>
            </a:r>
            <a:r>
              <a:rPr lang="en-US" sz="1050" b="1" dirty="0">
                <a:latin typeface="Gill Sans Light"/>
                <a:ea typeface="+mn-ea"/>
              </a:rPr>
              <a:t>)</a:t>
            </a:r>
            <a:endParaRPr lang="en-US" sz="900" b="1" dirty="0">
              <a:latin typeface="Gill Sans Light"/>
              <a:ea typeface="+mn-ea"/>
            </a:endParaRPr>
          </a:p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26" name="Picture 36">
            <a:extLst>
              <a:ext uri="{FF2B5EF4-FFF2-40B4-BE49-F238E27FC236}">
                <a16:creationId xmlns:a16="http://schemas.microsoft.com/office/drawing/2014/main" id="{23E974E8-3FBC-5D40-AF20-BCE84E74B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605" y="4154965"/>
            <a:ext cx="776287" cy="8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37">
            <a:extLst>
              <a:ext uri="{FF2B5EF4-FFF2-40B4-BE49-F238E27FC236}">
                <a16:creationId xmlns:a16="http://schemas.microsoft.com/office/drawing/2014/main" id="{E6CDEF10-E8DE-954A-AFE3-E2C91E237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4365625"/>
            <a:ext cx="91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chemeClr val="bg1"/>
                </a:solidFill>
                <a:latin typeface="Gill Sans Light" panose="020B0302020104020203" pitchFamily="34" charset="-79"/>
              </a:rPr>
              <a:t>Citing paper (CP)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AD32DF5F-4E8F-5043-9D6D-5DF69556C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363" y="4829175"/>
            <a:ext cx="1581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Gill Sans Light" panose="020B0302020104020203" pitchFamily="34" charset="-79"/>
              </a:rPr>
              <a:t>Match the citing text in the CP to text in the RP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A2E95A5-0930-724E-9B46-1E5D703BD68A}"/>
              </a:ext>
            </a:extLst>
          </p:cNvPr>
          <p:cNvSpPr/>
          <p:nvPr/>
        </p:nvSpPr>
        <p:spPr>
          <a:xfrm>
            <a:off x="7372350" y="4746625"/>
            <a:ext cx="1581150" cy="149542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982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1_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4282</TotalTime>
  <Words>2191</Words>
  <Application>Microsoft Macintosh PowerPoint</Application>
  <PresentationFormat>On-screen Show (4:3)</PresentationFormat>
  <Paragraphs>543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Calisto MT</vt:lpstr>
      <vt:lpstr>Gill Sans Light</vt:lpstr>
      <vt:lpstr>Gill Sans MT</vt:lpstr>
      <vt:lpstr>Times</vt:lpstr>
      <vt:lpstr>Wingdings 2</vt:lpstr>
      <vt:lpstr>Slate</vt:lpstr>
      <vt:lpstr>1_Slate</vt:lpstr>
      <vt:lpstr>SDP 2020: Shared Task Track </vt:lpstr>
      <vt:lpstr>Next Oral Sessions: Zoom Link 2</vt:lpstr>
      <vt:lpstr>Shared Task Track The Computational Linguistics  Scientific Summarization Task  (CL-SciSumm) @ SDP 2020</vt:lpstr>
      <vt:lpstr>Outline</vt:lpstr>
      <vt:lpstr>Background: CL-SciSumm</vt:lpstr>
      <vt:lpstr>CL-SciSumm over half a decade!</vt:lpstr>
      <vt:lpstr>State of the Corpus in 2020</vt:lpstr>
      <vt:lpstr>Oral Sessions (Zoom Link 2)</vt:lpstr>
      <vt:lpstr>Tasks: Task 1A</vt:lpstr>
      <vt:lpstr>Tasks: Task 1B</vt:lpstr>
      <vt:lpstr>Tasks: Task 2</vt:lpstr>
      <vt:lpstr>Oral Sessions (Zoom Link 2)</vt:lpstr>
      <vt:lpstr>Shared Task Track The Computational Linguistics  Summarization Pilot Task @ SDP 2020</vt:lpstr>
      <vt:lpstr>Recap Tasks: Task 1A</vt:lpstr>
      <vt:lpstr>Recap Tasks: Task 1B</vt:lpstr>
      <vt:lpstr>Recap Tasks: Task 2</vt:lpstr>
      <vt:lpstr>Submissions</vt:lpstr>
      <vt:lpstr>Evaluation</vt:lpstr>
      <vt:lpstr>Best Performing System (Task 1A)</vt:lpstr>
      <vt:lpstr>Best Performing System (Task1B)</vt:lpstr>
      <vt:lpstr>Best Performing System – Task 2</vt:lpstr>
      <vt:lpstr>Best Performing System – Task 2</vt:lpstr>
      <vt:lpstr>What do we see in CL-SciSumm 2020?</vt:lpstr>
      <vt:lpstr>Limitations</vt:lpstr>
      <vt:lpstr>Acknowledgements</vt:lpstr>
      <vt:lpstr>Conclusions</vt:lpstr>
      <vt:lpstr>Additional Slides</vt:lpstr>
      <vt:lpstr>Scientific Document Summarization</vt:lpstr>
      <vt:lpstr>In summary</vt:lpstr>
      <vt:lpstr>Annotation Pipeline</vt:lpstr>
      <vt:lpstr>Annotating the SciSumm corpus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Min-Yen Kan</dc:creator>
  <cp:lastModifiedBy>Microsoft Office User</cp:lastModifiedBy>
  <cp:revision>641</cp:revision>
  <dcterms:created xsi:type="dcterms:W3CDTF">2013-07-19T03:58:28Z</dcterms:created>
  <dcterms:modified xsi:type="dcterms:W3CDTF">2020-11-20T05:31:37Z</dcterms:modified>
</cp:coreProperties>
</file>