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layfairDisplay-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198b0e824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198b0e824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198b0e824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198b0e824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198b0e824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198b0e824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198b0e824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198b0e824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198b0e824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198b0e824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1198b0e82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1198b0e82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198b0e824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198b0e824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198b0e824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198b0e824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198b0e824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198b0e824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198b0e824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198b0e824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198b0e824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198b0e824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198b0e824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198b0e824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198b0e824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198b0e824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abs/1409.3215" TargetMode="External"/><Relationship Id="rId4" Type="http://schemas.openxmlformats.org/officeDocument/2006/relationships/hyperlink" Target="https://arxiv.org/abs/1406.1078" TargetMode="External"/><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776874" y="1722946"/>
            <a:ext cx="6741600" cy="2216700"/>
          </a:xfrm>
          <a:prstGeom prst="rect">
            <a:avLst/>
          </a:prstGeom>
        </p:spPr>
        <p:txBody>
          <a:bodyPr anchorCtr="0" anchor="ctr" bIns="91425" lIns="91425" spcFirstLastPara="1" rIns="91425" wrap="square" tIns="91425">
            <a:normAutofit fontScale="90000"/>
          </a:bodyPr>
          <a:lstStyle/>
          <a:p>
            <a:pPr indent="457200" lvl="0" marL="914400" rtl="0" algn="l">
              <a:lnSpc>
                <a:spcPct val="110000"/>
              </a:lnSpc>
              <a:spcBef>
                <a:spcPts val="0"/>
              </a:spcBef>
              <a:spcAft>
                <a:spcPts val="0"/>
              </a:spcAft>
              <a:buNone/>
            </a:pPr>
            <a:r>
              <a:t/>
            </a:r>
            <a:endParaRPr sz="2944">
              <a:solidFill>
                <a:srgbClr val="222222"/>
              </a:solidFill>
              <a:highlight>
                <a:srgbClr val="FFFFFF"/>
              </a:highlight>
              <a:latin typeface="Arial"/>
              <a:ea typeface="Arial"/>
              <a:cs typeface="Arial"/>
              <a:sym typeface="Arial"/>
            </a:endParaRPr>
          </a:p>
          <a:p>
            <a:pPr indent="457200" lvl="0" marL="914400" rtl="0" algn="l">
              <a:lnSpc>
                <a:spcPct val="110000"/>
              </a:lnSpc>
              <a:spcBef>
                <a:spcPts val="1100"/>
              </a:spcBef>
              <a:spcAft>
                <a:spcPts val="0"/>
              </a:spcAft>
              <a:buNone/>
            </a:pPr>
            <a:r>
              <a:t/>
            </a:r>
            <a:endParaRPr sz="2944">
              <a:solidFill>
                <a:srgbClr val="222222"/>
              </a:solidFill>
              <a:highlight>
                <a:srgbClr val="FFFFFF"/>
              </a:highlight>
              <a:latin typeface="Arial"/>
              <a:ea typeface="Arial"/>
              <a:cs typeface="Arial"/>
              <a:sym typeface="Arial"/>
            </a:endParaRPr>
          </a:p>
          <a:p>
            <a:pPr indent="457200" lvl="0" marL="914400" rtl="0" algn="l">
              <a:lnSpc>
                <a:spcPct val="110000"/>
              </a:lnSpc>
              <a:spcBef>
                <a:spcPts val="1100"/>
              </a:spcBef>
              <a:spcAft>
                <a:spcPts val="0"/>
              </a:spcAft>
              <a:buNone/>
            </a:pPr>
            <a:r>
              <a:rPr lang="en" sz="2944">
                <a:solidFill>
                  <a:srgbClr val="222222"/>
                </a:solidFill>
                <a:highlight>
                  <a:srgbClr val="FFFFFF"/>
                </a:highlight>
                <a:latin typeface="Arial"/>
                <a:ea typeface="Arial"/>
                <a:cs typeface="Arial"/>
                <a:sym typeface="Arial"/>
              </a:rPr>
              <a:t>Attention in LSTM2LSTM</a:t>
            </a:r>
            <a:endParaRPr sz="1450">
              <a:solidFill>
                <a:srgbClr val="555555"/>
              </a:solidFill>
              <a:highlight>
                <a:srgbClr val="FFFFFF"/>
              </a:highlight>
              <a:latin typeface="Arial"/>
              <a:ea typeface="Arial"/>
              <a:cs typeface="Arial"/>
              <a:sym typeface="Arial"/>
            </a:endParaRPr>
          </a:p>
          <a:p>
            <a:pPr indent="0" lvl="0" marL="0" rtl="0" algn="ctr">
              <a:spcBef>
                <a:spcPts val="11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8517"/>
              <a:buFont typeface="Arial"/>
              <a:buNone/>
            </a:pPr>
            <a:r>
              <a:rPr b="1" lang="en" sz="2267">
                <a:solidFill>
                  <a:srgbClr val="222222"/>
                </a:solidFill>
                <a:highlight>
                  <a:srgbClr val="FFFFFF"/>
                </a:highlight>
                <a:latin typeface="Arial"/>
                <a:ea typeface="Arial"/>
                <a:cs typeface="Arial"/>
                <a:sym typeface="Arial"/>
              </a:rPr>
              <a:t>Attention mechanism - Calculate attention weights</a:t>
            </a:r>
            <a:endParaRPr b="1" sz="3932">
              <a:solidFill>
                <a:srgbClr val="222222"/>
              </a:solidFill>
            </a:endParaRPr>
          </a:p>
          <a:p>
            <a:pPr indent="0" lvl="0" marL="0" rtl="0" algn="l">
              <a:spcBef>
                <a:spcPts val="0"/>
              </a:spcBef>
              <a:spcAft>
                <a:spcPts val="0"/>
              </a:spcAft>
              <a:buNone/>
            </a:pPr>
            <a:r>
              <a:t/>
            </a:r>
            <a:endParaRPr/>
          </a:p>
        </p:txBody>
      </p:sp>
      <p:sp>
        <p:nvSpPr>
          <p:cNvPr id="120" name="Google Shape;120;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92929"/>
                </a:solidFill>
                <a:highlight>
                  <a:srgbClr val="FFFFFF"/>
                </a:highlight>
                <a:latin typeface="Times New Roman"/>
                <a:ea typeface="Times New Roman"/>
                <a:cs typeface="Times New Roman"/>
                <a:sym typeface="Times New Roman"/>
              </a:rPr>
              <a:t>Attention weight at every time step </a:t>
            </a:r>
            <a:r>
              <a:rPr b="1" i="1" lang="en" sz="1500">
                <a:solidFill>
                  <a:srgbClr val="292929"/>
                </a:solidFill>
                <a:highlight>
                  <a:srgbClr val="FFFFFF"/>
                </a:highlight>
                <a:latin typeface="Georgia"/>
                <a:ea typeface="Georgia"/>
                <a:cs typeface="Georgia"/>
                <a:sym typeface="Georgia"/>
              </a:rPr>
              <a:t>t</a:t>
            </a:r>
            <a:r>
              <a:rPr lang="en" sz="1500">
                <a:solidFill>
                  <a:srgbClr val="292929"/>
                </a:solidFill>
                <a:highlight>
                  <a:srgbClr val="FFFFFF"/>
                </a:highlight>
                <a:latin typeface="Times New Roman"/>
                <a:ea typeface="Times New Roman"/>
                <a:cs typeface="Times New Roman"/>
                <a:sym typeface="Times New Roman"/>
              </a:rPr>
              <a:t> (denoted by </a:t>
            </a:r>
            <a:r>
              <a:rPr b="1" i="1" lang="en" sz="1500">
                <a:solidFill>
                  <a:srgbClr val="292929"/>
                </a:solidFill>
                <a:highlight>
                  <a:srgbClr val="FFFFFF"/>
                </a:highlight>
                <a:latin typeface="Georgia"/>
                <a:ea typeface="Georgia"/>
                <a:cs typeface="Georgia"/>
                <a:sym typeface="Georgia"/>
              </a:rPr>
              <a:t>αₜⱼ</a:t>
            </a:r>
            <a:r>
              <a:rPr lang="en" sz="1500">
                <a:solidFill>
                  <a:srgbClr val="292929"/>
                </a:solidFill>
                <a:highlight>
                  <a:srgbClr val="FFFFFF"/>
                </a:highlight>
                <a:latin typeface="Georgia"/>
                <a:ea typeface="Georgia"/>
                <a:cs typeface="Georgia"/>
                <a:sym typeface="Georgia"/>
              </a:rPr>
              <a:t>) is the amount of attention to be paid to the hidden state </a:t>
            </a:r>
            <a:r>
              <a:rPr b="1" i="1" lang="en" sz="1500">
                <a:solidFill>
                  <a:srgbClr val="292929"/>
                </a:solidFill>
                <a:highlight>
                  <a:srgbClr val="FFFFFF"/>
                </a:highlight>
                <a:latin typeface="Georgia"/>
                <a:ea typeface="Georgia"/>
                <a:cs typeface="Georgia"/>
                <a:sym typeface="Georgia"/>
              </a:rPr>
              <a:t>hⱼ </a:t>
            </a:r>
            <a:r>
              <a:rPr lang="en" sz="1500">
                <a:solidFill>
                  <a:srgbClr val="292929"/>
                </a:solidFill>
                <a:highlight>
                  <a:srgbClr val="FFFFFF"/>
                </a:highlight>
                <a:latin typeface="Georgia"/>
                <a:ea typeface="Georgia"/>
                <a:cs typeface="Georgia"/>
                <a:sym typeface="Georgia"/>
              </a:rPr>
              <a:t>and is calculated by the both output of the encoder unit t(</a:t>
            </a:r>
            <a:r>
              <a:rPr b="1" i="1" lang="en" sz="1500">
                <a:solidFill>
                  <a:srgbClr val="292929"/>
                </a:solidFill>
                <a:highlight>
                  <a:srgbClr val="FFFFFF"/>
                </a:highlight>
                <a:latin typeface="Georgia"/>
                <a:ea typeface="Georgia"/>
                <a:cs typeface="Georgia"/>
                <a:sym typeface="Georgia"/>
              </a:rPr>
              <a:t>hⱼ</a:t>
            </a:r>
            <a:r>
              <a:rPr lang="en" sz="1500">
                <a:solidFill>
                  <a:srgbClr val="292929"/>
                </a:solidFill>
                <a:highlight>
                  <a:srgbClr val="FFFFFF"/>
                </a:highlight>
                <a:latin typeface="Georgia"/>
                <a:ea typeface="Georgia"/>
                <a:cs typeface="Georgia"/>
                <a:sym typeface="Georgia"/>
              </a:rPr>
              <a:t>) and previous decoder output(</a:t>
            </a:r>
            <a:r>
              <a:rPr b="1" i="1" lang="en" sz="1500">
                <a:solidFill>
                  <a:srgbClr val="292929"/>
                </a:solidFill>
                <a:highlight>
                  <a:srgbClr val="FFFFFF"/>
                </a:highlight>
                <a:latin typeface="Georgia"/>
                <a:ea typeface="Georgia"/>
                <a:cs typeface="Georgia"/>
                <a:sym typeface="Georgia"/>
              </a:rPr>
              <a:t>s</a:t>
            </a:r>
            <a:r>
              <a:rPr b="1" lang="en" sz="1500">
                <a:solidFill>
                  <a:srgbClr val="292929"/>
                </a:solidFill>
                <a:highlight>
                  <a:srgbClr val="FFFFFF"/>
                </a:highlight>
                <a:latin typeface="Georgia"/>
                <a:ea typeface="Georgia"/>
                <a:cs typeface="Georgia"/>
                <a:sym typeface="Georgia"/>
              </a:rPr>
              <a:t>ₜ-₁)</a:t>
            </a:r>
            <a:r>
              <a:rPr lang="en" sz="1500">
                <a:solidFill>
                  <a:srgbClr val="292929"/>
                </a:solidFill>
                <a:highlight>
                  <a:srgbClr val="FFFFFF"/>
                </a:highlight>
                <a:latin typeface="Georgia"/>
                <a:ea typeface="Georgia"/>
                <a:cs typeface="Georgia"/>
                <a:sym typeface="Georgia"/>
              </a:rPr>
              <a:t>: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pic>
        <p:nvPicPr>
          <p:cNvPr id="121" name="Google Shape;121;p22"/>
          <p:cNvPicPr preferRelativeResize="0"/>
          <p:nvPr/>
        </p:nvPicPr>
        <p:blipFill>
          <a:blip r:embed="rId3">
            <a:alphaModFix/>
          </a:blip>
          <a:stretch>
            <a:fillRect/>
          </a:stretch>
        </p:blipFill>
        <p:spPr>
          <a:xfrm>
            <a:off x="1988545" y="2131000"/>
            <a:ext cx="4997618" cy="572700"/>
          </a:xfrm>
          <a:prstGeom prst="rect">
            <a:avLst/>
          </a:prstGeom>
          <a:noFill/>
          <a:ln>
            <a:noFill/>
          </a:ln>
        </p:spPr>
      </p:pic>
      <p:pic>
        <p:nvPicPr>
          <p:cNvPr id="122" name="Google Shape;122;p22"/>
          <p:cNvPicPr preferRelativeResize="0"/>
          <p:nvPr/>
        </p:nvPicPr>
        <p:blipFill>
          <a:blip r:embed="rId4">
            <a:alphaModFix/>
          </a:blip>
          <a:stretch>
            <a:fillRect/>
          </a:stretch>
        </p:blipFill>
        <p:spPr>
          <a:xfrm>
            <a:off x="1536595" y="2948100"/>
            <a:ext cx="5613626" cy="212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b="1" lang="en" sz="2040">
                <a:solidFill>
                  <a:srgbClr val="222222"/>
                </a:solidFill>
                <a:highlight>
                  <a:srgbClr val="FFFFFF"/>
                </a:highlight>
                <a:latin typeface="Arial"/>
                <a:ea typeface="Arial"/>
                <a:cs typeface="Arial"/>
                <a:sym typeface="Arial"/>
              </a:rPr>
              <a:t>Attention mechanism - Step 1: Calculate attention weights</a:t>
            </a:r>
            <a:endParaRPr b="1" sz="3539">
              <a:solidFill>
                <a:srgbClr val="222222"/>
              </a:solidFill>
            </a:endParaRPr>
          </a:p>
          <a:p>
            <a:pPr indent="0" lvl="0" marL="0" rtl="0" algn="l">
              <a:spcBef>
                <a:spcPts val="0"/>
              </a:spcBef>
              <a:spcAft>
                <a:spcPts val="0"/>
              </a:spcAft>
              <a:buSzPts val="990"/>
              <a:buNone/>
            </a:pPr>
            <a:r>
              <a:t/>
            </a:r>
            <a:endParaRPr sz="2700"/>
          </a:p>
        </p:txBody>
      </p:sp>
      <p:sp>
        <p:nvSpPr>
          <p:cNvPr id="128" name="Google Shape;128;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The Neural Network uses a </a:t>
            </a:r>
            <a:r>
              <a:rPr b="1" i="1" lang="en" sz="1500">
                <a:solidFill>
                  <a:srgbClr val="292929"/>
                </a:solidFill>
                <a:highlight>
                  <a:srgbClr val="FFFFFF"/>
                </a:highlight>
                <a:latin typeface="Georgia"/>
                <a:ea typeface="Georgia"/>
                <a:cs typeface="Georgia"/>
                <a:sym typeface="Georgia"/>
              </a:rPr>
              <a:t>Softmax</a:t>
            </a:r>
            <a:r>
              <a:rPr lang="en" sz="1500">
                <a:solidFill>
                  <a:srgbClr val="292929"/>
                </a:solidFill>
                <a:highlight>
                  <a:srgbClr val="FFFFFF"/>
                </a:highlight>
                <a:latin typeface="Georgia"/>
                <a:ea typeface="Georgia"/>
                <a:cs typeface="Georgia"/>
                <a:sym typeface="Georgia"/>
              </a:rPr>
              <a:t> unit at the end to normalize the outgoing attention values </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1354050" y="2122188"/>
            <a:ext cx="6667500" cy="134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40">
                <a:solidFill>
                  <a:srgbClr val="222222"/>
                </a:solidFill>
                <a:highlight>
                  <a:srgbClr val="FFFFFF"/>
                </a:highlight>
                <a:latin typeface="Arial"/>
                <a:ea typeface="Arial"/>
                <a:cs typeface="Arial"/>
                <a:sym typeface="Arial"/>
              </a:rPr>
              <a:t>Attention mechanism - </a:t>
            </a:r>
            <a:r>
              <a:rPr b="1" lang="en" sz="2000">
                <a:solidFill>
                  <a:srgbClr val="292929"/>
                </a:solidFill>
                <a:highlight>
                  <a:srgbClr val="FFFFFF"/>
                </a:highlight>
                <a:latin typeface="Arial"/>
                <a:ea typeface="Arial"/>
                <a:cs typeface="Arial"/>
                <a:sym typeface="Arial"/>
              </a:rPr>
              <a:t>Creating context vector</a:t>
            </a:r>
            <a:endParaRPr b="1" sz="2000">
              <a:solidFill>
                <a:srgbClr val="292929"/>
              </a:solidFill>
              <a:highlight>
                <a:srgbClr val="FFFFFF"/>
              </a:highlight>
              <a:latin typeface="Arial"/>
              <a:ea typeface="Arial"/>
              <a:cs typeface="Arial"/>
              <a:sym typeface="Arial"/>
            </a:endParaRPr>
          </a:p>
          <a:p>
            <a:pPr indent="0" lvl="0" marL="0" rtl="0" algn="l">
              <a:spcBef>
                <a:spcPts val="0"/>
              </a:spcBef>
              <a:spcAft>
                <a:spcPts val="0"/>
              </a:spcAft>
              <a:buClr>
                <a:schemeClr val="dk2"/>
              </a:buClr>
              <a:buSzPts val="990"/>
              <a:buFont typeface="Arial"/>
              <a:buNone/>
            </a:pPr>
            <a:r>
              <a:t/>
            </a:r>
            <a:endParaRPr b="1" sz="2040">
              <a:solidFill>
                <a:srgbClr val="222222"/>
              </a:solidFill>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2700"/>
          </a:p>
        </p:txBody>
      </p:sp>
      <p:sp>
        <p:nvSpPr>
          <p:cNvPr id="135" name="Google Shape;135;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lnSpc>
                <a:spcPct val="218181"/>
              </a:lnSpc>
              <a:spcBef>
                <a:spcPts val="3000"/>
              </a:spcBef>
              <a:spcAft>
                <a:spcPts val="0"/>
              </a:spcAft>
              <a:buClr>
                <a:schemeClr val="dk2"/>
              </a:buClr>
              <a:buSzPts val="1100"/>
              <a:buFont typeface="Arial"/>
              <a:buNone/>
            </a:pPr>
            <a:r>
              <a:rPr lang="en" sz="1500">
                <a:solidFill>
                  <a:srgbClr val="292929"/>
                </a:solidFill>
                <a:highlight>
                  <a:srgbClr val="FFFFFF"/>
                </a:highlight>
                <a:latin typeface="Georgia"/>
                <a:ea typeface="Georgia"/>
                <a:cs typeface="Georgia"/>
                <a:sym typeface="Georgia"/>
              </a:rPr>
              <a:t>The context vector </a:t>
            </a:r>
            <a:r>
              <a:rPr b="1" lang="en" sz="1500">
                <a:solidFill>
                  <a:srgbClr val="292929"/>
                </a:solidFill>
                <a:highlight>
                  <a:srgbClr val="FFFFFF"/>
                </a:highlight>
                <a:latin typeface="Georgia"/>
                <a:ea typeface="Georgia"/>
                <a:cs typeface="Georgia"/>
                <a:sym typeface="Georgia"/>
              </a:rPr>
              <a:t>cₜ </a:t>
            </a:r>
            <a:r>
              <a:rPr lang="en" sz="1500">
                <a:solidFill>
                  <a:srgbClr val="292929"/>
                </a:solidFill>
                <a:highlight>
                  <a:srgbClr val="FFFFFF"/>
                </a:highlight>
                <a:latin typeface="Georgia"/>
                <a:ea typeface="Georgia"/>
                <a:cs typeface="Georgia"/>
                <a:sym typeface="Georgia"/>
              </a:rPr>
              <a:t>is calculated by the linear combination of the hidden values </a:t>
            </a:r>
            <a:r>
              <a:rPr b="1" lang="en" sz="1500">
                <a:solidFill>
                  <a:srgbClr val="292929"/>
                </a:solidFill>
                <a:highlight>
                  <a:srgbClr val="FFFFFF"/>
                </a:highlight>
                <a:latin typeface="Georgia"/>
                <a:ea typeface="Georgia"/>
                <a:cs typeface="Georgia"/>
                <a:sym typeface="Georgia"/>
              </a:rPr>
              <a:t>hⱼ  </a:t>
            </a:r>
            <a:r>
              <a:rPr lang="en" sz="1500">
                <a:solidFill>
                  <a:srgbClr val="292929"/>
                </a:solidFill>
                <a:highlight>
                  <a:srgbClr val="FFFFFF"/>
                </a:highlight>
                <a:latin typeface="Georgia"/>
                <a:ea typeface="Georgia"/>
                <a:cs typeface="Georgia"/>
                <a:sym typeface="Georgia"/>
              </a:rPr>
              <a:t>and the attention weight </a:t>
            </a:r>
            <a:r>
              <a:rPr b="1" lang="en" sz="1500">
                <a:solidFill>
                  <a:srgbClr val="292929"/>
                </a:solidFill>
                <a:highlight>
                  <a:srgbClr val="FFFFFF"/>
                </a:highlight>
                <a:latin typeface="Georgia"/>
                <a:ea typeface="Georgia"/>
                <a:cs typeface="Georgia"/>
                <a:sym typeface="Georgia"/>
              </a:rPr>
              <a:t>αₜⱼ:</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5549850" y="1887425"/>
            <a:ext cx="6667500" cy="866775"/>
          </a:xfrm>
          <a:prstGeom prst="rect">
            <a:avLst/>
          </a:prstGeom>
          <a:noFill/>
          <a:ln>
            <a:noFill/>
          </a:ln>
        </p:spPr>
      </p:pic>
      <p:pic>
        <p:nvPicPr>
          <p:cNvPr id="137" name="Google Shape;137;p24"/>
          <p:cNvPicPr preferRelativeResize="0"/>
          <p:nvPr/>
        </p:nvPicPr>
        <p:blipFill>
          <a:blip r:embed="rId4">
            <a:alphaModFix/>
          </a:blip>
          <a:stretch>
            <a:fillRect/>
          </a:stretch>
        </p:blipFill>
        <p:spPr>
          <a:xfrm>
            <a:off x="407200" y="2714613"/>
            <a:ext cx="8572500" cy="242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8517"/>
              <a:buFont typeface="Arial"/>
              <a:buNone/>
            </a:pPr>
            <a:r>
              <a:rPr b="1" lang="en" sz="2040">
                <a:solidFill>
                  <a:srgbClr val="222222"/>
                </a:solidFill>
                <a:highlight>
                  <a:srgbClr val="FFFFFF"/>
                </a:highlight>
                <a:latin typeface="Arial"/>
                <a:ea typeface="Arial"/>
                <a:cs typeface="Arial"/>
                <a:sym typeface="Arial"/>
              </a:rPr>
              <a:t>Attention mechanism - </a:t>
            </a:r>
            <a:r>
              <a:rPr b="1" lang="en" sz="2222">
                <a:solidFill>
                  <a:srgbClr val="292929"/>
                </a:solidFill>
                <a:highlight>
                  <a:srgbClr val="FFFFFF"/>
                </a:highlight>
                <a:latin typeface="Arial"/>
                <a:ea typeface="Arial"/>
                <a:cs typeface="Arial"/>
                <a:sym typeface="Arial"/>
              </a:rPr>
              <a:t>Decoding</a:t>
            </a:r>
            <a:endParaRPr b="1" sz="20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43" name="Google Shape;143;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Finally, </a:t>
            </a:r>
            <a:r>
              <a:rPr b="1" lang="en" sz="1500">
                <a:solidFill>
                  <a:srgbClr val="292929"/>
                </a:solidFill>
                <a:highlight>
                  <a:srgbClr val="FFFFFF"/>
                </a:highlight>
                <a:latin typeface="Times New Roman"/>
                <a:ea typeface="Times New Roman"/>
                <a:cs typeface="Times New Roman"/>
                <a:sym typeface="Times New Roman"/>
              </a:rPr>
              <a:t>cₜ </a:t>
            </a:r>
            <a:r>
              <a:rPr lang="en" sz="1500">
                <a:solidFill>
                  <a:srgbClr val="292929"/>
                </a:solidFill>
                <a:highlight>
                  <a:srgbClr val="FFFFFF"/>
                </a:highlight>
                <a:latin typeface="Times New Roman"/>
                <a:ea typeface="Times New Roman"/>
                <a:cs typeface="Times New Roman"/>
                <a:sym typeface="Times New Roman"/>
              </a:rPr>
              <a:t>is used along with the hidden decoder output </a:t>
            </a:r>
            <a:r>
              <a:rPr b="1" i="1" lang="en" sz="1500">
                <a:solidFill>
                  <a:srgbClr val="292929"/>
                </a:solidFill>
                <a:highlight>
                  <a:srgbClr val="FFFFFF"/>
                </a:highlight>
                <a:latin typeface="Times New Roman"/>
                <a:ea typeface="Times New Roman"/>
                <a:cs typeface="Times New Roman"/>
                <a:sym typeface="Times New Roman"/>
              </a:rPr>
              <a:t>s</a:t>
            </a:r>
            <a:r>
              <a:rPr b="1" lang="en" sz="1500">
                <a:solidFill>
                  <a:srgbClr val="292929"/>
                </a:solidFill>
                <a:highlight>
                  <a:srgbClr val="FFFFFF"/>
                </a:highlight>
                <a:latin typeface="Times New Roman"/>
                <a:ea typeface="Times New Roman"/>
                <a:cs typeface="Times New Roman"/>
                <a:sym typeface="Times New Roman"/>
              </a:rPr>
              <a:t>ₜ-₁</a:t>
            </a:r>
            <a:r>
              <a:rPr lang="en" sz="1500">
                <a:solidFill>
                  <a:srgbClr val="292929"/>
                </a:solidFill>
                <a:highlight>
                  <a:srgbClr val="FFFFFF"/>
                </a:highlight>
                <a:latin typeface="Times New Roman"/>
                <a:ea typeface="Times New Roman"/>
                <a:cs typeface="Times New Roman"/>
                <a:sym typeface="Times New Roman"/>
              </a:rPr>
              <a:t> to computer the hidden state and output the decoder: </a:t>
            </a:r>
            <a:r>
              <a:rPr b="1" lang="en" sz="1500">
                <a:solidFill>
                  <a:srgbClr val="292929"/>
                </a:solidFill>
                <a:highlight>
                  <a:srgbClr val="FFFFFF"/>
                </a:highlight>
                <a:latin typeface="Times New Roman"/>
                <a:ea typeface="Times New Roman"/>
                <a:cs typeface="Times New Roman"/>
                <a:sym typeface="Times New Roman"/>
              </a:rPr>
              <a:t>sₜ </a:t>
            </a:r>
            <a:r>
              <a:rPr lang="en" sz="1500">
                <a:solidFill>
                  <a:srgbClr val="292929"/>
                </a:solidFill>
                <a:highlight>
                  <a:srgbClr val="FFFFFF"/>
                </a:highlight>
                <a:latin typeface="Times New Roman"/>
                <a:ea typeface="Times New Roman"/>
                <a:cs typeface="Times New Roman"/>
                <a:sym typeface="Times New Roman"/>
              </a:rPr>
              <a:t>and </a:t>
            </a:r>
            <a:r>
              <a:rPr b="1" lang="en" sz="1500">
                <a:solidFill>
                  <a:srgbClr val="292929"/>
                </a:solidFill>
                <a:highlight>
                  <a:srgbClr val="FFFFFF"/>
                </a:highlight>
                <a:latin typeface="Times New Roman"/>
                <a:ea typeface="Times New Roman"/>
                <a:cs typeface="Times New Roman"/>
                <a:sym typeface="Times New Roman"/>
              </a:rPr>
              <a:t>yₜ</a:t>
            </a:r>
            <a:r>
              <a:rPr lang="en" sz="1500">
                <a:solidFill>
                  <a:srgbClr val="292929"/>
                </a:solidFill>
                <a:highlight>
                  <a:srgbClr val="FFFFFF"/>
                </a:highlight>
                <a:latin typeface="Times New Roman"/>
                <a:ea typeface="Times New Roman"/>
                <a:cs typeface="Times New Roman"/>
                <a:sym typeface="Times New Roman"/>
              </a:rPr>
              <a:t>.</a:t>
            </a:r>
            <a:endParaRPr sz="1500">
              <a:solidFill>
                <a:srgbClr val="29292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29292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292929"/>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292929"/>
              </a:solidFill>
              <a:highlight>
                <a:srgbClr val="FFFFFF"/>
              </a:highlight>
              <a:latin typeface="Times New Roman"/>
              <a:ea typeface="Times New Roman"/>
              <a:cs typeface="Times New Roman"/>
              <a:sym typeface="Times New Roman"/>
            </a:endParaRPr>
          </a:p>
        </p:txBody>
      </p:sp>
      <p:pic>
        <p:nvPicPr>
          <p:cNvPr id="144" name="Google Shape;144;p25"/>
          <p:cNvPicPr preferRelativeResize="0"/>
          <p:nvPr/>
        </p:nvPicPr>
        <p:blipFill>
          <a:blip r:embed="rId3">
            <a:alphaModFix/>
          </a:blip>
          <a:stretch>
            <a:fillRect/>
          </a:stretch>
        </p:blipFill>
        <p:spPr>
          <a:xfrm>
            <a:off x="1796075" y="2067671"/>
            <a:ext cx="4603876" cy="307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48614"/>
              <a:buFont typeface="Arial"/>
              <a:buNone/>
            </a:pPr>
            <a:r>
              <a:rPr b="1" lang="en" sz="2262">
                <a:solidFill>
                  <a:srgbClr val="222222"/>
                </a:solidFill>
                <a:highlight>
                  <a:srgbClr val="FFFFFF"/>
                </a:highlight>
                <a:latin typeface="Arial"/>
                <a:ea typeface="Arial"/>
                <a:cs typeface="Arial"/>
                <a:sym typeface="Arial"/>
              </a:rPr>
              <a:t>Attention-based applications</a:t>
            </a:r>
            <a:endParaRPr sz="3222"/>
          </a:p>
        </p:txBody>
      </p:sp>
      <p:sp>
        <p:nvSpPr>
          <p:cNvPr id="150" name="Google Shape;150;p2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34327" lvl="0" marL="457200" rtl="0" algn="l">
              <a:lnSpc>
                <a:spcPct val="130000"/>
              </a:lnSpc>
              <a:spcBef>
                <a:spcPts val="0"/>
              </a:spcBef>
              <a:spcAft>
                <a:spcPts val="0"/>
              </a:spcAft>
              <a:buClr>
                <a:srgbClr val="222222"/>
              </a:buClr>
              <a:buSzPts val="1665"/>
              <a:buChar char="●"/>
            </a:pPr>
            <a:r>
              <a:rPr b="1" lang="en" sz="1487">
                <a:solidFill>
                  <a:srgbClr val="222222"/>
                </a:solidFill>
                <a:highlight>
                  <a:srgbClr val="FFFFFF"/>
                </a:highlight>
                <a:latin typeface="Times New Roman"/>
                <a:ea typeface="Times New Roman"/>
                <a:cs typeface="Times New Roman"/>
                <a:sym typeface="Times New Roman"/>
              </a:rPr>
              <a:t>Attention in Text Translation: </a:t>
            </a:r>
            <a:r>
              <a:rPr lang="en" sz="1163">
                <a:solidFill>
                  <a:srgbClr val="222222"/>
                </a:solidFill>
                <a:highlight>
                  <a:srgbClr val="FFFFFF"/>
                </a:highlight>
                <a:latin typeface="Times New Roman"/>
                <a:ea typeface="Times New Roman"/>
                <a:cs typeface="Times New Roman"/>
                <a:sym typeface="Times New Roman"/>
              </a:rPr>
              <a:t>Attention is used to pay attention to specific words in the input sequence for each word in the output sequence</a:t>
            </a:r>
            <a:endParaRPr b="1" sz="1487">
              <a:solidFill>
                <a:srgbClr val="222222"/>
              </a:solidFill>
              <a:highlight>
                <a:srgbClr val="FFFFFF"/>
              </a:highlight>
              <a:latin typeface="Times New Roman"/>
              <a:ea typeface="Times New Roman"/>
              <a:cs typeface="Times New Roman"/>
              <a:sym typeface="Times New Roman"/>
            </a:endParaRPr>
          </a:p>
          <a:p>
            <a:pPr indent="-334327" lvl="0" marL="457200" rtl="0" algn="l">
              <a:lnSpc>
                <a:spcPct val="130000"/>
              </a:lnSpc>
              <a:spcBef>
                <a:spcPts val="0"/>
              </a:spcBef>
              <a:spcAft>
                <a:spcPts val="0"/>
              </a:spcAft>
              <a:buClr>
                <a:srgbClr val="222222"/>
              </a:buClr>
              <a:buSzPts val="1665"/>
              <a:buChar char="●"/>
            </a:pPr>
            <a:r>
              <a:rPr b="1" lang="en" sz="1487">
                <a:solidFill>
                  <a:srgbClr val="222222"/>
                </a:solidFill>
                <a:highlight>
                  <a:srgbClr val="FFFFFF"/>
                </a:highlight>
                <a:latin typeface="Times New Roman"/>
                <a:ea typeface="Times New Roman"/>
                <a:cs typeface="Times New Roman"/>
                <a:sym typeface="Times New Roman"/>
              </a:rPr>
              <a:t>Attention in Image Descriptions: </a:t>
            </a:r>
            <a:r>
              <a:rPr lang="en" sz="1163">
                <a:solidFill>
                  <a:srgbClr val="222222"/>
                </a:solidFill>
                <a:highlight>
                  <a:srgbClr val="FFFFFF"/>
                </a:highlight>
                <a:latin typeface="Times New Roman"/>
                <a:ea typeface="Times New Roman"/>
                <a:cs typeface="Times New Roman"/>
                <a:sym typeface="Times New Roman"/>
              </a:rPr>
              <a:t>Attention is used to pay attention to images when outputting a sequence, such as a caption</a:t>
            </a:r>
            <a:endParaRPr b="1" sz="1487">
              <a:solidFill>
                <a:srgbClr val="222222"/>
              </a:solidFill>
              <a:highlight>
                <a:srgbClr val="FFFFFF"/>
              </a:highlight>
              <a:latin typeface="Times New Roman"/>
              <a:ea typeface="Times New Roman"/>
              <a:cs typeface="Times New Roman"/>
              <a:sym typeface="Times New Roman"/>
            </a:endParaRPr>
          </a:p>
          <a:p>
            <a:pPr indent="-334327" lvl="0" marL="457200" rtl="0" algn="l">
              <a:lnSpc>
                <a:spcPct val="130000"/>
              </a:lnSpc>
              <a:spcBef>
                <a:spcPts val="0"/>
              </a:spcBef>
              <a:spcAft>
                <a:spcPts val="0"/>
              </a:spcAft>
              <a:buClr>
                <a:srgbClr val="222222"/>
              </a:buClr>
              <a:buSzPts val="1665"/>
              <a:buChar char="●"/>
            </a:pPr>
            <a:r>
              <a:rPr b="1" lang="en" sz="1487">
                <a:solidFill>
                  <a:srgbClr val="222222"/>
                </a:solidFill>
                <a:highlight>
                  <a:srgbClr val="FFFFFF"/>
                </a:highlight>
                <a:latin typeface="Times New Roman"/>
                <a:ea typeface="Times New Roman"/>
                <a:cs typeface="Times New Roman"/>
                <a:sym typeface="Times New Roman"/>
              </a:rPr>
              <a:t>Attention in Speech Recognition: </a:t>
            </a:r>
            <a:r>
              <a:rPr lang="en" sz="1163">
                <a:solidFill>
                  <a:srgbClr val="222222"/>
                </a:solidFill>
                <a:highlight>
                  <a:srgbClr val="FFFFFF"/>
                </a:highlight>
                <a:latin typeface="Times New Roman"/>
                <a:ea typeface="Times New Roman"/>
                <a:cs typeface="Times New Roman"/>
                <a:sym typeface="Times New Roman"/>
              </a:rPr>
              <a:t>Attention is used to relate each phoneme in the output sequence to specific frames of audio in the input sequence.</a:t>
            </a:r>
            <a:endParaRPr b="1" sz="1487">
              <a:solidFill>
                <a:srgbClr val="222222"/>
              </a:solidFill>
              <a:highlight>
                <a:srgbClr val="FFFFFF"/>
              </a:highlight>
              <a:latin typeface="Times New Roman"/>
              <a:ea typeface="Times New Roman"/>
              <a:cs typeface="Times New Roman"/>
              <a:sym typeface="Times New Roman"/>
            </a:endParaRPr>
          </a:p>
          <a:p>
            <a:pPr indent="-316706" lvl="0" marL="457200" rtl="0" algn="l">
              <a:lnSpc>
                <a:spcPct val="130000"/>
              </a:lnSpc>
              <a:spcBef>
                <a:spcPts val="0"/>
              </a:spcBef>
              <a:spcAft>
                <a:spcPts val="0"/>
              </a:spcAft>
              <a:buClr>
                <a:srgbClr val="222222"/>
              </a:buClr>
              <a:buSzPts val="1388"/>
              <a:buFont typeface="Arial"/>
              <a:buChar char="●"/>
            </a:pPr>
            <a:r>
              <a:rPr b="1" lang="en" sz="1487">
                <a:solidFill>
                  <a:srgbClr val="222222"/>
                </a:solidFill>
                <a:highlight>
                  <a:srgbClr val="FFFFFF"/>
                </a:highlight>
                <a:latin typeface="Times New Roman"/>
                <a:ea typeface="Times New Roman"/>
                <a:cs typeface="Times New Roman"/>
                <a:sym typeface="Times New Roman"/>
              </a:rPr>
              <a:t>Attention in Text Summarization: </a:t>
            </a:r>
            <a:r>
              <a:rPr lang="en" sz="1163">
                <a:solidFill>
                  <a:srgbClr val="222222"/>
                </a:solidFill>
                <a:highlight>
                  <a:srgbClr val="FFFFFF"/>
                </a:highlight>
                <a:latin typeface="Times New Roman"/>
                <a:ea typeface="Times New Roman"/>
                <a:cs typeface="Times New Roman"/>
                <a:sym typeface="Times New Roman"/>
              </a:rPr>
              <a:t>Attention is used to relate each word in the output summary to specific words in the input document.</a:t>
            </a:r>
            <a:endParaRPr sz="1117">
              <a:solidFill>
                <a:srgbClr val="222222"/>
              </a:solidFill>
              <a:latin typeface="Times New Roman"/>
              <a:ea typeface="Times New Roman"/>
              <a:cs typeface="Times New Roman"/>
              <a:sym typeface="Times New Roman"/>
            </a:endParaRPr>
          </a:p>
          <a:p>
            <a:pPr indent="0" lvl="0" marL="457200" rtl="0" algn="l">
              <a:lnSpc>
                <a:spcPct val="95000"/>
              </a:lnSpc>
              <a:spcBef>
                <a:spcPts val="700"/>
              </a:spcBef>
              <a:spcAft>
                <a:spcPts val="1200"/>
              </a:spcAft>
              <a:buSzPts val="1018"/>
              <a:buNone/>
            </a:pPr>
            <a:r>
              <a:t/>
            </a:r>
            <a:endParaRPr sz="1765">
              <a:solidFill>
                <a:srgbClr val="22222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50">
                <a:solidFill>
                  <a:srgbClr val="222222"/>
                </a:solidFill>
                <a:highlight>
                  <a:srgbClr val="FFFFFF"/>
                </a:highlight>
                <a:latin typeface="Arial"/>
                <a:ea typeface="Arial"/>
                <a:cs typeface="Arial"/>
                <a:sym typeface="Arial"/>
              </a:rPr>
              <a:t>Encoder-decoder architecture</a:t>
            </a:r>
            <a:endParaRPr b="1" sz="3900">
              <a:solidFill>
                <a:srgbClr val="222222"/>
              </a:solidFill>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50">
                <a:solidFill>
                  <a:srgbClr val="222222"/>
                </a:solidFill>
                <a:highlight>
                  <a:srgbClr val="FFFFFF"/>
                </a:highlight>
                <a:latin typeface="Arial"/>
                <a:ea typeface="Arial"/>
                <a:cs typeface="Arial"/>
                <a:sym typeface="Arial"/>
              </a:rPr>
              <a:t>The encoder-decoder recurrent neural network is an architecture where one set of LSTMs learn to encode input into a fixed-length internal representation, and second set of LSTMs read the internal representation and decode it into an output sequence.</a:t>
            </a:r>
            <a:endParaRPr>
              <a:solidFill>
                <a:srgbClr val="222222"/>
              </a:solidFill>
            </a:endParaRPr>
          </a:p>
        </p:txBody>
      </p:sp>
      <p:pic>
        <p:nvPicPr>
          <p:cNvPr id="65" name="Google Shape;65;p14"/>
          <p:cNvPicPr preferRelativeResize="0"/>
          <p:nvPr/>
        </p:nvPicPr>
        <p:blipFill>
          <a:blip r:embed="rId3">
            <a:alphaModFix/>
          </a:blip>
          <a:stretch>
            <a:fillRect/>
          </a:stretch>
        </p:blipFill>
        <p:spPr>
          <a:xfrm>
            <a:off x="2406825" y="2237425"/>
            <a:ext cx="4753974" cy="290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rgbClr val="222222"/>
                </a:solidFill>
                <a:highlight>
                  <a:srgbClr val="FFFFFF"/>
                </a:highlight>
                <a:latin typeface="Arial"/>
                <a:ea typeface="Arial"/>
                <a:cs typeface="Arial"/>
                <a:sym typeface="Arial"/>
              </a:rPr>
              <a:t>Encoder-decoder architecture</a:t>
            </a:r>
            <a:endParaRPr b="1" sz="2000">
              <a:solidFill>
                <a:srgbClr val="222222"/>
              </a:solidFill>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234075"/>
            <a:ext cx="2738400" cy="38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Encoder: present a sequence of text as a vector</a:t>
            </a:r>
            <a:endParaRPr/>
          </a:p>
          <a:p>
            <a:pPr indent="0" lvl="0" marL="0" rtl="0" algn="l">
              <a:spcBef>
                <a:spcPts val="1200"/>
              </a:spcBef>
              <a:spcAft>
                <a:spcPts val="0"/>
              </a:spcAft>
              <a:buNone/>
            </a:pPr>
            <a:r>
              <a:rPr lang="en"/>
              <a:t>Decoder: decode </a:t>
            </a:r>
            <a:r>
              <a:rPr lang="en"/>
              <a:t>presentation</a:t>
            </a:r>
            <a:r>
              <a:rPr lang="en"/>
              <a:t> into an output</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3531324" y="1294225"/>
            <a:ext cx="5410251" cy="283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53658"/>
              <a:buFont typeface="Arial"/>
              <a:buNone/>
            </a:pPr>
            <a:r>
              <a:rPr b="1" lang="en" sz="2050">
                <a:solidFill>
                  <a:srgbClr val="222222"/>
                </a:solidFill>
                <a:highlight>
                  <a:srgbClr val="FFFFFF"/>
                </a:highlight>
                <a:latin typeface="Arial"/>
                <a:ea typeface="Arial"/>
                <a:cs typeface="Arial"/>
                <a:sym typeface="Arial"/>
              </a:rPr>
              <a:t>Encoder-decoder architecture</a:t>
            </a:r>
            <a:endParaRPr b="1" sz="3900">
              <a:solidFill>
                <a:srgbClr val="222222"/>
              </a:solidFill>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encoder process inputs</a:t>
            </a:r>
            <a:endParaRPr/>
          </a:p>
          <a:p>
            <a:pPr indent="-342900" lvl="0" marL="457200" rtl="0" algn="l">
              <a:spcBef>
                <a:spcPts val="0"/>
              </a:spcBef>
              <a:spcAft>
                <a:spcPts val="0"/>
              </a:spcAft>
              <a:buSzPts val="1800"/>
              <a:buChar char="●"/>
            </a:pPr>
            <a:r>
              <a:rPr lang="en"/>
              <a:t>The decoder generate outputs</a:t>
            </a:r>
            <a:endParaRPr/>
          </a:p>
          <a:p>
            <a:pPr indent="0" lvl="0" marL="45720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1012288" y="2232575"/>
            <a:ext cx="6791325" cy="272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53658"/>
              <a:buFont typeface="Arial"/>
              <a:buNone/>
            </a:pPr>
            <a:r>
              <a:rPr b="1" lang="en" sz="2050">
                <a:solidFill>
                  <a:srgbClr val="222222"/>
                </a:solidFill>
                <a:highlight>
                  <a:srgbClr val="FFFFFF"/>
                </a:highlight>
                <a:latin typeface="Arial"/>
                <a:ea typeface="Arial"/>
                <a:cs typeface="Arial"/>
                <a:sym typeface="Arial"/>
              </a:rPr>
              <a:t>Encoder-decoder architecture</a:t>
            </a:r>
            <a:endParaRPr b="1" sz="3900">
              <a:solidFill>
                <a:srgbClr val="222222"/>
              </a:solidFill>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904350"/>
            <a:ext cx="8520600" cy="3334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50">
                <a:solidFill>
                  <a:srgbClr val="222222"/>
                </a:solidFill>
                <a:highlight>
                  <a:srgbClr val="FFFFFF"/>
                </a:highlight>
                <a:latin typeface="Arial"/>
                <a:ea typeface="Arial"/>
                <a:cs typeface="Arial"/>
                <a:sym typeface="Arial"/>
              </a:rPr>
              <a:t>This architecture shows excellent results on difficult sequence prediction problems in some fields such as:</a:t>
            </a:r>
            <a:endParaRPr sz="1350">
              <a:solidFill>
                <a:srgbClr val="222222"/>
              </a:solidFill>
              <a:highlight>
                <a:srgbClr val="FFFFFF"/>
              </a:highlight>
              <a:latin typeface="Arial"/>
              <a:ea typeface="Arial"/>
              <a:cs typeface="Arial"/>
              <a:sym typeface="Arial"/>
            </a:endParaRPr>
          </a:p>
          <a:p>
            <a:pPr indent="-314325" lvl="0" marL="457200" rtl="0" algn="l">
              <a:spcBef>
                <a:spcPts val="1400"/>
              </a:spcBef>
              <a:spcAft>
                <a:spcPts val="0"/>
              </a:spcAft>
              <a:buClr>
                <a:srgbClr val="222222"/>
              </a:buClr>
              <a:buSzPts val="1350"/>
              <a:buFont typeface="Arial"/>
              <a:buChar char="●"/>
            </a:pPr>
            <a:r>
              <a:rPr lang="en" sz="1350">
                <a:solidFill>
                  <a:srgbClr val="222222"/>
                </a:solidFill>
                <a:highlight>
                  <a:srgbClr val="FFFFFF"/>
                </a:highlight>
                <a:uFill>
                  <a:noFill/>
                </a:uFill>
                <a:latin typeface="Arial"/>
                <a:ea typeface="Arial"/>
                <a:cs typeface="Arial"/>
                <a:sym typeface="Arial"/>
                <a:hlinkClick r:id="rId3">
                  <a:extLst>
                    <a:ext uri="{A12FA001-AC4F-418D-AE19-62706E023703}">
                      <ahyp:hlinkClr val="tx"/>
                    </a:ext>
                  </a:extLst>
                </a:hlinkClick>
              </a:rPr>
              <a:t>Sequence to Sequence Learning with Neural Networks</a:t>
            </a:r>
            <a:r>
              <a:rPr lang="en" sz="1350">
                <a:solidFill>
                  <a:srgbClr val="222222"/>
                </a:solidFill>
                <a:highlight>
                  <a:srgbClr val="FFFFFF"/>
                </a:highlight>
                <a:latin typeface="Arial"/>
                <a:ea typeface="Arial"/>
                <a:cs typeface="Arial"/>
                <a:sym typeface="Arial"/>
              </a:rPr>
              <a:t>, 2014</a:t>
            </a:r>
            <a:endParaRPr sz="1350">
              <a:solidFill>
                <a:srgbClr val="222222"/>
              </a:solidFill>
              <a:highlight>
                <a:srgbClr val="FFFFFF"/>
              </a:highlight>
              <a:latin typeface="Arial"/>
              <a:ea typeface="Arial"/>
              <a:cs typeface="Arial"/>
              <a:sym typeface="Arial"/>
            </a:endParaRPr>
          </a:p>
          <a:p>
            <a:pPr indent="-314325" lvl="0" marL="457200" rtl="0" algn="l">
              <a:spcBef>
                <a:spcPts val="0"/>
              </a:spcBef>
              <a:spcAft>
                <a:spcPts val="0"/>
              </a:spcAft>
              <a:buClr>
                <a:srgbClr val="222222"/>
              </a:buClr>
              <a:buSzPts val="1350"/>
              <a:buFont typeface="Arial"/>
              <a:buChar char="●"/>
            </a:pPr>
            <a:r>
              <a:rPr lang="en" sz="1350">
                <a:solidFill>
                  <a:srgbClr val="222222"/>
                </a:solidFill>
                <a:highlight>
                  <a:srgbClr val="FFFFFF"/>
                </a:highlight>
                <a:uFill>
                  <a:noFill/>
                </a:uFill>
                <a:latin typeface="Arial"/>
                <a:ea typeface="Arial"/>
                <a:cs typeface="Arial"/>
                <a:sym typeface="Arial"/>
                <a:hlinkClick r:id="rId4">
                  <a:extLst>
                    <a:ext uri="{A12FA001-AC4F-418D-AE19-62706E023703}">
                      <ahyp:hlinkClr val="tx"/>
                    </a:ext>
                  </a:extLst>
                </a:hlinkClick>
              </a:rPr>
              <a:t>Learning Phrase Representations using RNN Encoder-Decoder for Statistical Machine Translation</a:t>
            </a:r>
            <a:r>
              <a:rPr lang="en" sz="1350">
                <a:solidFill>
                  <a:srgbClr val="222222"/>
                </a:solidFill>
                <a:highlight>
                  <a:srgbClr val="FFFFFF"/>
                </a:highlight>
                <a:latin typeface="Arial"/>
                <a:ea typeface="Arial"/>
                <a:cs typeface="Arial"/>
                <a:sym typeface="Arial"/>
              </a:rPr>
              <a:t>, 2014</a:t>
            </a:r>
            <a:endParaRPr sz="1350">
              <a:solidFill>
                <a:srgbClr val="222222"/>
              </a:solidFill>
              <a:highlight>
                <a:srgbClr val="FFFFFF"/>
              </a:highlight>
              <a:latin typeface="Arial"/>
              <a:ea typeface="Arial"/>
              <a:cs typeface="Arial"/>
              <a:sym typeface="Arial"/>
            </a:endParaRPr>
          </a:p>
          <a:p>
            <a:pPr indent="0" lvl="0" marL="0" rtl="0" algn="l">
              <a:lnSpc>
                <a:spcPct val="150000"/>
              </a:lnSpc>
              <a:spcBef>
                <a:spcPts val="2200"/>
              </a:spcBef>
              <a:spcAft>
                <a:spcPts val="1400"/>
              </a:spcAft>
              <a:buNone/>
            </a:pPr>
            <a:r>
              <a:rPr lang="en" sz="1150">
                <a:solidFill>
                  <a:srgbClr val="222222"/>
                </a:solidFill>
                <a:highlight>
                  <a:srgbClr val="FFFFFF"/>
                </a:highlight>
                <a:latin typeface="Arial"/>
                <a:ea typeface="Arial"/>
                <a:cs typeface="Arial"/>
                <a:sym typeface="Arial"/>
              </a:rPr>
              <a:t>Nevertheless, it suffers from the constraint that all input sequences are forced to be encoded to a fixed length internal vector. This is a problem when dealing with long input sequences because the neural network needs to compress all the necessary information of a source sentence into a fixed-length vector.</a:t>
            </a:r>
            <a:endParaRPr sz="1350">
              <a:solidFill>
                <a:srgbClr val="222222"/>
              </a:solidFill>
              <a:highlight>
                <a:srgbClr val="FFFFFF"/>
              </a:highlight>
              <a:latin typeface="Arial"/>
              <a:ea typeface="Arial"/>
              <a:cs typeface="Arial"/>
              <a:sym typeface="Arial"/>
            </a:endParaRPr>
          </a:p>
        </p:txBody>
      </p:sp>
      <p:pic>
        <p:nvPicPr>
          <p:cNvPr id="86" name="Google Shape;86;p17"/>
          <p:cNvPicPr preferRelativeResize="0"/>
          <p:nvPr/>
        </p:nvPicPr>
        <p:blipFill>
          <a:blip r:embed="rId5">
            <a:alphaModFix/>
          </a:blip>
          <a:stretch>
            <a:fillRect/>
          </a:stretch>
        </p:blipFill>
        <p:spPr>
          <a:xfrm>
            <a:off x="1337650" y="3227213"/>
            <a:ext cx="5638800" cy="178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50">
                <a:solidFill>
                  <a:srgbClr val="222222"/>
                </a:solidFill>
                <a:highlight>
                  <a:srgbClr val="FFFFFF"/>
                </a:highlight>
                <a:latin typeface="Arial"/>
                <a:ea typeface="Arial"/>
                <a:cs typeface="Arial"/>
                <a:sym typeface="Arial"/>
              </a:rPr>
              <a:t>Encoder-decoder architecture</a:t>
            </a:r>
            <a:endParaRPr b="1" sz="3900">
              <a:solidFill>
                <a:srgbClr val="222222"/>
              </a:solidFill>
            </a:endParaRPr>
          </a:p>
          <a:p>
            <a:pPr indent="0" lvl="0" marL="0" rtl="0" algn="l">
              <a:lnSpc>
                <a:spcPct val="150000"/>
              </a:lnSpc>
              <a:spcBef>
                <a:spcPts val="0"/>
              </a:spcBef>
              <a:spcAft>
                <a:spcPts val="0"/>
              </a:spcAft>
              <a:buClr>
                <a:schemeClr val="dk2"/>
              </a:buClr>
              <a:buSzPct val="61111"/>
              <a:buFont typeface="Arial"/>
              <a:buNone/>
            </a:pPr>
            <a:r>
              <a:t/>
            </a:r>
            <a:endParaRPr b="1" sz="1800">
              <a:solidFill>
                <a:srgbClr val="222222"/>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2"/>
              </a:buClr>
              <a:buSzPct val="1000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92" name="Google Shape;92;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A drawback of this architecture is that the encoder needs to represent the input sequence x1, x2, x3, x4 as a single vector c, which can causes information loss as all information needs to be compressed into c.</a:t>
            </a:r>
            <a:endParaRPr sz="1500">
              <a:solidFill>
                <a:srgbClr val="292929"/>
              </a:solidFill>
              <a:highlight>
                <a:srgbClr val="FFFFFF"/>
              </a:highlight>
              <a:latin typeface="Georgia"/>
              <a:ea typeface="Georgia"/>
              <a:cs typeface="Georgia"/>
              <a:sym typeface="Georgia"/>
            </a:endParaRPr>
          </a:p>
          <a:p>
            <a:pPr indent="0" lvl="0" marL="0" rtl="0" algn="l">
              <a:spcBef>
                <a:spcPts val="2600"/>
              </a:spcBef>
              <a:spcAft>
                <a:spcPts val="0"/>
              </a:spcAft>
              <a:buClr>
                <a:schemeClr val="dk2"/>
              </a:buClr>
              <a:buSzPts val="1100"/>
              <a:buFont typeface="Arial"/>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260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1745425" y="2290175"/>
            <a:ext cx="5484425" cy="249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rgbClr val="222222"/>
                </a:solidFill>
                <a:highlight>
                  <a:srgbClr val="FFFFFF"/>
                </a:highlight>
                <a:latin typeface="Arial"/>
                <a:ea typeface="Arial"/>
                <a:cs typeface="Arial"/>
                <a:sym typeface="Arial"/>
              </a:rPr>
              <a:t>Attention mechanism</a:t>
            </a:r>
            <a:endParaRPr b="1" sz="2000">
              <a:solidFill>
                <a:srgbClr val="222222"/>
              </a:solidFill>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22222"/>
                </a:solidFill>
                <a:latin typeface="Times New Roman"/>
                <a:ea typeface="Times New Roman"/>
                <a:cs typeface="Times New Roman"/>
                <a:sym typeface="Times New Roman"/>
              </a:rPr>
              <a:t>The attention mechanism is introduced to tackle this problem. Basically, it looks at all hidden states from the encoder sequence to make predictions. </a:t>
            </a:r>
            <a:r>
              <a:rPr lang="en" sz="1300">
                <a:solidFill>
                  <a:srgbClr val="222222"/>
                </a:solidFill>
                <a:highlight>
                  <a:srgbClr val="FFFFFF"/>
                </a:highlight>
                <a:latin typeface="Times New Roman"/>
                <a:ea typeface="Times New Roman"/>
                <a:cs typeface="Times New Roman"/>
                <a:sym typeface="Times New Roman"/>
              </a:rPr>
              <a:t>This is achieved by keeping the intermediate outputs from the encoder LSTM from each step of the input sequence and training the model to learn to pay attention to these inputs and relate them to items in the output sequence.</a:t>
            </a:r>
            <a:endParaRPr sz="13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2"/>
              </a:buClr>
              <a:buSzPts val="1100"/>
              <a:buFont typeface="Arial"/>
              <a:buNone/>
            </a:pPr>
            <a:r>
              <a:t/>
            </a:r>
            <a:endParaRPr sz="13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22222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rgbClr val="22222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300">
              <a:solidFill>
                <a:srgbClr val="222222"/>
              </a:solidFill>
              <a:latin typeface="Times New Roman"/>
              <a:ea typeface="Times New Roman"/>
              <a:cs typeface="Times New Roman"/>
              <a:sym typeface="Times New Roman"/>
            </a:endParaRPr>
          </a:p>
        </p:txBody>
      </p:sp>
      <p:pic>
        <p:nvPicPr>
          <p:cNvPr id="100" name="Google Shape;100;p19"/>
          <p:cNvPicPr preferRelativeResize="0"/>
          <p:nvPr/>
        </p:nvPicPr>
        <p:blipFill>
          <a:blip r:embed="rId3">
            <a:alphaModFix/>
          </a:blip>
          <a:stretch>
            <a:fillRect/>
          </a:stretch>
        </p:blipFill>
        <p:spPr>
          <a:xfrm>
            <a:off x="2066425" y="2447275"/>
            <a:ext cx="4738825" cy="258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b="1" lang="en" sz="2045">
                <a:solidFill>
                  <a:srgbClr val="222222"/>
                </a:solidFill>
                <a:highlight>
                  <a:srgbClr val="FFFFFF"/>
                </a:highlight>
                <a:latin typeface="Arial"/>
                <a:ea typeface="Arial"/>
                <a:cs typeface="Arial"/>
                <a:sym typeface="Arial"/>
              </a:rPr>
              <a:t>Attention mechanism</a:t>
            </a:r>
            <a:endParaRPr b="1" sz="3709">
              <a:solidFill>
                <a:srgbClr val="222222"/>
              </a:solidFill>
            </a:endParaRPr>
          </a:p>
          <a:p>
            <a:pPr indent="0" lvl="0" marL="0" rtl="0" algn="l">
              <a:spcBef>
                <a:spcPts val="0"/>
              </a:spcBef>
              <a:spcAft>
                <a:spcPts val="0"/>
              </a:spcAft>
              <a:buSzPts val="990"/>
              <a:buNone/>
            </a:pPr>
            <a:r>
              <a:t/>
            </a:r>
            <a:endParaRPr sz="2700"/>
          </a:p>
        </p:txBody>
      </p:sp>
      <p:sp>
        <p:nvSpPr>
          <p:cNvPr id="106" name="Google Shape;106;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222222"/>
                </a:solidFill>
                <a:latin typeface="Times New Roman"/>
                <a:ea typeface="Times New Roman"/>
                <a:cs typeface="Times New Roman"/>
                <a:sym typeface="Times New Roman"/>
              </a:rPr>
              <a:t>Unlike the traditional encoder-decoder architecture that make predictions on the final output of the </a:t>
            </a:r>
            <a:r>
              <a:rPr lang="en" sz="1300">
                <a:solidFill>
                  <a:srgbClr val="222222"/>
                </a:solidFill>
                <a:latin typeface="Times New Roman"/>
                <a:ea typeface="Times New Roman"/>
                <a:cs typeface="Times New Roman"/>
                <a:sym typeface="Times New Roman"/>
              </a:rPr>
              <a:t>encoding step</a:t>
            </a:r>
            <a:r>
              <a:rPr lang="en" sz="1300">
                <a:solidFill>
                  <a:srgbClr val="222222"/>
                </a:solidFill>
                <a:latin typeface="Times New Roman"/>
                <a:ea typeface="Times New Roman"/>
                <a:cs typeface="Times New Roman"/>
                <a:sym typeface="Times New Roman"/>
              </a:rPr>
              <a:t>, attention-based encoder-decoder architecture </a:t>
            </a:r>
            <a:r>
              <a:rPr i="1" lang="en" sz="1300">
                <a:solidFill>
                  <a:srgbClr val="222222"/>
                </a:solidFill>
                <a:highlight>
                  <a:srgbClr val="FFFFFF"/>
                </a:highlight>
                <a:latin typeface="Times New Roman"/>
                <a:ea typeface="Times New Roman"/>
                <a:cs typeface="Times New Roman"/>
                <a:sym typeface="Times New Roman"/>
              </a:rPr>
              <a:t>attends</a:t>
            </a:r>
            <a:r>
              <a:rPr lang="en" sz="1300">
                <a:solidFill>
                  <a:srgbClr val="222222"/>
                </a:solidFill>
                <a:highlight>
                  <a:srgbClr val="FFFFFF"/>
                </a:highlight>
                <a:latin typeface="Times New Roman"/>
                <a:ea typeface="Times New Roman"/>
                <a:cs typeface="Times New Roman"/>
                <a:sym typeface="Times New Roman"/>
              </a:rPr>
              <a:t> every hidden state from each encoder node at every time step and </a:t>
            </a:r>
            <a:r>
              <a:rPr i="1" lang="en" sz="1300">
                <a:solidFill>
                  <a:srgbClr val="222222"/>
                </a:solidFill>
                <a:highlight>
                  <a:srgbClr val="FFFFFF"/>
                </a:highlight>
                <a:latin typeface="Times New Roman"/>
                <a:ea typeface="Times New Roman"/>
                <a:cs typeface="Times New Roman"/>
                <a:sym typeface="Times New Roman"/>
              </a:rPr>
              <a:t>then</a:t>
            </a:r>
            <a:r>
              <a:rPr lang="en" sz="1300">
                <a:solidFill>
                  <a:srgbClr val="222222"/>
                </a:solidFill>
                <a:highlight>
                  <a:srgbClr val="FFFFFF"/>
                </a:highlight>
                <a:latin typeface="Times New Roman"/>
                <a:ea typeface="Times New Roman"/>
                <a:cs typeface="Times New Roman"/>
                <a:sym typeface="Times New Roman"/>
              </a:rPr>
              <a:t> makes predictions after deciding which one is </a:t>
            </a:r>
            <a:r>
              <a:rPr i="1" lang="en" sz="1300">
                <a:solidFill>
                  <a:srgbClr val="222222"/>
                </a:solidFill>
                <a:highlight>
                  <a:srgbClr val="FFFFFF"/>
                </a:highlight>
                <a:latin typeface="Times New Roman"/>
                <a:ea typeface="Times New Roman"/>
                <a:cs typeface="Times New Roman"/>
                <a:sym typeface="Times New Roman"/>
              </a:rPr>
              <a:t>more informative.</a:t>
            </a:r>
            <a:endParaRPr sz="1300">
              <a:solidFill>
                <a:srgbClr val="222222"/>
              </a:solidFill>
              <a:latin typeface="Times New Roman"/>
              <a:ea typeface="Times New Roman"/>
              <a:cs typeface="Times New Roman"/>
              <a:sym typeface="Times New Roman"/>
            </a:endParaRPr>
          </a:p>
        </p:txBody>
      </p:sp>
      <p:pic>
        <p:nvPicPr>
          <p:cNvPr id="107" name="Google Shape;107;p20"/>
          <p:cNvPicPr preferRelativeResize="0"/>
          <p:nvPr/>
        </p:nvPicPr>
        <p:blipFill>
          <a:blip r:embed="rId3">
            <a:alphaModFix/>
          </a:blip>
          <a:stretch>
            <a:fillRect/>
          </a:stretch>
        </p:blipFill>
        <p:spPr>
          <a:xfrm>
            <a:off x="1407700" y="2285900"/>
            <a:ext cx="6005525" cy="28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40">
                <a:solidFill>
                  <a:srgbClr val="222222"/>
                </a:solidFill>
                <a:highlight>
                  <a:srgbClr val="FFFFFF"/>
                </a:highlight>
                <a:latin typeface="Arial"/>
                <a:ea typeface="Arial"/>
                <a:cs typeface="Arial"/>
                <a:sym typeface="Arial"/>
              </a:rPr>
              <a:t>Attention mechanism</a:t>
            </a:r>
            <a:endParaRPr b="1" sz="3539">
              <a:solidFill>
                <a:srgbClr val="222222"/>
              </a:solidFill>
            </a:endParaRPr>
          </a:p>
          <a:p>
            <a:pPr indent="0" lvl="0" marL="0" rtl="0" algn="l">
              <a:spcBef>
                <a:spcPts val="0"/>
              </a:spcBef>
              <a:spcAft>
                <a:spcPts val="0"/>
              </a:spcAft>
              <a:buClr>
                <a:schemeClr val="dk2"/>
              </a:buClr>
              <a:buSzPts val="990"/>
              <a:buFont typeface="Arial"/>
              <a:buNone/>
            </a:pPr>
            <a:r>
              <a:t/>
            </a:r>
            <a:endParaRPr b="1" sz="1840">
              <a:solidFill>
                <a:srgbClr val="222222"/>
              </a:solidFill>
              <a:highlight>
                <a:srgbClr val="FFFFFF"/>
              </a:highlight>
              <a:latin typeface="Arial"/>
              <a:ea typeface="Arial"/>
              <a:cs typeface="Arial"/>
              <a:sym typeface="Arial"/>
            </a:endParaRPr>
          </a:p>
        </p:txBody>
      </p:sp>
      <p:sp>
        <p:nvSpPr>
          <p:cNvPr id="113" name="Google Shape;113;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lnSpc>
                <a:spcPct val="105882"/>
              </a:lnSpc>
              <a:spcBef>
                <a:spcPts val="4000"/>
              </a:spcBef>
              <a:spcAft>
                <a:spcPts val="0"/>
              </a:spcAft>
              <a:buClr>
                <a:schemeClr val="dk2"/>
              </a:buClr>
              <a:buSzPts val="1100"/>
              <a:buFont typeface="Arial"/>
              <a:buNone/>
            </a:pPr>
            <a:r>
              <a:rPr b="1" lang="en" sz="1500">
                <a:solidFill>
                  <a:srgbClr val="292929"/>
                </a:solidFill>
                <a:highlight>
                  <a:srgbClr val="FFFFFF"/>
                </a:highlight>
                <a:latin typeface="Arial"/>
                <a:ea typeface="Arial"/>
                <a:cs typeface="Arial"/>
                <a:sym typeface="Arial"/>
              </a:rPr>
              <a:t>All steps in Attention mechanism:</a:t>
            </a:r>
            <a:endParaRPr b="1" sz="1500">
              <a:solidFill>
                <a:srgbClr val="292929"/>
              </a:solidFill>
              <a:highlight>
                <a:srgbClr val="FFFFFF"/>
              </a:highlight>
              <a:latin typeface="Arial"/>
              <a:ea typeface="Arial"/>
              <a:cs typeface="Arial"/>
              <a:sym typeface="Arial"/>
            </a:endParaRPr>
          </a:p>
          <a:p>
            <a:pPr indent="-323850" lvl="0" marL="749300" rtl="0" algn="l">
              <a:lnSpc>
                <a:spcPct val="190909"/>
              </a:lnSpc>
              <a:spcBef>
                <a:spcPts val="1400"/>
              </a:spcBef>
              <a:spcAft>
                <a:spcPts val="0"/>
              </a:spcAft>
              <a:buClr>
                <a:srgbClr val="292929"/>
              </a:buClr>
              <a:buSzPts val="1500"/>
              <a:buFont typeface="Georgia"/>
              <a:buAutoNum type="arabicPeriod"/>
            </a:pPr>
            <a:r>
              <a:rPr lang="en" sz="1500">
                <a:solidFill>
                  <a:srgbClr val="292929"/>
                </a:solidFill>
                <a:highlight>
                  <a:srgbClr val="FFFFFF"/>
                </a:highlight>
                <a:latin typeface="Georgia"/>
                <a:ea typeface="Georgia"/>
                <a:cs typeface="Georgia"/>
                <a:sym typeface="Georgia"/>
              </a:rPr>
              <a:t>Encoding</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AutoNum type="arabicPeriod"/>
            </a:pPr>
            <a:r>
              <a:rPr lang="en" sz="1500">
                <a:solidFill>
                  <a:srgbClr val="292929"/>
                </a:solidFill>
                <a:highlight>
                  <a:srgbClr val="FFFFFF"/>
                </a:highlight>
                <a:latin typeface="Georgia"/>
                <a:ea typeface="Georgia"/>
                <a:cs typeface="Georgia"/>
                <a:sym typeface="Georgia"/>
              </a:rPr>
              <a:t>Computing Attention weights</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AutoNum type="arabicPeriod"/>
            </a:pPr>
            <a:r>
              <a:rPr lang="en" sz="1500">
                <a:solidFill>
                  <a:srgbClr val="292929"/>
                </a:solidFill>
                <a:highlight>
                  <a:srgbClr val="FFFFFF"/>
                </a:highlight>
                <a:latin typeface="Georgia"/>
                <a:ea typeface="Georgia"/>
                <a:cs typeface="Georgia"/>
                <a:sym typeface="Georgia"/>
              </a:rPr>
              <a:t>Creating context vector</a:t>
            </a:r>
            <a:endParaRPr sz="1500">
              <a:solidFill>
                <a:srgbClr val="292929"/>
              </a:solidFill>
              <a:highlight>
                <a:srgbClr val="FFFFFF"/>
              </a:highlight>
              <a:latin typeface="Georgia"/>
              <a:ea typeface="Georgia"/>
              <a:cs typeface="Georgia"/>
              <a:sym typeface="Georgia"/>
            </a:endParaRPr>
          </a:p>
          <a:p>
            <a:pPr indent="-323850" lvl="0" marL="749300" rtl="0" algn="l">
              <a:lnSpc>
                <a:spcPct val="190909"/>
              </a:lnSpc>
              <a:spcBef>
                <a:spcPts val="0"/>
              </a:spcBef>
              <a:spcAft>
                <a:spcPts val="0"/>
              </a:spcAft>
              <a:buClr>
                <a:srgbClr val="292929"/>
              </a:buClr>
              <a:buSzPts val="1500"/>
              <a:buFont typeface="Georgia"/>
              <a:buAutoNum type="arabicPeriod"/>
            </a:pPr>
            <a:r>
              <a:rPr lang="en" sz="1500">
                <a:solidFill>
                  <a:srgbClr val="292929"/>
                </a:solidFill>
                <a:highlight>
                  <a:srgbClr val="FFFFFF"/>
                </a:highlight>
                <a:latin typeface="Georgia"/>
                <a:ea typeface="Georgia"/>
                <a:cs typeface="Georgia"/>
                <a:sym typeface="Georgia"/>
              </a:rPr>
              <a:t>Decoding </a:t>
            </a:r>
            <a:endParaRPr sz="1500">
              <a:solidFill>
                <a:srgbClr val="292929"/>
              </a:solidFill>
              <a:highlight>
                <a:srgbClr val="FFFFFF"/>
              </a:highlight>
              <a:latin typeface="Georgia"/>
              <a:ea typeface="Georgia"/>
              <a:cs typeface="Georgia"/>
              <a:sym typeface="Georgia"/>
            </a:endParaRPr>
          </a:p>
          <a:p>
            <a:pPr indent="0" lvl="0" marL="457200" rtl="0" algn="l">
              <a:lnSpc>
                <a:spcPct val="190909"/>
              </a:lnSpc>
              <a:spcBef>
                <a:spcPts val="0"/>
              </a:spcBef>
              <a:spcAft>
                <a:spcPts val="0"/>
              </a:spcAft>
              <a:buNone/>
            </a:pPr>
            <a:r>
              <a:t/>
            </a:r>
            <a:endParaRPr sz="1100">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3788200" y="1234075"/>
            <a:ext cx="5355800" cy="3268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