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97a11b1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97a11b1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97a11b12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97a11b12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97a11b1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97a11b1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97a11b1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97a11b1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97a11b12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97a11b12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97a11b12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97a11b12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97a11b12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97a11b12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97a11b127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97a11b127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97a11b127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97a11b127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97a11b1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97a11b1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142049bb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142049bb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97a11b1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97a11b1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142049bb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142049bb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142049bb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142049bb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142049bb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142049bb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142049b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142049b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142049bb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142049bb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142049bb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d142049bb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142049bb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142049bb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Captioning</a:t>
            </a:r>
            <a:endParaRPr/>
          </a:p>
        </p:txBody>
      </p:sp>
      <p:sp>
        <p:nvSpPr>
          <p:cNvPr id="135" name="Google Shape;135;p13"/>
          <p:cNvSpPr txBox="1"/>
          <p:nvPr>
            <p:ph idx="1" type="subTitle"/>
          </p:nvPr>
        </p:nvSpPr>
        <p:spPr>
          <a:xfrm>
            <a:off x="4161525" y="30626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merge architecture, process image and caption separately then merge the image with the output of RNN after processing the word</a:t>
            </a:r>
            <a:endParaRPr/>
          </a:p>
        </p:txBody>
      </p:sp>
      <p:pic>
        <p:nvPicPr>
          <p:cNvPr id="198" name="Google Shape;198;p22"/>
          <p:cNvPicPr preferRelativeResize="0"/>
          <p:nvPr/>
        </p:nvPicPr>
        <p:blipFill>
          <a:blip r:embed="rId3">
            <a:alphaModFix/>
          </a:blip>
          <a:stretch>
            <a:fillRect/>
          </a:stretch>
        </p:blipFill>
        <p:spPr>
          <a:xfrm>
            <a:off x="1714388" y="2651075"/>
            <a:ext cx="6205122" cy="182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models to train from input</a:t>
            </a:r>
            <a:endParaRPr/>
          </a:p>
        </p:txBody>
      </p:sp>
      <p:pic>
        <p:nvPicPr>
          <p:cNvPr id="205" name="Google Shape;205;p23"/>
          <p:cNvPicPr preferRelativeResize="0"/>
          <p:nvPr/>
        </p:nvPicPr>
        <p:blipFill>
          <a:blip r:embed="rId3">
            <a:alphaModFix/>
          </a:blip>
          <a:stretch>
            <a:fillRect/>
          </a:stretch>
        </p:blipFill>
        <p:spPr>
          <a:xfrm>
            <a:off x="2098488" y="2015975"/>
            <a:ext cx="5436926" cy="294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Plotting model: </a:t>
            </a:r>
            <a:endParaRPr/>
          </a:p>
        </p:txBody>
      </p:sp>
      <p:pic>
        <p:nvPicPr>
          <p:cNvPr id="212" name="Google Shape;212;p24"/>
          <p:cNvPicPr preferRelativeResize="0"/>
          <p:nvPr/>
        </p:nvPicPr>
        <p:blipFill>
          <a:blip r:embed="rId3">
            <a:alphaModFix/>
          </a:blip>
          <a:stretch>
            <a:fillRect/>
          </a:stretch>
        </p:blipFill>
        <p:spPr>
          <a:xfrm>
            <a:off x="3348301" y="1797500"/>
            <a:ext cx="2937276" cy="327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Generation</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5"/>
          <p:cNvPicPr preferRelativeResize="0"/>
          <p:nvPr/>
        </p:nvPicPr>
        <p:blipFill>
          <a:blip r:embed="rId3">
            <a:alphaModFix/>
          </a:blip>
          <a:stretch>
            <a:fillRect/>
          </a:stretch>
        </p:blipFill>
        <p:spPr>
          <a:xfrm>
            <a:off x="1780638" y="1112850"/>
            <a:ext cx="5930124" cy="4030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Generation</a:t>
            </a:r>
            <a:endParaRPr/>
          </a:p>
        </p:txBody>
      </p:sp>
      <p:sp>
        <p:nvSpPr>
          <p:cNvPr id="225" name="Google Shape;225;p26"/>
          <p:cNvSpPr txBox="1"/>
          <p:nvPr>
            <p:ph idx="1" type="body"/>
          </p:nvPr>
        </p:nvSpPr>
        <p:spPr>
          <a:xfrm>
            <a:off x="1297500" y="930650"/>
            <a:ext cx="7038900" cy="2153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data matrix is the picture below. First we need to convert both the images to their corresponding 2048 length feature vector as discussed above. Let “Image_1” and “Image_2” be the feature vectors of the first two images respectively. Secondly, let’s build the vocabulary for the first two (train) captions by adding the two tokens “startseq” and “endseq” in both of them.</a:t>
            </a:r>
            <a:endParaRPr/>
          </a:p>
          <a:p>
            <a:pPr indent="0" lvl="0" marL="0" rtl="0" algn="l">
              <a:spcBef>
                <a:spcPts val="1200"/>
              </a:spcBef>
              <a:spcAft>
                <a:spcPts val="0"/>
              </a:spcAft>
              <a:buNone/>
            </a:pPr>
            <a:r>
              <a:rPr lang="en"/>
              <a:t>Now let’s try to frame it as a supervised learning problem where we have a set of data points D = {Xi, Yi}, where Xi is the feature vector of data point ‘i’ and Yi is the corresponding target variable.</a:t>
            </a:r>
            <a:endParaRPr/>
          </a:p>
          <a:p>
            <a:pPr indent="0" lvl="0" marL="0" rtl="0" algn="l">
              <a:spcBef>
                <a:spcPts val="1200"/>
              </a:spcBef>
              <a:spcAft>
                <a:spcPts val="1200"/>
              </a:spcAft>
              <a:buNone/>
            </a:pPr>
            <a:r>
              <a:rPr lang="en"/>
              <a:t>For the first time, we provide the image vector and the first word as input and try to predict the second word, i.e.: Input = Image_1 + ‘startseq’; Output = ‘the’ Then we provide image vector and the first two words as input and try to predict the third word, i.e.: Input = Image_1 + ‘startseq the’; Output = ‘cat’ And so on…</a:t>
            </a:r>
            <a:endParaRPr/>
          </a:p>
        </p:txBody>
      </p:sp>
      <p:pic>
        <p:nvPicPr>
          <p:cNvPr id="226" name="Google Shape;226;p26"/>
          <p:cNvPicPr preferRelativeResize="0"/>
          <p:nvPr/>
        </p:nvPicPr>
        <p:blipFill>
          <a:blip r:embed="rId3">
            <a:alphaModFix/>
          </a:blip>
          <a:stretch>
            <a:fillRect/>
          </a:stretch>
        </p:blipFill>
        <p:spPr>
          <a:xfrm>
            <a:off x="1993570" y="3033295"/>
            <a:ext cx="4628300" cy="202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a:t>
            </a:r>
            <a:endParaRPr/>
          </a:p>
          <a:p>
            <a:pPr indent="0" lvl="0" marL="0" rtl="0" algn="l">
              <a:spcBef>
                <a:spcPts val="0"/>
              </a:spcBef>
              <a:spcAft>
                <a:spcPts val="0"/>
              </a:spcAft>
              <a:buNone/>
            </a:pPr>
            <a:r>
              <a:t/>
            </a:r>
            <a:endParaRPr/>
          </a:p>
        </p:txBody>
      </p:sp>
      <p:sp>
        <p:nvSpPr>
          <p:cNvPr id="232" name="Google Shape;232;p27"/>
          <p:cNvSpPr txBox="1"/>
          <p:nvPr>
            <p:ph idx="1" type="body"/>
          </p:nvPr>
        </p:nvSpPr>
        <p:spPr>
          <a:xfrm>
            <a:off x="1297500" y="1056100"/>
            <a:ext cx="7038900" cy="23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must now understand that in every data point, it’s not just the image which goes as input to the system, but also, a partial caption which helps to predict the next word in the sequence.</a:t>
            </a:r>
            <a:endParaRPr/>
          </a:p>
          <a:p>
            <a:pPr indent="0" lvl="0" marL="0" rtl="0" algn="l">
              <a:spcBef>
                <a:spcPts val="1200"/>
              </a:spcBef>
              <a:spcAft>
                <a:spcPts val="1200"/>
              </a:spcAft>
              <a:buNone/>
            </a:pPr>
            <a:r>
              <a:rPr lang="en"/>
              <a:t>However, we have already discussed that we are not going to pass the actual English text of the caption, rather we are going to pass the sequence of indices where each index represents a unique word. Since we have already created an index for each word, let’s now replace the words with their indices and understand how the data matrix will look like:</a:t>
            </a:r>
            <a:endParaRPr/>
          </a:p>
        </p:txBody>
      </p:sp>
      <p:pic>
        <p:nvPicPr>
          <p:cNvPr id="233" name="Google Shape;233;p27"/>
          <p:cNvPicPr preferRelativeResize="0"/>
          <p:nvPr/>
        </p:nvPicPr>
        <p:blipFill>
          <a:blip r:embed="rId3">
            <a:alphaModFix/>
          </a:blip>
          <a:stretch>
            <a:fillRect/>
          </a:stretch>
        </p:blipFill>
        <p:spPr>
          <a:xfrm>
            <a:off x="2458250" y="2717475"/>
            <a:ext cx="4227500" cy="242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Generation</a:t>
            </a:r>
            <a:endParaRPr/>
          </a:p>
        </p:txBody>
      </p:sp>
      <p:sp>
        <p:nvSpPr>
          <p:cNvPr id="239" name="Google Shape;239;p28"/>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we would be doing batch processing, we need to make sure that each sequence is of equal length. Hence we need to append 0’s (zero padding) at the end of each sequence. </a:t>
            </a:r>
            <a:endParaRPr/>
          </a:p>
          <a:p>
            <a:pPr indent="0" lvl="0" marL="0" rtl="0" algn="l">
              <a:spcBef>
                <a:spcPts val="1200"/>
              </a:spcBef>
              <a:spcAft>
                <a:spcPts val="1200"/>
              </a:spcAft>
              <a:buNone/>
            </a:pPr>
            <a:r>
              <a:rPr lang="en"/>
              <a:t>In the above example, 2 images and captions which have lead to 15 data points. However, in our actual training dataset we have 8000 images, each having 5 captions. This makes a total of 40000 images and captions. Even if we assume that each caption on an average is just 7 words long, it will lead to a total of 40000*7 i.e. 280000 data points.</a:t>
            </a:r>
            <a:endParaRPr/>
          </a:p>
        </p:txBody>
      </p:sp>
      <p:pic>
        <p:nvPicPr>
          <p:cNvPr id="240" name="Google Shape;240;p28"/>
          <p:cNvPicPr preferRelativeResize="0"/>
          <p:nvPr/>
        </p:nvPicPr>
        <p:blipFill>
          <a:blip r:embed="rId3">
            <a:alphaModFix/>
          </a:blip>
          <a:stretch>
            <a:fillRect/>
          </a:stretch>
        </p:blipFill>
        <p:spPr>
          <a:xfrm>
            <a:off x="2230350" y="2997330"/>
            <a:ext cx="4914900" cy="210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a:t>
            </a:r>
            <a:endParaRPr/>
          </a:p>
          <a:p>
            <a:pPr indent="0" lvl="0" marL="0" rtl="0" algn="l">
              <a:spcBef>
                <a:spcPts val="0"/>
              </a:spcBef>
              <a:spcAft>
                <a:spcPts val="0"/>
              </a:spcAft>
              <a:buNone/>
            </a:pPr>
            <a:r>
              <a:t/>
            </a:r>
            <a:endParaRPr/>
          </a:p>
        </p:txBody>
      </p:sp>
      <p:sp>
        <p:nvSpPr>
          <p:cNvPr id="246" name="Google Shape;246;p29"/>
          <p:cNvSpPr txBox="1"/>
          <p:nvPr>
            <p:ph idx="1" type="body"/>
          </p:nvPr>
        </p:nvSpPr>
        <p:spPr>
          <a:xfrm>
            <a:off x="1297500" y="1258750"/>
            <a:ext cx="7038900" cy="3417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Size of the data matrix = n*m </a:t>
            </a:r>
            <a:endParaRPr/>
          </a:p>
          <a:p>
            <a:pPr indent="0" lvl="0" marL="0" rtl="0" algn="l">
              <a:spcBef>
                <a:spcPts val="1200"/>
              </a:spcBef>
              <a:spcAft>
                <a:spcPts val="0"/>
              </a:spcAft>
              <a:buNone/>
            </a:pPr>
            <a:r>
              <a:rPr lang="en"/>
              <a:t>Where n-&gt; number of data points (assumed as 280000) </a:t>
            </a:r>
            <a:endParaRPr/>
          </a:p>
          <a:p>
            <a:pPr indent="0" lvl="0" marL="0" rtl="0" algn="l">
              <a:spcBef>
                <a:spcPts val="1200"/>
              </a:spcBef>
              <a:spcAft>
                <a:spcPts val="0"/>
              </a:spcAft>
              <a:buNone/>
            </a:pPr>
            <a:r>
              <a:rPr lang="en"/>
              <a:t>And m-&gt; length of each data point </a:t>
            </a:r>
            <a:endParaRPr/>
          </a:p>
          <a:p>
            <a:pPr indent="0" lvl="0" marL="0" rtl="0" algn="l">
              <a:spcBef>
                <a:spcPts val="1200"/>
              </a:spcBef>
              <a:spcAft>
                <a:spcPts val="0"/>
              </a:spcAft>
              <a:buNone/>
            </a:pPr>
            <a:r>
              <a:rPr lang="en"/>
              <a:t>Clearly m= Length of image vector(2048) + Length of partial caption(x). </a:t>
            </a:r>
            <a:endParaRPr/>
          </a:p>
          <a:p>
            <a:pPr indent="0" lvl="0" marL="0" rtl="0" algn="l">
              <a:spcBef>
                <a:spcPts val="1200"/>
              </a:spcBef>
              <a:spcAft>
                <a:spcPts val="0"/>
              </a:spcAft>
              <a:buNone/>
            </a:pPr>
            <a:r>
              <a:rPr lang="en"/>
              <a:t>m = 2048 + x </a:t>
            </a:r>
            <a:endParaRPr/>
          </a:p>
          <a:p>
            <a:pPr indent="0" lvl="0" marL="0" rtl="0" algn="l">
              <a:spcBef>
                <a:spcPts val="1200"/>
              </a:spcBef>
              <a:spcAft>
                <a:spcPts val="0"/>
              </a:spcAft>
              <a:buNone/>
            </a:pPr>
            <a:r>
              <a:rPr lang="en"/>
              <a:t>Every word (or index) will be mapped (embedded) to higher dimensional space through one of the word embedding techniques. Later, during the model building stage, we will see that each word/index is mapped to a 200-long vector using a pre-trained GLOVE word embedding model. Now each sequence contains 34 indices, where each index is a vector of length 200. Therefore x = 34*200 = 6800 Hence, m = 2048 + 6800 = 8848. Finally, size of data matrix= </a:t>
            </a:r>
            <a:r>
              <a:rPr lang="en"/>
              <a:t>280000</a:t>
            </a:r>
            <a:r>
              <a:rPr lang="en"/>
              <a:t>* 8848 blocks.</a:t>
            </a:r>
            <a:endParaRPr/>
          </a:p>
          <a:p>
            <a:pPr indent="0" lvl="0" marL="0" rtl="0" algn="l">
              <a:spcBef>
                <a:spcPts val="1200"/>
              </a:spcBef>
              <a:spcAft>
                <a:spcPts val="1200"/>
              </a:spcAft>
              <a:buNone/>
            </a:pPr>
            <a:r>
              <a:rPr lang="en"/>
              <a:t>This is pretty huge requirement and even if we are able to manage to load this much data into the RAM, it will make the system very slow.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a:t>
            </a:r>
            <a:endParaRPr/>
          </a:p>
          <a:p>
            <a:pPr indent="0" lvl="0" marL="0" rtl="0" algn="l">
              <a:spcBef>
                <a:spcPts val="0"/>
              </a:spcBef>
              <a:spcAft>
                <a:spcPts val="0"/>
              </a:spcAft>
              <a:buNone/>
            </a:pPr>
            <a:r>
              <a:t/>
            </a:r>
            <a:endParaRPr/>
          </a:p>
        </p:txBody>
      </p:sp>
      <p:sp>
        <p:nvSpPr>
          <p:cNvPr id="252" name="Google Shape;252;p30"/>
          <p:cNvSpPr txBox="1"/>
          <p:nvPr>
            <p:ph idx="1" type="body"/>
          </p:nvPr>
        </p:nvSpPr>
        <p:spPr>
          <a:xfrm>
            <a:off x="1345750" y="1490350"/>
            <a:ext cx="7038900" cy="31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know the basics of Deep Learning, then you must know that to train a model on a particular dataset, we use some version of Stochastic Gradient Descent (SGD) like Adam, Rmsprop, Adagrad, etc. </a:t>
            </a:r>
            <a:endParaRPr/>
          </a:p>
          <a:p>
            <a:pPr indent="0" lvl="0" marL="0" rtl="0" algn="l">
              <a:spcBef>
                <a:spcPts val="1200"/>
              </a:spcBef>
              <a:spcAft>
                <a:spcPts val="0"/>
              </a:spcAft>
              <a:buNone/>
            </a:pPr>
            <a:r>
              <a:rPr lang="en"/>
              <a:t>With SGD, we do not calculate the loss on the entire data set to update the gradients. Rather in every iteration, we calculate the loss on a batch of data points (typically 64, 128, 256, etc.) to update the gradients.</a:t>
            </a:r>
            <a:endParaRPr/>
          </a:p>
          <a:p>
            <a:pPr indent="0" lvl="0" marL="0" rtl="0" algn="l">
              <a:spcBef>
                <a:spcPts val="1200"/>
              </a:spcBef>
              <a:spcAft>
                <a:spcPts val="0"/>
              </a:spcAft>
              <a:buNone/>
            </a:pPr>
            <a:r>
              <a:rPr lang="en"/>
              <a:t> This means that we do not require to store the entire dataset in the memory at once.</a:t>
            </a:r>
            <a:endParaRPr/>
          </a:p>
          <a:p>
            <a:pPr indent="0" lvl="0" marL="0" rtl="0" algn="l">
              <a:spcBef>
                <a:spcPts val="1200"/>
              </a:spcBef>
              <a:spcAft>
                <a:spcPts val="1200"/>
              </a:spcAft>
              <a:buNone/>
            </a:pPr>
            <a:r>
              <a:rPr lang="en"/>
              <a:t>A generator function in Python is used exactly for this purpose. It’s an iterator which resumes the functionality from the point it left the last time it was called.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Inference and prediction</a:t>
            </a:r>
            <a:endParaRPr/>
          </a:p>
        </p:txBody>
      </p:sp>
      <p:sp>
        <p:nvSpPr>
          <p:cNvPr id="258" name="Google Shape;25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Greedy search algorithm to predict caption for the image. We greedily select the word with the maximum probability, given the feature vector and partial caption.</a:t>
            </a:r>
            <a:endParaRPr/>
          </a:p>
        </p:txBody>
      </p:sp>
      <p:pic>
        <p:nvPicPr>
          <p:cNvPr id="259" name="Google Shape;259;p31"/>
          <p:cNvPicPr preferRelativeResize="0"/>
          <p:nvPr/>
        </p:nvPicPr>
        <p:blipFill>
          <a:blip r:embed="rId3">
            <a:alphaModFix/>
          </a:blip>
          <a:stretch>
            <a:fillRect/>
          </a:stretch>
        </p:blipFill>
        <p:spPr>
          <a:xfrm>
            <a:off x="2297850" y="2381600"/>
            <a:ext cx="4548301" cy="235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41" name="Google Shape;141;p14"/>
          <p:cNvSpPr txBox="1"/>
          <p:nvPr>
            <p:ph idx="1" type="body"/>
          </p:nvPr>
        </p:nvSpPr>
        <p:spPr>
          <a:xfrm>
            <a:off x="1347650" y="1026125"/>
            <a:ext cx="7038900" cy="374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Dataset</a:t>
            </a:r>
            <a:endParaRPr sz="1800"/>
          </a:p>
          <a:p>
            <a:pPr indent="-342900" lvl="0" marL="457200" rtl="0" algn="l">
              <a:spcBef>
                <a:spcPts val="0"/>
              </a:spcBef>
              <a:spcAft>
                <a:spcPts val="0"/>
              </a:spcAft>
              <a:buSzPts val="1800"/>
              <a:buChar char="-"/>
            </a:pPr>
            <a:r>
              <a:rPr lang="en" sz="1800"/>
              <a:t>Preprocess</a:t>
            </a:r>
            <a:endParaRPr sz="1800"/>
          </a:p>
          <a:p>
            <a:pPr indent="-342900" lvl="0" marL="457200" rtl="0" algn="l">
              <a:spcBef>
                <a:spcPts val="0"/>
              </a:spcBef>
              <a:spcAft>
                <a:spcPts val="0"/>
              </a:spcAft>
              <a:buSzPts val="1800"/>
              <a:buChar char="-"/>
            </a:pPr>
            <a:r>
              <a:rPr lang="en" sz="1800"/>
              <a:t>Data generation</a:t>
            </a:r>
            <a:endParaRPr sz="1800"/>
          </a:p>
          <a:p>
            <a:pPr indent="-342900" lvl="0" marL="457200" rtl="0" algn="l">
              <a:spcBef>
                <a:spcPts val="0"/>
              </a:spcBef>
              <a:spcAft>
                <a:spcPts val="0"/>
              </a:spcAft>
              <a:buSzPts val="1800"/>
              <a:buChar char="-"/>
            </a:pPr>
            <a:r>
              <a:rPr lang="en" sz="1800"/>
              <a:t>Inference and prediction</a:t>
            </a:r>
            <a:endParaRPr sz="18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Inference and prediction</a:t>
            </a:r>
            <a:endParaRPr/>
          </a:p>
        </p:txBody>
      </p:sp>
      <p:sp>
        <p:nvSpPr>
          <p:cNvPr id="265" name="Google Shape;26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32"/>
          <p:cNvPicPr preferRelativeResize="0"/>
          <p:nvPr/>
        </p:nvPicPr>
        <p:blipFill>
          <a:blip r:embed="rId3">
            <a:alphaModFix/>
          </a:blip>
          <a:stretch>
            <a:fillRect/>
          </a:stretch>
        </p:blipFill>
        <p:spPr>
          <a:xfrm>
            <a:off x="1265596" y="1132450"/>
            <a:ext cx="3197875" cy="2100500"/>
          </a:xfrm>
          <a:prstGeom prst="rect">
            <a:avLst/>
          </a:prstGeom>
          <a:noFill/>
          <a:ln>
            <a:noFill/>
          </a:ln>
        </p:spPr>
      </p:pic>
      <p:pic>
        <p:nvPicPr>
          <p:cNvPr id="267" name="Google Shape;267;p32"/>
          <p:cNvPicPr preferRelativeResize="0"/>
          <p:nvPr/>
        </p:nvPicPr>
        <p:blipFill>
          <a:blip r:embed="rId4">
            <a:alphaModFix/>
          </a:blip>
          <a:stretch>
            <a:fillRect/>
          </a:stretch>
        </p:blipFill>
        <p:spPr>
          <a:xfrm>
            <a:off x="4572000" y="1132450"/>
            <a:ext cx="3763750" cy="2063500"/>
          </a:xfrm>
          <a:prstGeom prst="rect">
            <a:avLst/>
          </a:prstGeom>
          <a:noFill/>
          <a:ln>
            <a:noFill/>
          </a:ln>
        </p:spPr>
      </p:pic>
      <p:pic>
        <p:nvPicPr>
          <p:cNvPr id="268" name="Google Shape;268;p32"/>
          <p:cNvPicPr preferRelativeResize="0"/>
          <p:nvPr/>
        </p:nvPicPr>
        <p:blipFill>
          <a:blip r:embed="rId5">
            <a:alphaModFix/>
          </a:blip>
          <a:stretch>
            <a:fillRect/>
          </a:stretch>
        </p:blipFill>
        <p:spPr>
          <a:xfrm>
            <a:off x="1297500" y="3268025"/>
            <a:ext cx="3197875" cy="1684100"/>
          </a:xfrm>
          <a:prstGeom prst="rect">
            <a:avLst/>
          </a:prstGeom>
          <a:noFill/>
          <a:ln>
            <a:noFill/>
          </a:ln>
        </p:spPr>
      </p:pic>
      <p:pic>
        <p:nvPicPr>
          <p:cNvPr id="269" name="Google Shape;269;p32"/>
          <p:cNvPicPr preferRelativeResize="0"/>
          <p:nvPr/>
        </p:nvPicPr>
        <p:blipFill>
          <a:blip r:embed="rId6">
            <a:alphaModFix/>
          </a:blip>
          <a:stretch>
            <a:fillRect/>
          </a:stretch>
        </p:blipFill>
        <p:spPr>
          <a:xfrm>
            <a:off x="4571996" y="3232950"/>
            <a:ext cx="3763750" cy="191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flickr8k</a:t>
            </a:r>
            <a:endParaRPr/>
          </a:p>
        </p:txBody>
      </p:sp>
      <p:sp>
        <p:nvSpPr>
          <p:cNvPr id="147" name="Google Shape;147;p15"/>
          <p:cNvSpPr txBox="1"/>
          <p:nvPr>
            <p:ph idx="1" type="body"/>
          </p:nvPr>
        </p:nvSpPr>
        <p:spPr>
          <a:xfrm>
            <a:off x="1297500" y="1556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dataset contains: images for model training and captions to describe the images </a:t>
            </a:r>
            <a:endParaRPr/>
          </a:p>
        </p:txBody>
      </p:sp>
      <p:pic>
        <p:nvPicPr>
          <p:cNvPr id="148" name="Google Shape;148;p15"/>
          <p:cNvPicPr preferRelativeResize="0"/>
          <p:nvPr/>
        </p:nvPicPr>
        <p:blipFill>
          <a:blip r:embed="rId3">
            <a:alphaModFix/>
          </a:blip>
          <a:stretch>
            <a:fillRect/>
          </a:stretch>
        </p:blipFill>
        <p:spPr>
          <a:xfrm>
            <a:off x="4650075" y="2103112"/>
            <a:ext cx="3800626" cy="2704300"/>
          </a:xfrm>
          <a:prstGeom prst="rect">
            <a:avLst/>
          </a:prstGeom>
          <a:noFill/>
          <a:ln>
            <a:noFill/>
          </a:ln>
        </p:spPr>
      </p:pic>
      <p:pic>
        <p:nvPicPr>
          <p:cNvPr id="149" name="Google Shape;149;p15"/>
          <p:cNvPicPr preferRelativeResize="0"/>
          <p:nvPr/>
        </p:nvPicPr>
        <p:blipFill>
          <a:blip r:embed="rId4">
            <a:alphaModFix/>
          </a:blip>
          <a:stretch>
            <a:fillRect/>
          </a:stretch>
        </p:blipFill>
        <p:spPr>
          <a:xfrm>
            <a:off x="1390400" y="1945050"/>
            <a:ext cx="2357176" cy="302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captions: Remove punctuations, special characters, words containing numbers for every caption.</a:t>
            </a:r>
            <a:endParaRPr/>
          </a:p>
          <a:p>
            <a:pPr indent="0" lvl="0" marL="0" rtl="0" algn="l">
              <a:spcBef>
                <a:spcPts val="120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1344800" y="2197397"/>
            <a:ext cx="6454399" cy="283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max character in a </a:t>
            </a:r>
            <a:r>
              <a:rPr lang="en"/>
              <a:t>sentence and number of sentences in the caption dataset.</a:t>
            </a:r>
            <a:endParaRPr/>
          </a:p>
          <a:p>
            <a:pPr indent="0" lvl="0" marL="0" rtl="0" algn="l">
              <a:spcBef>
                <a:spcPts val="120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842950" y="2714913"/>
            <a:ext cx="7458075" cy="128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a:t>
            </a:r>
            <a:endParaRPr/>
          </a:p>
          <a:p>
            <a:pPr indent="0" lvl="0" marL="0" rtl="0" algn="l">
              <a:spcBef>
                <a:spcPts val="0"/>
              </a:spcBef>
              <a:spcAft>
                <a:spcPts val="0"/>
              </a:spcAft>
              <a:buNone/>
            </a:pPr>
            <a:r>
              <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Index to word &amp; word to index: create two dictionaries, one to store tokens of sentences and one to store index of the tokens.</a:t>
            </a:r>
            <a:endParaRPr/>
          </a:p>
        </p:txBody>
      </p:sp>
      <p:pic>
        <p:nvPicPr>
          <p:cNvPr id="170" name="Google Shape;170;p18"/>
          <p:cNvPicPr preferRelativeResize="0"/>
          <p:nvPr/>
        </p:nvPicPr>
        <p:blipFill>
          <a:blip r:embed="rId3">
            <a:alphaModFix/>
          </a:blip>
          <a:stretch>
            <a:fillRect/>
          </a:stretch>
        </p:blipFill>
        <p:spPr>
          <a:xfrm>
            <a:off x="3467100" y="2571738"/>
            <a:ext cx="2209800" cy="187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word using Glove:</a:t>
            </a:r>
            <a:endParaRPr/>
          </a:p>
          <a:p>
            <a:pPr indent="0" lvl="0" marL="0" rtl="0" algn="l">
              <a:spcBef>
                <a:spcPts val="1200"/>
              </a:spcBef>
              <a:spcAft>
                <a:spcPts val="0"/>
              </a:spcAft>
              <a:buNone/>
            </a:pPr>
            <a:r>
              <a:rPr lang="en"/>
              <a:t>Mapping the every word (index) to a 200-long vector and for this purpose, we will use a pre-trained GLOVE Model</a:t>
            </a:r>
            <a:endParaRPr/>
          </a:p>
          <a:p>
            <a:pPr indent="0" lvl="0" marL="0" rtl="0" algn="l">
              <a:spcBef>
                <a:spcPts val="1200"/>
              </a:spcBef>
              <a:spcAft>
                <a:spcPts val="0"/>
              </a:spcAft>
              <a:buNone/>
            </a:pPr>
            <a:r>
              <a:rPr lang="en"/>
              <a:t>GLOVE provides 4 text files containing word vectors. We use glove.6B which was trained on Wikipedia 2014 + Gigaword 5</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2513375" y="3089600"/>
            <a:ext cx="4196299" cy="193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
            </a:r>
            <a:r>
              <a:rPr lang="en"/>
              <a:t>oncatenate vectors into matrix </a:t>
            </a:r>
            <a:endParaRPr/>
          </a:p>
        </p:txBody>
      </p:sp>
      <p:pic>
        <p:nvPicPr>
          <p:cNvPr id="184" name="Google Shape;184;p20"/>
          <p:cNvPicPr preferRelativeResize="0"/>
          <p:nvPr/>
        </p:nvPicPr>
        <p:blipFill>
          <a:blip r:embed="rId3">
            <a:alphaModFix/>
          </a:blip>
          <a:stretch>
            <a:fillRect/>
          </a:stretch>
        </p:blipFill>
        <p:spPr>
          <a:xfrm>
            <a:off x="2148979" y="2122172"/>
            <a:ext cx="5335934"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We use Inception V3, remove the last layer (fully connected layer) to get the features vectors of images</a:t>
            </a:r>
            <a:endParaRPr/>
          </a:p>
          <a:p>
            <a:pPr indent="0" lvl="0" marL="0" rtl="0" algn="l">
              <a:spcBef>
                <a:spcPts val="1200"/>
              </a:spcBef>
              <a:spcAft>
                <a:spcPts val="0"/>
              </a:spcAft>
              <a:buNone/>
            </a:pPr>
            <a:r>
              <a:rPr lang="en"/>
              <a:t>Our purpose here is to get fixed-length informative vector for each image. This process is called automatic feature engineering.</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1652438" y="2928172"/>
            <a:ext cx="6329026" cy="204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