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90f6f5e7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90f6f5e7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a2e0bfe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ca2e0bfe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a2e0bfe4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ca2e0bfe4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a2e0bfe4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ca2e0bfe4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ca2e0bfe4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ca2e0bfe4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vi" sz="2750">
                <a:solidFill>
                  <a:srgbClr val="3C4043"/>
                </a:solidFill>
                <a:latin typeface="Roboto"/>
                <a:ea typeface="Roboto"/>
                <a:cs typeface="Roboto"/>
                <a:sym typeface="Roboto"/>
              </a:rPr>
              <a:t>Multilayer Perceptron for Regression and classification Problems</a:t>
            </a:r>
            <a:endParaRPr sz="53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vi"/>
              <a:t>Backpropagation algorithm</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AutoNum type="arabicPeriod"/>
            </a:pPr>
            <a:r>
              <a:rPr lang="vi" sz="1500">
                <a:latin typeface="Times New Roman"/>
                <a:ea typeface="Times New Roman"/>
                <a:cs typeface="Times New Roman"/>
                <a:sym typeface="Times New Roman"/>
              </a:rPr>
              <a:t>Definition</a:t>
            </a:r>
            <a:endParaRPr sz="1500">
              <a:latin typeface="Times New Roman"/>
              <a:ea typeface="Times New Roman"/>
              <a:cs typeface="Times New Roman"/>
              <a:sym typeface="Times New Roman"/>
            </a:endParaRPr>
          </a:p>
          <a:p>
            <a:pPr indent="0" lvl="0" marL="457200" rtl="0" algn="l">
              <a:spcBef>
                <a:spcPts val="1200"/>
              </a:spcBef>
              <a:spcAft>
                <a:spcPts val="1200"/>
              </a:spcAft>
              <a:buNone/>
            </a:pPr>
            <a:r>
              <a:rPr lang="vi" sz="1500">
                <a:solidFill>
                  <a:srgbClr val="292929"/>
                </a:solidFill>
                <a:highlight>
                  <a:srgbClr val="FFFFFF"/>
                </a:highlight>
                <a:latin typeface="Times New Roman"/>
                <a:ea typeface="Times New Roman"/>
                <a:cs typeface="Times New Roman"/>
                <a:sym typeface="Times New Roman"/>
              </a:rPr>
              <a:t> In simple terms, after each forward pass through a network, backpropagation performs a backward pass while adjusting the model’s parameters (weights and biases).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vi"/>
              <a:t>Backpropagation algorithm</a:t>
            </a:r>
            <a:endParaRPr/>
          </a:p>
          <a:p>
            <a:pPr indent="0" lvl="0" marL="457200" rtl="0" algn="l">
              <a:spcBef>
                <a:spcPts val="0"/>
              </a:spcBef>
              <a:spcAft>
                <a:spcPts val="0"/>
              </a:spcAft>
              <a:buNone/>
            </a:pPr>
            <a:r>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vi" sz="2707">
                <a:solidFill>
                  <a:srgbClr val="292929"/>
                </a:solidFill>
                <a:latin typeface="Times New Roman"/>
                <a:ea typeface="Times New Roman"/>
                <a:cs typeface="Times New Roman"/>
                <a:sym typeface="Times New Roman"/>
              </a:rPr>
              <a:t>Algorithms Steps</a:t>
            </a:r>
            <a:endParaRPr sz="2707">
              <a:solidFill>
                <a:srgbClr val="292929"/>
              </a:solidFill>
              <a:latin typeface="Times New Roman"/>
              <a:ea typeface="Times New Roman"/>
              <a:cs typeface="Times New Roman"/>
              <a:sym typeface="Times New Roman"/>
            </a:endParaRPr>
          </a:p>
          <a:p>
            <a:pPr indent="-323148" lvl="0" marL="914400" rtl="0" algn="l">
              <a:spcBef>
                <a:spcPts val="1200"/>
              </a:spcBef>
              <a:spcAft>
                <a:spcPts val="0"/>
              </a:spcAft>
              <a:buClr>
                <a:srgbClr val="292929"/>
              </a:buClr>
              <a:buSzPct val="100000"/>
              <a:buFont typeface="Times New Roman"/>
              <a:buAutoNum type="arabicPeriod"/>
            </a:pPr>
            <a:r>
              <a:rPr lang="vi" sz="2707">
                <a:solidFill>
                  <a:srgbClr val="292929"/>
                </a:solidFill>
                <a:highlight>
                  <a:srgbClr val="FFFFFF"/>
                </a:highlight>
                <a:latin typeface="Times New Roman"/>
                <a:ea typeface="Times New Roman"/>
                <a:cs typeface="Times New Roman"/>
                <a:sym typeface="Times New Roman"/>
              </a:rPr>
              <a:t>Initialize The Neural Network.</a:t>
            </a:r>
            <a:endParaRPr sz="2707">
              <a:solidFill>
                <a:srgbClr val="292929"/>
              </a:solidFill>
              <a:highlight>
                <a:srgbClr val="FFFFFF"/>
              </a:highlight>
              <a:latin typeface="Times New Roman"/>
              <a:ea typeface="Times New Roman"/>
              <a:cs typeface="Times New Roman"/>
              <a:sym typeface="Times New Roman"/>
            </a:endParaRPr>
          </a:p>
          <a:p>
            <a:pPr indent="-323148" lvl="0" marL="914400" rtl="0" algn="l">
              <a:spcBef>
                <a:spcPts val="0"/>
              </a:spcBef>
              <a:spcAft>
                <a:spcPts val="0"/>
              </a:spcAft>
              <a:buClr>
                <a:srgbClr val="292929"/>
              </a:buClr>
              <a:buSzPct val="100000"/>
              <a:buFont typeface="Times New Roman"/>
              <a:buAutoNum type="arabicPeriod"/>
            </a:pPr>
            <a:r>
              <a:rPr lang="vi" sz="2707">
                <a:solidFill>
                  <a:srgbClr val="292929"/>
                </a:solidFill>
                <a:highlight>
                  <a:srgbClr val="FFFFFF"/>
                </a:highlight>
                <a:latin typeface="Times New Roman"/>
                <a:ea typeface="Times New Roman"/>
                <a:cs typeface="Times New Roman"/>
                <a:sym typeface="Times New Roman"/>
              </a:rPr>
              <a:t>Forward Propagatation.</a:t>
            </a:r>
            <a:endParaRPr sz="2707">
              <a:solidFill>
                <a:srgbClr val="292929"/>
              </a:solidFill>
              <a:highlight>
                <a:srgbClr val="FFFFFF"/>
              </a:highlight>
              <a:latin typeface="Times New Roman"/>
              <a:ea typeface="Times New Roman"/>
              <a:cs typeface="Times New Roman"/>
              <a:sym typeface="Times New Roman"/>
            </a:endParaRPr>
          </a:p>
          <a:p>
            <a:pPr indent="-323148" lvl="0" marL="914400" rtl="0" algn="l">
              <a:spcBef>
                <a:spcPts val="0"/>
              </a:spcBef>
              <a:spcAft>
                <a:spcPts val="0"/>
              </a:spcAft>
              <a:buClr>
                <a:srgbClr val="292929"/>
              </a:buClr>
              <a:buSzPct val="100000"/>
              <a:buFont typeface="Times New Roman"/>
              <a:buAutoNum type="arabicPeriod"/>
            </a:pPr>
            <a:r>
              <a:rPr lang="vi" sz="2707">
                <a:solidFill>
                  <a:srgbClr val="292929"/>
                </a:solidFill>
                <a:highlight>
                  <a:srgbClr val="FFFFFF"/>
                </a:highlight>
                <a:latin typeface="Times New Roman"/>
                <a:ea typeface="Times New Roman"/>
                <a:cs typeface="Times New Roman"/>
                <a:sym typeface="Times New Roman"/>
              </a:rPr>
              <a:t>Back </a:t>
            </a:r>
            <a:r>
              <a:rPr lang="vi" sz="2707">
                <a:solidFill>
                  <a:srgbClr val="292929"/>
                </a:solidFill>
                <a:highlight>
                  <a:srgbClr val="FFFFFF"/>
                </a:highlight>
                <a:latin typeface="Times New Roman"/>
                <a:ea typeface="Times New Roman"/>
                <a:cs typeface="Times New Roman"/>
                <a:sym typeface="Times New Roman"/>
              </a:rPr>
              <a:t>Propagatation</a:t>
            </a:r>
            <a:endParaRPr sz="2707">
              <a:solidFill>
                <a:srgbClr val="292929"/>
              </a:solidFill>
              <a:highlight>
                <a:srgbClr val="FFFFFF"/>
              </a:highlight>
              <a:latin typeface="Times New Roman"/>
              <a:ea typeface="Times New Roman"/>
              <a:cs typeface="Times New Roman"/>
              <a:sym typeface="Times New Roman"/>
            </a:endParaRPr>
          </a:p>
          <a:p>
            <a:pPr indent="-323148" lvl="0" marL="914400" rtl="0" algn="l">
              <a:spcBef>
                <a:spcPts val="0"/>
              </a:spcBef>
              <a:spcAft>
                <a:spcPts val="0"/>
              </a:spcAft>
              <a:buClr>
                <a:srgbClr val="292929"/>
              </a:buClr>
              <a:buSzPct val="100000"/>
              <a:buFont typeface="Times New Roman"/>
              <a:buAutoNum type="arabicPeriod"/>
            </a:pPr>
            <a:r>
              <a:rPr lang="vi" sz="2707">
                <a:solidFill>
                  <a:srgbClr val="292929"/>
                </a:solidFill>
                <a:highlight>
                  <a:srgbClr val="FFFFFF"/>
                </a:highlight>
                <a:latin typeface="Times New Roman"/>
                <a:ea typeface="Times New Roman"/>
                <a:cs typeface="Times New Roman"/>
                <a:sym typeface="Times New Roman"/>
              </a:rPr>
              <a:t>Train Network.</a:t>
            </a:r>
            <a:endParaRPr sz="2707">
              <a:solidFill>
                <a:srgbClr val="292929"/>
              </a:solidFill>
              <a:highlight>
                <a:srgbClr val="FFFFFF"/>
              </a:highlight>
              <a:latin typeface="Times New Roman"/>
              <a:ea typeface="Times New Roman"/>
              <a:cs typeface="Times New Roman"/>
              <a:sym typeface="Times New Roman"/>
            </a:endParaRPr>
          </a:p>
          <a:p>
            <a:pPr indent="-323148" lvl="0" marL="914400" rtl="0" algn="l">
              <a:spcBef>
                <a:spcPts val="0"/>
              </a:spcBef>
              <a:spcAft>
                <a:spcPts val="0"/>
              </a:spcAft>
              <a:buClr>
                <a:srgbClr val="292929"/>
              </a:buClr>
              <a:buSzPct val="100000"/>
              <a:buFont typeface="Times New Roman"/>
              <a:buAutoNum type="arabicPeriod"/>
            </a:pPr>
            <a:r>
              <a:rPr lang="vi" sz="2707">
                <a:solidFill>
                  <a:srgbClr val="292929"/>
                </a:solidFill>
                <a:highlight>
                  <a:srgbClr val="FFFFFF"/>
                </a:highlight>
                <a:latin typeface="Times New Roman"/>
                <a:ea typeface="Times New Roman"/>
                <a:cs typeface="Times New Roman"/>
                <a:sym typeface="Times New Roman"/>
              </a:rPr>
              <a:t>Predict.</a:t>
            </a:r>
            <a:endParaRPr sz="2707">
              <a:solidFill>
                <a:srgbClr val="292929"/>
              </a:solidFill>
              <a:highlight>
                <a:srgbClr val="FFFFFF"/>
              </a:highlight>
              <a:latin typeface="Times New Roman"/>
              <a:ea typeface="Times New Roman"/>
              <a:cs typeface="Times New Roman"/>
              <a:sym typeface="Times New Roman"/>
            </a:endParaRPr>
          </a:p>
          <a:p>
            <a:pPr indent="0" lvl="0" marL="457200" rtl="0" algn="l">
              <a:spcBef>
                <a:spcPts val="2200"/>
              </a:spcBef>
              <a:spcAft>
                <a:spcPts val="0"/>
              </a:spcAft>
              <a:buNone/>
            </a:pPr>
            <a:r>
              <a:t/>
            </a:r>
            <a:endParaRPr sz="1400">
              <a:solidFill>
                <a:srgbClr val="292929"/>
              </a:solidFill>
              <a:highlight>
                <a:srgbClr val="FFFFFF"/>
              </a:highlight>
              <a:latin typeface="Times New Roman"/>
              <a:ea typeface="Times New Roman"/>
              <a:cs typeface="Times New Roman"/>
              <a:sym typeface="Times New Roman"/>
            </a:endParaRPr>
          </a:p>
          <a:p>
            <a:pPr indent="0" lvl="0" marL="0" rtl="0" algn="l">
              <a:spcBef>
                <a:spcPts val="2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Regression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solidFill>
                  <a:srgbClr val="292929"/>
                </a:solidFill>
                <a:latin typeface="Times New Roman"/>
                <a:ea typeface="Times New Roman"/>
                <a:cs typeface="Times New Roman"/>
                <a:sym typeface="Times New Roman"/>
              </a:rPr>
              <a:t>For regression problems, Mean Squared Error loss function (cost function) is </a:t>
            </a:r>
            <a:r>
              <a:rPr lang="vi" sz="1400">
                <a:solidFill>
                  <a:srgbClr val="292929"/>
                </a:solidFill>
                <a:latin typeface="Times New Roman"/>
                <a:ea typeface="Times New Roman"/>
                <a:cs typeface="Times New Roman"/>
                <a:sym typeface="Times New Roman"/>
              </a:rPr>
              <a:t>often used to evaluate the difference between the predicted value and actual value by measuring the average of error squares.</a:t>
            </a:r>
            <a:endParaRPr sz="1400">
              <a:solidFill>
                <a:srgbClr val="29292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2677025" y="3356951"/>
            <a:ext cx="3789962" cy="99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Classification</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400">
                <a:latin typeface="Times New Roman"/>
                <a:ea typeface="Times New Roman"/>
                <a:cs typeface="Times New Roman"/>
                <a:sym typeface="Times New Roman"/>
              </a:rPr>
              <a:t>For classification problems, Cross Entropy loss function (cost function) is used.  </a:t>
            </a:r>
            <a:r>
              <a:rPr lang="vi" sz="1400">
                <a:solidFill>
                  <a:srgbClr val="333333"/>
                </a:solidFill>
                <a:highlight>
                  <a:srgbClr val="FFFFFF"/>
                </a:highlight>
                <a:latin typeface="Times New Roman"/>
                <a:ea typeface="Times New Roman"/>
                <a:cs typeface="Times New Roman"/>
                <a:sym typeface="Times New Roman"/>
              </a:rPr>
              <a:t>Cross-entropy calculating the difference between two probability distributions or calculate the total entropy between the distributions.</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2928768" y="3386425"/>
            <a:ext cx="3189400" cy="107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General idea</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450">
                <a:solidFill>
                  <a:srgbClr val="292929"/>
                </a:solidFill>
                <a:highlight>
                  <a:srgbClr val="FFFFFF"/>
                </a:highlight>
                <a:latin typeface="Times New Roman"/>
                <a:ea typeface="Times New Roman"/>
                <a:cs typeface="Times New Roman"/>
                <a:sym typeface="Times New Roman"/>
              </a:rPr>
              <a:t>The principle of the backpropagation approach is to model a given function by changing weights of input to produce an expected output. The system is trained using a supervised learning method, where the error between the predicted output and a n expected output used to modify.</a:t>
            </a:r>
            <a:endParaRPr sz="1450">
              <a:solidFill>
                <a:srgbClr val="292929"/>
              </a:solidFill>
              <a:highlight>
                <a:srgbClr val="FFFFFF"/>
              </a:highlight>
              <a:latin typeface="Times New Roman"/>
              <a:ea typeface="Times New Roman"/>
              <a:cs typeface="Times New Roman"/>
              <a:sym typeface="Times New Roman"/>
            </a:endParaRPr>
          </a:p>
          <a:p>
            <a:pPr indent="0" lvl="0" marL="0" rtl="0" algn="l">
              <a:lnSpc>
                <a:spcPct val="150000"/>
              </a:lnSpc>
              <a:spcBef>
                <a:spcPts val="1400"/>
              </a:spcBef>
              <a:spcAft>
                <a:spcPts val="0"/>
              </a:spcAft>
              <a:buNone/>
            </a:pPr>
            <a:r>
              <a:rPr lang="vi" sz="1450">
                <a:solidFill>
                  <a:srgbClr val="292929"/>
                </a:solidFill>
                <a:highlight>
                  <a:srgbClr val="FFFFFF"/>
                </a:highlight>
                <a:latin typeface="Times New Roman"/>
                <a:ea typeface="Times New Roman"/>
                <a:cs typeface="Times New Roman"/>
                <a:sym typeface="Times New Roman"/>
              </a:rPr>
              <a:t>The backpropagation algorithm modifies the weights and biases of the neurons to minimize the loss function, which improves the model. It uses gradient descent to update the weights and biases to reduce the cost</a:t>
            </a:r>
            <a:endParaRPr sz="1450">
              <a:solidFill>
                <a:srgbClr val="292929"/>
              </a:solidFill>
              <a:highlight>
                <a:srgbClr val="FFFFFF"/>
              </a:highlight>
              <a:latin typeface="Times New Roman"/>
              <a:ea typeface="Times New Roman"/>
              <a:cs typeface="Times New Roman"/>
              <a:sym typeface="Times New Roman"/>
            </a:endParaRPr>
          </a:p>
          <a:p>
            <a:pPr indent="0" lvl="0" marL="0" rtl="0" algn="l">
              <a:spcBef>
                <a:spcPts val="1400"/>
              </a:spcBef>
              <a:spcAft>
                <a:spcPts val="1200"/>
              </a:spcAft>
              <a:buNone/>
            </a:pPr>
            <a:r>
              <a:t/>
            </a:r>
            <a:endParaRPr sz="1600">
              <a:solidFill>
                <a:srgbClr val="29292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