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256" r:id="rId3"/>
    <p:sldId id="259" r:id="rId4"/>
    <p:sldId id="274" r:id="rId5"/>
    <p:sldId id="275" r:id="rId6"/>
    <p:sldId id="263" r:id="rId7"/>
    <p:sldId id="265" r:id="rId8"/>
    <p:sldId id="264" r:id="rId9"/>
    <p:sldId id="276" r:id="rId10"/>
    <p:sldId id="268" r:id="rId11"/>
    <p:sldId id="269" r:id="rId12"/>
    <p:sldId id="270" r:id="rId13"/>
    <p:sldId id="277" r:id="rId14"/>
    <p:sldId id="272" r:id="rId15"/>
    <p:sldId id="273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3646"/>
  </p:normalViewPr>
  <p:slideViewPr>
    <p:cSldViewPr>
      <p:cViewPr varScale="1">
        <p:scale>
          <a:sx n="104" d="100"/>
          <a:sy n="104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qoxGc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l.ucsf.edu/Outreach/bmi219/slides/shell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gl.ucsf.edu/Outreach/bmi219/slides/swc/lec/gloss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to WINSTATS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bit.ly/2qoxGcu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path</a:t>
            </a:r>
            <a:r>
              <a:rPr lang="en-US" dirty="0"/>
              <a:t> describes a files location</a:t>
            </a:r>
          </a:p>
          <a:p>
            <a:r>
              <a:rPr lang="en-US" i="1" dirty="0">
                <a:hlinkClick r:id="rId2"/>
              </a:rPr>
              <a:t>absolute path</a:t>
            </a:r>
            <a:r>
              <a:rPr lang="en-US" dirty="0"/>
              <a:t> : Full address</a:t>
            </a:r>
          </a:p>
          <a:p>
            <a:pPr lvl="1"/>
            <a:r>
              <a:rPr lang="en-US" dirty="0"/>
              <a:t>Like street address</a:t>
            </a:r>
          </a:p>
          <a:p>
            <a:pPr lvl="1"/>
            <a:r>
              <a:rPr lang="en-US" dirty="0"/>
              <a:t>Starts with drive, e.g. c</a:t>
            </a:r>
            <a:r>
              <a:rPr lang="en-US" dirty="0" smtClean="0"/>
              <a:t>:/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endParaRPr lang="en-US" sz="2400" dirty="0" smtClean="0"/>
          </a:p>
          <a:p>
            <a:pPr lvl="2"/>
            <a:r>
              <a:rPr lang="en-US" dirty="0" smtClean="0"/>
              <a:t>Harry </a:t>
            </a:r>
            <a:r>
              <a:rPr lang="en-US" dirty="0"/>
              <a:t>Potter's </a:t>
            </a:r>
            <a:r>
              <a:rPr lang="en-US" dirty="0" smtClean="0"/>
              <a:t>directory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The </a:t>
            </a:r>
            <a:r>
              <a:rPr lang="en-US" dirty="0"/>
              <a:t>addresses html file</a:t>
            </a:r>
          </a:p>
        </p:txBody>
      </p:sp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hlinkClick r:id="rId2"/>
              </a:rPr>
              <a:t>relative path</a:t>
            </a:r>
            <a:r>
              <a:rPr lang="en-US" dirty="0"/>
              <a:t> </a:t>
            </a:r>
            <a:r>
              <a:rPr lang="en-US" dirty="0" smtClean="0"/>
              <a:t>location relative to current location </a:t>
            </a:r>
            <a:endParaRPr lang="en-US" dirty="0"/>
          </a:p>
          <a:p>
            <a:pPr lvl="1"/>
            <a:r>
              <a:rPr lang="en-US" dirty="0" smtClean="0"/>
              <a:t>"Four </a:t>
            </a:r>
            <a:r>
              <a:rPr lang="en-US" dirty="0"/>
              <a:t>blocks north, and seven east</a:t>
            </a:r>
            <a:r>
              <a:rPr lang="en-US" dirty="0" smtClean="0"/>
              <a:t>"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Every </a:t>
            </a:r>
            <a:r>
              <a:rPr lang="en-US" dirty="0"/>
              <a:t>program has a </a:t>
            </a:r>
            <a:r>
              <a:rPr lang="en-US" i="1" dirty="0">
                <a:hlinkClick r:id="rId2"/>
              </a:rPr>
              <a:t>current working </a:t>
            </a:r>
            <a:r>
              <a:rPr lang="en-US" i="1" dirty="0" smtClean="0">
                <a:hlinkClick r:id="rId2"/>
              </a:rPr>
              <a:t>directory</a:t>
            </a:r>
            <a:r>
              <a:rPr lang="en-US" i="1" dirty="0" smtClean="0"/>
              <a:t> (CWD)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linux</a:t>
            </a:r>
            <a:r>
              <a:rPr lang="en-US" dirty="0" smtClean="0"/>
              <a:t> short-cut: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Where am I?"</a:t>
            </a:r>
          </a:p>
          <a:p>
            <a:r>
              <a:rPr lang="en-US" dirty="0"/>
              <a:t>Relative paths are deciphered relative to this location</a:t>
            </a:r>
          </a:p>
          <a:p>
            <a:r>
              <a:rPr lang="en-US" dirty="0"/>
              <a:t>It can change while a program is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Relative Path Shortcuts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Two special names: </a:t>
                </a:r>
              </a:p>
              <a:p>
                <a:pPr lvl="1"/>
                <a:r>
                  <a:rPr lang="en-US" dirty="0" smtClean="0"/>
                  <a:t>. </a:t>
                </a:r>
                <a:r>
                  <a:rPr lang="en-US" dirty="0" smtClean="0">
                    <a:sym typeface="Wingdings"/>
                  </a:rPr>
                  <a:t> current directory </a:t>
                </a:r>
                <a:endParaRPr lang="en-US" dirty="0"/>
              </a:p>
              <a:p>
                <a:pPr lvl="1"/>
                <a:r>
                  <a:rPr lang="en-US" dirty="0" smtClean="0"/>
                  <a:t>.. </a:t>
                </a:r>
                <a:r>
                  <a:rPr lang="en-US" dirty="0" smtClean="0">
                    <a:sym typeface="Wingdings"/>
                  </a:rPr>
                  <a:t> the parent directory</a:t>
                </a:r>
                <a:endParaRPr lang="en-US" dirty="0" smtClean="0"/>
              </a:p>
              <a:p>
                <a:r>
                  <a:rPr lang="en-US" dirty="0" smtClean="0"/>
                  <a:t>If CWD is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thesis</a:t>
                </a:r>
                <a:r>
                  <a:rPr lang="en-US" dirty="0" smtClean="0"/>
                  <a:t>, then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./spells.txt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b="0" dirty="0" smtClean="0"/>
                  <a:t>  </a:t>
                </a:r>
                <a:r>
                  <a:rPr lang="en-US" sz="2600" b="0" dirty="0" smtClean="0"/>
                  <a:t>relative address of 					    </a:t>
                </a:r>
                <a:r>
                  <a:rPr lang="en-US" sz="2600" b="0" dirty="0" smtClean="0">
                    <a:latin typeface="Courier New" pitchFamily="49" charset="0"/>
                    <a:cs typeface="Courier New" pitchFamily="49" charset="0"/>
                  </a:rPr>
                  <a:t>spells.txt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../../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reweasley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 relative address of </a:t>
                </a:r>
                <a:r>
                  <a:rPr lang="en-US" dirty="0" smtClean="0"/>
                  <a:t> 					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rweasley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[A Directory Tree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7432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File Extension: </a:t>
            </a:r>
            <a:r>
              <a:rPr lang="en-US" dirty="0" smtClean="0"/>
              <a:t>.txt</a:t>
            </a:r>
          </a:p>
          <a:p>
            <a:pPr lvl="1"/>
            <a:r>
              <a:rPr lang="en-US" dirty="0" smtClean="0"/>
              <a:t>Can also be .html, .</a:t>
            </a:r>
            <a:r>
              <a:rPr lang="en-US" dirty="0" err="1" smtClean="0"/>
              <a:t>py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b="1" dirty="0" smtClean="0"/>
              <a:t>Contents: </a:t>
            </a:r>
            <a:r>
              <a:rPr lang="en-US" dirty="0" smtClean="0"/>
              <a:t>text and symbols</a:t>
            </a:r>
          </a:p>
          <a:p>
            <a:r>
              <a:rPr lang="en-US" dirty="0" smtClean="0"/>
              <a:t>Create an empty text file with </a:t>
            </a:r>
            <a:r>
              <a:rPr lang="en-US" b="1" dirty="0" smtClean="0"/>
              <a:t>touch</a:t>
            </a:r>
            <a:endParaRPr lang="en-US" dirty="0" smtClean="0"/>
          </a:p>
          <a:p>
            <a:r>
              <a:rPr lang="en-US" dirty="0" smtClean="0"/>
              <a:t>Edited with a text editor</a:t>
            </a:r>
          </a:p>
          <a:p>
            <a:endParaRPr lang="en-US" dirty="0"/>
          </a:p>
          <a:p>
            <a:r>
              <a:rPr lang="en-US" dirty="0" smtClean="0"/>
              <a:t>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touch HelloWorld.txt</a:t>
            </a:r>
          </a:p>
          <a:p>
            <a:pPr marL="0" indent="0">
              <a:buNone/>
            </a:pPr>
            <a:r>
              <a:rPr lang="en-US" dirty="0" smtClean="0"/>
              <a:t>$ notepad HelloWorld.txt</a:t>
            </a:r>
          </a:p>
        </p:txBody>
      </p:sp>
    </p:spTree>
    <p:extLst>
      <p:ext uri="{BB962C8B-B14F-4D97-AF65-F5344CB8AC3E}">
        <p14:creationId xmlns:p14="http://schemas.microsoft.com/office/powerpoint/2010/main" val="29787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copy and move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724400" cy="395128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cp</a:t>
            </a:r>
            <a:r>
              <a:rPr lang="en-US" dirty="0" smtClean="0"/>
              <a:t> will</a:t>
            </a:r>
          </a:p>
          <a:p>
            <a:pPr lvl="1"/>
            <a:r>
              <a:rPr lang="en-US" dirty="0" smtClean="0"/>
              <a:t>make a copy of a file</a:t>
            </a:r>
          </a:p>
          <a:p>
            <a:pPr lvl="1"/>
            <a:r>
              <a:rPr lang="en-US" dirty="0" smtClean="0"/>
              <a:t>leave original unchanged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spells.txt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spells.bak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CWD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</a:t>
            </a:r>
            <a:r>
              <a:rPr lang="en-US" dirty="0" smtClean="0"/>
              <a:t> </a:t>
            </a:r>
            <a:r>
              <a:rPr lang="en-US" dirty="0"/>
              <a:t>will</a:t>
            </a:r>
          </a:p>
          <a:p>
            <a:pPr lvl="1"/>
            <a:r>
              <a:rPr lang="en-US" dirty="0"/>
              <a:t>move the file</a:t>
            </a:r>
          </a:p>
          <a:p>
            <a:pPr lvl="1"/>
            <a:r>
              <a:rPr lang="en-US" dirty="0"/>
              <a:t>remove the original</a:t>
            </a:r>
          </a:p>
          <a:p>
            <a:pPr lvl="1"/>
            <a:r>
              <a:rPr lang="en-US" dirty="0"/>
              <a:t>Can use it to change a files name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thesis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spells.text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spells.txt</a:t>
            </a:r>
          </a:p>
          <a:p>
            <a:pPr lvl="1"/>
            <a:r>
              <a:rPr lang="en-US" dirty="0"/>
              <a:t>The CWD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home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56886"/>
            <a:ext cx="8495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9544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mv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hpotter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rweasley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addresses.html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Folders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rm</a:t>
                </a:r>
                <a:r>
                  <a:rPr lang="en-US" dirty="0" smtClean="0"/>
                  <a:t> command deletes files.</a:t>
                </a:r>
              </a:p>
              <a:p>
                <a:pPr lvl="1"/>
                <a:r>
                  <a:rPr lang="en-US" dirty="0" err="1" smtClean="0"/>
                  <a:t>rm</a:t>
                </a:r>
                <a:r>
                  <a:rPr lang="en-US" dirty="0" smtClean="0"/>
                  <a:t> 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adds a yes/no prompt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forces a delete of read-only files</a:t>
                </a:r>
              </a:p>
              <a:p>
                <a:pPr lvl="1"/>
                <a:r>
                  <a:rPr lang="en-US" dirty="0" err="1"/>
                  <a:t>r</a:t>
                </a:r>
                <a:r>
                  <a:rPr lang="en-US" dirty="0" err="1" smtClean="0"/>
                  <a:t>m</a:t>
                </a:r>
                <a:r>
                  <a:rPr lang="en-US" dirty="0" smtClean="0"/>
                  <a:t> -r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“Recursively”; removes all subdirectories</a:t>
                </a:r>
                <a:r>
                  <a:rPr lang="en-US" dirty="0"/>
                  <a:t> </a:t>
                </a:r>
                <a:r>
                  <a:rPr lang="en-US" dirty="0" smtClean="0"/>
                  <a:t>and files</a:t>
                </a:r>
              </a:p>
              <a:p>
                <a:pPr lvl="1"/>
                <a:r>
                  <a:rPr lang="en-US" dirty="0" smtClean="0"/>
                  <a:t> CAREFUL!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1614" t="-1752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File System and Command Line Interaction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264364"/>
            <a:ext cx="5894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adapted from notes at </a:t>
            </a:r>
          </a:p>
          <a:p>
            <a:r>
              <a:rPr lang="en-US" dirty="0" smtClean="0">
                <a:hlinkClick r:id="rId2"/>
              </a:rPr>
              <a:t>http://www.cgl.ucsf.edu/Outreach/bmi219/slides/shell.html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from Todd Iverson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interactions with OS: </a:t>
            </a:r>
          </a:p>
          <a:p>
            <a:pPr lvl="1"/>
            <a:r>
              <a:rPr lang="en-US" dirty="0" smtClean="0"/>
              <a:t>Type commands</a:t>
            </a:r>
          </a:p>
          <a:p>
            <a:pPr lvl="2"/>
            <a:r>
              <a:rPr lang="en-US" dirty="0" smtClean="0"/>
              <a:t>Execute commands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un another program</a:t>
            </a:r>
          </a:p>
          <a:p>
            <a:pPr lvl="1"/>
            <a:r>
              <a:rPr lang="en-US" dirty="0" smtClean="0"/>
              <a:t>Displaying the output</a:t>
            </a:r>
          </a:p>
          <a:p>
            <a:pPr lvl="1"/>
            <a:endParaRPr lang="en-US" dirty="0"/>
          </a:p>
          <a:p>
            <a:r>
              <a:rPr lang="en-US" dirty="0" smtClean="0"/>
              <a:t>Interpreted with </a:t>
            </a:r>
            <a:r>
              <a:rPr lang="en-US" b="1" dirty="0" smtClean="0"/>
              <a:t>BASH </a:t>
            </a:r>
            <a:endParaRPr lang="en-US" dirty="0" smtClean="0"/>
          </a:p>
          <a:p>
            <a:pPr lvl="1"/>
            <a:r>
              <a:rPr lang="en-US" dirty="0" smtClean="0"/>
              <a:t>Bourne-Again </a:t>
            </a:r>
            <a:r>
              <a:rPr lang="en-US" dirty="0" err="1" smtClean="0"/>
              <a:t>SHell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Pun based on Stephen Bourne, author of Unix ancestor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Command-line interaction; plus</a:t>
            </a:r>
            <a:endParaRPr lang="en-US" dirty="0"/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429000"/>
            <a:ext cx="5505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33600"/>
            <a:ext cx="4919850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Consists of</a:t>
                </a:r>
              </a:p>
              <a:p>
                <a:pPr lvl="1"/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pPr lvl="1"/>
                <a:r>
                  <a:rPr lang="en-US" dirty="0" smtClean="0"/>
                  <a:t>"Everything that doesn't go away when you reboot"</a:t>
                </a:r>
              </a:p>
              <a:p>
                <a:r>
                  <a:rPr lang="en-US" dirty="0" smtClean="0"/>
                  <a:t>Files</a:t>
                </a:r>
              </a:p>
              <a:p>
                <a:pPr lvl="1"/>
                <a:r>
                  <a:rPr lang="en-US" dirty="0" smtClean="0"/>
                  <a:t>Have two part names, like </a:t>
                </a:r>
              </a:p>
              <a:p>
                <a:pPr lvl="2"/>
                <a:r>
                  <a:rPr lang="en-US" dirty="0" smtClean="0"/>
                  <a:t>notes.txt or home.html</a:t>
                </a:r>
              </a:p>
              <a:p>
                <a:pPr lvl="1"/>
                <a:r>
                  <a:rPr lang="en-US" dirty="0" smtClean="0"/>
                  <a:t>File Extension: </a:t>
                </a:r>
              </a:p>
              <a:p>
                <a:pPr lvl="2"/>
                <a:r>
                  <a:rPr lang="en-US" dirty="0" smtClean="0"/>
                  <a:t>Tells computer how to open</a:t>
                </a:r>
              </a:p>
              <a:p>
                <a:pPr lvl="3"/>
                <a:r>
                  <a:rPr lang="en-US" dirty="0" smtClean="0"/>
                  <a:t>.txt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 editor</a:t>
                </a:r>
              </a:p>
              <a:p>
                <a:pPr lvl="3"/>
                <a:r>
                  <a:rPr lang="en-US" dirty="0" smtClean="0"/>
                  <a:t>.html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browser</a:t>
                </a:r>
              </a:p>
              <a:p>
                <a:r>
                  <a:rPr lang="en-US" dirty="0" smtClean="0"/>
                  <a:t>Just a convention:</a:t>
                </a:r>
              </a:p>
              <a:p>
                <a:pPr lvl="1"/>
                <a:r>
                  <a:rPr lang="en-US" dirty="0" smtClean="0"/>
                  <a:t>name files (almost) anything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95516" y="3916011"/>
            <a:ext cx="108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notes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6824116" y="4285343"/>
            <a:ext cx="2286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95516" y="4513943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205116" y="3740275"/>
            <a:ext cx="304400" cy="240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80148" y="3352800"/>
            <a:ext cx="1467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file extension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Files are stored in directories </a:t>
                </a:r>
              </a:p>
              <a:p>
                <a:r>
                  <a:rPr lang="en-US" dirty="0" smtClean="0"/>
                  <a:t>Directories contain </a:t>
                </a:r>
              </a:p>
              <a:p>
                <a:pPr lvl="1"/>
                <a:r>
                  <a:rPr lang="en-US" dirty="0" smtClean="0"/>
                  <a:t>files </a:t>
                </a:r>
              </a:p>
              <a:p>
                <a:pPr lvl="1"/>
                <a:r>
                  <a:rPr lang="en-US" dirty="0" smtClean="0"/>
                  <a:t>directories</a:t>
                </a:r>
              </a:p>
              <a:p>
                <a:r>
                  <a:rPr lang="en-US" dirty="0" smtClean="0"/>
                  <a:t>Result: </a:t>
                </a:r>
                <a:r>
                  <a:rPr lang="en-US" i="1" dirty="0" smtClean="0">
                    <a:hlinkClick r:id="rId2"/>
                  </a:rPr>
                  <a:t>directory tree</a:t>
                </a:r>
                <a:endParaRPr lang="en-US" dirty="0" smtClean="0"/>
              </a:p>
              <a:p>
                <a:r>
                  <a:rPr lang="en-US" dirty="0" smtClean="0"/>
                  <a:t>In one directory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unique names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ifferent directories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can have same name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248400" cy="4114799"/>
              </a:xfrm>
              <a:blipFill rotWithShape="1">
                <a:blip r:embed="rId3"/>
                <a:stretch>
                  <a:fillRect l="-1951" t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[A Directory Tre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12433"/>
            <a:ext cx="3962400" cy="45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71500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from http://www.cgl.ucsf.edu/Outreach/bmi219/slides/swc/lec/img/shell01/directory_tree.png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File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  <a:p>
            <a:pPr lvl="1"/>
            <a:r>
              <a:rPr lang="en-US" dirty="0" smtClean="0"/>
              <a:t>Print working directory</a:t>
            </a:r>
          </a:p>
          <a:p>
            <a:r>
              <a:rPr lang="en-US" dirty="0" smtClean="0"/>
              <a:t>cd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directory</a:t>
            </a:r>
          </a:p>
          <a:p>
            <a:pPr lvl="1"/>
            <a:r>
              <a:rPr lang="en-US" b="1" dirty="0" smtClean="0"/>
              <a:t>cd &lt;name&gt; </a:t>
            </a:r>
            <a:r>
              <a:rPr lang="en-US" dirty="0" smtClean="0"/>
              <a:t>to go to child directory</a:t>
            </a:r>
          </a:p>
          <a:p>
            <a:pPr lvl="1"/>
            <a:r>
              <a:rPr lang="en-US" b="1" dirty="0" smtClean="0"/>
              <a:t>cd ..  </a:t>
            </a:r>
            <a:r>
              <a:rPr lang="en-US" dirty="0" smtClean="0"/>
              <a:t>to go to parent directory</a:t>
            </a:r>
          </a:p>
          <a:p>
            <a:pPr lvl="1"/>
            <a:r>
              <a:rPr lang="en-US" b="1" dirty="0" smtClean="0"/>
              <a:t>cd </a:t>
            </a:r>
            <a:r>
              <a:rPr lang="en-US" b="1" dirty="0"/>
              <a:t>~</a:t>
            </a:r>
            <a:r>
              <a:rPr lang="en-US" b="1" dirty="0" smtClean="0"/>
              <a:t>  </a:t>
            </a:r>
            <a:r>
              <a:rPr lang="en-US" dirty="0" smtClean="0"/>
              <a:t>to switch to home directory </a:t>
            </a:r>
          </a:p>
          <a:p>
            <a:pPr lvl="2"/>
            <a:r>
              <a:rPr lang="en-US" dirty="0" smtClean="0"/>
              <a:t>different for each user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&lt;name&gt;</a:t>
            </a:r>
          </a:p>
          <a:p>
            <a:pPr lvl="1"/>
            <a:r>
              <a:rPr lang="en-US" dirty="0" smtClean="0"/>
              <a:t>make a new directory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ls </a:t>
            </a:r>
          </a:p>
          <a:p>
            <a:pPr lvl="1"/>
            <a:r>
              <a:rPr lang="en-US" dirty="0" smtClean="0"/>
              <a:t>List files in current directory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ls –al </a:t>
            </a:r>
            <a:r>
              <a:rPr lang="en-US" dirty="0" smtClean="0"/>
              <a:t>for more info</a:t>
            </a:r>
          </a:p>
          <a:p>
            <a:r>
              <a:rPr lang="en-US" dirty="0"/>
              <a:t>ls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List files in a</a:t>
            </a:r>
            <a:r>
              <a:rPr lang="en-US" dirty="0" smtClean="0"/>
              <a:t> subdirectory</a:t>
            </a:r>
            <a:endParaRPr lang="en-US" dirty="0"/>
          </a:p>
          <a:p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List the contents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my machine…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9605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521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Wingdings</vt:lpstr>
      <vt:lpstr>Office Theme</vt:lpstr>
      <vt:lpstr>Link to WINSTATS GitHub</vt:lpstr>
      <vt:lpstr>The File System and Command Line Interaction</vt:lpstr>
      <vt:lpstr>The Command Line</vt:lpstr>
      <vt:lpstr>Git Bash</vt:lpstr>
      <vt:lpstr>Download from:</vt:lpstr>
      <vt:lpstr>The File System</vt:lpstr>
      <vt:lpstr>The File System</vt:lpstr>
      <vt:lpstr>Navigating the File System</vt:lpstr>
      <vt:lpstr>From my machine…</vt:lpstr>
      <vt:lpstr>Paths</vt:lpstr>
      <vt:lpstr>Paths Continued</vt:lpstr>
      <vt:lpstr>Relative Path Shortcuts</vt:lpstr>
      <vt:lpstr>Text Files</vt:lpstr>
      <vt:lpstr>The copy and move commands</vt:lpstr>
      <vt:lpstr>Deleting Files and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Bergen, Silas R</cp:lastModifiedBy>
  <cp:revision>43</cp:revision>
  <cp:lastPrinted>2013-09-09T18:49:03Z</cp:lastPrinted>
  <dcterms:created xsi:type="dcterms:W3CDTF">2013-01-14T19:28:36Z</dcterms:created>
  <dcterms:modified xsi:type="dcterms:W3CDTF">2017-05-26T21:24:43Z</dcterms:modified>
</cp:coreProperties>
</file>