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256" r:id="rId2"/>
    <p:sldId id="499" r:id="rId3"/>
    <p:sldId id="257" r:id="rId4"/>
    <p:sldId id="314" r:id="rId5"/>
    <p:sldId id="303" r:id="rId6"/>
    <p:sldId id="311" r:id="rId7"/>
    <p:sldId id="305" r:id="rId8"/>
    <p:sldId id="306" r:id="rId9"/>
    <p:sldId id="492" r:id="rId10"/>
    <p:sldId id="308" r:id="rId11"/>
    <p:sldId id="309" r:id="rId12"/>
    <p:sldId id="420" r:id="rId13"/>
    <p:sldId id="418" r:id="rId14"/>
    <p:sldId id="441" r:id="rId15"/>
    <p:sldId id="365" r:id="rId16"/>
    <p:sldId id="439" r:id="rId17"/>
    <p:sldId id="437" r:id="rId18"/>
    <p:sldId id="440" r:id="rId19"/>
    <p:sldId id="435" r:id="rId20"/>
    <p:sldId id="442" r:id="rId21"/>
    <p:sldId id="497" r:id="rId22"/>
    <p:sldId id="498" r:id="rId23"/>
    <p:sldId id="315" r:id="rId24"/>
    <p:sldId id="300" r:id="rId25"/>
    <p:sldId id="317" r:id="rId26"/>
    <p:sldId id="318" r:id="rId27"/>
    <p:sldId id="319" r:id="rId28"/>
    <p:sldId id="301" r:id="rId29"/>
    <p:sldId id="372" r:id="rId30"/>
    <p:sldId id="393" r:id="rId31"/>
    <p:sldId id="394" r:id="rId32"/>
    <p:sldId id="395" r:id="rId33"/>
    <p:sldId id="367" r:id="rId34"/>
    <p:sldId id="539" r:id="rId35"/>
    <p:sldId id="371" r:id="rId36"/>
    <p:sldId id="415" r:id="rId37"/>
    <p:sldId id="500" r:id="rId38"/>
    <p:sldId id="396" r:id="rId39"/>
    <p:sldId id="546" r:id="rId40"/>
    <p:sldId id="547" r:id="rId41"/>
    <p:sldId id="548" r:id="rId42"/>
    <p:sldId id="549" r:id="rId43"/>
    <p:sldId id="550" r:id="rId44"/>
    <p:sldId id="551" r:id="rId45"/>
    <p:sldId id="368" r:id="rId46"/>
    <p:sldId id="538" r:id="rId47"/>
    <p:sldId id="369" r:id="rId48"/>
    <p:sldId id="416" r:id="rId49"/>
    <p:sldId id="391" r:id="rId50"/>
    <p:sldId id="378" r:id="rId51"/>
    <p:sldId id="379" r:id="rId52"/>
    <p:sldId id="380" r:id="rId53"/>
    <p:sldId id="381" r:id="rId54"/>
    <p:sldId id="392" r:id="rId55"/>
    <p:sldId id="397" r:id="rId56"/>
    <p:sldId id="383" r:id="rId57"/>
    <p:sldId id="384" r:id="rId58"/>
    <p:sldId id="385" r:id="rId59"/>
    <p:sldId id="386" r:id="rId60"/>
    <p:sldId id="444" r:id="rId61"/>
    <p:sldId id="388" r:id="rId62"/>
    <p:sldId id="389" r:id="rId63"/>
    <p:sldId id="390" r:id="rId64"/>
    <p:sldId id="445" r:id="rId65"/>
    <p:sldId id="404" r:id="rId66"/>
    <p:sldId id="259" r:id="rId67"/>
    <p:sldId id="260" r:id="rId68"/>
    <p:sldId id="261" r:id="rId69"/>
    <p:sldId id="262" r:id="rId70"/>
    <p:sldId id="263" r:id="rId71"/>
    <p:sldId id="403" r:id="rId72"/>
    <p:sldId id="446" r:id="rId73"/>
    <p:sldId id="501" r:id="rId74"/>
    <p:sldId id="508" r:id="rId75"/>
    <p:sldId id="543" r:id="rId76"/>
    <p:sldId id="542" r:id="rId77"/>
    <p:sldId id="511" r:id="rId78"/>
    <p:sldId id="512" r:id="rId79"/>
    <p:sldId id="509" r:id="rId80"/>
    <p:sldId id="513" r:id="rId81"/>
    <p:sldId id="515" r:id="rId82"/>
    <p:sldId id="516" r:id="rId83"/>
    <p:sldId id="517" r:id="rId84"/>
    <p:sldId id="518" r:id="rId85"/>
    <p:sldId id="451" r:id="rId86"/>
    <p:sldId id="452" r:id="rId87"/>
    <p:sldId id="453" r:id="rId88"/>
    <p:sldId id="454" r:id="rId89"/>
    <p:sldId id="455" r:id="rId90"/>
    <p:sldId id="519" r:id="rId91"/>
    <p:sldId id="520" r:id="rId92"/>
    <p:sldId id="521" r:id="rId93"/>
    <p:sldId id="522" r:id="rId94"/>
    <p:sldId id="523" r:id="rId95"/>
    <p:sldId id="524" r:id="rId96"/>
    <p:sldId id="525" r:id="rId97"/>
    <p:sldId id="526" r:id="rId98"/>
    <p:sldId id="527" r:id="rId99"/>
    <p:sldId id="528" r:id="rId100"/>
    <p:sldId id="529" r:id="rId101"/>
    <p:sldId id="530" r:id="rId102"/>
    <p:sldId id="531" r:id="rId103"/>
    <p:sldId id="532" r:id="rId104"/>
    <p:sldId id="533" r:id="rId105"/>
    <p:sldId id="544" r:id="rId106"/>
    <p:sldId id="545" r:id="rId107"/>
    <p:sldId id="534" r:id="rId108"/>
    <p:sldId id="535" r:id="rId109"/>
    <p:sldId id="536" r:id="rId110"/>
    <p:sldId id="537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65" autoAdjust="0"/>
    <p:restoredTop sz="99000" autoAdjust="0"/>
  </p:normalViewPr>
  <p:slideViewPr>
    <p:cSldViewPr>
      <p:cViewPr>
        <p:scale>
          <a:sx n="95" d="100"/>
          <a:sy n="95" d="100"/>
        </p:scale>
        <p:origin x="1872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notesMaster" Target="notesMasters/notesMaster1.xml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E91E4-6B2A-4DFA-93AE-B521E0B3981C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19E94-C7DF-4457-AF69-37DBEE8B384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35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396CD0-466A-47E0-8D2B-16CB3FED3A90}" type="slidenum">
              <a:rPr lang="en-AU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17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9E0B30-1CC3-4BEC-A993-54FCBBBDBD66}" type="slidenum">
              <a:rPr lang="en-AU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0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BB7BD4-B743-489B-A9AE-EA3FDC287CD9}" type="slidenum">
              <a:rPr lang="en-AU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314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AF367B-6435-41A6-A5B1-35436E16F4FF}" type="slidenum">
              <a:rPr lang="en-AU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835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87CC94-6B1E-4567-953A-FE3E0BD47F7E}" type="slidenum">
              <a:rPr lang="en-AU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23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590E1C-787F-45B7-BB98-9345D6F39394}" type="slidenum">
              <a:rPr lang="en-AU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963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Rather than looking at all combinations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fld id="{06636B9E-9741-A34B-B381-D356C6FCAA5D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3025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Ho: depends on 1- or 2- tail test.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Exact, because all combinations were accounted for.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fld id="{3ADF514D-8787-B74F-AB6F-8B827BF4FCC5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43918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C0E463-4BFA-487D-B4BE-CA199D4EE91D}" type="slidenum">
              <a:rPr lang="en-AU"/>
              <a:pPr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28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EB961E-F49B-4C67-A08C-A7D80454EDA5}" type="slidenum">
              <a:rPr lang="en-US"/>
              <a:pPr/>
              <a:t>46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915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4126A9-97E4-4AB4-9D6A-93A5DAE741A9}" type="slidenum">
              <a:rPr lang="en-AU"/>
              <a:pPr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57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D24EF8-75BF-42EC-8B15-CB4DA6D6F238}" type="slidenum">
              <a:rPr lang="en-AU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780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4C0FDB6-7AB5-4FAF-9B1E-0C77385638A9}" type="slidenum">
              <a:rPr lang="en-AU"/>
              <a:pPr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309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810C425-EE82-4779-8399-85F0DEC0B90C}" type="slidenum">
              <a:rPr lang="en-AU"/>
              <a:pPr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54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3E0C3EB-9AF3-4C68-9D4C-582D4E403342}" type="slidenum">
              <a:rPr lang="en-AU"/>
              <a:pPr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600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DF33E48-AEEF-4257-97C9-F5A345608E8F}" type="slidenum">
              <a:rPr lang="en-AU"/>
              <a:pPr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89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07AE3AA-A22C-4DCB-9559-1B1E5D427D10}" type="slidenum">
              <a:rPr lang="en-AU"/>
              <a:pPr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508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6C7929C-02AB-49FD-867F-C1F1178F2187}" type="slidenum">
              <a:rPr lang="en-AU"/>
              <a:pPr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44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2C9D63D-A08D-45D8-8AE6-16B1E68FE609}" type="slidenum">
              <a:rPr lang="en-AU"/>
              <a:pPr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810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BE46112-32FC-4A37-8117-64C1D62414B3}" type="slidenum">
              <a:rPr lang="en-AU"/>
              <a:pPr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350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581B67A-78F0-41A2-855C-DE429B23B10B}" type="slidenum">
              <a:rPr lang="en-AU"/>
              <a:pPr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850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E9CBB16-2F95-47A4-8763-D8A0FF0DC59D}" type="slidenum">
              <a:rPr lang="en-AU"/>
              <a:pPr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4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40E2B6-B54B-4DFB-B7BB-D7AB2CEB9F26}" type="slidenum">
              <a:rPr lang="en-AU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240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A86E645-311E-4528-96BF-6012084E3632}" type="slidenum">
              <a:rPr lang="en-AU"/>
              <a:pPr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92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91A5EA1-9A36-4757-B65F-953B5ABF64D5}" type="slidenum">
              <a:rPr lang="en-AU"/>
              <a:pPr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771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0C4E585-D4EF-4887-8AC8-AA9D7B3E6206}" type="slidenum">
              <a:rPr lang="en-AU"/>
              <a:pPr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577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26CA49F-618E-4BEF-9877-D15383808095}" type="slidenum">
              <a:rPr lang="en-AU"/>
              <a:pPr/>
              <a:t>73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887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EF8E3B6-20DF-47A5-AF92-5AE00969C907}" type="slidenum">
              <a:rPr lang="en-AU"/>
              <a:pPr/>
              <a:t>98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547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CA8256E-F0A1-4E85-8F17-F9B4DA609A07}" type="slidenum">
              <a:rPr lang="en-AU"/>
              <a:pPr/>
              <a:t>99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589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5C288FB-3F22-4D37-872C-DA01AE1F9907}" type="slidenum">
              <a:rPr lang="en-AU"/>
              <a:pPr/>
              <a:t>100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93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C6573B4-C6B1-4877-8737-53948761B145}" type="slidenum">
              <a:rPr lang="en-AU"/>
              <a:pPr/>
              <a:t>101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0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126747D-3BA3-480F-8DE0-CB22C625ABA1}" type="slidenum">
              <a:rPr lang="en-AU"/>
              <a:pPr/>
              <a:t>102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0792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3FA646C-3D40-4266-81D5-77BDD6203F5F}" type="slidenum">
              <a:rPr lang="en-AU"/>
              <a:pPr/>
              <a:t>103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5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66A882-3AD4-4458-85FF-F87B89F6CBA1}" type="slidenum">
              <a:rPr lang="en-AU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248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6EA920-1407-40D7-9961-A66E39DCDBC4}" type="slidenum">
              <a:rPr lang="en-AU"/>
              <a:pPr/>
              <a:t>104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65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8E6A12-7158-43F4-BE39-40060941FDBB}" type="slidenum">
              <a:rPr lang="en-AU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06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10DF82-A1E8-4C21-8A8B-DCC9500A9DDA}" type="slidenum">
              <a:rPr lang="en-AU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9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03F79A-204F-43BD-AA00-E57816A56162}" type="slidenum">
              <a:rPr lang="en-AU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1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428804-0D0E-43D3-8223-33BDA041878B}" type="slidenum">
              <a:rPr lang="en-AU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330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DDF950-C698-4747-A5B7-62B6EB609B60}" type="slidenum">
              <a:rPr lang="en-AU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6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68400-8941-4558-8678-E8E5BD177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E952-C5DA-4942-A23D-468B9BB72946}" type="datetimeFigureOut">
              <a:rPr lang="en-AU" smtClean="0"/>
              <a:pPr/>
              <a:t>28/10/17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7.wmf"/><Relationship Id="rId5" Type="http://schemas.openxmlformats.org/officeDocument/2006/relationships/image" Target="../media/image19.png"/><Relationship Id="rId6" Type="http://schemas.openxmlformats.org/officeDocument/2006/relationships/image" Target="../media/image20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anna.cs.rmit.edu.au/~fscholer/anova.php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WIOMSA R Worship </a:t>
            </a:r>
            <a:r>
              <a:rPr lang="en-AU" dirty="0" smtClean="0"/>
              <a:t>Day 3:</a:t>
            </a:r>
            <a:br>
              <a:rPr lang="en-AU" dirty="0" smtClean="0"/>
            </a:br>
            <a:r>
              <a:rPr lang="en-AU" dirty="0" smtClean="0"/>
              <a:t>Intro to Statistics in 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Drew Allen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At what value of x is P(</a:t>
            </a:r>
            <a:r>
              <a:rPr lang="en-US" b="1" i="1" dirty="0" smtClean="0">
                <a:solidFill>
                  <a:srgbClr val="990000"/>
                </a:solidFill>
                <a:latin typeface="Times New Roman" pitchFamily="18" charset="0"/>
              </a:rPr>
              <a:t>t</a:t>
            </a:r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&lt;=</a:t>
            </a:r>
            <a:r>
              <a:rPr lang="en-US" b="1" i="1" dirty="0" smtClean="0">
                <a:solidFill>
                  <a:srgbClr val="990000"/>
                </a:solidFill>
                <a:latin typeface="Times New Roman" pitchFamily="18" charset="0"/>
              </a:rPr>
              <a:t>x</a:t>
            </a:r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) = 0.4?</a:t>
            </a:r>
            <a:endParaRPr lang="en-AU" i="1" dirty="0" smtClean="0"/>
          </a:p>
        </p:txBody>
      </p:sp>
      <p:pic>
        <p:nvPicPr>
          <p:cNvPr id="27652" name="Picture 2" descr="File:Normal Distribution CDF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276475"/>
            <a:ext cx="6858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11"/>
          <p:cNvSpPr>
            <a:spLocks noChangeArrowheads="1"/>
          </p:cNvSpPr>
          <p:nvPr/>
        </p:nvSpPr>
        <p:spPr bwMode="auto">
          <a:xfrm>
            <a:off x="971748" y="1484313"/>
            <a:ext cx="7200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qnorm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(0.4,mean=-2,sd=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(0.5))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Output from logistic regression with </a:t>
            </a:r>
            <a:r>
              <a:rPr lang="en-US" dirty="0" err="1" smtClean="0"/>
              <a:t>logit</a:t>
            </a:r>
            <a:r>
              <a:rPr lang="en-US" dirty="0" smtClean="0"/>
              <a:t> link: predicted log</a:t>
            </a:r>
            <a:r>
              <a:rPr lang="en-US" baseline="-25000" dirty="0" smtClean="0"/>
              <a:t>e</a:t>
            </a:r>
            <a:r>
              <a:rPr lang="en-US" dirty="0" smtClean="0"/>
              <a:t> (p/1-p) = 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/>
              <a:t>x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To obtain any expected values of p, need to input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in original equation: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p = </a:t>
            </a:r>
            <a:r>
              <a:rPr lang="en-US" dirty="0" err="1" smtClean="0"/>
              <a:t>e</a:t>
            </a:r>
            <a:r>
              <a:rPr lang="en-US" baseline="30000" dirty="0" err="1" smtClean="0"/>
              <a:t>ax+b</a:t>
            </a:r>
            <a:r>
              <a:rPr lang="en-US" dirty="0" smtClean="0"/>
              <a:t> / (1+ </a:t>
            </a:r>
            <a:r>
              <a:rPr lang="en-US" dirty="0" err="1" smtClean="0"/>
              <a:t>e</a:t>
            </a:r>
            <a:r>
              <a:rPr lang="en-US" baseline="30000" dirty="0" err="1" smtClean="0"/>
              <a:t>ax+b</a:t>
            </a:r>
            <a:r>
              <a:rPr lang="en-US" dirty="0" smtClean="0"/>
              <a:t>)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1071563" y="6453188"/>
            <a:ext cx="6380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Source: www.zoology.ubc.ca/~srivast/zool502/Wkshp3-R.ppt</a:t>
            </a:r>
          </a:p>
        </p:txBody>
      </p:sp>
    </p:spTree>
    <p:extLst>
      <p:ext uri="{BB962C8B-B14F-4D97-AF65-F5344CB8AC3E}">
        <p14:creationId xmlns:p14="http://schemas.microsoft.com/office/powerpoint/2010/main" val="19180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Logistic regression analysis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Import the following file:</a:t>
            </a:r>
          </a:p>
          <a:p>
            <a:pPr lvl="1" eaLnBrk="1" hangingPunct="1"/>
            <a:r>
              <a:rPr lang="en-AU" dirty="0" smtClean="0">
                <a:latin typeface="Courier New" pitchFamily="49" charset="0"/>
                <a:cs typeface="Courier New" pitchFamily="49" charset="0"/>
              </a:rPr>
              <a:t>binary.csv</a:t>
            </a:r>
          </a:p>
          <a:p>
            <a:r>
              <a:rPr lang="en-AU" dirty="0" smtClean="0"/>
              <a:t>During import, make sure you specify the separator as comma</a:t>
            </a:r>
          </a:p>
          <a:p>
            <a:r>
              <a:rPr lang="en-AU" dirty="0" smtClean="0"/>
              <a:t>Recode </a:t>
            </a:r>
            <a:r>
              <a:rPr lang="en-AU" b="1" dirty="0" smtClean="0"/>
              <a:t>rank </a:t>
            </a:r>
            <a:r>
              <a:rPr lang="en-AU" dirty="0" smtClean="0"/>
              <a:t>from numeric to factor</a:t>
            </a:r>
          </a:p>
          <a:p>
            <a:r>
              <a:rPr lang="en-AU" dirty="0" smtClean="0"/>
              <a:t>View the dataset</a:t>
            </a:r>
          </a:p>
        </p:txBody>
      </p:sp>
    </p:spTree>
    <p:extLst>
      <p:ext uri="{BB962C8B-B14F-4D97-AF65-F5344CB8AC3E}">
        <p14:creationId xmlns:p14="http://schemas.microsoft.com/office/powerpoint/2010/main" val="16320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Logistic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smtClean="0"/>
              <a:t>Attributes of data:</a:t>
            </a:r>
          </a:p>
          <a:p>
            <a:pPr lvl="1" eaLnBrk="1" hangingPunct="1">
              <a:lnSpc>
                <a:spcPct val="90000"/>
              </a:lnSpc>
            </a:pPr>
            <a:r>
              <a:rPr lang="en-AU" smtClean="0"/>
              <a:t>This dataset has a binary response (outcome, dependent) variable called </a:t>
            </a:r>
            <a:r>
              <a:rPr lang="en-AU" b="1" smtClean="0"/>
              <a:t>admit</a:t>
            </a:r>
            <a:r>
              <a:rPr lang="en-AU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AU" smtClean="0"/>
              <a:t>There are three predictor variables:  </a:t>
            </a:r>
            <a:r>
              <a:rPr lang="en-AU" b="1" smtClean="0"/>
              <a:t>gre</a:t>
            </a:r>
            <a:r>
              <a:rPr lang="en-AU" smtClean="0"/>
              <a:t>, </a:t>
            </a:r>
            <a:r>
              <a:rPr lang="en-AU" b="1" smtClean="0"/>
              <a:t>gpa</a:t>
            </a:r>
            <a:r>
              <a:rPr lang="en-AU" smtClean="0"/>
              <a:t> and </a:t>
            </a:r>
            <a:r>
              <a:rPr lang="en-AU" b="1" smtClean="0"/>
              <a:t>rank</a:t>
            </a:r>
            <a:r>
              <a:rPr lang="en-AU" smtClean="0"/>
              <a:t>. We will treat the variables </a:t>
            </a:r>
            <a:r>
              <a:rPr lang="en-AU" b="1" smtClean="0"/>
              <a:t>gre</a:t>
            </a:r>
            <a:r>
              <a:rPr lang="en-AU" smtClean="0"/>
              <a:t> and </a:t>
            </a:r>
            <a:r>
              <a:rPr lang="en-AU" b="1" smtClean="0"/>
              <a:t>gpa</a:t>
            </a:r>
            <a:r>
              <a:rPr lang="en-AU" smtClean="0"/>
              <a:t> as continuous.</a:t>
            </a:r>
          </a:p>
          <a:p>
            <a:pPr lvl="1" eaLnBrk="1" hangingPunct="1">
              <a:lnSpc>
                <a:spcPct val="90000"/>
              </a:lnSpc>
            </a:pPr>
            <a:r>
              <a:rPr lang="en-AU" smtClean="0"/>
              <a:t>The variable </a:t>
            </a:r>
            <a:r>
              <a:rPr lang="en-AU" b="1" smtClean="0"/>
              <a:t>rank</a:t>
            </a:r>
            <a:r>
              <a:rPr lang="en-AU" smtClean="0"/>
              <a:t> takes on the values 1 through 4. Institutions with a rank of 1 have the highest prestige, while those with a rank of 4 have the lowest. </a:t>
            </a:r>
          </a:p>
          <a:p>
            <a:pPr eaLnBrk="1" hangingPunct="1">
              <a:lnSpc>
                <a:spcPct val="90000"/>
              </a:lnSpc>
            </a:pPr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7598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Logistic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Code: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(formula = admit ~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gre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+ rank, family = binomial(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logit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), data = admit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Predictors: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gpa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gre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+ rank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Response: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admit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Form: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 smtClean="0"/>
              <a:t>Binomial response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 err="1" smtClean="0"/>
              <a:t>Logit</a:t>
            </a:r>
            <a:r>
              <a:rPr lang="en-AU" dirty="0" smtClean="0"/>
              <a:t> link</a:t>
            </a:r>
          </a:p>
          <a:p>
            <a:pPr lvl="1">
              <a:buFont typeface="Arial" pitchFamily="34" charset="0"/>
              <a:buChar char="•"/>
              <a:defRPr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293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468313" y="1447800"/>
            <a:ext cx="8351837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dirty="0">
                <a:latin typeface="Calibri" pitchFamily="34" charset="0"/>
              </a:rPr>
              <a:t>Coefficients:</a:t>
            </a:r>
          </a:p>
          <a:p>
            <a:r>
              <a:rPr lang="en-AU" dirty="0">
                <a:latin typeface="Calibri" pitchFamily="34" charset="0"/>
              </a:rPr>
              <a:t>             Estimate Std. Error z value </a:t>
            </a:r>
            <a:r>
              <a:rPr lang="en-AU" dirty="0" err="1">
                <a:latin typeface="Calibri" pitchFamily="34" charset="0"/>
              </a:rPr>
              <a:t>Pr</a:t>
            </a:r>
            <a:r>
              <a:rPr lang="en-AU" dirty="0">
                <a:latin typeface="Calibri" pitchFamily="34" charset="0"/>
              </a:rPr>
              <a:t>(&gt;|z|)    </a:t>
            </a:r>
          </a:p>
          <a:p>
            <a:r>
              <a:rPr lang="en-AU" dirty="0">
                <a:latin typeface="Calibri" pitchFamily="34" charset="0"/>
              </a:rPr>
              <a:t>(Intercept) -3.989979   1.139951  -3.500 0.000465 ***</a:t>
            </a:r>
          </a:p>
          <a:p>
            <a:r>
              <a:rPr lang="en-AU" dirty="0" err="1">
                <a:latin typeface="Calibri" pitchFamily="34" charset="0"/>
              </a:rPr>
              <a:t>gpa</a:t>
            </a:r>
            <a:r>
              <a:rPr lang="en-AU" dirty="0">
                <a:latin typeface="Calibri" pitchFamily="34" charset="0"/>
              </a:rPr>
              <a:t>          0.804038   0.331819   2.423 0.015388 *  </a:t>
            </a:r>
          </a:p>
          <a:p>
            <a:r>
              <a:rPr lang="en-AU" dirty="0" err="1">
                <a:latin typeface="Calibri" pitchFamily="34" charset="0"/>
              </a:rPr>
              <a:t>gre</a:t>
            </a:r>
            <a:r>
              <a:rPr lang="en-AU" dirty="0">
                <a:latin typeface="Calibri" pitchFamily="34" charset="0"/>
              </a:rPr>
              <a:t>          0.002264   0.001094   2.070 0.038465 *  </a:t>
            </a:r>
          </a:p>
          <a:p>
            <a:r>
              <a:rPr lang="en-AU" dirty="0">
                <a:latin typeface="Calibri" pitchFamily="34" charset="0"/>
              </a:rPr>
              <a:t>rank[T.2]   -0.675443   0.316490  -2.134 0.032829 *  </a:t>
            </a:r>
          </a:p>
          <a:p>
            <a:r>
              <a:rPr lang="en-AU" dirty="0">
                <a:latin typeface="Calibri" pitchFamily="34" charset="0"/>
              </a:rPr>
              <a:t>rank[T.3]   -1.340204   0.345306  -3.881 0.000104 ***</a:t>
            </a:r>
          </a:p>
          <a:p>
            <a:r>
              <a:rPr lang="en-AU" dirty="0">
                <a:latin typeface="Calibri" pitchFamily="34" charset="0"/>
              </a:rPr>
              <a:t>rank[T.4]   -1.551464   0.417832  -3.713 0.000205 ***</a:t>
            </a:r>
          </a:p>
          <a:p>
            <a:r>
              <a:rPr lang="en-AU" dirty="0">
                <a:latin typeface="Calibri" pitchFamily="34" charset="0"/>
              </a:rPr>
              <a:t>---</a:t>
            </a:r>
          </a:p>
          <a:p>
            <a:r>
              <a:rPr lang="en-AU" dirty="0" err="1">
                <a:latin typeface="Calibri" pitchFamily="34" charset="0"/>
              </a:rPr>
              <a:t>Signif</a:t>
            </a:r>
            <a:r>
              <a:rPr lang="en-AU" dirty="0">
                <a:latin typeface="Calibri" pitchFamily="34" charset="0"/>
              </a:rPr>
              <a:t>. codes:  0 '***' 0.001 '**' 0.01 '*' 0.05 '.' 0.1 ' ' 1 </a:t>
            </a:r>
          </a:p>
          <a:p>
            <a:endParaRPr lang="en-AU" dirty="0">
              <a:latin typeface="Calibri" pitchFamily="34" charset="0"/>
            </a:endParaRPr>
          </a:p>
          <a:p>
            <a:r>
              <a:rPr lang="en-AU" dirty="0">
                <a:latin typeface="Calibri" pitchFamily="34" charset="0"/>
              </a:rPr>
              <a:t>(Dispersion parameter for binomial family taken to be 1)</a:t>
            </a:r>
          </a:p>
          <a:p>
            <a:endParaRPr lang="en-AU" dirty="0">
              <a:latin typeface="Calibri" pitchFamily="34" charset="0"/>
            </a:endParaRPr>
          </a:p>
          <a:p>
            <a:r>
              <a:rPr lang="en-AU" dirty="0">
                <a:latin typeface="Calibri" pitchFamily="34" charset="0"/>
              </a:rPr>
              <a:t>    Null deviance: 499.98  on 399  degrees of freedom</a:t>
            </a:r>
          </a:p>
          <a:p>
            <a:r>
              <a:rPr lang="en-AU" dirty="0">
                <a:latin typeface="Calibri" pitchFamily="34" charset="0"/>
              </a:rPr>
              <a:t>Residual deviance: 458.52  on 394  degrees of freedom</a:t>
            </a:r>
          </a:p>
          <a:p>
            <a:r>
              <a:rPr lang="en-AU" dirty="0">
                <a:latin typeface="Calibri" pitchFamily="34" charset="0"/>
              </a:rPr>
              <a:t>AIC: 470.52</a:t>
            </a:r>
          </a:p>
          <a:p>
            <a:endParaRPr lang="en-AU" dirty="0">
              <a:latin typeface="Calibri" pitchFamily="34" charset="0"/>
            </a:endParaRPr>
          </a:p>
          <a:p>
            <a:r>
              <a:rPr lang="en-AU" dirty="0">
                <a:latin typeface="Calibri" pitchFamily="34" charset="0"/>
              </a:rPr>
              <a:t>Number of Fisher Scoring iterations: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/>
              <a:t>Logistic regression analysis:</a:t>
            </a:r>
            <a:br>
              <a:rPr lang="en-AU" dirty="0" smtClean="0"/>
            </a:br>
            <a:r>
              <a:rPr lang="en-AU" dirty="0" smtClean="0"/>
              <a:t>Summary with Wald Tests</a:t>
            </a:r>
            <a:endParaRPr lang="en-AU" dirty="0" smtClean="0"/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glm(formula = admit ~ gre + gpa + as.factor(rank), family = binomial(link = "logit"), na.action = na.pass) Deviance Residuals: Min 1Q Median 3Q Max -1.6268 -0.8662 -0.6388 1.1490 2.0790 Coefficients: Estimate Std. Error z value Pr(&gt;|z|) (Intercept) -3.989979 1.139951 -3.500 0.000465 *** gre 0.002264 0.001094 2.070 0.038465 * gpa 0.804038 0.331819 2.423 0.015388 * as.factor(rank)2 -0.675443 0.316490 -2.134 0.032829 * as.factor(rank)3 -1.340204 0.345306 -3.881 0.000104 *** as.factor(rank)4 -1.551464 0.417832 -3.713 0.000205 *** --- Signif. codes: 0 ‘***’ 0.001 ‘**’ 0.01 ‘*’ 0.05 ‘.’ 0.1 ‘ ’ 1 (Dispersion parameter for binomial family taken to be 1) Null deviance: 499.98 on 399 degrees of freedom Residual deviance: 458.52 on 394 degrees of freedom AIC: 470.52 Number of Fisher Scoring iterations: 4</a:t>
            </a:r>
            <a:endParaRPr lang="en-US" sz="9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Calculating the Likelihood, </a:t>
            </a:r>
            <a:r>
              <a:rPr lang="en-US" i="1" dirty="0" smtClean="0">
                <a:latin typeface="Comic Sans MS"/>
                <a:cs typeface="Comic Sans MS"/>
              </a:rPr>
              <a:t>L</a:t>
            </a:r>
            <a:r>
              <a:rPr lang="en-US" dirty="0" smtClean="0">
                <a:latin typeface="Comic Sans MS"/>
                <a:cs typeface="Comic Sans MS"/>
              </a:rPr>
              <a:t>, for Logistic Regression</a:t>
            </a:r>
            <a:endParaRPr lang="en-AU" i="1" dirty="0">
              <a:latin typeface="Comic Sans MS"/>
              <a:cs typeface="Comic Sans MS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/>
          </p:nvPr>
        </p:nvGraphicFramePr>
        <p:xfrm>
          <a:off x="179512" y="1700808"/>
          <a:ext cx="4777970" cy="3583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Graph" r:id="rId3" imgW="7315200" imgH="5486400" progId="STATISTICA.Graph">
                  <p:embed/>
                </p:oleObj>
              </mc:Choice>
              <mc:Fallback>
                <p:oleObj name="Graph" r:id="rId3" imgW="7315200" imgH="5486400" progId="STATISTICA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00808"/>
                        <a:ext cx="4777970" cy="3583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72330" y="2878887"/>
                <a:ext cx="3225948" cy="734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</a:rPr>
                            <m:t>exp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30" y="2878887"/>
                <a:ext cx="3225948" cy="7344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20166" y="4070421"/>
                <a:ext cx="2772297" cy="568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/>
                  <a:t>1-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exp</m:t>
                        </m:r>
                        <m:r>
                          <a:rPr lang="en-US" sz="2000" i="1">
                            <a:latin typeface="Cambria Math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66" y="4070421"/>
                <a:ext cx="2772297" cy="568810"/>
              </a:xfrm>
              <a:prstGeom prst="rect">
                <a:avLst/>
              </a:prstGeom>
              <a:blipFill rotWithShape="0">
                <a:blip r:embed="rId6"/>
                <a:stretch>
                  <a:fillRect l="-2423" t="-4301" b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011" y="4554071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08460" y="4554071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53212" y="4554070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15508" y="4554069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58104" y="4554068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7831" y="4554067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08534" y="1942556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2480" y="1942556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26135" y="1942555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88431" y="1942554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72123" y="1942553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3354" y="1942552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2569" y="5608552"/>
                <a:ext cx="8773363" cy="837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(1−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mr-IN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mr-IN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9" y="5608552"/>
                <a:ext cx="8773363" cy="8376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891589" y="6275825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12523" y="6275825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50891" y="6279158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13953" y="6275825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2977831" y="3246103"/>
            <a:ext cx="2394499" cy="0"/>
          </a:xfrm>
          <a:prstGeom prst="straightConnector1">
            <a:avLst/>
          </a:prstGeom>
          <a:ln w="38100"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1918" y="1860360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Success Data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7579" y="4454565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Failure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31792" y="1867189"/>
                <a:ext cx="2607637" cy="59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mr-IN" sz="20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792" y="1867189"/>
                <a:ext cx="2607637" cy="5909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4652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80120"/>
          </a:xfrm>
        </p:spPr>
        <p:txBody>
          <a:bodyPr/>
          <a:lstStyle/>
          <a:p>
            <a:r>
              <a:rPr lang="en-AU" dirty="0" smtClean="0">
                <a:latin typeface="Comic Sans MS" pitchFamily="66" charset="0"/>
              </a:rPr>
              <a:t>Maximum Likelihood</a:t>
            </a:r>
            <a:endParaRPr lang="en-AU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15841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We can work out which hypothesis (i.e. which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) has the maximum likelihood (ML) – that is, which hypothesis is most likely</a:t>
                </a:r>
              </a:p>
              <a:p>
                <a:pPr marL="0" indent="0">
                  <a:buNone/>
                </a:pPr>
                <a:endParaRPr lang="en-AU" sz="160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1584176"/>
              </a:xfrm>
              <a:blipFill rotWithShape="0">
                <a:blip r:embed="rId2"/>
                <a:stretch>
                  <a:fillRect l="-1704" t="-461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07E-81CB-42DB-9444-7871C8B091BF}" type="slidenum">
              <a:rPr lang="en-AU" smtClean="0"/>
              <a:t>106</a:t>
            </a:fld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320480" cy="345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6237312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Quinn &amp; </a:t>
            </a:r>
            <a:r>
              <a:rPr lang="en-AU" dirty="0" err="1" smtClean="0"/>
              <a:t>Keough</a:t>
            </a:r>
            <a:r>
              <a:rPr lang="en-AU" dirty="0" smtClean="0"/>
              <a:t> p 24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5707" y="3068960"/>
                <a:ext cx="272786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AU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07" y="3068960"/>
                <a:ext cx="272786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7544" y="3789040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(Use logs because it makes the calculation a lot simpler)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Fit the full model, including </a:t>
            </a:r>
            <a:r>
              <a:rPr lang="en-US" dirty="0" err="1" smtClean="0">
                <a:latin typeface="Courier New"/>
                <a:cs typeface="Courier New"/>
              </a:rPr>
              <a:t>gpa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gre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rank</a:t>
            </a:r>
            <a:r>
              <a:rPr lang="en-US" dirty="0" smtClean="0"/>
              <a:t>, using </a:t>
            </a:r>
            <a:r>
              <a:rPr lang="en-US" dirty="0" err="1" smtClean="0">
                <a:latin typeface="Courier New"/>
                <a:cs typeface="Courier New"/>
              </a:rPr>
              <a:t>glm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Assess the significance of each term in the model using </a:t>
            </a:r>
            <a:r>
              <a:rPr lang="en-US" dirty="0" smtClean="0">
                <a:latin typeface="Courier New"/>
                <a:cs typeface="Courier New"/>
              </a:rPr>
              <a:t>drop1(…, ,test='</a:t>
            </a:r>
            <a:r>
              <a:rPr lang="en-US" dirty="0" err="1" smtClean="0">
                <a:latin typeface="Courier New"/>
                <a:cs typeface="Courier New"/>
              </a:rPr>
              <a:t>Chisq</a:t>
            </a:r>
            <a:r>
              <a:rPr lang="en-US" dirty="0" smtClean="0">
                <a:latin typeface="Courier New"/>
                <a:cs typeface="Courier New"/>
              </a:rPr>
              <a:t>')</a:t>
            </a:r>
          </a:p>
          <a:p>
            <a:r>
              <a:rPr lang="en-US" dirty="0" smtClean="0"/>
              <a:t>Refit the model after dropping the term of lowest significance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Harder: plot the predicted </a:t>
            </a:r>
            <a:r>
              <a:rPr lang="en-US" b="1" dirty="0" smtClean="0"/>
              <a:t>P values </a:t>
            </a:r>
            <a:r>
              <a:rPr lang="en-US" dirty="0" smtClean="0"/>
              <a:t>of the model for a range of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18878576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g &lt;- </a:t>
            </a:r>
            <a:r>
              <a:rPr lang="en-US" dirty="0" err="1" smtClean="0">
                <a:latin typeface="Courier New"/>
                <a:cs typeface="Courier New"/>
              </a:rPr>
              <a:t>glm</a:t>
            </a:r>
            <a:r>
              <a:rPr lang="en-US" dirty="0" smtClean="0">
                <a:latin typeface="Courier New"/>
                <a:cs typeface="Courier New"/>
              </a:rPr>
              <a:t>(formula = admit ~ </a:t>
            </a:r>
            <a:r>
              <a:rPr lang="en-US" dirty="0" err="1" smtClean="0">
                <a:latin typeface="Courier New"/>
                <a:cs typeface="Courier New"/>
              </a:rPr>
              <a:t>gre</a:t>
            </a:r>
            <a:r>
              <a:rPr lang="en-US" dirty="0" smtClean="0">
                <a:latin typeface="Courier New"/>
                <a:cs typeface="Courier New"/>
              </a:rPr>
              <a:t> + rank + </a:t>
            </a:r>
            <a:r>
              <a:rPr lang="en-US" dirty="0" err="1" smtClean="0">
                <a:latin typeface="Courier New"/>
                <a:cs typeface="Courier New"/>
              </a:rPr>
              <a:t>gpa</a:t>
            </a:r>
            <a:r>
              <a:rPr lang="en-US" dirty="0" smtClean="0">
                <a:latin typeface="Courier New"/>
                <a:cs typeface="Courier New"/>
              </a:rPr>
              <a:t>, family = binomial(</a:t>
            </a:r>
            <a:r>
              <a:rPr lang="en-US" dirty="0" err="1" smtClean="0">
                <a:latin typeface="Courier New"/>
                <a:cs typeface="Courier New"/>
              </a:rPr>
              <a:t>logit</a:t>
            </a:r>
            <a:r>
              <a:rPr lang="en-US" dirty="0" smtClean="0">
                <a:latin typeface="Courier New"/>
                <a:cs typeface="Courier New"/>
              </a:rPr>
              <a:t>), data = binary)</a:t>
            </a:r>
          </a:p>
          <a:p>
            <a:r>
              <a:rPr lang="en-US" dirty="0" smtClean="0">
                <a:latin typeface="Courier New"/>
                <a:cs typeface="Courier New"/>
              </a:rPr>
              <a:t>drop1(g, test='</a:t>
            </a:r>
            <a:r>
              <a:rPr lang="en-US" dirty="0" err="1" smtClean="0">
                <a:latin typeface="Courier New"/>
                <a:cs typeface="Courier New"/>
              </a:rPr>
              <a:t>Chisq</a:t>
            </a:r>
            <a:r>
              <a:rPr lang="en-US" dirty="0" smtClean="0">
                <a:latin typeface="Courier New"/>
                <a:cs typeface="Courier New"/>
              </a:rPr>
              <a:t>')</a:t>
            </a:r>
          </a:p>
          <a:p>
            <a:r>
              <a:rPr lang="en-US" dirty="0" smtClean="0">
                <a:latin typeface="Courier New"/>
                <a:cs typeface="Courier New"/>
              </a:rPr>
              <a:t>g &lt;- </a:t>
            </a:r>
            <a:r>
              <a:rPr lang="en-US" dirty="0" err="1" smtClean="0">
                <a:latin typeface="Courier New"/>
                <a:cs typeface="Courier New"/>
              </a:rPr>
              <a:t>glm</a:t>
            </a:r>
            <a:r>
              <a:rPr lang="en-US" dirty="0" smtClean="0">
                <a:latin typeface="Courier New"/>
                <a:cs typeface="Courier New"/>
              </a:rPr>
              <a:t>(formula = admit ~ </a:t>
            </a:r>
            <a:r>
              <a:rPr lang="en-US" dirty="0" err="1" smtClean="0">
                <a:latin typeface="Courier New"/>
                <a:cs typeface="Courier New"/>
              </a:rPr>
              <a:t>gpa</a:t>
            </a:r>
            <a:r>
              <a:rPr lang="en-US" dirty="0" smtClean="0">
                <a:latin typeface="Courier New"/>
                <a:cs typeface="Courier New"/>
              </a:rPr>
              <a:t> + rank, family = binomial(</a:t>
            </a:r>
            <a:r>
              <a:rPr lang="en-US" dirty="0" err="1" smtClean="0">
                <a:latin typeface="Courier New"/>
                <a:cs typeface="Courier New"/>
              </a:rPr>
              <a:t>logit</a:t>
            </a:r>
            <a:r>
              <a:rPr lang="en-US" dirty="0" smtClean="0">
                <a:latin typeface="Courier New"/>
                <a:cs typeface="Courier New"/>
              </a:rPr>
              <a:t>), data = binary)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7063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gpa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seq</a:t>
            </a:r>
            <a:r>
              <a:rPr lang="en-US" dirty="0" smtClean="0">
                <a:latin typeface="Courier New"/>
                <a:cs typeface="Courier New"/>
              </a:rPr>
              <a:t>(2.26,4,length=100)</a:t>
            </a:r>
          </a:p>
          <a:p>
            <a:r>
              <a:rPr lang="en-US" dirty="0" smtClean="0">
                <a:latin typeface="Courier New"/>
                <a:cs typeface="Courier New"/>
              </a:rPr>
              <a:t>p1 &lt;- </a:t>
            </a:r>
            <a:r>
              <a:rPr lang="en-US" dirty="0" err="1" smtClean="0">
                <a:latin typeface="Courier New"/>
                <a:cs typeface="Courier New"/>
              </a:rPr>
              <a:t>exp</a:t>
            </a:r>
            <a:r>
              <a:rPr lang="en-US" dirty="0" smtClean="0">
                <a:latin typeface="Courier New"/>
                <a:cs typeface="Courier New"/>
              </a:rPr>
              <a:t>(1.0521*gpa-3.4636)/(1+exp(1.0521*gpa-3.4636))</a:t>
            </a:r>
          </a:p>
          <a:p>
            <a:r>
              <a:rPr lang="en-US" dirty="0" smtClean="0">
                <a:latin typeface="Courier New"/>
                <a:cs typeface="Courier New"/>
              </a:rPr>
              <a:t>p2 &lt;- </a:t>
            </a:r>
            <a:r>
              <a:rPr lang="en-US" dirty="0" err="1" smtClean="0">
                <a:latin typeface="Courier New"/>
                <a:cs typeface="Courier New"/>
              </a:rPr>
              <a:t>exp</a:t>
            </a:r>
            <a:r>
              <a:rPr lang="en-US" dirty="0" smtClean="0">
                <a:latin typeface="Courier New"/>
                <a:cs typeface="Courier New"/>
              </a:rPr>
              <a:t>(1.0521*gpa-3.4636-0.6810)/(1+exp(1.0521*gpa-3.4636-0.6810))</a:t>
            </a:r>
          </a:p>
          <a:p>
            <a:r>
              <a:rPr lang="en-US" dirty="0" smtClean="0">
                <a:latin typeface="Courier New"/>
                <a:cs typeface="Courier New"/>
              </a:rPr>
              <a:t>p3 &lt;- </a:t>
            </a:r>
            <a:r>
              <a:rPr lang="en-US" dirty="0" err="1" smtClean="0">
                <a:latin typeface="Courier New"/>
                <a:cs typeface="Courier New"/>
              </a:rPr>
              <a:t>exp</a:t>
            </a:r>
            <a:r>
              <a:rPr lang="en-US" dirty="0" smtClean="0">
                <a:latin typeface="Courier New"/>
                <a:cs typeface="Courier New"/>
              </a:rPr>
              <a:t>(1.0521*gpa-3.4636-1.3919)/(1+exp(1.0521*gpa-3.4636-1.3919))</a:t>
            </a:r>
          </a:p>
          <a:p>
            <a:r>
              <a:rPr lang="en-US" dirty="0" smtClean="0">
                <a:latin typeface="Courier New"/>
                <a:cs typeface="Courier New"/>
              </a:rPr>
              <a:t>p4 &lt;- </a:t>
            </a:r>
            <a:r>
              <a:rPr lang="en-US" dirty="0" err="1" smtClean="0">
                <a:latin typeface="Courier New"/>
                <a:cs typeface="Courier New"/>
              </a:rPr>
              <a:t>exp</a:t>
            </a:r>
            <a:r>
              <a:rPr lang="en-US" dirty="0" smtClean="0">
                <a:latin typeface="Courier New"/>
                <a:cs typeface="Courier New"/>
              </a:rPr>
              <a:t>(1.0521*gpa-3.4636-1.5943)/(1+exp(1.0521*gpa-3.4636-1.5943))</a:t>
            </a:r>
          </a:p>
          <a:p>
            <a:r>
              <a:rPr lang="en-US" dirty="0" smtClean="0">
                <a:latin typeface="Courier New"/>
                <a:cs typeface="Courier New"/>
              </a:rPr>
              <a:t>plot(gpa,p1,ylim=c(0,1),</a:t>
            </a:r>
            <a:r>
              <a:rPr lang="en-US" dirty="0" err="1" smtClean="0">
                <a:latin typeface="Courier New"/>
                <a:cs typeface="Courier New"/>
              </a:rPr>
              <a:t>lty</a:t>
            </a:r>
            <a:r>
              <a:rPr lang="en-US" dirty="0" smtClean="0">
                <a:latin typeface="Courier New"/>
                <a:cs typeface="Courier New"/>
              </a:rPr>
              <a:t>=1,type='l')</a:t>
            </a:r>
          </a:p>
          <a:p>
            <a:r>
              <a:rPr lang="en-US" dirty="0" smtClean="0">
                <a:latin typeface="Courier New"/>
                <a:cs typeface="Courier New"/>
              </a:rPr>
              <a:t>points(gpa,p2,ylim=c(0,1),</a:t>
            </a:r>
            <a:r>
              <a:rPr lang="en-US" dirty="0" err="1" smtClean="0">
                <a:latin typeface="Courier New"/>
                <a:cs typeface="Courier New"/>
              </a:rPr>
              <a:t>lty</a:t>
            </a:r>
            <a:r>
              <a:rPr lang="en-US" dirty="0" smtClean="0">
                <a:latin typeface="Courier New"/>
                <a:cs typeface="Courier New"/>
              </a:rPr>
              <a:t>=2,type='l')</a:t>
            </a:r>
          </a:p>
          <a:p>
            <a:r>
              <a:rPr lang="en-US" dirty="0" smtClean="0">
                <a:latin typeface="Courier New"/>
                <a:cs typeface="Courier New"/>
              </a:rPr>
              <a:t>points(gpa,p3,ylim=c(0,1),</a:t>
            </a:r>
            <a:r>
              <a:rPr lang="en-US" dirty="0" err="1" smtClean="0">
                <a:latin typeface="Courier New"/>
                <a:cs typeface="Courier New"/>
              </a:rPr>
              <a:t>lty</a:t>
            </a:r>
            <a:r>
              <a:rPr lang="en-US" dirty="0" smtClean="0">
                <a:latin typeface="Courier New"/>
                <a:cs typeface="Courier New"/>
              </a:rPr>
              <a:t>=3,type='l')</a:t>
            </a:r>
          </a:p>
          <a:p>
            <a:r>
              <a:rPr lang="en-US" dirty="0" smtClean="0">
                <a:latin typeface="Courier New"/>
                <a:cs typeface="Courier New"/>
              </a:rPr>
              <a:t>points(gpa,p4,ylim=c(0,1),</a:t>
            </a:r>
            <a:r>
              <a:rPr lang="en-US" dirty="0" err="1" smtClean="0">
                <a:latin typeface="Courier New"/>
                <a:cs typeface="Courier New"/>
              </a:rPr>
              <a:t>lty</a:t>
            </a:r>
            <a:r>
              <a:rPr lang="en-US" dirty="0" smtClean="0">
                <a:latin typeface="Courier New"/>
                <a:cs typeface="Courier New"/>
              </a:rPr>
              <a:t>=4,type='l')</a:t>
            </a:r>
          </a:p>
          <a:p>
            <a:r>
              <a:rPr lang="en-US" dirty="0" smtClean="0">
                <a:latin typeface="Courier New"/>
                <a:cs typeface="Courier New"/>
              </a:rPr>
              <a:t>legend('topright',legend=1:4,lty=1:4)</a:t>
            </a:r>
          </a:p>
        </p:txBody>
      </p:sp>
    </p:spTree>
    <p:extLst>
      <p:ext uri="{BB962C8B-B14F-4D97-AF65-F5344CB8AC3E}">
        <p14:creationId xmlns:p14="http://schemas.microsoft.com/office/powerpoint/2010/main" val="29271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Sampling from a distribution</a:t>
            </a:r>
            <a:endParaRPr lang="en-AU" dirty="0" smtClean="0"/>
          </a:p>
        </p:txBody>
      </p:sp>
      <p:pic>
        <p:nvPicPr>
          <p:cNvPr id="2867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1700213"/>
            <a:ext cx="4927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971748" y="1681644"/>
            <a:ext cx="720065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(1000,mean=12,sd=6))</a:t>
            </a:r>
            <a:endParaRPr lang="en-AU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20688"/>
            <a:ext cx="8432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have required and 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Works fine (no required arguments)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q()#quits R</a:t>
            </a:r>
          </a:p>
          <a:p>
            <a:r>
              <a:rPr lang="en-US" dirty="0" smtClean="0"/>
              <a:t>Doesn’t work: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rnorm</a:t>
            </a:r>
            <a:r>
              <a:rPr lang="en-US" dirty="0" smtClean="0">
                <a:latin typeface="Courier New"/>
                <a:cs typeface="Courier New"/>
              </a:rPr>
              <a:t>()#missing argument for n, which has no default</a:t>
            </a:r>
          </a:p>
          <a:p>
            <a:r>
              <a:rPr lang="en-US" dirty="0" smtClean="0"/>
              <a:t>Does work (</a:t>
            </a:r>
            <a:r>
              <a:rPr lang="en-US" dirty="0" smtClean="0">
                <a:solidFill>
                  <a:srgbClr val="FF0000"/>
                </a:solidFill>
              </a:rPr>
              <a:t>caution: computer assigns values for some arguments!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norm</a:t>
            </a:r>
            <a:r>
              <a:rPr lang="en-US" dirty="0" smtClean="0">
                <a:latin typeface="Courier New"/>
                <a:cs typeface="Courier New"/>
              </a:rPr>
              <a:t>(100) #takes default arguments</a:t>
            </a:r>
          </a:p>
          <a:p>
            <a:r>
              <a:rPr lang="en-US" dirty="0"/>
              <a:t>Does work </a:t>
            </a:r>
            <a:r>
              <a:rPr lang="en-US" dirty="0" smtClean="0"/>
              <a:t>(all arguments specified by user)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rnorm</a:t>
            </a:r>
            <a:r>
              <a:rPr lang="en-US" dirty="0" smtClean="0">
                <a:latin typeface="Courier New"/>
                <a:cs typeface="Courier New"/>
              </a:rPr>
              <a:t>(100,mean=1,sd=4)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norm</a:t>
            </a:r>
            <a:r>
              <a:rPr lang="en-US" dirty="0" smtClean="0">
                <a:latin typeface="Courier New"/>
                <a:cs typeface="Courier New"/>
              </a:rPr>
              <a:t>(mean=1,sd=4,n=100)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</a:t>
            </a:r>
            <a:r>
              <a:rPr lang="en-AU" dirty="0" smtClean="0"/>
              <a:t>1: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Using R as a Statistics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 a sample of 1000 </a:t>
            </a:r>
            <a:r>
              <a:rPr lang="en-US" dirty="0" err="1" smtClean="0"/>
              <a:t>variates</a:t>
            </a:r>
            <a:r>
              <a:rPr lang="en-US" dirty="0" smtClean="0"/>
              <a:t> from a normal distribution of mean 10 and standard deviation 5 using </a:t>
            </a:r>
            <a:r>
              <a:rPr lang="en-US" dirty="0" err="1" smtClean="0">
                <a:latin typeface="Courier New"/>
                <a:cs typeface="Courier New"/>
              </a:rPr>
              <a:t>rnorm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For this sample, calculate what fraction of the points take values &lt;5 (hint: </a:t>
            </a:r>
            <a:r>
              <a:rPr lang="en-US" dirty="0" smtClean="0"/>
              <a:t>subset the vector using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 ]</a:t>
            </a:r>
            <a:r>
              <a:rPr lang="en-US" dirty="0" smtClean="0"/>
              <a:t>, and use </a:t>
            </a:r>
            <a:r>
              <a:rPr lang="en-US" dirty="0" smtClean="0">
                <a:latin typeface="Courier New"/>
                <a:cs typeface="Courier New"/>
              </a:rPr>
              <a:t>length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pnorm</a:t>
            </a:r>
            <a:r>
              <a:rPr lang="en-US" dirty="0" smtClean="0"/>
              <a:t>, calculate the theoretically predicted fraction of points that should take values &lt; 5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62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1:</a:t>
            </a:r>
            <a:br>
              <a:rPr lang="en-US" dirty="0" smtClean="0"/>
            </a:b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&lt;-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(1000,mean=10,sd=5)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length(x[x&lt;5])/length(x)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pnorm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(5,mean=10,sd=5)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Built-in Probability Distributions:</a:t>
            </a:r>
            <a:br>
              <a:rPr lang="en-AU" dirty="0" smtClean="0"/>
            </a:br>
            <a:r>
              <a:rPr lang="en-AU" sz="3600" dirty="0" smtClean="0"/>
              <a:t>for the list, type 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?Distributions</a:t>
            </a:r>
            <a:endParaRPr lang="en-AU" sz="3600" dirty="0" smtClean="0"/>
          </a:p>
        </p:txBody>
      </p:sp>
      <p:sp>
        <p:nvSpPr>
          <p:cNvPr id="30723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Continuous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Normal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T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dt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Chi-squared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dchisq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F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Exponential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dexp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Uniform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dunif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Beta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dbeta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Cauchy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dcauchy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Logistic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dlogis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Lognormal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dlnorm</a:t>
            </a:r>
            <a:r>
              <a:rPr lang="en-AU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Gamma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dgamma</a:t>
            </a:r>
            <a:r>
              <a:rPr lang="en-AU" dirty="0" smtClean="0"/>
              <a:t>)</a:t>
            </a:r>
          </a:p>
          <a:p>
            <a:pPr>
              <a:defRPr/>
            </a:pPr>
            <a:r>
              <a:rPr lang="en-AU" dirty="0" err="1" smtClean="0"/>
              <a:t>Weibull</a:t>
            </a:r>
            <a:r>
              <a:rPr lang="en-AU" dirty="0" smtClean="0"/>
              <a:t>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dweibull</a:t>
            </a:r>
            <a:r>
              <a:rPr lang="en-US" dirty="0" smtClean="0"/>
              <a:t>)</a:t>
            </a:r>
            <a:endParaRPr lang="en-AU" dirty="0" smtClean="0"/>
          </a:p>
        </p:txBody>
      </p:sp>
      <p:sp>
        <p:nvSpPr>
          <p:cNvPr id="3072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smtClean="0"/>
              <a:t>Discrete distributions</a:t>
            </a:r>
          </a:p>
        </p:txBody>
      </p:sp>
      <p:sp>
        <p:nvSpPr>
          <p:cNvPr id="3072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 smtClean="0"/>
              <a:t>Binomial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dbinom</a:t>
            </a:r>
            <a:r>
              <a:rPr lang="en-AU" dirty="0" smtClean="0"/>
              <a:t>)</a:t>
            </a:r>
          </a:p>
          <a:p>
            <a:r>
              <a:rPr lang="en-AU" dirty="0" smtClean="0"/>
              <a:t>Poisson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dpois</a:t>
            </a:r>
            <a:r>
              <a:rPr lang="en-AU" dirty="0" smtClean="0"/>
              <a:t>)</a:t>
            </a:r>
          </a:p>
          <a:p>
            <a:r>
              <a:rPr lang="en-AU" dirty="0" smtClean="0"/>
              <a:t>Geometric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dgeom</a:t>
            </a:r>
            <a:r>
              <a:rPr lang="en-AU" dirty="0" smtClean="0"/>
              <a:t>)</a:t>
            </a:r>
          </a:p>
          <a:p>
            <a:r>
              <a:rPr lang="en-AU" dirty="0" err="1" smtClean="0"/>
              <a:t>Hypergeometric</a:t>
            </a:r>
            <a:r>
              <a:rPr lang="en-AU" dirty="0" smtClean="0"/>
              <a:t>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dhyper</a:t>
            </a:r>
            <a:r>
              <a:rPr lang="en-AU" dirty="0" smtClean="0"/>
              <a:t>)</a:t>
            </a:r>
          </a:p>
          <a:p>
            <a:r>
              <a:rPr lang="en-AU" dirty="0" smtClean="0"/>
              <a:t>Negative binomial (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dnbinom</a:t>
            </a:r>
            <a:r>
              <a:rPr lang="en-AU" dirty="0" smtClean="0"/>
              <a:t>)</a:t>
            </a:r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Other Distributions Use Similar Syntax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NORMAL DISTRIBUTION</a:t>
            </a: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(x, mean = 0,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1, log = FALSE) </a:t>
            </a: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(q, mean = 0,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log.p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qnorm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(p, mean = 0,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log.p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rnorm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(n, mean = 0,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1)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UNIFORM DISTRIBUTION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dunif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(x, min=0, max=1, log = FALSE) </a:t>
            </a: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punif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(q, min=0, max=1,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log.p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qunif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(p, min=0, max=1,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log.p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runif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(n, min=0, max=1)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Exercise 2</a:t>
            </a:r>
            <a:br>
              <a:rPr lang="en-AU" dirty="0" smtClean="0"/>
            </a:br>
            <a:r>
              <a:rPr lang="en-AU" sz="3600" dirty="0" smtClean="0"/>
              <a:t>Using </a:t>
            </a:r>
            <a:r>
              <a:rPr lang="en-AU" sz="3600" dirty="0" smtClean="0"/>
              <a:t>R as a Statistics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AU" dirty="0" smtClean="0"/>
              <a:t>What is the probability that a random </a:t>
            </a:r>
            <a:r>
              <a:rPr lang="en-AU" dirty="0" err="1" smtClean="0"/>
              <a:t>variate</a:t>
            </a:r>
            <a:r>
              <a:rPr lang="en-AU" dirty="0" smtClean="0"/>
              <a:t> from a gamma distribution with a shape parameter = 3 and scale parameter = 1 is &gt; 0.68? [use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pgamma</a:t>
            </a:r>
            <a:r>
              <a:rPr lang="en-AU" dirty="0"/>
              <a:t>] </a:t>
            </a:r>
            <a:endParaRPr lang="en-AU" dirty="0" smtClean="0"/>
          </a:p>
          <a:p>
            <a:pPr>
              <a:defRPr/>
            </a:pPr>
            <a:r>
              <a:rPr lang="en-AU" dirty="0" smtClean="0"/>
              <a:t>What is the probability that a random </a:t>
            </a:r>
            <a:r>
              <a:rPr lang="en-AU" dirty="0" err="1" smtClean="0"/>
              <a:t>variate</a:t>
            </a:r>
            <a:r>
              <a:rPr lang="en-AU" dirty="0" smtClean="0"/>
              <a:t> from an exponential distribution with rate = 0.05 lies between 1 and 10? [use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pexp</a:t>
            </a:r>
            <a:r>
              <a:rPr lang="en-AU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1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 2: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pgamma</a:t>
            </a:r>
            <a:r>
              <a:rPr lang="en-US" dirty="0" smtClean="0"/>
              <a:t>(0.68,shape=3</a:t>
            </a:r>
            <a:r>
              <a:rPr lang="en-US" dirty="0"/>
              <a:t>, scale = </a:t>
            </a:r>
            <a:r>
              <a:rPr lang="en-US" dirty="0" smtClean="0"/>
              <a:t>1,lower.tail=F)</a:t>
            </a:r>
            <a:endParaRPr lang="en-US" dirty="0" smtClean="0"/>
          </a:p>
          <a:p>
            <a:r>
              <a:rPr lang="en-US" dirty="0" smtClean="0"/>
              <a:t>1- </a:t>
            </a:r>
            <a:r>
              <a:rPr lang="en-US" dirty="0" err="1" smtClean="0"/>
              <a:t>pgamma</a:t>
            </a:r>
            <a:r>
              <a:rPr lang="en-US" dirty="0" smtClean="0"/>
              <a:t>(0.68,shape=3</a:t>
            </a:r>
            <a:r>
              <a:rPr lang="en-US" dirty="0"/>
              <a:t>, scale = 1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pexp</a:t>
            </a:r>
            <a:r>
              <a:rPr lang="en-US" dirty="0" smtClean="0"/>
              <a:t>(10,rate=0.05</a:t>
            </a:r>
            <a:r>
              <a:rPr lang="en-US" dirty="0" smtClean="0"/>
              <a:t>) - </a:t>
            </a:r>
            <a:r>
              <a:rPr lang="en-US" dirty="0" err="1" smtClean="0"/>
              <a:t>pexp</a:t>
            </a:r>
            <a:r>
              <a:rPr lang="en-US" dirty="0"/>
              <a:t>(1,rate=0.05)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</a:t>
            </a:r>
            <a:r>
              <a:rPr lang="en-AU" dirty="0" smtClean="0"/>
              <a:t>3: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Using R as a Statistics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probability that a random sample of 15 people has 2 people with the same birthday? [Hint: ?</a:t>
            </a:r>
            <a:r>
              <a:rPr lang="en-US" dirty="0" err="1" smtClean="0"/>
              <a:t>pbirthday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probability that a random sample of </a:t>
            </a:r>
            <a:r>
              <a:rPr lang="en-US" dirty="0" smtClean="0"/>
              <a:t>25 </a:t>
            </a:r>
            <a:r>
              <a:rPr lang="en-US" dirty="0" err="1" smtClean="0"/>
              <a:t>martians</a:t>
            </a:r>
            <a:r>
              <a:rPr lang="en-US" dirty="0" smtClean="0"/>
              <a:t> includes </a:t>
            </a:r>
            <a:r>
              <a:rPr lang="en-US" dirty="0"/>
              <a:t>2 </a:t>
            </a:r>
            <a:r>
              <a:rPr lang="en-US" dirty="0" err="1" smtClean="0"/>
              <a:t>martians</a:t>
            </a:r>
            <a:r>
              <a:rPr lang="en-US" dirty="0" smtClean="0"/>
              <a:t> with the same birthday? [Hint: a year on Mars is 687 days]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cs typeface="Courier New" pitchFamily="49" charset="0"/>
              </a:rPr>
              <a:t>Start a new project in a new directory in R Studio</a:t>
            </a:r>
          </a:p>
          <a:p>
            <a:r>
              <a:rPr lang="en-AU" dirty="0" smtClean="0">
                <a:cs typeface="Courier New" pitchFamily="49" charset="0"/>
              </a:rPr>
              <a:t>Download </a:t>
            </a:r>
            <a:r>
              <a:rPr lang="en-AU" dirty="0">
                <a:cs typeface="Courier New" pitchFamily="49" charset="0"/>
              </a:rPr>
              <a:t>the </a:t>
            </a:r>
            <a:r>
              <a:rPr lang="en-AU" dirty="0" smtClean="0">
                <a:cs typeface="Courier New" pitchFamily="49" charset="0"/>
              </a:rPr>
              <a:t>files we will be using today into this new directory at the web address above:</a:t>
            </a:r>
            <a:endParaRPr lang="en-AU" dirty="0">
              <a:cs typeface="Courier New" pitchFamily="49" charset="0"/>
            </a:endParaRPr>
          </a:p>
          <a:p>
            <a:pPr lvl="1"/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shells.csv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gala.txt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mangroves.csv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err="1">
                <a:latin typeface="Courier New" pitchFamily="49" charset="0"/>
                <a:cs typeface="Courier New" pitchFamily="49" charset="0"/>
              </a:rPr>
              <a:t>rats.csv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3 </a:t>
            </a:r>
            <a:r>
              <a:rPr lang="en-US" dirty="0" smtClean="0"/>
              <a:t>Answer: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R functions arguments can be matched </a:t>
            </a:r>
            <a:r>
              <a:rPr lang="en-US" sz="3600" dirty="0" err="1"/>
              <a:t>positionally</a:t>
            </a:r>
            <a:r>
              <a:rPr lang="en-US" sz="3600" dirty="0"/>
              <a:t> or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pbirthday</a:t>
            </a:r>
            <a:r>
              <a:rPr lang="en-US" dirty="0" smtClean="0"/>
              <a:t>(n = 15, </a:t>
            </a:r>
            <a:r>
              <a:rPr lang="en-US" dirty="0"/>
              <a:t>classes = 365, coincident = 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pbirthday</a:t>
            </a:r>
            <a:r>
              <a:rPr lang="en-US" dirty="0" smtClean="0"/>
              <a:t>(15, 365, 2)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pbirthday</a:t>
            </a:r>
            <a:r>
              <a:rPr lang="en-US" dirty="0" smtClean="0"/>
              <a:t>(</a:t>
            </a:r>
            <a:r>
              <a:rPr lang="en-US" dirty="0"/>
              <a:t>classes = </a:t>
            </a:r>
            <a:r>
              <a:rPr lang="en-US" dirty="0" smtClean="0"/>
              <a:t>365, 15</a:t>
            </a:r>
            <a:r>
              <a:rPr lang="en-US" dirty="0"/>
              <a:t>, </a:t>
            </a:r>
            <a:r>
              <a:rPr lang="en-US" dirty="0" smtClean="0"/>
              <a:t>2)</a:t>
            </a:r>
          </a:p>
          <a:p>
            <a:endParaRPr lang="en-US" dirty="0"/>
          </a:p>
          <a:p>
            <a:r>
              <a:rPr lang="en-US" dirty="0" err="1"/>
              <a:t>pbirthday</a:t>
            </a:r>
            <a:r>
              <a:rPr lang="en-US" dirty="0"/>
              <a:t>(15, coincident = 2)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 smtClean="0">
                <a:solidFill>
                  <a:srgbClr val="FF0000"/>
                </a:solidFill>
              </a:rPr>
              <a:t>birthday</a:t>
            </a:r>
            <a:r>
              <a:rPr lang="en-US" dirty="0" smtClean="0">
                <a:solidFill>
                  <a:srgbClr val="FF0000"/>
                </a:solidFill>
              </a:rPr>
              <a:t>(25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coincident = 2) #wrong answer for </a:t>
            </a:r>
            <a:r>
              <a:rPr lang="en-US" dirty="0" err="1" smtClean="0">
                <a:solidFill>
                  <a:srgbClr val="FF0000"/>
                </a:solidFill>
              </a:rPr>
              <a:t>martians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8000"/>
                </a:solidFill>
              </a:rPr>
              <a:t>pbirthday</a:t>
            </a:r>
            <a:r>
              <a:rPr lang="en-US" dirty="0">
                <a:solidFill>
                  <a:srgbClr val="008000"/>
                </a:solidFill>
              </a:rPr>
              <a:t>(25,687,2</a:t>
            </a:r>
            <a:r>
              <a:rPr lang="en-US" dirty="0" smtClean="0">
                <a:solidFill>
                  <a:srgbClr val="008000"/>
                </a:solidFill>
              </a:rPr>
              <a:t>) #right answer for </a:t>
            </a:r>
            <a:r>
              <a:rPr lang="en-US" dirty="0" err="1" smtClean="0">
                <a:solidFill>
                  <a:srgbClr val="008000"/>
                </a:solidFill>
              </a:rPr>
              <a:t>martians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distributions provide a means to perform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#using r for simulation of 1D random walker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steps&lt;-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(n=10000,mean=0,sd=1)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distance.from.origin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cumsum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(steps)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plot(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distance.from.origin,type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='l')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</a:t>
            </a:r>
            <a:r>
              <a:rPr lang="en-US" dirty="0" err="1" smtClean="0">
                <a:latin typeface="Courier New"/>
                <a:cs typeface="Courier New"/>
              </a:rPr>
              <a:t>set.seed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for reproducible random results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#using r for simulation of 1D random walker</a:t>
            </a: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set.seed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(1)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teps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(n=10000,mean=0,sd=1)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distance.from.origin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cumsum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(steps)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plot(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distance.from.origin,type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='l')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Summary Statistics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Some Functions for Calculating Summary Statistics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Minimum: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min()</a:t>
            </a:r>
          </a:p>
          <a:p>
            <a:r>
              <a:rPr lang="en-AU" dirty="0" smtClean="0"/>
              <a:t>Maximum: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max()</a:t>
            </a:r>
          </a:p>
          <a:p>
            <a:r>
              <a:rPr lang="en-AU" dirty="0" smtClean="0"/>
              <a:t>Range (Minimum and Maximum):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range()</a:t>
            </a:r>
          </a:p>
          <a:p>
            <a:r>
              <a:rPr lang="en-AU" dirty="0" smtClean="0"/>
              <a:t>Mean: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mean()</a:t>
            </a:r>
          </a:p>
          <a:p>
            <a:r>
              <a:rPr lang="en-AU" dirty="0" smtClean="0"/>
              <a:t>Median: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median()</a:t>
            </a:r>
          </a:p>
          <a:p>
            <a:r>
              <a:rPr lang="en-AU" dirty="0" err="1" smtClean="0"/>
              <a:t>Quantiles</a:t>
            </a:r>
            <a:r>
              <a:rPr lang="en-AU" dirty="0" smtClean="0"/>
              <a:t>: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AU" dirty="0" err="1" smtClean="0">
                <a:latin typeface="+mj-lt"/>
                <a:cs typeface="Courier New" pitchFamily="49" charset="0"/>
              </a:rPr>
              <a:t>Interquartile</a:t>
            </a:r>
            <a:r>
              <a:rPr lang="en-AU" dirty="0" smtClean="0">
                <a:latin typeface="+mj-lt"/>
                <a:cs typeface="Courier New" pitchFamily="49" charset="0"/>
              </a:rPr>
              <a:t> range: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IQR()</a:t>
            </a:r>
          </a:p>
          <a:p>
            <a:r>
              <a:rPr lang="en-AU" dirty="0" smtClean="0"/>
              <a:t>Variance: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AU" dirty="0" smtClean="0"/>
              <a:t>Standard Deviation: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AU" dirty="0" smtClean="0"/>
              <a:t>Summary: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r>
              <a:rPr lang="en-AU" dirty="0" smtClean="0"/>
              <a:t>Stem &amp; Leaf Plot: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stem()</a:t>
            </a:r>
          </a:p>
          <a:p>
            <a:endParaRPr lang="en-AU" dirty="0" smtClean="0"/>
          </a:p>
          <a:p>
            <a:r>
              <a:rPr lang="en-AU" dirty="0" err="1" smtClean="0"/>
              <a:t>Boxplot</a:t>
            </a:r>
            <a:r>
              <a:rPr lang="en-AU" dirty="0" smtClean="0"/>
              <a:t>: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boxplot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AU" dirty="0" smtClean="0"/>
              <a:t>QQ Plot: 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qqnorm</a:t>
            </a:r>
            <a:r>
              <a:rPr lang="en-AU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AU" dirty="0" smtClean="0"/>
              <a:t>, </a:t>
            </a:r>
            <a:r>
              <a:rPr lang="en-AU" dirty="0" err="1" smtClean="0">
                <a:latin typeface="Courier New" charset="0"/>
                <a:ea typeface="Courier New" charset="0"/>
                <a:cs typeface="Courier New" charset="0"/>
              </a:rPr>
              <a:t>qqline</a:t>
            </a:r>
            <a:r>
              <a:rPr lang="en-AU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/>
          </p:cNvSpPr>
          <p:nvPr/>
        </p:nvSpPr>
        <p:spPr bwMode="auto">
          <a:xfrm>
            <a:off x="179512" y="2635723"/>
            <a:ext cx="3744416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2000" dirty="0" smtClean="0">
                <a:latin typeface="Courier New" pitchFamily="49" charset="0"/>
                <a:ea typeface="Gill Sans" pitchFamily="1" charset="0"/>
                <a:cs typeface="Courier New" pitchFamily="49" charset="0"/>
              </a:rPr>
              <a:t>&gt;x</a:t>
            </a:r>
            <a:r>
              <a:rPr lang="en-US" sz="2000" dirty="0">
                <a:latin typeface="Courier New" pitchFamily="49" charset="0"/>
                <a:ea typeface="Gill Sans" pitchFamily="1" charset="0"/>
                <a:cs typeface="Courier New" pitchFamily="49" charset="0"/>
              </a:rPr>
              <a:t>&lt;-</a:t>
            </a:r>
            <a:r>
              <a:rPr lang="en-US" sz="2000" dirty="0" err="1" smtClean="0">
                <a:latin typeface="Courier New" pitchFamily="49" charset="0"/>
                <a:ea typeface="Gill Sans" pitchFamily="1" charset="0"/>
                <a:cs typeface="Courier New" pitchFamily="49" charset="0"/>
              </a:rPr>
              <a:t>rnorm</a:t>
            </a:r>
            <a:r>
              <a:rPr lang="en-US" sz="2000" dirty="0" smtClean="0">
                <a:latin typeface="Courier New" pitchFamily="49" charset="0"/>
                <a:ea typeface="Gill Sans" pitchFamily="1" charset="0"/>
                <a:cs typeface="Courier New" pitchFamily="49" charset="0"/>
              </a:rPr>
              <a:t>(100)</a:t>
            </a:r>
          </a:p>
          <a:p>
            <a:pPr algn="l"/>
            <a:endParaRPr lang="en-US" sz="2000" dirty="0">
              <a:latin typeface="Courier New" pitchFamily="49" charset="0"/>
              <a:ea typeface="Gill Sans" pitchFamily="1" charset="0"/>
              <a:cs typeface="Courier New" pitchFamily="49" charset="0"/>
            </a:endParaRPr>
          </a:p>
          <a:p>
            <a:pPr algn="l"/>
            <a:r>
              <a:rPr lang="en-US" sz="2000" dirty="0" smtClean="0">
                <a:latin typeface="Courier New" pitchFamily="49" charset="0"/>
                <a:ea typeface="Gill Sans" pitchFamily="1" charset="0"/>
                <a:cs typeface="Courier New" pitchFamily="49" charset="0"/>
              </a:rPr>
              <a:t>&gt;</a:t>
            </a:r>
            <a:r>
              <a:rPr lang="en-US" sz="2000" dirty="0" err="1" smtClean="0">
                <a:latin typeface="Courier New" pitchFamily="49" charset="0"/>
                <a:ea typeface="Gill Sans" pitchFamily="1" charset="0"/>
                <a:cs typeface="Courier New" pitchFamily="49" charset="0"/>
              </a:rPr>
              <a:t>boxplot</a:t>
            </a:r>
            <a:r>
              <a:rPr lang="en-US" sz="2000" dirty="0" smtClean="0">
                <a:latin typeface="Courier New" pitchFamily="49" charset="0"/>
                <a:ea typeface="Gill Sans" pitchFamily="1" charset="0"/>
                <a:cs typeface="Courier New" pitchFamily="49" charset="0"/>
              </a:rPr>
              <a:t>(x</a:t>
            </a:r>
            <a:r>
              <a:rPr lang="en-US" sz="2000" dirty="0">
                <a:latin typeface="Courier New" pitchFamily="49" charset="0"/>
                <a:ea typeface="Gill Sans" pitchFamily="1" charset="0"/>
                <a:cs typeface="Courier New" pitchFamily="49" charset="0"/>
              </a:rPr>
              <a:t>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68641" y="2212875"/>
            <a:ext cx="2783830" cy="892969"/>
            <a:chOff x="0" y="0"/>
            <a:chExt cx="2494" cy="800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rot="10800000" flipH="1">
              <a:off x="0" y="247"/>
              <a:ext cx="1191" cy="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49" name="Rectangle 9"/>
            <p:cNvSpPr>
              <a:spLocks/>
            </p:cNvSpPr>
            <p:nvPr/>
          </p:nvSpPr>
          <p:spPr bwMode="auto">
            <a:xfrm>
              <a:off x="942" y="0"/>
              <a:ext cx="15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75% </a:t>
              </a:r>
              <a:r>
                <a:rPr lang="en-US" sz="1700" dirty="0" err="1">
                  <a:ea typeface="Gill Sans" pitchFamily="1" charset="0"/>
                  <a:cs typeface="Gill Sans" pitchFamily="1" charset="0"/>
                </a:rPr>
                <a:t>quantile</a:t>
              </a:r>
              <a:endParaRPr lang="en-US" sz="1700" dirty="0">
                <a:ea typeface="Gill Sans" pitchFamily="1" charset="0"/>
                <a:cs typeface="Gill Sans" pitchFamily="1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68641" y="2980829"/>
            <a:ext cx="2783830" cy="884039"/>
            <a:chOff x="0" y="0"/>
            <a:chExt cx="2494" cy="792"/>
          </a:xfrm>
        </p:grpSpPr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10800000" flipH="1">
              <a:off x="0" y="239"/>
              <a:ext cx="1191" cy="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52" name="Rectangle 12"/>
            <p:cNvSpPr>
              <a:spLocks/>
            </p:cNvSpPr>
            <p:nvPr/>
          </p:nvSpPr>
          <p:spPr bwMode="auto">
            <a:xfrm>
              <a:off x="942" y="0"/>
              <a:ext cx="15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25% </a:t>
              </a:r>
              <a:r>
                <a:rPr lang="en-US" sz="1700" dirty="0" err="1">
                  <a:ea typeface="Gill Sans" pitchFamily="1" charset="0"/>
                  <a:cs typeface="Gill Sans" pitchFamily="1" charset="0"/>
                </a:rPr>
                <a:t>quantile</a:t>
              </a:r>
              <a:endParaRPr lang="en-US" sz="1700" dirty="0">
                <a:ea typeface="Gill Sans" pitchFamily="1" charset="0"/>
                <a:cs typeface="Gill Sans" pitchFamily="1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68641" y="2662709"/>
            <a:ext cx="2062758" cy="844971"/>
            <a:chOff x="0" y="27"/>
            <a:chExt cx="1848" cy="757"/>
          </a:xfrm>
        </p:grpSpPr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10800000" flipH="1">
              <a:off x="0" y="231"/>
              <a:ext cx="1191" cy="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55" name="Rectangle 15"/>
            <p:cNvSpPr>
              <a:spLocks/>
            </p:cNvSpPr>
            <p:nvPr/>
          </p:nvSpPr>
          <p:spPr bwMode="auto">
            <a:xfrm>
              <a:off x="1242" y="27"/>
              <a:ext cx="606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Median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358804" y="3079055"/>
            <a:ext cx="516805" cy="776883"/>
            <a:chOff x="0" y="0"/>
            <a:chExt cx="462" cy="696"/>
          </a:xfrm>
        </p:grpSpPr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462" y="0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58" name="Rectangle 18"/>
            <p:cNvSpPr>
              <a:spLocks/>
            </p:cNvSpPr>
            <p:nvPr/>
          </p:nvSpPr>
          <p:spPr bwMode="auto">
            <a:xfrm>
              <a:off x="0" y="235"/>
              <a:ext cx="287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IQR</a:t>
              </a:r>
            </a:p>
          </p:txBody>
        </p:sp>
      </p:grpSp>
      <p:sp>
        <p:nvSpPr>
          <p:cNvPr id="35859" name="Rectangle 19"/>
          <p:cNvSpPr>
            <a:spLocks/>
          </p:cNvSpPr>
          <p:nvPr/>
        </p:nvSpPr>
        <p:spPr bwMode="auto">
          <a:xfrm>
            <a:off x="394023" y="5796820"/>
            <a:ext cx="488640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700" dirty="0">
                <a:ea typeface="Gill Sans" pitchFamily="1" charset="0"/>
                <a:cs typeface="Gill Sans" pitchFamily="1" charset="0"/>
              </a:rPr>
              <a:t>IQR= 75% </a:t>
            </a:r>
            <a:r>
              <a:rPr lang="en-US" sz="1700" dirty="0" err="1">
                <a:ea typeface="Gill Sans" pitchFamily="1" charset="0"/>
                <a:cs typeface="Gill Sans" pitchFamily="1" charset="0"/>
              </a:rPr>
              <a:t>quantile</a:t>
            </a:r>
            <a:r>
              <a:rPr lang="en-US" sz="1700" dirty="0">
                <a:ea typeface="Gill Sans" pitchFamily="1" charset="0"/>
                <a:cs typeface="Gill Sans" pitchFamily="1" charset="0"/>
              </a:rPr>
              <a:t> -25% </a:t>
            </a:r>
            <a:r>
              <a:rPr lang="en-US" sz="1700" dirty="0" err="1">
                <a:ea typeface="Gill Sans" pitchFamily="1" charset="0"/>
                <a:cs typeface="Gill Sans" pitchFamily="1" charset="0"/>
              </a:rPr>
              <a:t>quantile</a:t>
            </a:r>
            <a:r>
              <a:rPr lang="en-US" sz="1700" dirty="0">
                <a:ea typeface="Gill Sans" pitchFamily="1" charset="0"/>
                <a:cs typeface="Gill Sans" pitchFamily="1" charset="0"/>
              </a:rPr>
              <a:t>= Inter </a:t>
            </a:r>
            <a:r>
              <a:rPr lang="en-US" sz="1700" dirty="0" err="1">
                <a:ea typeface="Gill Sans" pitchFamily="1" charset="0"/>
                <a:cs typeface="Gill Sans" pitchFamily="1" charset="0"/>
              </a:rPr>
              <a:t>Quantile</a:t>
            </a:r>
            <a:r>
              <a:rPr lang="en-US" sz="1700" dirty="0">
                <a:ea typeface="Gill Sans" pitchFamily="1" charset="0"/>
                <a:cs typeface="Gill Sans" pitchFamily="1" charset="0"/>
              </a:rPr>
              <a:t> Range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656832" y="1997448"/>
            <a:ext cx="843855" cy="2760389"/>
            <a:chOff x="0" y="0"/>
            <a:chExt cx="755" cy="2472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0" y="0"/>
              <a:ext cx="755" cy="968"/>
              <a:chOff x="0" y="0"/>
              <a:chExt cx="755" cy="968"/>
            </a:xfrm>
          </p:grpSpPr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>
                <a:off x="755" y="0"/>
                <a:ext cx="0" cy="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863" name="Rectangle 23"/>
              <p:cNvSpPr>
                <a:spLocks/>
              </p:cNvSpPr>
              <p:nvPr/>
            </p:nvSpPr>
            <p:spPr bwMode="auto">
              <a:xfrm>
                <a:off x="0" y="419"/>
                <a:ext cx="618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1700" dirty="0">
                    <a:ea typeface="Gill Sans" pitchFamily="1" charset="0"/>
                    <a:cs typeface="Gill Sans" pitchFamily="1" charset="0"/>
                  </a:rPr>
                  <a:t>1.5xIQR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0" y="1632"/>
              <a:ext cx="755" cy="840"/>
              <a:chOff x="0" y="0"/>
              <a:chExt cx="755" cy="840"/>
            </a:xfrm>
          </p:grpSpPr>
          <p:sp>
            <p:nvSpPr>
              <p:cNvPr id="35865" name="Line 25"/>
              <p:cNvSpPr>
                <a:spLocks noChangeShapeType="1"/>
              </p:cNvSpPr>
              <p:nvPr/>
            </p:nvSpPr>
            <p:spPr bwMode="auto">
              <a:xfrm>
                <a:off x="755" y="0"/>
                <a:ext cx="0" cy="8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866" name="Rectangle 26"/>
              <p:cNvSpPr>
                <a:spLocks/>
              </p:cNvSpPr>
              <p:nvPr/>
            </p:nvSpPr>
            <p:spPr bwMode="auto">
              <a:xfrm>
                <a:off x="0" y="395"/>
                <a:ext cx="618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1700" dirty="0">
                    <a:ea typeface="Gill Sans" pitchFamily="1" charset="0"/>
                    <a:cs typeface="Gill Sans" pitchFamily="1" charset="0"/>
                  </a:rPr>
                  <a:t>1.5xIQR</a:t>
                </a:r>
              </a:p>
            </p:txBody>
          </p:sp>
        </p:grp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607844" y="1971774"/>
            <a:ext cx="3355330" cy="4625578"/>
            <a:chOff x="0" y="0"/>
            <a:chExt cx="3006" cy="4144"/>
          </a:xfrm>
        </p:grpSpPr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16" y="0"/>
              <a:ext cx="1975" cy="3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0" y="2504"/>
              <a:ext cx="1983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70" name="Rectangle 30"/>
            <p:cNvSpPr>
              <a:spLocks/>
            </p:cNvSpPr>
            <p:nvPr/>
          </p:nvSpPr>
          <p:spPr bwMode="auto">
            <a:xfrm>
              <a:off x="1294" y="3408"/>
              <a:ext cx="1712" cy="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Everything above or below are considered outliers</a:t>
              </a:r>
            </a:p>
          </p:txBody>
        </p:sp>
      </p:grpSp>
      <p:pic>
        <p:nvPicPr>
          <p:cNvPr id="35871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984" y="1024111"/>
            <a:ext cx="4959325" cy="4902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Functions for Calculating Summary Statistics</a:t>
            </a: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5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QQ Plot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Many statistical methods make some assumption about the distribution of the data (e.g. Normal)</a:t>
            </a:r>
          </a:p>
          <a:p>
            <a:r>
              <a:rPr lang="en-US" dirty="0" smtClean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quantile-quantile</a:t>
            </a:r>
            <a:r>
              <a:rPr lang="en-US" dirty="0" smtClean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 plot provides a way to visually verify such assumptions</a:t>
            </a:r>
          </a:p>
          <a:p>
            <a:r>
              <a:rPr lang="en-US" dirty="0" smtClean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The QQ-plot shows the theoretical </a:t>
            </a:r>
            <a:r>
              <a:rPr lang="en-US" dirty="0" err="1" smtClean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quantiles</a:t>
            </a:r>
            <a:r>
              <a:rPr lang="en-US" dirty="0" smtClean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 versus the empirical </a:t>
            </a:r>
            <a:r>
              <a:rPr lang="en-US" dirty="0" err="1" smtClean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quantiles</a:t>
            </a:r>
            <a:r>
              <a:rPr lang="en-US" dirty="0" smtClean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. If the distribution assumed (theoretical one) is indeed the correct one, we should observe a straight line.</a:t>
            </a:r>
          </a:p>
          <a:p>
            <a:endParaRPr lang="en-US" dirty="0" smtClean="0">
              <a:solidFill>
                <a:schemeClr val="tx1"/>
              </a:solidFill>
              <a:ea typeface="Gill Sans" pitchFamily="1" charset="0"/>
              <a:cs typeface="Gill Sans" pitchFamily="1" charset="0"/>
            </a:endParaRPr>
          </a:p>
          <a:p>
            <a:endParaRPr lang="en-US" dirty="0">
              <a:solidFill>
                <a:schemeClr val="tx1"/>
              </a:solidFill>
              <a:ea typeface="Gill Sans" pitchFamily="1" charset="0"/>
              <a:cs typeface="Gill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QQ Plot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x&lt;-</a:t>
            </a:r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rnorm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(100)</a:t>
            </a:r>
          </a:p>
          <a:p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qqnorm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(x)</a:t>
            </a:r>
          </a:p>
          <a:p>
            <a:r>
              <a:rPr lang="en-US" sz="2800" dirty="0" err="1" smtClean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qqline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(x)</a:t>
            </a:r>
          </a:p>
          <a:p>
            <a:endParaRPr lang="en-AU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556792"/>
            <a:ext cx="4738755" cy="46838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Functions for Calculating Summary Statistics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Two functions are extremely useful for calculating summary statistics for subsets of data:</a:t>
            </a:r>
          </a:p>
          <a:p>
            <a:pPr lvl="1"/>
            <a:r>
              <a:rPr lang="en-AU" dirty="0" smtClean="0">
                <a:latin typeface="Courier New" pitchFamily="49" charset="0"/>
                <a:cs typeface="Courier New" pitchFamily="49" charset="0"/>
              </a:rPr>
              <a:t>apply()</a:t>
            </a:r>
            <a:r>
              <a:rPr lang="en-AU" dirty="0" smtClean="0"/>
              <a:t> (calculates function on a column-by –column or row-by-row basis)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tapply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AU" dirty="0" smtClean="0"/>
              <a:t>(groups data in one column based on values in another column)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 test</a:t>
            </a:r>
            <a:endParaRPr lang="en-A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Topics Covered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Statistical Distributions</a:t>
            </a:r>
          </a:p>
          <a:p>
            <a:r>
              <a:rPr lang="en-AU" dirty="0" smtClean="0"/>
              <a:t>Summary Statistics</a:t>
            </a:r>
          </a:p>
          <a:p>
            <a:r>
              <a:rPr lang="en-AU" dirty="0" smtClean="0"/>
              <a:t>T-tests</a:t>
            </a:r>
          </a:p>
          <a:p>
            <a:r>
              <a:rPr lang="en-AU" dirty="0" smtClean="0"/>
              <a:t>Regression (simple linear, multiple linear)</a:t>
            </a:r>
          </a:p>
          <a:p>
            <a:r>
              <a:rPr lang="en-AU" dirty="0" smtClean="0"/>
              <a:t>Analysis of Variance</a:t>
            </a:r>
          </a:p>
          <a:p>
            <a:pPr lvl="1"/>
            <a:r>
              <a:rPr lang="en-US" dirty="0"/>
              <a:t>One-way ANOVA</a:t>
            </a:r>
          </a:p>
          <a:p>
            <a:pPr lvl="1"/>
            <a:r>
              <a:rPr lang="en-US" dirty="0"/>
              <a:t>Two-way ANOVA</a:t>
            </a:r>
          </a:p>
          <a:p>
            <a:pPr lvl="1"/>
            <a:r>
              <a:rPr lang="en-US" dirty="0" smtClean="0"/>
              <a:t>ANCOVA</a:t>
            </a:r>
            <a:endParaRPr lang="en-US" dirty="0"/>
          </a:p>
          <a:p>
            <a:r>
              <a:rPr lang="en-US" dirty="0" err="1" smtClean="0"/>
              <a:t>Generalised</a:t>
            </a:r>
            <a:r>
              <a:rPr lang="en-US" dirty="0" smtClean="0"/>
              <a:t> linear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598863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What does Student’s t distribution have to do with </a:t>
            </a:r>
            <a:r>
              <a:rPr lang="en-AU" dirty="0" smtClean="0"/>
              <a:t>Guinness beer?</a:t>
            </a:r>
            <a:endParaRPr lang="en-AU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dirty="0" smtClean="0">
              <a:solidFill>
                <a:srgbClr val="898989"/>
              </a:solidFill>
            </a:endParaRPr>
          </a:p>
        </p:txBody>
      </p:sp>
      <p:pic>
        <p:nvPicPr>
          <p:cNvPr id="32772" name="Picture 2" descr="https://extranet.sixfeetup.com/~calvin/PloneConf2006/guinn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836613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490538"/>
            <a:ext cx="81057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 distribution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The t distribution was introduced by William </a:t>
            </a:r>
            <a:r>
              <a:rPr lang="en-AU" dirty="0" err="1" smtClean="0"/>
              <a:t>Gosset</a:t>
            </a:r>
            <a:r>
              <a:rPr lang="en-AU" dirty="0" smtClean="0"/>
              <a:t>, a chemist working for Guinness brewery in Ireland</a:t>
            </a:r>
          </a:p>
          <a:p>
            <a:r>
              <a:rPr lang="en-AU" dirty="0" smtClean="0"/>
              <a:t>He published his work under the pen name “Student”  because Guinness regarded the fact that they were using statistics to help with brewing to be a trade secret</a:t>
            </a:r>
          </a:p>
          <a:p>
            <a:endParaRPr lang="en-A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00808"/>
            <a:ext cx="3048000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T-test </a:t>
            </a:r>
            <a:r>
              <a:rPr lang="en-AU" dirty="0" smtClean="0"/>
              <a:t>Example:</a:t>
            </a:r>
            <a:br>
              <a:rPr lang="en-AU" dirty="0" smtClean="0"/>
            </a:br>
            <a:r>
              <a:rPr lang="en-AU" sz="3600" dirty="0" smtClean="0"/>
              <a:t>Shell Size Data</a:t>
            </a:r>
            <a:endParaRPr lang="en-AU" sz="36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We’re on Trunk Reef in the Great Barrier Reef and we have collected random samples of one shell species from two locations, one wave-exposed and the other sheltered.</a:t>
            </a:r>
            <a:r>
              <a:rPr lang="en-AU" dirty="0" smtClean="0"/>
              <a:t> </a:t>
            </a:r>
            <a:endParaRPr lang="en-AU" dirty="0" smtClean="0"/>
          </a:p>
          <a:p>
            <a:pPr>
              <a:defRPr/>
            </a:pPr>
            <a:endParaRPr lang="en-AU" dirty="0" smtClean="0"/>
          </a:p>
          <a:p>
            <a:pPr>
              <a:defRPr/>
            </a:pPr>
            <a:r>
              <a:rPr lang="en-AU" dirty="0" smtClean="0"/>
              <a:t>We </a:t>
            </a:r>
            <a:r>
              <a:rPr lang="en-AU" dirty="0"/>
              <a:t>want to determine if shells differ in size between these two environmentally different locations</a:t>
            </a:r>
            <a:r>
              <a:rPr lang="en-AU" dirty="0" smtClean="0"/>
              <a:t>.</a:t>
            </a:r>
          </a:p>
          <a:p>
            <a:pPr>
              <a:defRPr/>
            </a:pPr>
            <a:endParaRPr lang="en-AU" dirty="0" smtClean="0"/>
          </a:p>
          <a:p>
            <a:pPr>
              <a:defRPr/>
            </a:pPr>
            <a:r>
              <a:rPr lang="en-AU" dirty="0" smtClean="0"/>
              <a:t>The </a:t>
            </a:r>
            <a:r>
              <a:rPr lang="en-AU" dirty="0" smtClean="0"/>
              <a:t>data are the </a:t>
            </a:r>
            <a:r>
              <a:rPr lang="en-AU" dirty="0" smtClean="0"/>
              <a:t>shell lengths in millimetres for the two locations.</a:t>
            </a:r>
            <a:endParaRPr lang="en-AU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b="1" dirty="0" smtClean="0"/>
              <a:t>Does mean shell size differ between the two locations?</a:t>
            </a:r>
            <a:endParaRPr lang="en-A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>
                <a:latin typeface="Calibri" charset="0"/>
                <a:ea typeface="Calibri" charset="0"/>
                <a:cs typeface="Calibri" charset="0"/>
              </a:rPr>
              <a:t>Specifying Dependent </a:t>
            </a:r>
            <a:r>
              <a:rPr lang="en-AU" dirty="0" smtClean="0">
                <a:latin typeface="Calibri" charset="0"/>
                <a:ea typeface="Calibri" charset="0"/>
                <a:cs typeface="Calibri" charset="0"/>
              </a:rPr>
              <a:t>&amp; Independent Variables in R</a:t>
            </a:r>
            <a:endParaRPr lang="en-AU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Formula notation for many functions in R:</a:t>
            </a:r>
            <a:endParaRPr lang="en-AU" dirty="0" smtClean="0"/>
          </a:p>
          <a:p>
            <a:pPr marL="0" indent="0">
              <a:buNone/>
            </a:pPr>
            <a:r>
              <a:rPr lang="en-AU" sz="2000" dirty="0" smtClean="0">
                <a:latin typeface="Courier"/>
                <a:cs typeface="Courier"/>
              </a:rPr>
              <a:t>boxplot(y ~ </a:t>
            </a:r>
            <a:r>
              <a:rPr lang="en-AU" sz="2000" dirty="0" err="1" smtClean="0">
                <a:latin typeface="Courier"/>
                <a:cs typeface="Courier"/>
              </a:rPr>
              <a:t>x,data</a:t>
            </a:r>
            <a:r>
              <a:rPr lang="en-AU" sz="2000" dirty="0" smtClean="0">
                <a:latin typeface="Courier"/>
                <a:cs typeface="Courier"/>
              </a:rPr>
              <a:t> = </a:t>
            </a:r>
            <a:r>
              <a:rPr lang="en-AU" sz="2000" dirty="0" err="1" smtClean="0">
                <a:latin typeface="Courier"/>
                <a:cs typeface="Courier"/>
              </a:rPr>
              <a:t>my.data</a:t>
            </a:r>
            <a:r>
              <a:rPr lang="en-AU" sz="2000" dirty="0" smtClean="0">
                <a:latin typeface="Courier"/>
                <a:cs typeface="Courier"/>
              </a:rPr>
              <a:t>)  # boxplot</a:t>
            </a:r>
            <a:endParaRPr lang="en-AU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AU" sz="2000" dirty="0" smtClean="0">
                <a:latin typeface="Courier"/>
                <a:cs typeface="Courier"/>
              </a:rPr>
              <a:t>lm(</a:t>
            </a:r>
            <a:r>
              <a:rPr lang="en-AU" sz="2000" dirty="0" err="1" smtClean="0">
                <a:latin typeface="Courier"/>
                <a:cs typeface="Courier"/>
              </a:rPr>
              <a:t>foot~gender,data</a:t>
            </a:r>
            <a:r>
              <a:rPr lang="en-AU" sz="2000" dirty="0" smtClean="0">
                <a:latin typeface="Courier"/>
                <a:cs typeface="Courier"/>
              </a:rPr>
              <a:t> = </a:t>
            </a:r>
            <a:r>
              <a:rPr lang="en-AU" sz="2000" dirty="0" err="1" smtClean="0">
                <a:latin typeface="Courier"/>
                <a:cs typeface="Courier"/>
              </a:rPr>
              <a:t>my.data</a:t>
            </a:r>
            <a:r>
              <a:rPr lang="en-AU" sz="2000" dirty="0" smtClean="0">
                <a:latin typeface="Courier"/>
                <a:cs typeface="Courier"/>
              </a:rPr>
              <a:t>) # one-way </a:t>
            </a:r>
            <a:r>
              <a:rPr lang="en-AU" sz="2000" dirty="0" smtClean="0">
                <a:latin typeface="Courier"/>
                <a:cs typeface="Courier"/>
              </a:rPr>
              <a:t>ANOVA</a:t>
            </a:r>
            <a:endParaRPr lang="en-AU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AU" sz="2000" dirty="0" err="1">
                <a:latin typeface="Courier"/>
                <a:cs typeface="Courier"/>
              </a:rPr>
              <a:t>t.test</a:t>
            </a:r>
            <a:r>
              <a:rPr lang="en-AU" sz="2000" dirty="0">
                <a:latin typeface="Courier"/>
                <a:cs typeface="Courier"/>
              </a:rPr>
              <a:t>(y ~ </a:t>
            </a:r>
            <a:r>
              <a:rPr lang="en-AU" sz="2000" dirty="0" err="1" smtClean="0">
                <a:latin typeface="Courier"/>
                <a:cs typeface="Courier"/>
              </a:rPr>
              <a:t>x,data</a:t>
            </a:r>
            <a:r>
              <a:rPr lang="en-AU" sz="2000" smtClean="0">
                <a:latin typeface="Courier"/>
                <a:cs typeface="Courier"/>
              </a:rPr>
              <a:t> = my.data</a:t>
            </a:r>
            <a:r>
              <a:rPr lang="en-AU" sz="2000" dirty="0">
                <a:latin typeface="Courier"/>
                <a:cs typeface="Courier"/>
              </a:rPr>
              <a:t>)   # t-test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dirty="0" err="1" smtClean="0"/>
              <a:t>t.test</a:t>
            </a:r>
            <a:r>
              <a:rPr lang="en-AU" dirty="0" smtClean="0"/>
              <a:t>(</a:t>
            </a:r>
            <a:r>
              <a:rPr lang="en-AU" sz="2800" dirty="0" err="1" smtClean="0">
                <a:latin typeface="Courier"/>
                <a:cs typeface="Courier"/>
              </a:rPr>
              <a:t>response~predictor,data</a:t>
            </a:r>
            <a:r>
              <a:rPr lang="en-AU" sz="2800" dirty="0" smtClean="0">
                <a:latin typeface="Courier"/>
                <a:cs typeface="Courier"/>
              </a:rPr>
              <a:t>=</a:t>
            </a:r>
            <a:r>
              <a:rPr lang="en-AU" sz="2800" dirty="0" err="1" smtClean="0">
                <a:latin typeface="Courier"/>
                <a:cs typeface="Courier"/>
              </a:rPr>
              <a:t>my.table</a:t>
            </a:r>
            <a:r>
              <a:rPr lang="en-AU" sz="2800" dirty="0" smtClean="0">
                <a:latin typeface="Courier"/>
                <a:cs typeface="Courier"/>
              </a:rPr>
              <a:t>)</a:t>
            </a:r>
            <a:endParaRPr lang="en-AU" sz="2800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1E7D-3A49-4B0A-8795-95CA5B05201D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23528" y="594928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dependent</a:t>
            </a:r>
          </a:p>
          <a:p>
            <a:pPr algn="ctr"/>
            <a:r>
              <a:rPr lang="en-US" sz="2400" dirty="0" smtClean="0"/>
              <a:t>(response)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563888" y="5877272"/>
            <a:ext cx="17881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smtClean="0">
                <a:latin typeface="Calibri"/>
                <a:cs typeface="Calibri"/>
              </a:rPr>
              <a:t>independent</a:t>
            </a:r>
            <a:endParaRPr lang="en-AU" sz="2400" dirty="0" smtClean="0">
              <a:latin typeface="Calibri"/>
              <a:cs typeface="Calibri"/>
            </a:endParaRPr>
          </a:p>
          <a:p>
            <a:pPr algn="ctr"/>
            <a:r>
              <a:rPr lang="en-AU" sz="2400" dirty="0" smtClean="0">
                <a:latin typeface="Calibri"/>
                <a:cs typeface="Calibri"/>
              </a:rPr>
              <a:t>(predictor)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0775" y="5877272"/>
            <a:ext cx="151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err="1" smtClean="0">
                <a:latin typeface="Calibri"/>
                <a:cs typeface="Calibri"/>
              </a:rPr>
              <a:t>dataframe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1151620" y="4653136"/>
            <a:ext cx="756084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42352" y="4788446"/>
            <a:ext cx="93944" cy="1071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4283968" y="4797152"/>
            <a:ext cx="173979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66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Exercise </a:t>
            </a:r>
            <a:r>
              <a:rPr lang="en-AU" dirty="0" smtClean="0"/>
              <a:t>4: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3600" dirty="0" smtClean="0"/>
              <a:t>Shell Size Data</a:t>
            </a:r>
            <a:endParaRPr lang="en-AU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700" dirty="0" smtClean="0"/>
              <a:t>Conduct  </a:t>
            </a:r>
            <a:r>
              <a:rPr lang="en-AU" sz="2700" dirty="0" smtClean="0"/>
              <a:t>a </a:t>
            </a:r>
            <a:r>
              <a:rPr lang="en-AU" sz="2700" dirty="0" smtClean="0"/>
              <a:t>two-sample T </a:t>
            </a:r>
            <a:r>
              <a:rPr lang="en-AU" sz="2700" dirty="0" smtClean="0"/>
              <a:t>test using the function </a:t>
            </a:r>
            <a:r>
              <a:rPr lang="en-AU" sz="2700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27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sz="2400" dirty="0" smtClean="0"/>
              <a:t>Type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smtClean="0"/>
              <a:t>for some help</a:t>
            </a:r>
          </a:p>
          <a:p>
            <a:pPr>
              <a:lnSpc>
                <a:spcPct val="90000"/>
              </a:lnSpc>
            </a:pPr>
            <a:r>
              <a:rPr lang="en-AU" sz="2700" dirty="0" smtClean="0"/>
              <a:t>Answer the following questions:</a:t>
            </a:r>
          </a:p>
          <a:p>
            <a:pPr lvl="1">
              <a:lnSpc>
                <a:spcPct val="90000"/>
              </a:lnSpc>
            </a:pPr>
            <a:r>
              <a:rPr lang="en-AU" sz="2400" dirty="0" smtClean="0"/>
              <a:t>What is the mean difference, </a:t>
            </a:r>
            <a:r>
              <a:rPr lang="en-AU" sz="2400" i="1" dirty="0" smtClean="0"/>
              <a:t>m</a:t>
            </a:r>
            <a:r>
              <a:rPr lang="en-AU" sz="2400" dirty="0" smtClean="0"/>
              <a:t>, between the treatments?</a:t>
            </a:r>
          </a:p>
          <a:p>
            <a:pPr lvl="1">
              <a:lnSpc>
                <a:spcPct val="90000"/>
              </a:lnSpc>
            </a:pPr>
            <a:r>
              <a:rPr lang="en-AU" sz="2400" dirty="0" smtClean="0"/>
              <a:t>What is the </a:t>
            </a:r>
            <a:r>
              <a:rPr lang="en-AU" sz="2400" dirty="0" smtClean="0"/>
              <a:t>95% CI for the difference? </a:t>
            </a:r>
            <a:endParaRPr lang="en-AU" sz="2400" dirty="0" smtClean="0"/>
          </a:p>
          <a:p>
            <a:pPr lvl="1">
              <a:lnSpc>
                <a:spcPct val="90000"/>
              </a:lnSpc>
            </a:pPr>
            <a:r>
              <a:rPr lang="en-AU" sz="2400" dirty="0" smtClean="0"/>
              <a:t>According to the t test, is the difference significant at the P = 0.05 level for the two-tailed test?</a:t>
            </a:r>
          </a:p>
          <a:p>
            <a:pPr lvl="1">
              <a:lnSpc>
                <a:spcPct val="90000"/>
              </a:lnSpc>
            </a:pPr>
            <a:r>
              <a:rPr lang="en-AU" sz="2200" dirty="0" smtClean="0"/>
              <a:t>According to the non-parametric analogue of the t test </a:t>
            </a:r>
            <a:r>
              <a:rPr lang="en-AU" sz="2200" dirty="0" smtClean="0"/>
              <a:t>(Wilcoxon Rank Sum Test), </a:t>
            </a:r>
            <a:r>
              <a:rPr lang="en-AU" sz="2200" dirty="0" smtClean="0"/>
              <a:t>is the difference significant at the P = 0.05 level for the two-tailed test? </a:t>
            </a:r>
            <a:r>
              <a:rPr lang="en-AU" sz="2200" b="1" dirty="0" smtClean="0"/>
              <a:t>[Use </a:t>
            </a:r>
            <a:r>
              <a:rPr lang="en-AU" sz="2200" b="1" dirty="0" err="1" smtClean="0">
                <a:latin typeface="Courier New" pitchFamily="49" charset="0"/>
                <a:cs typeface="Courier New" pitchFamily="49" charset="0"/>
              </a:rPr>
              <a:t>wilcox.test</a:t>
            </a:r>
            <a:r>
              <a:rPr lang="en-AU" sz="2200" b="1" dirty="0" smtClean="0"/>
              <a:t>]</a:t>
            </a:r>
          </a:p>
          <a:p>
            <a:pPr>
              <a:lnSpc>
                <a:spcPct val="90000"/>
              </a:lnSpc>
            </a:pPr>
            <a:endParaRPr lang="en-AU" sz="27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 </a:t>
            </a:r>
            <a:r>
              <a:rPr lang="en-AU" dirty="0" smtClean="0"/>
              <a:t>4 </a:t>
            </a:r>
            <a:r>
              <a:rPr lang="en-AU" dirty="0" smtClean="0"/>
              <a:t>Answers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shells 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read.csv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shells.csv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')</a:t>
            </a:r>
            <a:endParaRPr lang="en-AU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22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200" dirty="0" err="1">
                <a:latin typeface="Courier New" pitchFamily="49" charset="0"/>
                <a:cs typeface="Courier New" pitchFamily="49" charset="0"/>
              </a:rPr>
              <a:t>length~type,shells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wilcox.test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length~type,shells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 Welch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two-sample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t-test 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length~type,shells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 Student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two-sample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t-test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length~type,shells,var.equal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endParaRPr lang="en-AU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# one-sample t-test</a:t>
            </a:r>
          </a:p>
          <a:p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# null hypothesis: mean shell size = 14mm</a:t>
            </a:r>
          </a:p>
          <a:p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shells$length,mu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=14)</a:t>
            </a:r>
            <a:endParaRPr lang="en-AU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A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5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Wilcoxon Rank Sum</a:t>
            </a:r>
            <a:r>
              <a:rPr lang="en-AU" dirty="0" smtClean="0"/>
              <a:t> </a:t>
            </a:r>
            <a:r>
              <a:rPr lang="en-AU" dirty="0" smtClean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sz="3000" dirty="0" smtClean="0"/>
              <a:t>This technique is non-parametric , meaning that it does not rely on assumptions that the data are drawn from a particular probability distribution.</a:t>
            </a:r>
          </a:p>
          <a:p>
            <a:pPr>
              <a:lnSpc>
                <a:spcPct val="80000"/>
              </a:lnSpc>
            </a:pPr>
            <a:r>
              <a:rPr lang="en-AU" sz="3000" dirty="0" smtClean="0"/>
              <a:t>Non-parametric methods are particularly suited to data that are not normally distributed.</a:t>
            </a:r>
          </a:p>
          <a:p>
            <a:pPr>
              <a:lnSpc>
                <a:spcPct val="80000"/>
              </a:lnSpc>
            </a:pPr>
            <a:r>
              <a:rPr lang="en-AU" sz="3000" dirty="0" smtClean="0"/>
              <a:t>Assumptions </a:t>
            </a:r>
            <a:r>
              <a:rPr lang="en-AU" sz="2800" dirty="0" smtClean="0"/>
              <a:t>Wilcoxon Rank Sum Test</a:t>
            </a:r>
            <a:r>
              <a:rPr lang="en-AU" sz="3000" dirty="0" smtClean="0"/>
              <a:t>:</a:t>
            </a:r>
            <a:endParaRPr lang="en-AU" sz="3000" dirty="0" smtClean="0"/>
          </a:p>
          <a:p>
            <a:pPr lvl="2">
              <a:lnSpc>
                <a:spcPct val="80000"/>
              </a:lnSpc>
            </a:pPr>
            <a:r>
              <a:rPr lang="en-AU" sz="2200" dirty="0" smtClean="0"/>
              <a:t>random samples from populations</a:t>
            </a:r>
          </a:p>
          <a:p>
            <a:pPr lvl="2">
              <a:lnSpc>
                <a:spcPct val="80000"/>
              </a:lnSpc>
            </a:pPr>
            <a:r>
              <a:rPr lang="en-AU" sz="2200" dirty="0" smtClean="0"/>
              <a:t>independence within samples and mutual independence between samples</a:t>
            </a:r>
          </a:p>
          <a:p>
            <a:pPr lvl="2">
              <a:lnSpc>
                <a:spcPct val="80000"/>
              </a:lnSpc>
            </a:pPr>
            <a:r>
              <a:rPr lang="en-AU" sz="2200" dirty="0" smtClean="0"/>
              <a:t>measurement scale is at least ordinal</a:t>
            </a:r>
          </a:p>
          <a:p>
            <a:pPr lvl="1">
              <a:lnSpc>
                <a:spcPct val="80000"/>
              </a:lnSpc>
            </a:pPr>
            <a:endParaRPr lang="en-AU" sz="2600" dirty="0" smtClean="0"/>
          </a:p>
          <a:p>
            <a:pPr>
              <a:lnSpc>
                <a:spcPct val="80000"/>
              </a:lnSpc>
            </a:pPr>
            <a:endParaRPr lang="en-AU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mic Sans MS" charset="0"/>
                <a:ea typeface="Comic Sans MS" charset="0"/>
                <a:cs typeface="Comic Sans MS" charset="0"/>
              </a:rPr>
              <a:t>Monte Carlo Method</a:t>
            </a:r>
            <a:endParaRPr lang="en-US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Monte Carlo (MC) methods – broad class of computational algorithms that rely on random sampling to solve problems</a:t>
            </a:r>
          </a:p>
          <a:p>
            <a:pPr eaLnBrk="1" hangingPunct="1"/>
            <a:r>
              <a:rPr lang="en-US" altLang="en-US" dirty="0" smtClean="0">
                <a:ea typeface="MS PGothic" charset="-128"/>
              </a:rPr>
              <a:t>We can use MC to </a:t>
            </a:r>
            <a:r>
              <a:rPr lang="en-US" altLang="en-US" i="1" dirty="0" smtClean="0">
                <a:ea typeface="MS PGothic" charset="-128"/>
              </a:rPr>
              <a:t>sample</a:t>
            </a:r>
            <a:r>
              <a:rPr lang="en-US" altLang="en-US" dirty="0" smtClean="0">
                <a:ea typeface="MS PGothic" charset="-128"/>
              </a:rPr>
              <a:t> permutations</a:t>
            </a:r>
            <a:endParaRPr lang="en-US" altLang="en-US" dirty="0">
              <a:ea typeface="MS PGothic" charset="-128"/>
            </a:endParaRPr>
          </a:p>
        </p:txBody>
      </p:sp>
      <p:grpSp>
        <p:nvGrpSpPr>
          <p:cNvPr id="45059" name="Group 6"/>
          <p:cNvGrpSpPr>
            <a:grpSpLocks/>
          </p:cNvGrpSpPr>
          <p:nvPr/>
        </p:nvGrpSpPr>
        <p:grpSpPr bwMode="auto">
          <a:xfrm>
            <a:off x="850900" y="3489325"/>
            <a:ext cx="684213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5060" name="Group 9"/>
          <p:cNvGrpSpPr>
            <a:grpSpLocks/>
          </p:cNvGrpSpPr>
          <p:nvPr/>
        </p:nvGrpSpPr>
        <p:grpSpPr bwMode="auto">
          <a:xfrm>
            <a:off x="1939925" y="3489325"/>
            <a:ext cx="933450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5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496" y="1821655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1" name="Group 12"/>
          <p:cNvGrpSpPr>
            <a:grpSpLocks/>
          </p:cNvGrpSpPr>
          <p:nvPr/>
        </p:nvGrpSpPr>
        <p:grpSpPr bwMode="auto">
          <a:xfrm>
            <a:off x="3230563" y="3489325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5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5062" name="Group 15"/>
          <p:cNvGrpSpPr>
            <a:grpSpLocks/>
          </p:cNvGrpSpPr>
          <p:nvPr/>
        </p:nvGrpSpPr>
        <p:grpSpPr bwMode="auto">
          <a:xfrm>
            <a:off x="4418013" y="3489325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3" name="Group 18"/>
          <p:cNvGrpSpPr>
            <a:grpSpLocks/>
          </p:cNvGrpSpPr>
          <p:nvPr/>
        </p:nvGrpSpPr>
        <p:grpSpPr bwMode="auto">
          <a:xfrm>
            <a:off x="5897563" y="3489325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1" y="3101181"/>
              <a:ext cx="460375" cy="16668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4" name="Group 21"/>
          <p:cNvGrpSpPr>
            <a:grpSpLocks/>
          </p:cNvGrpSpPr>
          <p:nvPr/>
        </p:nvGrpSpPr>
        <p:grpSpPr bwMode="auto">
          <a:xfrm>
            <a:off x="7127875" y="3489325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900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5" name="Group 24"/>
          <p:cNvGrpSpPr>
            <a:grpSpLocks/>
          </p:cNvGrpSpPr>
          <p:nvPr/>
        </p:nvGrpSpPr>
        <p:grpSpPr bwMode="auto">
          <a:xfrm>
            <a:off x="833438" y="4138613"/>
            <a:ext cx="684212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4"/>
              <a:ext cx="602811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5066" name="Group 27"/>
          <p:cNvGrpSpPr>
            <a:grpSpLocks/>
          </p:cNvGrpSpPr>
          <p:nvPr/>
        </p:nvGrpSpPr>
        <p:grpSpPr bwMode="auto">
          <a:xfrm>
            <a:off x="1908175" y="4138613"/>
            <a:ext cx="963613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59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542" y="1821701"/>
              <a:ext cx="460375" cy="16659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7" name="Group 30"/>
          <p:cNvGrpSpPr>
            <a:grpSpLocks/>
          </p:cNvGrpSpPr>
          <p:nvPr/>
        </p:nvGrpSpPr>
        <p:grpSpPr bwMode="auto">
          <a:xfrm>
            <a:off x="3228975" y="4138613"/>
            <a:ext cx="696913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4"/>
              <a:ext cx="6024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5068" name="Group 33"/>
          <p:cNvGrpSpPr>
            <a:grpSpLocks/>
          </p:cNvGrpSpPr>
          <p:nvPr/>
        </p:nvGrpSpPr>
        <p:grpSpPr bwMode="auto">
          <a:xfrm>
            <a:off x="4556125" y="4138613"/>
            <a:ext cx="793750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4"/>
              <a:ext cx="60363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757" y="2418667"/>
              <a:ext cx="460375" cy="16646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5069" name="Group 36"/>
          <p:cNvGrpSpPr>
            <a:grpSpLocks/>
          </p:cNvGrpSpPr>
          <p:nvPr/>
        </p:nvGrpSpPr>
        <p:grpSpPr bwMode="auto">
          <a:xfrm>
            <a:off x="5715000" y="4138613"/>
            <a:ext cx="1085850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899"/>
              <a:ext cx="60274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5878" y="3100937"/>
              <a:ext cx="460375" cy="16717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70" name="Group 39"/>
          <p:cNvGrpSpPr>
            <a:grpSpLocks/>
          </p:cNvGrpSpPr>
          <p:nvPr/>
        </p:nvGrpSpPr>
        <p:grpSpPr bwMode="auto">
          <a:xfrm>
            <a:off x="7000875" y="4138613"/>
            <a:ext cx="1243013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899"/>
              <a:ext cx="60302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790" y="3101075"/>
              <a:ext cx="460375" cy="16690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71" name="Group 42"/>
          <p:cNvGrpSpPr>
            <a:grpSpLocks/>
          </p:cNvGrpSpPr>
          <p:nvPr/>
        </p:nvGrpSpPr>
        <p:grpSpPr bwMode="auto">
          <a:xfrm>
            <a:off x="803275" y="4768850"/>
            <a:ext cx="762000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605" y="1821540"/>
              <a:ext cx="460375" cy="1669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5072" name="Group 45"/>
          <p:cNvGrpSpPr>
            <a:grpSpLocks/>
          </p:cNvGrpSpPr>
          <p:nvPr/>
        </p:nvGrpSpPr>
        <p:grpSpPr bwMode="auto">
          <a:xfrm>
            <a:off x="1947863" y="4768850"/>
            <a:ext cx="876300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5"/>
              <a:ext cx="60313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698" y="1821857"/>
              <a:ext cx="460375" cy="16628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73" name="Group 48"/>
          <p:cNvGrpSpPr>
            <a:grpSpLocks/>
          </p:cNvGrpSpPr>
          <p:nvPr/>
        </p:nvGrpSpPr>
        <p:grpSpPr bwMode="auto">
          <a:xfrm>
            <a:off x="3195638" y="4768850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6"/>
              <a:ext cx="460375" cy="166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5074" name="Group 51"/>
          <p:cNvGrpSpPr>
            <a:grpSpLocks/>
          </p:cNvGrpSpPr>
          <p:nvPr/>
        </p:nvGrpSpPr>
        <p:grpSpPr bwMode="auto">
          <a:xfrm>
            <a:off x="5072063" y="4768850"/>
            <a:ext cx="992187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5"/>
              <a:ext cx="60363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602" y="2418511"/>
              <a:ext cx="460375" cy="16677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75" name="Group 54"/>
          <p:cNvGrpSpPr>
            <a:grpSpLocks/>
          </p:cNvGrpSpPr>
          <p:nvPr/>
        </p:nvGrpSpPr>
        <p:grpSpPr bwMode="auto">
          <a:xfrm>
            <a:off x="6381750" y="4768850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900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565275" y="5683250"/>
            <a:ext cx="1630363" cy="714375"/>
          </a:xfrm>
          <a:prstGeom prst="wedgeRoundRectCallout">
            <a:avLst>
              <a:gd name="adj1" fmla="val -11093"/>
              <a:gd name="adj2" fmla="val -86593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14.56</a:t>
            </a:r>
          </a:p>
        </p:txBody>
      </p:sp>
      <p:sp>
        <p:nvSpPr>
          <p:cNvPr id="62" name="Rounded Rectangular Callout 61"/>
          <p:cNvSpPr>
            <a:spLocks noChangeArrowheads="1"/>
          </p:cNvSpPr>
          <p:nvPr/>
        </p:nvSpPr>
        <p:spPr bwMode="auto">
          <a:xfrm>
            <a:off x="5619750" y="5683250"/>
            <a:ext cx="1630363" cy="714375"/>
          </a:xfrm>
          <a:prstGeom prst="wedgeRoundRectCallout">
            <a:avLst>
              <a:gd name="adj1" fmla="val -11093"/>
              <a:gd name="adj2" fmla="val -86593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18.25</a:t>
            </a:r>
          </a:p>
        </p:txBody>
      </p:sp>
      <p:sp>
        <p:nvSpPr>
          <p:cNvPr id="45078" name="TextBox 62"/>
          <p:cNvSpPr txBox="1">
            <a:spLocks noChangeArrowheads="1"/>
          </p:cNvSpPr>
          <p:nvPr/>
        </p:nvSpPr>
        <p:spPr bwMode="auto">
          <a:xfrm>
            <a:off x="3740150" y="5835650"/>
            <a:ext cx="113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000"/>
              <a:t>Diff: 3.69</a:t>
            </a:r>
          </a:p>
        </p:txBody>
      </p:sp>
      <p:sp>
        <p:nvSpPr>
          <p:cNvPr id="45079" name="Rectangle 64"/>
          <p:cNvSpPr>
            <a:spLocks noChangeArrowheads="1"/>
          </p:cNvSpPr>
          <p:nvPr/>
        </p:nvSpPr>
        <p:spPr bwMode="auto">
          <a:xfrm>
            <a:off x="8466138" y="22225"/>
            <a:ext cx="677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Courier" charset="0"/>
              </a:rPr>
              <a:t>3.69</a:t>
            </a:r>
          </a:p>
        </p:txBody>
      </p:sp>
    </p:spTree>
    <p:extLst>
      <p:ext uri="{BB962C8B-B14F-4D97-AF65-F5344CB8AC3E}">
        <p14:creationId xmlns:p14="http://schemas.microsoft.com/office/powerpoint/2010/main" val="18123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Statistical Distributions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charset="0"/>
                <a:ea typeface="Comic Sans MS" charset="0"/>
                <a:cs typeface="Comic Sans MS" charset="0"/>
              </a:rPr>
              <a:t>Shuffle together</a:t>
            </a:r>
          </a:p>
        </p:txBody>
      </p:sp>
      <p:grpSp>
        <p:nvGrpSpPr>
          <p:cNvPr id="47106" name="Group 6"/>
          <p:cNvGrpSpPr>
            <a:grpSpLocks/>
          </p:cNvGrpSpPr>
          <p:nvPr/>
        </p:nvGrpSpPr>
        <p:grpSpPr bwMode="auto">
          <a:xfrm>
            <a:off x="1627188" y="2852738"/>
            <a:ext cx="684212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4"/>
              <a:ext cx="602811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7107" name="Group 9"/>
          <p:cNvGrpSpPr>
            <a:grpSpLocks/>
          </p:cNvGrpSpPr>
          <p:nvPr/>
        </p:nvGrpSpPr>
        <p:grpSpPr bwMode="auto">
          <a:xfrm>
            <a:off x="3973513" y="1624013"/>
            <a:ext cx="935037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4"/>
              <a:ext cx="60354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638" y="1821797"/>
              <a:ext cx="460375" cy="16640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08" name="Group 12"/>
          <p:cNvGrpSpPr>
            <a:grpSpLocks/>
          </p:cNvGrpSpPr>
          <p:nvPr/>
        </p:nvGrpSpPr>
        <p:grpSpPr bwMode="auto">
          <a:xfrm>
            <a:off x="2500313" y="2416175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5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109" name="Group 15"/>
          <p:cNvGrpSpPr>
            <a:grpSpLocks/>
          </p:cNvGrpSpPr>
          <p:nvPr/>
        </p:nvGrpSpPr>
        <p:grpSpPr bwMode="auto">
          <a:xfrm>
            <a:off x="4694238" y="2460625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0" name="Group 18"/>
          <p:cNvGrpSpPr>
            <a:grpSpLocks/>
          </p:cNvGrpSpPr>
          <p:nvPr/>
        </p:nvGrpSpPr>
        <p:grpSpPr bwMode="auto">
          <a:xfrm>
            <a:off x="5346700" y="1830388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899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2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1" name="Group 21"/>
          <p:cNvGrpSpPr>
            <a:grpSpLocks/>
          </p:cNvGrpSpPr>
          <p:nvPr/>
        </p:nvGrpSpPr>
        <p:grpSpPr bwMode="auto">
          <a:xfrm>
            <a:off x="603250" y="2392363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899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2" name="Group 24"/>
          <p:cNvGrpSpPr>
            <a:grpSpLocks/>
          </p:cNvGrpSpPr>
          <p:nvPr/>
        </p:nvGrpSpPr>
        <p:grpSpPr bwMode="auto">
          <a:xfrm>
            <a:off x="6057900" y="2349500"/>
            <a:ext cx="684213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7113" name="Group 27"/>
          <p:cNvGrpSpPr>
            <a:grpSpLocks/>
          </p:cNvGrpSpPr>
          <p:nvPr/>
        </p:nvGrpSpPr>
        <p:grpSpPr bwMode="auto">
          <a:xfrm>
            <a:off x="6877050" y="2579688"/>
            <a:ext cx="963613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59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542" y="1821701"/>
              <a:ext cx="460375" cy="16659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4" name="Group 30"/>
          <p:cNvGrpSpPr>
            <a:grpSpLocks/>
          </p:cNvGrpSpPr>
          <p:nvPr/>
        </p:nvGrpSpPr>
        <p:grpSpPr bwMode="auto">
          <a:xfrm>
            <a:off x="4648200" y="3106738"/>
            <a:ext cx="696913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4"/>
              <a:ext cx="6024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7115" name="Group 33"/>
          <p:cNvGrpSpPr>
            <a:grpSpLocks/>
          </p:cNvGrpSpPr>
          <p:nvPr/>
        </p:nvGrpSpPr>
        <p:grpSpPr bwMode="auto">
          <a:xfrm>
            <a:off x="3776663" y="2646363"/>
            <a:ext cx="793750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4"/>
              <a:ext cx="60363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757" y="2418666"/>
              <a:ext cx="460375" cy="16646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116" name="Group 36"/>
          <p:cNvGrpSpPr>
            <a:grpSpLocks/>
          </p:cNvGrpSpPr>
          <p:nvPr/>
        </p:nvGrpSpPr>
        <p:grpSpPr bwMode="auto">
          <a:xfrm>
            <a:off x="6896100" y="1952625"/>
            <a:ext cx="1084263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900"/>
              <a:ext cx="603624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6325" y="3101384"/>
              <a:ext cx="460375" cy="1662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7" name="Group 39"/>
          <p:cNvGrpSpPr>
            <a:grpSpLocks/>
          </p:cNvGrpSpPr>
          <p:nvPr/>
        </p:nvGrpSpPr>
        <p:grpSpPr bwMode="auto">
          <a:xfrm>
            <a:off x="2413000" y="3162300"/>
            <a:ext cx="1244600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896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8" name="Group 42"/>
          <p:cNvGrpSpPr>
            <a:grpSpLocks/>
          </p:cNvGrpSpPr>
          <p:nvPr/>
        </p:nvGrpSpPr>
        <p:grpSpPr bwMode="auto">
          <a:xfrm>
            <a:off x="3387725" y="2266950"/>
            <a:ext cx="762000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605" y="1821540"/>
              <a:ext cx="460375" cy="1669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7119" name="Group 45"/>
          <p:cNvGrpSpPr>
            <a:grpSpLocks/>
          </p:cNvGrpSpPr>
          <p:nvPr/>
        </p:nvGrpSpPr>
        <p:grpSpPr bwMode="auto">
          <a:xfrm>
            <a:off x="5786438" y="3167063"/>
            <a:ext cx="877887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4"/>
              <a:ext cx="603453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144" y="1821304"/>
              <a:ext cx="460375" cy="1673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20" name="Group 48"/>
          <p:cNvGrpSpPr>
            <a:grpSpLocks/>
          </p:cNvGrpSpPr>
          <p:nvPr/>
        </p:nvGrpSpPr>
        <p:grpSpPr bwMode="auto">
          <a:xfrm>
            <a:off x="1587500" y="1987550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5"/>
              <a:ext cx="6028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7"/>
              <a:ext cx="460375" cy="1660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121" name="Group 51"/>
          <p:cNvGrpSpPr>
            <a:grpSpLocks/>
          </p:cNvGrpSpPr>
          <p:nvPr/>
        </p:nvGrpSpPr>
        <p:grpSpPr bwMode="auto">
          <a:xfrm>
            <a:off x="6154738" y="1512888"/>
            <a:ext cx="993775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4"/>
              <a:ext cx="60266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735" y="2418644"/>
              <a:ext cx="460375" cy="16651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22" name="Group 54"/>
          <p:cNvGrpSpPr>
            <a:grpSpLocks/>
          </p:cNvGrpSpPr>
          <p:nvPr/>
        </p:nvGrpSpPr>
        <p:grpSpPr bwMode="auto">
          <a:xfrm>
            <a:off x="2762250" y="1547813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899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7123" name="Rectangle 2"/>
          <p:cNvSpPr>
            <a:spLocks noChangeArrowheads="1"/>
          </p:cNvSpPr>
          <p:nvPr/>
        </p:nvSpPr>
        <p:spPr bwMode="auto">
          <a:xfrm>
            <a:off x="8466138" y="22225"/>
            <a:ext cx="677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Courier" charset="0"/>
              </a:rPr>
              <a:t>3.69</a:t>
            </a:r>
          </a:p>
        </p:txBody>
      </p: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 flipV="1">
            <a:off x="4570413" y="3921125"/>
            <a:ext cx="0" cy="276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89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charset="0"/>
                <a:ea typeface="Comic Sans MS" charset="0"/>
                <a:cs typeface="Comic Sans MS" charset="0"/>
              </a:rPr>
              <a:t>Randomly sample</a:t>
            </a:r>
          </a:p>
        </p:txBody>
      </p:sp>
      <p:grpSp>
        <p:nvGrpSpPr>
          <p:cNvPr id="48130" name="Group 6"/>
          <p:cNvGrpSpPr>
            <a:grpSpLocks/>
          </p:cNvGrpSpPr>
          <p:nvPr/>
        </p:nvGrpSpPr>
        <p:grpSpPr bwMode="auto">
          <a:xfrm>
            <a:off x="3382963" y="5843588"/>
            <a:ext cx="684212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4"/>
              <a:ext cx="602811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8131" name="Group 9"/>
          <p:cNvGrpSpPr>
            <a:grpSpLocks/>
          </p:cNvGrpSpPr>
          <p:nvPr/>
        </p:nvGrpSpPr>
        <p:grpSpPr bwMode="auto">
          <a:xfrm>
            <a:off x="625475" y="5767388"/>
            <a:ext cx="933450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4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496" y="1821655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7466013" y="5011738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4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8133" name="Group 15"/>
          <p:cNvGrpSpPr>
            <a:grpSpLocks/>
          </p:cNvGrpSpPr>
          <p:nvPr/>
        </p:nvGrpSpPr>
        <p:grpSpPr bwMode="auto">
          <a:xfrm>
            <a:off x="3222625" y="4940300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4" name="Group 18"/>
          <p:cNvGrpSpPr>
            <a:grpSpLocks/>
          </p:cNvGrpSpPr>
          <p:nvPr/>
        </p:nvGrpSpPr>
        <p:grpSpPr bwMode="auto">
          <a:xfrm>
            <a:off x="6194425" y="5011738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899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2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5" name="Group 21"/>
          <p:cNvGrpSpPr>
            <a:grpSpLocks/>
          </p:cNvGrpSpPr>
          <p:nvPr/>
        </p:nvGrpSpPr>
        <p:grpSpPr bwMode="auto">
          <a:xfrm>
            <a:off x="4816475" y="4140200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900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6" name="Group 24"/>
          <p:cNvGrpSpPr>
            <a:grpSpLocks/>
          </p:cNvGrpSpPr>
          <p:nvPr/>
        </p:nvGrpSpPr>
        <p:grpSpPr bwMode="auto">
          <a:xfrm>
            <a:off x="692150" y="4191000"/>
            <a:ext cx="684213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8137" name="Group 27"/>
          <p:cNvGrpSpPr>
            <a:grpSpLocks/>
          </p:cNvGrpSpPr>
          <p:nvPr/>
        </p:nvGrpSpPr>
        <p:grpSpPr bwMode="auto">
          <a:xfrm>
            <a:off x="6122988" y="4116388"/>
            <a:ext cx="965200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87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679" y="1821838"/>
              <a:ext cx="460375" cy="16632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8" name="Group 30"/>
          <p:cNvGrpSpPr>
            <a:grpSpLocks/>
          </p:cNvGrpSpPr>
          <p:nvPr/>
        </p:nvGrpSpPr>
        <p:grpSpPr bwMode="auto">
          <a:xfrm>
            <a:off x="1973263" y="5822950"/>
            <a:ext cx="696912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5"/>
              <a:ext cx="60245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8139" name="Group 33"/>
          <p:cNvGrpSpPr>
            <a:grpSpLocks/>
          </p:cNvGrpSpPr>
          <p:nvPr/>
        </p:nvGrpSpPr>
        <p:grpSpPr bwMode="auto">
          <a:xfrm>
            <a:off x="4837113" y="4905375"/>
            <a:ext cx="795337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5"/>
              <a:ext cx="603981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923" y="2418833"/>
              <a:ext cx="460375" cy="16613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8140" name="Group 36"/>
          <p:cNvGrpSpPr>
            <a:grpSpLocks/>
          </p:cNvGrpSpPr>
          <p:nvPr/>
        </p:nvGrpSpPr>
        <p:grpSpPr bwMode="auto">
          <a:xfrm>
            <a:off x="1768475" y="4167188"/>
            <a:ext cx="1084263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899"/>
              <a:ext cx="603624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6325" y="3101384"/>
              <a:ext cx="460375" cy="1662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41" name="Group 39"/>
          <p:cNvGrpSpPr>
            <a:grpSpLocks/>
          </p:cNvGrpSpPr>
          <p:nvPr/>
        </p:nvGrpSpPr>
        <p:grpSpPr bwMode="auto">
          <a:xfrm>
            <a:off x="496888" y="4987925"/>
            <a:ext cx="1244600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896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42" name="Group 42"/>
          <p:cNvGrpSpPr>
            <a:grpSpLocks/>
          </p:cNvGrpSpPr>
          <p:nvPr/>
        </p:nvGrpSpPr>
        <p:grpSpPr bwMode="auto">
          <a:xfrm>
            <a:off x="1974850" y="4964113"/>
            <a:ext cx="763588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4"/>
              <a:ext cx="60321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779" y="1821713"/>
              <a:ext cx="460375" cy="16657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8143" name="Group 45"/>
          <p:cNvGrpSpPr>
            <a:grpSpLocks/>
          </p:cNvGrpSpPr>
          <p:nvPr/>
        </p:nvGrpSpPr>
        <p:grpSpPr bwMode="auto">
          <a:xfrm>
            <a:off x="3228975" y="4116388"/>
            <a:ext cx="876300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4"/>
              <a:ext cx="60313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698" y="1821857"/>
              <a:ext cx="460375" cy="16628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44" name="Group 48"/>
          <p:cNvGrpSpPr>
            <a:grpSpLocks/>
          </p:cNvGrpSpPr>
          <p:nvPr/>
        </p:nvGrpSpPr>
        <p:grpSpPr bwMode="auto">
          <a:xfrm>
            <a:off x="6702425" y="5827713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4"/>
              <a:ext cx="6028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7"/>
              <a:ext cx="460375" cy="1660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8145" name="Group 51"/>
          <p:cNvGrpSpPr>
            <a:grpSpLocks/>
          </p:cNvGrpSpPr>
          <p:nvPr/>
        </p:nvGrpSpPr>
        <p:grpSpPr bwMode="auto">
          <a:xfrm>
            <a:off x="5343525" y="5799138"/>
            <a:ext cx="993775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4"/>
              <a:ext cx="60266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735" y="2418644"/>
              <a:ext cx="460375" cy="16651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46" name="Group 54"/>
          <p:cNvGrpSpPr>
            <a:grpSpLocks/>
          </p:cNvGrpSpPr>
          <p:nvPr/>
        </p:nvGrpSpPr>
        <p:grpSpPr bwMode="auto">
          <a:xfrm>
            <a:off x="7358063" y="4140200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900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8147" name="Rectangle 2"/>
          <p:cNvSpPr>
            <a:spLocks noChangeArrowheads="1"/>
          </p:cNvSpPr>
          <p:nvPr/>
        </p:nvSpPr>
        <p:spPr bwMode="auto">
          <a:xfrm>
            <a:off x="8456613" y="22225"/>
            <a:ext cx="687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Courier" charset="0"/>
              </a:rPr>
              <a:t>3.69</a:t>
            </a:r>
          </a:p>
          <a:p>
            <a:pPr algn="r" eaLnBrk="1" hangingPunct="1"/>
            <a:r>
              <a:rPr lang="en-US" altLang="en-US" sz="1600">
                <a:latin typeface="Courier" charset="0"/>
              </a:rPr>
              <a:t>0.15</a:t>
            </a:r>
          </a:p>
        </p:txBody>
      </p: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 flipV="1">
            <a:off x="4570413" y="3921125"/>
            <a:ext cx="0" cy="276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ounded Rectangular Callout 60"/>
          <p:cNvSpPr>
            <a:spLocks noChangeArrowheads="1"/>
          </p:cNvSpPr>
          <p:nvPr/>
        </p:nvSpPr>
        <p:spPr bwMode="auto">
          <a:xfrm>
            <a:off x="1790700" y="2778125"/>
            <a:ext cx="1628775" cy="714375"/>
          </a:xfrm>
          <a:prstGeom prst="wedgeRoundRectCallout">
            <a:avLst>
              <a:gd name="adj1" fmla="val -6222"/>
              <a:gd name="adj2" fmla="val 100074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16.22</a:t>
            </a:r>
          </a:p>
        </p:txBody>
      </p:sp>
      <p:sp>
        <p:nvSpPr>
          <p:cNvPr id="62" name="Rounded Rectangular Callout 61"/>
          <p:cNvSpPr>
            <a:spLocks noChangeArrowheads="1"/>
          </p:cNvSpPr>
          <p:nvPr/>
        </p:nvSpPr>
        <p:spPr bwMode="auto">
          <a:xfrm>
            <a:off x="5845175" y="2778125"/>
            <a:ext cx="1630363" cy="714375"/>
          </a:xfrm>
          <a:prstGeom prst="wedgeRoundRectCallout">
            <a:avLst>
              <a:gd name="adj1" fmla="val -6222"/>
              <a:gd name="adj2" fmla="val 100074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16.38</a:t>
            </a:r>
          </a:p>
        </p:txBody>
      </p:sp>
      <p:sp>
        <p:nvSpPr>
          <p:cNvPr id="48151" name="TextBox 62"/>
          <p:cNvSpPr txBox="1">
            <a:spLocks noChangeArrowheads="1"/>
          </p:cNvSpPr>
          <p:nvPr/>
        </p:nvSpPr>
        <p:spPr bwMode="auto">
          <a:xfrm>
            <a:off x="3965575" y="2930525"/>
            <a:ext cx="113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000"/>
              <a:t>Diff: 0.15</a:t>
            </a:r>
          </a:p>
        </p:txBody>
      </p:sp>
      <p:sp>
        <p:nvSpPr>
          <p:cNvPr id="481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Split randomly, ensure same number in each group as original treatments</a:t>
            </a:r>
          </a:p>
        </p:txBody>
      </p:sp>
    </p:spTree>
    <p:extLst>
      <p:ext uri="{BB962C8B-B14F-4D97-AF65-F5344CB8AC3E}">
        <p14:creationId xmlns:p14="http://schemas.microsoft.com/office/powerpoint/2010/main" val="17916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charset="0"/>
                <a:ea typeface="Comic Sans MS" charset="0"/>
                <a:cs typeface="Comic Sans MS" charset="0"/>
              </a:rPr>
              <a:t>Shuffle together</a:t>
            </a:r>
          </a:p>
        </p:txBody>
      </p:sp>
      <p:grpSp>
        <p:nvGrpSpPr>
          <p:cNvPr id="49154" name="Group 6"/>
          <p:cNvGrpSpPr>
            <a:grpSpLocks/>
          </p:cNvGrpSpPr>
          <p:nvPr/>
        </p:nvGrpSpPr>
        <p:grpSpPr bwMode="auto">
          <a:xfrm>
            <a:off x="1627188" y="2852738"/>
            <a:ext cx="684212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4"/>
              <a:ext cx="602811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9155" name="Group 9"/>
          <p:cNvGrpSpPr>
            <a:grpSpLocks/>
          </p:cNvGrpSpPr>
          <p:nvPr/>
        </p:nvGrpSpPr>
        <p:grpSpPr bwMode="auto">
          <a:xfrm>
            <a:off x="3973513" y="1624013"/>
            <a:ext cx="935037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4"/>
              <a:ext cx="60354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638" y="1821797"/>
              <a:ext cx="460375" cy="16640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56" name="Group 12"/>
          <p:cNvGrpSpPr>
            <a:grpSpLocks/>
          </p:cNvGrpSpPr>
          <p:nvPr/>
        </p:nvGrpSpPr>
        <p:grpSpPr bwMode="auto">
          <a:xfrm>
            <a:off x="2500313" y="2416175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5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9157" name="Group 15"/>
          <p:cNvGrpSpPr>
            <a:grpSpLocks/>
          </p:cNvGrpSpPr>
          <p:nvPr/>
        </p:nvGrpSpPr>
        <p:grpSpPr bwMode="auto">
          <a:xfrm>
            <a:off x="4694238" y="2460625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58" name="Group 18"/>
          <p:cNvGrpSpPr>
            <a:grpSpLocks/>
          </p:cNvGrpSpPr>
          <p:nvPr/>
        </p:nvGrpSpPr>
        <p:grpSpPr bwMode="auto">
          <a:xfrm>
            <a:off x="5346700" y="1830388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899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2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59" name="Group 21"/>
          <p:cNvGrpSpPr>
            <a:grpSpLocks/>
          </p:cNvGrpSpPr>
          <p:nvPr/>
        </p:nvGrpSpPr>
        <p:grpSpPr bwMode="auto">
          <a:xfrm>
            <a:off x="603250" y="2392363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899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0" name="Group 24"/>
          <p:cNvGrpSpPr>
            <a:grpSpLocks/>
          </p:cNvGrpSpPr>
          <p:nvPr/>
        </p:nvGrpSpPr>
        <p:grpSpPr bwMode="auto">
          <a:xfrm>
            <a:off x="6057900" y="2349500"/>
            <a:ext cx="684213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9161" name="Group 27"/>
          <p:cNvGrpSpPr>
            <a:grpSpLocks/>
          </p:cNvGrpSpPr>
          <p:nvPr/>
        </p:nvGrpSpPr>
        <p:grpSpPr bwMode="auto">
          <a:xfrm>
            <a:off x="6877050" y="2579688"/>
            <a:ext cx="963613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59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542" y="1821701"/>
              <a:ext cx="460375" cy="16659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2" name="Group 30"/>
          <p:cNvGrpSpPr>
            <a:grpSpLocks/>
          </p:cNvGrpSpPr>
          <p:nvPr/>
        </p:nvGrpSpPr>
        <p:grpSpPr bwMode="auto">
          <a:xfrm>
            <a:off x="4648200" y="3106738"/>
            <a:ext cx="696913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4"/>
              <a:ext cx="6024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9163" name="Group 33"/>
          <p:cNvGrpSpPr>
            <a:grpSpLocks/>
          </p:cNvGrpSpPr>
          <p:nvPr/>
        </p:nvGrpSpPr>
        <p:grpSpPr bwMode="auto">
          <a:xfrm>
            <a:off x="3776663" y="2646363"/>
            <a:ext cx="793750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4"/>
              <a:ext cx="60363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757" y="2418666"/>
              <a:ext cx="460375" cy="16646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9164" name="Group 36"/>
          <p:cNvGrpSpPr>
            <a:grpSpLocks/>
          </p:cNvGrpSpPr>
          <p:nvPr/>
        </p:nvGrpSpPr>
        <p:grpSpPr bwMode="auto">
          <a:xfrm>
            <a:off x="6896100" y="1952625"/>
            <a:ext cx="1084263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900"/>
              <a:ext cx="603624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6325" y="3101384"/>
              <a:ext cx="460375" cy="1662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5" name="Group 39"/>
          <p:cNvGrpSpPr>
            <a:grpSpLocks/>
          </p:cNvGrpSpPr>
          <p:nvPr/>
        </p:nvGrpSpPr>
        <p:grpSpPr bwMode="auto">
          <a:xfrm>
            <a:off x="2413000" y="3162300"/>
            <a:ext cx="1244600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896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6" name="Group 42"/>
          <p:cNvGrpSpPr>
            <a:grpSpLocks/>
          </p:cNvGrpSpPr>
          <p:nvPr/>
        </p:nvGrpSpPr>
        <p:grpSpPr bwMode="auto">
          <a:xfrm>
            <a:off x="3387725" y="2266950"/>
            <a:ext cx="762000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605" y="1821540"/>
              <a:ext cx="460375" cy="1669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9167" name="Group 45"/>
          <p:cNvGrpSpPr>
            <a:grpSpLocks/>
          </p:cNvGrpSpPr>
          <p:nvPr/>
        </p:nvGrpSpPr>
        <p:grpSpPr bwMode="auto">
          <a:xfrm>
            <a:off x="5786438" y="3167063"/>
            <a:ext cx="877887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4"/>
              <a:ext cx="603453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144" y="1821304"/>
              <a:ext cx="460375" cy="1673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8" name="Group 48"/>
          <p:cNvGrpSpPr>
            <a:grpSpLocks/>
          </p:cNvGrpSpPr>
          <p:nvPr/>
        </p:nvGrpSpPr>
        <p:grpSpPr bwMode="auto">
          <a:xfrm>
            <a:off x="1587500" y="1987550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5"/>
              <a:ext cx="6028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7"/>
              <a:ext cx="460375" cy="1660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9169" name="Group 51"/>
          <p:cNvGrpSpPr>
            <a:grpSpLocks/>
          </p:cNvGrpSpPr>
          <p:nvPr/>
        </p:nvGrpSpPr>
        <p:grpSpPr bwMode="auto">
          <a:xfrm>
            <a:off x="6154738" y="1512888"/>
            <a:ext cx="993775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4"/>
              <a:ext cx="60266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735" y="2418644"/>
              <a:ext cx="460375" cy="16651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70" name="Group 54"/>
          <p:cNvGrpSpPr>
            <a:grpSpLocks/>
          </p:cNvGrpSpPr>
          <p:nvPr/>
        </p:nvGrpSpPr>
        <p:grpSpPr bwMode="auto">
          <a:xfrm>
            <a:off x="2762250" y="1547813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899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 flipV="1">
            <a:off x="4570413" y="3921125"/>
            <a:ext cx="0" cy="276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2" name="Rectangle 57"/>
          <p:cNvSpPr>
            <a:spLocks noChangeArrowheads="1"/>
          </p:cNvSpPr>
          <p:nvPr/>
        </p:nvSpPr>
        <p:spPr bwMode="auto">
          <a:xfrm>
            <a:off x="8456613" y="22225"/>
            <a:ext cx="687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Courier" charset="0"/>
              </a:rPr>
              <a:t>3.69</a:t>
            </a:r>
          </a:p>
          <a:p>
            <a:pPr algn="r" eaLnBrk="1" hangingPunct="1"/>
            <a:r>
              <a:rPr lang="en-US" altLang="en-US" sz="1600">
                <a:latin typeface="Courier" charset="0"/>
              </a:rPr>
              <a:t>0.15</a:t>
            </a:r>
          </a:p>
        </p:txBody>
      </p:sp>
    </p:spTree>
    <p:extLst>
      <p:ext uri="{BB962C8B-B14F-4D97-AF65-F5344CB8AC3E}">
        <p14:creationId xmlns:p14="http://schemas.microsoft.com/office/powerpoint/2010/main" val="1492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charset="0"/>
                <a:ea typeface="Comic Sans MS" charset="0"/>
                <a:cs typeface="Comic Sans MS" charset="0"/>
              </a:rPr>
              <a:t>Randomly sample</a:t>
            </a:r>
          </a:p>
        </p:txBody>
      </p:sp>
      <p:grpSp>
        <p:nvGrpSpPr>
          <p:cNvPr id="50178" name="Group 6"/>
          <p:cNvGrpSpPr>
            <a:grpSpLocks/>
          </p:cNvGrpSpPr>
          <p:nvPr/>
        </p:nvGrpSpPr>
        <p:grpSpPr bwMode="auto">
          <a:xfrm>
            <a:off x="4768850" y="4222750"/>
            <a:ext cx="684213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50179" name="Group 9"/>
          <p:cNvGrpSpPr>
            <a:grpSpLocks/>
          </p:cNvGrpSpPr>
          <p:nvPr/>
        </p:nvGrpSpPr>
        <p:grpSpPr bwMode="auto">
          <a:xfrm>
            <a:off x="625475" y="5767388"/>
            <a:ext cx="933450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4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496" y="1821655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0" name="Group 12"/>
          <p:cNvGrpSpPr>
            <a:grpSpLocks/>
          </p:cNvGrpSpPr>
          <p:nvPr/>
        </p:nvGrpSpPr>
        <p:grpSpPr bwMode="auto">
          <a:xfrm>
            <a:off x="7466013" y="5011738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4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50181" name="Group 15"/>
          <p:cNvGrpSpPr>
            <a:grpSpLocks/>
          </p:cNvGrpSpPr>
          <p:nvPr/>
        </p:nvGrpSpPr>
        <p:grpSpPr bwMode="auto">
          <a:xfrm>
            <a:off x="3222625" y="4940300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6194425" y="5011738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899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2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3" name="Group 21"/>
          <p:cNvGrpSpPr>
            <a:grpSpLocks/>
          </p:cNvGrpSpPr>
          <p:nvPr/>
        </p:nvGrpSpPr>
        <p:grpSpPr bwMode="auto">
          <a:xfrm>
            <a:off x="1790700" y="4960938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899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4" name="Group 24"/>
          <p:cNvGrpSpPr>
            <a:grpSpLocks/>
          </p:cNvGrpSpPr>
          <p:nvPr/>
        </p:nvGrpSpPr>
        <p:grpSpPr bwMode="auto">
          <a:xfrm>
            <a:off x="625475" y="4960938"/>
            <a:ext cx="684213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4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50185" name="Group 27"/>
          <p:cNvGrpSpPr>
            <a:grpSpLocks/>
          </p:cNvGrpSpPr>
          <p:nvPr/>
        </p:nvGrpSpPr>
        <p:grpSpPr bwMode="auto">
          <a:xfrm>
            <a:off x="552450" y="4195763"/>
            <a:ext cx="965200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87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679" y="1821838"/>
              <a:ext cx="460375" cy="16632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6" name="Group 30"/>
          <p:cNvGrpSpPr>
            <a:grpSpLocks/>
          </p:cNvGrpSpPr>
          <p:nvPr/>
        </p:nvGrpSpPr>
        <p:grpSpPr bwMode="auto">
          <a:xfrm>
            <a:off x="6100763" y="4278313"/>
            <a:ext cx="696912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4"/>
              <a:ext cx="60245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50187" name="Group 33"/>
          <p:cNvGrpSpPr>
            <a:grpSpLocks/>
          </p:cNvGrpSpPr>
          <p:nvPr/>
        </p:nvGrpSpPr>
        <p:grpSpPr bwMode="auto">
          <a:xfrm>
            <a:off x="4837113" y="4905375"/>
            <a:ext cx="795337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5"/>
              <a:ext cx="603981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923" y="2418833"/>
              <a:ext cx="460375" cy="16613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50188" name="Group 36"/>
          <p:cNvGrpSpPr>
            <a:grpSpLocks/>
          </p:cNvGrpSpPr>
          <p:nvPr/>
        </p:nvGrpSpPr>
        <p:grpSpPr bwMode="auto">
          <a:xfrm>
            <a:off x="1768475" y="4167188"/>
            <a:ext cx="1084263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899"/>
              <a:ext cx="603624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6325" y="3101384"/>
              <a:ext cx="460375" cy="1662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9" name="Group 39"/>
          <p:cNvGrpSpPr>
            <a:grpSpLocks/>
          </p:cNvGrpSpPr>
          <p:nvPr/>
        </p:nvGrpSpPr>
        <p:grpSpPr bwMode="auto">
          <a:xfrm>
            <a:off x="3068638" y="5775325"/>
            <a:ext cx="1244600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896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90" name="Group 42"/>
          <p:cNvGrpSpPr>
            <a:grpSpLocks/>
          </p:cNvGrpSpPr>
          <p:nvPr/>
        </p:nvGrpSpPr>
        <p:grpSpPr bwMode="auto">
          <a:xfrm>
            <a:off x="7342188" y="4171950"/>
            <a:ext cx="762000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605" y="1821539"/>
              <a:ext cx="460375" cy="16692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50191" name="Group 45"/>
          <p:cNvGrpSpPr>
            <a:grpSpLocks/>
          </p:cNvGrpSpPr>
          <p:nvPr/>
        </p:nvGrpSpPr>
        <p:grpSpPr bwMode="auto">
          <a:xfrm>
            <a:off x="3228975" y="4116388"/>
            <a:ext cx="876300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4"/>
              <a:ext cx="60313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698" y="1821857"/>
              <a:ext cx="460375" cy="16628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92" name="Group 48"/>
          <p:cNvGrpSpPr>
            <a:grpSpLocks/>
          </p:cNvGrpSpPr>
          <p:nvPr/>
        </p:nvGrpSpPr>
        <p:grpSpPr bwMode="auto">
          <a:xfrm>
            <a:off x="6702425" y="5827713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4"/>
              <a:ext cx="6028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7"/>
              <a:ext cx="460375" cy="1660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50193" name="Group 51"/>
          <p:cNvGrpSpPr>
            <a:grpSpLocks/>
          </p:cNvGrpSpPr>
          <p:nvPr/>
        </p:nvGrpSpPr>
        <p:grpSpPr bwMode="auto">
          <a:xfrm>
            <a:off x="5343525" y="5799138"/>
            <a:ext cx="993775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4"/>
              <a:ext cx="60266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735" y="2418644"/>
              <a:ext cx="460375" cy="16651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94" name="Group 54"/>
          <p:cNvGrpSpPr>
            <a:grpSpLocks/>
          </p:cNvGrpSpPr>
          <p:nvPr/>
        </p:nvGrpSpPr>
        <p:grpSpPr bwMode="auto">
          <a:xfrm>
            <a:off x="1849438" y="5788025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900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 flipV="1">
            <a:off x="4570413" y="3921125"/>
            <a:ext cx="0" cy="276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ounded Rectangular Callout 60"/>
          <p:cNvSpPr>
            <a:spLocks noChangeArrowheads="1"/>
          </p:cNvSpPr>
          <p:nvPr/>
        </p:nvSpPr>
        <p:spPr bwMode="auto">
          <a:xfrm>
            <a:off x="1790700" y="2778125"/>
            <a:ext cx="1628775" cy="714375"/>
          </a:xfrm>
          <a:prstGeom prst="wedgeRoundRectCallout">
            <a:avLst>
              <a:gd name="adj1" fmla="val -6222"/>
              <a:gd name="adj2" fmla="val 100074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18.11</a:t>
            </a:r>
          </a:p>
        </p:txBody>
      </p:sp>
      <p:sp>
        <p:nvSpPr>
          <p:cNvPr id="62" name="Rounded Rectangular Callout 61"/>
          <p:cNvSpPr>
            <a:spLocks noChangeArrowheads="1"/>
          </p:cNvSpPr>
          <p:nvPr/>
        </p:nvSpPr>
        <p:spPr bwMode="auto">
          <a:xfrm>
            <a:off x="5845175" y="2778125"/>
            <a:ext cx="1630363" cy="714375"/>
          </a:xfrm>
          <a:prstGeom prst="wedgeRoundRectCallout">
            <a:avLst>
              <a:gd name="adj1" fmla="val -6222"/>
              <a:gd name="adj2" fmla="val 100074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14.25</a:t>
            </a:r>
          </a:p>
        </p:txBody>
      </p:sp>
      <p:sp>
        <p:nvSpPr>
          <p:cNvPr id="50198" name="TextBox 62"/>
          <p:cNvSpPr txBox="1">
            <a:spLocks noChangeArrowheads="1"/>
          </p:cNvSpPr>
          <p:nvPr/>
        </p:nvSpPr>
        <p:spPr bwMode="auto">
          <a:xfrm>
            <a:off x="3965575" y="2930525"/>
            <a:ext cx="113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000"/>
              <a:t>Diff: 3.86</a:t>
            </a:r>
          </a:p>
        </p:txBody>
      </p:sp>
      <p:sp>
        <p:nvSpPr>
          <p:cNvPr id="50199" name="Rectangle 57"/>
          <p:cNvSpPr>
            <a:spLocks noChangeArrowheads="1"/>
          </p:cNvSpPr>
          <p:nvPr/>
        </p:nvSpPr>
        <p:spPr bwMode="auto">
          <a:xfrm>
            <a:off x="8245475" y="22225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Courier" charset="0"/>
              </a:rPr>
              <a:t>3.69</a:t>
            </a:r>
          </a:p>
          <a:p>
            <a:pPr algn="ctr" eaLnBrk="1" hangingPunct="1"/>
            <a:r>
              <a:rPr lang="en-US" altLang="en-US" sz="1600">
                <a:latin typeface="Courier" charset="0"/>
              </a:rPr>
              <a:t>0.15</a:t>
            </a:r>
          </a:p>
          <a:p>
            <a:pPr algn="ctr" eaLnBrk="1" hangingPunct="1"/>
            <a:r>
              <a:rPr lang="en-US" altLang="en-US" sz="1600">
                <a:latin typeface="Courier" charset="0"/>
              </a:rPr>
              <a:t>-3.86</a:t>
            </a:r>
          </a:p>
        </p:txBody>
      </p:sp>
    </p:spTree>
    <p:extLst>
      <p:ext uri="{BB962C8B-B14F-4D97-AF65-F5344CB8AC3E}">
        <p14:creationId xmlns:p14="http://schemas.microsoft.com/office/powerpoint/2010/main" val="3844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2" descr="Screen Shot 2011-09-14 at 7.36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4338"/>
            <a:ext cx="1697038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592570" y="3074988"/>
            <a:ext cx="16834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1400" dirty="0"/>
              <a:t>10 samples, 0 </a:t>
            </a:r>
            <a:r>
              <a:rPr lang="en-US" altLang="en-US" sz="1400" dirty="0" smtClean="0"/>
              <a:t>&gt;= </a:t>
            </a:r>
            <a:r>
              <a:rPr lang="en-US" altLang="en-US" sz="1400" dirty="0"/>
              <a:t>diff</a:t>
            </a:r>
          </a:p>
          <a:p>
            <a:pPr algn="ctr" eaLnBrk="1" hangingPunct="1"/>
            <a:r>
              <a:rPr lang="en-US" altLang="en-US" sz="1400" dirty="0"/>
              <a:t>p = 0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649538" y="1608138"/>
            <a:ext cx="1741169" cy="1990525"/>
            <a:chOff x="2648826" y="1608193"/>
            <a:chExt cx="1741566" cy="1989763"/>
          </a:xfrm>
        </p:grpSpPr>
        <p:pic>
          <p:nvPicPr>
            <p:cNvPr id="51224" name="Picture 4" descr="Screen Shot 2011-09-14 at 7.39.56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826" y="1608193"/>
              <a:ext cx="1694248" cy="1477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5" name="TextBox 37"/>
            <p:cNvSpPr txBox="1">
              <a:spLocks noChangeArrowheads="1"/>
            </p:cNvSpPr>
            <p:nvPr/>
          </p:nvSpPr>
          <p:spPr bwMode="auto">
            <a:xfrm>
              <a:off x="2706534" y="3074936"/>
              <a:ext cx="1683858" cy="523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20 samples, 1 </a:t>
              </a:r>
              <a:r>
                <a:rPr lang="en-US" altLang="en-US" sz="1400" dirty="0" smtClean="0"/>
                <a:t>&gt;= </a:t>
              </a:r>
              <a:r>
                <a:rPr lang="en-US" altLang="en-US" sz="1400" dirty="0"/>
                <a:t>diff</a:t>
              </a:r>
            </a:p>
            <a:p>
              <a:pPr algn="ctr" eaLnBrk="1" hangingPunct="1"/>
              <a:r>
                <a:rPr lang="en-US" altLang="en-US" sz="1400" dirty="0"/>
                <a:t>p = 0.05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4691063" y="1581150"/>
            <a:ext cx="1825625" cy="2038437"/>
            <a:chOff x="4690679" y="1581152"/>
            <a:chExt cx="1825735" cy="2038775"/>
          </a:xfrm>
        </p:grpSpPr>
        <p:pic>
          <p:nvPicPr>
            <p:cNvPr id="51222" name="Picture 5" descr="Screen Shot 2011-09-14 at 7.41.1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679" y="1581152"/>
              <a:ext cx="1825735" cy="1493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3" name="TextBox 38"/>
            <p:cNvSpPr txBox="1">
              <a:spLocks noChangeArrowheads="1"/>
            </p:cNvSpPr>
            <p:nvPr/>
          </p:nvSpPr>
          <p:spPr bwMode="auto">
            <a:xfrm>
              <a:off x="4777213" y="3096620"/>
              <a:ext cx="1683575" cy="52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 samples, 1 </a:t>
              </a:r>
              <a:r>
                <a:rPr lang="en-US" altLang="en-US" sz="1400" dirty="0" smtClean="0"/>
                <a:t>&gt;= </a:t>
              </a:r>
              <a:r>
                <a:rPr lang="en-US" altLang="en-US" sz="1400" dirty="0"/>
                <a:t>diff</a:t>
              </a:r>
            </a:p>
            <a:p>
              <a:pPr algn="ctr" eaLnBrk="1" hangingPunct="1"/>
              <a:r>
                <a:rPr lang="en-US" altLang="en-US" sz="1400" dirty="0"/>
                <a:t>p = 0.02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691063" y="1581150"/>
            <a:ext cx="3805237" cy="2057550"/>
            <a:chOff x="4690679" y="1581152"/>
            <a:chExt cx="3805183" cy="2058139"/>
          </a:xfrm>
        </p:grpSpPr>
        <p:pic>
          <p:nvPicPr>
            <p:cNvPr id="51219" name="Picture 6" descr="Screen Shot 2011-09-14 at 7.42.28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214" y="1608193"/>
              <a:ext cx="1839648" cy="1527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0" name="TextBox 39"/>
            <p:cNvSpPr txBox="1">
              <a:spLocks noChangeArrowheads="1"/>
            </p:cNvSpPr>
            <p:nvPr/>
          </p:nvSpPr>
          <p:spPr bwMode="auto">
            <a:xfrm>
              <a:off x="6777745" y="3115921"/>
              <a:ext cx="1683450" cy="52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 samples, 0 </a:t>
              </a:r>
              <a:r>
                <a:rPr lang="en-US" altLang="en-US" sz="1400" dirty="0" smtClean="0"/>
                <a:t>&gt;= </a:t>
              </a:r>
              <a:r>
                <a:rPr lang="en-US" altLang="en-US" sz="1400" dirty="0"/>
                <a:t>diff</a:t>
              </a:r>
            </a:p>
            <a:p>
              <a:pPr algn="ctr" eaLnBrk="1" hangingPunct="1"/>
              <a:r>
                <a:rPr lang="en-US" altLang="en-US" sz="1400" dirty="0"/>
                <a:t>p = 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90679" y="1581152"/>
              <a:ext cx="3805183" cy="20579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395288" y="4086225"/>
            <a:ext cx="4049447" cy="2063660"/>
            <a:chOff x="395889" y="4085832"/>
            <a:chExt cx="4048335" cy="2063304"/>
          </a:xfrm>
        </p:grpSpPr>
        <p:pic>
          <p:nvPicPr>
            <p:cNvPr id="51215" name="Picture 8" descr="Screen Shot 2011-09-14 at 7.43.57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89" y="4085832"/>
              <a:ext cx="1907627" cy="154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6" name="TextBox 40"/>
            <p:cNvSpPr txBox="1">
              <a:spLocks noChangeArrowheads="1"/>
            </p:cNvSpPr>
            <p:nvPr/>
          </p:nvSpPr>
          <p:spPr bwMode="auto">
            <a:xfrm>
              <a:off x="547643" y="5626006"/>
              <a:ext cx="1774358" cy="52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100 samples, 1 </a:t>
              </a:r>
              <a:r>
                <a:rPr lang="en-US" altLang="en-US" sz="1400" dirty="0" smtClean="0"/>
                <a:t>&gt;= </a:t>
              </a:r>
              <a:r>
                <a:rPr lang="en-US" altLang="en-US" sz="1400" dirty="0"/>
                <a:t>diff</a:t>
              </a:r>
            </a:p>
            <a:p>
              <a:pPr algn="ctr" eaLnBrk="1" hangingPunct="1"/>
              <a:r>
                <a:rPr lang="en-US" altLang="en-US" sz="1400" dirty="0"/>
                <a:t>p = 0.01</a:t>
              </a:r>
            </a:p>
          </p:txBody>
        </p:sp>
        <p:pic>
          <p:nvPicPr>
            <p:cNvPr id="51217" name="Picture 10" descr="Screen Shot 2011-09-14 at 7.44.56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449" y="4085833"/>
              <a:ext cx="1944279" cy="154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8" name="TextBox 41"/>
            <p:cNvSpPr txBox="1">
              <a:spLocks noChangeArrowheads="1"/>
            </p:cNvSpPr>
            <p:nvPr/>
          </p:nvSpPr>
          <p:spPr bwMode="auto">
            <a:xfrm>
              <a:off x="2533648" y="5626006"/>
              <a:ext cx="1910576" cy="52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1,000 samples, 8 </a:t>
              </a:r>
              <a:r>
                <a:rPr lang="en-US" altLang="en-US" sz="1400" dirty="0" smtClean="0"/>
                <a:t>&gt;= </a:t>
              </a:r>
              <a:r>
                <a:rPr lang="en-US" altLang="en-US" sz="1400" dirty="0"/>
                <a:t>diff</a:t>
              </a:r>
            </a:p>
            <a:p>
              <a:pPr algn="ctr" eaLnBrk="1" hangingPunct="1"/>
              <a:r>
                <a:rPr lang="en-US" altLang="en-US" sz="1400" dirty="0"/>
                <a:t>p = 0.008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516438" y="3981450"/>
            <a:ext cx="4581287" cy="2741613"/>
            <a:chOff x="4515945" y="3981896"/>
            <a:chExt cx="4582276" cy="2741255"/>
          </a:xfrm>
        </p:grpSpPr>
        <p:pic>
          <p:nvPicPr>
            <p:cNvPr id="51210" name="Picture 11" descr="Screen Shot 2011-09-14 at 7.45.48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945" y="3981896"/>
              <a:ext cx="2000469" cy="1644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1" name="TextBox 43"/>
            <p:cNvSpPr txBox="1">
              <a:spLocks noChangeArrowheads="1"/>
            </p:cNvSpPr>
            <p:nvPr/>
          </p:nvSpPr>
          <p:spPr bwMode="auto">
            <a:xfrm>
              <a:off x="4581844" y="5632482"/>
              <a:ext cx="2094295" cy="52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10,000 samples, 65 </a:t>
              </a:r>
              <a:r>
                <a:rPr lang="en-US" altLang="en-US" sz="1400" dirty="0" smtClean="0"/>
                <a:t>&gt;= </a:t>
              </a:r>
              <a:r>
                <a:rPr lang="en-US" altLang="en-US" sz="1400" dirty="0"/>
                <a:t>diff</a:t>
              </a:r>
            </a:p>
            <a:p>
              <a:pPr algn="ctr" eaLnBrk="1" hangingPunct="1"/>
              <a:r>
                <a:rPr lang="en-US" altLang="en-US" sz="1400" dirty="0"/>
                <a:t>p = 0.0065</a:t>
              </a:r>
            </a:p>
          </p:txBody>
        </p:sp>
        <p:sp>
          <p:nvSpPr>
            <p:cNvPr id="51212" name="TextBox 44"/>
            <p:cNvSpPr txBox="1">
              <a:spLocks noChangeArrowheads="1"/>
            </p:cNvSpPr>
            <p:nvPr/>
          </p:nvSpPr>
          <p:spPr bwMode="auto">
            <a:xfrm>
              <a:off x="6593469" y="5626006"/>
              <a:ext cx="2504752" cy="52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1,000,000 samples, 7242 </a:t>
              </a:r>
              <a:r>
                <a:rPr lang="en-US" altLang="en-US" sz="1400" dirty="0" smtClean="0"/>
                <a:t>&gt;= </a:t>
              </a:r>
              <a:r>
                <a:rPr lang="en-US" altLang="en-US" sz="1400" dirty="0"/>
                <a:t>diff</a:t>
              </a:r>
            </a:p>
            <a:p>
              <a:pPr algn="ctr" eaLnBrk="1" hangingPunct="1"/>
              <a:r>
                <a:rPr lang="en-US" altLang="en-US" sz="1400" dirty="0"/>
                <a:t>p = 0.007242</a:t>
              </a:r>
            </a:p>
          </p:txBody>
        </p:sp>
        <p:sp>
          <p:nvSpPr>
            <p:cNvPr id="46" name="Rounded Rectangular Callout 45"/>
            <p:cNvSpPr>
              <a:spLocks noChangeArrowheads="1"/>
            </p:cNvSpPr>
            <p:nvPr/>
          </p:nvSpPr>
          <p:spPr bwMode="auto">
            <a:xfrm>
              <a:off x="7637643" y="6162836"/>
              <a:ext cx="1276625" cy="560315"/>
            </a:xfrm>
            <a:prstGeom prst="wedgeRoundRectCallout">
              <a:avLst>
                <a:gd name="adj1" fmla="val 8472"/>
                <a:gd name="adj2" fmla="val -81014"/>
                <a:gd name="adj3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This took 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a while!</a:t>
              </a:r>
            </a:p>
          </p:txBody>
        </p:sp>
        <p:pic>
          <p:nvPicPr>
            <p:cNvPr id="51214" name="Picture 12" descr="Screen Shot 2011-09-14 at 8.04.52 A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214" y="4106330"/>
              <a:ext cx="2080933" cy="1449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latin typeface="Comic Sans MS" charset="0"/>
                <a:ea typeface="Comic Sans MS" charset="0"/>
                <a:cs typeface="Comic Sans MS" charset="0"/>
              </a:rPr>
              <a:t>Monte Carlo Method</a:t>
            </a:r>
            <a:endParaRPr lang="en-US" altLang="en-US" sz="40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29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0863"/>
            <a:ext cx="1087437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Power Analysis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A very important part of planning research</a:t>
            </a:r>
          </a:p>
          <a:p>
            <a:endParaRPr lang="en-US" smtClean="0"/>
          </a:p>
          <a:p>
            <a:r>
              <a:rPr lang="en-US" b="1" smtClean="0"/>
              <a:t>Power</a:t>
            </a:r>
            <a:r>
              <a:rPr lang="en-US" smtClean="0"/>
              <a:t> is the conditional probability of rejecting the null hypothesis given that it is really false</a:t>
            </a:r>
          </a:p>
          <a:p>
            <a:endParaRPr lang="en-US" smtClean="0"/>
          </a:p>
          <a:p>
            <a:r>
              <a:rPr lang="en-US" smtClean="0"/>
              <a:t>1- Power = Type II error</a:t>
            </a:r>
          </a:p>
          <a:p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Power Depends on:</a:t>
            </a:r>
            <a:endParaRPr lang="en-AU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2788" name="Rectangle 4"/>
          <p:cNvSpPr>
            <a:spLocks noChangeArrowheads="1"/>
          </p:cNvSpPr>
          <p:nvPr/>
        </p:nvSpPr>
        <p:spPr bwMode="auto">
          <a:xfrm>
            <a:off x="457200" y="609600"/>
            <a:ext cx="82296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00050" indent="-400050">
              <a:spcBef>
                <a:spcPct val="20000"/>
              </a:spcBef>
              <a:buClr>
                <a:schemeClr val="tx1"/>
              </a:buClr>
              <a:buSzPct val="120000"/>
              <a:buFontTx/>
              <a:buChar char="•"/>
            </a:pPr>
            <a:endParaRPr lang="el-GR" b="1">
              <a:solidFill>
                <a:srgbClr val="000000"/>
              </a:solidFill>
            </a:endParaRPr>
          </a:p>
        </p:txBody>
      </p:sp>
      <p:sp>
        <p:nvSpPr>
          <p:cNvPr id="3277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sz="2800" b="1" i="1" dirty="0" smtClean="0"/>
              <a:t>α</a:t>
            </a:r>
            <a:r>
              <a:rPr lang="en-AU" sz="2800" b="1" dirty="0" smtClean="0"/>
              <a:t>:</a:t>
            </a:r>
            <a:r>
              <a:rPr lang="en-AU" sz="2800" i="1" dirty="0" smtClean="0"/>
              <a:t> </a:t>
            </a:r>
            <a:r>
              <a:rPr lang="en-US" sz="2800" dirty="0"/>
              <a:t>s</a:t>
            </a:r>
            <a:r>
              <a:rPr lang="en-US" sz="2800" dirty="0" smtClean="0"/>
              <a:t>ignificance </a:t>
            </a:r>
            <a:r>
              <a:rPr lang="en-US" sz="2800" dirty="0"/>
              <a:t>level </a:t>
            </a:r>
            <a:r>
              <a:rPr lang="en-US" sz="2800" dirty="0" smtClean="0"/>
              <a:t>used</a:t>
            </a:r>
            <a:endParaRPr lang="en-AU" sz="2800" dirty="0"/>
          </a:p>
          <a:p>
            <a:pPr eaLnBrk="1" hangingPunct="1"/>
            <a:endParaRPr lang="en-US" sz="2800" b="1" i="1" dirty="0" smtClean="0"/>
          </a:p>
          <a:p>
            <a:pPr eaLnBrk="1" hangingPunct="1"/>
            <a:r>
              <a:rPr lang="en-US" sz="2800" b="1" i="1" dirty="0" smtClean="0"/>
              <a:t>ES</a:t>
            </a:r>
            <a:r>
              <a:rPr lang="en-US" sz="2800" b="1" dirty="0" smtClean="0"/>
              <a:t>:</a:t>
            </a:r>
            <a:r>
              <a:rPr lang="en-US" sz="2800" b="1" i="1" dirty="0" smtClean="0"/>
              <a:t> </a:t>
            </a:r>
            <a:r>
              <a:rPr lang="en-US" sz="2800" dirty="0" smtClean="0"/>
              <a:t>Effect size of interest</a:t>
            </a:r>
          </a:p>
          <a:p>
            <a:pPr eaLnBrk="1" hangingPunct="1"/>
            <a:endParaRPr lang="en-US" sz="2800" b="1" i="1" dirty="0" smtClean="0"/>
          </a:p>
          <a:p>
            <a:pPr eaLnBrk="1" hangingPunct="1"/>
            <a:r>
              <a:rPr lang="en-US" sz="2800" b="1" i="1" dirty="0" smtClean="0"/>
              <a:t>n</a:t>
            </a:r>
            <a:r>
              <a:rPr lang="en-US" sz="2800" b="1" dirty="0" smtClean="0"/>
              <a:t>: </a:t>
            </a:r>
            <a:r>
              <a:rPr lang="en-US" sz="2800" dirty="0" smtClean="0"/>
              <a:t>sample size; a given effect is easier to detect with larger sample sizes</a:t>
            </a:r>
          </a:p>
          <a:p>
            <a:pPr eaLnBrk="1" hangingPunct="1"/>
            <a:endParaRPr lang="en-US" sz="2800" b="1" i="1" dirty="0" smtClean="0"/>
          </a:p>
          <a:p>
            <a:pPr eaLnBrk="1" hangingPunct="1"/>
            <a:r>
              <a:rPr lang="en-US" sz="2800" b="1" i="1" dirty="0" smtClean="0"/>
              <a:t>s</a:t>
            </a:r>
            <a:r>
              <a:rPr lang="en-US" sz="2800" baseline="30000" dirty="0" smtClean="0"/>
              <a:t>2</a:t>
            </a:r>
            <a:r>
              <a:rPr lang="en-US" sz="2800" b="1" dirty="0" smtClean="0"/>
              <a:t>: </a:t>
            </a:r>
            <a:r>
              <a:rPr lang="en-US" sz="2800" dirty="0" smtClean="0"/>
              <a:t>estimated variance; it is harder detect effects between more variable populations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6B0-1570-40D5-9EEC-7E5E9A61BCCD}" type="slidenum">
              <a:rPr lang="en-AU" smtClean="0"/>
              <a:pPr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Exercise </a:t>
            </a:r>
            <a:r>
              <a:rPr lang="en-AU" dirty="0" smtClean="0"/>
              <a:t>5: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3600" dirty="0" smtClean="0"/>
              <a:t>Power Analysis of Shell Data</a:t>
            </a:r>
            <a:endParaRPr lang="en-AU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 dirty="0" smtClean="0">
                <a:cs typeface="Courier New" pitchFamily="49" charset="0"/>
              </a:rPr>
              <a:t>In </a:t>
            </a:r>
            <a:r>
              <a:rPr lang="en-AU" sz="3000" dirty="0" smtClean="0">
                <a:cs typeface="Courier New" pitchFamily="49" charset="0"/>
              </a:rPr>
              <a:t>the command window, learn how to conduct a power analysis using </a:t>
            </a:r>
            <a:r>
              <a:rPr lang="en-AU" sz="3000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AU" sz="3000" dirty="0" err="1" smtClean="0">
                <a:latin typeface="Courier New" pitchFamily="49" charset="0"/>
                <a:cs typeface="Courier New" pitchFamily="49" charset="0"/>
              </a:rPr>
              <a:t>power.t.test</a:t>
            </a:r>
            <a:endParaRPr lang="en-AU" sz="3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3000" dirty="0" smtClean="0">
                <a:cs typeface="Courier New" pitchFamily="49" charset="0"/>
              </a:rPr>
              <a:t>I have calculated </a:t>
            </a:r>
            <a:r>
              <a:rPr lang="en-AU" sz="3000" dirty="0" smtClean="0">
                <a:latin typeface="Courier New" charset="0"/>
                <a:ea typeface="Courier New" charset="0"/>
                <a:cs typeface="Courier New" charset="0"/>
              </a:rPr>
              <a:t>delta</a:t>
            </a:r>
            <a:r>
              <a:rPr lang="en-AU" sz="3000" dirty="0" smtClean="0">
                <a:cs typeface="Courier New" pitchFamily="49" charset="0"/>
              </a:rPr>
              <a:t> and </a:t>
            </a:r>
            <a:r>
              <a:rPr lang="en-AU" sz="3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AU" sz="3000" dirty="0">
                <a:cs typeface="Courier New" pitchFamily="49" charset="0"/>
              </a:rPr>
              <a:t> </a:t>
            </a:r>
            <a:r>
              <a:rPr lang="en-AU" sz="3000" dirty="0" smtClean="0">
                <a:cs typeface="Courier New" pitchFamily="49" charset="0"/>
              </a:rPr>
              <a:t>for you</a:t>
            </a:r>
            <a:endParaRPr lang="en-AU" sz="3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AU" sz="3000" dirty="0" smtClean="0">
                <a:cs typeface="Courier New" pitchFamily="49" charset="0"/>
              </a:rPr>
              <a:t>Using </a:t>
            </a:r>
            <a:r>
              <a:rPr lang="en-AU" sz="3000" dirty="0" smtClean="0">
                <a:cs typeface="Courier New" pitchFamily="49" charset="0"/>
              </a:rPr>
              <a:t>this function, calculate the statistical power of the </a:t>
            </a:r>
            <a:r>
              <a:rPr lang="en-AU" sz="3000" dirty="0" smtClean="0">
                <a:cs typeface="Courier New" pitchFamily="49" charset="0"/>
              </a:rPr>
              <a:t>test</a:t>
            </a:r>
            <a:endParaRPr lang="en-AU" sz="3000" dirty="0" smtClean="0">
              <a:cs typeface="Courier New" pitchFamily="49" charset="0"/>
            </a:endParaRPr>
          </a:p>
          <a:p>
            <a:r>
              <a:rPr lang="en-AU" sz="3000" dirty="0" smtClean="0">
                <a:cs typeface="Courier New" pitchFamily="49" charset="0"/>
              </a:rPr>
              <a:t>Now use this function to determine how large a sample size would be required to reject the null hypothesis at a significance level of 0.05 with 80% power</a:t>
            </a:r>
          </a:p>
          <a:p>
            <a:endParaRPr lang="en-AU" sz="30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 </a:t>
            </a:r>
            <a:r>
              <a:rPr lang="en-AU" dirty="0" smtClean="0"/>
              <a:t>5 Answers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Courier New" pitchFamily="49" charset="0"/>
                <a:cs typeface="Courier New" pitchFamily="49" charset="0"/>
              </a:rPr>
              <a:t>power.t.test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=51,delta=13.36275-15.56863,sd=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(18.52549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power.t.test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NULL,delta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=13.36275-15.56863,sd=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(18.52549),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power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=0.80)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Linear Regression</a:t>
            </a:r>
            <a:endParaRPr lang="en-A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Some Basic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sz="3000" b="1" dirty="0" smtClean="0"/>
              <a:t>Random Variable</a:t>
            </a:r>
            <a:r>
              <a:rPr lang="en-AU" sz="3000" dirty="0" smtClean="0"/>
              <a:t> – a variable whose value is not known with certainty, e.g. coin flip</a:t>
            </a:r>
          </a:p>
          <a:p>
            <a:pPr>
              <a:lnSpc>
                <a:spcPct val="80000"/>
              </a:lnSpc>
            </a:pPr>
            <a:r>
              <a:rPr lang="en-AU" sz="3000" b="1" dirty="0" smtClean="0"/>
              <a:t>Random </a:t>
            </a:r>
            <a:r>
              <a:rPr lang="en-AU" sz="3000" b="1" dirty="0" err="1" smtClean="0"/>
              <a:t>Variate</a:t>
            </a:r>
            <a:r>
              <a:rPr lang="en-AU" sz="3000" dirty="0" smtClean="0"/>
              <a:t> – particular outcome of a random variable,  e.g. heads</a:t>
            </a:r>
          </a:p>
          <a:p>
            <a:pPr>
              <a:lnSpc>
                <a:spcPct val="80000"/>
              </a:lnSpc>
            </a:pPr>
            <a:r>
              <a:rPr lang="en-AU" sz="3000" b="1" dirty="0" smtClean="0"/>
              <a:t>Probability</a:t>
            </a:r>
            <a:r>
              <a:rPr lang="en-AU" sz="3000" dirty="0" smtClean="0"/>
              <a:t> – denotes </a:t>
            </a:r>
            <a:r>
              <a:rPr lang="en-AU" sz="3000" i="1" dirty="0" smtClean="0"/>
              <a:t>relative frequency of occurrence</a:t>
            </a:r>
            <a:r>
              <a:rPr lang="en-AU" sz="3000" dirty="0" smtClean="0"/>
              <a:t> of particular value, e.g. p(heads) = 0.5</a:t>
            </a:r>
          </a:p>
          <a:p>
            <a:pPr>
              <a:lnSpc>
                <a:spcPct val="80000"/>
              </a:lnSpc>
            </a:pPr>
            <a:r>
              <a:rPr lang="en-AU" sz="3000" b="1" dirty="0" smtClean="0"/>
              <a:t>Probability distribution</a:t>
            </a:r>
            <a:r>
              <a:rPr lang="en-AU" sz="3000" dirty="0" smtClean="0"/>
              <a:t> yields the probability of</a:t>
            </a:r>
          </a:p>
          <a:p>
            <a:pPr lvl="1">
              <a:lnSpc>
                <a:spcPct val="80000"/>
              </a:lnSpc>
            </a:pPr>
            <a:r>
              <a:rPr lang="en-AU" sz="2600" dirty="0" smtClean="0"/>
              <a:t>Each value of a random variable (</a:t>
            </a:r>
            <a:r>
              <a:rPr lang="en-AU" sz="2600" b="1" dirty="0" smtClean="0"/>
              <a:t>discrete distribution</a:t>
            </a:r>
            <a:r>
              <a:rPr lang="en-AU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AU" sz="2600" dirty="0" smtClean="0"/>
              <a:t>the value of a random falling within a particular interval (</a:t>
            </a:r>
            <a:r>
              <a:rPr lang="en-AU" sz="2600" b="1" dirty="0" smtClean="0"/>
              <a:t>continuous distribution</a:t>
            </a:r>
            <a:r>
              <a:rPr lang="en-AU" sz="2600" dirty="0" smtClean="0"/>
              <a:t>)</a:t>
            </a:r>
          </a:p>
          <a:p>
            <a:pPr>
              <a:lnSpc>
                <a:spcPct val="80000"/>
              </a:lnSpc>
            </a:pPr>
            <a:endParaRPr lang="en-AU" sz="3000" dirty="0" smtClean="0"/>
          </a:p>
          <a:p>
            <a:pPr>
              <a:lnSpc>
                <a:spcPct val="80000"/>
              </a:lnSpc>
            </a:pPr>
            <a:endParaRPr lang="en-AU" sz="3000" dirty="0" smtClean="0"/>
          </a:p>
          <a:p>
            <a:pPr lvl="1">
              <a:lnSpc>
                <a:spcPct val="80000"/>
              </a:lnSpc>
            </a:pPr>
            <a:endParaRPr lang="en-A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Linear Regression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gala &lt;-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(...,header=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TRUE,row.names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=1)</a:t>
            </a:r>
            <a:r>
              <a:rPr lang="en-AU" dirty="0"/>
              <a:t> </a:t>
            </a:r>
            <a:r>
              <a:rPr lang="en-AU" dirty="0" smtClean="0"/>
              <a:t>to import the </a:t>
            </a:r>
            <a:r>
              <a:rPr lang="en-AU" dirty="0" smtClean="0"/>
              <a:t>file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gala.txt</a:t>
            </a:r>
            <a:r>
              <a:rPr lang="en-AU" dirty="0"/>
              <a:t> </a:t>
            </a:r>
            <a:r>
              <a:rPr lang="en-AU" dirty="0" smtClean="0"/>
              <a:t>into the </a:t>
            </a:r>
            <a:r>
              <a:rPr lang="en-AU" dirty="0" err="1" smtClean="0"/>
              <a:t>dataframe</a:t>
            </a:r>
            <a:r>
              <a:rPr lang="en-AU" dirty="0" smtClean="0"/>
              <a:t> </a:t>
            </a:r>
            <a:r>
              <a:rPr lang="en-AU" dirty="0" smtClean="0">
                <a:latin typeface="Courier New" charset="0"/>
                <a:ea typeface="Courier New" charset="0"/>
                <a:cs typeface="Courier New" charset="0"/>
              </a:rPr>
              <a:t>gala</a:t>
            </a:r>
            <a:endParaRPr lang="en-AU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AU" dirty="0" smtClean="0"/>
              <a:t>View the dataset using </a:t>
            </a:r>
            <a:r>
              <a:rPr lang="en-AU" dirty="0" smtClean="0">
                <a:latin typeface="Courier New" charset="0"/>
                <a:ea typeface="Courier New" charset="0"/>
                <a:cs typeface="Courier New" charset="0"/>
              </a:rPr>
              <a:t>head(gala)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Courier New" pitchFamily="49" charset="0"/>
                <a:cs typeface="Courier New" pitchFamily="49" charset="0"/>
              </a:rPr>
              <a:t>gala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AU" sz="2700" dirty="0" smtClean="0"/>
              <a:t>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dirty="0" smtClean="0"/>
              <a:t>M. P. Johnson and P. H. Raven (1973) "Species number and endemism: The Galapagos Archipelago revisited" Science, 179, 893-895</a:t>
            </a:r>
          </a:p>
          <a:p>
            <a:pPr eaLnBrk="1" hangingPunct="1">
              <a:lnSpc>
                <a:spcPct val="80000"/>
              </a:lnSpc>
            </a:pPr>
            <a:r>
              <a:rPr lang="en-AU" sz="2700" dirty="0" smtClean="0"/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 smtClean="0"/>
              <a:t>Species</a:t>
            </a:r>
            <a:r>
              <a:rPr lang="en-AU" sz="2400" dirty="0" smtClean="0"/>
              <a:t> the number of plant species found on the island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 smtClean="0"/>
              <a:t>Endemics</a:t>
            </a:r>
            <a:r>
              <a:rPr lang="en-AU" sz="2400" dirty="0" smtClean="0"/>
              <a:t> the number of endemic species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 smtClean="0"/>
              <a:t>Area</a:t>
            </a:r>
            <a:r>
              <a:rPr lang="en-AU" sz="2400" dirty="0" smtClean="0"/>
              <a:t> the area of the island (km^2)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 smtClean="0"/>
              <a:t>Elevation</a:t>
            </a:r>
            <a:r>
              <a:rPr lang="en-AU" sz="2400" dirty="0" smtClean="0"/>
              <a:t> the highest elevation of the island (m)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 smtClean="0"/>
              <a:t>Nearest</a:t>
            </a:r>
            <a:r>
              <a:rPr lang="en-AU" sz="2400" dirty="0" smtClean="0"/>
              <a:t> the distance from the nearest island (km)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 err="1" smtClean="0"/>
              <a:t>Scruz</a:t>
            </a:r>
            <a:r>
              <a:rPr lang="en-AU" sz="2400" dirty="0" smtClean="0"/>
              <a:t> the distance from Santa Cruz island (km)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 smtClean="0"/>
              <a:t>Adjacent</a:t>
            </a:r>
            <a:r>
              <a:rPr lang="en-AU" sz="2400" dirty="0" smtClean="0"/>
              <a:t> the area of the adjacent island (square km)</a:t>
            </a:r>
          </a:p>
          <a:p>
            <a:pPr lvl="1" eaLnBrk="1" hangingPunct="1">
              <a:lnSpc>
                <a:spcPct val="80000"/>
              </a:lnSpc>
            </a:pPr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/>
              <a:t>Investigate Distributions of Variables and Their Relationships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Generate a plot similar to the one below by typing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plot(gala)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3" y="2997200"/>
            <a:ext cx="3705225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1775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/>
              <a:t>Ignore these issues and fit a linear model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AU" dirty="0" smtClean="0"/>
              <a:t>Now fit a linear regression model by typing:</a:t>
            </a:r>
          </a:p>
          <a:p>
            <a:pPr lvl="1"/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&lt;-lm(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Species~Area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, data=gala)</a:t>
            </a: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smtClean="0"/>
              <a:t>Let’s look at the attributes of this object:</a:t>
            </a:r>
          </a:p>
          <a:p>
            <a:pPr lvl="1"/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>
              <a:buNone/>
            </a:pP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AU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11760" y="2636912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3501008"/>
            <a:ext cx="441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Name of function to fit OLS regression model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16016" y="2636912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8677" y="413978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</a:t>
            </a:r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12160" y="2636912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58837" y="4139788"/>
            <a:ext cx="12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Predictor(s)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Extractor functions allow you to get information on </a:t>
            </a:r>
            <a:r>
              <a:rPr lang="en-AU" dirty="0" smtClean="0">
                <a:latin typeface="Courier New"/>
                <a:cs typeface="Courier New"/>
              </a:rPr>
              <a:t>lm</a:t>
            </a:r>
            <a:r>
              <a:rPr lang="en-AU" dirty="0" smtClean="0"/>
              <a:t> objects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coef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residuals(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fitted.values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ooks.distance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Assumptions of Linear Regression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b="1" dirty="0" smtClean="0"/>
              <a:t>Linearity</a:t>
            </a:r>
            <a:r>
              <a:rPr lang="en-AU" dirty="0" smtClean="0"/>
              <a:t> of the relationship between dependent and independent variables</a:t>
            </a:r>
          </a:p>
          <a:p>
            <a:pPr eaLnBrk="1" hangingPunct="1"/>
            <a:r>
              <a:rPr lang="en-AU" b="1" dirty="0" smtClean="0"/>
              <a:t>Independence</a:t>
            </a:r>
            <a:r>
              <a:rPr lang="en-AU" dirty="0" smtClean="0"/>
              <a:t> of the errors (no serial correlation)</a:t>
            </a:r>
          </a:p>
          <a:p>
            <a:pPr eaLnBrk="1" hangingPunct="1"/>
            <a:r>
              <a:rPr lang="en-AU" b="1" dirty="0" smtClean="0"/>
              <a:t>homoscedasticity</a:t>
            </a:r>
            <a:r>
              <a:rPr lang="en-AU" dirty="0" smtClean="0"/>
              <a:t> (constant variance) of the errors</a:t>
            </a:r>
          </a:p>
          <a:p>
            <a:pPr eaLnBrk="1" hangingPunct="1"/>
            <a:r>
              <a:rPr lang="en-AU" b="1" dirty="0" smtClean="0"/>
              <a:t>normality</a:t>
            </a:r>
            <a:r>
              <a:rPr lang="en-AU" dirty="0" smtClean="0"/>
              <a:t> of the error distribution</a:t>
            </a:r>
            <a:br>
              <a:rPr lang="en-AU" dirty="0" smtClean="0"/>
            </a:b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Let’s evaluate these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sz="2700" dirty="0" smtClean="0"/>
              <a:t>To evaluate assumptions type:</a:t>
            </a:r>
          </a:p>
          <a:p>
            <a:pPr lvl="1">
              <a:lnSpc>
                <a:spcPct val="90000"/>
              </a:lnSpc>
            </a:pP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AU" sz="2300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AU" sz="2700" dirty="0" smtClean="0"/>
              <a:t>Theory: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Leverage is a measure of how far an independent variable deviates from its mean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 smtClean="0"/>
              <a:t>Cook’s distance </a:t>
            </a:r>
          </a:p>
          <a:p>
            <a:pPr lvl="2" eaLnBrk="1" hangingPunct="1">
              <a:lnSpc>
                <a:spcPct val="90000"/>
              </a:lnSpc>
            </a:pPr>
            <a:r>
              <a:rPr lang="en-AU" sz="2000" dirty="0" smtClean="0"/>
              <a:t>measures the influence of an observation on the overall model:</a:t>
            </a:r>
          </a:p>
          <a:p>
            <a:pPr lvl="1" eaLnBrk="1" hangingPunct="1">
              <a:lnSpc>
                <a:spcPct val="90000"/>
              </a:lnSpc>
            </a:pPr>
            <a:endParaRPr lang="en-AU" sz="2400" dirty="0" smtClean="0"/>
          </a:p>
          <a:p>
            <a:pPr lvl="1" eaLnBrk="1" hangingPunct="1">
              <a:lnSpc>
                <a:spcPct val="90000"/>
              </a:lnSpc>
            </a:pPr>
            <a:endParaRPr lang="en-AU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AU" sz="2000" i="1" dirty="0" err="1" smtClean="0"/>
              <a:t>Y</a:t>
            </a:r>
            <a:r>
              <a:rPr lang="en-AU" sz="2000" i="1" baseline="-25000" dirty="0" err="1" smtClean="0"/>
              <a:t>j</a:t>
            </a:r>
            <a:r>
              <a:rPr lang="en-AU" sz="2000" dirty="0" smtClean="0"/>
              <a:t> is the prediction from the full regression model for observation </a:t>
            </a:r>
            <a:r>
              <a:rPr lang="en-AU" sz="2000" i="1" dirty="0" smtClean="0"/>
              <a:t>j</a:t>
            </a:r>
            <a:endParaRPr lang="en-AU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AU" sz="2000" i="1" dirty="0" err="1" smtClean="0"/>
              <a:t>Y</a:t>
            </a:r>
            <a:r>
              <a:rPr lang="en-AU" sz="2000" i="1" baseline="-25000" dirty="0" err="1" smtClean="0"/>
              <a:t>j</a:t>
            </a:r>
            <a:r>
              <a:rPr lang="en-AU" sz="2000" i="1" baseline="-25000" dirty="0" smtClean="0"/>
              <a:t> (</a:t>
            </a:r>
            <a:r>
              <a:rPr lang="en-AU" sz="2000" i="1" baseline="-25000" dirty="0" err="1" smtClean="0"/>
              <a:t>i</a:t>
            </a:r>
            <a:r>
              <a:rPr lang="en-AU" sz="2000" i="1" baseline="-25000" dirty="0" smtClean="0"/>
              <a:t>) </a:t>
            </a:r>
            <a:r>
              <a:rPr lang="en-AU" sz="2000" dirty="0" smtClean="0"/>
              <a:t>is the prediction for observation </a:t>
            </a:r>
            <a:r>
              <a:rPr lang="en-AU" sz="2000" i="1" dirty="0" smtClean="0"/>
              <a:t>j</a:t>
            </a:r>
            <a:r>
              <a:rPr lang="en-AU" sz="2000" dirty="0" smtClean="0"/>
              <a:t> from a refitted regression model in which observation </a:t>
            </a:r>
            <a:r>
              <a:rPr lang="en-AU" sz="2000" i="1" dirty="0" err="1" smtClean="0"/>
              <a:t>i</a:t>
            </a:r>
            <a:r>
              <a:rPr lang="en-AU" sz="2000" dirty="0" smtClean="0"/>
              <a:t> has been omitted</a:t>
            </a:r>
          </a:p>
          <a:p>
            <a:pPr lvl="1">
              <a:lnSpc>
                <a:spcPct val="90000"/>
              </a:lnSpc>
            </a:pPr>
            <a:r>
              <a:rPr lang="en-AU" dirty="0" smtClean="0"/>
              <a:t>Frequently proposed rules of thumb include focusing on points with distances </a:t>
            </a:r>
            <a:r>
              <a:rPr lang="en-AU" i="1" dirty="0" smtClean="0"/>
              <a:t>D</a:t>
            </a:r>
            <a:r>
              <a:rPr lang="en-AU" i="1" baseline="-25000" dirty="0" smtClean="0"/>
              <a:t>i </a:t>
            </a:r>
            <a:r>
              <a:rPr lang="en-AU" i="1" dirty="0" smtClean="0"/>
              <a:t>&gt; </a:t>
            </a:r>
            <a:r>
              <a:rPr lang="en-AU" dirty="0" smtClean="0"/>
              <a:t>1 or &gt; 4/</a:t>
            </a:r>
            <a:r>
              <a:rPr lang="en-AU" i="1" dirty="0" smtClean="0"/>
              <a:t>n</a:t>
            </a:r>
            <a:endParaRPr lang="en-AU" sz="2000" i="1" dirty="0" smtClean="0"/>
          </a:p>
          <a:p>
            <a:pPr lvl="1" eaLnBrk="1" hangingPunct="1">
              <a:lnSpc>
                <a:spcPct val="90000"/>
              </a:lnSpc>
            </a:pPr>
            <a:endParaRPr lang="en-AU" sz="2400" dirty="0" smtClean="0"/>
          </a:p>
        </p:txBody>
      </p:sp>
      <p:pic>
        <p:nvPicPr>
          <p:cNvPr id="13316" name="Picture 2" descr="D_i = \frac{ \sum_{j=1}^n (\hat Y_j\ - \hat Y_{j(i)})^2 }{p \ \mathrm{MSE}} 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54" y="3933056"/>
            <a:ext cx="20002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1775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dirty="0" smtClean="0"/>
              <a:t>Exercise </a:t>
            </a:r>
            <a:r>
              <a:rPr lang="en-AU" dirty="0" smtClean="0"/>
              <a:t>6: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3600" dirty="0" smtClean="0"/>
              <a:t>Independent analysis of </a:t>
            </a:r>
            <a:r>
              <a:rPr lang="en-AU" sz="3600" dirty="0" smtClean="0">
                <a:latin typeface="Courier New" pitchFamily="49" charset="0"/>
                <a:cs typeface="Courier New" pitchFamily="49" charset="0"/>
              </a:rPr>
              <a:t>gala</a:t>
            </a:r>
            <a:r>
              <a:rPr lang="en-AU" sz="3600" dirty="0" smtClean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dirty="0" smtClean="0"/>
              <a:t>Transform species and area using the log10 transformation, e.g.</a:t>
            </a:r>
          </a:p>
          <a:p>
            <a:pPr eaLnBrk="1" hangingPunct="1">
              <a:lnSpc>
                <a:spcPct val="90000"/>
              </a:lnSpc>
            </a:pPr>
            <a:r>
              <a:rPr lang="en-AU" dirty="0" smtClean="0"/>
              <a:t>Refit the linear model using the log transformed data and assess whether model assumptions are upheld</a:t>
            </a:r>
          </a:p>
          <a:p>
            <a:pPr>
              <a:lnSpc>
                <a:spcPct val="90000"/>
              </a:lnSpc>
            </a:pPr>
            <a:r>
              <a:rPr lang="en-AU" dirty="0" smtClean="0">
                <a:cs typeface="Courier New" pitchFamily="49" charset="0"/>
              </a:rPr>
              <a:t>Plot the data and model together using the functions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plot()</a:t>
            </a:r>
            <a:r>
              <a:rPr lang="en-AU" dirty="0" smtClean="0">
                <a:cs typeface="Courier New" pitchFamily="49" charset="0"/>
              </a:rPr>
              <a:t> and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AU" dirty="0" smtClean="0">
                <a:cs typeface="Courier New" pitchFamily="49" charset="0"/>
              </a:rPr>
              <a:t>Inspect the coefficients using </a:t>
            </a:r>
            <a:r>
              <a:rPr lang="en-AU" dirty="0" smtClean="0">
                <a:latin typeface="Courier New"/>
                <a:cs typeface="Courier New"/>
              </a:rPr>
              <a:t>summary()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90000"/>
                </a:solidFill>
                <a:latin typeface="Times New Roman" pitchFamily="18" charset="0"/>
              </a:rPr>
              <a:t>Probability density (i.e. height) at </a:t>
            </a:r>
            <a:r>
              <a:rPr lang="en-US" sz="4000" b="1" i="1" dirty="0" smtClean="0">
                <a:solidFill>
                  <a:srgbClr val="990000"/>
                </a:solidFill>
                <a:latin typeface="Times New Roman" pitchFamily="18" charset="0"/>
              </a:rPr>
              <a:t>x</a:t>
            </a:r>
            <a:r>
              <a:rPr lang="en-US" sz="4000" b="1" i="1" dirty="0">
                <a:solidFill>
                  <a:srgbClr val="990000"/>
                </a:solidFill>
                <a:latin typeface="Times New Roman" pitchFamily="18" charset="0"/>
              </a:rPr>
              <a:t/>
            </a:r>
            <a:br>
              <a:rPr lang="en-US" sz="4000" b="1" i="1" dirty="0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4000" b="1" dirty="0" smtClean="0">
                <a:solidFill>
                  <a:srgbClr val="990000"/>
                </a:solidFill>
                <a:latin typeface="Times New Roman" pitchFamily="18" charset="0"/>
              </a:rPr>
              <a:t>PDF</a:t>
            </a:r>
            <a:endParaRPr lang="en-AU" sz="4000" dirty="0" smtClean="0"/>
          </a:p>
        </p:txBody>
      </p:sp>
      <p:sp>
        <p:nvSpPr>
          <p:cNvPr id="26628" name="TextBox 20"/>
          <p:cNvSpPr txBox="1">
            <a:spLocks noChangeArrowheads="1"/>
          </p:cNvSpPr>
          <p:nvPr/>
        </p:nvSpPr>
        <p:spPr bwMode="auto">
          <a:xfrm>
            <a:off x="3629025" y="3163888"/>
            <a:ext cx="1465263" cy="4619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P(t&gt;a)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281" y="5834063"/>
            <a:ext cx="105886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sz="2400" i="1" dirty="0" smtClean="0"/>
              <a:t>x</a:t>
            </a:r>
            <a:endParaRPr lang="en-US" sz="2400" i="1" dirty="0"/>
          </a:p>
        </p:txBody>
      </p:sp>
      <p:sp>
        <p:nvSpPr>
          <p:cNvPr id="26630" name="Down Arrow 24"/>
          <p:cNvSpPr>
            <a:spLocks noChangeArrowheads="1"/>
          </p:cNvSpPr>
          <p:nvPr/>
        </p:nvSpPr>
        <p:spPr bwMode="auto">
          <a:xfrm flipV="1">
            <a:off x="4627563" y="5254625"/>
            <a:ext cx="46037" cy="361950"/>
          </a:xfrm>
          <a:prstGeom prst="downArrow">
            <a:avLst>
              <a:gd name="adj1" fmla="val 50000"/>
              <a:gd name="adj2" fmla="val 49539"/>
            </a:avLst>
          </a:prstGeom>
          <a:solidFill>
            <a:schemeClr val="tx2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4688" y="2297113"/>
            <a:ext cx="6162675" cy="3581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26632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5043488" y="5594350"/>
            <a:ext cx="479425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3" name="Straight Arrow Connector 15"/>
          <p:cNvCxnSpPr>
            <a:cxnSpLocks noChangeShapeType="1"/>
          </p:cNvCxnSpPr>
          <p:nvPr/>
        </p:nvCxnSpPr>
        <p:spPr bwMode="auto">
          <a:xfrm rot="16200000" flipV="1">
            <a:off x="4661694" y="4050506"/>
            <a:ext cx="1252538" cy="9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4" name="Straight Arrow Connector 15"/>
          <p:cNvCxnSpPr>
            <a:cxnSpLocks noChangeShapeType="1"/>
          </p:cNvCxnSpPr>
          <p:nvPr/>
        </p:nvCxnSpPr>
        <p:spPr bwMode="auto">
          <a:xfrm rot="5400000">
            <a:off x="4918869" y="5026819"/>
            <a:ext cx="755650" cy="79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35" name="Rectangle 14"/>
          <p:cNvSpPr>
            <a:spLocks noChangeArrowheads="1"/>
          </p:cNvSpPr>
          <p:nvPr/>
        </p:nvSpPr>
        <p:spPr bwMode="auto">
          <a:xfrm>
            <a:off x="1908175" y="1628775"/>
            <a:ext cx="6183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mean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=0,sd=1)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</a:t>
            </a:r>
            <a:r>
              <a:rPr lang="en-AU" dirty="0" smtClean="0"/>
              <a:t>6: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3200" dirty="0" err="1">
                <a:latin typeface="Calibri"/>
                <a:cs typeface="Calibri"/>
              </a:rPr>
              <a:t>gala$log.species</a:t>
            </a:r>
            <a:r>
              <a:rPr lang="en-AU" sz="3200" dirty="0">
                <a:latin typeface="Calibri"/>
                <a:cs typeface="Calibri"/>
              </a:rPr>
              <a:t>&lt;-log10(</a:t>
            </a:r>
            <a:r>
              <a:rPr lang="en-AU" sz="3200" dirty="0" err="1">
                <a:latin typeface="Calibri"/>
                <a:cs typeface="Calibri"/>
              </a:rPr>
              <a:t>gala$Species</a:t>
            </a:r>
            <a:r>
              <a:rPr lang="en-AU" sz="3200" dirty="0">
                <a:latin typeface="Calibri"/>
                <a:cs typeface="Calibri"/>
              </a:rPr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200" dirty="0" err="1">
                <a:latin typeface="Calibri"/>
                <a:cs typeface="Calibri"/>
              </a:rPr>
              <a:t>gala$</a:t>
            </a:r>
            <a:r>
              <a:rPr lang="en-AU" sz="3200" dirty="0" err="1" smtClean="0">
                <a:latin typeface="Calibri"/>
                <a:cs typeface="Calibri"/>
              </a:rPr>
              <a:t>log.area</a:t>
            </a:r>
            <a:r>
              <a:rPr lang="en-AU" sz="3200" dirty="0" smtClean="0">
                <a:latin typeface="Calibri"/>
                <a:cs typeface="Calibri"/>
              </a:rPr>
              <a:t>&lt;</a:t>
            </a:r>
            <a:r>
              <a:rPr lang="en-AU" sz="3200" dirty="0">
                <a:latin typeface="Calibri"/>
                <a:cs typeface="Calibri"/>
              </a:rPr>
              <a:t>-log10(</a:t>
            </a:r>
            <a:r>
              <a:rPr lang="en-AU" sz="3200" dirty="0" err="1">
                <a:latin typeface="Calibri"/>
                <a:cs typeface="Calibri"/>
              </a:rPr>
              <a:t>gala</a:t>
            </a:r>
            <a:r>
              <a:rPr lang="en-AU" sz="3200" dirty="0" err="1" smtClean="0">
                <a:latin typeface="Calibri"/>
                <a:cs typeface="Calibri"/>
              </a:rPr>
              <a:t>$Area</a:t>
            </a:r>
            <a:r>
              <a:rPr lang="en-AU" sz="3200" dirty="0" smtClean="0">
                <a:latin typeface="Calibri"/>
                <a:cs typeface="Calibri"/>
              </a:rPr>
              <a:t>)</a:t>
            </a:r>
            <a:endParaRPr lang="en-AU" sz="3200" dirty="0">
              <a:latin typeface="Calibri"/>
              <a:cs typeface="Calibri"/>
            </a:endParaRPr>
          </a:p>
          <a:p>
            <a:r>
              <a:rPr lang="en-AU" dirty="0" err="1">
                <a:latin typeface="Calibri"/>
                <a:cs typeface="Calibri"/>
              </a:rPr>
              <a:t>gala.model</a:t>
            </a:r>
            <a:r>
              <a:rPr lang="en-AU" dirty="0">
                <a:latin typeface="Calibri"/>
                <a:cs typeface="Calibri"/>
              </a:rPr>
              <a:t>&lt;-lm(</a:t>
            </a:r>
            <a:r>
              <a:rPr lang="en-AU" dirty="0" err="1">
                <a:latin typeface="Calibri"/>
                <a:cs typeface="Calibri"/>
              </a:rPr>
              <a:t>log.species~log.area</a:t>
            </a:r>
            <a:r>
              <a:rPr lang="en-AU" dirty="0">
                <a:latin typeface="Calibri"/>
                <a:cs typeface="Calibri"/>
              </a:rPr>
              <a:t>, data=gala</a:t>
            </a:r>
            <a:r>
              <a:rPr lang="en-AU" dirty="0" smtClean="0">
                <a:latin typeface="Calibri"/>
                <a:cs typeface="Calibri"/>
              </a:rPr>
              <a:t>)</a:t>
            </a:r>
            <a:endParaRPr lang="en-AU" dirty="0">
              <a:latin typeface="Calibri"/>
              <a:cs typeface="Calibri"/>
            </a:endParaRPr>
          </a:p>
          <a:p>
            <a:r>
              <a:rPr lang="en-AU" dirty="0" smtClean="0">
                <a:latin typeface="Calibri"/>
                <a:cs typeface="Calibri"/>
              </a:rPr>
              <a:t>plot(</a:t>
            </a:r>
            <a:r>
              <a:rPr lang="en-AU" dirty="0" err="1" smtClean="0">
                <a:latin typeface="Calibri"/>
                <a:cs typeface="Calibri"/>
              </a:rPr>
              <a:t>log.species~log.area,gala</a:t>
            </a:r>
            <a:r>
              <a:rPr lang="en-AU" dirty="0" smtClean="0">
                <a:latin typeface="Calibri"/>
                <a:cs typeface="Calibri"/>
              </a:rPr>
              <a:t>)</a:t>
            </a:r>
          </a:p>
          <a:p>
            <a:r>
              <a:rPr lang="en-AU" dirty="0" err="1" smtClean="0">
                <a:cs typeface="Calibri"/>
              </a:rPr>
              <a:t>abline</a:t>
            </a:r>
            <a:r>
              <a:rPr lang="en-AU" dirty="0" smtClean="0">
                <a:cs typeface="Calibri"/>
              </a:rPr>
              <a:t>(</a:t>
            </a:r>
            <a:r>
              <a:rPr lang="en-AU" dirty="0" err="1" smtClean="0">
                <a:cs typeface="Calibri"/>
              </a:rPr>
              <a:t>gala.model</a:t>
            </a:r>
            <a:r>
              <a:rPr lang="en-AU" dirty="0" smtClean="0"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22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/>
              <a:t>Fit of simple linear regression model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AU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endParaRPr lang="en-AU" dirty="0"/>
          </a:p>
          <a:p>
            <a:pPr eaLnBrk="1" hangingPunct="1"/>
            <a:endParaRPr lang="en-AU" dirty="0" smtClean="0"/>
          </a:p>
          <a:p>
            <a:pPr eaLnBrk="1" hangingPunct="1"/>
            <a:endParaRPr lang="en-AU" dirty="0"/>
          </a:p>
          <a:p>
            <a:pPr eaLnBrk="1" hangingPunct="1"/>
            <a:endParaRPr lang="en-AU" dirty="0" smtClean="0"/>
          </a:p>
          <a:p>
            <a:pPr eaLnBrk="1" hangingPunct="1"/>
            <a:endParaRPr lang="en-AU" dirty="0"/>
          </a:p>
          <a:p>
            <a:pPr eaLnBrk="1" hangingPunct="1"/>
            <a:endParaRPr lang="en-AU" dirty="0" smtClean="0"/>
          </a:p>
          <a:p>
            <a:pPr eaLnBrk="1" hangingPunct="1"/>
            <a:r>
              <a:rPr lang="en-AU" dirty="0" smtClean="0"/>
              <a:t>95% confidence interval for fitted slope:</a:t>
            </a:r>
          </a:p>
          <a:p>
            <a:pPr lvl="1"/>
            <a:r>
              <a:rPr lang="en-AU" dirty="0" smtClean="0"/>
              <a:t>lower CI: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0.38860 + qt(.025,28)* 0.04160</a:t>
            </a:r>
          </a:p>
          <a:p>
            <a:pPr lvl="1"/>
            <a:r>
              <a:rPr lang="en-AU" dirty="0" smtClean="0">
                <a:latin typeface="Calibri" pitchFamily="34" charset="0"/>
              </a:rPr>
              <a:t>Upper CI: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0.38860 +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qt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(.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97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5,28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)* 0.04160</a:t>
            </a:r>
          </a:p>
          <a:p>
            <a:pPr lvl="1"/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71600" y="1923797"/>
            <a:ext cx="71278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dirty="0" smtClean="0">
                <a:latin typeface="Calibri" pitchFamily="34" charset="0"/>
              </a:rPr>
              <a:t>Estimate </a:t>
            </a:r>
            <a:r>
              <a:rPr lang="en-AU" dirty="0">
                <a:latin typeface="Calibri" pitchFamily="34" charset="0"/>
              </a:rPr>
              <a:t>Std. Error t value Pr(&gt;|t|)    </a:t>
            </a:r>
          </a:p>
          <a:p>
            <a:r>
              <a:rPr lang="en-AU" dirty="0">
                <a:latin typeface="Calibri" pitchFamily="34" charset="0"/>
              </a:rPr>
              <a:t>(Intercept)  1.26106    0.06822  18.484  &lt; 2e-16 ***</a:t>
            </a:r>
          </a:p>
          <a:p>
            <a:r>
              <a:rPr lang="en-AU" dirty="0" err="1">
                <a:latin typeface="Calibri" pitchFamily="34" charset="0"/>
              </a:rPr>
              <a:t>log.area</a:t>
            </a:r>
            <a:r>
              <a:rPr lang="en-AU" dirty="0">
                <a:latin typeface="Calibri" pitchFamily="34" charset="0"/>
              </a:rPr>
              <a:t>     0.38860    0.04160   9.342 4.23e-10 ***</a:t>
            </a:r>
          </a:p>
          <a:p>
            <a:r>
              <a:rPr lang="en-AU" dirty="0">
                <a:latin typeface="Calibri" pitchFamily="34" charset="0"/>
              </a:rPr>
              <a:t>---</a:t>
            </a:r>
          </a:p>
          <a:p>
            <a:r>
              <a:rPr lang="en-AU" dirty="0" err="1">
                <a:latin typeface="Calibri" pitchFamily="34" charset="0"/>
              </a:rPr>
              <a:t>Signif</a:t>
            </a:r>
            <a:r>
              <a:rPr lang="en-AU" dirty="0">
                <a:latin typeface="Calibri" pitchFamily="34" charset="0"/>
              </a:rPr>
              <a:t>. codes:  0 '***' 0.001 '**' 0.01 '*' 0.05 '.' 0.1 ' ' 1 </a:t>
            </a:r>
          </a:p>
          <a:p>
            <a:endParaRPr lang="en-AU" dirty="0">
              <a:latin typeface="Calibri" pitchFamily="34" charset="0"/>
            </a:endParaRPr>
          </a:p>
          <a:p>
            <a:r>
              <a:rPr lang="en-AU" dirty="0">
                <a:latin typeface="Calibri" pitchFamily="34" charset="0"/>
              </a:rPr>
              <a:t>Residual standard error: 0.3406 on 28 degrees of freedom</a:t>
            </a:r>
          </a:p>
          <a:p>
            <a:r>
              <a:rPr lang="en-AU" dirty="0">
                <a:latin typeface="Calibri" pitchFamily="34" charset="0"/>
              </a:rPr>
              <a:t>Multiple R-squared: 0.7571,	Adjusted R-squared: 0.7484 </a:t>
            </a:r>
          </a:p>
          <a:p>
            <a:r>
              <a:rPr lang="en-AU" dirty="0">
                <a:latin typeface="Calibri" pitchFamily="34" charset="0"/>
              </a:rPr>
              <a:t>F-statistic: 87.27 on 1 and 28 DF,  p-value: 4.23e-10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Multiple linear regression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AU" dirty="0" smtClean="0"/>
              <a:t>Extending analyses to multiple linear regression is straightforward using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lm()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lm(y~x1 + x2,data)</a:t>
            </a:r>
          </a:p>
          <a:p>
            <a:r>
              <a:rPr lang="en-AU" dirty="0" smtClean="0"/>
              <a:t>Notation used for formulas (VERY general, applies to many statistical procedures in R):</a:t>
            </a:r>
          </a:p>
          <a:p>
            <a:pPr lvl="1"/>
            <a:r>
              <a:rPr lang="en-AU" dirty="0" smtClean="0">
                <a:latin typeface="+mj-lt"/>
                <a:cs typeface="Courier New" pitchFamily="49" charset="0"/>
              </a:rPr>
              <a:t>Intercept only</a:t>
            </a:r>
          </a:p>
          <a:p>
            <a:pPr lvl="2"/>
            <a:r>
              <a:rPr lang="en-AU" dirty="0" smtClean="0">
                <a:latin typeface="Courier New" pitchFamily="49" charset="0"/>
                <a:cs typeface="Courier New" pitchFamily="49" charset="0"/>
              </a:rPr>
              <a:t>lm(y~1,data)</a:t>
            </a:r>
          </a:p>
          <a:p>
            <a:pPr lvl="1"/>
            <a:r>
              <a:rPr lang="en-AU" dirty="0" smtClean="0">
                <a:cs typeface="Courier New" pitchFamily="49" charset="0"/>
              </a:rPr>
              <a:t>Force-fit y versus x1 relationship through origin</a:t>
            </a:r>
            <a:endParaRPr lang="en-AU" dirty="0">
              <a:cs typeface="Courier New" pitchFamily="49" charset="0"/>
            </a:endParaRPr>
          </a:p>
          <a:p>
            <a:pPr lvl="2"/>
            <a:r>
              <a:rPr lang="en-AU" dirty="0" smtClean="0">
                <a:latin typeface="Courier New" pitchFamily="49" charset="0"/>
                <a:cs typeface="Courier New" pitchFamily="49" charset="0"/>
              </a:rPr>
              <a:t>lm(y~x1-1,data)</a:t>
            </a:r>
          </a:p>
          <a:p>
            <a:pPr lvl="1"/>
            <a:r>
              <a:rPr lang="en-AU" dirty="0" smtClean="0">
                <a:latin typeface="+mj-lt"/>
                <a:cs typeface="Courier New" pitchFamily="49" charset="0"/>
              </a:rPr>
              <a:t>Include all variables in </a:t>
            </a:r>
            <a:r>
              <a:rPr lang="en-AU" dirty="0" err="1" smtClean="0">
                <a:latin typeface="+mj-lt"/>
                <a:cs typeface="Courier New" pitchFamily="49" charset="0"/>
              </a:rPr>
              <a:t>data.frame</a:t>
            </a:r>
            <a:r>
              <a:rPr lang="en-AU" dirty="0" smtClean="0">
                <a:latin typeface="+mj-lt"/>
                <a:cs typeface="Courier New" pitchFamily="49" charset="0"/>
              </a:rPr>
              <a:t>:</a:t>
            </a:r>
          </a:p>
          <a:p>
            <a:pPr lvl="2"/>
            <a:r>
              <a:rPr lang="en-AU" dirty="0" smtClean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y~.,data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AU" dirty="0">
                <a:cs typeface="Courier New" pitchFamily="49" charset="0"/>
              </a:rPr>
              <a:t>Include all variables in </a:t>
            </a:r>
            <a:r>
              <a:rPr lang="en-AU" dirty="0" err="1" smtClean="0">
                <a:cs typeface="Courier New" pitchFamily="49" charset="0"/>
              </a:rPr>
              <a:t>data.frame</a:t>
            </a:r>
            <a:r>
              <a:rPr lang="en-AU" dirty="0" smtClean="0">
                <a:cs typeface="Courier New" pitchFamily="49" charset="0"/>
              </a:rPr>
              <a:t> but x7:</a:t>
            </a:r>
            <a:endParaRPr lang="en-AU" dirty="0">
              <a:cs typeface="Courier New" pitchFamily="49" charset="0"/>
            </a:endParaRP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lm(y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~.– x7,data)</a:t>
            </a:r>
          </a:p>
          <a:p>
            <a:pPr lvl="1"/>
            <a:r>
              <a:rPr lang="en-AU" dirty="0" smtClean="0">
                <a:latin typeface="+mj-lt"/>
                <a:cs typeface="Courier New" pitchFamily="49" charset="0"/>
              </a:rPr>
              <a:t>Include x1, x2 and their interactions:</a:t>
            </a: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m(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~x1*x2,data)</a:t>
            </a: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m(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~x1+x2+x1:x2)</a:t>
            </a:r>
          </a:p>
          <a:p>
            <a:pPr lvl="2"/>
            <a:r>
              <a:rPr lang="en-AU" dirty="0" smtClean="0">
                <a:latin typeface="Courier New" pitchFamily="49" charset="0"/>
                <a:cs typeface="Courier New" pitchFamily="49" charset="0"/>
              </a:rPr>
              <a:t>Lm(y~x1*x2*x3 – x1:x2:x3) #drop 3-way interaction</a:t>
            </a:r>
          </a:p>
          <a:p>
            <a:pPr lvl="1" eaLnBrk="1" hangingPunct="1">
              <a:buFont typeface="Arial" charset="0"/>
              <a:buNone/>
            </a:pP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Arial" charset="0"/>
              <a:buNone/>
            </a:pP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AU" dirty="0" smtClean="0">
                <a:latin typeface="Calibri"/>
                <a:cs typeface="Calibri"/>
              </a:rPr>
              <a:t>Exercise </a:t>
            </a:r>
            <a:r>
              <a:rPr lang="en-AU" dirty="0" smtClean="0">
                <a:latin typeface="Calibri"/>
                <a:cs typeface="Calibri"/>
              </a:rPr>
              <a:t>7</a:t>
            </a:r>
            <a:r>
              <a:rPr lang="en-AU" dirty="0" smtClean="0">
                <a:latin typeface="Calibri"/>
                <a:cs typeface="Calibri"/>
              </a:rPr>
              <a:t/>
            </a:r>
            <a:br>
              <a:rPr lang="en-AU" dirty="0" smtClean="0">
                <a:latin typeface="Calibri"/>
                <a:cs typeface="Calibri"/>
              </a:rPr>
            </a:br>
            <a:r>
              <a:rPr lang="en-AU" sz="3100" dirty="0"/>
              <a:t>Formally </a:t>
            </a:r>
            <a:r>
              <a:rPr lang="en-AU" sz="3100" dirty="0" smtClean="0"/>
              <a:t>test for effects </a:t>
            </a:r>
            <a:r>
              <a:rPr lang="en-AU" sz="3100" dirty="0"/>
              <a:t>of </a:t>
            </a:r>
            <a:r>
              <a:rPr lang="en-AU" sz="3100" dirty="0" err="1" smtClean="0">
                <a:latin typeface="Courier New" pitchFamily="49" charset="0"/>
                <a:cs typeface="Courier New" pitchFamily="49" charset="0"/>
              </a:rPr>
              <a:t>log.elevation</a:t>
            </a:r>
            <a:r>
              <a:rPr lang="en-AU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100" dirty="0" smtClean="0"/>
              <a:t>after accounting for </a:t>
            </a:r>
            <a:r>
              <a:rPr lang="en-AU" sz="3100" dirty="0" err="1" smtClean="0">
                <a:latin typeface="Courier New" pitchFamily="49" charset="0"/>
                <a:cs typeface="Courier New" pitchFamily="49" charset="0"/>
              </a:rPr>
              <a:t>log.area</a:t>
            </a:r>
            <a:endParaRPr lang="en-AU" sz="3100" dirty="0" smtClean="0">
              <a:latin typeface="Calibri"/>
              <a:cs typeface="Calibri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Fit a new model that includes both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log.elevation</a:t>
            </a:r>
            <a:r>
              <a:rPr lang="en-AU" dirty="0" smtClean="0"/>
              <a:t> and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log.area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AU" dirty="0" smtClean="0"/>
              <a:t>Null hypothesis: after account for the effects of area, elevation is not significant</a:t>
            </a:r>
          </a:p>
          <a:p>
            <a:pPr eaLnBrk="1" hangingPunct="1"/>
            <a:r>
              <a:rPr lang="en-AU" dirty="0" smtClean="0"/>
              <a:t>How do we test this null hypothesis?</a:t>
            </a:r>
          </a:p>
          <a:p>
            <a:pPr eaLnBrk="1" hangingPunct="1"/>
            <a:endParaRPr lang="en-AU" dirty="0"/>
          </a:p>
          <a:p>
            <a:pPr eaLnBrk="1" hangingPunct="1"/>
            <a:r>
              <a:rPr lang="en-AU" dirty="0" smtClean="0"/>
              <a:t>R knows what to do. Just type:</a:t>
            </a:r>
          </a:p>
          <a:p>
            <a:pPr lvl="1"/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(lm1,lm2)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7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gala$log.elevation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&lt;- log10(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gala$Elevation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/>
              <a:buChar char="•"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ala.model2 &lt;- lm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log.species~log.area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+log.elevation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,data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=gala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/>
              <a:buChar char="•"/>
            </a:pPr>
            <a:r>
              <a:rPr lang="en-AU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(gala.model,gala.model2)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Automated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Several methods available: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/>
              <a:t>Best subset selection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/>
              <a:t>Stepwise selection</a:t>
            </a:r>
          </a:p>
          <a:p>
            <a:pPr>
              <a:buFont typeface="Arial" pitchFamily="34" charset="0"/>
              <a:buChar char="–"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Fit using multiple criteria: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/>
              <a:t>Statistical significance [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logLik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(lm1)-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logLik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(lm2)</a:t>
            </a:r>
            <a:r>
              <a:rPr lang="en-AU" dirty="0" smtClean="0"/>
              <a:t>]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/>
              <a:t>AIC  [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AIC(lm1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 -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AIC(lm2)</a:t>
            </a:r>
            <a:r>
              <a:rPr lang="en-AU" dirty="0" smtClean="0"/>
              <a:t>]</a:t>
            </a:r>
            <a:endParaRPr lang="en-AU" dirty="0"/>
          </a:p>
          <a:p>
            <a:pPr>
              <a:defRPr/>
            </a:pPr>
            <a:r>
              <a:rPr lang="en-AU" dirty="0" smtClean="0"/>
              <a:t>Key issue: need to first specify a full model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Controversial among statisticians due to multiple comparisons problem, but still useful for exploration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 Code for BE using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step()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 smtClean="0"/>
              <a:t>Use R function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step</a:t>
            </a:r>
          </a:p>
          <a:p>
            <a:pPr>
              <a:lnSpc>
                <a:spcPct val="90000"/>
              </a:lnSpc>
            </a:pPr>
            <a:r>
              <a:rPr lang="en-NZ" dirty="0" smtClean="0"/>
              <a:t>Need to define an </a:t>
            </a:r>
            <a:r>
              <a:rPr lang="en-NZ" i="1" dirty="0" smtClean="0">
                <a:solidFill>
                  <a:srgbClr val="9ED3D7"/>
                </a:solidFill>
              </a:rPr>
              <a:t>initial model </a:t>
            </a:r>
            <a:r>
              <a:rPr lang="en-NZ" dirty="0" smtClean="0"/>
              <a:t>(the full model in this case, as produced by the R function lm) and a </a:t>
            </a:r>
            <a:r>
              <a:rPr lang="en-NZ" i="1" dirty="0" smtClean="0">
                <a:solidFill>
                  <a:schemeClr val="accent1"/>
                </a:solidFill>
              </a:rPr>
              <a:t>scope</a:t>
            </a:r>
            <a:r>
              <a:rPr lang="en-NZ" dirty="0" smtClean="0"/>
              <a:t> (a formula defining the full model)</a:t>
            </a:r>
            <a:endParaRPr lang="en-US" dirty="0" smtClean="0"/>
          </a:p>
          <a:p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ffa.lm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&lt;- lm(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ffa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~., data=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ffa.df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step(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ffa.lm,direction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='backward')</a:t>
            </a:r>
            <a:endParaRPr lang="en-AU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Forward Selection (FS) using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step()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NZ" dirty="0" smtClean="0"/>
              <a:t>Start with a null model</a:t>
            </a:r>
          </a:p>
          <a:p>
            <a:pPr>
              <a:lnSpc>
                <a:spcPct val="80000"/>
              </a:lnSpc>
            </a:pPr>
            <a:r>
              <a:rPr lang="en-NZ" dirty="0" smtClean="0"/>
              <a:t>Fit all one-variable models in turn. Pick the model with the best (i.e. lowest) AIC</a:t>
            </a:r>
          </a:p>
          <a:p>
            <a:pPr>
              <a:lnSpc>
                <a:spcPct val="80000"/>
              </a:lnSpc>
            </a:pPr>
            <a:r>
              <a:rPr lang="en-NZ" dirty="0" smtClean="0"/>
              <a:t>Then, fit all two variable models that contain the variable selected in 2. Pick the one for which the added variable gives the best AIC</a:t>
            </a:r>
          </a:p>
          <a:p>
            <a:pPr>
              <a:lnSpc>
                <a:spcPct val="80000"/>
              </a:lnSpc>
            </a:pPr>
            <a:r>
              <a:rPr lang="en-NZ" dirty="0" smtClean="0"/>
              <a:t>Continue in this way until adding further variables does not reduce the AIC</a:t>
            </a:r>
            <a:endParaRPr lang="en-US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 Code for FS using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step()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NZ" dirty="0" smtClean="0"/>
              <a:t>Use R function </a:t>
            </a:r>
            <a:r>
              <a:rPr lang="en-NZ" dirty="0" smtClean="0">
                <a:latin typeface="Courier New" pitchFamily="49" charset="0"/>
                <a:cs typeface="Courier New" pitchFamily="49" charset="0"/>
              </a:rPr>
              <a:t>step</a:t>
            </a:r>
          </a:p>
          <a:p>
            <a:pPr>
              <a:lnSpc>
                <a:spcPct val="90000"/>
              </a:lnSpc>
            </a:pPr>
            <a:r>
              <a:rPr lang="en-NZ" dirty="0" smtClean="0"/>
              <a:t>As before, we need to define an </a:t>
            </a:r>
            <a:r>
              <a:rPr lang="en-NZ" i="1" dirty="0" smtClean="0">
                <a:solidFill>
                  <a:schemeClr val="accent1"/>
                </a:solidFill>
              </a:rPr>
              <a:t>initial model</a:t>
            </a:r>
            <a:r>
              <a:rPr lang="en-NZ" dirty="0" smtClean="0"/>
              <a:t> (the null model in this case and a </a:t>
            </a:r>
            <a:r>
              <a:rPr lang="en-NZ" i="1" dirty="0" smtClean="0">
                <a:solidFill>
                  <a:schemeClr val="accent1"/>
                </a:solidFill>
              </a:rPr>
              <a:t>scope</a:t>
            </a:r>
            <a:r>
              <a:rPr lang="en-NZ" dirty="0" smtClean="0"/>
              <a:t> (a formula defining the full model)</a:t>
            </a:r>
          </a:p>
          <a:p>
            <a:pPr>
              <a:spcBef>
                <a:spcPct val="50000"/>
              </a:spcBef>
            </a:pP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# R code: first make null model:</a:t>
            </a:r>
          </a:p>
          <a:p>
            <a:pPr>
              <a:spcBef>
                <a:spcPct val="50000"/>
              </a:spcBef>
            </a:pPr>
            <a:r>
              <a:rPr lang="en-NZ" b="1" dirty="0" err="1" smtClean="0">
                <a:latin typeface="Courier New" pitchFamily="49" charset="0"/>
                <a:cs typeface="Courier New" pitchFamily="49" charset="0"/>
              </a:rPr>
              <a:t>ffa.lm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 = lm(</a:t>
            </a:r>
            <a:r>
              <a:rPr lang="en-NZ" b="1" dirty="0" err="1" smtClean="0">
                <a:latin typeface="Courier New" pitchFamily="49" charset="0"/>
                <a:cs typeface="Courier New" pitchFamily="49" charset="0"/>
              </a:rPr>
              <a:t>ffa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~., data=</a:t>
            </a:r>
            <a:r>
              <a:rPr lang="en-NZ" b="1" dirty="0" err="1" smtClean="0">
                <a:latin typeface="Courier New" pitchFamily="49" charset="0"/>
                <a:cs typeface="Courier New" pitchFamily="49" charset="0"/>
              </a:rPr>
              <a:t>ffa.df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NZ" b="1" dirty="0" err="1" smtClean="0">
                <a:latin typeface="Courier New" pitchFamily="49" charset="0"/>
                <a:cs typeface="Courier New" pitchFamily="49" charset="0"/>
              </a:rPr>
              <a:t>null.lm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 = lm(ffa~1, data=</a:t>
            </a:r>
            <a:r>
              <a:rPr lang="en-NZ" b="1" dirty="0" err="1" smtClean="0">
                <a:latin typeface="Courier New" pitchFamily="49" charset="0"/>
                <a:cs typeface="Courier New" pitchFamily="49" charset="0"/>
              </a:rPr>
              <a:t>ffa.df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)# then do FS</a:t>
            </a:r>
          </a:p>
          <a:p>
            <a:pPr>
              <a:spcBef>
                <a:spcPct val="50000"/>
              </a:spcBef>
            </a:pP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step(</a:t>
            </a:r>
            <a:r>
              <a:rPr lang="en-NZ" b="1" dirty="0" err="1" smtClean="0">
                <a:latin typeface="Courier New" pitchFamily="49" charset="0"/>
                <a:cs typeface="Courier New" pitchFamily="49" charset="0"/>
              </a:rPr>
              <a:t>null.lm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, scope=formula(</a:t>
            </a:r>
            <a:r>
              <a:rPr lang="en-NZ" b="1" dirty="0" err="1" smtClean="0">
                <a:latin typeface="Courier New" pitchFamily="49" charset="0"/>
                <a:cs typeface="Courier New" pitchFamily="49" charset="0"/>
              </a:rPr>
              <a:t>ffa.lm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>
              <a:spcBef>
                <a:spcPct val="50000"/>
              </a:spcBef>
            </a:pP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	direction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forward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 Code Output (1 of 2)</a:t>
            </a:r>
            <a:endParaRPr lang="en-A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8708" y="2492896"/>
            <a:ext cx="5905500" cy="314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 step(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null.lm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scope=formula(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ffa.lm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direction="forward")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Start:  AIC=-49.16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ffa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~ 1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Sum of Sq     RSS     AIC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 weight    1   0.63906 0.91007 -57.799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 age       1   0.20503 1.34410 -50.000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&lt;none&gt;                  1.54913 -49.161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skinfold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1   0.00145 1.54768 -47.179</a:t>
            </a:r>
          </a:p>
          <a:p>
            <a:endParaRPr lang="en-US" b="1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443663" y="2636961"/>
            <a:ext cx="2700337" cy="1008063"/>
          </a:xfrm>
          <a:prstGeom prst="wedgeRoundRectCallout">
            <a:avLst>
              <a:gd name="adj1" fmla="val -168063"/>
              <a:gd name="adj2" fmla="val 10461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NZ" b="1"/>
              <a:t>Starts with constant term only</a:t>
            </a:r>
            <a:endParaRPr lang="en-US" b="1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444208" y="4147914"/>
            <a:ext cx="2663825" cy="1657350"/>
          </a:xfrm>
          <a:prstGeom prst="wedgeRoundRectCallout">
            <a:avLst>
              <a:gd name="adj1" fmla="val -58427"/>
              <a:gd name="adj2" fmla="val -6328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NZ" b="1" dirty="0"/>
              <a:t>Results of all possible 1 (&amp; 0) variable models. Pick weight (smallest AIC)</a:t>
            </a:r>
            <a:endParaRPr lang="en-US" b="1" dirty="0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6012284" y="4149129"/>
            <a:ext cx="215900" cy="1008063"/>
          </a:xfrm>
          <a:prstGeom prst="rightBrace">
            <a:avLst>
              <a:gd name="adj1" fmla="val 38909"/>
              <a:gd name="adj2" fmla="val 4834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Probability that </a:t>
            </a:r>
            <a:r>
              <a:rPr lang="en-US" b="1" dirty="0" err="1" smtClean="0">
                <a:solidFill>
                  <a:srgbClr val="990000"/>
                </a:solidFill>
                <a:latin typeface="Times New Roman" pitchFamily="18" charset="0"/>
              </a:rPr>
              <a:t>variate</a:t>
            </a:r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990000"/>
                </a:solidFill>
                <a:latin typeface="Times New Roman" pitchFamily="18" charset="0"/>
              </a:rPr>
              <a:t>t</a:t>
            </a:r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&lt;= </a:t>
            </a:r>
            <a:r>
              <a:rPr lang="en-US" b="1" i="1" dirty="0" smtClean="0">
                <a:solidFill>
                  <a:srgbClr val="990000"/>
                </a:solidFill>
                <a:latin typeface="Times New Roman" pitchFamily="18" charset="0"/>
              </a:rPr>
              <a:t>x</a:t>
            </a:r>
            <a:br>
              <a:rPr lang="en-US" b="1" i="1" dirty="0" smtClean="0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3600" b="1" dirty="0" smtClean="0">
                <a:solidFill>
                  <a:srgbClr val="990000"/>
                </a:solidFill>
                <a:latin typeface="Times New Roman" pitchFamily="18" charset="0"/>
              </a:rPr>
              <a:t>Cumulative Distribution Function, CDF</a:t>
            </a:r>
            <a:endParaRPr lang="en-AU" sz="3600" i="1" dirty="0" smtClean="0"/>
          </a:p>
        </p:txBody>
      </p:sp>
      <p:sp>
        <p:nvSpPr>
          <p:cNvPr id="24580" name="TextBox 20"/>
          <p:cNvSpPr txBox="1">
            <a:spLocks noChangeArrowheads="1"/>
          </p:cNvSpPr>
          <p:nvPr/>
        </p:nvSpPr>
        <p:spPr bwMode="auto">
          <a:xfrm>
            <a:off x="3629025" y="3163888"/>
            <a:ext cx="1465263" cy="4619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P(t&gt;a)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5200" y="5834063"/>
            <a:ext cx="105886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4582" name="Down Arrow 24"/>
          <p:cNvSpPr>
            <a:spLocks noChangeArrowheads="1"/>
          </p:cNvSpPr>
          <p:nvPr/>
        </p:nvSpPr>
        <p:spPr bwMode="auto">
          <a:xfrm flipV="1">
            <a:off x="4627563" y="5254625"/>
            <a:ext cx="46037" cy="361950"/>
          </a:xfrm>
          <a:prstGeom prst="downArrow">
            <a:avLst>
              <a:gd name="adj1" fmla="val 50000"/>
              <a:gd name="adj2" fmla="val 49539"/>
            </a:avLst>
          </a:prstGeom>
          <a:solidFill>
            <a:schemeClr val="tx2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4688" y="2297113"/>
            <a:ext cx="6162675" cy="3581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24584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5043488" y="5594350"/>
            <a:ext cx="479425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85" name="TextBox 13"/>
          <p:cNvSpPr txBox="1">
            <a:spLocks noChangeArrowheads="1"/>
          </p:cNvSpPr>
          <p:nvPr/>
        </p:nvSpPr>
        <p:spPr bwMode="auto">
          <a:xfrm>
            <a:off x="2801938" y="3716338"/>
            <a:ext cx="1335087" cy="460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P(</a:t>
            </a:r>
            <a:r>
              <a:rPr lang="en-US" sz="2400" dirty="0" smtClean="0">
                <a:latin typeface="Calibri" pitchFamily="34" charset="0"/>
              </a:rPr>
              <a:t>t&lt;=</a:t>
            </a:r>
            <a:r>
              <a:rPr lang="en-US" sz="2400" i="1" dirty="0" smtClean="0">
                <a:latin typeface="Calibri" pitchFamily="34" charset="0"/>
              </a:rPr>
              <a:t>x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24586" name="Straight Arrow Connector 15"/>
          <p:cNvCxnSpPr>
            <a:cxnSpLocks noChangeShapeType="1"/>
            <a:stCxn id="24585" idx="3"/>
          </p:cNvCxnSpPr>
          <p:nvPr/>
        </p:nvCxnSpPr>
        <p:spPr bwMode="auto">
          <a:xfrm>
            <a:off x="4137025" y="3946525"/>
            <a:ext cx="1146175" cy="301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683568" y="1628775"/>
            <a:ext cx="7917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x,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mean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=0,sd=1,lower.tail=TRUE)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 Code Output (2 of 2)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59584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Step:  AIC=-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57.8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ffa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 weight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Sum of Sq     RSS     AIC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 age       1  0.115900 0.79417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-58.524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&lt;none&gt;                  0.91007 -57.799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skinfold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1  0.007778 0.90230 -55.971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Step:  AIC= -58.52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ffa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~ weight + age 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Sum of Sq     RSS     AIC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&lt;none&gt;                    0.794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-58.524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skinfold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1     0.003   0.791 -56.601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 </a:t>
            </a:r>
            <a:r>
              <a:rPr lang="en-AU" dirty="0" smtClean="0"/>
              <a:t>8: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3600" dirty="0" smtClean="0"/>
              <a:t>Choosing the best predictor of richness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Using BE and function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step()</a:t>
            </a:r>
            <a:r>
              <a:rPr lang="en-AU" dirty="0" smtClean="0"/>
              <a:t>, determine the “best” model of species richness using the following potential predictors:</a:t>
            </a:r>
          </a:p>
          <a:p>
            <a:pPr lvl="1"/>
            <a:r>
              <a:rPr lang="en-AU" dirty="0" err="1" smtClean="0"/>
              <a:t>log.area</a:t>
            </a:r>
            <a:r>
              <a:rPr lang="en-AU" dirty="0" smtClean="0"/>
              <a:t> </a:t>
            </a:r>
          </a:p>
          <a:p>
            <a:pPr lvl="1"/>
            <a:r>
              <a:rPr lang="en-AU" dirty="0" err="1" smtClean="0"/>
              <a:t>log.elevation</a:t>
            </a:r>
            <a:endParaRPr lang="en-AU" dirty="0" smtClean="0"/>
          </a:p>
          <a:p>
            <a:pPr lvl="1"/>
            <a:r>
              <a:rPr lang="en-AU" dirty="0" err="1" smtClean="0"/>
              <a:t>log.nearest</a:t>
            </a:r>
            <a:endParaRPr lang="en-AU" dirty="0" smtClean="0"/>
          </a:p>
          <a:p>
            <a:pPr lvl="1"/>
            <a:r>
              <a:rPr lang="en-AU" dirty="0" err="1" smtClean="0"/>
              <a:t>log.scruz</a:t>
            </a:r>
            <a:r>
              <a:rPr lang="en-AU" dirty="0" smtClean="0"/>
              <a:t>   [note: use log10(x+1) transform]</a:t>
            </a:r>
          </a:p>
          <a:p>
            <a:pPr lvl="1"/>
            <a:r>
              <a:rPr lang="en-AU" dirty="0" err="1" smtClean="0"/>
              <a:t>log.adjacent</a:t>
            </a:r>
            <a:r>
              <a:rPr lang="en-AU" dirty="0" smtClean="0"/>
              <a:t> </a:t>
            </a:r>
          </a:p>
          <a:p>
            <a:r>
              <a:rPr lang="en-AU" dirty="0" smtClean="0"/>
              <a:t>Recall:</a:t>
            </a:r>
          </a:p>
          <a:p>
            <a:pPr lvl="1"/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y.lm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lm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(y~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., data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=data)</a:t>
            </a:r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sz="2400" dirty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y.lm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,direction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='backward')</a:t>
            </a:r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8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alibri"/>
                <a:cs typeface="Calibri"/>
              </a:rPr>
              <a:t>gala$log.nearest</a:t>
            </a:r>
            <a:r>
              <a:rPr lang="en-US" sz="2800" dirty="0" smtClean="0">
                <a:latin typeface="Calibri"/>
                <a:cs typeface="Calibri"/>
              </a:rPr>
              <a:t> &lt;- log10(</a:t>
            </a:r>
            <a:r>
              <a:rPr lang="en-US" sz="2800" dirty="0" err="1" smtClean="0">
                <a:latin typeface="Calibri"/>
                <a:cs typeface="Calibri"/>
              </a:rPr>
              <a:t>gala$Nearest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  <a:p>
            <a:r>
              <a:rPr lang="en-US" sz="2800" dirty="0" err="1">
                <a:latin typeface="Calibri"/>
                <a:cs typeface="Calibri"/>
              </a:rPr>
              <a:t>gala$</a:t>
            </a:r>
            <a:r>
              <a:rPr lang="en-US" sz="2800" dirty="0" err="1" smtClean="0">
                <a:latin typeface="Calibri"/>
                <a:cs typeface="Calibri"/>
              </a:rPr>
              <a:t>log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  <a:r>
              <a:rPr lang="en-AU" sz="2800" dirty="0" err="1" smtClean="0">
                <a:latin typeface="Calibri"/>
                <a:cs typeface="Calibri"/>
              </a:rPr>
              <a:t>scruz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&lt;- log10(gala</a:t>
            </a:r>
            <a:r>
              <a:rPr lang="en-US" sz="2800" dirty="0" smtClean="0">
                <a:latin typeface="Calibri"/>
                <a:cs typeface="Calibri"/>
              </a:rPr>
              <a:t>$</a:t>
            </a:r>
            <a:r>
              <a:rPr lang="en-AU" sz="2800" dirty="0" smtClean="0">
                <a:latin typeface="Calibri"/>
                <a:cs typeface="Calibri"/>
              </a:rPr>
              <a:t>Scruz+1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  <a:p>
            <a:r>
              <a:rPr lang="en-US" sz="2800" dirty="0" err="1" smtClean="0">
                <a:latin typeface="Calibri"/>
                <a:cs typeface="Calibri"/>
              </a:rPr>
              <a:t>gala$log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  <a:r>
              <a:rPr lang="en-AU" sz="2800" dirty="0" smtClean="0">
                <a:latin typeface="Calibri"/>
                <a:cs typeface="Calibri"/>
              </a:rPr>
              <a:t>adjacent &lt;- </a:t>
            </a:r>
            <a:r>
              <a:rPr lang="en-US" sz="2800" dirty="0">
                <a:latin typeface="Calibri"/>
                <a:cs typeface="Calibri"/>
              </a:rPr>
              <a:t>log10(gala</a:t>
            </a:r>
            <a:r>
              <a:rPr lang="en-US" sz="2800" dirty="0" smtClean="0">
                <a:latin typeface="Calibri"/>
                <a:cs typeface="Calibri"/>
              </a:rPr>
              <a:t>$</a:t>
            </a:r>
            <a:r>
              <a:rPr lang="en-AU" sz="2800" dirty="0" smtClean="0">
                <a:latin typeface="Calibri"/>
                <a:cs typeface="Calibri"/>
              </a:rPr>
              <a:t>Adjacent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>
                <a:latin typeface="Calibri"/>
                <a:cs typeface="Calibri"/>
              </a:rPr>
              <a:t>gala.full</a:t>
            </a:r>
            <a:r>
              <a:rPr lang="en-US" dirty="0" smtClean="0">
                <a:latin typeface="Calibri"/>
                <a:cs typeface="Calibri"/>
              </a:rPr>
              <a:t> &lt;- lm(</a:t>
            </a:r>
            <a:r>
              <a:rPr lang="en-AU" dirty="0" err="1">
                <a:latin typeface="Calibri"/>
                <a:cs typeface="Calibri"/>
              </a:rPr>
              <a:t>log.species~log.area+</a:t>
            </a:r>
            <a:r>
              <a:rPr lang="en-AU" dirty="0" err="1" smtClean="0">
                <a:latin typeface="Calibri"/>
                <a:cs typeface="Calibri"/>
              </a:rPr>
              <a:t>log.elevation+log.nearest+</a:t>
            </a:r>
            <a:r>
              <a:rPr lang="en-AU" dirty="0" err="1">
                <a:latin typeface="Calibri"/>
                <a:cs typeface="Calibri"/>
              </a:rPr>
              <a:t>log.scruz</a:t>
            </a:r>
            <a:r>
              <a:rPr lang="en-AU" dirty="0">
                <a:latin typeface="Calibri"/>
                <a:cs typeface="Calibri"/>
              </a:rPr>
              <a:t> </a:t>
            </a:r>
            <a:r>
              <a:rPr lang="en-AU" dirty="0" smtClean="0">
                <a:latin typeface="Calibri"/>
                <a:cs typeface="Calibri"/>
              </a:rPr>
              <a:t>+</a:t>
            </a:r>
            <a:r>
              <a:rPr lang="en-AU" dirty="0" err="1" smtClean="0">
                <a:latin typeface="Calibri"/>
                <a:cs typeface="Calibri"/>
              </a:rPr>
              <a:t>log.adjacent,gala</a:t>
            </a:r>
            <a:r>
              <a:rPr lang="en-AU" dirty="0" smtClean="0">
                <a:latin typeface="Calibri"/>
                <a:cs typeface="Calibri"/>
              </a:rPr>
              <a:t>)</a:t>
            </a:r>
            <a:endParaRPr lang="en-US" dirty="0" smtClean="0">
              <a:latin typeface="Calibri"/>
              <a:cs typeface="Calibri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g</a:t>
            </a:r>
            <a:r>
              <a:rPr lang="en-AU" dirty="0" err="1" smtClean="0">
                <a:latin typeface="Calibri"/>
                <a:cs typeface="Calibri"/>
              </a:rPr>
              <a:t>ala.step</a:t>
            </a:r>
            <a:r>
              <a:rPr lang="en-AU" dirty="0" smtClean="0">
                <a:latin typeface="Calibri"/>
                <a:cs typeface="Calibri"/>
              </a:rPr>
              <a:t> &lt;- step(</a:t>
            </a:r>
            <a:r>
              <a:rPr lang="en-AU" dirty="0" err="1" smtClean="0">
                <a:latin typeface="Calibri"/>
                <a:cs typeface="Calibri"/>
              </a:rPr>
              <a:t>gala.full,</a:t>
            </a:r>
            <a:r>
              <a:rPr lang="en-AU" dirty="0" err="1">
                <a:latin typeface="Calibri"/>
                <a:cs typeface="Calibri"/>
              </a:rPr>
              <a:t>direction</a:t>
            </a:r>
            <a:r>
              <a:rPr lang="en-AU" dirty="0">
                <a:latin typeface="Calibri"/>
                <a:cs typeface="Calibri"/>
              </a:rPr>
              <a:t>='</a:t>
            </a:r>
            <a:r>
              <a:rPr lang="en-AU" dirty="0" smtClean="0">
                <a:latin typeface="Calibri"/>
                <a:cs typeface="Calibri"/>
              </a:rPr>
              <a:t>backward')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ANOVA and ANCOVA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AU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ssize</a:t>
            </a:r>
            <a:r>
              <a:rPr lang="en-US" dirty="0" smtClean="0">
                <a:latin typeface="Courier New"/>
                <a:cs typeface="Courier New"/>
              </a:rPr>
              <a:t> &lt;- sample(0:2,40,replace=TRUE)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ssize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is.factor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ssize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ssize.f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&lt;- factor(</a:t>
            </a:r>
            <a:r>
              <a:rPr lang="en-US" dirty="0" err="1" smtClean="0">
                <a:latin typeface="Courier New"/>
                <a:cs typeface="Courier New"/>
              </a:rPr>
              <a:t>ssize,</a:t>
            </a:r>
            <a:r>
              <a:rPr lang="en-US" dirty="0" err="1">
                <a:latin typeface="Courier New"/>
                <a:cs typeface="Courier New"/>
              </a:rPr>
              <a:t>labels</a:t>
            </a:r>
            <a:r>
              <a:rPr lang="en-US" dirty="0">
                <a:latin typeface="Courier New"/>
                <a:cs typeface="Courier New"/>
              </a:rPr>
              <a:t>=c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dirty="0" err="1" smtClean="0">
                <a:latin typeface="Courier New"/>
                <a:cs typeface="Courier New"/>
              </a:rPr>
              <a:t>s','m</a:t>
            </a:r>
            <a:r>
              <a:rPr lang="en-US" dirty="0" smtClean="0">
                <a:latin typeface="Courier New"/>
                <a:cs typeface="Courier New"/>
              </a:rPr>
              <a:t>', 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dirty="0" smtClean="0">
                <a:latin typeface="Courier New"/>
                <a:cs typeface="Courier New"/>
              </a:rPr>
              <a:t>l'))</a:t>
            </a:r>
          </a:p>
          <a:p>
            <a:r>
              <a:rPr lang="en-US" dirty="0" err="1">
                <a:latin typeface="Courier New"/>
                <a:cs typeface="Courier New"/>
              </a:rPr>
              <a:t>is.factor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ssize.f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is.ordered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ssize.f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ssize.f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&lt;- factor(</a:t>
            </a:r>
            <a:r>
              <a:rPr lang="en-US" dirty="0" err="1" smtClean="0">
                <a:latin typeface="Courier New"/>
                <a:cs typeface="Courier New"/>
              </a:rPr>
              <a:t>ssize,</a:t>
            </a:r>
            <a:r>
              <a:rPr lang="en-US" dirty="0" err="1">
                <a:latin typeface="Courier New"/>
                <a:cs typeface="Courier New"/>
              </a:rPr>
              <a:t>labels</a:t>
            </a:r>
            <a:r>
              <a:rPr lang="en-US" dirty="0">
                <a:latin typeface="Courier New"/>
                <a:cs typeface="Courier New"/>
              </a:rPr>
              <a:t>=c('</a:t>
            </a:r>
            <a:r>
              <a:rPr lang="en-US" dirty="0" err="1">
                <a:latin typeface="Courier New"/>
                <a:cs typeface="Courier New"/>
              </a:rPr>
              <a:t>s','m</a:t>
            </a:r>
            <a:r>
              <a:rPr lang="en-US" dirty="0">
                <a:latin typeface="Courier New"/>
                <a:cs typeface="Courier New"/>
              </a:rPr>
              <a:t>', 'l'</a:t>
            </a:r>
            <a:r>
              <a:rPr lang="en-US" dirty="0" smtClean="0">
                <a:latin typeface="Courier New"/>
                <a:cs typeface="Courier New"/>
              </a:rPr>
              <a:t>),ordered=TRUE)</a:t>
            </a:r>
          </a:p>
          <a:p>
            <a:r>
              <a:rPr lang="en-US" dirty="0" err="1">
                <a:latin typeface="Courier New"/>
                <a:cs typeface="Courier New"/>
              </a:rPr>
              <a:t>is.ordered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ssize.f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ssize.f</a:t>
            </a:r>
            <a:r>
              <a:rPr lang="en-US" dirty="0" smtClean="0">
                <a:latin typeface="Courier New"/>
                <a:cs typeface="Courier New"/>
              </a:rPr>
              <a:t>[41] &lt;- 'x</a:t>
            </a:r>
            <a:r>
              <a:rPr lang="en-US" dirty="0">
                <a:latin typeface="Courier New"/>
                <a:cs typeface="Courier New"/>
              </a:rPr>
              <a:t>'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tr-TR" dirty="0" err="1">
                <a:latin typeface="Courier New"/>
                <a:cs typeface="Courier New"/>
              </a:rPr>
              <a:t>levels</a:t>
            </a:r>
            <a:r>
              <a:rPr lang="tr-TR" dirty="0">
                <a:latin typeface="Courier New"/>
                <a:cs typeface="Courier New"/>
              </a:rPr>
              <a:t>(</a:t>
            </a:r>
            <a:r>
              <a:rPr lang="tr-TR" dirty="0" err="1">
                <a:latin typeface="Courier New"/>
                <a:cs typeface="Courier New"/>
              </a:rPr>
              <a:t>ssize.f</a:t>
            </a:r>
            <a:r>
              <a:rPr lang="tr-TR" dirty="0">
                <a:latin typeface="Courier New"/>
                <a:cs typeface="Courier New"/>
              </a:rPr>
              <a:t>) &lt;- c('</a:t>
            </a:r>
            <a:r>
              <a:rPr lang="tr-TR" dirty="0" err="1">
                <a:latin typeface="Courier New"/>
                <a:cs typeface="Courier New"/>
              </a:rPr>
              <a:t>s','m','l','x</a:t>
            </a:r>
            <a:r>
              <a:rPr lang="tr-TR" dirty="0">
                <a:latin typeface="Courier New"/>
                <a:cs typeface="Courier New"/>
              </a:rPr>
              <a:t>'</a:t>
            </a:r>
            <a:r>
              <a:rPr lang="tr-TR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latin typeface="Courier New"/>
                <a:cs typeface="Courier New"/>
              </a:rPr>
              <a:t>ssize.f</a:t>
            </a:r>
            <a:r>
              <a:rPr lang="en-US" dirty="0" smtClean="0">
                <a:latin typeface="Courier New"/>
                <a:cs typeface="Courier New"/>
              </a:rPr>
              <a:t>[41</a:t>
            </a:r>
            <a:r>
              <a:rPr lang="en-US" dirty="0">
                <a:latin typeface="Courier New"/>
                <a:cs typeface="Courier New"/>
              </a:rPr>
              <a:t>] &lt;- '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>
                <a:latin typeface="Courier New"/>
                <a:cs typeface="Courier New"/>
              </a:rPr>
              <a:t>'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5452" y="6144790"/>
            <a:ext cx="696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http://</a:t>
            </a:r>
            <a:r>
              <a:rPr lang="en-US" dirty="0" err="1"/>
              <a:t>www.ats.ucla.edu</a:t>
            </a:r>
            <a:r>
              <a:rPr lang="en-US" dirty="0"/>
              <a:t>/stat/r/modules/</a:t>
            </a:r>
            <a:r>
              <a:rPr lang="en-US" dirty="0" err="1"/>
              <a:t>factor_variables.htm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/>
          <a:lstStyle/>
          <a:p>
            <a:r>
              <a:rPr lang="en-AU" dirty="0" smtClean="0">
                <a:latin typeface="Comic Sans MS" panose="030F0702030302020204" pitchFamily="66" charset="0"/>
              </a:rPr>
              <a:t>Example: Mangroves &amp; Sponges</a:t>
            </a:r>
            <a:endParaRPr lang="en-AU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A10CA-53EF-475F-8F98-C71B65B58929}" type="slidenum">
              <a:rPr lang="en-AU" smtClean="0"/>
              <a:pPr>
                <a:defRPr/>
              </a:pPr>
              <a:t>75</a:t>
            </a:fld>
            <a:endParaRPr lang="en-AU"/>
          </a:p>
        </p:txBody>
      </p:sp>
      <p:pic>
        <p:nvPicPr>
          <p:cNvPr id="112642" name="Picture 2" descr="http://media.treehugger.com/assets/images/2011/10/coral-secret-garden-mangrov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5843"/>
          <a:stretch/>
        </p:blipFill>
        <p:spPr bwMode="auto">
          <a:xfrm>
            <a:off x="683568" y="1628800"/>
            <a:ext cx="2448000" cy="4111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33" y="1623096"/>
            <a:ext cx="2286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0113" y="1628800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2400" dirty="0" smtClean="0"/>
              <a:t>Mangroves can grow in salt water</a:t>
            </a:r>
          </a:p>
          <a:p>
            <a:pPr marL="285750" indent="-285750">
              <a:buFontTx/>
              <a:buChar char="-"/>
            </a:pPr>
            <a:r>
              <a:rPr lang="en-AU" sz="2400" dirty="0" smtClean="0"/>
              <a:t>Roots are colonized by sponges, algae, </a:t>
            </a:r>
            <a:r>
              <a:rPr lang="en-AU" sz="2400" dirty="0"/>
              <a:t>barnacles, </a:t>
            </a:r>
            <a:r>
              <a:rPr lang="en-AU" sz="2400" dirty="0" smtClean="0"/>
              <a:t>etc.</a:t>
            </a:r>
          </a:p>
          <a:p>
            <a:pPr marL="285750" indent="-285750">
              <a:buFontTx/>
              <a:buChar char="-"/>
            </a:pPr>
            <a:r>
              <a:rPr lang="en-AU" sz="2400" dirty="0" smtClean="0"/>
              <a:t>Are there effects on the plants?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4869160"/>
            <a:ext cx="5599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Q. Are there </a:t>
            </a:r>
            <a:r>
              <a:rPr lang="en-AU" dirty="0" smtClean="0"/>
              <a:t>effects </a:t>
            </a:r>
            <a:r>
              <a:rPr lang="en-AU" dirty="0" smtClean="0"/>
              <a:t>of sponges on mangrove growth?</a:t>
            </a:r>
          </a:p>
          <a:p>
            <a:r>
              <a:rPr lang="en-AU" dirty="0" smtClean="0"/>
              <a:t>E. Measured root growth in each of 4 treatments (</a:t>
            </a:r>
            <a:r>
              <a:rPr lang="en-AU" i="1" dirty="0" smtClean="0"/>
              <a:t>n</a:t>
            </a:r>
            <a:r>
              <a:rPr lang="en-AU" dirty="0" smtClean="0"/>
              <a:t> = 14):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Bare roots (Control)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Roots with artificial </a:t>
            </a:r>
            <a:r>
              <a:rPr lang="en-AU" dirty="0" smtClean="0"/>
              <a:t>foam (Foam)</a:t>
            </a:r>
            <a:endParaRPr lang="en-AU" dirty="0" smtClean="0"/>
          </a:p>
          <a:p>
            <a:pPr marL="285750" indent="-285750">
              <a:buFontTx/>
              <a:buChar char="-"/>
            </a:pPr>
            <a:r>
              <a:rPr lang="en-AU" dirty="0" smtClean="0"/>
              <a:t>Roots with red fire </a:t>
            </a:r>
            <a:r>
              <a:rPr lang="en-AU" dirty="0" smtClean="0"/>
              <a:t>sponge (</a:t>
            </a:r>
            <a:r>
              <a:rPr lang="en-AU" dirty="0" err="1" smtClean="0"/>
              <a:t>Tedania</a:t>
            </a:r>
            <a:r>
              <a:rPr lang="en-AU" dirty="0" smtClean="0"/>
              <a:t>)</a:t>
            </a:r>
            <a:endParaRPr lang="en-AU" dirty="0" smtClean="0"/>
          </a:p>
          <a:p>
            <a:pPr marL="285750" indent="-285750">
              <a:buFontTx/>
              <a:buChar char="-"/>
            </a:pPr>
            <a:r>
              <a:rPr lang="en-AU" dirty="0" smtClean="0"/>
              <a:t>Roots with Purple </a:t>
            </a:r>
            <a:r>
              <a:rPr lang="en-AU" dirty="0" smtClean="0"/>
              <a:t>sponge (</a:t>
            </a:r>
            <a:r>
              <a:rPr lang="en-AU" dirty="0" err="1" smtClean="0"/>
              <a:t>Haliclona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95048" y="5877272"/>
            <a:ext cx="199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 smtClean="0"/>
              <a:t>Ellison et al. 1996</a:t>
            </a:r>
          </a:p>
          <a:p>
            <a:r>
              <a:rPr lang="en-AU" sz="1600" i="1" dirty="0" err="1" smtClean="0"/>
              <a:t>Gotelli</a:t>
            </a:r>
            <a:r>
              <a:rPr lang="en-AU" sz="1600" i="1" dirty="0" smtClean="0"/>
              <a:t> &amp; Ellison </a:t>
            </a:r>
            <a:r>
              <a:rPr lang="en-AU" sz="1600" i="1" dirty="0" err="1" smtClean="0"/>
              <a:t>ch</a:t>
            </a:r>
            <a:r>
              <a:rPr lang="en-AU" sz="1600" i="1" dirty="0" smtClean="0"/>
              <a:t> 10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2539999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omic Sans MS" pitchFamily="66" charset="0"/>
              </a:rPr>
              <a:t>Factors &amp; Levels</a:t>
            </a:r>
            <a:endParaRPr lang="en-AU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One Factor: </a:t>
            </a:r>
            <a:r>
              <a:rPr lang="en-AU" dirty="0" smtClean="0"/>
              <a:t>Treatment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Four Levels: 	</a:t>
            </a:r>
            <a:r>
              <a:rPr lang="en-AU" dirty="0" smtClean="0"/>
              <a:t>1 = </a:t>
            </a:r>
            <a:r>
              <a:rPr lang="en-AU" dirty="0" smtClean="0"/>
              <a:t>Control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	</a:t>
            </a:r>
            <a:r>
              <a:rPr lang="en-AU" dirty="0" smtClean="0"/>
              <a:t>2 = Foam</a:t>
            </a:r>
          </a:p>
          <a:p>
            <a:pPr marL="0" indent="0">
              <a:buNone/>
            </a:pPr>
            <a:r>
              <a:rPr lang="en-AU" dirty="0" smtClean="0"/>
              <a:t>			3 = </a:t>
            </a:r>
            <a:r>
              <a:rPr lang="en-AU" dirty="0" err="1" smtClean="0"/>
              <a:t>Tedania</a:t>
            </a:r>
            <a:endParaRPr lang="en-AU" dirty="0" smtClean="0"/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	</a:t>
            </a:r>
            <a:r>
              <a:rPr lang="en-AU" dirty="0" smtClean="0"/>
              <a:t>4 = </a:t>
            </a:r>
            <a:r>
              <a:rPr lang="en-AU" dirty="0" err="1" smtClean="0"/>
              <a:t>Haliclona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14 </a:t>
            </a:r>
            <a:r>
              <a:rPr lang="en-AU" dirty="0" smtClean="0"/>
              <a:t>replicates in each grou</a:t>
            </a:r>
            <a:r>
              <a:rPr lang="en-AU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58AA-D5C4-4358-94D1-AD41B671BAC0}" type="slidenum">
              <a:rPr lang="en-AU" smtClean="0"/>
              <a:t>76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8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</a:t>
            </a:r>
            <a:r>
              <a:rPr lang="en-AU" dirty="0" smtClean="0"/>
              <a:t>9: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One-way ANOVA using </a:t>
            </a:r>
            <a:r>
              <a:rPr lang="en-AU" dirty="0" smtClean="0">
                <a:latin typeface="Courier New"/>
                <a:cs typeface="Courier New"/>
              </a:rPr>
              <a:t>mangroves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Import the data into a </a:t>
            </a:r>
            <a:r>
              <a:rPr lang="en-US" dirty="0" err="1" smtClean="0"/>
              <a:t>dataframe</a:t>
            </a:r>
            <a:r>
              <a:rPr lang="en-US" dirty="0" smtClean="0"/>
              <a:t> called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mangroves</a:t>
            </a:r>
            <a:r>
              <a:rPr lang="en-US" dirty="0" smtClean="0"/>
              <a:t> using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Using </a:t>
            </a:r>
            <a:r>
              <a:rPr lang="en-US" dirty="0" smtClean="0">
                <a:latin typeface="Courier New"/>
                <a:cs typeface="Courier New"/>
              </a:rPr>
              <a:t>factor()</a:t>
            </a:r>
            <a:r>
              <a:rPr lang="en-US" dirty="0" smtClean="0"/>
              <a:t>, create a new variable (</a:t>
            </a:r>
            <a:r>
              <a:rPr lang="en-US" dirty="0" err="1" smtClean="0">
                <a:latin typeface="Courier New"/>
                <a:cs typeface="Courier New"/>
              </a:rPr>
              <a:t>treatment</a:t>
            </a:r>
            <a:r>
              <a:rPr lang="en-US" dirty="0" err="1" smtClean="0">
                <a:latin typeface="Courier New"/>
                <a:cs typeface="Courier New"/>
              </a:rPr>
              <a:t>.f</a:t>
            </a:r>
            <a:r>
              <a:rPr lang="en-US" dirty="0" smtClean="0"/>
              <a:t>) in the </a:t>
            </a:r>
            <a:r>
              <a:rPr lang="en-US" dirty="0" err="1" smtClean="0"/>
              <a:t>data.frame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mangroves</a:t>
            </a:r>
            <a:r>
              <a:rPr lang="en-US" dirty="0" smtClean="0"/>
              <a:t> that converts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treatment</a:t>
            </a:r>
            <a:r>
              <a:rPr lang="en-US" dirty="0" smtClean="0"/>
              <a:t> as a factor variable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Using </a:t>
            </a:r>
            <a:r>
              <a:rPr lang="en-US" dirty="0" smtClean="0">
                <a:latin typeface="Courier New"/>
                <a:cs typeface="Courier New"/>
              </a:rPr>
              <a:t>lm()</a:t>
            </a:r>
            <a:r>
              <a:rPr lang="en-US" dirty="0" smtClean="0"/>
              <a:t>, fit a linear model </a:t>
            </a:r>
            <a:r>
              <a:rPr lang="en-US" dirty="0" smtClean="0"/>
              <a:t>that predicts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growth</a:t>
            </a:r>
            <a:r>
              <a:rPr lang="en-US" dirty="0" smtClean="0"/>
              <a:t> </a:t>
            </a:r>
            <a:r>
              <a:rPr lang="en-US" dirty="0" smtClean="0"/>
              <a:t>based on </a:t>
            </a:r>
            <a:r>
              <a:rPr lang="en-US" dirty="0" smtClean="0">
                <a:latin typeface="Courier New"/>
                <a:cs typeface="Courier New"/>
              </a:rPr>
              <a:t>treatment</a:t>
            </a:r>
            <a:r>
              <a:rPr lang="en-US" dirty="0" smtClean="0"/>
              <a:t>. </a:t>
            </a:r>
            <a:r>
              <a:rPr lang="en-US" dirty="0" smtClean="0"/>
              <a:t>Call it </a:t>
            </a:r>
            <a:r>
              <a:rPr lang="en-US" dirty="0" smtClean="0">
                <a:latin typeface="Courier New"/>
                <a:cs typeface="Courier New"/>
              </a:rPr>
              <a:t>lm1.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lm()</a:t>
            </a:r>
            <a:r>
              <a:rPr lang="en-US" dirty="0"/>
              <a:t>, </a:t>
            </a:r>
            <a:r>
              <a:rPr lang="en-US" dirty="0" smtClean="0"/>
              <a:t>fit </a:t>
            </a:r>
            <a:r>
              <a:rPr lang="en-US" dirty="0" smtClean="0"/>
              <a:t>a linear model </a:t>
            </a:r>
            <a:r>
              <a:rPr lang="en-US" dirty="0" smtClean="0"/>
              <a:t>that predicts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growth</a:t>
            </a:r>
            <a:r>
              <a:rPr lang="en-US" dirty="0"/>
              <a:t> </a:t>
            </a:r>
            <a:r>
              <a:rPr lang="en-US" dirty="0" smtClean="0"/>
              <a:t>based </a:t>
            </a:r>
            <a:r>
              <a:rPr lang="en-US" dirty="0" smtClean="0"/>
              <a:t>on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treatment.f</a:t>
            </a:r>
            <a:r>
              <a:rPr lang="en-US" dirty="0" smtClean="0"/>
              <a:t>. Call </a:t>
            </a:r>
            <a:r>
              <a:rPr lang="en-US" dirty="0" smtClean="0"/>
              <a:t>it </a:t>
            </a:r>
            <a:r>
              <a:rPr lang="en-US" dirty="0" smtClean="0">
                <a:latin typeface="Courier New"/>
                <a:cs typeface="Courier New"/>
              </a:rPr>
              <a:t>lm2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Compare the two models using </a:t>
            </a:r>
            <a:r>
              <a:rPr lang="en-US" dirty="0" smtClean="0">
                <a:latin typeface="Courier New"/>
                <a:cs typeface="Courier New"/>
              </a:rPr>
              <a:t>AIC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>
                <a:latin typeface="Courier New"/>
                <a:cs typeface="Courier New"/>
              </a:rPr>
              <a:t>-</a:t>
            </a:r>
            <a:r>
              <a:rPr lang="en-US" dirty="0" smtClean="0"/>
              <a:t> which is better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Run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TukeyHSD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aov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(lm2))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what do you conclude?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9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Exercise </a:t>
            </a:r>
            <a:r>
              <a:rPr lang="en-AU" dirty="0" smtClean="0"/>
              <a:t>9 </a:t>
            </a:r>
            <a:r>
              <a:rPr lang="en-AU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mangroves &lt;- </a:t>
            </a:r>
            <a:r>
              <a:rPr lang="en-US" dirty="0" err="1"/>
              <a:t>read.csv</a:t>
            </a:r>
            <a:r>
              <a:rPr lang="en-US" dirty="0"/>
              <a:t>('</a:t>
            </a:r>
            <a:r>
              <a:rPr lang="en-US" dirty="0" err="1"/>
              <a:t>mangroves.csv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mangroves$treatment.f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factor(</a:t>
            </a:r>
            <a:r>
              <a:rPr lang="en-US" dirty="0" err="1" smtClean="0"/>
              <a:t>mangroves$treatment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lm1 </a:t>
            </a:r>
            <a:r>
              <a:rPr lang="en-US" dirty="0" smtClean="0"/>
              <a:t>&lt;- </a:t>
            </a:r>
            <a:r>
              <a:rPr lang="en-US" dirty="0" smtClean="0"/>
              <a:t>lm(growth </a:t>
            </a:r>
            <a:r>
              <a:rPr lang="en-US" dirty="0" smtClean="0"/>
              <a:t>~ </a:t>
            </a:r>
            <a:r>
              <a:rPr lang="en-US" dirty="0" err="1" smtClean="0"/>
              <a:t>treatment,mangroves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summary(lm1) #estimates of coefficients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nova</a:t>
            </a:r>
            <a:r>
              <a:rPr lang="en-US" dirty="0" smtClean="0"/>
              <a:t>(lm1) #overall effects of </a:t>
            </a:r>
            <a:r>
              <a:rPr lang="en-US" dirty="0" err="1" smtClean="0"/>
              <a:t>treatment.f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lm2 </a:t>
            </a:r>
            <a:r>
              <a:rPr lang="en-US" dirty="0"/>
              <a:t>&lt;- </a:t>
            </a:r>
            <a:r>
              <a:rPr lang="en-US" dirty="0" smtClean="0"/>
              <a:t>lm(growth ~ </a:t>
            </a:r>
            <a:r>
              <a:rPr lang="en-US" dirty="0" err="1" smtClean="0"/>
              <a:t>treatment.f,mangroves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summary(lm2)</a:t>
            </a:r>
          </a:p>
          <a:p>
            <a:r>
              <a:rPr lang="en-US" dirty="0" err="1" smtClean="0"/>
              <a:t>anova</a:t>
            </a:r>
            <a:r>
              <a:rPr lang="en-US" dirty="0"/>
              <a:t>(lm2</a:t>
            </a:r>
            <a:r>
              <a:rPr lang="en-US" dirty="0" smtClean="0"/>
              <a:t>) #overall effects</a:t>
            </a:r>
          </a:p>
          <a:p>
            <a:endParaRPr lang="en-US" dirty="0" smtClean="0"/>
          </a:p>
          <a:p>
            <a:r>
              <a:rPr lang="en-US" dirty="0" smtClean="0"/>
              <a:t>AIC(lm1,lm2</a:t>
            </a:r>
            <a:r>
              <a:rPr lang="en-US" dirty="0" smtClean="0"/>
              <a:t>)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TukeyHSD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aov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(lm2))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Changing reference level in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contrasts(</a:t>
            </a:r>
            <a:r>
              <a:rPr lang="en-US" dirty="0" err="1" smtClean="0"/>
              <a:t>mangroves$treatment.f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mangroves</a:t>
            </a:r>
            <a:r>
              <a:rPr lang="en-US" dirty="0" err="1" smtClean="0"/>
              <a:t>$treatment.f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relevel(</a:t>
            </a:r>
            <a:r>
              <a:rPr lang="en-US" dirty="0" err="1" smtClean="0"/>
              <a:t>mangroves$treatment.f,ref</a:t>
            </a:r>
            <a:r>
              <a:rPr lang="en-US" dirty="0"/>
              <a:t>='4</a:t>
            </a:r>
            <a:r>
              <a:rPr lang="en-US" dirty="0" smtClean="0"/>
              <a:t>')</a:t>
            </a:r>
            <a:endParaRPr lang="en-US" dirty="0" smtClean="0"/>
          </a:p>
          <a:p>
            <a:r>
              <a:rPr lang="en-US" dirty="0" smtClean="0"/>
              <a:t>contrasts(</a:t>
            </a:r>
            <a:r>
              <a:rPr lang="en-US" dirty="0" err="1" smtClean="0"/>
              <a:t>mangroves$treatment.f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lm2a </a:t>
            </a:r>
            <a:r>
              <a:rPr lang="en-US" dirty="0"/>
              <a:t>&lt;- </a:t>
            </a:r>
            <a:r>
              <a:rPr lang="en-US" dirty="0" smtClean="0"/>
              <a:t>lm(growth </a:t>
            </a:r>
            <a:r>
              <a:rPr lang="en-US" dirty="0"/>
              <a:t>~ </a:t>
            </a:r>
            <a:r>
              <a:rPr lang="en-US" dirty="0" err="1" smtClean="0"/>
              <a:t>treatment</a:t>
            </a:r>
            <a:r>
              <a:rPr lang="en-US" dirty="0" err="1" smtClean="0"/>
              <a:t>.f,mangroves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summary(lm2a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58" y="6308725"/>
            <a:ext cx="7110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http://</a:t>
            </a:r>
            <a:r>
              <a:rPr lang="en-US" dirty="0" err="1"/>
              <a:t>www.ats.ucla.edu</a:t>
            </a:r>
            <a:r>
              <a:rPr lang="en-US" dirty="0"/>
              <a:t>/stat/r/library/</a:t>
            </a:r>
            <a:r>
              <a:rPr lang="en-US" dirty="0" err="1"/>
              <a:t>contrast_coding.htm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Probability that </a:t>
            </a:r>
            <a:r>
              <a:rPr lang="en-US" b="1" dirty="0" err="1" smtClean="0">
                <a:solidFill>
                  <a:srgbClr val="990000"/>
                </a:solidFill>
                <a:latin typeface="Times New Roman" pitchFamily="18" charset="0"/>
              </a:rPr>
              <a:t>variate</a:t>
            </a:r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990000"/>
                </a:solidFill>
                <a:latin typeface="Times New Roman" pitchFamily="18" charset="0"/>
              </a:rPr>
              <a:t>t</a:t>
            </a:r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</a:rPr>
              <a:t> &gt; </a:t>
            </a:r>
            <a:r>
              <a:rPr lang="en-US" b="1" i="1" dirty="0" smtClean="0">
                <a:solidFill>
                  <a:srgbClr val="990000"/>
                </a:solidFill>
                <a:latin typeface="Times New Roman" pitchFamily="18" charset="0"/>
              </a:rPr>
              <a:t>x</a:t>
            </a:r>
            <a:r>
              <a:rPr lang="en-US" b="1" dirty="0" smtClean="0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/>
            </a:r>
            <a:br>
              <a:rPr lang="en-US" b="1" dirty="0" smtClean="0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</a:br>
            <a:r>
              <a:rPr lang="en-US" sz="3600" b="1" dirty="0" smtClean="0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Complementary CDF</a:t>
            </a:r>
            <a:endParaRPr lang="en-AU" sz="3600" dirty="0" smtClean="0"/>
          </a:p>
        </p:txBody>
      </p:sp>
      <p:sp>
        <p:nvSpPr>
          <p:cNvPr id="25604" name="TextBox 20"/>
          <p:cNvSpPr txBox="1">
            <a:spLocks noChangeArrowheads="1"/>
          </p:cNvSpPr>
          <p:nvPr/>
        </p:nvSpPr>
        <p:spPr bwMode="auto">
          <a:xfrm>
            <a:off x="3629025" y="3163888"/>
            <a:ext cx="1465263" cy="4619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P(t&gt;a)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5200" y="5834063"/>
            <a:ext cx="105886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sz="2400" i="1" dirty="0" smtClean="0"/>
              <a:t>x</a:t>
            </a:r>
            <a:endParaRPr lang="en-US" sz="2400" i="1" dirty="0"/>
          </a:p>
        </p:txBody>
      </p:sp>
      <p:sp>
        <p:nvSpPr>
          <p:cNvPr id="25606" name="Down Arrow 24"/>
          <p:cNvSpPr>
            <a:spLocks noChangeArrowheads="1"/>
          </p:cNvSpPr>
          <p:nvPr/>
        </p:nvSpPr>
        <p:spPr bwMode="auto">
          <a:xfrm flipV="1">
            <a:off x="4627563" y="5254625"/>
            <a:ext cx="46037" cy="361950"/>
          </a:xfrm>
          <a:prstGeom prst="downArrow">
            <a:avLst>
              <a:gd name="adj1" fmla="val 50000"/>
              <a:gd name="adj2" fmla="val 49539"/>
            </a:avLst>
          </a:prstGeom>
          <a:solidFill>
            <a:schemeClr val="tx2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4688" y="2297113"/>
            <a:ext cx="6162675" cy="3581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25608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5043488" y="5594350"/>
            <a:ext cx="479425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9" name="TextBox 13"/>
          <p:cNvSpPr txBox="1">
            <a:spLocks noChangeArrowheads="1"/>
          </p:cNvSpPr>
          <p:nvPr/>
        </p:nvSpPr>
        <p:spPr bwMode="auto">
          <a:xfrm>
            <a:off x="6189663" y="3716338"/>
            <a:ext cx="1335087" cy="460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P(</a:t>
            </a:r>
            <a:r>
              <a:rPr lang="en-US" sz="2400" dirty="0" smtClean="0">
                <a:latin typeface="Calibri" pitchFamily="34" charset="0"/>
              </a:rPr>
              <a:t>t&gt;x)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25610" name="Straight Arrow Connector 15"/>
          <p:cNvCxnSpPr>
            <a:cxnSpLocks noChangeShapeType="1"/>
          </p:cNvCxnSpPr>
          <p:nvPr/>
        </p:nvCxnSpPr>
        <p:spPr bwMode="auto">
          <a:xfrm rot="5400000">
            <a:off x="5435600" y="4076700"/>
            <a:ext cx="1008063" cy="10080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23528" y="1628775"/>
            <a:ext cx="84249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err="1" smtClean="0">
                <a:latin typeface="Courier New" pitchFamily="49" charset="0"/>
                <a:cs typeface="Courier New" pitchFamily="49" charset="0"/>
              </a:rPr>
              <a:t>x,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mean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=0,sd=1,lower.tail=FALSE)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r>
              <a:rPr lang="is-IS" dirty="0" smtClean="0"/>
              <a:t>….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#formal analysis of </a:t>
            </a:r>
            <a:r>
              <a:rPr lang="en-US" dirty="0" smtClean="0"/>
              <a:t>variance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(lm1)</a:t>
            </a:r>
          </a:p>
          <a:p>
            <a:endParaRPr lang="en-US" dirty="0"/>
          </a:p>
          <a:p>
            <a:r>
              <a:rPr lang="en-US" dirty="0"/>
              <a:t>#post hoc </a:t>
            </a:r>
            <a:r>
              <a:rPr lang="en-US" dirty="0" smtClean="0"/>
              <a:t>test</a:t>
            </a:r>
          </a:p>
          <a:p>
            <a:r>
              <a:rPr lang="en-US" dirty="0" err="1" smtClean="0"/>
              <a:t>TukeyHSD</a:t>
            </a:r>
            <a:r>
              <a:rPr lang="en-US" dirty="0" smtClean="0"/>
              <a:t>(</a:t>
            </a:r>
            <a:r>
              <a:rPr lang="en-US" dirty="0" err="1" smtClean="0"/>
              <a:t>aov</a:t>
            </a:r>
            <a:r>
              <a:rPr lang="en-US" dirty="0" smtClean="0"/>
              <a:t>(lm1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?</a:t>
            </a:r>
            <a:r>
              <a:rPr lang="en-US" dirty="0" err="1" smtClean="0"/>
              <a:t>aov</a:t>
            </a:r>
            <a:r>
              <a:rPr lang="en-US" dirty="0" smtClean="0"/>
              <a:t>() #alternative way of fitting </a:t>
            </a:r>
            <a:r>
              <a:rPr lang="en-US" dirty="0" err="1" smtClean="0"/>
              <a:t>anova</a:t>
            </a:r>
            <a:r>
              <a:rPr lang="en-US" dirty="0" smtClean="0"/>
              <a:t> models, allows for error strata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621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 using Rat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rats &lt;- </a:t>
            </a:r>
            <a:r>
              <a:rPr lang="en-US" dirty="0" err="1"/>
              <a:t>read.csv</a:t>
            </a:r>
            <a:r>
              <a:rPr lang="en-US" dirty="0"/>
              <a:t>('</a:t>
            </a:r>
            <a:r>
              <a:rPr lang="en-US" dirty="0" err="1"/>
              <a:t>rats.csv</a:t>
            </a:r>
            <a:r>
              <a:rPr lang="en-US" dirty="0"/>
              <a:t>')</a:t>
            </a:r>
          </a:p>
          <a:p>
            <a:r>
              <a:rPr lang="en-US" dirty="0" smtClean="0"/>
              <a:t>plot(time ~ treat + poison, data=rats)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rats$treat,rats$poison,rats$time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rats$poison,rats$treat,rats$time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65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&lt;- lm(time ~ poison*treat, rats)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(g)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(</a:t>
            </a:r>
            <a:r>
              <a:rPr lang="en-US" dirty="0" err="1" smtClean="0"/>
              <a:t>g$res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qqline</a:t>
            </a:r>
            <a:r>
              <a:rPr lang="en-US" dirty="0" smtClean="0"/>
              <a:t>(</a:t>
            </a:r>
            <a:r>
              <a:rPr lang="en-US" dirty="0" err="1" smtClean="0"/>
              <a:t>g$res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181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Transform the rat response to </a:t>
            </a:r>
            <a:r>
              <a:rPr lang="en-US" dirty="0" smtClean="0">
                <a:latin typeface="Courier New"/>
                <a:cs typeface="Courier New"/>
              </a:rPr>
              <a:t>1/time</a:t>
            </a:r>
          </a:p>
          <a:p>
            <a:r>
              <a:rPr lang="en-US" dirty="0" smtClean="0"/>
              <a:t>Refit the model using </a:t>
            </a:r>
            <a:r>
              <a:rPr lang="en-US" dirty="0" smtClean="0">
                <a:latin typeface="Courier New"/>
                <a:cs typeface="Courier New"/>
              </a:rPr>
              <a:t>lm</a:t>
            </a:r>
          </a:p>
          <a:p>
            <a:r>
              <a:rPr lang="en-US" dirty="0" smtClean="0"/>
              <a:t>Undertake diagnostic residual plots to assess deviations from normality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Assess the significance of the interaction term by calling the function </a:t>
            </a:r>
            <a:r>
              <a:rPr lang="en-US" dirty="0" err="1" smtClean="0">
                <a:latin typeface="Courier New"/>
                <a:cs typeface="Courier New"/>
              </a:rPr>
              <a:t>anova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Do treatments vary in effectiveness?</a:t>
            </a:r>
          </a:p>
          <a:p>
            <a:r>
              <a:rPr lang="en-US" dirty="0" smtClean="0"/>
              <a:t>Do poisons vary in toxicity?</a:t>
            </a:r>
          </a:p>
          <a:p>
            <a:r>
              <a:rPr lang="en-US" dirty="0" smtClean="0"/>
              <a:t>Does the success of treatment vary by poison?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96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 &lt;- lm(1/time ~ poison*</a:t>
            </a:r>
            <a:r>
              <a:rPr lang="en-US" dirty="0" err="1" smtClean="0"/>
              <a:t>treat,rats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plot(</a:t>
            </a:r>
            <a:r>
              <a:rPr lang="en-US" dirty="0" err="1" smtClean="0"/>
              <a:t>g$fitted,g$res,xlab</a:t>
            </a:r>
            <a:r>
              <a:rPr lang="en-US" dirty="0" smtClean="0"/>
              <a:t>="Fitted",</a:t>
            </a:r>
            <a:r>
              <a:rPr lang="en-US" dirty="0" err="1" smtClean="0"/>
              <a:t>ylab</a:t>
            </a:r>
            <a:r>
              <a:rPr lang="en-US" dirty="0" smtClean="0"/>
              <a:t>="</a:t>
            </a:r>
            <a:r>
              <a:rPr lang="en-US" dirty="0" err="1" smtClean="0"/>
              <a:t>Residuals",main</a:t>
            </a:r>
            <a:r>
              <a:rPr lang="en-US" dirty="0" smtClean="0"/>
              <a:t>="Reciprocal response")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(</a:t>
            </a:r>
            <a:r>
              <a:rPr lang="en-US" dirty="0" err="1" smtClean="0"/>
              <a:t>g$res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qqline</a:t>
            </a:r>
            <a:r>
              <a:rPr lang="en-US" dirty="0" smtClean="0"/>
              <a:t>(</a:t>
            </a:r>
            <a:r>
              <a:rPr lang="en-US" dirty="0" err="1" smtClean="0"/>
              <a:t>g$res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anova</a:t>
            </a:r>
            <a:r>
              <a:rPr lang="en-US" dirty="0" smtClean="0"/>
              <a:t>(g)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30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regression problems where there is a mixture of quantitative and qualitative predictors</a:t>
            </a:r>
            <a:endParaRPr lang="en-US" dirty="0"/>
          </a:p>
        </p:txBody>
      </p:sp>
      <p:pic>
        <p:nvPicPr>
          <p:cNvPr id="5" name="Picture 4" descr="Screen Shot 2013-04-03 at 11.5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48" y="3223990"/>
            <a:ext cx="6103001" cy="34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Cathedral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cathedral &lt;- </a:t>
            </a:r>
            <a:r>
              <a:rPr lang="en-US" dirty="0" err="1"/>
              <a:t>read.csv</a:t>
            </a:r>
            <a:r>
              <a:rPr lang="en-US" dirty="0"/>
              <a:t>('</a:t>
            </a:r>
            <a:r>
              <a:rPr lang="en-US" dirty="0" err="1"/>
              <a:t>cathedral.csv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r>
              <a:rPr lang="en-US" dirty="0" smtClean="0"/>
              <a:t>names(cathedral</a:t>
            </a:r>
            <a:r>
              <a:rPr lang="en-US" dirty="0"/>
              <a:t>)[2:3] &lt;- c('</a:t>
            </a:r>
            <a:r>
              <a:rPr lang="en-US" dirty="0" err="1"/>
              <a:t>height','length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r>
              <a:rPr lang="en-US" dirty="0" smtClean="0"/>
              <a:t>plot(</a:t>
            </a:r>
            <a:r>
              <a:rPr lang="en-US" dirty="0" err="1" smtClean="0"/>
              <a:t>cathedral$length,cathedral$height,type</a:t>
            </a:r>
            <a:r>
              <a:rPr lang="en-US" dirty="0"/>
              <a:t>="n", </a:t>
            </a:r>
            <a:r>
              <a:rPr lang="en-US" dirty="0" err="1"/>
              <a:t>xlab</a:t>
            </a:r>
            <a:r>
              <a:rPr lang="en-US" dirty="0" smtClean="0"/>
              <a:t>=”length </a:t>
            </a:r>
            <a:r>
              <a:rPr lang="en-US" dirty="0"/>
              <a:t>(feet)",</a:t>
            </a:r>
            <a:r>
              <a:rPr lang="en-US" dirty="0" err="1"/>
              <a:t>ylab</a:t>
            </a:r>
            <a:r>
              <a:rPr lang="en-US" dirty="0"/>
              <a:t>="height (feet</a:t>
            </a:r>
            <a:r>
              <a:rPr lang="en-US" dirty="0" smtClean="0"/>
              <a:t>)")</a:t>
            </a:r>
          </a:p>
          <a:p>
            <a:endParaRPr lang="en-US" dirty="0"/>
          </a:p>
          <a:p>
            <a:r>
              <a:rPr lang="en-US" dirty="0" smtClean="0"/>
              <a:t>text(</a:t>
            </a:r>
            <a:r>
              <a:rPr lang="en-US" dirty="0" err="1" smtClean="0"/>
              <a:t>cathedral$length,cathedral$height,as.character</a:t>
            </a:r>
            <a:r>
              <a:rPr lang="en-US" dirty="0" smtClean="0"/>
              <a:t>(</a:t>
            </a:r>
            <a:r>
              <a:rPr lang="en-US" dirty="0" err="1" smtClean="0"/>
              <a:t>cathedral$style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67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Cathedral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414"/>
            <a:ext cx="9144000" cy="55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Import the dataset </a:t>
            </a:r>
            <a:r>
              <a:rPr lang="en-US" dirty="0" smtClean="0">
                <a:latin typeface="Courier New"/>
                <a:cs typeface="Courier New"/>
              </a:rPr>
              <a:t>cathedral</a:t>
            </a:r>
          </a:p>
          <a:p>
            <a:r>
              <a:rPr lang="en-US" dirty="0" smtClean="0"/>
              <a:t>Perform a homogeneity of slopes test by fitting a model of the form </a:t>
            </a:r>
            <a:r>
              <a:rPr lang="en-US" dirty="0" smtClean="0">
                <a:latin typeface="Courier New"/>
                <a:cs typeface="Courier New"/>
              </a:rPr>
              <a:t>lm(</a:t>
            </a:r>
            <a:r>
              <a:rPr lang="en-US" dirty="0" err="1" smtClean="0">
                <a:latin typeface="Courier New"/>
                <a:cs typeface="Courier New"/>
              </a:rPr>
              <a:t>height~length+style+length:style,data</a:t>
            </a:r>
            <a:r>
              <a:rPr lang="en-US" dirty="0" smtClean="0">
                <a:latin typeface="Courier New"/>
                <a:cs typeface="Courier New"/>
              </a:rPr>
              <a:t>=cathedral)</a:t>
            </a:r>
            <a:r>
              <a:rPr lang="en-US" dirty="0" smtClean="0"/>
              <a:t>and evaluating significance of the </a:t>
            </a:r>
            <a:r>
              <a:rPr lang="en-US" dirty="0" err="1" smtClean="0">
                <a:latin typeface="Courier New"/>
                <a:cs typeface="Courier New"/>
              </a:rPr>
              <a:t>length:style</a:t>
            </a:r>
            <a:r>
              <a:rPr lang="en-US" dirty="0" smtClean="0"/>
              <a:t> term using the function </a:t>
            </a:r>
            <a:r>
              <a:rPr lang="en-US" dirty="0" smtClean="0">
                <a:latin typeface="Courier New"/>
                <a:cs typeface="Courier New"/>
              </a:rPr>
              <a:t>summary</a:t>
            </a:r>
          </a:p>
          <a:p>
            <a:r>
              <a:rPr lang="en-US" dirty="0" smtClean="0"/>
              <a:t>If the slope difference is not significant, refit the model assuming a constant slope for both groups. Do the cathedral types differ in height after controlling for length?</a:t>
            </a:r>
          </a:p>
          <a:p>
            <a:r>
              <a:rPr lang="en-US" dirty="0" smtClean="0"/>
              <a:t>Harder: plot the final fitted model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2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summary(lm(height ~ length + </a:t>
            </a:r>
            <a:r>
              <a:rPr lang="en-US" dirty="0" err="1"/>
              <a:t>style:length</a:t>
            </a:r>
            <a:r>
              <a:rPr lang="en-US" dirty="0"/>
              <a:t>, cathedral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summary(lm(</a:t>
            </a:r>
            <a:r>
              <a:rPr lang="en-US" dirty="0" err="1" smtClean="0"/>
              <a:t>height~length</a:t>
            </a:r>
            <a:r>
              <a:rPr lang="en-US" dirty="0" smtClean="0"/>
              <a:t> </a:t>
            </a:r>
            <a:r>
              <a:rPr lang="en-US" dirty="0"/>
              <a:t>+ style ,cathedral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cathedral$length,cathedral$height,type</a:t>
            </a:r>
            <a:r>
              <a:rPr lang="en-US" dirty="0"/>
              <a:t>="n",</a:t>
            </a:r>
            <a:r>
              <a:rPr lang="en-US" dirty="0" err="1"/>
              <a:t>xlab</a:t>
            </a:r>
            <a:r>
              <a:rPr lang="en-US" dirty="0"/>
              <a:t>="length (feet)",</a:t>
            </a:r>
            <a:r>
              <a:rPr lang="en-US" dirty="0" err="1"/>
              <a:t>ylab</a:t>
            </a:r>
            <a:r>
              <a:rPr lang="en-US" dirty="0"/>
              <a:t>="height (feet</a:t>
            </a:r>
            <a:r>
              <a:rPr lang="en-US" dirty="0" smtClean="0"/>
              <a:t>)")</a:t>
            </a:r>
          </a:p>
          <a:p>
            <a:r>
              <a:rPr lang="en-US" dirty="0" smtClean="0"/>
              <a:t>text(</a:t>
            </a:r>
            <a:r>
              <a:rPr lang="en-US" dirty="0" err="1" smtClean="0"/>
              <a:t>cathedral$length,cathedral$height,as.character</a:t>
            </a:r>
            <a:r>
              <a:rPr lang="en-US" dirty="0" smtClean="0"/>
              <a:t>(</a:t>
            </a:r>
            <a:r>
              <a:rPr lang="en-US" dirty="0" err="1" smtClean="0"/>
              <a:t>cathedral$style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abline</a:t>
            </a:r>
            <a:r>
              <a:rPr lang="en-US" dirty="0" smtClean="0"/>
              <a:t>(34.96916,0.10058)</a:t>
            </a:r>
          </a:p>
          <a:p>
            <a:r>
              <a:rPr lang="en-US" dirty="0" err="1" smtClean="0"/>
              <a:t>abline</a:t>
            </a:r>
            <a:r>
              <a:rPr lang="en-US" dirty="0" smtClean="0"/>
              <a:t>(34.96916-8.34535,0.10058 </a:t>
            </a:r>
            <a:r>
              <a:rPr lang="en-US" dirty="0"/>
              <a:t>,</a:t>
            </a:r>
            <a:r>
              <a:rPr lang="en-US" dirty="0" err="1"/>
              <a:t>lty</a:t>
            </a:r>
            <a:r>
              <a:rPr lang="en-US" dirty="0"/>
              <a:t>=2</a:t>
            </a:r>
            <a:r>
              <a:rPr lang="en-US" dirty="0" smtClean="0"/>
              <a:t>)</a:t>
            </a:r>
          </a:p>
          <a:p>
            <a:r>
              <a:rPr lang="en-US" dirty="0"/>
              <a:t>legend('</a:t>
            </a:r>
            <a:r>
              <a:rPr lang="en-US" dirty="0" err="1"/>
              <a:t>topleft</a:t>
            </a:r>
            <a:r>
              <a:rPr lang="en-US" dirty="0"/>
              <a:t>',legend=c('</a:t>
            </a:r>
            <a:r>
              <a:rPr lang="en-US" dirty="0" err="1"/>
              <a:t>Gothic','Romanesque</a:t>
            </a:r>
            <a:r>
              <a:rPr lang="en-US" dirty="0"/>
              <a:t>'),</a:t>
            </a:r>
            <a:r>
              <a:rPr lang="en-US" dirty="0" err="1"/>
              <a:t>lty</a:t>
            </a:r>
            <a:r>
              <a:rPr lang="en-US" dirty="0"/>
              <a:t>=c(1,2))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What is this sum?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err="1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x,mean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=0,sd=1,lower.tail=TRUE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+ </a:t>
            </a:r>
            <a:r>
              <a:rPr lang="en-AU" b="1" dirty="0" err="1" smtClean="0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x,mean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=0,sd=1,lower.tail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7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Information on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http://goanna.cs.rmit.edu.au/~fscholer/anova.php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Provides details on how to partition variance, particularly with unbalanced designs</a:t>
            </a:r>
          </a:p>
          <a:p>
            <a:endParaRPr lang="en-US" dirty="0"/>
          </a:p>
          <a:p>
            <a:r>
              <a:rPr lang="en-US" dirty="0" smtClean="0"/>
              <a:t>My recommendation: if your design is unbalanced, and you have two (or more factors), consider using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Anova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function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package 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40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response variables are inherently non-normal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Counts (Integers &gt;= 0; e.g. # of chicks)</a:t>
            </a:r>
          </a:p>
          <a:p>
            <a:r>
              <a:rPr lang="en-US" dirty="0" smtClean="0"/>
              <a:t>Non-negative continuous variables (&gt;=0; e.g. times between foraging bouts)</a:t>
            </a:r>
          </a:p>
          <a:p>
            <a:r>
              <a:rPr lang="en-US" dirty="0" smtClean="0"/>
              <a:t>Proportions (0 &lt;= P &lt;= 1; e.g. proportion protein in the diet)</a:t>
            </a:r>
          </a:p>
          <a:p>
            <a:r>
              <a:rPr lang="en-US" dirty="0"/>
              <a:t>Binary (integer 0/1 for failure/success; e.g. prey capture during predation event; presence-absence of species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185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Poisson regression</a:t>
            </a:r>
            <a:r>
              <a:rPr lang="en-US" dirty="0" smtClean="0"/>
              <a:t> – simplest method; there are a number of extensions useful for count models (e.g. quasi-</a:t>
            </a:r>
            <a:r>
              <a:rPr lang="en-US" dirty="0" err="1" smtClean="0"/>
              <a:t>poisson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Negative </a:t>
            </a:r>
            <a:r>
              <a:rPr lang="en-US" b="1" dirty="0"/>
              <a:t>binomial regression</a:t>
            </a:r>
            <a:r>
              <a:rPr lang="en-US" dirty="0"/>
              <a:t> – </a:t>
            </a:r>
            <a:r>
              <a:rPr lang="en-US" dirty="0" smtClean="0"/>
              <a:t>for </a:t>
            </a:r>
            <a:r>
              <a:rPr lang="en-US" dirty="0"/>
              <a:t>over-dispersed count data, </a:t>
            </a:r>
            <a:r>
              <a:rPr lang="en-US" dirty="0" smtClean="0"/>
              <a:t>meaning that the </a:t>
            </a:r>
            <a:r>
              <a:rPr lang="en-US" dirty="0"/>
              <a:t>conditional variance exceeds the conditional </a:t>
            </a:r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4368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pscl</a:t>
            </a:r>
            <a:r>
              <a:rPr lang="en-US" dirty="0"/>
              <a:t>/vignettes/</a:t>
            </a:r>
            <a:r>
              <a:rPr lang="en-US" dirty="0" err="1"/>
              <a:t>countreg.pdf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4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non-negative continuous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Exponential </a:t>
            </a:r>
            <a:r>
              <a:rPr lang="en-US" b="1" dirty="0"/>
              <a:t>regression </a:t>
            </a:r>
            <a:r>
              <a:rPr lang="en-US" dirty="0" smtClean="0"/>
              <a:t>– assumes conditional distribution of response variable is exponentially distributed </a:t>
            </a:r>
          </a:p>
          <a:p>
            <a:r>
              <a:rPr lang="en-US" b="1" dirty="0" smtClean="0"/>
              <a:t>Gamma </a:t>
            </a:r>
            <a:r>
              <a:rPr lang="en-US" b="1" dirty="0"/>
              <a:t>regression </a:t>
            </a:r>
            <a:r>
              <a:rPr lang="en-US" dirty="0" smtClean="0"/>
              <a:t>– </a:t>
            </a:r>
            <a:r>
              <a:rPr lang="en-US" dirty="0"/>
              <a:t>assumes conditional distribution of response variable </a:t>
            </a:r>
            <a:r>
              <a:rPr lang="en-US" dirty="0" smtClean="0"/>
              <a:t>is gamma</a:t>
            </a:r>
            <a:r>
              <a:rPr lang="en-US" dirty="0"/>
              <a:t> </a:t>
            </a:r>
            <a:r>
              <a:rPr lang="en-US" dirty="0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177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Beta regression </a:t>
            </a:r>
            <a:r>
              <a:rPr lang="en-US" dirty="0" smtClean="0"/>
              <a:t>– Assumes conditional distribution of response variable is beta distributed</a:t>
            </a:r>
          </a:p>
          <a:p>
            <a:endParaRPr lang="en-US" b="1" dirty="0"/>
          </a:p>
          <a:p>
            <a:r>
              <a:rPr lang="en-US" dirty="0" smtClean="0"/>
              <a:t>Unlike the other types of regression, beta regression can’t be conducted using </a:t>
            </a:r>
            <a:r>
              <a:rPr lang="en-US" dirty="0" err="1" smtClean="0">
                <a:solidFill>
                  <a:srgbClr val="3366FF"/>
                </a:solidFill>
              </a:rPr>
              <a:t>glm</a:t>
            </a:r>
            <a:r>
              <a:rPr lang="en-US" dirty="0" smtClean="0">
                <a:solidFill>
                  <a:srgbClr val="3366FF"/>
                </a:solidFill>
              </a:rPr>
              <a:t>()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betareg</a:t>
            </a:r>
            <a:r>
              <a:rPr lang="en-US" dirty="0"/>
              <a:t>/vignettes/</a:t>
            </a:r>
            <a:r>
              <a:rPr lang="en-US" dirty="0" err="1"/>
              <a:t>betareg.pdf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147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binary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Logistic Regression </a:t>
            </a:r>
            <a:r>
              <a:rPr lang="en-US" dirty="0" smtClean="0"/>
              <a:t>– standard method, involves modeling binary data using the </a:t>
            </a:r>
            <a:r>
              <a:rPr lang="en-US" dirty="0" err="1" smtClean="0"/>
              <a:t>logit</a:t>
            </a:r>
            <a:r>
              <a:rPr lang="en-US" dirty="0" smtClean="0"/>
              <a:t> </a:t>
            </a:r>
            <a:r>
              <a:rPr lang="en-US" u="sng" dirty="0" smtClean="0"/>
              <a:t>link function</a:t>
            </a:r>
          </a:p>
          <a:p>
            <a:endParaRPr lang="en-US" b="1" dirty="0" smtClean="0"/>
          </a:p>
          <a:p>
            <a:r>
              <a:rPr lang="en-US" b="1" dirty="0" err="1" smtClean="0"/>
              <a:t>Probit</a:t>
            </a:r>
            <a:r>
              <a:rPr lang="en-US" b="1" dirty="0" smtClean="0"/>
              <a:t> Regression </a:t>
            </a:r>
            <a:r>
              <a:rPr lang="en-US" dirty="0"/>
              <a:t>– </a:t>
            </a:r>
            <a:r>
              <a:rPr lang="en-US" dirty="0" smtClean="0"/>
              <a:t>another frequently used method, involves modeling </a:t>
            </a:r>
            <a:r>
              <a:rPr lang="en-US" dirty="0"/>
              <a:t>binary data using the </a:t>
            </a:r>
            <a:r>
              <a:rPr lang="en-US" dirty="0" err="1" smtClean="0"/>
              <a:t>probit</a:t>
            </a:r>
            <a:r>
              <a:rPr lang="en-US" dirty="0" smtClean="0"/>
              <a:t> </a:t>
            </a:r>
            <a:r>
              <a:rPr lang="en-US" u="sng" dirty="0" smtClean="0"/>
              <a:t>link </a:t>
            </a:r>
            <a:r>
              <a:rPr lang="en-US" u="sng" dirty="0"/>
              <a:t>function</a:t>
            </a:r>
          </a:p>
          <a:p>
            <a:endParaRPr lang="en-US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379960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of these different types of regression are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distributions differ:</a:t>
            </a:r>
          </a:p>
          <a:p>
            <a:pPr lvl="1"/>
            <a:r>
              <a:rPr lang="en-US" dirty="0" smtClean="0"/>
              <a:t>Poisson regression</a:t>
            </a:r>
          </a:p>
          <a:p>
            <a:pPr lvl="1"/>
            <a:r>
              <a:rPr lang="en-US" dirty="0" smtClean="0"/>
              <a:t>Negative binomial regression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Exponential Regression</a:t>
            </a:r>
          </a:p>
          <a:p>
            <a:r>
              <a:rPr lang="en-US" dirty="0" smtClean="0"/>
              <a:t>Only link functions differ (both assume binomial distribution)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err="1" smtClean="0"/>
              <a:t>Probit</a:t>
            </a:r>
            <a:r>
              <a:rPr lang="en-US" dirty="0" smtClean="0"/>
              <a:t> regression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5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Logistic regression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Old way: arcsine transformation proportion and try OLS regression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New (better) way: use </a:t>
            </a:r>
            <a:r>
              <a:rPr lang="en-US" sz="2800" dirty="0" err="1" smtClean="0">
                <a:solidFill>
                  <a:srgbClr val="FF0000"/>
                </a:solidFill>
              </a:rPr>
              <a:t>logit</a:t>
            </a:r>
            <a:r>
              <a:rPr lang="en-US" sz="2800" dirty="0" smtClean="0"/>
              <a:t> (or </a:t>
            </a:r>
            <a:r>
              <a:rPr lang="en-US" sz="2800" dirty="0" err="1" smtClean="0"/>
              <a:t>probit</a:t>
            </a:r>
            <a:r>
              <a:rPr lang="en-US" sz="2800" dirty="0" smtClean="0"/>
              <a:t>) link with </a:t>
            </a:r>
            <a:r>
              <a:rPr lang="en-US" sz="2800" dirty="0" smtClean="0">
                <a:solidFill>
                  <a:srgbClr val="FF0000"/>
                </a:solidFill>
              </a:rPr>
              <a:t>binomial</a:t>
            </a:r>
            <a:r>
              <a:rPr lang="en-US" sz="2800" dirty="0" smtClean="0"/>
              <a:t> errors</a:t>
            </a:r>
          </a:p>
          <a:p>
            <a:pPr eaLnBrk="1" hangingPunct="1">
              <a:buFontTx/>
              <a:buNone/>
            </a:pPr>
            <a:endParaRPr lang="en-US" sz="2800" b="1" dirty="0" smtClean="0"/>
          </a:p>
          <a:p>
            <a:pPr eaLnBrk="1" hangingPunct="1">
              <a:buFontTx/>
              <a:buNone/>
            </a:pPr>
            <a:endParaRPr lang="en-US" sz="2800" b="1" dirty="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1981200"/>
          <a:ext cx="313372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4" imgW="3133649" imgH="2657551" progId="Excel.Sheet.8">
                  <p:embed/>
                </p:oleObj>
              </mc:Choice>
              <mc:Fallback>
                <p:oleObj name="Worksheet" r:id="rId4" imgW="3133649" imgH="26575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3133725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232525" y="4735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alibri" pitchFamily="34" charset="0"/>
              </a:rPr>
              <a:t>x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5720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alibri" pitchFamily="34" charset="0"/>
              </a:rPr>
              <a:t>y</a:t>
            </a:r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1071563" y="6453188"/>
            <a:ext cx="6380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Source: www.zoology.ubc.ca/~srivast/zool502/Wkshp3-R.ppt</a:t>
            </a:r>
          </a:p>
        </p:txBody>
      </p:sp>
    </p:spTree>
    <p:extLst>
      <p:ext uri="{BB962C8B-B14F-4D97-AF65-F5344CB8AC3E}">
        <p14:creationId xmlns:p14="http://schemas.microsoft.com/office/powerpoint/2010/main" val="5840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p = proportion of successes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If p = </a:t>
            </a:r>
            <a:r>
              <a:rPr lang="en-US" dirty="0" err="1" smtClean="0"/>
              <a:t>e</a:t>
            </a:r>
            <a:r>
              <a:rPr lang="en-US" baseline="30000" dirty="0" err="1" smtClean="0"/>
              <a:t>ax+b</a:t>
            </a:r>
            <a:r>
              <a:rPr lang="en-US" dirty="0" smtClean="0"/>
              <a:t> / (1+ </a:t>
            </a:r>
            <a:r>
              <a:rPr lang="en-US" dirty="0" err="1" smtClean="0"/>
              <a:t>e</a:t>
            </a:r>
            <a:r>
              <a:rPr lang="en-US" baseline="30000" dirty="0" err="1" smtClean="0"/>
              <a:t>ax+b</a:t>
            </a:r>
            <a:r>
              <a:rPr lang="en-US" dirty="0" smtClean="0"/>
              <a:t>) calculate log(odds):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		log</a:t>
            </a:r>
            <a:r>
              <a:rPr lang="en-US" baseline="-25000" dirty="0" smtClean="0"/>
              <a:t>e</a:t>
            </a:r>
            <a:r>
              <a:rPr lang="en-US" dirty="0" smtClean="0"/>
              <a:t>(p/1-p)</a:t>
            </a:r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1071563" y="6453188"/>
            <a:ext cx="6380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Source: www.zoology.ubc.ca/~srivast/zool502/Wkshp3-R.ppt</a:t>
            </a:r>
          </a:p>
        </p:txBody>
      </p:sp>
    </p:spTree>
    <p:extLst>
      <p:ext uri="{BB962C8B-B14F-4D97-AF65-F5344CB8AC3E}">
        <p14:creationId xmlns:p14="http://schemas.microsoft.com/office/powerpoint/2010/main" val="5444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36347</TotalTime>
  <Words>4710</Words>
  <Application>Microsoft Macintosh PowerPoint</Application>
  <PresentationFormat>On-screen Show (4:3)</PresentationFormat>
  <Paragraphs>906</Paragraphs>
  <Slides>110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110</vt:i4>
      </vt:variant>
    </vt:vector>
  </HeadingPairs>
  <TitlesOfParts>
    <vt:vector size="124" baseType="lpstr">
      <vt:lpstr>Calibri</vt:lpstr>
      <vt:lpstr>Cambria Math</vt:lpstr>
      <vt:lpstr>Comic Sans MS</vt:lpstr>
      <vt:lpstr>Courier</vt:lpstr>
      <vt:lpstr>Courier New</vt:lpstr>
      <vt:lpstr>Gill Sans</vt:lpstr>
      <vt:lpstr>Mangal</vt:lpstr>
      <vt:lpstr>MS PGothic</vt:lpstr>
      <vt:lpstr>Symbol</vt:lpstr>
      <vt:lpstr>Times New Roman</vt:lpstr>
      <vt:lpstr>Arial</vt:lpstr>
      <vt:lpstr>Office Theme</vt:lpstr>
      <vt:lpstr>Worksheet</vt:lpstr>
      <vt:lpstr>Graph</vt:lpstr>
      <vt:lpstr>WIOMSA R Worship Day 3: Intro to Statistics in R</vt:lpstr>
      <vt:lpstr>Getting Started</vt:lpstr>
      <vt:lpstr>Topics Covered</vt:lpstr>
      <vt:lpstr>Statistical Distributions</vt:lpstr>
      <vt:lpstr>Some Basic Definitions</vt:lpstr>
      <vt:lpstr>Probability density (i.e. height) at x PDF</vt:lpstr>
      <vt:lpstr>Probability that variate t &lt;= x Cumulative Distribution Function, CDF</vt:lpstr>
      <vt:lpstr>Probability that variate t &gt; x Complementary CDF</vt:lpstr>
      <vt:lpstr>Question: What is this sum?</vt:lpstr>
      <vt:lpstr>At what value of x is P(t&lt;=x) = 0.4?</vt:lpstr>
      <vt:lpstr>Sampling from a distribution</vt:lpstr>
      <vt:lpstr>Functions have required and optional arguments</vt:lpstr>
      <vt:lpstr>Exercise 1: Using R as a Statistics Table</vt:lpstr>
      <vt:lpstr>Exercise 1: Answer</vt:lpstr>
      <vt:lpstr>Built-in Probability Distributions: for the list, type ?Distributions</vt:lpstr>
      <vt:lpstr>Other Distributions Use Similar Syntax</vt:lpstr>
      <vt:lpstr>Exercise 2 Using R as a Statistics Table</vt:lpstr>
      <vt:lpstr>Exercise 2: Answers</vt:lpstr>
      <vt:lpstr>Exercise 3: Using R as a Statistics Table</vt:lpstr>
      <vt:lpstr>Exercise 3 Answer: R functions arguments can be matched positionally or by name</vt:lpstr>
      <vt:lpstr>Statistical distributions provide a means to perform simulations</vt:lpstr>
      <vt:lpstr>Use of set.seed() for reproducible random results</vt:lpstr>
      <vt:lpstr>Summary Statistics</vt:lpstr>
      <vt:lpstr>Some Functions for Calculating Summary Statistics</vt:lpstr>
      <vt:lpstr>Functions for Calculating Summary Statistics</vt:lpstr>
      <vt:lpstr>QQ Plot</vt:lpstr>
      <vt:lpstr>QQ Plot</vt:lpstr>
      <vt:lpstr>Functions for Calculating Summary Statistics</vt:lpstr>
      <vt:lpstr>T test</vt:lpstr>
      <vt:lpstr>What does Student’s t distribution have to do with Guinness beer?</vt:lpstr>
      <vt:lpstr>PowerPoint Presentation</vt:lpstr>
      <vt:lpstr>T distribution</vt:lpstr>
      <vt:lpstr>T-test Example: Shell Size Data</vt:lpstr>
      <vt:lpstr>Specifying Dependent &amp; Independent Variables in R</vt:lpstr>
      <vt:lpstr>Exercise 4: Shell Size Data</vt:lpstr>
      <vt:lpstr>Exercise 4 Answers</vt:lpstr>
      <vt:lpstr>More on T tests</vt:lpstr>
      <vt:lpstr>Wilcoxon Rank Sum Test</vt:lpstr>
      <vt:lpstr>Monte Carlo Method</vt:lpstr>
      <vt:lpstr>Shuffle together</vt:lpstr>
      <vt:lpstr>Randomly sample</vt:lpstr>
      <vt:lpstr>Shuffle together</vt:lpstr>
      <vt:lpstr>Randomly sample</vt:lpstr>
      <vt:lpstr>Monte Carlo Method</vt:lpstr>
      <vt:lpstr>Power Analysis</vt:lpstr>
      <vt:lpstr>Power Depends on:</vt:lpstr>
      <vt:lpstr>Exercise 5: Power Analysis of Shell Data</vt:lpstr>
      <vt:lpstr>Exercise 5 Answers</vt:lpstr>
      <vt:lpstr>Linear Regression</vt:lpstr>
      <vt:lpstr>Linear Regression</vt:lpstr>
      <vt:lpstr>gala</vt:lpstr>
      <vt:lpstr>Investigate Distributions of Variables and Their Relationships</vt:lpstr>
      <vt:lpstr>PowerPoint Presentation</vt:lpstr>
      <vt:lpstr>Ignore these issues and fit a linear model</vt:lpstr>
      <vt:lpstr>Extractor functions allow you to get information on lm objects</vt:lpstr>
      <vt:lpstr>Assumptions of Linear Regression</vt:lpstr>
      <vt:lpstr>Let’s evaluate these assumptions</vt:lpstr>
      <vt:lpstr>PowerPoint Presentation</vt:lpstr>
      <vt:lpstr>Exercise 6: Independent analysis of gala data</vt:lpstr>
      <vt:lpstr>Exercise 6: Answer</vt:lpstr>
      <vt:lpstr>Fit of simple linear regression model</vt:lpstr>
      <vt:lpstr>Multiple linear regression</vt:lpstr>
      <vt:lpstr>Exercise 7 Formally test for effects of log.elevation after accounting for log.area</vt:lpstr>
      <vt:lpstr>Exercise 7 Answer</vt:lpstr>
      <vt:lpstr>Automated Model Selection</vt:lpstr>
      <vt:lpstr>R Code for BE using step()</vt:lpstr>
      <vt:lpstr>Forward Selection (FS) using step()</vt:lpstr>
      <vt:lpstr>R Code for FS using step()</vt:lpstr>
      <vt:lpstr>R Code Output (1 of 2)</vt:lpstr>
      <vt:lpstr>R Code Output (2 of 2)</vt:lpstr>
      <vt:lpstr>Exercise 8: Choosing the best predictor of richness</vt:lpstr>
      <vt:lpstr>Exercise 8 Answer</vt:lpstr>
      <vt:lpstr>ANOVA and ANCOVA</vt:lpstr>
      <vt:lpstr>Factor Variable Type</vt:lpstr>
      <vt:lpstr>Example: Mangroves &amp; Sponges</vt:lpstr>
      <vt:lpstr>Factors &amp; Levels</vt:lpstr>
      <vt:lpstr>Exercise 9: One-way ANOVA using mangroves</vt:lpstr>
      <vt:lpstr>Exercise 9 Answer</vt:lpstr>
      <vt:lpstr>Changing reference level in ANOVA</vt:lpstr>
      <vt:lpstr>Other Stuff…. </vt:lpstr>
      <vt:lpstr>Two-way ANOVA using Rat data</vt:lpstr>
      <vt:lpstr>Rat Data</vt:lpstr>
      <vt:lpstr>Exercise 11</vt:lpstr>
      <vt:lpstr>Exercise 11 Answers</vt:lpstr>
      <vt:lpstr>ANCOVA</vt:lpstr>
      <vt:lpstr>Cathedral Dataset</vt:lpstr>
      <vt:lpstr>Cathedral Dataset</vt:lpstr>
      <vt:lpstr>Exercise 12</vt:lpstr>
      <vt:lpstr>Exercise 12 Answers</vt:lpstr>
      <vt:lpstr>Further Information on ANOVA</vt:lpstr>
      <vt:lpstr>GLM</vt:lpstr>
      <vt:lpstr>Many response variables are inherently non-normal</vt:lpstr>
      <vt:lpstr>Modeling counts</vt:lpstr>
      <vt:lpstr>Modeling non-negative continuous variables</vt:lpstr>
      <vt:lpstr>Modeling proportions</vt:lpstr>
      <vt:lpstr>Modeling binary data</vt:lpstr>
      <vt:lpstr>All of these different types of regression are GLM</vt:lpstr>
      <vt:lpstr>Logistic regression</vt:lpstr>
      <vt:lpstr>Logistic regression</vt:lpstr>
      <vt:lpstr>Logistic regression</vt:lpstr>
      <vt:lpstr>Logistic regression analysis</vt:lpstr>
      <vt:lpstr>Logistic regression analysis</vt:lpstr>
      <vt:lpstr>Logistic regression analysis</vt:lpstr>
      <vt:lpstr>Logistic regression analysis: Summary with Wald Tests</vt:lpstr>
      <vt:lpstr>Calculating the Likelihood, L, for Logistic Regression</vt:lpstr>
      <vt:lpstr>Maximum Likelihood</vt:lpstr>
      <vt:lpstr>Exercise 13</vt:lpstr>
      <vt:lpstr>Exercise 13 Answers</vt:lpstr>
      <vt:lpstr>Plot of Model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Module Day 2: Statistics and Graphing</dc:title>
  <dc:creator>Andrew Paul Allen</dc:creator>
  <cp:lastModifiedBy>Drew Allen</cp:lastModifiedBy>
  <cp:revision>389</cp:revision>
  <dcterms:created xsi:type="dcterms:W3CDTF">2012-03-08T07:16:14Z</dcterms:created>
  <dcterms:modified xsi:type="dcterms:W3CDTF">2017-10-29T05:29:05Z</dcterms:modified>
</cp:coreProperties>
</file>