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2" r:id="rId1"/>
  </p:sldMasterIdLst>
  <p:notesMasterIdLst>
    <p:notesMasterId r:id="rId25"/>
  </p:notesMasterIdLst>
  <p:handoutMasterIdLst>
    <p:handoutMasterId r:id="rId26"/>
  </p:handoutMasterIdLst>
  <p:sldIdLst>
    <p:sldId id="256" r:id="rId2"/>
    <p:sldId id="527" r:id="rId3"/>
    <p:sldId id="564" r:id="rId4"/>
    <p:sldId id="528" r:id="rId5"/>
    <p:sldId id="565" r:id="rId6"/>
    <p:sldId id="566" r:id="rId7"/>
    <p:sldId id="591" r:id="rId8"/>
    <p:sldId id="572" r:id="rId9"/>
    <p:sldId id="570" r:id="rId10"/>
    <p:sldId id="573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8" r:id="rId20"/>
    <p:sldId id="583" r:id="rId21"/>
    <p:sldId id="584" r:id="rId22"/>
    <p:sldId id="589" r:id="rId23"/>
    <p:sldId id="586" r:id="rId24"/>
  </p:sldIdLst>
  <p:sldSz cx="9144000" cy="6858000" type="screen4x3"/>
  <p:notesSz cx="6858000" cy="9296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1pPr>
    <a:lvl2pPr marL="4572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2pPr>
    <a:lvl3pPr marL="9144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F3DBAB"/>
    <a:srgbClr val="800000"/>
    <a:srgbClr val="969696"/>
    <a:srgbClr val="FEADA0"/>
    <a:srgbClr val="990000"/>
    <a:srgbClr val="000099"/>
    <a:srgbClr val="FDA1AE"/>
    <a:srgbClr val="F8A6C3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37" autoAdjust="0"/>
    <p:restoredTop sz="86502" autoAdjust="0"/>
  </p:normalViewPr>
  <p:slideViewPr>
    <p:cSldViewPr>
      <p:cViewPr>
        <p:scale>
          <a:sx n="99" d="100"/>
          <a:sy n="99" d="100"/>
        </p:scale>
        <p:origin x="-1140" y="1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223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50" y="-96"/>
      </p:cViewPr>
      <p:guideLst>
        <p:guide orient="horz" pos="2789"/>
        <p:guide pos="202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space.cae.wisc.edu\people\h\hamid\Academics\papers\ICCAD\final_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space.cae.wisc.edu\people\h\hamid\Academics\papers\ICCAD\final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maxRes15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Sheet1!$B$4:$B$12</c:f>
              <c:strCache>
                <c:ptCount val="9"/>
                <c:pt idx="0">
                  <c:v>Superblue1</c:v>
                </c:pt>
                <c:pt idx="1">
                  <c:v>Superblue2</c:v>
                </c:pt>
                <c:pt idx="2">
                  <c:v>Superblue4</c:v>
                </c:pt>
                <c:pt idx="3">
                  <c:v>Superblue5</c:v>
                </c:pt>
                <c:pt idx="4">
                  <c:v>Superblue10</c:v>
                </c:pt>
                <c:pt idx="5">
                  <c:v>Superblue12</c:v>
                </c:pt>
                <c:pt idx="6">
                  <c:v>Superblue15</c:v>
                </c:pt>
                <c:pt idx="7">
                  <c:v>Superblue18</c:v>
                </c:pt>
                <c:pt idx="8">
                  <c:v>Average</c:v>
                </c:pt>
              </c:strCache>
            </c:strRef>
          </c:cat>
          <c:val>
            <c:numRef>
              <c:f>Sheet1!$C$4:$C$12</c:f>
              <c:numCache>
                <c:formatCode>General</c:formatCode>
                <c:ptCount val="9"/>
                <c:pt idx="0">
                  <c:v>1</c:v>
                </c:pt>
                <c:pt idx="1">
                  <c:v>22.1</c:v>
                </c:pt>
                <c:pt idx="2">
                  <c:v>12</c:v>
                </c:pt>
                <c:pt idx="3">
                  <c:v>3.2</c:v>
                </c:pt>
                <c:pt idx="4">
                  <c:v>20.399999999999999</c:v>
                </c:pt>
                <c:pt idx="5">
                  <c:v>15.2</c:v>
                </c:pt>
                <c:pt idx="6">
                  <c:v>21.9</c:v>
                </c:pt>
                <c:pt idx="7">
                  <c:v>18.100000000000001</c:v>
                </c:pt>
                <c:pt idx="8">
                  <c:v>14.1</c:v>
                </c:pt>
              </c:numCache>
            </c:numRef>
          </c:val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lowRes15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Sheet1!$B$4:$B$12</c:f>
              <c:strCache>
                <c:ptCount val="9"/>
                <c:pt idx="0">
                  <c:v>Superblue1</c:v>
                </c:pt>
                <c:pt idx="1">
                  <c:v>Superblue2</c:v>
                </c:pt>
                <c:pt idx="2">
                  <c:v>Superblue4</c:v>
                </c:pt>
                <c:pt idx="3">
                  <c:v>Superblue5</c:v>
                </c:pt>
                <c:pt idx="4">
                  <c:v>Superblue10</c:v>
                </c:pt>
                <c:pt idx="5">
                  <c:v>Superblue12</c:v>
                </c:pt>
                <c:pt idx="6">
                  <c:v>Superblue15</c:v>
                </c:pt>
                <c:pt idx="7">
                  <c:v>Superblue18</c:v>
                </c:pt>
                <c:pt idx="8">
                  <c:v>Average</c:v>
                </c:pt>
              </c:strCache>
            </c:strRef>
          </c:cat>
          <c:val>
            <c:numRef>
              <c:f>Sheet1!$D$4:$D$12</c:f>
              <c:numCache>
                <c:formatCode>General</c:formatCode>
                <c:ptCount val="9"/>
                <c:pt idx="0">
                  <c:v>1</c:v>
                </c:pt>
                <c:pt idx="1">
                  <c:v>18.8</c:v>
                </c:pt>
                <c:pt idx="2">
                  <c:v>10.1</c:v>
                </c:pt>
                <c:pt idx="3">
                  <c:v>1</c:v>
                </c:pt>
                <c:pt idx="4">
                  <c:v>9.2000000000000011</c:v>
                </c:pt>
                <c:pt idx="5">
                  <c:v>6.1</c:v>
                </c:pt>
                <c:pt idx="6">
                  <c:v>10.9</c:v>
                </c:pt>
                <c:pt idx="7">
                  <c:v>13</c:v>
                </c:pt>
                <c:pt idx="8">
                  <c:v>8.6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895808"/>
        <c:axId val="81897344"/>
      </c:barChart>
      <c:catAx>
        <c:axId val="81895808"/>
        <c:scaling>
          <c:orientation val="minMax"/>
        </c:scaling>
        <c:delete val="0"/>
        <c:axPos val="b"/>
        <c:majorTickMark val="none"/>
        <c:minorTickMark val="none"/>
        <c:tickLblPos val="nextTo"/>
        <c:crossAx val="81897344"/>
        <c:crosses val="autoZero"/>
        <c:auto val="1"/>
        <c:lblAlgn val="ctr"/>
        <c:lblOffset val="100"/>
        <c:noMultiLvlLbl val="0"/>
      </c:catAx>
      <c:valAx>
        <c:axId val="818973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189580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Sheet1!$H$3</c:f>
              <c:strCache>
                <c:ptCount val="1"/>
                <c:pt idx="0">
                  <c:v>maxRes60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Sheet1!$G$4:$G$11</c:f>
              <c:strCache>
                <c:ptCount val="8"/>
                <c:pt idx="0">
                  <c:v>Superblue1</c:v>
                </c:pt>
                <c:pt idx="1">
                  <c:v>Superblue2</c:v>
                </c:pt>
                <c:pt idx="2">
                  <c:v>Superblue4</c:v>
                </c:pt>
                <c:pt idx="3">
                  <c:v>Superblue5</c:v>
                </c:pt>
                <c:pt idx="4">
                  <c:v>Superblue10</c:v>
                </c:pt>
                <c:pt idx="5">
                  <c:v>Superblue12</c:v>
                </c:pt>
                <c:pt idx="6">
                  <c:v>Superblue15</c:v>
                </c:pt>
                <c:pt idx="7">
                  <c:v>Superblue18</c:v>
                </c:pt>
              </c:strCache>
            </c:strRef>
          </c:cat>
          <c:val>
            <c:numRef>
              <c:f>Sheet1!$H$4:$H$11</c:f>
              <c:numCache>
                <c:formatCode>General</c:formatCode>
                <c:ptCount val="8"/>
                <c:pt idx="0">
                  <c:v>0.5</c:v>
                </c:pt>
                <c:pt idx="1">
                  <c:v>353</c:v>
                </c:pt>
                <c:pt idx="2">
                  <c:v>23</c:v>
                </c:pt>
                <c:pt idx="3">
                  <c:v>55</c:v>
                </c:pt>
                <c:pt idx="4">
                  <c:v>52</c:v>
                </c:pt>
                <c:pt idx="5">
                  <c:v>338</c:v>
                </c:pt>
                <c:pt idx="6">
                  <c:v>54</c:v>
                </c:pt>
                <c:pt idx="7">
                  <c:v>42</c:v>
                </c:pt>
              </c:numCache>
            </c:numRef>
          </c:val>
        </c:ser>
        <c:ser>
          <c:idx val="1"/>
          <c:order val="1"/>
          <c:tx>
            <c:strRef>
              <c:f>Sheet1!$I$3</c:f>
              <c:strCache>
                <c:ptCount val="1"/>
                <c:pt idx="0">
                  <c:v>maxRes15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Sheet1!$G$4:$G$11</c:f>
              <c:strCache>
                <c:ptCount val="8"/>
                <c:pt idx="0">
                  <c:v>Superblue1</c:v>
                </c:pt>
                <c:pt idx="1">
                  <c:v>Superblue2</c:v>
                </c:pt>
                <c:pt idx="2">
                  <c:v>Superblue4</c:v>
                </c:pt>
                <c:pt idx="3">
                  <c:v>Superblue5</c:v>
                </c:pt>
                <c:pt idx="4">
                  <c:v>Superblue10</c:v>
                </c:pt>
                <c:pt idx="5">
                  <c:v>Superblue12</c:v>
                </c:pt>
                <c:pt idx="6">
                  <c:v>Superblue15</c:v>
                </c:pt>
                <c:pt idx="7">
                  <c:v>Superblue18</c:v>
                </c:pt>
              </c:strCache>
            </c:strRef>
          </c:cat>
          <c:val>
            <c:numRef>
              <c:f>Sheet1!$I$4:$I$11</c:f>
              <c:numCache>
                <c:formatCode>General</c:formatCode>
                <c:ptCount val="8"/>
                <c:pt idx="0">
                  <c:v>0.5</c:v>
                </c:pt>
                <c:pt idx="1">
                  <c:v>380</c:v>
                </c:pt>
                <c:pt idx="2">
                  <c:v>28</c:v>
                </c:pt>
                <c:pt idx="3">
                  <c:v>56</c:v>
                </c:pt>
                <c:pt idx="4">
                  <c:v>120</c:v>
                </c:pt>
                <c:pt idx="5">
                  <c:v>352</c:v>
                </c:pt>
                <c:pt idx="6">
                  <c:v>60</c:v>
                </c:pt>
                <c:pt idx="7">
                  <c:v>43</c:v>
                </c:pt>
              </c:numCache>
            </c:numRef>
          </c:val>
        </c:ser>
        <c:ser>
          <c:idx val="2"/>
          <c:order val="2"/>
          <c:tx>
            <c:strRef>
              <c:f>Sheet1!$J$3</c:f>
              <c:strCache>
                <c:ptCount val="1"/>
                <c:pt idx="0">
                  <c:v>lowRes15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Sheet1!$G$4:$G$11</c:f>
              <c:strCache>
                <c:ptCount val="8"/>
                <c:pt idx="0">
                  <c:v>Superblue1</c:v>
                </c:pt>
                <c:pt idx="1">
                  <c:v>Superblue2</c:v>
                </c:pt>
                <c:pt idx="2">
                  <c:v>Superblue4</c:v>
                </c:pt>
                <c:pt idx="3">
                  <c:v>Superblue5</c:v>
                </c:pt>
                <c:pt idx="4">
                  <c:v>Superblue10</c:v>
                </c:pt>
                <c:pt idx="5">
                  <c:v>Superblue12</c:v>
                </c:pt>
                <c:pt idx="6">
                  <c:v>Superblue15</c:v>
                </c:pt>
                <c:pt idx="7">
                  <c:v>Superblue18</c:v>
                </c:pt>
              </c:strCache>
            </c:strRef>
          </c:cat>
          <c:val>
            <c:numRef>
              <c:f>Sheet1!$J$4:$J$11</c:f>
              <c:numCache>
                <c:formatCode>General</c:formatCode>
                <c:ptCount val="8"/>
                <c:pt idx="0">
                  <c:v>0.5</c:v>
                </c:pt>
                <c:pt idx="1">
                  <c:v>382</c:v>
                </c:pt>
                <c:pt idx="2">
                  <c:v>32</c:v>
                </c:pt>
                <c:pt idx="3">
                  <c:v>58</c:v>
                </c:pt>
                <c:pt idx="4">
                  <c:v>122</c:v>
                </c:pt>
                <c:pt idx="5">
                  <c:v>357</c:v>
                </c:pt>
                <c:pt idx="6">
                  <c:v>64</c:v>
                </c:pt>
                <c:pt idx="7">
                  <c:v>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910784"/>
        <c:axId val="82453248"/>
      </c:barChart>
      <c:catAx>
        <c:axId val="81910784"/>
        <c:scaling>
          <c:orientation val="minMax"/>
        </c:scaling>
        <c:delete val="0"/>
        <c:axPos val="b"/>
        <c:majorTickMark val="out"/>
        <c:minorTickMark val="none"/>
        <c:tickLblPos val="nextTo"/>
        <c:crossAx val="82453248"/>
        <c:crosses val="autoZero"/>
        <c:auto val="1"/>
        <c:lblAlgn val="ctr"/>
        <c:lblOffset val="100"/>
        <c:noMultiLvlLbl val="0"/>
      </c:catAx>
      <c:valAx>
        <c:axId val="82453248"/>
        <c:scaling>
          <c:orientation val="minMax"/>
          <c:max val="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910784"/>
        <c:crosses val="autoZero"/>
        <c:crossBetween val="between"/>
        <c:majorUnit val="100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0" tIns="43655" rIns="87310" bIns="43655" numCol="1" anchor="t" anchorCtr="0" compatLnSpc="1">
            <a:prstTxWarp prst="textNoShape">
              <a:avLst/>
            </a:prstTxWarp>
          </a:bodyPr>
          <a:lstStyle>
            <a:lvl1pPr defTabSz="436914">
              <a:defRPr sz="11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0" tIns="43655" rIns="87310" bIns="43655" numCol="1" anchor="t" anchorCtr="0" compatLnSpc="1">
            <a:prstTxWarp prst="textNoShape">
              <a:avLst/>
            </a:prstTxWarp>
          </a:bodyPr>
          <a:lstStyle>
            <a:lvl1pPr algn="r" defTabSz="436914">
              <a:defRPr sz="11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691A144A-0120-4C4C-A241-710F9E957041}" type="datetimeFigureOut">
              <a:rPr lang="zh-TW" altLang="en-US"/>
              <a:pPr>
                <a:defRPr/>
              </a:pPr>
              <a:t>2011/11/12</a:t>
            </a:fld>
            <a:endParaRPr lang="en-US" altLang="zh-TW"/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0" tIns="43655" rIns="87310" bIns="43655" numCol="1" anchor="b" anchorCtr="0" compatLnSpc="1">
            <a:prstTxWarp prst="textNoShape">
              <a:avLst/>
            </a:prstTxWarp>
          </a:bodyPr>
          <a:lstStyle>
            <a:lvl1pPr defTabSz="436914">
              <a:defRPr sz="11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0" tIns="43655" rIns="87310" bIns="43655" numCol="1" anchor="b" anchorCtr="0" compatLnSpc="1">
            <a:prstTxWarp prst="textNoShape">
              <a:avLst/>
            </a:prstTxWarp>
          </a:bodyPr>
          <a:lstStyle>
            <a:lvl1pPr algn="r" defTabSz="436914">
              <a:defRPr sz="11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7205C7C1-5F05-4797-A573-984EF47AC37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0162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87310" tIns="43655" rIns="87310" bIns="43655" anchor="ctr"/>
          <a:lstStyle/>
          <a:p>
            <a:pPr defTabSz="436914">
              <a:defRPr/>
            </a:pPr>
            <a:endParaRPr kumimoji="0" lang="en-US" altLang="zh-TW" sz="17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87310" tIns="43655" rIns="87310" bIns="43655" anchor="ctr"/>
          <a:lstStyle/>
          <a:p>
            <a:pPr defTabSz="436914">
              <a:defRPr/>
            </a:pPr>
            <a:endParaRPr kumimoji="0" lang="en-US" altLang="zh-TW" sz="17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87310" tIns="43655" rIns="87310" bIns="43655" anchor="ctr"/>
          <a:lstStyle/>
          <a:p>
            <a:pPr defTabSz="436914">
              <a:defRPr/>
            </a:pPr>
            <a:endParaRPr kumimoji="0" lang="en-US" altLang="zh-TW" sz="17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87310" tIns="43655" rIns="87310" bIns="43655" anchor="ctr"/>
          <a:lstStyle/>
          <a:p>
            <a:pPr defTabSz="436914">
              <a:defRPr/>
            </a:pPr>
            <a:endParaRPr kumimoji="0" lang="en-US" altLang="zh-TW" sz="17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5075" cy="456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404" tIns="45374" rIns="90404" bIns="45374" numCol="1" anchor="t" anchorCtr="0" compatLnSpc="1">
            <a:prstTxWarp prst="textNoShape">
              <a:avLst/>
            </a:prstTxWarp>
          </a:bodyPr>
          <a:lstStyle>
            <a:lvl1pPr defTabSz="436914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690453" algn="l"/>
                <a:tab pos="1382500" algn="l"/>
                <a:tab pos="2072953" algn="l"/>
                <a:tab pos="2765000" algn="l"/>
              </a:tabLst>
              <a:defRPr kumimoji="0" sz="11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3876973" y="0"/>
            <a:ext cx="2975074" cy="456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404" tIns="45374" rIns="90404" bIns="45374" numCol="1" anchor="t" anchorCtr="0" compatLnSpc="1">
            <a:prstTxWarp prst="textNoShape">
              <a:avLst/>
            </a:prstTxWarp>
          </a:bodyPr>
          <a:lstStyle>
            <a:lvl1pPr algn="r" defTabSz="436914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690453" algn="l"/>
                <a:tab pos="1382500" algn="l"/>
                <a:tab pos="2072953" algn="l"/>
                <a:tab pos="2765000" algn="l"/>
              </a:tabLst>
              <a:defRPr kumimoji="0" sz="11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3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2200" y="685800"/>
            <a:ext cx="4667250" cy="3500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894458" y="4419172"/>
            <a:ext cx="5063133" cy="41855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404" tIns="45374" rIns="90404" bIns="45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noProof="0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8839881"/>
            <a:ext cx="2975075" cy="4565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404" tIns="45374" rIns="90404" bIns="45374" numCol="1" anchor="b" anchorCtr="0" compatLnSpc="1">
            <a:prstTxWarp prst="textNoShape">
              <a:avLst/>
            </a:prstTxWarp>
          </a:bodyPr>
          <a:lstStyle>
            <a:lvl1pPr defTabSz="436914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690453" algn="l"/>
                <a:tab pos="1382500" algn="l"/>
                <a:tab pos="2072953" algn="l"/>
                <a:tab pos="2765000" algn="l"/>
              </a:tabLst>
              <a:defRPr kumimoji="0" sz="11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76973" y="8839881"/>
            <a:ext cx="2975074" cy="4565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404" tIns="45374" rIns="90404" bIns="45374" numCol="1" anchor="b" anchorCtr="0" compatLnSpc="1">
            <a:prstTxWarp prst="textNoShape">
              <a:avLst/>
            </a:prstTxWarp>
          </a:bodyPr>
          <a:lstStyle>
            <a:lvl1pPr algn="r" defTabSz="436914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690453" algn="l"/>
                <a:tab pos="1382500" algn="l"/>
                <a:tab pos="2072953" algn="l"/>
                <a:tab pos="2765000" algn="l"/>
              </a:tabLst>
              <a:defRPr kumimoji="0" sz="11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42CF60E1-0127-4D46-B1D3-A5A6557303AD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379857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09443" indent="-272863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09145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52803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964611" indent="-218290" eaLnBrk="0" hangingPunct="0"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40119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83777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27435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710932" indent="-218290" defTabSz="436580" eaLnBrk="0" fontAlgn="base" hangingPunct="0">
              <a:spcBef>
                <a:spcPct val="0"/>
              </a:spcBef>
              <a:spcAft>
                <a:spcPct val="0"/>
              </a:spcAft>
              <a:tabLst>
                <a:tab pos="689737" algn="l"/>
                <a:tab pos="1380989" algn="l"/>
                <a:tab pos="2072241" algn="l"/>
                <a:tab pos="2763493" algn="l"/>
              </a:tabLst>
              <a:defRPr kumimoji="1" sz="15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36580" eaLnBrk="1" hangingPunct="1"/>
            <a:fld id="{A4FAFB56-9D07-467C-B722-3F13EBB599A4}" type="slidenum">
              <a:rPr kumimoji="0" lang="zh-TW" altLang="en-GB" sz="1100" smtClean="0">
                <a:solidFill>
                  <a:srgbClr val="000000"/>
                </a:solidFill>
                <a:latin typeface="Tahoma" pitchFamily="34" charset="0"/>
              </a:rPr>
              <a:pPr defTabSz="436580" eaLnBrk="1" hangingPunct="1"/>
              <a:t>1</a:t>
            </a:fld>
            <a:endParaRPr kumimoji="0" lang="en-GB" altLang="zh-TW" sz="1100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166813" y="685548"/>
            <a:ext cx="4524375" cy="350613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10" tIns="43655" rIns="87310" bIns="43655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kumimoji="0" lang="en-US" altLang="zh-TW" sz="17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/>
          </p:nvPr>
        </p:nvSpPr>
        <p:spPr>
          <a:xfrm>
            <a:off x="894457" y="4419172"/>
            <a:ext cx="5064621" cy="418860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For</a:t>
            </a:r>
            <a:r>
              <a:rPr lang="en-US" baseline="0" dirty="0" smtClean="0"/>
              <a:t> each </a:t>
            </a:r>
            <a:r>
              <a:rPr lang="en-US" baseline="0" dirty="0" err="1" smtClean="0"/>
              <a:t>heatmap</a:t>
            </a:r>
            <a:r>
              <a:rPr lang="en-US" baseline="0" dirty="0" smtClean="0"/>
              <a:t> only edges with a utilization higher than 70% is shown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2CF60E1-0127-4D46-B1D3-A5A6557303AD}" type="slidenum">
              <a:rPr lang="zh-TW" altLang="en-GB" smtClean="0"/>
              <a:pPr>
                <a:defRPr/>
              </a:pPr>
              <a:t>4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828676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2CF60E1-0127-4D46-B1D3-A5A6557303AD}" type="slidenum">
              <a:rPr lang="zh-TW" altLang="en-GB" smtClean="0"/>
              <a:pPr>
                <a:defRPr/>
              </a:pPr>
              <a:t>5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82867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2CF60E1-0127-4D46-B1D3-A5A6557303AD}" type="slidenum">
              <a:rPr lang="zh-TW" altLang="en-GB" smtClean="0"/>
              <a:pPr>
                <a:defRPr/>
              </a:pPr>
              <a:t>7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891324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Hamid this is unclear.</a:t>
            </a:r>
            <a:r>
              <a:rPr lang="en-US" baseline="0" dirty="0" smtClean="0"/>
              <a:t> Do you have one 3 terminal net in this figure? Your sentence “Steiner point … are identified” is unclear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2CF60E1-0127-4D46-B1D3-A5A6557303AD}" type="slidenum">
              <a:rPr lang="zh-TW" altLang="en-GB" smtClean="0"/>
              <a:pPr>
                <a:defRPr/>
              </a:pPr>
              <a:t>15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7165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 rot="162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1400" b="1" dirty="0">
              <a:solidFill>
                <a:schemeClr val="bg1"/>
              </a:solidFill>
              <a:latin typeface="Tahoma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28956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 sz="1800">
              <a:latin typeface="Arial" charset="0"/>
              <a:cs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 sz="1800">
              <a:latin typeface="Arial" charset="0"/>
              <a:ea typeface="Arial Unicode MS" pitchFamily="34" charset="-120"/>
              <a:cs typeface="Arial" charset="0"/>
            </a:endParaRPr>
          </a:p>
        </p:txBody>
      </p:sp>
      <p:pic>
        <p:nvPicPr>
          <p:cNvPr id="7" name="Picture 7" descr="U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0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858000" cy="2667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866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26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0955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61341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56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06838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49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40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906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50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2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3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791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236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6848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 rot="-54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1400" b="1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"/>
            <a:ext cx="838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906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609600" y="9906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 sz="1800">
              <a:latin typeface="Arial" charset="0"/>
              <a:cs typeface="Arial" charset="0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0" y="6477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90DE5E48-E339-4FB2-AFCD-ACD9EA53055A}" type="slidenum">
              <a:rPr kumimoji="0" lang="en-US" altLang="zh-TW" sz="1400" b="1">
                <a:solidFill>
                  <a:schemeClr val="bg1"/>
                </a:solidFill>
                <a:latin typeface="Arial" charset="0"/>
                <a:ea typeface="Arial Unicode MS" pitchFamily="34" charset="-120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zh-TW" sz="1400" b="1">
              <a:solidFill>
                <a:schemeClr val="bg1"/>
              </a:solidFill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 sz="1800">
              <a:latin typeface="Arial" charset="0"/>
              <a:ea typeface="Arial Unicode MS" pitchFamily="34" charset="-12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–"/>
        <a:defRPr sz="2800">
          <a:solidFill>
            <a:schemeClr val="tx1"/>
          </a:solidFill>
          <a:latin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4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17" Type="http://schemas.openxmlformats.org/officeDocument/2006/relationships/image" Target="../media/image13.png"/><Relationship Id="rId2" Type="http://schemas.openxmlformats.org/officeDocument/2006/relationships/tags" Target="../tags/tag3.xml"/><Relationship Id="rId16" Type="http://schemas.openxmlformats.org/officeDocument/2006/relationships/image" Target="../media/image10.wmf"/><Relationship Id="rId20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20.png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5.bin"/><Relationship Id="rId23" Type="http://schemas.openxmlformats.org/officeDocument/2006/relationships/image" Target="../media/image19.png"/><Relationship Id="rId10" Type="http://schemas.openxmlformats.org/officeDocument/2006/relationships/image" Target="../media/image8.wmf"/><Relationship Id="rId19" Type="http://schemas.openxmlformats.org/officeDocument/2006/relationships/image" Target="../media/image15.png"/><Relationship Id="rId4" Type="http://schemas.openxmlformats.org/officeDocument/2006/relationships/notesSlide" Target="../notesSlides/notesSlide4.xml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2.png"/><Relationship Id="rId2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2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686800" cy="1470025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Congestion Analysis for </a:t>
            </a:r>
            <a:br>
              <a:rPr lang="en-US" sz="3600" dirty="0" smtClean="0"/>
            </a:br>
            <a:r>
              <a:rPr lang="en-US" sz="3600" dirty="0" smtClean="0"/>
              <a:t>Global Routing via Integer Programming</a:t>
            </a:r>
            <a:endParaRPr lang="en-GB" altLang="zh-TW" sz="3600" dirty="0" smtClean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429000"/>
            <a:ext cx="7543800" cy="2667000"/>
          </a:xfrm>
        </p:spPr>
        <p:txBody>
          <a:bodyPr/>
          <a:lstStyle/>
          <a:p>
            <a:pPr eaLnBrk="1" hangingPunct="1"/>
            <a:r>
              <a:rPr lang="en-US" altLang="zh-TW" sz="2400" b="1" dirty="0" smtClean="0">
                <a:latin typeface="Arial" pitchFamily="34" charset="0"/>
                <a:ea typeface="PMingLiU" pitchFamily="18" charset="-120"/>
              </a:rPr>
              <a:t>Hamid </a:t>
            </a:r>
            <a:r>
              <a:rPr lang="en-US" altLang="zh-TW" sz="2400" b="1" dirty="0" err="1" smtClean="0">
                <a:latin typeface="Arial" pitchFamily="34" charset="0"/>
                <a:ea typeface="PMingLiU" pitchFamily="18" charset="-120"/>
              </a:rPr>
              <a:t>Shojaei</a:t>
            </a:r>
            <a:r>
              <a:rPr lang="en-US" altLang="zh-TW" sz="2400" b="1" dirty="0" smtClean="0">
                <a:latin typeface="Arial" pitchFamily="34" charset="0"/>
                <a:ea typeface="PMingLiU" pitchFamily="18" charset="-120"/>
              </a:rPr>
              <a:t>, </a:t>
            </a:r>
            <a:r>
              <a:rPr lang="en-US" altLang="zh-TW" sz="2400" b="1" dirty="0" err="1" smtClean="0">
                <a:ea typeface="PMingLiU" pitchFamily="18" charset="-120"/>
              </a:rPr>
              <a:t>Azadeh</a:t>
            </a:r>
            <a:r>
              <a:rPr lang="en-US" altLang="zh-TW" sz="2400" b="1" dirty="0" smtClean="0">
                <a:ea typeface="PMingLiU" pitchFamily="18" charset="-120"/>
              </a:rPr>
              <a:t> </a:t>
            </a:r>
            <a:r>
              <a:rPr lang="en-US" altLang="zh-TW" sz="2400" b="1" dirty="0" err="1" smtClean="0">
                <a:ea typeface="PMingLiU" pitchFamily="18" charset="-120"/>
              </a:rPr>
              <a:t>Davoodi</a:t>
            </a:r>
            <a:r>
              <a:rPr lang="en-US" altLang="zh-TW" sz="2400" b="1" dirty="0" smtClean="0">
                <a:ea typeface="PMingLiU" pitchFamily="18" charset="-120"/>
              </a:rPr>
              <a:t>, </a:t>
            </a:r>
          </a:p>
          <a:p>
            <a:pPr eaLnBrk="1" hangingPunct="1"/>
            <a:r>
              <a:rPr lang="en-US" sz="2400" dirty="0" smtClean="0">
                <a:ea typeface="PMingLiU" pitchFamily="18" charset="-120"/>
              </a:rPr>
              <a:t>and </a:t>
            </a:r>
            <a:r>
              <a:rPr lang="en-US" sz="2400" b="1" dirty="0" smtClean="0"/>
              <a:t>Jeffrey </a:t>
            </a:r>
            <a:r>
              <a:rPr lang="en-US" sz="2400" b="1" dirty="0" err="1" smtClean="0"/>
              <a:t>Linderoth</a:t>
            </a:r>
            <a:r>
              <a:rPr lang="en-US" sz="2400" b="1" dirty="0" smtClean="0"/>
              <a:t>*</a:t>
            </a:r>
            <a:endParaRPr lang="en-US" altLang="zh-TW" sz="2400" b="1" dirty="0" smtClean="0">
              <a:ea typeface="PMingLiU" pitchFamily="18" charset="-120"/>
            </a:endParaRPr>
          </a:p>
          <a:p>
            <a:pPr eaLnBrk="1" hangingPunct="1"/>
            <a:endParaRPr lang="en-US" altLang="zh-TW" sz="600" b="1" dirty="0" smtClean="0">
              <a:latin typeface="Arial" pitchFamily="34" charset="0"/>
              <a:ea typeface="PMingLiU" pitchFamily="18" charset="-120"/>
            </a:endParaRPr>
          </a:p>
          <a:p>
            <a:pPr eaLnBrk="1" hangingPunct="1"/>
            <a:r>
              <a:rPr lang="en-US" altLang="zh-TW" sz="2000" dirty="0" smtClean="0">
                <a:latin typeface="Arial" pitchFamily="34" charset="0"/>
                <a:ea typeface="PMingLiU" pitchFamily="18" charset="-120"/>
              </a:rPr>
              <a:t>Department of Electrical and Computer Engineering </a:t>
            </a:r>
          </a:p>
          <a:p>
            <a:pPr eaLnBrk="1" hangingPunct="1"/>
            <a:r>
              <a:rPr lang="en-US" altLang="zh-TW" sz="2000" dirty="0" smtClean="0">
                <a:latin typeface="Arial" pitchFamily="34" charset="0"/>
                <a:ea typeface="PMingLiU" pitchFamily="18" charset="-120"/>
              </a:rPr>
              <a:t>*Department of Industrial and Systems Engineering</a:t>
            </a:r>
          </a:p>
          <a:p>
            <a:pPr eaLnBrk="1" hangingPunct="1"/>
            <a:r>
              <a:rPr lang="en-US" altLang="zh-TW" sz="2400" dirty="0" smtClean="0">
                <a:latin typeface="Arial" pitchFamily="34" charset="0"/>
                <a:ea typeface="PMingLiU" pitchFamily="18" charset="-120"/>
              </a:rPr>
              <a:t>University of Wisconsin-Madison</a:t>
            </a:r>
          </a:p>
          <a:p>
            <a:pPr eaLnBrk="1" hangingPunct="1"/>
            <a:endParaRPr lang="en-US" altLang="zh-TW" sz="2400" dirty="0" smtClean="0">
              <a:latin typeface="Arial" pitchFamily="34" charset="0"/>
              <a:ea typeface="PMingLiU" pitchFamily="18" charset="-120"/>
            </a:endParaRPr>
          </a:p>
        </p:txBody>
      </p:sp>
      <p:pic>
        <p:nvPicPr>
          <p:cNvPr id="6148" name="Picture 14" descr="founta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600700"/>
            <a:ext cx="1447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5"/>
          <p:cNvSpPr>
            <a:spLocks noChangeArrowheads="1"/>
          </p:cNvSpPr>
          <p:nvPr/>
        </p:nvSpPr>
        <p:spPr bwMode="auto">
          <a:xfrm>
            <a:off x="2057400" y="5740400"/>
            <a:ext cx="4010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TW" sz="1800" b="1"/>
              <a:t> WISCAD</a:t>
            </a:r>
            <a:r>
              <a:rPr kumimoji="0" lang="en-US" altLang="zh-TW" sz="1800"/>
              <a:t/>
            </a:r>
            <a:br>
              <a:rPr kumimoji="0" lang="en-US" altLang="zh-TW" sz="1800"/>
            </a:br>
            <a:r>
              <a:rPr kumimoji="0" lang="en-US" altLang="zh-TW" sz="1800"/>
              <a:t> </a:t>
            </a:r>
            <a:r>
              <a:rPr kumimoji="0" lang="en-US" altLang="zh-TW" sz="1800" b="1"/>
              <a:t>Electronic Design Automation Lab</a:t>
            </a:r>
            <a:r>
              <a:rPr kumimoji="0" lang="en-US" altLang="zh-TW" sz="1800"/>
              <a:t/>
            </a:r>
            <a:br>
              <a:rPr kumimoji="0" lang="en-US" altLang="zh-TW" sz="1800"/>
            </a:br>
            <a:r>
              <a:rPr kumimoji="0" lang="en-US" altLang="zh-TW" sz="1800"/>
              <a:t> http://wiscad.ece.wisc.edu</a:t>
            </a:r>
          </a:p>
        </p:txBody>
      </p:sp>
    </p:spTree>
  </p:cSld>
  <p:clrMapOvr>
    <a:masterClrMapping/>
  </p:clrMapOvr>
  <p:transition advTm="10506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RLP: Overview</a:t>
            </a:r>
            <a:endParaRPr lang="en-US" dirty="0"/>
          </a:p>
        </p:txBody>
      </p:sp>
      <p:pic>
        <p:nvPicPr>
          <p:cNvPr id="5" name="Picture 5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1737360" cy="1737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w="lg" len="lg"/>
          </a:ln>
          <a:effectLst/>
          <a:scene3d>
            <a:camera prst="orthographicFront"/>
            <a:lightRig rig="threePt" dir="t"/>
          </a:scene3d>
          <a:sp3d>
            <a:bevelT h="19050"/>
            <a:bevelB w="1905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Straight Arrow Connector 54"/>
          <p:cNvCxnSpPr>
            <a:stCxn id="29" idx="3"/>
          </p:cNvCxnSpPr>
          <p:nvPr/>
        </p:nvCxnSpPr>
        <p:spPr>
          <a:xfrm>
            <a:off x="3352800" y="3720084"/>
            <a:ext cx="533400" cy="77571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352800" y="480060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5800" y="4446181"/>
            <a:ext cx="2667000" cy="8878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Regions defined by the resolution parameter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0" y="3148584"/>
            <a:ext cx="26670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Approximate congestion map in the form of estimated utilization of each edge in the GR grid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5800" y="5512981"/>
            <a:ext cx="2667000" cy="8878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A small set of candidate routes per net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96000" y="3276600"/>
            <a:ext cx="22098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A new routing solution per net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7" name="Picture 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0" y="1447800"/>
            <a:ext cx="1737360" cy="1737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w="lg" len="lg"/>
          </a:ln>
          <a:effectLst/>
          <a:scene3d>
            <a:camera prst="orthographicFront"/>
            <a:lightRig rig="threePt" dir="t"/>
          </a:scene3d>
          <a:sp3d>
            <a:bevelT h="19050"/>
            <a:bevelB w="1905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6096000" y="4343400"/>
            <a:ext cx="22098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Utilization of each edge in the grid graph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96000" y="5334000"/>
            <a:ext cx="22098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Edge costs during RRR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86200" y="3520440"/>
            <a:ext cx="1828800" cy="251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RLP: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 reduced version of IP-CA with a subset of relaxed variables, (should generate an approximate solution in minutes)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352800" y="4967704"/>
            <a:ext cx="533400" cy="10520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6" idx="1"/>
          </p:cNvCxnSpPr>
          <p:nvPr/>
        </p:nvCxnSpPr>
        <p:spPr>
          <a:xfrm flipV="1">
            <a:off x="5715000" y="3771900"/>
            <a:ext cx="381000" cy="8001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715000" y="4950172"/>
            <a:ext cx="381000" cy="82773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3000" y="990600"/>
            <a:ext cx="173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inputs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6324600" y="1047690"/>
            <a:ext cx="173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outputs</a:t>
            </a:r>
            <a:endParaRPr lang="en-US" sz="2000" dirty="0"/>
          </a:p>
        </p:txBody>
      </p:sp>
      <p:cxnSp>
        <p:nvCxnSpPr>
          <p:cNvPr id="77" name="Straight Arrow Connector 76"/>
          <p:cNvCxnSpPr>
            <a:stCxn id="43" idx="3"/>
          </p:cNvCxnSpPr>
          <p:nvPr/>
        </p:nvCxnSpPr>
        <p:spPr>
          <a:xfrm>
            <a:off x="5715000" y="4777740"/>
            <a:ext cx="381000" cy="106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837251"/>
      </p:ext>
    </p:extLst>
  </p:cSld>
  <p:clrMapOvr>
    <a:masterClrMapping/>
  </p:clrMapOvr>
  <p:transition advTm="77053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RLP: Procedure</a:t>
            </a:r>
            <a:endParaRPr lang="en-US" dirty="0"/>
          </a:p>
        </p:txBody>
      </p:sp>
      <p:sp>
        <p:nvSpPr>
          <p:cNvPr id="263" name="Content Placeholder 262"/>
          <p:cNvSpPr>
            <a:spLocks noGrp="1"/>
          </p:cNvSpPr>
          <p:nvPr>
            <p:ph idx="1"/>
          </p:nvPr>
        </p:nvSpPr>
        <p:spPr>
          <a:xfrm>
            <a:off x="533400" y="914400"/>
            <a:ext cx="83820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200" dirty="0"/>
          </a:p>
          <a:p>
            <a:r>
              <a:rPr lang="en-US" dirty="0" smtClean="0"/>
              <a:t>Critical edges and nets</a:t>
            </a:r>
          </a:p>
          <a:p>
            <a:pPr lvl="1"/>
            <a:r>
              <a:rPr lang="en-US" dirty="0" smtClean="0"/>
              <a:t>Estimated to have high overflow</a:t>
            </a:r>
          </a:p>
          <a:p>
            <a:pPr lvl="1"/>
            <a:r>
              <a:rPr lang="en-US" dirty="0" smtClean="0"/>
              <a:t>Highly overlapping edges and nets allows having   </a:t>
            </a:r>
            <a:r>
              <a:rPr lang="en-US" dirty="0" smtClean="0"/>
              <a:t>                         </a:t>
            </a:r>
            <a:r>
              <a:rPr lang="en-US" dirty="0" smtClean="0"/>
              <a:t>a meaningful optimization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570709" y="1064800"/>
            <a:ext cx="2465908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Budget regions for 5K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critical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edges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70709" y="1907034"/>
            <a:ext cx="2465908" cy="8361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Select 5K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critical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edges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70709" y="4267200"/>
            <a:ext cx="2465908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Adjust edge capacities for the impact of the remaining nets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6" name="Straight Arrow Connector 165"/>
          <p:cNvCxnSpPr>
            <a:stCxn id="161" idx="2"/>
            <a:endCxn id="162" idx="0"/>
          </p:cNvCxnSpPr>
          <p:nvPr/>
        </p:nvCxnSpPr>
        <p:spPr>
          <a:xfrm>
            <a:off x="1803663" y="1674400"/>
            <a:ext cx="0" cy="2326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74" idx="2"/>
            <a:endCxn id="164" idx="0"/>
          </p:cNvCxnSpPr>
          <p:nvPr/>
        </p:nvCxnSpPr>
        <p:spPr>
          <a:xfrm flipH="1">
            <a:off x="1803663" y="4038600"/>
            <a:ext cx="439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560204" y="3019563"/>
            <a:ext cx="2487796" cy="10190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Select 1K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critical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nets &amp; up to 10 candidate routes per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selected net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5" name="Straight Arrow Connector 174"/>
          <p:cNvCxnSpPr>
            <a:stCxn id="162" idx="2"/>
            <a:endCxn id="174" idx="0"/>
          </p:cNvCxnSpPr>
          <p:nvPr/>
        </p:nvCxnSpPr>
        <p:spPr>
          <a:xfrm>
            <a:off x="1803663" y="2743200"/>
            <a:ext cx="439" cy="27636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477000" y="2093893"/>
            <a:ext cx="2621280" cy="1487507"/>
            <a:chOff x="6477000" y="2170093"/>
            <a:chExt cx="2621280" cy="1487507"/>
          </a:xfrm>
        </p:grpSpPr>
        <p:sp>
          <p:nvSpPr>
            <p:cNvPr id="176" name="Rectangle 175"/>
            <p:cNvSpPr/>
            <p:nvPr/>
          </p:nvSpPr>
          <p:spPr>
            <a:xfrm>
              <a:off x="7772400" y="2534569"/>
              <a:ext cx="1325880" cy="11230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Utilization of the critical edges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 flipV="1">
              <a:off x="6501384" y="3121619"/>
              <a:ext cx="1271016" cy="25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6477000" y="2170093"/>
              <a:ext cx="1423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d</a:t>
              </a:r>
              <a:r>
                <a:rPr lang="en-US" sz="1400" i="1" dirty="0" smtClean="0"/>
                <a:t>ual </a:t>
              </a:r>
            </a:p>
            <a:p>
              <a:pPr algn="ctr"/>
              <a:r>
                <a:rPr lang="en-US" sz="1400" i="1" dirty="0" smtClean="0"/>
                <a:t>values of the edge capacity constraints</a:t>
              </a:r>
              <a:endParaRPr lang="en-US" sz="1400" i="1" dirty="0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84090" y="3657600"/>
            <a:ext cx="4114190" cy="2057400"/>
            <a:chOff x="4984090" y="3733800"/>
            <a:chExt cx="4114190" cy="2057400"/>
          </a:xfrm>
        </p:grpSpPr>
        <p:cxnSp>
          <p:nvCxnSpPr>
            <p:cNvPr id="208" name="Straight Arrow Connector 207"/>
            <p:cNvCxnSpPr>
              <a:stCxn id="183" idx="3"/>
              <a:endCxn id="207" idx="1"/>
            </p:cNvCxnSpPr>
            <p:nvPr/>
          </p:nvCxnSpPr>
          <p:spPr>
            <a:xfrm>
              <a:off x="6553200" y="4244269"/>
              <a:ext cx="1219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Group 258"/>
            <p:cNvGrpSpPr/>
            <p:nvPr/>
          </p:nvGrpSpPr>
          <p:grpSpPr>
            <a:xfrm>
              <a:off x="4984090" y="3733800"/>
              <a:ext cx="4114190" cy="2057400"/>
              <a:chOff x="4984090" y="3733800"/>
              <a:chExt cx="4114190" cy="205740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4984090" y="5151264"/>
                <a:ext cx="1569110" cy="6399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Route for remaining nets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7772400" y="3733800"/>
                <a:ext cx="1325880" cy="10209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Utilization of remaining edges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6477000" y="3743980"/>
                <a:ext cx="14234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greedy heuristic</a:t>
                </a:r>
                <a:endParaRPr lang="en-US" sz="1400" i="1" dirty="0"/>
              </a:p>
            </p:txBody>
          </p:sp>
          <p:cxnSp>
            <p:nvCxnSpPr>
              <p:cNvPr id="265241" name="Elbow Connector 265240"/>
              <p:cNvCxnSpPr>
                <a:stCxn id="209" idx="2"/>
                <a:endCxn id="204" idx="0"/>
              </p:cNvCxnSpPr>
              <p:nvPr/>
            </p:nvCxnSpPr>
            <p:spPr>
              <a:xfrm rot="5400000">
                <a:off x="6036645" y="3999201"/>
                <a:ext cx="884064" cy="1420063"/>
              </a:xfrm>
              <a:prstGeom prst="bentConnector3">
                <a:avLst>
                  <a:gd name="adj1" fmla="val 69307"/>
                </a:avLst>
              </a:prstGeom>
              <a:ln w="25400">
                <a:solidFill>
                  <a:schemeClr val="tx1"/>
                </a:solidFill>
                <a:prstDash val="solid"/>
                <a:headEnd type="diamon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0" name="Group 259"/>
          <p:cNvGrpSpPr/>
          <p:nvPr/>
        </p:nvGrpSpPr>
        <p:grpSpPr>
          <a:xfrm>
            <a:off x="6556248" y="4892040"/>
            <a:ext cx="2511552" cy="1737360"/>
            <a:chOff x="6556248" y="4968240"/>
            <a:chExt cx="2511552" cy="1737360"/>
          </a:xfrm>
        </p:grpSpPr>
        <p:pic>
          <p:nvPicPr>
            <p:cNvPr id="112" name="Picture 2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0440" y="4968240"/>
              <a:ext cx="1737360" cy="173736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h="19050"/>
              <a:bevelB w="1905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6" name="Straight Arrow Connector 215"/>
            <p:cNvCxnSpPr/>
            <p:nvPr/>
          </p:nvCxnSpPr>
          <p:spPr>
            <a:xfrm flipV="1">
              <a:off x="6556248" y="5492569"/>
              <a:ext cx="77419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9" name="Picture 5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33" y="1752600"/>
            <a:ext cx="1737360" cy="173736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h="19050"/>
            <a:bevelB w="1905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5247" name="Group 265246"/>
          <p:cNvGrpSpPr/>
          <p:nvPr/>
        </p:nvGrpSpPr>
        <p:grpSpPr>
          <a:xfrm>
            <a:off x="3134833" y="1066800"/>
            <a:ext cx="1741967" cy="2433793"/>
            <a:chOff x="3134833" y="1143000"/>
            <a:chExt cx="1741967" cy="2433793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4876800" y="1839433"/>
              <a:ext cx="0" cy="1737360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3134833" y="1839433"/>
              <a:ext cx="1737360" cy="1737360"/>
              <a:chOff x="533400" y="3439633"/>
              <a:chExt cx="1737360" cy="1737360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>
                <a:off x="1236567" y="3439633"/>
                <a:ext cx="0" cy="173736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1582834" y="3439633"/>
                <a:ext cx="0" cy="173736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890300" y="3439633"/>
                <a:ext cx="0" cy="173736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1929101" y="3439633"/>
                <a:ext cx="0" cy="173736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H="1">
                <a:off x="533400" y="4480560"/>
                <a:ext cx="173736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H="1">
                <a:off x="533400" y="4130040"/>
                <a:ext cx="173736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H="1">
                <a:off x="533400" y="3779520"/>
                <a:ext cx="173736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H="1">
                <a:off x="533400" y="4831080"/>
                <a:ext cx="173736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Explosion 2 230"/>
            <p:cNvSpPr/>
            <p:nvPr/>
          </p:nvSpPr>
          <p:spPr>
            <a:xfrm rot="1188406">
              <a:off x="3889419" y="1921777"/>
              <a:ext cx="282890" cy="256387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Explosion 2 231"/>
            <p:cNvSpPr/>
            <p:nvPr/>
          </p:nvSpPr>
          <p:spPr>
            <a:xfrm rot="1188406">
              <a:off x="4212418" y="1927927"/>
              <a:ext cx="282890" cy="256387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Explosion 2 232"/>
            <p:cNvSpPr/>
            <p:nvPr/>
          </p:nvSpPr>
          <p:spPr>
            <a:xfrm rot="1188406">
              <a:off x="3993178" y="2159175"/>
              <a:ext cx="182880" cy="182880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Explosion 2 233"/>
            <p:cNvSpPr/>
            <p:nvPr/>
          </p:nvSpPr>
          <p:spPr>
            <a:xfrm rot="821389">
              <a:off x="3501268" y="2391616"/>
              <a:ext cx="265295" cy="139213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Explosion 2 234"/>
            <p:cNvSpPr/>
            <p:nvPr/>
          </p:nvSpPr>
          <p:spPr>
            <a:xfrm rot="821389">
              <a:off x="3505615" y="2548444"/>
              <a:ext cx="265295" cy="139213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Explosion 2 235"/>
            <p:cNvSpPr/>
            <p:nvPr/>
          </p:nvSpPr>
          <p:spPr>
            <a:xfrm rot="821389">
              <a:off x="3310368" y="2542973"/>
              <a:ext cx="182880" cy="139213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Explosion 2 236"/>
            <p:cNvSpPr/>
            <p:nvPr/>
          </p:nvSpPr>
          <p:spPr>
            <a:xfrm rot="821389">
              <a:off x="3389498" y="2388462"/>
              <a:ext cx="91440" cy="139213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Explosion 2 237"/>
            <p:cNvSpPr/>
            <p:nvPr/>
          </p:nvSpPr>
          <p:spPr>
            <a:xfrm rot="821389">
              <a:off x="3386442" y="2859259"/>
              <a:ext cx="91440" cy="91440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Explosion 2 238"/>
            <p:cNvSpPr/>
            <p:nvPr/>
          </p:nvSpPr>
          <p:spPr>
            <a:xfrm rot="821389">
              <a:off x="3379483" y="2778849"/>
              <a:ext cx="91440" cy="91440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Explosion 2 239"/>
            <p:cNvSpPr/>
            <p:nvPr/>
          </p:nvSpPr>
          <p:spPr>
            <a:xfrm rot="821389">
              <a:off x="3734908" y="2896413"/>
              <a:ext cx="91440" cy="91440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Explosion 2 240"/>
            <p:cNvSpPr/>
            <p:nvPr/>
          </p:nvSpPr>
          <p:spPr>
            <a:xfrm rot="821389">
              <a:off x="3734908" y="2787558"/>
              <a:ext cx="91440" cy="91440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Explosion 2 241"/>
            <p:cNvSpPr/>
            <p:nvPr/>
          </p:nvSpPr>
          <p:spPr>
            <a:xfrm rot="821389">
              <a:off x="3854653" y="2907303"/>
              <a:ext cx="91440" cy="91440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Explosion 2 242"/>
            <p:cNvSpPr/>
            <p:nvPr/>
          </p:nvSpPr>
          <p:spPr>
            <a:xfrm rot="821389">
              <a:off x="3854653" y="2778849"/>
              <a:ext cx="91440" cy="91440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Explosion 2 243"/>
            <p:cNvSpPr/>
            <p:nvPr/>
          </p:nvSpPr>
          <p:spPr>
            <a:xfrm rot="821389">
              <a:off x="4353222" y="2736723"/>
              <a:ext cx="182880" cy="139213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Explosion 2 244"/>
            <p:cNvSpPr/>
            <p:nvPr/>
          </p:nvSpPr>
          <p:spPr>
            <a:xfrm rot="821389">
              <a:off x="4565153" y="2738835"/>
              <a:ext cx="91440" cy="139213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Explosion 2 245"/>
            <p:cNvSpPr/>
            <p:nvPr/>
          </p:nvSpPr>
          <p:spPr>
            <a:xfrm rot="1188406">
              <a:off x="4528108" y="3221524"/>
              <a:ext cx="282890" cy="256387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Explosion 2 246"/>
            <p:cNvSpPr/>
            <p:nvPr/>
          </p:nvSpPr>
          <p:spPr>
            <a:xfrm rot="1188406">
              <a:off x="4339342" y="3244491"/>
              <a:ext cx="182880" cy="182880"/>
            </a:xfrm>
            <a:prstGeom prst="irregularSeal2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3369961" y="1143000"/>
              <a:ext cx="1506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ritical nets and edges</a:t>
              </a:r>
            </a:p>
          </p:txBody>
        </p:sp>
        <p:cxnSp>
          <p:nvCxnSpPr>
            <p:cNvPr id="249" name="Straight Arrow Connector 248"/>
            <p:cNvCxnSpPr>
              <a:endCxn id="232" idx="0"/>
            </p:cNvCxnSpPr>
            <p:nvPr/>
          </p:nvCxnSpPr>
          <p:spPr>
            <a:xfrm>
              <a:off x="4084618" y="1725487"/>
              <a:ext cx="291811" cy="22631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4072567" y="1767062"/>
              <a:ext cx="63624" cy="4464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endCxn id="234" idx="0"/>
            </p:cNvCxnSpPr>
            <p:nvPr/>
          </p:nvCxnSpPr>
          <p:spPr>
            <a:xfrm flipH="1">
              <a:off x="3634646" y="1725487"/>
              <a:ext cx="418784" cy="67678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4984090" y="3352800"/>
            <a:ext cx="1569110" cy="1325737"/>
            <a:chOff x="4984090" y="3429000"/>
            <a:chExt cx="1569110" cy="1325737"/>
          </a:xfrm>
        </p:grpSpPr>
        <p:cxnSp>
          <p:nvCxnSpPr>
            <p:cNvPr id="258" name="Straight Arrow Connector 257"/>
            <p:cNvCxnSpPr>
              <a:stCxn id="172" idx="2"/>
              <a:endCxn id="183" idx="0"/>
            </p:cNvCxnSpPr>
            <p:nvPr/>
          </p:nvCxnSpPr>
          <p:spPr>
            <a:xfrm>
              <a:off x="5765292" y="3429000"/>
              <a:ext cx="3353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4984090" y="3733800"/>
              <a:ext cx="1569110" cy="102093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Route for the critical nets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4872193" y="2174415"/>
            <a:ext cx="1629191" cy="1254585"/>
            <a:chOff x="4872193" y="2250615"/>
            <a:chExt cx="1629191" cy="1254585"/>
          </a:xfrm>
        </p:grpSpPr>
        <p:sp>
          <p:nvSpPr>
            <p:cNvPr id="172" name="Rectangle 171"/>
            <p:cNvSpPr/>
            <p:nvPr/>
          </p:nvSpPr>
          <p:spPr>
            <a:xfrm>
              <a:off x="5029200" y="2250615"/>
              <a:ext cx="1472184" cy="125458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Solve RLP: the reduced and relaxed IP-CA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3" name="Straight Arrow Connector 252"/>
            <p:cNvCxnSpPr>
              <a:stCxn id="219" idx="3"/>
            </p:cNvCxnSpPr>
            <p:nvPr/>
          </p:nvCxnSpPr>
          <p:spPr>
            <a:xfrm>
              <a:off x="4872193" y="2621280"/>
              <a:ext cx="157007" cy="13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51497479"/>
      </p:ext>
    </p:extLst>
  </p:cSld>
  <p:clrMapOvr>
    <a:masterClrMapping/>
  </p:clrMapOvr>
  <p:transition advTm="1545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Decompose multi-terminal nets</a:t>
            </a:r>
          </a:p>
          <a:p>
            <a:pPr marL="857250" lvl="1" indent="-457200"/>
            <a:r>
              <a:rPr lang="en-US" dirty="0" smtClean="0"/>
              <a:t>Two-terminal subnets using MST*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Solve RLP to generate initial solution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INIT: Procedure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48400" y="1066800"/>
            <a:ext cx="2672732" cy="4191000"/>
            <a:chOff x="6248400" y="1066800"/>
            <a:chExt cx="2672732" cy="4191000"/>
          </a:xfrm>
        </p:grpSpPr>
        <p:sp>
          <p:nvSpPr>
            <p:cNvPr id="5" name="Rectangle 4"/>
            <p:cNvSpPr/>
            <p:nvPr/>
          </p:nvSpPr>
          <p:spPr>
            <a:xfrm>
              <a:off x="6504628" y="1066800"/>
              <a:ext cx="2399413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2D 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rojection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13175" y="1777524"/>
              <a:ext cx="2390866" cy="5334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nitial solution (</a:t>
              </a:r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INIT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)            </a:t>
              </a:r>
            </a:p>
            <a:p>
              <a:pPr algn="ctr"/>
              <a:r>
                <a:rPr lang="en-US" sz="1500" b="1" dirty="0" smtClean="0">
                  <a:solidFill>
                    <a:srgbClr val="800000"/>
                  </a:solidFill>
                  <a:latin typeface="Arial" pitchFamily="34" charset="0"/>
                  <a:cs typeface="Arial" pitchFamily="34" charset="0"/>
                </a:rPr>
                <a:t>(evokes RLP)</a:t>
              </a:r>
              <a:endParaRPr lang="en-US" sz="16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3175" y="2623555"/>
              <a:ext cx="2390866" cy="78028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Rip-up and re-route (</a:t>
              </a:r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RRR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)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(evokes RLP)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21720" y="4571095"/>
              <a:ext cx="2382320" cy="6867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Congestion-aware Layer Assignment (</a:t>
              </a:r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CLA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)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6505341" y="3659089"/>
              <a:ext cx="2415791" cy="684311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no-OF or time-limit?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Elbow Connector 9"/>
            <p:cNvCxnSpPr>
              <a:stCxn id="9" idx="1"/>
              <a:endCxn id="7" idx="1"/>
            </p:cNvCxnSpPr>
            <p:nvPr/>
          </p:nvCxnSpPr>
          <p:spPr>
            <a:xfrm rot="10800000" flipH="1">
              <a:off x="6505341" y="3013701"/>
              <a:ext cx="7834" cy="987545"/>
            </a:xfrm>
            <a:prstGeom prst="bentConnector3">
              <a:avLst>
                <a:gd name="adj1" fmla="val -2918050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  <a:endCxn id="7" idx="0"/>
            </p:cNvCxnSpPr>
            <p:nvPr/>
          </p:nvCxnSpPr>
          <p:spPr>
            <a:xfrm>
              <a:off x="7708608" y="2310925"/>
              <a:ext cx="0" cy="312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6" idx="0"/>
            </p:cNvCxnSpPr>
            <p:nvPr/>
          </p:nvCxnSpPr>
          <p:spPr>
            <a:xfrm>
              <a:off x="7704335" y="1524000"/>
              <a:ext cx="4273" cy="253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2"/>
              <a:endCxn id="9" idx="0"/>
            </p:cNvCxnSpPr>
            <p:nvPr/>
          </p:nvCxnSpPr>
          <p:spPr>
            <a:xfrm>
              <a:off x="7708608" y="3403844"/>
              <a:ext cx="4629" cy="255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  <a:endCxn id="8" idx="0"/>
            </p:cNvCxnSpPr>
            <p:nvPr/>
          </p:nvCxnSpPr>
          <p:spPr>
            <a:xfrm flipH="1">
              <a:off x="7712880" y="4343400"/>
              <a:ext cx="357" cy="227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248400" y="3581400"/>
              <a:ext cx="5982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cs typeface="Arial" pitchFamily="34" charset="0"/>
                </a:rPr>
                <a:t>No</a:t>
              </a:r>
              <a:endParaRPr lang="en-US" sz="1600" dirty="0"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13441" y="4233446"/>
              <a:ext cx="777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cs typeface="Arial" pitchFamily="34" charset="0"/>
                </a:rPr>
                <a:t>Yes</a:t>
              </a:r>
              <a:endParaRPr lang="en-US" sz="1600" dirty="0">
                <a:cs typeface="Arial" pitchFamily="34" charset="0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 bwMode="auto">
          <a:xfrm flipV="1">
            <a:off x="3995056" y="4008894"/>
            <a:ext cx="0" cy="70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85800" y="6290846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*Similar to FGR [TCAD’08], BFGR [ISPD’10] and </a:t>
            </a:r>
            <a:r>
              <a:rPr lang="en-US" i="1" dirty="0" err="1" smtClean="0"/>
              <a:t>NTUgr</a:t>
            </a:r>
            <a:r>
              <a:rPr lang="en-US" i="1" dirty="0" smtClean="0"/>
              <a:t> [ASPDAC’09]</a:t>
            </a:r>
          </a:p>
          <a:p>
            <a:r>
              <a:rPr lang="en-US" i="1" dirty="0" smtClean="0"/>
              <a:t>**Similar to Sidewinder [SLIP’08]</a:t>
            </a:r>
            <a:endParaRPr lang="en-US" i="1" dirty="0"/>
          </a:p>
        </p:txBody>
      </p:sp>
      <p:sp>
        <p:nvSpPr>
          <p:cNvPr id="33" name="Rectangle 32"/>
          <p:cNvSpPr/>
          <p:nvPr/>
        </p:nvSpPr>
        <p:spPr>
          <a:xfrm>
            <a:off x="1126018" y="2971800"/>
            <a:ext cx="1024564" cy="742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Maze routing (1)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02618" y="3906169"/>
            <a:ext cx="1007582" cy="742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RLP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Elbow Connector 37"/>
          <p:cNvCxnSpPr/>
          <p:nvPr/>
        </p:nvCxnSpPr>
        <p:spPr>
          <a:xfrm>
            <a:off x="2150582" y="3581400"/>
            <a:ext cx="2252036" cy="726789"/>
          </a:xfrm>
          <a:prstGeom prst="bentConnector3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 flipV="1">
            <a:off x="2121409" y="4323429"/>
            <a:ext cx="1139815" cy="781971"/>
          </a:xfrm>
          <a:prstGeom prst="bentConnector3">
            <a:avLst>
              <a:gd name="adj1" fmla="val -273"/>
            </a:avLst>
          </a:prstGeom>
          <a:ln w="25400">
            <a:solidFill>
              <a:schemeClr val="tx1"/>
            </a:solidFill>
            <a:prstDash val="solid"/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2000" y="2557046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candidate routes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1011382" y="2904744"/>
            <a:ext cx="1219200" cy="242925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86000" y="28956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used to approximate congestion to identify critical nets and edges</a:t>
            </a:r>
            <a:endParaRPr lang="en-US" sz="1400" i="1" dirty="0"/>
          </a:p>
        </p:txBody>
      </p:sp>
      <p:sp>
        <p:nvSpPr>
          <p:cNvPr id="55" name="Rectangle 54"/>
          <p:cNvSpPr/>
          <p:nvPr/>
        </p:nvSpPr>
        <p:spPr>
          <a:xfrm>
            <a:off x="6509257" y="1777524"/>
            <a:ext cx="2394784" cy="50847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504628" y="2623555"/>
            <a:ext cx="2394784" cy="80544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26018" y="4363369"/>
            <a:ext cx="1007582" cy="8944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Pattern routing** (4)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7716931"/>
      </p:ext>
    </p:extLst>
  </p:cSld>
  <p:clrMapOvr>
    <a:masterClrMapping/>
  </p:clrMapOvr>
  <p:transition advTm="462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RRR: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4784926" cy="533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Solve RLP to estimate utilization of each GR grid edge</a:t>
            </a:r>
          </a:p>
          <a:p>
            <a:pPr marL="857250" lvl="1" indent="-457200"/>
            <a:r>
              <a:rPr lang="en-US" sz="1600" dirty="0" smtClean="0"/>
              <a:t>Takes the solution of previous RRR iteration (or INIT in the first RRR) to find critical nets and edges</a:t>
            </a:r>
          </a:p>
          <a:p>
            <a:pPr marL="857250" lvl="1" indent="-457200"/>
            <a:r>
              <a:rPr lang="en-US" sz="1600" dirty="0" smtClean="0"/>
              <a:t>Uses up to 10 candidate routes from the solutions of the previous RRR iterations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Order nets based on estimated overflow using the route generated by RLP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Apply Multiple Rip-up Single Reroute* (MRSR) in the first iterations to improve speed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Apply Single Rip-up Single Reroute* in remaining iterations</a:t>
            </a:r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r>
              <a:rPr lang="en-US" sz="1600" i="1" dirty="0" smtClean="0"/>
              <a:t>* </a:t>
            </a:r>
            <a:r>
              <a:rPr lang="en-US" sz="1600" i="1" dirty="0" smtClean="0"/>
              <a:t>A user-defined bounding-box constraint can be provided to restrict how scenic each net is routed</a:t>
            </a:r>
            <a:endParaRPr lang="en-US" sz="1600" i="1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257800" y="1143000"/>
            <a:ext cx="3614768" cy="4191000"/>
            <a:chOff x="1948546" y="1684946"/>
            <a:chExt cx="3614768" cy="3242416"/>
          </a:xfrm>
        </p:grpSpPr>
        <p:grpSp>
          <p:nvGrpSpPr>
            <p:cNvPr id="16" name="Group 15"/>
            <p:cNvGrpSpPr/>
            <p:nvPr/>
          </p:nvGrpSpPr>
          <p:grpSpPr>
            <a:xfrm>
              <a:off x="2009072" y="1684946"/>
              <a:ext cx="3554242" cy="3242416"/>
              <a:chOff x="2009072" y="1634384"/>
              <a:chExt cx="3554242" cy="324241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043941" y="1634384"/>
                <a:ext cx="3519373" cy="45007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Update edge utilization </a:t>
                </a:r>
              </a:p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(evokes RLP)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043227" y="2201254"/>
                <a:ext cx="3519373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Order decomposed nets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8" idx="2"/>
                <a:endCxn id="19" idx="0"/>
              </p:cNvCxnSpPr>
              <p:nvPr/>
            </p:nvCxnSpPr>
            <p:spPr>
              <a:xfrm flipH="1">
                <a:off x="3802914" y="2084461"/>
                <a:ext cx="714" cy="1167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9" idx="2"/>
                <a:endCxn id="23" idx="0"/>
              </p:cNvCxnSpPr>
              <p:nvPr/>
            </p:nvCxnSpPr>
            <p:spPr>
              <a:xfrm flipH="1">
                <a:off x="3797624" y="2658454"/>
                <a:ext cx="5290" cy="1175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Diamond 22"/>
              <p:cNvSpPr/>
              <p:nvPr/>
            </p:nvSpPr>
            <p:spPr>
              <a:xfrm>
                <a:off x="2160124" y="2775956"/>
                <a:ext cx="3275000" cy="864551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09072" y="3867663"/>
                <a:ext cx="1724728" cy="100059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Multiple Rip-up Single Reroute for all overflow nets</a:t>
                </a:r>
              </a:p>
              <a:p>
                <a:pPr algn="ctr"/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803628" y="3876209"/>
                <a:ext cx="1758972" cy="100059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Single 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ip-up Single Reroute for all overflow nets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2871436" y="3640507"/>
                <a:ext cx="1811678" cy="231911"/>
                <a:chOff x="5882810" y="4139434"/>
                <a:chExt cx="1457648" cy="231911"/>
              </a:xfrm>
            </p:grpSpPr>
            <p:cxnSp>
              <p:nvCxnSpPr>
                <p:cNvPr id="31" name="Elbow Connector 30"/>
                <p:cNvCxnSpPr>
                  <a:stCxn id="23" idx="2"/>
                  <a:endCxn id="24" idx="0"/>
                </p:cNvCxnSpPr>
                <p:nvPr/>
              </p:nvCxnSpPr>
              <p:spPr>
                <a:xfrm rot="5400000">
                  <a:off x="6141830" y="3880414"/>
                  <a:ext cx="227156" cy="745196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Elbow Connector 31"/>
                <p:cNvCxnSpPr/>
                <p:nvPr/>
              </p:nvCxnSpPr>
              <p:spPr>
                <a:xfrm>
                  <a:off x="6631232" y="4247235"/>
                  <a:ext cx="709226" cy="124110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2767199" y="3429000"/>
                <a:ext cx="9666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cs typeface="Arial" pitchFamily="34" charset="0"/>
                  </a:rPr>
                  <a:t>Yes</a:t>
                </a:r>
                <a:endParaRPr lang="en-US" sz="1600" dirty="0">
                  <a:cs typeface="Arial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419600" y="3429000"/>
                <a:ext cx="9666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cs typeface="Arial" pitchFamily="34" charset="0"/>
                  </a:rPr>
                  <a:t>No</a:t>
                </a:r>
                <a:endParaRPr lang="en-US" sz="1600" dirty="0">
                  <a:cs typeface="Arial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514600" y="2971800"/>
                <a:ext cx="2557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cs typeface="Arial" pitchFamily="34" charset="0"/>
                  </a:rPr>
                  <a:t>Improved overflow by </a:t>
                </a:r>
                <a:r>
                  <a:rPr lang="en-US" sz="1600" b="1" dirty="0" smtClean="0">
                    <a:cs typeface="Arial" pitchFamily="34" charset="0"/>
                  </a:rPr>
                  <a:t>MRSR</a:t>
                </a:r>
                <a:r>
                  <a:rPr lang="en-US" sz="1600" dirty="0" smtClean="0">
                    <a:cs typeface="Arial" pitchFamily="34" charset="0"/>
                  </a:rPr>
                  <a:t> in previous </a:t>
                </a:r>
                <a:r>
                  <a:rPr lang="en-US" sz="1600" b="1" dirty="0" smtClean="0">
                    <a:cs typeface="Arial" pitchFamily="34" charset="0"/>
                  </a:rPr>
                  <a:t>RRR</a:t>
                </a:r>
                <a:r>
                  <a:rPr lang="en-US" sz="1600" dirty="0" smtClean="0">
                    <a:cs typeface="Arial" pitchFamily="34" charset="0"/>
                  </a:rPr>
                  <a:t>?</a:t>
                </a:r>
                <a:endParaRPr lang="en-US" sz="1600" dirty="0">
                  <a:cs typeface="Arial" pitchFamily="34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948546" y="3704512"/>
              <a:ext cx="9829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cs typeface="Arial" pitchFamily="34" charset="0"/>
                </a:rPr>
                <a:t>(</a:t>
              </a:r>
              <a:r>
                <a:rPr lang="en-US" b="1" dirty="0">
                  <a:cs typeface="Arial" pitchFamily="34" charset="0"/>
                </a:rPr>
                <a:t>MRSR</a:t>
              </a:r>
              <a:r>
                <a:rPr lang="en-US" dirty="0">
                  <a:cs typeface="Arial" pitchFamily="34" charset="0"/>
                </a:rPr>
                <a:t>) 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01000" y="3753400"/>
            <a:ext cx="947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Arial" pitchFamily="34" charset="0"/>
              </a:rPr>
              <a:t>(</a:t>
            </a:r>
            <a:r>
              <a:rPr lang="en-US" b="1" dirty="0">
                <a:cs typeface="Arial" pitchFamily="34" charset="0"/>
              </a:rPr>
              <a:t>S</a:t>
            </a:r>
            <a:r>
              <a:rPr lang="en-US" b="1" dirty="0" smtClean="0">
                <a:cs typeface="Arial" pitchFamily="34" charset="0"/>
              </a:rPr>
              <a:t>RSR</a:t>
            </a:r>
            <a:r>
              <a:rPr lang="en-US" dirty="0">
                <a:cs typeface="Arial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40018439"/>
      </p:ext>
    </p:extLst>
  </p:cSld>
  <p:clrMapOvr>
    <a:masterClrMapping/>
  </p:clrMapOvr>
  <p:transition advTm="75626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454653" y="2651927"/>
            <a:ext cx="2310175" cy="1754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Rip-up Single Reroute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Subnets of different nets often have the </a:t>
            </a:r>
            <a:r>
              <a:rPr lang="en-US" dirty="0" smtClean="0"/>
              <a:t>terminals mapping to the same vertices in the GR grid graph</a:t>
            </a:r>
            <a:endParaRPr lang="en-US" dirty="0"/>
          </a:p>
          <a:p>
            <a:pPr lvl="1"/>
            <a:r>
              <a:rPr lang="en-US" dirty="0"/>
              <a:t>In the first step of RRR for </a:t>
            </a:r>
            <a:r>
              <a:rPr lang="en-US" i="1" dirty="0" smtClean="0"/>
              <a:t>superblue1</a:t>
            </a:r>
            <a:r>
              <a:rPr lang="en-US" dirty="0" smtClean="0"/>
              <a:t>, </a:t>
            </a:r>
            <a:r>
              <a:rPr lang="en-US" dirty="0"/>
              <a:t>595K nets out of 1409K can be removed by MRSR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86400" y="2618509"/>
            <a:ext cx="3429000" cy="3323156"/>
            <a:chOff x="4495800" y="990600"/>
            <a:chExt cx="3429000" cy="3143724"/>
          </a:xfrm>
        </p:grpSpPr>
        <p:sp>
          <p:nvSpPr>
            <p:cNvPr id="5" name="Rectangle 4"/>
            <p:cNvSpPr/>
            <p:nvPr/>
          </p:nvSpPr>
          <p:spPr>
            <a:xfrm>
              <a:off x="4495800" y="990600"/>
              <a:ext cx="685800" cy="3124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495800" y="20574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95800" y="31242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648200" y="1066800"/>
              <a:ext cx="473206" cy="1019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G1:</a:t>
              </a:r>
            </a:p>
            <a:p>
              <a:r>
                <a:rPr lang="en-US" sz="1600" dirty="0" smtClean="0"/>
                <a:t>P1</a:t>
              </a:r>
            </a:p>
            <a:p>
              <a:r>
                <a:rPr lang="en-US" sz="1600" dirty="0" smtClean="0"/>
                <a:t>P2</a:t>
              </a:r>
            </a:p>
            <a:p>
              <a:r>
                <a:rPr lang="en-US" sz="1600" b="1" dirty="0" smtClean="0"/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0" y="2124670"/>
              <a:ext cx="516488" cy="1019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G2:</a:t>
              </a:r>
            </a:p>
            <a:p>
              <a:r>
                <a:rPr lang="en-US" sz="1600" dirty="0" smtClean="0"/>
                <a:t>P1</a:t>
              </a:r>
            </a:p>
            <a:p>
              <a:r>
                <a:rPr lang="en-US" sz="1600" dirty="0" smtClean="0"/>
                <a:t>P2</a:t>
              </a:r>
            </a:p>
            <a:p>
              <a:r>
                <a:rPr lang="en-US" b="1" dirty="0"/>
                <a:t>1</a:t>
              </a:r>
              <a:endParaRPr lang="en-US" sz="1600" b="1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8200" y="3115270"/>
              <a:ext cx="516488" cy="1019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G3:</a:t>
              </a:r>
            </a:p>
            <a:p>
              <a:r>
                <a:rPr lang="en-US" sz="1600" dirty="0" smtClean="0"/>
                <a:t>P1</a:t>
              </a:r>
            </a:p>
            <a:p>
              <a:r>
                <a:rPr lang="en-US" sz="1600" dirty="0" smtClean="0"/>
                <a:t>P3</a:t>
              </a:r>
            </a:p>
            <a:p>
              <a:r>
                <a:rPr lang="en-US" b="1" dirty="0"/>
                <a:t>2</a:t>
              </a:r>
              <a:endParaRPr lang="en-US" sz="1600" b="1" dirty="0" smtClean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181600" y="1522412"/>
              <a:ext cx="457200" cy="1588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638800" y="1334656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102924" y="1522412"/>
              <a:ext cx="457200" cy="1588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560124" y="1334656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7010400" y="1520100"/>
              <a:ext cx="457200" cy="1588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467600" y="1332344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181600" y="3616756"/>
              <a:ext cx="457200" cy="1588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638800" y="34290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181600" y="2626156"/>
              <a:ext cx="457200" cy="1588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638800" y="24384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101776" y="3618526"/>
              <a:ext cx="457200" cy="1588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558976" y="3430769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410200" y="5971308"/>
            <a:ext cx="2338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 of sub-nets = 6</a:t>
            </a:r>
          </a:p>
          <a:p>
            <a:r>
              <a:rPr lang="en-US" sz="1600" dirty="0" smtClean="0"/>
              <a:t>Average edge capacity = 3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6477000" y="3437658"/>
            <a:ext cx="1210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Util. Factor</a:t>
            </a:r>
            <a:endParaRPr lang="en-US" sz="1600" dirty="0"/>
          </a:p>
        </p:txBody>
      </p:sp>
      <p:cxnSp>
        <p:nvCxnSpPr>
          <p:cNvPr id="88" name="Straight Arrow Connector 87"/>
          <p:cNvCxnSpPr/>
          <p:nvPr/>
        </p:nvCxnSpPr>
        <p:spPr>
          <a:xfrm rot="10800000">
            <a:off x="5943600" y="3595852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38793" y="4722131"/>
            <a:ext cx="2310176" cy="167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0"/>
            <a:endCxn id="25" idx="2"/>
          </p:cNvCxnSpPr>
          <p:nvPr/>
        </p:nvCxnSpPr>
        <p:spPr>
          <a:xfrm>
            <a:off x="2593881" y="4722131"/>
            <a:ext cx="0" cy="16786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2332091" y="5561466"/>
            <a:ext cx="16786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1177003" y="5561466"/>
            <a:ext cx="16786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1"/>
            <a:endCxn id="25" idx="3"/>
          </p:cNvCxnSpPr>
          <p:nvPr/>
        </p:nvCxnSpPr>
        <p:spPr>
          <a:xfrm>
            <a:off x="1438793" y="5561465"/>
            <a:ext cx="23101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H="1">
            <a:off x="1438793" y="5141799"/>
            <a:ext cx="23101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H="1">
            <a:off x="1438793" y="5981131"/>
            <a:ext cx="23101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403791" y="5503782"/>
            <a:ext cx="72193" cy="119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rot="10800000" flipH="1">
            <a:off x="1492457" y="5563735"/>
            <a:ext cx="1767634" cy="0"/>
          </a:xfrm>
          <a:prstGeom prst="line">
            <a:avLst/>
          </a:prstGeom>
          <a:ln w="889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003812" y="5393537"/>
            <a:ext cx="419667" cy="0"/>
          </a:xfrm>
          <a:prstGeom prst="line">
            <a:avLst/>
          </a:prstGeom>
          <a:ln w="889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60342" y="5153977"/>
            <a:ext cx="531602" cy="0"/>
          </a:xfrm>
          <a:prstGeom prst="line">
            <a:avLst/>
          </a:prstGeom>
          <a:ln w="889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2" idx="0"/>
          </p:cNvCxnSpPr>
          <p:nvPr/>
        </p:nvCxnSpPr>
        <p:spPr>
          <a:xfrm rot="16200000" flipH="1">
            <a:off x="1049649" y="5113544"/>
            <a:ext cx="779381" cy="109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38793" y="4724400"/>
            <a:ext cx="2310176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1405543" y="5943600"/>
            <a:ext cx="2310176" cy="0"/>
          </a:xfrm>
          <a:prstGeom prst="line">
            <a:avLst/>
          </a:prstGeom>
          <a:ln w="635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505886" y="6163508"/>
            <a:ext cx="419667" cy="0"/>
          </a:xfrm>
          <a:prstGeom prst="line">
            <a:avLst/>
          </a:prstGeom>
          <a:ln w="635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4"/>
          </p:cNvCxnSpPr>
          <p:nvPr/>
        </p:nvCxnSpPr>
        <p:spPr>
          <a:xfrm rot="5400000">
            <a:off x="1259483" y="5802997"/>
            <a:ext cx="359714" cy="1096"/>
          </a:xfrm>
          <a:prstGeom prst="line">
            <a:avLst/>
          </a:prstGeom>
          <a:ln w="635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86769" y="55118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p1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88212" y="509329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p2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88212" y="60960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p3</a:t>
            </a:r>
            <a:endParaRPr lang="en-US" dirty="0">
              <a:solidFill>
                <a:srgbClr val="000099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3539136" y="4934234"/>
            <a:ext cx="419667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703026" y="6348564"/>
            <a:ext cx="72193" cy="119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703026" y="5084115"/>
            <a:ext cx="72193" cy="119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0"/>
            <a:endCxn id="47" idx="2"/>
          </p:cNvCxnSpPr>
          <p:nvPr/>
        </p:nvCxnSpPr>
        <p:spPr>
          <a:xfrm>
            <a:off x="2609741" y="2651927"/>
            <a:ext cx="0" cy="17549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2309799" y="3529414"/>
            <a:ext cx="17549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1154712" y="3529414"/>
            <a:ext cx="17549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1"/>
            <a:endCxn id="47" idx="3"/>
          </p:cNvCxnSpPr>
          <p:nvPr/>
        </p:nvCxnSpPr>
        <p:spPr>
          <a:xfrm>
            <a:off x="1454653" y="3529413"/>
            <a:ext cx="23101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 flipH="1">
            <a:off x="1461034" y="3058640"/>
            <a:ext cx="23101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 flipH="1">
            <a:off x="1461034" y="3936124"/>
            <a:ext cx="23101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435528" y="3411065"/>
            <a:ext cx="72193" cy="125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426049" y="345717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p1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19949" y="300731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p2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88657" y="404036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p3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734764" y="4294245"/>
            <a:ext cx="72193" cy="125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734764" y="2972322"/>
            <a:ext cx="72193" cy="125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1363720" y="2377695"/>
            <a:ext cx="2386867" cy="1949690"/>
            <a:chOff x="1363720" y="2377695"/>
            <a:chExt cx="2386867" cy="1949690"/>
          </a:xfrm>
        </p:grpSpPr>
        <p:sp>
          <p:nvSpPr>
            <p:cNvPr id="90" name="TextBox 89"/>
            <p:cNvSpPr txBox="1"/>
            <p:nvPr/>
          </p:nvSpPr>
          <p:spPr>
            <a:xfrm>
              <a:off x="1676400" y="2377695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n1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438793" y="3048000"/>
              <a:ext cx="231017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1215" y="4108014"/>
              <a:ext cx="438743" cy="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256104" y="3719055"/>
              <a:ext cx="376065" cy="109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224217" y="3285828"/>
              <a:ext cx="43874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12862" y="3500704"/>
              <a:ext cx="531602" cy="0"/>
            </a:xfrm>
            <a:prstGeom prst="line">
              <a:avLst/>
            </a:prstGeom>
            <a:ln w="412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1829611" y="3285846"/>
              <a:ext cx="391735" cy="0"/>
            </a:xfrm>
            <a:prstGeom prst="line">
              <a:avLst/>
            </a:prstGeom>
            <a:ln w="3492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028252" y="3068608"/>
              <a:ext cx="1645920" cy="0"/>
            </a:xfrm>
            <a:prstGeom prst="line">
              <a:avLst/>
            </a:prstGeom>
            <a:ln w="3492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932812" y="3074292"/>
              <a:ext cx="861816" cy="0"/>
            </a:xfrm>
            <a:prstGeom prst="line">
              <a:avLst/>
            </a:prstGeom>
            <a:ln w="3492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403932" y="2619896"/>
              <a:ext cx="1186868" cy="0"/>
            </a:xfrm>
            <a:prstGeom prst="line">
              <a:avLst/>
            </a:prstGeom>
            <a:ln w="3492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982732" y="3074292"/>
              <a:ext cx="861816" cy="0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04553" y="2669755"/>
              <a:ext cx="1150292" cy="0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2492246" y="2817467"/>
              <a:ext cx="313388" cy="0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1452" y="2946909"/>
              <a:ext cx="1097280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3553187" y="3728552"/>
              <a:ext cx="376065" cy="1096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454671" y="3949416"/>
              <a:ext cx="1097280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2356085" y="3765423"/>
              <a:ext cx="391735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543642" y="3579051"/>
              <a:ext cx="1188720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3341004" y="3943486"/>
              <a:ext cx="705122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2357059" y="2803841"/>
              <a:ext cx="408766" cy="0"/>
            </a:xfrm>
            <a:prstGeom prst="line">
              <a:avLst/>
            </a:prstGeom>
            <a:ln w="3492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550012" y="2998005"/>
              <a:ext cx="1097280" cy="0"/>
            </a:xfrm>
            <a:prstGeom prst="line">
              <a:avLst/>
            </a:prstGeom>
            <a:ln w="3492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598966" y="2616702"/>
              <a:ext cx="444737" cy="330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C000"/>
                  </a:solidFill>
                </a:rPr>
                <a:t>n2</a:t>
              </a:r>
              <a:endParaRPr 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681332" y="2780209"/>
              <a:ext cx="444737" cy="330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n4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90975" y="3117131"/>
              <a:ext cx="444737" cy="330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n3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113591" y="3476352"/>
              <a:ext cx="444737" cy="330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n5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13591" y="3882638"/>
              <a:ext cx="444737" cy="330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F0"/>
                  </a:solidFill>
                </a:rPr>
                <a:t>n6</a:t>
              </a:r>
              <a:endParaRPr lang="en-US" sz="1400" dirty="0">
                <a:solidFill>
                  <a:srgbClr val="00B0F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rot="10800000">
              <a:off x="1438793" y="3505199"/>
              <a:ext cx="2310175" cy="0"/>
            </a:xfrm>
            <a:prstGeom prst="line">
              <a:avLst/>
            </a:prstGeom>
            <a:ln w="317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2296471" y="4419600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G2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45850" y="5214920"/>
            <a:ext cx="537070" cy="39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76552" y="5672519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G3</a:t>
            </a:r>
            <a:endParaRPr lang="en-US" sz="1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57200" y="3136325"/>
                <a:ext cx="9498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36325"/>
                <a:ext cx="949812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677153" y="2729925"/>
                <a:ext cx="742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53" y="2729925"/>
                <a:ext cx="742447" cy="58477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730641" y="4182646"/>
                <a:ext cx="6665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641" y="4182646"/>
                <a:ext cx="666593" cy="338554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43856" y="5334000"/>
                <a:ext cx="952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56" y="5334000"/>
                <a:ext cx="952056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731556" y="4953000"/>
                <a:ext cx="6754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556" y="4953000"/>
                <a:ext cx="675441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693012" y="6138446"/>
                <a:ext cx="4612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012" y="6138446"/>
                <a:ext cx="461280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2769934"/>
      </p:ext>
    </p:extLst>
  </p:cSld>
  <p:clrMapOvr>
    <a:masterClrMapping/>
  </p:clrMapOvr>
  <p:transition advTm="990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7" grpId="0"/>
      <p:bldP spid="25" grpId="0" animBg="1"/>
      <p:bldP spid="32" grpId="0" animBg="1"/>
      <p:bldP spid="41" grpId="0"/>
      <p:bldP spid="42" grpId="0"/>
      <p:bldP spid="43" grpId="0"/>
      <p:bldP spid="45" grpId="0" animBg="1"/>
      <p:bldP spid="46" grpId="0" animBg="1"/>
      <p:bldP spid="96" grpId="0"/>
      <p:bldP spid="97" grpId="0"/>
      <p:bldP spid="98" grpId="0"/>
      <p:bldP spid="103" grpId="0" animBg="1"/>
      <p:bldP spid="104" grpId="0" animBg="1"/>
      <p:bldP spid="1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CGRIP: Layer Assignment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Steiner points of </a:t>
            </a:r>
            <a:r>
              <a:rPr lang="en-US" dirty="0" smtClean="0"/>
              <a:t>each 2D </a:t>
            </a:r>
            <a:r>
              <a:rPr lang="en-US" dirty="0"/>
              <a:t>route </a:t>
            </a:r>
            <a:r>
              <a:rPr lang="en-US" dirty="0" smtClean="0"/>
              <a:t>after merging its              two-terminal subnets are identified and cycles removed </a:t>
            </a:r>
            <a:endParaRPr lang="en-US" dirty="0"/>
          </a:p>
          <a:p>
            <a:pPr lvl="1"/>
            <a:r>
              <a:rPr lang="en-US" dirty="0"/>
              <a:t>Eliminates the inaccuracy introduced by the overlapping subnets</a:t>
            </a:r>
          </a:p>
          <a:p>
            <a:pPr lvl="1"/>
            <a:endParaRPr lang="en-US" sz="12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Subnets </a:t>
            </a:r>
            <a:r>
              <a:rPr lang="en-US" dirty="0"/>
              <a:t>are sorted based on the </a:t>
            </a:r>
            <a:r>
              <a:rPr lang="en-US" dirty="0" smtClean="0"/>
              <a:t>                                    number </a:t>
            </a:r>
            <a:r>
              <a:rPr lang="en-US" dirty="0"/>
              <a:t>of bends</a:t>
            </a:r>
          </a:p>
          <a:p>
            <a:r>
              <a:rPr lang="en-US" dirty="0" smtClean="0"/>
              <a:t>Greedy layer assignment such that</a:t>
            </a:r>
            <a:endParaRPr lang="en-US" dirty="0"/>
          </a:p>
          <a:p>
            <a:pPr lvl="1"/>
            <a:r>
              <a:rPr lang="en-US" dirty="0" err="1"/>
              <a:t>wirelength</a:t>
            </a:r>
            <a:r>
              <a:rPr lang="en-US" dirty="0"/>
              <a:t> and overflow </a:t>
            </a:r>
            <a:r>
              <a:rPr lang="en-US" dirty="0" smtClean="0"/>
              <a:t>are </a:t>
            </a:r>
            <a:r>
              <a:rPr lang="en-US" dirty="0"/>
              <a:t>minimized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wire </a:t>
            </a:r>
            <a:r>
              <a:rPr lang="en-US" dirty="0" smtClean="0"/>
              <a:t>size per layer is considered</a:t>
            </a:r>
            <a:endParaRPr lang="en-US" dirty="0"/>
          </a:p>
          <a:p>
            <a:pPr lvl="1"/>
            <a:r>
              <a:rPr lang="en-US" dirty="0"/>
              <a:t>virtual pins </a:t>
            </a:r>
            <a:r>
              <a:rPr lang="en-US" dirty="0" smtClean="0"/>
              <a:t>are </a:t>
            </a:r>
            <a:r>
              <a:rPr lang="en-US" dirty="0"/>
              <a:t>connected 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462906"/>
              </p:ext>
            </p:extLst>
          </p:nvPr>
        </p:nvGraphicFramePr>
        <p:xfrm>
          <a:off x="914400" y="2286000"/>
          <a:ext cx="2438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Elbow Connector 5"/>
          <p:cNvCxnSpPr/>
          <p:nvPr/>
        </p:nvCxnSpPr>
        <p:spPr bwMode="auto">
          <a:xfrm rot="5400000">
            <a:off x="1333500" y="2400300"/>
            <a:ext cx="1143000" cy="914400"/>
          </a:xfrm>
          <a:prstGeom prst="bentConnector3">
            <a:avLst>
              <a:gd name="adj1" fmla="val 30952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914400" y="2677886"/>
            <a:ext cx="1981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1" name="Elbow Connector 10"/>
          <p:cNvCxnSpPr/>
          <p:nvPr/>
        </p:nvCxnSpPr>
        <p:spPr bwMode="auto">
          <a:xfrm rot="10800000" flipV="1">
            <a:off x="914400" y="2329544"/>
            <a:ext cx="1447800" cy="381000"/>
          </a:xfrm>
          <a:prstGeom prst="bentConnector3">
            <a:avLst>
              <a:gd name="adj1" fmla="val 34211"/>
            </a:avLst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3122"/>
              </p:ext>
            </p:extLst>
          </p:nvPr>
        </p:nvGraphicFramePr>
        <p:xfrm>
          <a:off x="3962400" y="2326640"/>
          <a:ext cx="2438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 bwMode="auto">
          <a:xfrm rot="5400000">
            <a:off x="4370614" y="2440940"/>
            <a:ext cx="1143000" cy="914400"/>
          </a:xfrm>
          <a:prstGeom prst="bentConnector3">
            <a:avLst>
              <a:gd name="adj1" fmla="val 30952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962400" y="2685868"/>
            <a:ext cx="533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410200" y="2685868"/>
            <a:ext cx="990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2" name="Elbow Connector 31"/>
          <p:cNvCxnSpPr/>
          <p:nvPr/>
        </p:nvCxnSpPr>
        <p:spPr bwMode="auto">
          <a:xfrm rot="16200000" flipH="1">
            <a:off x="3875314" y="2819401"/>
            <a:ext cx="762000" cy="457200"/>
          </a:xfrm>
          <a:prstGeom prst="bentConnector3">
            <a:avLst>
              <a:gd name="adj1" fmla="val 0"/>
            </a:avLst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Elbow Connector 34"/>
          <p:cNvCxnSpPr/>
          <p:nvPr/>
        </p:nvCxnSpPr>
        <p:spPr bwMode="auto">
          <a:xfrm>
            <a:off x="5410200" y="2286000"/>
            <a:ext cx="990600" cy="381000"/>
          </a:xfrm>
          <a:prstGeom prst="bentConnector3">
            <a:avLst>
              <a:gd name="adj1" fmla="val 549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4495800" y="2667000"/>
            <a:ext cx="914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3404750" y="2931160"/>
            <a:ext cx="481450" cy="27432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395068" y="2209800"/>
            <a:ext cx="2672732" cy="4191000"/>
            <a:chOff x="6248400" y="1066800"/>
            <a:chExt cx="2672732" cy="4191000"/>
          </a:xfrm>
        </p:grpSpPr>
        <p:sp>
          <p:nvSpPr>
            <p:cNvPr id="21" name="Rectangle 20"/>
            <p:cNvSpPr/>
            <p:nvPr/>
          </p:nvSpPr>
          <p:spPr>
            <a:xfrm>
              <a:off x="6504628" y="1066800"/>
              <a:ext cx="2399413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2D 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rojection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13175" y="1777524"/>
              <a:ext cx="2390866" cy="5334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nitial solution (INIT)            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(evokes RLP)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13175" y="2623555"/>
              <a:ext cx="2390866" cy="78028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Rip-up and re-route (RRR)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(evokes RLP)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21720" y="4571095"/>
              <a:ext cx="2382320" cy="6867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Congestion-aware Layer Assignment (</a:t>
              </a:r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CLA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)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Diamond 26"/>
            <p:cNvSpPr/>
            <p:nvPr/>
          </p:nvSpPr>
          <p:spPr>
            <a:xfrm>
              <a:off x="6505341" y="3659089"/>
              <a:ext cx="2415791" cy="684311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no-OF or time-limit?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Elbow Connector 28"/>
            <p:cNvCxnSpPr>
              <a:stCxn id="27" idx="1"/>
              <a:endCxn id="23" idx="1"/>
            </p:cNvCxnSpPr>
            <p:nvPr/>
          </p:nvCxnSpPr>
          <p:spPr>
            <a:xfrm rot="10800000" flipH="1">
              <a:off x="6505341" y="3013701"/>
              <a:ext cx="7834" cy="987545"/>
            </a:xfrm>
            <a:prstGeom prst="bentConnector3">
              <a:avLst>
                <a:gd name="adj1" fmla="val -2918050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3" idx="0"/>
            </p:cNvCxnSpPr>
            <p:nvPr/>
          </p:nvCxnSpPr>
          <p:spPr>
            <a:xfrm>
              <a:off x="7708608" y="2310925"/>
              <a:ext cx="0" cy="312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1" idx="2"/>
              <a:endCxn id="22" idx="0"/>
            </p:cNvCxnSpPr>
            <p:nvPr/>
          </p:nvCxnSpPr>
          <p:spPr>
            <a:xfrm>
              <a:off x="7704335" y="1524000"/>
              <a:ext cx="4273" cy="253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3" idx="2"/>
              <a:endCxn id="27" idx="0"/>
            </p:cNvCxnSpPr>
            <p:nvPr/>
          </p:nvCxnSpPr>
          <p:spPr>
            <a:xfrm>
              <a:off x="7708608" y="3403844"/>
              <a:ext cx="4629" cy="255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2"/>
              <a:endCxn id="24" idx="0"/>
            </p:cNvCxnSpPr>
            <p:nvPr/>
          </p:nvCxnSpPr>
          <p:spPr>
            <a:xfrm flipH="1">
              <a:off x="7712880" y="4343400"/>
              <a:ext cx="357" cy="227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248400" y="3581400"/>
              <a:ext cx="5982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cs typeface="Arial" pitchFamily="34" charset="0"/>
                </a:rPr>
                <a:t>No</a:t>
              </a:r>
              <a:endParaRPr lang="en-US" sz="1600" dirty="0"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913441" y="4233446"/>
              <a:ext cx="777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cs typeface="Arial" pitchFamily="34" charset="0"/>
                </a:rPr>
                <a:t>Yes</a:t>
              </a:r>
              <a:endParaRPr lang="en-US" sz="1600" dirty="0">
                <a:cs typeface="Arial" pitchFamily="34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6667284" y="5715000"/>
            <a:ext cx="2400516" cy="6858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2130560"/>
      </p:ext>
    </p:extLst>
  </p:cSld>
  <p:clrMapOvr>
    <a:masterClrMapping/>
  </p:clrMapOvr>
  <p:transition advTm="350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coalesCgrip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variation used to judge the ISPD 2011 contest on </a:t>
            </a:r>
            <a:r>
              <a:rPr lang="en-US" dirty="0" err="1" smtClean="0"/>
              <a:t>routability</a:t>
            </a:r>
            <a:r>
              <a:rPr lang="en-US" dirty="0" smtClean="0"/>
              <a:t>-driven placement</a:t>
            </a:r>
          </a:p>
          <a:p>
            <a:pPr lvl="1"/>
            <a:r>
              <a:rPr lang="en-US" dirty="0" smtClean="0"/>
              <a:t>Uses FGR for 5 minutes to generate an initial solution (INIT step)</a:t>
            </a:r>
          </a:p>
          <a:p>
            <a:pPr lvl="2"/>
            <a:r>
              <a:rPr lang="en-US" dirty="0" smtClean="0"/>
              <a:t>Changed FGR to handle the new benchmark formats considering wire size and spacing, virtual pins, blockages, etc.</a:t>
            </a:r>
          </a:p>
          <a:p>
            <a:pPr lvl="1"/>
            <a:r>
              <a:rPr lang="en-US" dirty="0" smtClean="0"/>
              <a:t>Runs a simpler version of CGRIP for an additional 10 minutes</a:t>
            </a:r>
          </a:p>
          <a:p>
            <a:pPr lvl="2"/>
            <a:r>
              <a:rPr lang="en-US" dirty="0" smtClean="0"/>
              <a:t>Maximum resolution (number of regions equal to the edge in the GR grid-graph)</a:t>
            </a:r>
          </a:p>
          <a:p>
            <a:pPr lvl="2"/>
            <a:r>
              <a:rPr lang="en-US" dirty="0" smtClean="0"/>
              <a:t>Uses RLP but for IP-CA which minimizes the total overflow</a:t>
            </a:r>
          </a:p>
          <a:p>
            <a:pPr lvl="2"/>
            <a:r>
              <a:rPr lang="en-US" dirty="0" smtClean="0"/>
              <a:t>Uses a different net ordering during RRR</a:t>
            </a:r>
          </a:p>
          <a:p>
            <a:pPr lvl="2"/>
            <a:r>
              <a:rPr lang="en-US" dirty="0" smtClean="0"/>
              <a:t>Does not have the MRSR step</a:t>
            </a:r>
          </a:p>
          <a:p>
            <a:pPr lvl="2"/>
            <a:r>
              <a:rPr lang="en-US" dirty="0" smtClean="0"/>
              <a:t>Has a less accurate edge cost update during RRR</a:t>
            </a:r>
          </a:p>
          <a:p>
            <a:pPr lvl="3"/>
            <a:r>
              <a:rPr lang="en-US" dirty="0" smtClean="0"/>
              <a:t>CGRIP updates the edge history within an RRR iteration</a:t>
            </a:r>
          </a:p>
          <a:p>
            <a:pPr lvl="2"/>
            <a:r>
              <a:rPr lang="en-US" dirty="0" smtClean="0"/>
              <a:t>Lacks several enhancements in the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716694471"/>
      </p:ext>
    </p:extLst>
  </p:cSld>
  <p:clrMapOvr>
    <a:masterClrMapping/>
  </p:clrMapOvr>
  <p:transition advTm="4241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dirty="0" err="1" smtClean="0"/>
              <a:t>coalesCgrip</a:t>
            </a:r>
            <a:r>
              <a:rPr lang="en-US" dirty="0" smtClean="0"/>
              <a:t> and CGRIP support </a:t>
            </a:r>
            <a:r>
              <a:rPr lang="en-US" dirty="0"/>
              <a:t>the new bookshelf format used in the ISPD 2011 benchmark </a:t>
            </a:r>
            <a:r>
              <a:rPr lang="en-US" dirty="0" smtClean="0"/>
              <a:t>suites </a:t>
            </a:r>
            <a:endParaRPr lang="en-US" dirty="0"/>
          </a:p>
          <a:p>
            <a:pPr lvl="1"/>
            <a:r>
              <a:rPr lang="en-US" dirty="0" smtClean="0"/>
              <a:t>Has </a:t>
            </a:r>
            <a:r>
              <a:rPr lang="en-US" dirty="0"/>
              <a:t>different wire sizes and </a:t>
            </a:r>
            <a:r>
              <a:rPr lang="en-US" dirty="0" err="1"/>
              <a:t>spacings</a:t>
            </a:r>
            <a:r>
              <a:rPr lang="en-US" dirty="0"/>
              <a:t> for 9 metal layers</a:t>
            </a:r>
          </a:p>
          <a:p>
            <a:pPr lvl="1"/>
            <a:r>
              <a:rPr lang="en-US" dirty="0"/>
              <a:t>Non-rectangular cells and routing obstacles</a:t>
            </a:r>
          </a:p>
          <a:p>
            <a:pPr lvl="1"/>
            <a:r>
              <a:rPr lang="en-US" dirty="0" smtClean="0"/>
              <a:t>Virtual pins </a:t>
            </a:r>
            <a:r>
              <a:rPr lang="en-US" dirty="0"/>
              <a:t>located at </a:t>
            </a:r>
            <a:r>
              <a:rPr lang="en-US" dirty="0" smtClean="0"/>
              <a:t>the higher </a:t>
            </a:r>
            <a:r>
              <a:rPr lang="en-US" dirty="0"/>
              <a:t>metal layers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62549"/>
              </p:ext>
            </p:extLst>
          </p:nvPr>
        </p:nvGraphicFramePr>
        <p:xfrm>
          <a:off x="685800" y="3048000"/>
          <a:ext cx="8229600" cy="29718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71600"/>
                <a:gridCol w="1126671"/>
                <a:gridCol w="1540328"/>
                <a:gridCol w="1905000"/>
                <a:gridCol w="1143000"/>
                <a:gridCol w="1143001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Bench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Nodes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Terminals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Terminal_NI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Nets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X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x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 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847441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52627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29712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822744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704x516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superblue2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1014029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59312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33444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990899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770x1114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superblue4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600220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40550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38204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567607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467x415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superblue5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772457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74365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20676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786999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774x713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superblue10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1129144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153595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60628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1085737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638x968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superblue12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1293433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8953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6396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1293436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444x518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superblue15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1123963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252053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42296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1080409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399x495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superblue18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483452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25063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15984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468918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latin typeface="+mj-lt"/>
                          <a:cs typeface="Arial" pitchFamily="34" charset="0"/>
                        </a:rPr>
                        <a:t>381x404</a:t>
                      </a:r>
                      <a:endParaRPr lang="en-US" sz="1600" dirty="0">
                        <a:latin typeface="+mj-lt"/>
                        <a:cs typeface="Arial" pitchFamily="34" charset="0"/>
                      </a:endParaRPr>
                    </a:p>
                  </a:txBody>
                  <a:tcPr marT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814227"/>
      </p:ext>
    </p:extLst>
  </p:cSld>
  <p:clrMapOvr>
    <a:masterClrMapping/>
  </p:clrMapOvr>
  <p:transition advTm="27311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Minimizing Total Overflow (TOF)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697313"/>
              </p:ext>
            </p:extLst>
          </p:nvPr>
        </p:nvGraphicFramePr>
        <p:xfrm>
          <a:off x="533402" y="1102995"/>
          <a:ext cx="8458198" cy="324040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95400"/>
                <a:gridCol w="1219198"/>
                <a:gridCol w="1110344"/>
                <a:gridCol w="1480456"/>
                <a:gridCol w="838200"/>
                <a:gridCol w="1219200"/>
                <a:gridCol w="1295400"/>
              </a:tblGrid>
              <a:tr h="379207"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Bench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Placer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coalesCgrip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CGRIP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9207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TOF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WL(*10 -5)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TOF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WL(*10 -5)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TOF Imp.%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2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superblue1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SimPLR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12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superblue2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Ripple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797898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307.73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138544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317.83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82.64</a:t>
                      </a:r>
                    </a:p>
                  </a:txBody>
                  <a:tcPr marL="9525" marR="9525" marT="9525" marB="0" anchor="b"/>
                </a:tc>
              </a:tr>
              <a:tr h="312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superblue4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Ripple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85538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96.53</a:t>
                      </a:r>
                    </a:p>
                  </a:txBody>
                  <a:tcPr marL="9525" marR="9525" marT="9525" marB="0" anchor="b"/>
                </a:tc>
              </a:tr>
              <a:tr h="312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superblue5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Ripple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176.32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77.27</a:t>
                      </a:r>
                    </a:p>
                  </a:txBody>
                  <a:tcPr marL="9525" marR="9525" marT="9525" marB="0" anchor="b"/>
                </a:tc>
              </a:tr>
              <a:tr h="312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superblue10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616742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81.72</a:t>
                      </a:r>
                    </a:p>
                  </a:txBody>
                  <a:tcPr marL="9525" marR="9525" marT="9525" marB="0" anchor="b"/>
                </a:tc>
              </a:tr>
              <a:tr h="312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superblue12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SimPLR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415428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228.85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35954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241.56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91.35</a:t>
                      </a:r>
                    </a:p>
                  </a:txBody>
                  <a:tcPr marL="9525" marR="9525" marT="9525" marB="0" anchor="b"/>
                </a:tc>
              </a:tr>
              <a:tr h="312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superblue15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Ripple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179.11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185.19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88.84</a:t>
                      </a:r>
                    </a:p>
                  </a:txBody>
                  <a:tcPr marL="9525" marR="9525" marT="9525" marB="0" anchor="b"/>
                </a:tc>
              </a:tr>
              <a:tr h="294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superblue18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mPL11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4419600"/>
            <a:ext cx="8305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18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»"/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 smtClean="0"/>
              <a:t>Took placement instances from the ISPD 2011 contest website</a:t>
            </a:r>
          </a:p>
          <a:p>
            <a:r>
              <a:rPr lang="en-US" sz="2000" dirty="0" smtClean="0"/>
              <a:t>Used maximum resolution in CGRIP to minimize TOF</a:t>
            </a:r>
          </a:p>
          <a:p>
            <a:r>
              <a:rPr lang="en-US" sz="2000" dirty="0" smtClean="0"/>
              <a:t>15 minutes </a:t>
            </a:r>
            <a:r>
              <a:rPr lang="en-US" sz="2000" dirty="0"/>
              <a:t>runtime budget </a:t>
            </a:r>
            <a:r>
              <a:rPr lang="en-US" sz="2000" dirty="0" smtClean="0"/>
              <a:t>for both </a:t>
            </a:r>
            <a:r>
              <a:rPr lang="en-US" sz="2000" dirty="0" err="1" smtClean="0"/>
              <a:t>coalesCgrip</a:t>
            </a:r>
            <a:r>
              <a:rPr lang="en-US" sz="2000" dirty="0" smtClean="0"/>
              <a:t> and CGRIP</a:t>
            </a:r>
            <a:endParaRPr lang="en-US" sz="2000" dirty="0"/>
          </a:p>
          <a:p>
            <a:r>
              <a:rPr lang="en-US" sz="2000" dirty="0" smtClean="0"/>
              <a:t>TOF is improved by 72</a:t>
            </a:r>
            <a:r>
              <a:rPr lang="en-US" sz="2000" dirty="0"/>
              <a:t>% compared to </a:t>
            </a:r>
            <a:r>
              <a:rPr lang="en-US" sz="2000" dirty="0" err="1" smtClean="0"/>
              <a:t>coalesCgrip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410200" y="1106424"/>
            <a:ext cx="0" cy="3236976"/>
          </a:xfrm>
          <a:prstGeom prst="line">
            <a:avLst/>
          </a:prstGeom>
          <a:ln w="158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19400" y="1106424"/>
            <a:ext cx="0" cy="3236976"/>
          </a:xfrm>
          <a:prstGeom prst="line">
            <a:avLst/>
          </a:prstGeom>
          <a:ln w="158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64207"/>
      </p:ext>
    </p:extLst>
  </p:cSld>
  <p:clrMapOvr>
    <a:masterClrMapping/>
  </p:clrMapOvr>
  <p:transition advTm="68821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the Features in CGRIP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031564"/>
              </p:ext>
            </p:extLst>
          </p:nvPr>
        </p:nvGraphicFramePr>
        <p:xfrm>
          <a:off x="533400" y="1345445"/>
          <a:ext cx="8458198" cy="3618465"/>
        </p:xfrm>
        <a:graphic>
          <a:graphicData uri="http://schemas.openxmlformats.org/drawingml/2006/table">
            <a:tbl>
              <a:tblPr/>
              <a:tblGrid>
                <a:gridCol w="1304396"/>
                <a:gridCol w="1304396"/>
                <a:gridCol w="1304396"/>
                <a:gridCol w="1304396"/>
                <a:gridCol w="1569353"/>
                <a:gridCol w="1671261"/>
              </a:tblGrid>
              <a:tr h="3186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Bench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Overflow (TOF)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improvement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8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w/o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RLP and MRSR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with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MRSR (w/o RLP)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with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RLP (w/o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MRSR)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%MRSR Imp.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%RLP Imp.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superblue1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superblue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435816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207270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135490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34.6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superblue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22438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3.1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superblue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34972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23798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46.0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superblue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123904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110742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10.6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superblue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35954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65.2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superblue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46114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31.7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superblue18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23.9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303283"/>
      </p:ext>
    </p:extLst>
  </p:cSld>
  <p:clrMapOvr>
    <a:masterClrMapping/>
  </p:clrMapOvr>
  <p:transition advTm="3497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of </a:t>
            </a:r>
            <a:r>
              <a:rPr lang="en-US" dirty="0" smtClean="0"/>
              <a:t>congestion analysis for global routing (GR)</a:t>
            </a:r>
            <a:endParaRPr lang="en-US" dirty="0"/>
          </a:p>
          <a:p>
            <a:pPr lvl="1"/>
            <a:r>
              <a:rPr lang="en-US" dirty="0"/>
              <a:t>Capture factors that contribute </a:t>
            </a:r>
            <a:r>
              <a:rPr lang="en-US" dirty="0" smtClean="0"/>
              <a:t>to congestion </a:t>
            </a:r>
            <a:r>
              <a:rPr lang="en-US" dirty="0"/>
              <a:t>in modern design</a:t>
            </a:r>
          </a:p>
          <a:p>
            <a:pPr lvl="2"/>
            <a:r>
              <a:rPr lang="en-US" dirty="0"/>
              <a:t>Significant variations in wire size and spacing at different metal </a:t>
            </a:r>
            <a:r>
              <a:rPr lang="en-US" dirty="0" smtClean="0"/>
              <a:t>layers, virtual pins located at the higher metal layers, routing blockages, impact of </a:t>
            </a:r>
            <a:r>
              <a:rPr lang="en-US" dirty="0" err="1" smtClean="0"/>
              <a:t>vias</a:t>
            </a:r>
            <a:r>
              <a:rPr lang="en-US" dirty="0" smtClean="0"/>
              <a:t>, etc.</a:t>
            </a:r>
            <a:endParaRPr lang="en-US" dirty="0"/>
          </a:p>
          <a:p>
            <a:pPr lvl="2"/>
            <a:r>
              <a:rPr lang="en-US" dirty="0" smtClean="0"/>
              <a:t>Requires handling a flexible model of global routing</a:t>
            </a:r>
            <a:endParaRPr lang="en-US" dirty="0"/>
          </a:p>
          <a:p>
            <a:pPr lvl="1"/>
            <a:r>
              <a:rPr lang="en-US" dirty="0" smtClean="0"/>
              <a:t>Create an accurate congestion map</a:t>
            </a:r>
          </a:p>
          <a:p>
            <a:pPr lvl="2"/>
            <a:r>
              <a:rPr lang="en-US" dirty="0" smtClean="0"/>
              <a:t>Accurately identify the utilization of routing resources at different locations on the layout, especially the “congestion hotspot</a:t>
            </a:r>
            <a:r>
              <a:rPr lang="en-US" dirty="0"/>
              <a:t>” </a:t>
            </a:r>
            <a:r>
              <a:rPr lang="en-US" dirty="0" smtClean="0"/>
              <a:t>and the amount of utilization or congestion at each location</a:t>
            </a:r>
            <a:endParaRPr lang="en-US" dirty="0"/>
          </a:p>
          <a:p>
            <a:pPr lvl="1"/>
            <a:r>
              <a:rPr lang="en-US" dirty="0" smtClean="0"/>
              <a:t>Runs fast to allow iterative calls when integrated within the design flow, e.g., with </a:t>
            </a:r>
            <a:r>
              <a:rPr lang="en-US" dirty="0" err="1" smtClean="0"/>
              <a:t>routability</a:t>
            </a:r>
            <a:r>
              <a:rPr lang="en-US" dirty="0" smtClean="0"/>
              <a:t>-driven placement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755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Ranking the Congestion Hotspots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</a:t>
            </a:r>
            <a:r>
              <a:rPr lang="en-US" dirty="0"/>
              <a:t>CGRIP in three modes: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maxRes60</a:t>
            </a:r>
            <a:r>
              <a:rPr lang="en-US" dirty="0"/>
              <a:t>: </a:t>
            </a:r>
            <a:r>
              <a:rPr lang="en-US" dirty="0" smtClean="0"/>
              <a:t>minimizing TOF with </a:t>
            </a:r>
            <a:r>
              <a:rPr lang="en-US" dirty="0"/>
              <a:t>a time budget of 60 minutes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maxRes15: </a:t>
            </a:r>
            <a:r>
              <a:rPr lang="en-US" dirty="0" smtClean="0"/>
              <a:t>minimizing TOF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a time-budget of 15 minutes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lowRes15:</a:t>
            </a:r>
            <a:r>
              <a:rPr lang="en-US" i="1" dirty="0"/>
              <a:t> </a:t>
            </a:r>
            <a:r>
              <a:rPr lang="en-US" dirty="0" smtClean="0"/>
              <a:t>regional minimization of overflow for </a:t>
            </a:r>
            <a:r>
              <a:rPr lang="en-US" i="1" dirty="0" smtClean="0"/>
              <a:t>r</a:t>
            </a:r>
            <a:r>
              <a:rPr lang="en-US" i="1" baseline="-25000" dirty="0" smtClean="0"/>
              <a:t>x</a:t>
            </a:r>
            <a:r>
              <a:rPr lang="en-US" dirty="0" smtClean="0"/>
              <a:t>x</a:t>
            </a:r>
            <a:r>
              <a:rPr lang="en-US" i="1" dirty="0" smtClean="0"/>
              <a:t>r</a:t>
            </a:r>
            <a:r>
              <a:rPr lang="en-US" i="1" baseline="-25000" dirty="0" smtClean="0"/>
              <a:t>y</a:t>
            </a:r>
            <a:r>
              <a:rPr lang="en-US" dirty="0" smtClean="0"/>
              <a:t>=15x15 regions with a time-budget of 15 minutes</a:t>
            </a:r>
            <a:endParaRPr lang="en-US" dirty="0"/>
          </a:p>
          <a:p>
            <a:r>
              <a:rPr lang="en-US" dirty="0" smtClean="0"/>
              <a:t>In all cases, all nets were forced to be routed within 110% of their bounding boxes</a:t>
            </a:r>
          </a:p>
          <a:p>
            <a:r>
              <a:rPr lang="en-US" dirty="0" smtClean="0"/>
              <a:t>Defined an error metric to evaluate the congestion map of each case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Took </a:t>
            </a:r>
            <a:r>
              <a:rPr lang="en-US" dirty="0"/>
              <a:t>maxRes60 as </a:t>
            </a:r>
            <a:r>
              <a:rPr lang="en-US" dirty="0" smtClean="0"/>
              <a:t>reference</a:t>
            </a:r>
          </a:p>
          <a:p>
            <a:pPr lvl="2"/>
            <a:r>
              <a:rPr lang="en-US" dirty="0"/>
              <a:t>Identified critical regions </a:t>
            </a:r>
            <a:r>
              <a:rPr lang="en-US" i="1" dirty="0" err="1"/>
              <a:t>Rc</a:t>
            </a:r>
            <a:r>
              <a:rPr lang="en-US" dirty="0"/>
              <a:t> </a:t>
            </a:r>
            <a:r>
              <a:rPr lang="en-US" dirty="0" smtClean="0"/>
              <a:t>with non-zero overflow</a:t>
            </a:r>
          </a:p>
          <a:p>
            <a:pPr lvl="2"/>
            <a:r>
              <a:rPr lang="en-US" dirty="0" smtClean="0"/>
              <a:t>Ranked the critical regions in descending degree of overflow within a region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1600" y="5796711"/>
                <a:ext cx="6656374" cy="756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𝐸𝑟𝑟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𝑟𝑎𝑛𝑘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   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𝑚𝑎𝑥𝑅𝑒𝑠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60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𝑟𝑎𝑛𝑘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   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𝑚𝑎𝑥𝑅𝑒𝑠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15 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𝑜𝑟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𝑙𝑜𝑤𝑅𝑒𝑠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15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796711"/>
                <a:ext cx="6656374" cy="7564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86033"/>
      </p:ext>
    </p:extLst>
  </p:cSld>
  <p:clrMapOvr>
    <a:masterClrMapping/>
  </p:clrMapOvr>
  <p:transition advTm="114341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Ranking the Congestion Hotspots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343400"/>
            <a:ext cx="8610600" cy="2286000"/>
          </a:xfrm>
        </p:spPr>
        <p:txBody>
          <a:bodyPr/>
          <a:lstStyle/>
          <a:p>
            <a:r>
              <a:rPr lang="en-US" b="1" dirty="0" smtClean="0"/>
              <a:t>lowRes15</a:t>
            </a:r>
            <a:r>
              <a:rPr lang="en-US" dirty="0" smtClean="0"/>
              <a:t> always provides a better ranking</a:t>
            </a:r>
          </a:p>
          <a:p>
            <a:r>
              <a:rPr lang="en-US" dirty="0"/>
              <a:t>Average error </a:t>
            </a:r>
            <a:r>
              <a:rPr lang="en-US" dirty="0" smtClean="0"/>
              <a:t>of </a:t>
            </a:r>
            <a:r>
              <a:rPr lang="en-US" b="1" dirty="0"/>
              <a:t>lowRes15</a:t>
            </a:r>
            <a:r>
              <a:rPr lang="en-US" dirty="0"/>
              <a:t> is </a:t>
            </a:r>
            <a:r>
              <a:rPr lang="en-US" dirty="0" smtClean="0"/>
              <a:t>8.6% </a:t>
            </a:r>
            <a:r>
              <a:rPr lang="en-US" dirty="0"/>
              <a:t>but </a:t>
            </a:r>
            <a:r>
              <a:rPr lang="en-US" b="1" dirty="0"/>
              <a:t>maxRes15</a:t>
            </a:r>
            <a:r>
              <a:rPr lang="en-US" dirty="0"/>
              <a:t> is </a:t>
            </a:r>
            <a:r>
              <a:rPr lang="en-US" dirty="0" smtClean="0"/>
              <a:t>14%</a:t>
            </a:r>
          </a:p>
          <a:p>
            <a:pPr lvl="1"/>
            <a:r>
              <a:rPr lang="en-US" dirty="0" smtClean="0"/>
              <a:t>despite both having a 110% constraint for </a:t>
            </a:r>
            <a:r>
              <a:rPr lang="en-US" dirty="0" smtClean="0"/>
              <a:t>controlling </a:t>
            </a:r>
            <a:r>
              <a:rPr lang="en-US" dirty="0" smtClean="0"/>
              <a:t>how scenic each net is routed</a:t>
            </a:r>
          </a:p>
          <a:p>
            <a:r>
              <a:rPr lang="en-US" b="1" dirty="0" smtClean="0"/>
              <a:t>maxRes15</a:t>
            </a:r>
            <a:r>
              <a:rPr lang="en-US" dirty="0" smtClean="0"/>
              <a:t> has a slightly better overflow than </a:t>
            </a:r>
            <a:r>
              <a:rPr lang="en-US" b="1" dirty="0" smtClean="0"/>
              <a:t>lowRes15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84421563"/>
              </p:ext>
            </p:extLst>
          </p:nvPr>
        </p:nvGraphicFramePr>
        <p:xfrm>
          <a:off x="533400" y="1447800"/>
          <a:ext cx="39624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9959718"/>
              </p:ext>
            </p:extLst>
          </p:nvPr>
        </p:nvGraphicFramePr>
        <p:xfrm>
          <a:off x="4876800" y="1447800"/>
          <a:ext cx="3886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09800" y="1230868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% Err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31164" y="1230868"/>
            <a:ext cx="591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6053391"/>
      </p:ext>
    </p:extLst>
  </p:cSld>
  <p:clrMapOvr>
    <a:masterClrMapping/>
  </p:clrMapOvr>
  <p:transition advTm="55614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Recommended CGRIP Usage for</a:t>
            </a:r>
            <a:br>
              <a:rPr lang="en-US" sz="3600" dirty="0" smtClean="0"/>
            </a:br>
            <a:r>
              <a:rPr lang="en-US" sz="3600" dirty="0" err="1" smtClean="0"/>
              <a:t>Routability</a:t>
            </a:r>
            <a:r>
              <a:rPr lang="en-US" sz="3600" dirty="0" smtClean="0"/>
              <a:t>-Driven Placement</a:t>
            </a:r>
            <a:endParaRPr lang="en-US" sz="3600" dirty="0"/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Congestion estimation during </a:t>
            </a:r>
            <a:r>
              <a:rPr lang="en-US" dirty="0" err="1" smtClean="0"/>
              <a:t>routability</a:t>
            </a:r>
            <a:r>
              <a:rPr lang="en-US" dirty="0" smtClean="0"/>
              <a:t>-driven placement: </a:t>
            </a:r>
            <a:r>
              <a:rPr lang="en-US" b="1" u="sng" dirty="0" smtClean="0"/>
              <a:t>use CGRIP with a lower resolution</a:t>
            </a:r>
            <a:r>
              <a:rPr lang="en-US" b="1" dirty="0"/>
              <a:t> </a:t>
            </a:r>
            <a:r>
              <a:rPr lang="en-US" dirty="0" smtClean="0"/>
              <a:t>(e.g. resolution = 10)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Should have a better layout matching</a:t>
            </a:r>
          </a:p>
          <a:p>
            <a:pPr lvl="1"/>
            <a:r>
              <a:rPr lang="en-US" dirty="0" smtClean="0"/>
              <a:t>Let us know how it went and give us feedback to add more APIs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057400" y="1143000"/>
            <a:ext cx="4433773" cy="1033251"/>
            <a:chOff x="2438400" y="1557549"/>
            <a:chExt cx="4433773" cy="1033251"/>
          </a:xfrm>
        </p:grpSpPr>
        <p:grpSp>
          <p:nvGrpSpPr>
            <p:cNvPr id="6" name="Group 5"/>
            <p:cNvGrpSpPr/>
            <p:nvPr/>
          </p:nvGrpSpPr>
          <p:grpSpPr>
            <a:xfrm>
              <a:off x="2438400" y="1557549"/>
              <a:ext cx="4433773" cy="1033251"/>
              <a:chOff x="1796146" y="1634383"/>
              <a:chExt cx="4433773" cy="79938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796146" y="1634383"/>
                <a:ext cx="2014495" cy="79938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latin typeface="Arial" pitchFamily="34" charset="0"/>
                    <a:cs typeface="Arial" pitchFamily="34" charset="0"/>
                  </a:rPr>
                  <a:t>Routability</a:t>
                </a:r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-Driven Placement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691746" y="1634384"/>
                <a:ext cx="1538173" cy="79938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Congestion Estimation using CGRIP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8" idx="3"/>
                <a:endCxn id="9" idx="1"/>
              </p:cNvCxnSpPr>
              <p:nvPr/>
            </p:nvCxnSpPr>
            <p:spPr>
              <a:xfrm>
                <a:off x="3810641" y="2034077"/>
                <a:ext cx="8811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/>
            <p:nvPr/>
          </p:nvCxnSpPr>
          <p:spPr>
            <a:xfrm>
              <a:off x="4452895" y="1812025"/>
              <a:ext cx="8811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3276600" y="2624350"/>
            <a:ext cx="2147773" cy="1033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latin typeface="Arial" pitchFamily="34" charset="0"/>
                <a:cs typeface="Arial" pitchFamily="34" charset="0"/>
              </a:rPr>
              <a:t>Option 1:</a:t>
            </a:r>
            <a:endParaRPr lang="en-US" sz="16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CGRIP with a low resolutio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</a:t>
            </a:r>
          </a:p>
          <a:p>
            <a:pPr algn="ctr"/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05627" y="2624350"/>
            <a:ext cx="1538173" cy="1033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 smtClean="0">
                <a:latin typeface="Arial" pitchFamily="34" charset="0"/>
                <a:cs typeface="Arial" pitchFamily="34" charset="0"/>
              </a:rPr>
              <a:t>Option 2:</a:t>
            </a:r>
          </a:p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CGRIP with maximum resolutio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 </a:t>
            </a:r>
          </a:p>
        </p:txBody>
      </p:sp>
      <p:cxnSp>
        <p:nvCxnSpPr>
          <p:cNvPr id="37" name="Elbow Connector 36"/>
          <p:cNvCxnSpPr>
            <a:stCxn id="9" idx="2"/>
            <a:endCxn id="34" idx="0"/>
          </p:cNvCxnSpPr>
          <p:nvPr/>
        </p:nvCxnSpPr>
        <p:spPr>
          <a:xfrm rot="5400000">
            <a:off x="4812238" y="1714500"/>
            <a:ext cx="448099" cy="1371600"/>
          </a:xfrm>
          <a:prstGeom prst="bentConnector3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9" idx="2"/>
            <a:endCxn id="35" idx="0"/>
          </p:cNvCxnSpPr>
          <p:nvPr/>
        </p:nvCxnSpPr>
        <p:spPr>
          <a:xfrm rot="16200000" flipH="1">
            <a:off x="6024351" y="1873986"/>
            <a:ext cx="448099" cy="1052627"/>
          </a:xfrm>
          <a:prstGeom prst="bentConnector3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43600" y="36576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cs typeface="Arial" pitchFamily="34" charset="0"/>
              </a:rPr>
              <a:t>minimization </a:t>
            </a:r>
            <a:r>
              <a:rPr lang="en-US" i="1" dirty="0">
                <a:cs typeface="Arial" pitchFamily="34" charset="0"/>
              </a:rPr>
              <a:t>of </a:t>
            </a:r>
            <a:r>
              <a:rPr lang="en-US" i="1" dirty="0" smtClean="0">
                <a:cs typeface="Arial" pitchFamily="34" charset="0"/>
              </a:rPr>
              <a:t>TOF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5833812"/>
      </p:ext>
    </p:extLst>
  </p:cSld>
  <p:clrMapOvr>
    <a:masterClrMapping/>
  </p:clrMapOvr>
  <p:transition advTm="29157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Showed minimizing total overflow is not a good objective for a short runtime of a congestion analysis tool </a:t>
            </a:r>
          </a:p>
          <a:p>
            <a:pPr lvl="1"/>
            <a:r>
              <a:rPr lang="en-US" dirty="0" smtClean="0"/>
              <a:t>Proposed a new IP formulation and its practical realization to regionally minimize overflow and obtain a fast, stable and flexible routing congestion analysis tool</a:t>
            </a:r>
            <a:endParaRPr lang="en-US" dirty="0"/>
          </a:p>
          <a:p>
            <a:r>
              <a:rPr lang="en-US" dirty="0" smtClean="0"/>
              <a:t>On-going efforts</a:t>
            </a:r>
          </a:p>
          <a:p>
            <a:pPr lvl="1"/>
            <a:r>
              <a:rPr lang="en-US" dirty="0" smtClean="0"/>
              <a:t>Integrating CGRIP </a:t>
            </a:r>
            <a:r>
              <a:rPr lang="en-US" dirty="0"/>
              <a:t>with </a:t>
            </a:r>
            <a:r>
              <a:rPr lang="en-US" dirty="0" smtClean="0"/>
              <a:t>different </a:t>
            </a:r>
            <a:r>
              <a:rPr lang="en-US" dirty="0" err="1"/>
              <a:t>routability</a:t>
            </a:r>
            <a:r>
              <a:rPr lang="en-US" dirty="0"/>
              <a:t>-driven </a:t>
            </a:r>
            <a:r>
              <a:rPr lang="en-US" dirty="0" smtClean="0"/>
              <a:t>placers</a:t>
            </a:r>
          </a:p>
          <a:p>
            <a:pPr lvl="2"/>
            <a:r>
              <a:rPr lang="en-US" dirty="0" smtClean="0"/>
              <a:t>to better understand the needs of different placers to improve the analysis and generate a more useful interface</a:t>
            </a:r>
          </a:p>
          <a:p>
            <a:pPr lvl="1"/>
            <a:r>
              <a:rPr lang="en-US" dirty="0" smtClean="0"/>
              <a:t>Considering other factors that contribute to congestion such as local congestion inside a global bin and the effects of </a:t>
            </a:r>
            <a:r>
              <a:rPr lang="en-US" dirty="0" err="1" smtClean="0"/>
              <a:t>vias</a:t>
            </a:r>
            <a:endParaRPr lang="en-US" dirty="0" smtClean="0"/>
          </a:p>
          <a:p>
            <a:pPr marL="0" indent="0" algn="ctr">
              <a:buNone/>
            </a:pPr>
            <a:r>
              <a:rPr lang="en-US" b="1" smtClean="0"/>
              <a:t>Both </a:t>
            </a:r>
            <a:r>
              <a:rPr lang="en-US" b="1" dirty="0" smtClean="0"/>
              <a:t>CGRIP and </a:t>
            </a:r>
            <a:r>
              <a:rPr lang="en-US" b="1" dirty="0" err="1" smtClean="0"/>
              <a:t>coalesCgrip</a:t>
            </a:r>
            <a:r>
              <a:rPr lang="en-US" b="1" dirty="0" smtClean="0"/>
              <a:t> are available for download  </a:t>
            </a:r>
            <a:r>
              <a:rPr lang="en-US" b="1" dirty="0" smtClean="0">
                <a:solidFill>
                  <a:schemeClr val="accent2"/>
                </a:solidFill>
              </a:rPr>
              <a:t>http</a:t>
            </a:r>
            <a:r>
              <a:rPr lang="en-US" b="1" dirty="0">
                <a:solidFill>
                  <a:schemeClr val="accent2"/>
                </a:solidFill>
              </a:rPr>
              <a:t>://homepages.cae.wisc.edu</a:t>
            </a:r>
            <a:r>
              <a:rPr lang="en-US" b="1" dirty="0" smtClean="0">
                <a:solidFill>
                  <a:schemeClr val="accent2"/>
                </a:solidFill>
              </a:rPr>
              <a:t>/~adavoodi/gr/cgrip.htm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50584"/>
      </p:ext>
    </p:extLst>
  </p:cSld>
  <p:clrMapOvr>
    <a:masterClrMapping/>
  </p:clrMapOvr>
  <p:transition advTm="6037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458200" cy="533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 Integer Programming (IP) formulation expressing   “the congestion analysis problem”</a:t>
            </a:r>
          </a:p>
          <a:p>
            <a:pPr lvl="1"/>
            <a:r>
              <a:rPr lang="en-US" dirty="0" smtClean="0"/>
              <a:t>Introduces a new objective of regional minimization of overflow</a:t>
            </a:r>
          </a:p>
          <a:p>
            <a:pPr lvl="1"/>
            <a:r>
              <a:rPr lang="en-US" dirty="0" smtClean="0"/>
              <a:t>In the special case, simplifies to a traditional GR IP formulation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New ideas for a practical realization of the IP as an integration with a standard rip-up and reroute framework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Reduced-sized Linear Programming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Multiple Rip-up Single Reroute (MRSR) </a:t>
            </a:r>
          </a:p>
          <a:p>
            <a:pPr lvl="1"/>
            <a:r>
              <a:rPr lang="en-US" dirty="0" smtClean="0"/>
              <a:t>Other: flexible layer assignment, intra-iteration edge history update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CGRIP</a:t>
            </a:r>
            <a:r>
              <a:rPr lang="en-US" dirty="0" smtClean="0"/>
              <a:t>: congestion analysis tool</a:t>
            </a:r>
            <a:endParaRPr lang="en-US" dirty="0"/>
          </a:p>
          <a:p>
            <a:pPr marL="857250" lvl="1" indent="-457200"/>
            <a:r>
              <a:rPr lang="en-US" dirty="0" smtClean="0"/>
              <a:t>Stable</a:t>
            </a:r>
            <a:r>
              <a:rPr lang="en-US" dirty="0"/>
              <a:t>, fast, flexible router, handling </a:t>
            </a:r>
            <a:r>
              <a:rPr lang="en-US" dirty="0" smtClean="0"/>
              <a:t>many factors contributing to congestion in modern designs</a:t>
            </a:r>
            <a:endParaRPr lang="en-US" dirty="0"/>
          </a:p>
          <a:p>
            <a:pPr marL="1257300" lvl="2" indent="-457200"/>
            <a:r>
              <a:rPr lang="en-US" dirty="0"/>
              <a:t>Simpler variation, </a:t>
            </a:r>
            <a:r>
              <a:rPr lang="en-US" dirty="0" err="1"/>
              <a:t>coalesCgrip</a:t>
            </a:r>
            <a:r>
              <a:rPr lang="en-US" dirty="0"/>
              <a:t>, judged the ISPD 2011 contest</a:t>
            </a:r>
          </a:p>
          <a:p>
            <a:pPr marL="857250" lvl="1" indent="-457200"/>
            <a:r>
              <a:rPr lang="en-US" dirty="0" smtClean="0"/>
              <a:t>Released at </a:t>
            </a:r>
            <a:r>
              <a:rPr lang="en-US" i="1" dirty="0"/>
              <a:t>http://wiscad.ece.wisc.edu</a:t>
            </a:r>
            <a:r>
              <a:rPr lang="en-US" i="1" dirty="0" smtClean="0"/>
              <a:t>/~adavoodi/gr/cgrip.htm</a:t>
            </a:r>
            <a:endParaRPr lang="en-US" i="1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904407"/>
      </p:ext>
    </p:extLst>
  </p:cSld>
  <p:clrMapOvr>
    <a:masterClrMapping/>
  </p:clrMapOvr>
  <p:transition advTm="1020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</a:t>
            </a:r>
            <a:r>
              <a:rPr lang="en-US" sz="2000" u="sng" dirty="0" smtClean="0"/>
              <a:t>quickly</a:t>
            </a:r>
            <a:r>
              <a:rPr lang="en-US" sz="2000" dirty="0" smtClean="0"/>
              <a:t> obtain an accurate congestion map, what is an effective optimization objective?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700" dirty="0" smtClean="0"/>
          </a:p>
          <a:p>
            <a:pPr lvl="1"/>
            <a:endParaRPr lang="en-US" sz="1400" dirty="0" smtClean="0"/>
          </a:p>
          <a:p>
            <a:pPr lvl="1"/>
            <a:endParaRPr lang="en-US" sz="1200" dirty="0"/>
          </a:p>
          <a:p>
            <a:pPr lvl="1"/>
            <a:r>
              <a:rPr lang="en-US" sz="1600" dirty="0" smtClean="0"/>
              <a:t>Example: ran different variations of CGRIP on a placement of </a:t>
            </a:r>
            <a:r>
              <a:rPr lang="en-US" sz="1600" i="1" dirty="0" smtClean="0"/>
              <a:t>superblue2</a:t>
            </a:r>
            <a:endParaRPr lang="en-US" sz="1600" dirty="0" smtClean="0"/>
          </a:p>
          <a:p>
            <a:pPr lvl="2"/>
            <a:r>
              <a:rPr lang="en-US" sz="1400" dirty="0" smtClean="0"/>
              <a:t>Case (a) </a:t>
            </a:r>
            <a:r>
              <a:rPr lang="en-US" sz="1400" u="sng" dirty="0"/>
              <a:t>minimizes </a:t>
            </a:r>
            <a:r>
              <a:rPr lang="en-US" sz="1400" u="sng" dirty="0" smtClean="0"/>
              <a:t>TOF</a:t>
            </a:r>
            <a:r>
              <a:rPr lang="en-US" sz="1400" dirty="0" smtClean="0"/>
              <a:t> </a:t>
            </a:r>
            <a:r>
              <a:rPr lang="en-US" sz="1400" dirty="0"/>
              <a:t>in </a:t>
            </a:r>
            <a:r>
              <a:rPr lang="en-US" sz="1400" dirty="0" smtClean="0"/>
              <a:t>a </a:t>
            </a:r>
            <a:r>
              <a:rPr lang="en-US" sz="1400" u="sng" dirty="0" smtClean="0"/>
              <a:t>short</a:t>
            </a:r>
            <a:r>
              <a:rPr lang="en-US" sz="1400" dirty="0" smtClean="0"/>
              <a:t> time i.e., 15 </a:t>
            </a:r>
            <a:r>
              <a:rPr lang="en-US" sz="1400" dirty="0"/>
              <a:t>minutes</a:t>
            </a:r>
          </a:p>
          <a:p>
            <a:pPr lvl="2"/>
            <a:r>
              <a:rPr lang="en-US" sz="1400" dirty="0"/>
              <a:t>Case (b) </a:t>
            </a:r>
            <a:r>
              <a:rPr lang="en-US" sz="1400" i="1" u="sng" dirty="0"/>
              <a:t>regionally</a:t>
            </a:r>
            <a:r>
              <a:rPr lang="en-US" sz="1400" u="sng" dirty="0"/>
              <a:t> minimizes overflow</a:t>
            </a:r>
            <a:r>
              <a:rPr lang="en-US" sz="1400" dirty="0"/>
              <a:t> in a </a:t>
            </a:r>
            <a:r>
              <a:rPr lang="en-US" sz="1400" u="sng" dirty="0"/>
              <a:t>short</a:t>
            </a:r>
            <a:r>
              <a:rPr lang="en-US" sz="1400" dirty="0"/>
              <a:t> time, 15 minutes on 100 regions</a:t>
            </a:r>
          </a:p>
          <a:p>
            <a:pPr lvl="2"/>
            <a:r>
              <a:rPr lang="en-US" sz="1400" dirty="0" smtClean="0"/>
              <a:t>Case </a:t>
            </a:r>
            <a:r>
              <a:rPr lang="en-US" sz="1400" dirty="0"/>
              <a:t>(c) </a:t>
            </a:r>
            <a:r>
              <a:rPr lang="en-US" sz="1400" u="sng" dirty="0"/>
              <a:t>minimizes TOF</a:t>
            </a:r>
            <a:r>
              <a:rPr lang="en-US" sz="1400" dirty="0"/>
              <a:t> in </a:t>
            </a:r>
            <a:r>
              <a:rPr lang="en-US" sz="1400" dirty="0" smtClean="0"/>
              <a:t>a </a:t>
            </a:r>
            <a:r>
              <a:rPr lang="en-US" sz="1400" u="sng" dirty="0" smtClean="0"/>
              <a:t>long</a:t>
            </a:r>
            <a:r>
              <a:rPr lang="en-US" sz="1400" dirty="0" smtClean="0"/>
              <a:t> time, i.e.,  60 </a:t>
            </a:r>
            <a:r>
              <a:rPr lang="en-US" sz="1400" dirty="0"/>
              <a:t>minutes</a:t>
            </a:r>
          </a:p>
          <a:p>
            <a:pPr lvl="1"/>
            <a:r>
              <a:rPr lang="en-US" sz="1600" dirty="0" smtClean="0"/>
              <a:t>Congestion maps (a) and (b) have similar TOF, however congestion map (b) is more accurately matching (c) in terms of locations of the highly-utilized edges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85800" y="1676400"/>
            <a:ext cx="8437620" cy="3182338"/>
            <a:chOff x="525062" y="966216"/>
            <a:chExt cx="8674558" cy="3224784"/>
          </a:xfrm>
        </p:grpSpPr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603402" y="966216"/>
              <a:ext cx="8345463" cy="3200400"/>
              <a:chOff x="228600" y="2667000"/>
              <a:chExt cx="8661164" cy="3657600"/>
            </a:xfrm>
          </p:grpSpPr>
          <p:pic>
            <p:nvPicPr>
              <p:cNvPr id="62" name="Picture 61" descr="superblue2.all.5.congestion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8600" y="2667000"/>
                <a:ext cx="3125981" cy="3657600"/>
              </a:xfrm>
              <a:prstGeom prst="rect">
                <a:avLst/>
              </a:prstGeom>
            </p:spPr>
          </p:pic>
          <p:pic>
            <p:nvPicPr>
              <p:cNvPr id="63" name="Picture 62" descr="superblue2.all.6.congestion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994625" y="2667000"/>
                <a:ext cx="3125981" cy="3657600"/>
              </a:xfrm>
              <a:prstGeom prst="rect">
                <a:avLst/>
              </a:prstGeom>
            </p:spPr>
          </p:pic>
          <p:pic>
            <p:nvPicPr>
              <p:cNvPr id="64" name="Picture 63" descr="superblue2.all.congestion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763783" y="2667000"/>
                <a:ext cx="3125981" cy="3657600"/>
              </a:xfrm>
              <a:prstGeom prst="rect">
                <a:avLst/>
              </a:prstGeom>
            </p:spPr>
          </p:pic>
          <p:sp>
            <p:nvSpPr>
              <p:cNvPr id="65" name="Oval 64"/>
              <p:cNvSpPr/>
              <p:nvPr/>
            </p:nvSpPr>
            <p:spPr bwMode="auto">
              <a:xfrm>
                <a:off x="685800" y="3733800"/>
                <a:ext cx="838200" cy="6858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2F9E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 bwMode="auto">
              <a:xfrm>
                <a:off x="1600200" y="3581400"/>
                <a:ext cx="838200" cy="6858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2F9E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3429000" y="3733800"/>
                <a:ext cx="838200" cy="6858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2F9E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 bwMode="auto">
              <a:xfrm>
                <a:off x="4343400" y="3581400"/>
                <a:ext cx="838200" cy="6858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2F9E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6248400" y="3733800"/>
                <a:ext cx="838200" cy="6858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2F9E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7162800" y="3581400"/>
                <a:ext cx="838200" cy="6858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2F9E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8755120" y="1236345"/>
              <a:ext cx="444500" cy="29546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r>
                <a:rPr lang="en-US" dirty="0" smtClean="0"/>
                <a:t>100</a:t>
              </a:r>
            </a:p>
            <a:p>
              <a:endParaRPr lang="en-US" sz="1800" dirty="0" smtClean="0"/>
            </a:p>
            <a:p>
              <a:r>
                <a:rPr lang="en-US" dirty="0" smtClean="0"/>
                <a:t>80</a:t>
              </a:r>
            </a:p>
            <a:p>
              <a:endParaRPr lang="en-US" sz="1800" dirty="0" smtClean="0"/>
            </a:p>
            <a:p>
              <a:r>
                <a:rPr lang="en-US" dirty="0" smtClean="0"/>
                <a:t>60</a:t>
              </a:r>
            </a:p>
            <a:p>
              <a:endParaRPr lang="en-US" sz="1800" dirty="0" smtClean="0"/>
            </a:p>
            <a:p>
              <a:r>
                <a:rPr lang="en-US" dirty="0" smtClean="0"/>
                <a:t>40</a:t>
              </a:r>
            </a:p>
            <a:p>
              <a:endParaRPr lang="en-US" sz="1800" dirty="0" smtClean="0"/>
            </a:p>
            <a:p>
              <a:r>
                <a:rPr lang="en-US" dirty="0" smtClean="0"/>
                <a:t>20</a:t>
              </a:r>
            </a:p>
            <a:p>
              <a:endParaRPr lang="en-US" sz="1800" dirty="0" smtClean="0"/>
            </a:p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5062" y="3810000"/>
              <a:ext cx="1719230" cy="34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(a) TOF=380K</a:t>
              </a:r>
              <a:endParaRPr lang="en-US" b="1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188615" y="3810000"/>
              <a:ext cx="1692460" cy="34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(b) </a:t>
              </a:r>
              <a:r>
                <a:rPr lang="en-US" b="1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TOF=380K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2167" y="3810000"/>
              <a:ext cx="2808542" cy="34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(c) TOF=353K (reference)</a:t>
              </a:r>
              <a:endParaRPr lang="en-US" b="1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</p:grpSp>
    </p:spTree>
  </p:cSld>
  <p:clrMapOvr>
    <a:masterClrMapping/>
  </p:clrMapOvr>
  <p:transition advTm="9165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</a:t>
            </a:r>
            <a:r>
              <a:rPr lang="en-US" sz="2000" u="sng" dirty="0" smtClean="0"/>
              <a:t>quickly</a:t>
            </a:r>
            <a:r>
              <a:rPr lang="en-US" sz="2000" dirty="0" smtClean="0"/>
              <a:t> obtain an accurate congestion map, what is an effective optimization objective?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1600" b="1" dirty="0" smtClean="0"/>
              <a:t>Minimizing TOF is NOT a good objective within a short runtime budget</a:t>
            </a:r>
          </a:p>
          <a:p>
            <a:pPr lvl="1"/>
            <a:r>
              <a:rPr lang="en-US" sz="1600" dirty="0" smtClean="0"/>
              <a:t>The global router may </a:t>
            </a:r>
            <a:r>
              <a:rPr lang="en-US" sz="1600" dirty="0"/>
              <a:t>not have the chance to optimize some regions in a short run but this is not an indication of </a:t>
            </a:r>
            <a:r>
              <a:rPr lang="en-US" sz="1600" dirty="0" err="1" smtClean="0"/>
              <a:t>unroutability</a:t>
            </a:r>
            <a:endParaRPr lang="en-US" sz="1600" dirty="0"/>
          </a:p>
          <a:p>
            <a:pPr lvl="1"/>
            <a:r>
              <a:rPr lang="en-US" sz="1600" dirty="0" smtClean="0"/>
              <a:t>Need to find the locations that are </a:t>
            </a:r>
            <a:r>
              <a:rPr lang="en-US" sz="1600" dirty="0" err="1" smtClean="0"/>
              <a:t>unroutable</a:t>
            </a:r>
            <a:r>
              <a:rPr lang="en-US" sz="1600" dirty="0" smtClean="0"/>
              <a:t>, even after a long run of the reference global router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700" dirty="0" smtClean="0"/>
          </a:p>
          <a:p>
            <a:pPr lvl="1"/>
            <a:endParaRPr lang="en-US" sz="1400" dirty="0" smtClean="0"/>
          </a:p>
          <a:p>
            <a:pPr lvl="1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5800" y="1676400"/>
            <a:ext cx="8437620" cy="3182338"/>
            <a:chOff x="525062" y="966216"/>
            <a:chExt cx="8674558" cy="3224784"/>
          </a:xfrm>
        </p:grpSpPr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603402" y="966216"/>
              <a:ext cx="8345463" cy="3200400"/>
              <a:chOff x="228600" y="2667000"/>
              <a:chExt cx="8661164" cy="3657600"/>
            </a:xfrm>
          </p:grpSpPr>
          <p:pic>
            <p:nvPicPr>
              <p:cNvPr id="25" name="Picture 24" descr="superblue2.all.5.congestion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8600" y="2667000"/>
                <a:ext cx="3125981" cy="3657600"/>
              </a:xfrm>
              <a:prstGeom prst="rect">
                <a:avLst/>
              </a:prstGeom>
            </p:spPr>
          </p:pic>
          <p:pic>
            <p:nvPicPr>
              <p:cNvPr id="41" name="Picture 40" descr="superblue2.all.6.congestion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994625" y="2667000"/>
                <a:ext cx="3125981" cy="3657600"/>
              </a:xfrm>
              <a:prstGeom prst="rect">
                <a:avLst/>
              </a:prstGeom>
            </p:spPr>
          </p:pic>
          <p:pic>
            <p:nvPicPr>
              <p:cNvPr id="42" name="Picture 41" descr="superblue2.all.congestion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763783" y="2667000"/>
                <a:ext cx="3125981" cy="3657600"/>
              </a:xfrm>
              <a:prstGeom prst="rect">
                <a:avLst/>
              </a:prstGeom>
            </p:spPr>
          </p:pic>
          <p:sp>
            <p:nvSpPr>
              <p:cNvPr id="43" name="Oval 42"/>
              <p:cNvSpPr/>
              <p:nvPr/>
            </p:nvSpPr>
            <p:spPr bwMode="auto">
              <a:xfrm>
                <a:off x="685800" y="3733800"/>
                <a:ext cx="838200" cy="6858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2F9E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1600200" y="3581400"/>
                <a:ext cx="838200" cy="6858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2F9E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3429000" y="3733800"/>
                <a:ext cx="838200" cy="6858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2F9E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 bwMode="auto">
              <a:xfrm>
                <a:off x="4343400" y="3581400"/>
                <a:ext cx="838200" cy="6858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2F9E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 bwMode="auto">
              <a:xfrm>
                <a:off x="6248400" y="3733800"/>
                <a:ext cx="838200" cy="6858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2F9E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 bwMode="auto">
              <a:xfrm>
                <a:off x="7162800" y="3581400"/>
                <a:ext cx="838200" cy="6858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2F9E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755120" y="1236345"/>
              <a:ext cx="444500" cy="29546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r>
                <a:rPr lang="en-US" dirty="0" smtClean="0"/>
                <a:t>100</a:t>
              </a:r>
            </a:p>
            <a:p>
              <a:endParaRPr lang="en-US" sz="1800" dirty="0" smtClean="0"/>
            </a:p>
            <a:p>
              <a:r>
                <a:rPr lang="en-US" dirty="0" smtClean="0"/>
                <a:t>80</a:t>
              </a:r>
            </a:p>
            <a:p>
              <a:endParaRPr lang="en-US" sz="1800" dirty="0" smtClean="0"/>
            </a:p>
            <a:p>
              <a:r>
                <a:rPr lang="en-US" dirty="0" smtClean="0"/>
                <a:t>60</a:t>
              </a:r>
            </a:p>
            <a:p>
              <a:endParaRPr lang="en-US" sz="1800" dirty="0" smtClean="0"/>
            </a:p>
            <a:p>
              <a:r>
                <a:rPr lang="en-US" dirty="0" smtClean="0"/>
                <a:t>40</a:t>
              </a:r>
            </a:p>
            <a:p>
              <a:endParaRPr lang="en-US" sz="1800" dirty="0" smtClean="0"/>
            </a:p>
            <a:p>
              <a:r>
                <a:rPr lang="en-US" dirty="0" smtClean="0"/>
                <a:t>20</a:t>
              </a:r>
            </a:p>
            <a:p>
              <a:endParaRPr lang="en-US" sz="1800" dirty="0" smtClean="0"/>
            </a:p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062" y="3810000"/>
              <a:ext cx="1719230" cy="34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(a) TOF=380K</a:t>
              </a:r>
              <a:endParaRPr lang="en-US" b="1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88615" y="3810000"/>
              <a:ext cx="1692460" cy="34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(b) </a:t>
              </a:r>
              <a:r>
                <a:rPr lang="en-US" b="1" dirty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TOF=380K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2167" y="3810000"/>
              <a:ext cx="2808542" cy="34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(c) TOF=353K (reference)</a:t>
              </a:r>
              <a:endParaRPr lang="en-US" b="1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467763"/>
      </p:ext>
    </p:extLst>
  </p:cSld>
  <p:clrMapOvr>
    <a:masterClrMapping/>
  </p:clrMapOvr>
  <p:transition advTm="62745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7" y="990600"/>
            <a:ext cx="5721715" cy="5334000"/>
          </a:xfrm>
        </p:spPr>
        <p:txBody>
          <a:bodyPr/>
          <a:lstStyle/>
          <a:p>
            <a:r>
              <a:rPr lang="en-US" dirty="0" smtClean="0"/>
              <a:t>Two input </a:t>
            </a:r>
            <a:r>
              <a:rPr lang="en-US" i="1" dirty="0" smtClean="0"/>
              <a:t>resolution</a:t>
            </a:r>
            <a:r>
              <a:rPr lang="en-US" dirty="0" smtClean="0"/>
              <a:t> parameters                               control the number of regions </a:t>
            </a:r>
          </a:p>
          <a:p>
            <a:r>
              <a:rPr lang="en-US" dirty="0" smtClean="0"/>
              <a:t>For </a:t>
            </a:r>
            <a:r>
              <a:rPr lang="en-US" dirty="0"/>
              <a:t>a small </a:t>
            </a:r>
            <a:r>
              <a:rPr lang="en-US" dirty="0" smtClean="0"/>
              <a:t>time-budget</a:t>
            </a:r>
          </a:p>
          <a:p>
            <a:pPr lvl="1"/>
            <a:r>
              <a:rPr lang="en-US" dirty="0" smtClean="0"/>
              <a:t>Resolution is </a:t>
            </a:r>
            <a:r>
              <a:rPr lang="en-US" dirty="0"/>
              <a:t>set to be much lower </a:t>
            </a:r>
            <a:r>
              <a:rPr lang="en-US" dirty="0" smtClean="0"/>
              <a:t>                                                   than the global routing grid</a:t>
            </a:r>
          </a:p>
          <a:p>
            <a:pPr lvl="2"/>
            <a:r>
              <a:rPr lang="en-US" dirty="0" smtClean="0"/>
              <a:t>Identification </a:t>
            </a:r>
            <a:r>
              <a:rPr lang="en-US" dirty="0"/>
              <a:t>of the </a:t>
            </a:r>
            <a:r>
              <a:rPr lang="en-US" dirty="0" smtClean="0"/>
              <a:t>congestion </a:t>
            </a:r>
            <a:r>
              <a:rPr lang="en-US" dirty="0"/>
              <a:t>hotspots is with respect to the granularity defined by the regions rather than each edge of the </a:t>
            </a:r>
            <a:r>
              <a:rPr lang="en-US" dirty="0" smtClean="0"/>
              <a:t>GR grid-graph </a:t>
            </a:r>
            <a:r>
              <a:rPr lang="en-US" dirty="0"/>
              <a:t>and thus can be done more </a:t>
            </a:r>
            <a:r>
              <a:rPr lang="en-US" dirty="0" smtClean="0"/>
              <a:t>accurately</a:t>
            </a:r>
            <a:endParaRPr lang="en-US" dirty="0"/>
          </a:p>
          <a:p>
            <a:r>
              <a:rPr lang="en-US" dirty="0" smtClean="0"/>
              <a:t>Definition and computation of overflow remains with respect to the edges of the GR grid-graph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Definition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3998" y="1055136"/>
            <a:ext cx="3508060" cy="2526266"/>
            <a:chOff x="2293949" y="3667780"/>
            <a:chExt cx="3742421" cy="2847797"/>
          </a:xfrm>
        </p:grpSpPr>
        <p:grpSp>
          <p:nvGrpSpPr>
            <p:cNvPr id="47" name="Group 50"/>
            <p:cNvGrpSpPr/>
            <p:nvPr/>
          </p:nvGrpSpPr>
          <p:grpSpPr>
            <a:xfrm>
              <a:off x="2293949" y="3667780"/>
              <a:ext cx="3742421" cy="2560726"/>
              <a:chOff x="1716018" y="3276600"/>
              <a:chExt cx="4303782" cy="2987515"/>
            </a:xfrm>
          </p:grpSpPr>
          <p:grpSp>
            <p:nvGrpSpPr>
              <p:cNvPr id="48" name="Group 43"/>
              <p:cNvGrpSpPr/>
              <p:nvPr/>
            </p:nvGrpSpPr>
            <p:grpSpPr>
              <a:xfrm>
                <a:off x="2819400" y="3276600"/>
                <a:ext cx="3200400" cy="2362200"/>
                <a:chOff x="4343400" y="2514600"/>
                <a:chExt cx="2667000" cy="1752600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auto">
                <a:xfrm flipH="1">
                  <a:off x="4343400" y="2743200"/>
                  <a:ext cx="25908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3" name="Straight Connector 52"/>
                <p:cNvCxnSpPr/>
                <p:nvPr/>
              </p:nvCxnSpPr>
              <p:spPr bwMode="auto">
                <a:xfrm flipH="1">
                  <a:off x="4343400" y="3063240"/>
                  <a:ext cx="25908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4" name="Straight Connector 53"/>
                <p:cNvCxnSpPr/>
                <p:nvPr/>
              </p:nvCxnSpPr>
              <p:spPr bwMode="auto">
                <a:xfrm flipH="1">
                  <a:off x="4343400" y="3383280"/>
                  <a:ext cx="25908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5" name="Straight Connector 54"/>
                <p:cNvCxnSpPr/>
                <p:nvPr/>
              </p:nvCxnSpPr>
              <p:spPr bwMode="auto">
                <a:xfrm>
                  <a:off x="4343400" y="3058886"/>
                  <a:ext cx="8382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6" name="Straight Connector 55"/>
                <p:cNvCxnSpPr/>
                <p:nvPr/>
              </p:nvCxnSpPr>
              <p:spPr bwMode="auto">
                <a:xfrm>
                  <a:off x="4343400" y="2743200"/>
                  <a:ext cx="8382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" name="Straight Connector 56"/>
                <p:cNvCxnSpPr/>
                <p:nvPr/>
              </p:nvCxnSpPr>
              <p:spPr bwMode="auto">
                <a:xfrm>
                  <a:off x="4343400" y="3385458"/>
                  <a:ext cx="8382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4572000" y="2514600"/>
                  <a:ext cx="0" cy="8382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Straight Connector 58"/>
                <p:cNvCxnSpPr/>
                <p:nvPr/>
              </p:nvCxnSpPr>
              <p:spPr bwMode="auto">
                <a:xfrm>
                  <a:off x="4876800" y="2514600"/>
                  <a:ext cx="0" cy="8382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5181600" y="2514600"/>
                  <a:ext cx="0" cy="8382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/>
                <p:cNvCxnSpPr/>
                <p:nvPr/>
              </p:nvCxnSpPr>
              <p:spPr bwMode="auto">
                <a:xfrm>
                  <a:off x="5181600" y="2743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5181600" y="3058886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3" name="Straight Connector 62"/>
                <p:cNvCxnSpPr/>
                <p:nvPr/>
              </p:nvCxnSpPr>
              <p:spPr bwMode="auto">
                <a:xfrm>
                  <a:off x="5181600" y="3385456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4" name="Straight Connector 63"/>
                <p:cNvCxnSpPr/>
                <p:nvPr/>
              </p:nvCxnSpPr>
              <p:spPr bwMode="auto">
                <a:xfrm>
                  <a:off x="5486400" y="2514600"/>
                  <a:ext cx="0" cy="9144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5791200" y="2514600"/>
                  <a:ext cx="0" cy="9144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>
                  <a:off x="6096000" y="2514600"/>
                  <a:ext cx="0" cy="9144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6096000" y="2743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6096000" y="3058886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6096000" y="3385456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6400800" y="2514600"/>
                  <a:ext cx="0" cy="9144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>
                  <a:off x="6705600" y="2514600"/>
                  <a:ext cx="0" cy="91440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2" name="Straight Connector 71"/>
                <p:cNvCxnSpPr/>
                <p:nvPr/>
              </p:nvCxnSpPr>
              <p:spPr bwMode="auto">
                <a:xfrm flipH="1">
                  <a:off x="4343400" y="3657600"/>
                  <a:ext cx="25908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3" name="Straight Connector 72"/>
                <p:cNvCxnSpPr/>
                <p:nvPr/>
              </p:nvCxnSpPr>
              <p:spPr bwMode="auto">
                <a:xfrm>
                  <a:off x="4343400" y="3973286"/>
                  <a:ext cx="8382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4" name="Straight Connector 73"/>
                <p:cNvCxnSpPr/>
                <p:nvPr/>
              </p:nvCxnSpPr>
              <p:spPr bwMode="auto">
                <a:xfrm>
                  <a:off x="4343400" y="3657600"/>
                  <a:ext cx="8382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5" name="Straight Connector 74"/>
                <p:cNvCxnSpPr/>
                <p:nvPr/>
              </p:nvCxnSpPr>
              <p:spPr bwMode="auto">
                <a:xfrm>
                  <a:off x="4572000" y="3429000"/>
                  <a:ext cx="0" cy="82296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6" name="Straight Connector 75"/>
                <p:cNvCxnSpPr/>
                <p:nvPr/>
              </p:nvCxnSpPr>
              <p:spPr bwMode="auto">
                <a:xfrm>
                  <a:off x="4876800" y="3429000"/>
                  <a:ext cx="0" cy="82296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7" name="Straight Connector 76"/>
                <p:cNvCxnSpPr/>
                <p:nvPr/>
              </p:nvCxnSpPr>
              <p:spPr bwMode="auto">
                <a:xfrm>
                  <a:off x="5181600" y="3429000"/>
                  <a:ext cx="0" cy="82296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8" name="Straight Connector 77"/>
                <p:cNvCxnSpPr/>
                <p:nvPr/>
              </p:nvCxnSpPr>
              <p:spPr bwMode="auto">
                <a:xfrm>
                  <a:off x="5181600" y="36576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Straight Connector 78"/>
                <p:cNvCxnSpPr/>
                <p:nvPr/>
              </p:nvCxnSpPr>
              <p:spPr bwMode="auto">
                <a:xfrm>
                  <a:off x="5181600" y="3973286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0" name="Straight Connector 79"/>
                <p:cNvCxnSpPr/>
                <p:nvPr/>
              </p:nvCxnSpPr>
              <p:spPr bwMode="auto">
                <a:xfrm>
                  <a:off x="5486400" y="3429000"/>
                  <a:ext cx="0" cy="82296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1" name="Straight Connector 80"/>
                <p:cNvCxnSpPr/>
                <p:nvPr/>
              </p:nvCxnSpPr>
              <p:spPr bwMode="auto">
                <a:xfrm>
                  <a:off x="5791200" y="3429000"/>
                  <a:ext cx="0" cy="82296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6096000" y="3429000"/>
                  <a:ext cx="0" cy="82296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>
                  <a:off x="6096000" y="36576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6096000" y="3973286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" name="Straight Connector 84"/>
                <p:cNvCxnSpPr/>
                <p:nvPr/>
              </p:nvCxnSpPr>
              <p:spPr bwMode="auto">
                <a:xfrm>
                  <a:off x="6400800" y="3429000"/>
                  <a:ext cx="0" cy="82296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6705600" y="3429000"/>
                  <a:ext cx="0" cy="82296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7" name="Rectangle 86"/>
                <p:cNvSpPr/>
                <p:nvPr/>
              </p:nvSpPr>
              <p:spPr bwMode="auto">
                <a:xfrm>
                  <a:off x="4343400" y="2514600"/>
                  <a:ext cx="2667000" cy="175260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9" name="Left Brace 48"/>
              <p:cNvSpPr/>
              <p:nvPr/>
            </p:nvSpPr>
            <p:spPr bwMode="auto">
              <a:xfrm>
                <a:off x="2438400" y="3276600"/>
                <a:ext cx="228600" cy="2362200"/>
              </a:xfrm>
              <a:prstGeom prst="lef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16018" y="4191000"/>
                <a:ext cx="798584" cy="466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i="1" dirty="0" err="1" smtClean="0">
                    <a:ea typeface="新細明體" pitchFamily="18" charset="-120"/>
                  </a:rPr>
                  <a:t>r</a:t>
                </a:r>
                <a:r>
                  <a:rPr lang="en-US" altLang="zh-TW" sz="2000" i="1" baseline="-25000" dirty="0" err="1" smtClean="0">
                    <a:ea typeface="新細明體" pitchFamily="18" charset="-120"/>
                  </a:rPr>
                  <a:t>y</a:t>
                </a:r>
                <a:r>
                  <a:rPr lang="en-US" altLang="zh-TW" sz="2000" i="1" dirty="0" smtClean="0">
                    <a:ea typeface="新細明體" pitchFamily="18" charset="-120"/>
                  </a:rPr>
                  <a:t>=2</a:t>
                </a:r>
                <a:r>
                  <a:rPr lang="en-US" altLang="zh-TW" sz="2000" i="1" baseline="-25000" dirty="0" smtClean="0">
                    <a:ea typeface="新細明體" pitchFamily="18" charset="-120"/>
                  </a:rPr>
                  <a:t> </a:t>
                </a:r>
                <a:endParaRPr lang="en-US" sz="20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959641" y="5797321"/>
                <a:ext cx="1418133" cy="466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000" i="1" dirty="0" err="1" smtClean="0">
                    <a:ea typeface="新細明體" pitchFamily="18" charset="-120"/>
                  </a:rPr>
                  <a:t>r</a:t>
                </a:r>
                <a:r>
                  <a:rPr lang="en-US" altLang="zh-TW" sz="2000" i="1" baseline="-25000" dirty="0" err="1" smtClean="0">
                    <a:ea typeface="新細明體" pitchFamily="18" charset="-120"/>
                  </a:rPr>
                  <a:t>x</a:t>
                </a:r>
                <a:r>
                  <a:rPr lang="en-US" altLang="zh-TW" sz="2000" i="1" baseline="-25000" dirty="0" smtClean="0">
                    <a:ea typeface="新細明體" pitchFamily="18" charset="-120"/>
                  </a:rPr>
                  <a:t> </a:t>
                </a:r>
                <a:r>
                  <a:rPr lang="en-US" altLang="zh-TW" sz="2000" i="1" dirty="0" smtClean="0">
                    <a:ea typeface="新細明體" pitchFamily="18" charset="-120"/>
                  </a:rPr>
                  <a:t>=3</a:t>
                </a:r>
                <a:endParaRPr lang="en-US" sz="2000" dirty="0"/>
              </a:p>
            </p:txBody>
          </p:sp>
        </p:grpSp>
        <p:sp>
          <p:nvSpPr>
            <p:cNvPr id="88" name="Left Brace 87"/>
            <p:cNvSpPr/>
            <p:nvPr/>
          </p:nvSpPr>
          <p:spPr bwMode="auto">
            <a:xfrm rot="16200000">
              <a:off x="4567118" y="4451981"/>
              <a:ext cx="178732" cy="2759769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20917" y="6171495"/>
              <a:ext cx="1612404" cy="344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# regions = 6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7229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47800" y="1524000"/>
            <a:ext cx="2133600" cy="2057400"/>
            <a:chOff x="1423985" y="1524000"/>
            <a:chExt cx="2133600" cy="2057400"/>
          </a:xfrm>
        </p:grpSpPr>
        <p:sp>
          <p:nvSpPr>
            <p:cNvPr id="257052" name="Rectangle 257051"/>
            <p:cNvSpPr/>
            <p:nvPr/>
          </p:nvSpPr>
          <p:spPr>
            <a:xfrm>
              <a:off x="2490785" y="2552700"/>
              <a:ext cx="1066800" cy="1028700"/>
            </a:xfrm>
            <a:prstGeom prst="rect">
              <a:avLst/>
            </a:prstGeom>
            <a:solidFill>
              <a:srgbClr val="7030A0">
                <a:alpha val="48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490785" y="1524000"/>
              <a:ext cx="1066800" cy="1028700"/>
            </a:xfrm>
            <a:prstGeom prst="rect">
              <a:avLst/>
            </a:prstGeom>
            <a:solidFill>
              <a:srgbClr val="990000">
                <a:alpha val="48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423985" y="1524000"/>
              <a:ext cx="1066800" cy="10287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8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423985" y="2552700"/>
              <a:ext cx="1066800" cy="1028700"/>
            </a:xfrm>
            <a:prstGeom prst="rect">
              <a:avLst/>
            </a:prstGeom>
            <a:solidFill>
              <a:srgbClr val="969696">
                <a:alpha val="48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990600"/>
          </a:xfrm>
        </p:spPr>
        <p:txBody>
          <a:bodyPr/>
          <a:lstStyle/>
          <a:p>
            <a:r>
              <a:rPr lang="en-US" dirty="0" smtClean="0"/>
              <a:t>IP-CA: An IP for Congestion Analysis</a:t>
            </a:r>
            <a:endParaRPr lang="en-US" dirty="0"/>
          </a:p>
        </p:txBody>
      </p: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1447800" y="1509713"/>
            <a:ext cx="2133600" cy="2057400"/>
            <a:chOff x="1248" y="2448"/>
            <a:chExt cx="1344" cy="1296"/>
          </a:xfrm>
        </p:grpSpPr>
        <p:sp>
          <p:nvSpPr>
            <p:cNvPr id="5" name="Line 76"/>
            <p:cNvSpPr>
              <a:spLocks noChangeShapeType="1"/>
            </p:cNvSpPr>
            <p:nvPr/>
          </p:nvSpPr>
          <p:spPr bwMode="auto">
            <a:xfrm>
              <a:off x="1920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7"/>
            <p:cNvSpPr>
              <a:spLocks noChangeShapeType="1"/>
            </p:cNvSpPr>
            <p:nvPr/>
          </p:nvSpPr>
          <p:spPr bwMode="auto">
            <a:xfrm>
              <a:off x="2256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8"/>
            <p:cNvSpPr>
              <a:spLocks noChangeShapeType="1"/>
            </p:cNvSpPr>
            <p:nvPr/>
          </p:nvSpPr>
          <p:spPr bwMode="auto">
            <a:xfrm>
              <a:off x="1584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9"/>
            <p:cNvSpPr>
              <a:spLocks noChangeShapeType="1"/>
            </p:cNvSpPr>
            <p:nvPr/>
          </p:nvSpPr>
          <p:spPr bwMode="auto">
            <a:xfrm>
              <a:off x="1248" y="3120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0"/>
            <p:cNvSpPr>
              <a:spLocks noChangeShapeType="1"/>
            </p:cNvSpPr>
            <p:nvPr/>
          </p:nvSpPr>
          <p:spPr bwMode="auto">
            <a:xfrm>
              <a:off x="1248" y="2784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1"/>
            <p:cNvSpPr>
              <a:spLocks noChangeShapeType="1"/>
            </p:cNvSpPr>
            <p:nvPr/>
          </p:nvSpPr>
          <p:spPr bwMode="auto">
            <a:xfrm>
              <a:off x="1248" y="3456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82"/>
            <p:cNvSpPr>
              <a:spLocks noChangeArrowheads="1"/>
            </p:cNvSpPr>
            <p:nvPr/>
          </p:nvSpPr>
          <p:spPr bwMode="auto">
            <a:xfrm>
              <a:off x="1248" y="2448"/>
              <a:ext cx="1344" cy="129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50913" y="1443038"/>
            <a:ext cx="3087687" cy="2293382"/>
            <a:chOff x="950913" y="1443038"/>
            <a:chExt cx="3087687" cy="2293382"/>
          </a:xfrm>
        </p:grpSpPr>
        <p:sp>
          <p:nvSpPr>
            <p:cNvPr id="16" name="Text Box 93"/>
            <p:cNvSpPr txBox="1">
              <a:spLocks noChangeArrowheads="1"/>
            </p:cNvSpPr>
            <p:nvPr/>
          </p:nvSpPr>
          <p:spPr bwMode="auto">
            <a:xfrm>
              <a:off x="950913" y="3367088"/>
              <a:ext cx="410690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dirty="0"/>
                <a:t>T</a:t>
              </a:r>
              <a:r>
                <a:rPr lang="en-US" altLang="zh-TW" sz="1800" baseline="-25000" dirty="0" smtClean="0"/>
                <a:t>1</a:t>
              </a:r>
              <a:endParaRPr lang="en-US" altLang="zh-TW" sz="1800" baseline="-25000" dirty="0"/>
            </a:p>
          </p:txBody>
        </p:sp>
        <p:sp>
          <p:nvSpPr>
            <p:cNvPr id="17" name="Text Box 94"/>
            <p:cNvSpPr txBox="1">
              <a:spLocks noChangeArrowheads="1"/>
            </p:cNvSpPr>
            <p:nvPr/>
          </p:nvSpPr>
          <p:spPr bwMode="auto">
            <a:xfrm>
              <a:off x="3630613" y="1443038"/>
              <a:ext cx="407987" cy="3667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dirty="0"/>
                <a:t>T</a:t>
              </a:r>
              <a:r>
                <a:rPr lang="en-US" altLang="zh-TW" sz="1800" baseline="-25000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35088" y="1447800"/>
              <a:ext cx="2286000" cy="2209800"/>
              <a:chOff x="1335088" y="1447800"/>
              <a:chExt cx="2286000" cy="2209800"/>
            </a:xfrm>
          </p:grpSpPr>
          <p:graphicFrame>
            <p:nvGraphicFramePr>
              <p:cNvPr id="22" name="Object 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8731122"/>
                  </p:ext>
                </p:extLst>
              </p:nvPr>
            </p:nvGraphicFramePr>
            <p:xfrm>
              <a:off x="2649538" y="1576388"/>
              <a:ext cx="287337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5" name="Equation" r:id="rId5" imgW="190500" imgH="228600" progId="">
                      <p:embed/>
                    </p:oleObj>
                  </mc:Choice>
                  <mc:Fallback>
                    <p:oleObj name="Equation" r:id="rId5" imgW="190500" imgH="2286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9538" y="1576388"/>
                            <a:ext cx="287337" cy="3444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7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3467300"/>
                  </p:ext>
                </p:extLst>
              </p:nvPr>
            </p:nvGraphicFramePr>
            <p:xfrm>
              <a:off x="2573338" y="3176588"/>
              <a:ext cx="306387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6" name="Equation" r:id="rId7" imgW="203112" imgH="228501" progId="">
                      <p:embed/>
                    </p:oleObj>
                  </mc:Choice>
                  <mc:Fallback>
                    <p:oleObj name="Equation" r:id="rId7" imgW="203112" imgH="22850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3338" y="3176588"/>
                            <a:ext cx="306387" cy="3444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Freeform 30"/>
              <p:cNvSpPr>
                <a:spLocks/>
              </p:cNvSpPr>
              <p:nvPr/>
            </p:nvSpPr>
            <p:spPr bwMode="auto">
              <a:xfrm>
                <a:off x="1411288" y="1500188"/>
                <a:ext cx="2133600" cy="2057400"/>
              </a:xfrm>
              <a:custGeom>
                <a:avLst/>
                <a:gdLst>
                  <a:gd name="T0" fmla="*/ 0 w 1344"/>
                  <a:gd name="T1" fmla="*/ 2147483647 h 1296"/>
                  <a:gd name="T2" fmla="*/ 2147483647 w 1344"/>
                  <a:gd name="T3" fmla="*/ 2147483647 h 1296"/>
                  <a:gd name="T4" fmla="*/ 2147483647 w 1344"/>
                  <a:gd name="T5" fmla="*/ 2147483647 h 1296"/>
                  <a:gd name="T6" fmla="*/ 2147483647 w 1344"/>
                  <a:gd name="T7" fmla="*/ 2147483647 h 1296"/>
                  <a:gd name="T8" fmla="*/ 2147483647 w 1344"/>
                  <a:gd name="T9" fmla="*/ 0 h 1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1296"/>
                  <a:gd name="T17" fmla="*/ 1344 w 1344"/>
                  <a:gd name="T18" fmla="*/ 1296 h 1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1296">
                    <a:moveTo>
                      <a:pt x="0" y="1296"/>
                    </a:moveTo>
                    <a:lnTo>
                      <a:pt x="672" y="1296"/>
                    </a:lnTo>
                    <a:lnTo>
                      <a:pt x="672" y="672"/>
                    </a:lnTo>
                    <a:lnTo>
                      <a:pt x="1344" y="672"/>
                    </a:lnTo>
                    <a:lnTo>
                      <a:pt x="1344" y="0"/>
                    </a:lnTo>
                  </a:path>
                </a:pathLst>
              </a:custGeom>
              <a:noFill/>
              <a:ln w="63500" cap="rnd">
                <a:solidFill>
                  <a:srgbClr val="00008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335088" y="1447800"/>
                <a:ext cx="2286000" cy="2209800"/>
                <a:chOff x="1335088" y="1423988"/>
                <a:chExt cx="2286000" cy="2209800"/>
              </a:xfrm>
            </p:grpSpPr>
            <p:sp>
              <p:nvSpPr>
                <p:cNvPr id="19" name="Oval 89"/>
                <p:cNvSpPr>
                  <a:spLocks noChangeArrowheads="1"/>
                </p:cNvSpPr>
                <p:nvPr/>
              </p:nvSpPr>
              <p:spPr bwMode="auto">
                <a:xfrm>
                  <a:off x="1335088" y="3481388"/>
                  <a:ext cx="152400" cy="152400"/>
                </a:xfrm>
                <a:prstGeom prst="ellipse">
                  <a:avLst/>
                </a:prstGeom>
                <a:solidFill>
                  <a:srgbClr val="00008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Oval 90"/>
                <p:cNvSpPr>
                  <a:spLocks noChangeArrowheads="1"/>
                </p:cNvSpPr>
                <p:nvPr/>
              </p:nvSpPr>
              <p:spPr bwMode="auto">
                <a:xfrm>
                  <a:off x="3468688" y="1423988"/>
                  <a:ext cx="152400" cy="152400"/>
                </a:xfrm>
                <a:prstGeom prst="ellipse">
                  <a:avLst/>
                </a:prstGeom>
                <a:solidFill>
                  <a:srgbClr val="00008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29"/>
                <p:cNvSpPr>
                  <a:spLocks/>
                </p:cNvSpPr>
                <p:nvPr/>
              </p:nvSpPr>
              <p:spPr bwMode="auto">
                <a:xfrm>
                  <a:off x="1411288" y="1500188"/>
                  <a:ext cx="2133600" cy="2057400"/>
                </a:xfrm>
                <a:custGeom>
                  <a:avLst/>
                  <a:gdLst>
                    <a:gd name="T0" fmla="*/ 0 w 1344"/>
                    <a:gd name="T1" fmla="*/ 2147483647 h 1296"/>
                    <a:gd name="T2" fmla="*/ 0 w 1344"/>
                    <a:gd name="T3" fmla="*/ 2147483647 h 1296"/>
                    <a:gd name="T4" fmla="*/ 2147483647 w 1344"/>
                    <a:gd name="T5" fmla="*/ 2147483647 h 1296"/>
                    <a:gd name="T6" fmla="*/ 2147483647 w 1344"/>
                    <a:gd name="T7" fmla="*/ 2147483647 h 1296"/>
                    <a:gd name="T8" fmla="*/ 2147483647 w 1344"/>
                    <a:gd name="T9" fmla="*/ 2147483647 h 1296"/>
                    <a:gd name="T10" fmla="*/ 2147483647 w 1344"/>
                    <a:gd name="T11" fmla="*/ 0 h 1296"/>
                    <a:gd name="T12" fmla="*/ 2147483647 w 1344"/>
                    <a:gd name="T13" fmla="*/ 0 h 12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44"/>
                    <a:gd name="T22" fmla="*/ 0 h 1296"/>
                    <a:gd name="T23" fmla="*/ 1344 w 1344"/>
                    <a:gd name="T24" fmla="*/ 1296 h 12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44" h="1296">
                      <a:moveTo>
                        <a:pt x="0" y="1296"/>
                      </a:moveTo>
                      <a:lnTo>
                        <a:pt x="0" y="1008"/>
                      </a:lnTo>
                      <a:lnTo>
                        <a:pt x="336" y="1008"/>
                      </a:lnTo>
                      <a:lnTo>
                        <a:pt x="336" y="672"/>
                      </a:lnTo>
                      <a:lnTo>
                        <a:pt x="1008" y="672"/>
                      </a:lnTo>
                      <a:lnTo>
                        <a:pt x="1008" y="0"/>
                      </a:lnTo>
                      <a:lnTo>
                        <a:pt x="1344" y="0"/>
                      </a:lnTo>
                    </a:path>
                  </a:pathLst>
                </a:custGeom>
                <a:noFill/>
                <a:ln w="50800">
                  <a:solidFill>
                    <a:srgbClr val="00008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6" name="Group 35"/>
          <p:cNvGrpSpPr/>
          <p:nvPr/>
        </p:nvGrpSpPr>
        <p:grpSpPr>
          <a:xfrm>
            <a:off x="954088" y="1674813"/>
            <a:ext cx="3084512" cy="1209119"/>
            <a:chOff x="954088" y="1674813"/>
            <a:chExt cx="3084512" cy="1209119"/>
          </a:xfrm>
        </p:grpSpPr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1411288" y="2566988"/>
              <a:ext cx="213360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54088" y="1674813"/>
              <a:ext cx="3084512" cy="1209119"/>
              <a:chOff x="954088" y="1674813"/>
              <a:chExt cx="3084512" cy="1209119"/>
            </a:xfrm>
          </p:grpSpPr>
          <p:sp>
            <p:nvSpPr>
              <p:cNvPr id="13" name="Oval 83"/>
              <p:cNvSpPr>
                <a:spLocks noChangeArrowheads="1"/>
              </p:cNvSpPr>
              <p:nvPr/>
            </p:nvSpPr>
            <p:spPr bwMode="auto">
              <a:xfrm>
                <a:off x="1344613" y="2500313"/>
                <a:ext cx="152400" cy="152400"/>
              </a:xfrm>
              <a:prstGeom prst="ellipse">
                <a:avLst/>
              </a:prstGeom>
              <a:solidFill>
                <a:srgbClr val="8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87"/>
              <p:cNvSpPr txBox="1">
                <a:spLocks noChangeArrowheads="1"/>
              </p:cNvSpPr>
              <p:nvPr/>
            </p:nvSpPr>
            <p:spPr bwMode="auto">
              <a:xfrm>
                <a:off x="954088" y="2514600"/>
                <a:ext cx="410690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dirty="0" smtClean="0"/>
                  <a:t>T</a:t>
                </a:r>
                <a:r>
                  <a:rPr lang="en-US" altLang="zh-TW" sz="1800" baseline="-25000" dirty="0" smtClean="0"/>
                  <a:t>2</a:t>
                </a:r>
                <a:endParaRPr lang="en-US" altLang="zh-TW" sz="1800" baseline="-25000" dirty="0"/>
              </a:p>
            </p:txBody>
          </p:sp>
          <p:sp>
            <p:nvSpPr>
              <p:cNvPr id="15" name="Text Box 88"/>
              <p:cNvSpPr txBox="1">
                <a:spLocks noChangeArrowheads="1"/>
              </p:cNvSpPr>
              <p:nvPr/>
            </p:nvSpPr>
            <p:spPr bwMode="auto">
              <a:xfrm>
                <a:off x="3630613" y="2509838"/>
                <a:ext cx="407987" cy="3667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dirty="0"/>
                  <a:t>T</a:t>
                </a:r>
                <a:r>
                  <a:rPr lang="en-US" altLang="zh-TW" sz="1800" baseline="-25000" dirty="0"/>
                  <a:t>2</a:t>
                </a:r>
              </a:p>
            </p:txBody>
          </p:sp>
          <p:sp>
            <p:nvSpPr>
              <p:cNvPr id="21" name="Oval 84"/>
              <p:cNvSpPr>
                <a:spLocks noChangeArrowheads="1"/>
              </p:cNvSpPr>
              <p:nvPr/>
            </p:nvSpPr>
            <p:spPr bwMode="auto">
              <a:xfrm>
                <a:off x="3478213" y="2509838"/>
                <a:ext cx="152400" cy="152400"/>
              </a:xfrm>
              <a:prstGeom prst="ellipse">
                <a:avLst/>
              </a:prstGeom>
              <a:solidFill>
                <a:srgbClr val="8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4" name="Object 7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1500734"/>
                  </p:ext>
                </p:extLst>
              </p:nvPr>
            </p:nvGraphicFramePr>
            <p:xfrm>
              <a:off x="1573213" y="2185988"/>
              <a:ext cx="306387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7" name="Equation" r:id="rId9" imgW="203112" imgH="228501" progId="">
                      <p:embed/>
                    </p:oleObj>
                  </mc:Choice>
                  <mc:Fallback>
                    <p:oleObj name="Equation" r:id="rId9" imgW="203112" imgH="22850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3213" y="2185988"/>
                            <a:ext cx="306387" cy="3444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Freeform 25"/>
              <p:cNvSpPr/>
              <p:nvPr/>
            </p:nvSpPr>
            <p:spPr>
              <a:xfrm>
                <a:off x="1423985" y="2057400"/>
                <a:ext cx="2133600" cy="533400"/>
              </a:xfrm>
              <a:custGeom>
                <a:avLst/>
                <a:gdLst>
                  <a:gd name="connsiteX0" fmla="*/ 0 w 2133600"/>
                  <a:gd name="connsiteY0" fmla="*/ 519112 h 528637"/>
                  <a:gd name="connsiteX1" fmla="*/ 0 w 2133600"/>
                  <a:gd name="connsiteY1" fmla="*/ 0 h 528637"/>
                  <a:gd name="connsiteX2" fmla="*/ 2133600 w 2133600"/>
                  <a:gd name="connsiteY2" fmla="*/ 0 h 528637"/>
                  <a:gd name="connsiteX3" fmla="*/ 2133600 w 2133600"/>
                  <a:gd name="connsiteY3" fmla="*/ 528637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3600" h="528637">
                    <a:moveTo>
                      <a:pt x="0" y="519112"/>
                    </a:moveTo>
                    <a:lnTo>
                      <a:pt x="0" y="0"/>
                    </a:lnTo>
                    <a:lnTo>
                      <a:pt x="2133600" y="0"/>
                    </a:lnTo>
                    <a:lnTo>
                      <a:pt x="2133600" y="528637"/>
                    </a:lnTo>
                  </a:path>
                </a:pathLst>
              </a:custGeom>
              <a:noFill/>
              <a:ln w="38100">
                <a:solidFill>
                  <a:srgbClr val="800000"/>
                </a:solidFill>
                <a:prstDash val="sys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graphicFrame>
            <p:nvGraphicFramePr>
              <p:cNvPr id="29" name="Object 7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6050949"/>
                  </p:ext>
                </p:extLst>
              </p:nvPr>
            </p:nvGraphicFramePr>
            <p:xfrm>
              <a:off x="1557338" y="1674813"/>
              <a:ext cx="325437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8" name="Equation" r:id="rId11" imgW="215806" imgH="228501" progId="">
                      <p:embed/>
                    </p:oleObj>
                  </mc:Choice>
                  <mc:Fallback>
                    <p:oleObj name="Equation" r:id="rId11" imgW="215806" imgH="22850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7338" y="1674813"/>
                            <a:ext cx="325437" cy="3444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2" name="Group 61"/>
          <p:cNvGrpSpPr/>
          <p:nvPr/>
        </p:nvGrpSpPr>
        <p:grpSpPr>
          <a:xfrm>
            <a:off x="1367172" y="1463624"/>
            <a:ext cx="5414628" cy="3489512"/>
            <a:chOff x="1367172" y="1463624"/>
            <a:chExt cx="5414628" cy="3489512"/>
          </a:xfrm>
        </p:grpSpPr>
        <p:sp>
          <p:nvSpPr>
            <p:cNvPr id="58" name="AutoShape 141"/>
            <p:cNvSpPr>
              <a:spLocks noChangeArrowheads="1"/>
            </p:cNvSpPr>
            <p:nvPr/>
          </p:nvSpPr>
          <p:spPr bwMode="auto">
            <a:xfrm>
              <a:off x="4191000" y="2462213"/>
              <a:ext cx="381000" cy="228600"/>
            </a:xfrm>
            <a:prstGeom prst="rightArrow">
              <a:avLst>
                <a:gd name="adj1" fmla="val 50000"/>
                <a:gd name="adj2" fmla="val 41667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67172" y="1463624"/>
              <a:ext cx="5414628" cy="3489512"/>
              <a:chOff x="1367172" y="1463624"/>
              <a:chExt cx="5414628" cy="34895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048" name="Rectangle 257047"/>
                  <p:cNvSpPr/>
                  <p:nvPr/>
                </p:nvSpPr>
                <p:spPr>
                  <a:xfrm>
                    <a:off x="5264718" y="1463624"/>
                    <a:ext cx="1517082" cy="5483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/>
                                  </a:rPr>
                                  <m:t>=1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/>
                                  </a:rPr>
                                  <m:t>=1</m:t>
                                </m:r>
                              </m:e>
                            </m:eqArr>
                          </m:e>
                        </m:d>
                      </m:oMath>
                    </a14:m>
                    <a:r>
                      <a:rPr lang="en-US" i="1" dirty="0" smtClean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57048" name="Rectangle 2570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4718" y="1463624"/>
                    <a:ext cx="1517082" cy="54835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46586" t="-163333" b="-24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1367172" y="4375477"/>
                    <a:ext cx="3609899" cy="57765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=1                           ∀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=1,…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7172" y="4375477"/>
                    <a:ext cx="3609899" cy="577659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18074" t="-151579" b="-21368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2209800" y="1179513"/>
            <a:ext cx="954088" cy="1639887"/>
            <a:chOff x="2209800" y="1179513"/>
            <a:chExt cx="954088" cy="1639887"/>
          </a:xfrm>
        </p:grpSpPr>
        <p:sp>
          <p:nvSpPr>
            <p:cNvPr id="18" name="Oval 98"/>
            <p:cNvSpPr>
              <a:spLocks noChangeArrowheads="1"/>
            </p:cNvSpPr>
            <p:nvPr/>
          </p:nvSpPr>
          <p:spPr bwMode="auto">
            <a:xfrm>
              <a:off x="2325688" y="2286000"/>
              <a:ext cx="838200" cy="533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1"/>
            </a:p>
          </p:txBody>
        </p:sp>
        <p:graphicFrame>
          <p:nvGraphicFramePr>
            <p:cNvPr id="25" name="Object 1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4598712"/>
                </p:ext>
              </p:extLst>
            </p:nvPr>
          </p:nvGraphicFramePr>
          <p:xfrm>
            <a:off x="2209800" y="1179513"/>
            <a:ext cx="609600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9" name="Equation" r:id="rId15" imgW="406224" imgH="228501" progId="">
                    <p:embed/>
                  </p:oleObj>
                </mc:Choice>
                <mc:Fallback>
                  <p:oleObj name="Equation" r:id="rId15" imgW="406224" imgH="22850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1179513"/>
                          <a:ext cx="609600" cy="344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TextBox 81"/>
            <p:cNvSpPr txBox="1"/>
            <p:nvPr/>
          </p:nvSpPr>
          <p:spPr>
            <a:xfrm>
              <a:off x="2572580" y="2239546"/>
              <a:ext cx="4491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o</a:t>
              </a:r>
              <a:r>
                <a:rPr lang="en-US" i="1" baseline="-25000" dirty="0" smtClean="0"/>
                <a:t>10</a:t>
              </a:r>
              <a:endParaRPr lang="en-US" i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67172" y="2064315"/>
            <a:ext cx="6483044" cy="3529043"/>
            <a:chOff x="1367172" y="2064315"/>
            <a:chExt cx="6483044" cy="3529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051" name="Rectangle 257050"/>
                <p:cNvSpPr/>
                <p:nvPr/>
              </p:nvSpPr>
              <p:spPr>
                <a:xfrm>
                  <a:off x="5181600" y="2064315"/>
                  <a:ext cx="2668616" cy="5029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≤2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7051" name="Rectangle 2570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064315"/>
                  <a:ext cx="2668616" cy="50295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9635" t="-145122" b="-2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367172" y="4961967"/>
                  <a:ext cx="3662028" cy="6313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𝑡𝑒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     ∀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 </m:t>
                                </m:r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172" y="4961967"/>
                  <a:ext cx="3662028" cy="63139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1143000" y="1066800"/>
            <a:ext cx="7374664" cy="5486400"/>
            <a:chOff x="1143000" y="1066800"/>
            <a:chExt cx="7374664" cy="5486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189958" y="1066800"/>
                  <a:ext cx="332770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958" y="1066800"/>
                  <a:ext cx="3327706" cy="33855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341923" y="3742624"/>
                  <a:ext cx="2210029" cy="6896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𝜏</m:t>
                                </m:r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US" dirty="0"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923" y="3742624"/>
                  <a:ext cx="2210029" cy="689676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eft Brace 58"/>
            <p:cNvSpPr/>
            <p:nvPr/>
          </p:nvSpPr>
          <p:spPr>
            <a:xfrm>
              <a:off x="1143000" y="4375477"/>
              <a:ext cx="304800" cy="2177723"/>
            </a:xfrm>
            <a:prstGeom prst="leftBrace">
              <a:avLst>
                <a:gd name="adj1" fmla="val 38889"/>
                <a:gd name="adj2" fmla="val 51166"/>
              </a:avLst>
            </a:prstGeom>
            <a:ln w="158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367172" y="2480846"/>
            <a:ext cx="7395828" cy="3694192"/>
            <a:chOff x="1367172" y="2480846"/>
            <a:chExt cx="7395828" cy="3694192"/>
          </a:xfrm>
        </p:grpSpPr>
        <p:grpSp>
          <p:nvGrpSpPr>
            <p:cNvPr id="41" name="Group 40"/>
            <p:cNvGrpSpPr/>
            <p:nvPr/>
          </p:nvGrpSpPr>
          <p:grpSpPr>
            <a:xfrm>
              <a:off x="1371600" y="2552700"/>
              <a:ext cx="1143000" cy="1028700"/>
              <a:chOff x="-1759780" y="2527648"/>
              <a:chExt cx="1143000" cy="1028700"/>
            </a:xfrm>
          </p:grpSpPr>
          <p:sp>
            <p:nvSpPr>
              <p:cNvPr id="257053" name="TextBox 257052"/>
              <p:cNvSpPr txBox="1"/>
              <p:nvPr/>
            </p:nvSpPr>
            <p:spPr>
              <a:xfrm>
                <a:off x="-1480380" y="3217794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o</a:t>
                </a:r>
                <a:r>
                  <a:rPr lang="en-US" i="1" baseline="-25000" dirty="0" smtClean="0"/>
                  <a:t>1</a:t>
                </a:r>
                <a:endParaRPr lang="en-US" i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-1048580" y="3217794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o</a:t>
                </a:r>
                <a:r>
                  <a:rPr lang="en-US" i="1" baseline="-25000" dirty="0" smtClean="0"/>
                  <a:t>2</a:t>
                </a:r>
                <a:endParaRPr lang="en-US" i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-1531180" y="2743548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o</a:t>
                </a:r>
                <a:r>
                  <a:rPr lang="en-US" i="1" baseline="-25000" dirty="0" smtClean="0"/>
                  <a:t>3</a:t>
                </a:r>
                <a:endParaRPr lang="en-US" i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-990600" y="2798694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o</a:t>
                </a:r>
                <a:r>
                  <a:rPr lang="en-US" i="1" baseline="-25000" dirty="0" smtClean="0"/>
                  <a:t>4</a:t>
                </a:r>
                <a:endParaRPr lang="en-US" i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-1734380" y="3022948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o</a:t>
                </a:r>
                <a:r>
                  <a:rPr lang="en-US" i="1" baseline="-25000" dirty="0" smtClean="0"/>
                  <a:t>5</a:t>
                </a:r>
                <a:endParaRPr lang="en-US" i="1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-1759780" y="2578448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o</a:t>
                </a:r>
                <a:r>
                  <a:rPr lang="en-US" i="1" baseline="-25000" dirty="0" smtClean="0"/>
                  <a:t>6</a:t>
                </a:r>
                <a:endParaRPr lang="en-US" i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-1233560" y="2527648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o</a:t>
                </a:r>
                <a:r>
                  <a:rPr lang="en-US" i="1" baseline="-25000" dirty="0" smtClean="0"/>
                  <a:t>7</a:t>
                </a:r>
                <a:endParaRPr lang="en-US" i="1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367172" y="2480846"/>
              <a:ext cx="7395828" cy="3694192"/>
              <a:chOff x="1367172" y="2480846"/>
              <a:chExt cx="7395828" cy="36941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5181600" y="2783773"/>
                    <a:ext cx="3527889" cy="4928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…</m:t>
                                  </m:r>
                                  <m:r>
                                    <a:rPr lang="en-US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</a:rPr>
                                        <m:t>7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i="1" dirty="0">
                      <a:solidFill>
                        <a:srgbClr val="00009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1600" y="2783773"/>
                    <a:ext cx="3527889" cy="492827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14853" t="-148148" b="-2197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1367172" y="5602189"/>
                    <a:ext cx="3657476" cy="5728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                                 ∀</m:t>
                              </m:r>
                              <m:r>
                                <a:rPr lang="en-US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rgbClr val="000099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</m:nary>
                        </m:oMath>
                      </m:oMathPara>
                    </a14:m>
                    <a:endParaRPr lang="en-US" i="1" dirty="0">
                      <a:solidFill>
                        <a:srgbClr val="000099"/>
                      </a:solidFill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Rectangl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7172" y="5602189"/>
                    <a:ext cx="3657476" cy="57284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17333" t="-153191" b="-2170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TextBox 41"/>
              <p:cNvSpPr txBox="1"/>
              <p:nvPr/>
            </p:nvSpPr>
            <p:spPr>
              <a:xfrm>
                <a:off x="5304437" y="2480846"/>
                <a:ext cx="34585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total overflow at each region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367172" y="3319046"/>
            <a:ext cx="7624428" cy="3203376"/>
            <a:chOff x="1367172" y="3319046"/>
            <a:chExt cx="7624428" cy="3203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5181600" y="3605029"/>
                  <a:ext cx="1146852" cy="10431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solidFill>
                                      <a:srgbClr val="800000"/>
                                    </a:solidFill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solidFill>
                                      <a:srgbClr val="8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  <m:r>
                                      <a:rPr lang="en-US" i="1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80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8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8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  <m:r>
                                      <a:rPr lang="en-US" i="1">
                                        <a:solidFill>
                                          <a:srgbClr val="800000"/>
                                        </a:solidFill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rgbClr val="8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80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3605029"/>
                  <a:ext cx="1146852" cy="1043171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367172" y="6183868"/>
                  <a:ext cx="37459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800000"/>
                            </a:solidFill>
                            <a:latin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𝑒</m:t>
                            </m:r>
                            <m:r>
                              <a:rPr lang="en-US" b="0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                            </m:t>
                        </m:r>
                        <m:r>
                          <a:rPr lang="en-US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, ∀</m:t>
                        </m:r>
                        <m:r>
                          <a:rPr lang="en-US" b="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8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800000"/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172" y="6183868"/>
                  <a:ext cx="3745962" cy="33855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/>
            <p:cNvSpPr txBox="1"/>
            <p:nvPr/>
          </p:nvSpPr>
          <p:spPr>
            <a:xfrm>
              <a:off x="5334000" y="3319046"/>
              <a:ext cx="3657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maximum overflow at each region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334000" y="4800600"/>
            <a:ext cx="381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Special case: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=0 and |R|=|E|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s</a:t>
            </a:r>
            <a:r>
              <a:rPr lang="en-US" i="1" baseline="-25000" dirty="0" smtClean="0"/>
              <a:t>r</a:t>
            </a:r>
            <a:r>
              <a:rPr lang="en-US" i="1" dirty="0" smtClean="0"/>
              <a:t>=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e</a:t>
            </a:r>
            <a:endParaRPr lang="en-U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formulation minimizes TOF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simplifies to our GRIP work in [TCAD’11]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17005224"/>
      </p:ext>
    </p:extLst>
  </p:cSld>
  <p:clrMapOvr>
    <a:masterClrMapping/>
  </p:clrMapOvr>
  <p:transition advTm="1882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CGRIP: Framework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5867400" cy="5334000"/>
          </a:xfrm>
        </p:spPr>
        <p:txBody>
          <a:bodyPr/>
          <a:lstStyle/>
          <a:p>
            <a:r>
              <a:rPr lang="en-US" dirty="0" smtClean="0"/>
              <a:t>Solving </a:t>
            </a:r>
            <a:r>
              <a:rPr lang="en-US" dirty="0"/>
              <a:t>IP-CA </a:t>
            </a:r>
            <a:r>
              <a:rPr lang="en-US" dirty="0" smtClean="0"/>
              <a:t>directly </a:t>
            </a:r>
            <a:r>
              <a:rPr lang="en-US" dirty="0"/>
              <a:t>is impractical</a:t>
            </a:r>
          </a:p>
          <a:p>
            <a:pPr lvl="1"/>
            <a:r>
              <a:rPr lang="en-US" dirty="0"/>
              <a:t>Large problem size with binary variables </a:t>
            </a:r>
          </a:p>
          <a:p>
            <a:r>
              <a:rPr lang="en-US" dirty="0" smtClean="0"/>
              <a:t>Our solution for realizing a fast procedure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Solve a reduced-sized and relaxed version of  IP-CA as a Reduced Linear Program (RLP)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Effectively integrate RLP in a standard    rip-up and reroute framework</a:t>
            </a:r>
          </a:p>
          <a:p>
            <a:pPr lvl="2"/>
            <a:r>
              <a:rPr lang="en-US" dirty="0" smtClean="0"/>
              <a:t>Both INIT and RRR steps evoke RLP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248400" y="1066800"/>
            <a:ext cx="2672732" cy="4191000"/>
            <a:chOff x="6248400" y="1066800"/>
            <a:chExt cx="2672732" cy="4191000"/>
          </a:xfrm>
        </p:grpSpPr>
        <p:sp>
          <p:nvSpPr>
            <p:cNvPr id="5" name="Rectangle 4"/>
            <p:cNvSpPr/>
            <p:nvPr/>
          </p:nvSpPr>
          <p:spPr>
            <a:xfrm>
              <a:off x="6504628" y="1066800"/>
              <a:ext cx="2399413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2D 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rojection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13175" y="1777524"/>
              <a:ext cx="2390866" cy="5334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nitial solution (</a:t>
              </a:r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INIT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)            </a:t>
              </a:r>
            </a:p>
            <a:p>
              <a:pPr algn="ctr"/>
              <a:r>
                <a:rPr lang="en-US" sz="1500" b="1" dirty="0" smtClean="0">
                  <a:solidFill>
                    <a:srgbClr val="800000"/>
                  </a:solidFill>
                  <a:latin typeface="Arial" pitchFamily="34" charset="0"/>
                  <a:cs typeface="Arial" pitchFamily="34" charset="0"/>
                </a:rPr>
                <a:t>(evokes RLP)</a:t>
              </a:r>
              <a:endParaRPr lang="en-US" sz="16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3175" y="2623555"/>
              <a:ext cx="2390866" cy="78028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Rip-up and re-route (</a:t>
              </a:r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RRR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)</a:t>
              </a:r>
            </a:p>
            <a:p>
              <a:pPr algn="ctr"/>
              <a:r>
                <a:rPr lang="en-US" sz="1600" b="1" dirty="0" smtClean="0">
                  <a:solidFill>
                    <a:srgbClr val="800000"/>
                  </a:solidFill>
                  <a:latin typeface="Arial" pitchFamily="34" charset="0"/>
                  <a:cs typeface="Arial" pitchFamily="34" charset="0"/>
                </a:rPr>
                <a:t>(evokes RLP, </a:t>
              </a:r>
              <a:r>
                <a:rPr lang="en-US" sz="16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MRSR</a:t>
              </a:r>
              <a:r>
                <a:rPr lang="en-US" sz="1600" b="1" dirty="0" smtClean="0">
                  <a:solidFill>
                    <a:srgbClr val="800000"/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en-US" sz="16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21720" y="4571095"/>
              <a:ext cx="2382320" cy="6867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Congestion-aware Layer Assignment (</a:t>
              </a:r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CLA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)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6505341" y="3659089"/>
              <a:ext cx="2415791" cy="684311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no-OF or time-limit?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Elbow Connector 9"/>
            <p:cNvCxnSpPr>
              <a:stCxn id="9" idx="1"/>
            </p:cNvCxnSpPr>
            <p:nvPr/>
          </p:nvCxnSpPr>
          <p:spPr>
            <a:xfrm rot="10800000" flipH="1">
              <a:off x="6505341" y="3040053"/>
              <a:ext cx="7834" cy="961193"/>
            </a:xfrm>
            <a:prstGeom prst="bentConnector4">
              <a:avLst>
                <a:gd name="adj1" fmla="val -2918050"/>
                <a:gd name="adj2" fmla="val 100777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704334" y="2310925"/>
              <a:ext cx="0" cy="312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704335" y="1550352"/>
              <a:ext cx="4273" cy="253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2"/>
            </p:cNvCxnSpPr>
            <p:nvPr/>
          </p:nvCxnSpPr>
          <p:spPr>
            <a:xfrm>
              <a:off x="7708608" y="3403844"/>
              <a:ext cx="4629" cy="253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7712880" y="4344305"/>
              <a:ext cx="357" cy="227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248400" y="3623846"/>
              <a:ext cx="5982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cs typeface="Arial" pitchFamily="34" charset="0"/>
                </a:rPr>
                <a:t>No</a:t>
              </a:r>
              <a:endParaRPr lang="en-US" sz="1600" dirty="0"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13441" y="4233446"/>
              <a:ext cx="777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cs typeface="Arial" pitchFamily="34" charset="0"/>
                </a:rPr>
                <a:t>Yes</a:t>
              </a:r>
              <a:endParaRPr lang="en-US" sz="1600" dirty="0">
                <a:cs typeface="Arial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509257" y="1066800"/>
            <a:ext cx="2394783" cy="457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882157"/>
      </p:ext>
    </p:extLst>
  </p:cSld>
  <p:clrMapOvr>
    <a:masterClrMapping/>
  </p:clrMapOvr>
  <p:transition advTm="742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CGRIP: 2D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5867400" cy="5334000"/>
              </a:xfrm>
            </p:spPr>
            <p:txBody>
              <a:bodyPr/>
              <a:lstStyle/>
              <a:p>
                <a:r>
                  <a:rPr lang="en-US" dirty="0" smtClean="0"/>
                  <a:t>Computing capacity of an edge in the projected 2D graph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𝑒𝑙</m:t>
                        </m:r>
                      </m:sub>
                    </m:sSub>
                  </m:oMath>
                </a14:m>
                <a:r>
                  <a:rPr lang="en-US" dirty="0" smtClean="0"/>
                  <a:t>, the normalized capacity for each edge on layer </a:t>
                </a:r>
                <a:r>
                  <a:rPr lang="en-US" i="1" dirty="0" smtClean="0"/>
                  <a:t>l </a:t>
                </a:r>
                <a:r>
                  <a:rPr lang="en-US" dirty="0" smtClean="0"/>
                  <a:t>from its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𝑒𝑙</m:t>
                        </m:r>
                      </m:sub>
                    </m:sSub>
                  </m:oMath>
                </a14:m>
                <a:r>
                  <a:rPr lang="en-US" dirty="0" smtClean="0"/>
                  <a:t> and add the 3D edge capacities corresponding to the same edge on the 2D projected grid-graph</a:t>
                </a:r>
              </a:p>
              <a:p>
                <a:pPr lvl="1"/>
                <a:r>
                  <a:rPr lang="en-US" dirty="0" smtClean="0"/>
                  <a:t>Example: </a:t>
                </a:r>
              </a:p>
              <a:p>
                <a:pPr lvl="1"/>
                <a:endParaRPr lang="en-US" i="1" dirty="0"/>
              </a:p>
              <a:p>
                <a:pPr lvl="1"/>
                <a:endParaRPr lang="en-US" i="1" dirty="0" smtClean="0"/>
              </a:p>
              <a:p>
                <a:endParaRPr lang="en-US" sz="1050" dirty="0" smtClean="0"/>
              </a:p>
              <a:p>
                <a:r>
                  <a:rPr lang="en-US" dirty="0" smtClean="0"/>
                  <a:t>Blockages are accounted for                                       </a:t>
                </a:r>
              </a:p>
              <a:p>
                <a:pPr lvl="1"/>
                <a:r>
                  <a:rPr lang="en-US" dirty="0" smtClean="0"/>
                  <a:t>See the ISPD 2011 contest website for                                   details about blockage modeling</a:t>
                </a:r>
                <a:endParaRPr lang="en-US" dirty="0"/>
              </a:p>
              <a:p>
                <a:pPr lvl="1"/>
                <a:endParaRPr lang="en-US" i="1" dirty="0" smtClean="0"/>
              </a:p>
              <a:p>
                <a:pPr lvl="1"/>
                <a:endParaRPr lang="en-US" i="1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i="1" dirty="0"/>
              </a:p>
              <a:p>
                <a:pPr marL="457200" lvl="1" indent="0">
                  <a:buNone/>
                </a:pPr>
                <a:endParaRPr lang="en-US" i="1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i="1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i="1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i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5867400" cy="5334000"/>
              </a:xfrm>
              <a:blipFill rotWithShape="1">
                <a:blip r:embed="rId2"/>
                <a:stretch>
                  <a:fillRect l="-1455" t="-800" r="-32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244206" y="1066800"/>
            <a:ext cx="2366394" cy="1441208"/>
            <a:chOff x="1003300" y="1371600"/>
            <a:chExt cx="2209800" cy="1384300"/>
          </a:xfrm>
        </p:grpSpPr>
        <p:grpSp>
          <p:nvGrpSpPr>
            <p:cNvPr id="69" name="Group 68"/>
            <p:cNvGrpSpPr/>
            <p:nvPr/>
          </p:nvGrpSpPr>
          <p:grpSpPr>
            <a:xfrm>
              <a:off x="1003300" y="1371600"/>
              <a:ext cx="2209800" cy="1371600"/>
              <a:chOff x="1003300" y="1371600"/>
              <a:chExt cx="2209800" cy="1828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03300" y="1371600"/>
                <a:ext cx="2209800" cy="1828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003300" y="1752600"/>
                <a:ext cx="2209800" cy="365760"/>
              </a:xfrm>
              <a:prstGeom prst="rect">
                <a:avLst/>
              </a:prstGeom>
              <a:solidFill>
                <a:srgbClr val="92D050"/>
              </a:solidFill>
              <a:ln w="158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01600" h="215900"/>
                <a:bevelB w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003300" y="2438400"/>
                <a:ext cx="2209800" cy="365760"/>
              </a:xfrm>
              <a:prstGeom prst="rect">
                <a:avLst/>
              </a:prstGeom>
              <a:solidFill>
                <a:srgbClr val="92D050"/>
              </a:solidFill>
              <a:ln w="158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01600" h="215900"/>
                <a:bevelB w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222500" y="2118360"/>
                <a:ext cx="0" cy="339151"/>
              </a:xfrm>
              <a:prstGeom prst="straightConnector1">
                <a:avLst/>
              </a:prstGeom>
              <a:ln w="31750">
                <a:solidFill>
                  <a:srgbClr val="800000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209800" y="1771115"/>
                <a:ext cx="0" cy="339151"/>
              </a:xfrm>
              <a:prstGeom prst="straightConnector1">
                <a:avLst/>
              </a:prstGeom>
              <a:ln w="31750">
                <a:solidFill>
                  <a:srgbClr val="800000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>
              <a:off x="1981200" y="1371600"/>
              <a:ext cx="0" cy="1384300"/>
            </a:xfrm>
            <a:prstGeom prst="line">
              <a:avLst/>
            </a:prstGeom>
            <a:ln w="31750">
              <a:solidFill>
                <a:srgbClr val="800000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1539249" y="1840468"/>
                  <a:ext cx="5308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/>
                              </a:rPr>
                              <m:t>𝒆𝒍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9249" y="1840468"/>
                  <a:ext cx="53085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/>
            <p:cNvSpPr/>
            <p:nvPr/>
          </p:nvSpPr>
          <p:spPr>
            <a:xfrm>
              <a:off x="1003300" y="1371600"/>
              <a:ext cx="1104900" cy="1371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95500" y="1371600"/>
              <a:ext cx="1104900" cy="1371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223490" y="1871246"/>
                  <a:ext cx="40959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3490" y="1871246"/>
                  <a:ext cx="409599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198090" y="1600200"/>
                  <a:ext cx="46891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8090" y="1600200"/>
                  <a:ext cx="468910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1291561" y="3733800"/>
            <a:ext cx="6252239" cy="838200"/>
            <a:chOff x="228600" y="3733800"/>
            <a:chExt cx="6252239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28600" y="3744813"/>
                  <a:ext cx="303961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=2</m:t>
                          </m:r>
                        </m:sub>
                      </m:sSub>
                    </m:oMath>
                  </a14:m>
                  <a:r>
                    <a:rPr lang="en-US" sz="1800" dirty="0" smtClean="0"/>
                    <a:t> = 80,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𝑙</m:t>
                          </m:r>
                          <m:r>
                            <a:rPr lang="en-US" sz="1800" i="1">
                              <a:latin typeface="Cambria Math"/>
                            </a:rPr>
                            <m:t>=2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𝑙</m:t>
                          </m:r>
                          <m:r>
                            <a:rPr lang="en-US" sz="1800" i="1">
                              <a:latin typeface="Cambria Math"/>
                            </a:rPr>
                            <m:t>=2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=2</m:t>
                      </m:r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744813"/>
                  <a:ext cx="3039615" cy="38151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7937" b="-206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673867" y="3733800"/>
                  <a:ext cx="127913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=2</m:t>
                          </m:r>
                        </m:sub>
                      </m:sSub>
                    </m:oMath>
                  </a14:m>
                  <a:r>
                    <a:rPr lang="en-US" sz="1800" dirty="0" smtClean="0"/>
                    <a:t> = 20</a:t>
                  </a:r>
                  <a:endParaRPr lang="en-US" sz="18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3867" y="3733800"/>
                  <a:ext cx="1279133" cy="38151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065" r="-3333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8600" y="4190485"/>
                  <a:ext cx="303961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=1</m:t>
                          </m:r>
                        </m:sub>
                      </m:sSub>
                    </m:oMath>
                  </a14:m>
                  <a:r>
                    <a:rPr lang="en-US" sz="1800" dirty="0" smtClean="0"/>
                    <a:t> = 80,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𝑙</m:t>
                          </m:r>
                          <m:r>
                            <a:rPr lang="en-US" sz="1800" i="1">
                              <a:latin typeface="Cambria Math"/>
                            </a:rPr>
                            <m:t>=1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𝑙</m:t>
                          </m:r>
                          <m:r>
                            <a:rPr lang="en-US" sz="1800" i="1">
                              <a:latin typeface="Cambria Math"/>
                            </a:rPr>
                            <m:t>=1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=1</m:t>
                      </m:r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4190485"/>
                  <a:ext cx="3039615" cy="38151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7937" b="-206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673867" y="4179472"/>
                  <a:ext cx="127913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=1</m:t>
                          </m:r>
                        </m:sub>
                      </m:sSub>
                    </m:oMath>
                  </a14:m>
                  <a:r>
                    <a:rPr lang="en-US" sz="1800" dirty="0" smtClean="0"/>
                    <a:t> = </a:t>
                  </a:r>
                  <a:r>
                    <a:rPr lang="en-US" sz="1800" dirty="0"/>
                    <a:t>4</a:t>
                  </a:r>
                  <a:r>
                    <a:rPr lang="en-US" sz="1800" dirty="0" smtClean="0"/>
                    <a:t>0</a:t>
                  </a:r>
                  <a:endParaRPr lang="en-US" sz="1800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3867" y="4179472"/>
                  <a:ext cx="1279133" cy="38151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065" r="-3333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AutoShape 141"/>
            <p:cNvSpPr>
              <a:spLocks noChangeArrowheads="1"/>
            </p:cNvSpPr>
            <p:nvPr/>
          </p:nvSpPr>
          <p:spPr bwMode="auto">
            <a:xfrm>
              <a:off x="3200400" y="3897728"/>
              <a:ext cx="381000" cy="228600"/>
            </a:xfrm>
            <a:prstGeom prst="rightArrow">
              <a:avLst>
                <a:gd name="adj1" fmla="val 50000"/>
                <a:gd name="adj2" fmla="val 41667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AutoShape 141"/>
            <p:cNvSpPr>
              <a:spLocks noChangeArrowheads="1"/>
            </p:cNvSpPr>
            <p:nvPr/>
          </p:nvSpPr>
          <p:spPr bwMode="auto">
            <a:xfrm>
              <a:off x="3200400" y="4267200"/>
              <a:ext cx="381000" cy="228600"/>
            </a:xfrm>
            <a:prstGeom prst="rightArrow">
              <a:avLst>
                <a:gd name="adj1" fmla="val 50000"/>
                <a:gd name="adj2" fmla="val 41667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141"/>
            <p:cNvSpPr>
              <a:spLocks noChangeArrowheads="1"/>
            </p:cNvSpPr>
            <p:nvPr/>
          </p:nvSpPr>
          <p:spPr bwMode="auto">
            <a:xfrm>
              <a:off x="5039230" y="4001015"/>
              <a:ext cx="381000" cy="228600"/>
            </a:xfrm>
            <a:prstGeom prst="rightArrow">
              <a:avLst>
                <a:gd name="adj1" fmla="val 50000"/>
                <a:gd name="adj2" fmla="val 41667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5486400" y="3886200"/>
                  <a:ext cx="994439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sz="1800" dirty="0" smtClean="0"/>
                    <a:t> = </a:t>
                  </a:r>
                  <a:r>
                    <a:rPr lang="en-US" sz="1800" dirty="0"/>
                    <a:t>6</a:t>
                  </a:r>
                  <a:r>
                    <a:rPr lang="en-US" sz="1800" dirty="0" smtClean="0"/>
                    <a:t>0</a:t>
                  </a:r>
                  <a:endParaRPr lang="en-US" sz="18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3886200"/>
                  <a:ext cx="994439" cy="38151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065" r="-610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05751"/>
              </p:ext>
            </p:extLst>
          </p:nvPr>
        </p:nvGraphicFramePr>
        <p:xfrm>
          <a:off x="6264174" y="4419600"/>
          <a:ext cx="212625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250"/>
                <a:gridCol w="425250"/>
                <a:gridCol w="425250"/>
                <a:gridCol w="425250"/>
                <a:gridCol w="425250"/>
              </a:tblGrid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 bwMode="auto">
          <a:xfrm>
            <a:off x="6629400" y="5036810"/>
            <a:ext cx="974814" cy="83376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7604214" y="5613400"/>
            <a:ext cx="591927" cy="25717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72200" y="4470400"/>
            <a:ext cx="2727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80     80     80    80     80     80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6187974" y="4848423"/>
            <a:ext cx="271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     </a:t>
            </a:r>
            <a:r>
              <a:rPr lang="en-US" sz="1400" dirty="0" smtClean="0">
                <a:solidFill>
                  <a:srgbClr val="FF0000"/>
                </a:solidFill>
              </a:rPr>
              <a:t>40     40    40     </a:t>
            </a:r>
            <a:r>
              <a:rPr lang="en-US" sz="1400" dirty="0" smtClean="0"/>
              <a:t>80     80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6172200" y="5156200"/>
            <a:ext cx="255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     </a:t>
            </a:r>
            <a:r>
              <a:rPr lang="en-US" sz="1400" dirty="0" smtClean="0">
                <a:solidFill>
                  <a:srgbClr val="FF0000"/>
                </a:solidFill>
              </a:rPr>
              <a:t>0       0      0       40     </a:t>
            </a:r>
            <a:r>
              <a:rPr lang="en-US" sz="1400" dirty="0" smtClean="0"/>
              <a:t>80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6187974" y="5537200"/>
            <a:ext cx="2545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     </a:t>
            </a:r>
            <a:r>
              <a:rPr lang="en-US" sz="1400" dirty="0" smtClean="0">
                <a:solidFill>
                  <a:srgbClr val="FF0000"/>
                </a:solidFill>
              </a:rPr>
              <a:t>0       0      0       0       </a:t>
            </a:r>
            <a:r>
              <a:rPr lang="en-US" sz="1400" dirty="0" smtClean="0"/>
              <a:t>80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6224322" y="5842000"/>
            <a:ext cx="253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80     80     80    80    80     80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655190" y="2971800"/>
                <a:ext cx="2593210" cy="522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𝑒𝑙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𝑒𝑙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/>
                            <a:ea typeface="Cambria Math"/>
                          </a:rPr>
                          <m:t>∀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𝑒𝑙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90" y="2971800"/>
                <a:ext cx="2593210" cy="522387"/>
              </a:xfrm>
              <a:prstGeom prst="rect">
                <a:avLst/>
              </a:prstGeom>
              <a:blipFill rotWithShape="1">
                <a:blip r:embed="rId12"/>
                <a:stretch>
                  <a:fillRect t="-74118" r="-9412" b="-11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752316"/>
      </p:ext>
    </p:extLst>
  </p:cSld>
  <p:clrMapOvr>
    <a:masterClrMapping/>
  </p:clrMapOvr>
  <p:transition advTm="78512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5|2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5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|6.6|9.8|24.9|5.9|15.1|16|3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18.6|4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54.5|7.8|30.9|8.2|3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|0.1|0.2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26.3"/>
</p:tagLst>
</file>

<file path=ppt/theme/theme1.xml><?xml version="1.0" encoding="utf-8"?>
<a:theme xmlns:a="http://schemas.openxmlformats.org/drawingml/2006/main" name="1_352">
  <a:themeElements>
    <a:clrScheme name="1_35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352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prstDash val="sysDot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35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2671</Words>
  <Application>Microsoft Office PowerPoint</Application>
  <PresentationFormat>On-screen Show (4:3)</PresentationFormat>
  <Paragraphs>583</Paragraphs>
  <Slides>23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1_352</vt:lpstr>
      <vt:lpstr>Equation</vt:lpstr>
      <vt:lpstr>Congestion Analysis for  Global Routing via Integer Programming</vt:lpstr>
      <vt:lpstr>Goals</vt:lpstr>
      <vt:lpstr>Contributions</vt:lpstr>
      <vt:lpstr>Motivation</vt:lpstr>
      <vt:lpstr>Motivation</vt:lpstr>
      <vt:lpstr>Region Definition</vt:lpstr>
      <vt:lpstr>IP-CA: An IP for Congestion Analysis</vt:lpstr>
      <vt:lpstr>CGRIP: Framework Overview</vt:lpstr>
      <vt:lpstr>CGRIP: 2D Projection</vt:lpstr>
      <vt:lpstr>RLP: Overview</vt:lpstr>
      <vt:lpstr>RLP: Procedure</vt:lpstr>
      <vt:lpstr>INIT: Procedure</vt:lpstr>
      <vt:lpstr>RRR: Procedure</vt:lpstr>
      <vt:lpstr>Multiple Rip-up Single Reroute</vt:lpstr>
      <vt:lpstr>CGRIP: Layer Assignment</vt:lpstr>
      <vt:lpstr>About coalesCgrip</vt:lpstr>
      <vt:lpstr>Simulations Configuration</vt:lpstr>
      <vt:lpstr>1) Minimizing Total Overflow (TOF)</vt:lpstr>
      <vt:lpstr>Impact of the Features in CGRIP</vt:lpstr>
      <vt:lpstr>2) Ranking the Congestion Hotspots</vt:lpstr>
      <vt:lpstr>2) Ranking the Congestion Hotspots</vt:lpstr>
      <vt:lpstr>Recommended CGRIP Usage for Routability-Driven Placement</vt:lpstr>
      <vt:lpstr>Conclusions and Future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Physical Design for Computer Aided Design</dc:title>
  <dc:creator/>
  <cp:lastModifiedBy/>
  <cp:revision>144</cp:revision>
  <dcterms:modified xsi:type="dcterms:W3CDTF">2011-11-12T18:28:27Z</dcterms:modified>
</cp:coreProperties>
</file>