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5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85" r:id="rId5"/>
    <p:sldId id="286" r:id="rId6"/>
    <p:sldId id="284" r:id="rId7"/>
    <p:sldId id="260" r:id="rId8"/>
    <p:sldId id="287" r:id="rId9"/>
    <p:sldId id="288" r:id="rId10"/>
    <p:sldId id="289" r:id="rId11"/>
    <p:sldId id="262" r:id="rId12"/>
    <p:sldId id="265" r:id="rId13"/>
    <p:sldId id="290" r:id="rId14"/>
    <p:sldId id="292" r:id="rId15"/>
    <p:sldId id="294" r:id="rId16"/>
    <p:sldId id="296" r:id="rId17"/>
    <p:sldId id="268" r:id="rId18"/>
    <p:sldId id="269" r:id="rId19"/>
    <p:sldId id="297" r:id="rId20"/>
    <p:sldId id="302" r:id="rId21"/>
    <p:sldId id="271" r:id="rId22"/>
    <p:sldId id="272" r:id="rId23"/>
    <p:sldId id="304" r:id="rId24"/>
    <p:sldId id="273" r:id="rId25"/>
    <p:sldId id="303" r:id="rId26"/>
  </p:sldIdLst>
  <p:sldSz cx="9144000" cy="6858000" type="screen4x3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1pPr>
    <a:lvl2pPr marL="457200" algn="l" defTabSz="457200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2pPr>
    <a:lvl3pPr marL="914400" algn="l" defTabSz="457200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3pPr>
    <a:lvl4pPr marL="1371600" algn="l" defTabSz="457200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4pPr>
    <a:lvl5pPr marL="1828800" algn="l" defTabSz="457200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C0C0"/>
    <a:srgbClr val="F3DBAB"/>
    <a:srgbClr val="800000"/>
    <a:srgbClr val="969696"/>
    <a:srgbClr val="FEADA0"/>
    <a:srgbClr val="990000"/>
    <a:srgbClr val="000099"/>
    <a:srgbClr val="FDA1AE"/>
    <a:srgbClr val="F8A6C3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5" autoAdjust="0"/>
    <p:restoredTop sz="86502" autoAdjust="0"/>
  </p:normalViewPr>
  <p:slideViewPr>
    <p:cSldViewPr>
      <p:cViewPr varScale="1">
        <p:scale>
          <a:sx n="110" d="100"/>
          <a:sy n="110" d="100"/>
        </p:scale>
        <p:origin x="-360" y="-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223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defTabSz="457493">
              <a:defRPr sz="1200"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1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 defTabSz="457493">
              <a:defRPr sz="1200"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fld id="{691A144A-0120-4C4C-A241-710F9E957041}" type="datetimeFigureOut">
              <a:rPr lang="zh-TW" altLang="en-US"/>
              <a:pPr>
                <a:defRPr/>
              </a:pPr>
              <a:t>2013/3/31</a:t>
            </a:fld>
            <a:endParaRPr lang="en-US" altLang="zh-TW"/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defTabSz="457493">
              <a:defRPr sz="1200"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 defTabSz="457493">
              <a:defRPr sz="1200"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fld id="{7205C7C1-5F05-4797-A573-984EF47AC37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0162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</p:spPr>
        <p:txBody>
          <a:bodyPr wrap="none" lIns="91422" tIns="45711" rIns="91422" bIns="45711" anchor="ctr"/>
          <a:lstStyle/>
          <a:p>
            <a:pPr defTabSz="457493">
              <a:defRPr/>
            </a:pPr>
            <a:endParaRPr kumimoji="0" lang="en-US" altLang="zh-TW" sz="1800" dirty="0"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1422" tIns="45711" rIns="91422" bIns="45711" anchor="ctr"/>
          <a:lstStyle/>
          <a:p>
            <a:pPr defTabSz="457493">
              <a:defRPr/>
            </a:pPr>
            <a:endParaRPr kumimoji="0" lang="en-US" altLang="zh-TW" sz="1800" dirty="0"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1422" tIns="45711" rIns="91422" bIns="45711" anchor="ctr"/>
          <a:lstStyle/>
          <a:p>
            <a:pPr defTabSz="457493">
              <a:defRPr/>
            </a:pPr>
            <a:endParaRPr kumimoji="0" lang="en-US" altLang="zh-TW" sz="1800" dirty="0"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1422" tIns="45711" rIns="91422" bIns="45711" anchor="ctr"/>
          <a:lstStyle/>
          <a:p>
            <a:pPr defTabSz="457493">
              <a:defRPr/>
            </a:pPr>
            <a:endParaRPr kumimoji="0" lang="en-US" altLang="zh-TW" sz="1800" dirty="0"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1" y="0"/>
            <a:ext cx="3173413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4662" tIns="47511" rIns="94662" bIns="47511" numCol="1" anchor="t" anchorCtr="0" compatLnSpc="1">
            <a:prstTxWarp prst="textNoShape">
              <a:avLst/>
            </a:prstTxWarp>
          </a:bodyPr>
          <a:lstStyle>
            <a:lvl1pPr defTabSz="457493"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722973" algn="l"/>
                <a:tab pos="1447616" algn="l"/>
                <a:tab pos="2170589" algn="l"/>
                <a:tab pos="2895232" algn="l"/>
              </a:tabLst>
              <a:defRPr kumimoji="0" sz="1200">
                <a:solidFill>
                  <a:srgbClr val="000000"/>
                </a:solidFill>
                <a:latin typeface="Tahoma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135438" y="0"/>
            <a:ext cx="3173412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4662" tIns="47511" rIns="94662" bIns="47511" numCol="1" anchor="t" anchorCtr="0" compatLnSpc="1">
            <a:prstTxWarp prst="textNoShape">
              <a:avLst/>
            </a:prstTxWarp>
          </a:bodyPr>
          <a:lstStyle>
            <a:lvl1pPr algn="r" defTabSz="457493"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722973" algn="l"/>
                <a:tab pos="1447616" algn="l"/>
                <a:tab pos="2170589" algn="l"/>
                <a:tab pos="2895232" algn="l"/>
              </a:tabLst>
              <a:defRPr kumimoji="0" sz="1200">
                <a:solidFill>
                  <a:srgbClr val="000000"/>
                </a:solidFill>
                <a:latin typeface="Tahoma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6632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4600" y="708025"/>
            <a:ext cx="4819650" cy="36147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0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54089" y="4564063"/>
            <a:ext cx="5400675" cy="432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4662" tIns="47511" rIns="94662" bIns="47511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zh-TW" noProof="0" smtClean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1" y="9129714"/>
            <a:ext cx="3173413" cy="471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4662" tIns="47511" rIns="94662" bIns="47511" numCol="1" anchor="b" anchorCtr="0" compatLnSpc="1">
            <a:prstTxWarp prst="textNoShape">
              <a:avLst/>
            </a:prstTxWarp>
          </a:bodyPr>
          <a:lstStyle>
            <a:lvl1pPr defTabSz="457493"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722973" algn="l"/>
                <a:tab pos="1447616" algn="l"/>
                <a:tab pos="2170589" algn="l"/>
                <a:tab pos="2895232" algn="l"/>
              </a:tabLst>
              <a:defRPr kumimoji="0" sz="1200">
                <a:solidFill>
                  <a:srgbClr val="000000"/>
                </a:solidFill>
                <a:latin typeface="Tahoma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35438" y="9129714"/>
            <a:ext cx="3173412" cy="471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4662" tIns="47511" rIns="94662" bIns="47511" numCol="1" anchor="b" anchorCtr="0" compatLnSpc="1">
            <a:prstTxWarp prst="textNoShape">
              <a:avLst/>
            </a:prstTxWarp>
          </a:bodyPr>
          <a:lstStyle>
            <a:lvl1pPr algn="r" defTabSz="457493"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722973" algn="l"/>
                <a:tab pos="1447616" algn="l"/>
                <a:tab pos="2170589" algn="l"/>
                <a:tab pos="2895232" algn="l"/>
              </a:tabLst>
              <a:defRPr kumimoji="0" sz="1200">
                <a:solidFill>
                  <a:srgbClr val="000000"/>
                </a:solidFill>
                <a:latin typeface="Tahoma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fld id="{42CF60E1-0127-4D46-B1D3-A5A6557303AD}" type="slidenum">
              <a:rPr lang="zh-TW" altLang="en-GB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3798571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2224" algn="l"/>
                <a:tab pos="1446034" algn="l"/>
                <a:tab pos="2169844" algn="l"/>
                <a:tab pos="2893654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858" indent="-285715" eaLnBrk="0" hangingPunct="0">
              <a:tabLst>
                <a:tab pos="722224" algn="l"/>
                <a:tab pos="1446034" algn="l"/>
                <a:tab pos="2169844" algn="l"/>
                <a:tab pos="2893654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2858" indent="-228571" eaLnBrk="0" hangingPunct="0">
              <a:tabLst>
                <a:tab pos="722224" algn="l"/>
                <a:tab pos="1446034" algn="l"/>
                <a:tab pos="2169844" algn="l"/>
                <a:tab pos="2893654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001" indent="-228571" eaLnBrk="0" hangingPunct="0">
              <a:tabLst>
                <a:tab pos="722224" algn="l"/>
                <a:tab pos="1446034" algn="l"/>
                <a:tab pos="2169844" algn="l"/>
                <a:tab pos="2893654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144" indent="-228571" eaLnBrk="0" hangingPunct="0">
              <a:tabLst>
                <a:tab pos="722224" algn="l"/>
                <a:tab pos="1446034" algn="l"/>
                <a:tab pos="2169844" algn="l"/>
                <a:tab pos="2893654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288" indent="-228571" defTabSz="457143" eaLnBrk="0" fontAlgn="base" hangingPunct="0">
              <a:spcBef>
                <a:spcPct val="0"/>
              </a:spcBef>
              <a:spcAft>
                <a:spcPct val="0"/>
              </a:spcAft>
              <a:tabLst>
                <a:tab pos="722224" algn="l"/>
                <a:tab pos="1446034" algn="l"/>
                <a:tab pos="2169844" algn="l"/>
                <a:tab pos="2893654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431" indent="-228571" defTabSz="457143" eaLnBrk="0" fontAlgn="base" hangingPunct="0">
              <a:spcBef>
                <a:spcPct val="0"/>
              </a:spcBef>
              <a:spcAft>
                <a:spcPct val="0"/>
              </a:spcAft>
              <a:tabLst>
                <a:tab pos="722224" algn="l"/>
                <a:tab pos="1446034" algn="l"/>
                <a:tab pos="2169844" algn="l"/>
                <a:tab pos="2893654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8574" indent="-228571" defTabSz="457143" eaLnBrk="0" fontAlgn="base" hangingPunct="0">
              <a:spcBef>
                <a:spcPct val="0"/>
              </a:spcBef>
              <a:spcAft>
                <a:spcPct val="0"/>
              </a:spcAft>
              <a:tabLst>
                <a:tab pos="722224" algn="l"/>
                <a:tab pos="1446034" algn="l"/>
                <a:tab pos="2169844" algn="l"/>
                <a:tab pos="2893654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5717" indent="-228571" defTabSz="457143" eaLnBrk="0" fontAlgn="base" hangingPunct="0">
              <a:spcBef>
                <a:spcPct val="0"/>
              </a:spcBef>
              <a:spcAft>
                <a:spcPct val="0"/>
              </a:spcAft>
              <a:tabLst>
                <a:tab pos="722224" algn="l"/>
                <a:tab pos="1446034" algn="l"/>
                <a:tab pos="2169844" algn="l"/>
                <a:tab pos="2893654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57143" eaLnBrk="1" hangingPunct="1"/>
            <a:fld id="{A4FAFB56-9D07-467C-B722-3F13EBB599A4}" type="slidenum">
              <a:rPr kumimoji="0" lang="zh-TW" altLang="en-GB" sz="1200">
                <a:solidFill>
                  <a:srgbClr val="000000"/>
                </a:solidFill>
                <a:latin typeface="Tahoma" pitchFamily="34" charset="0"/>
              </a:rPr>
              <a:pPr defTabSz="457143" eaLnBrk="1" hangingPunct="1"/>
              <a:t>1</a:t>
            </a:fld>
            <a:endParaRPr kumimoji="0" lang="en-GB" altLang="zh-TW" sz="1200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1244601" y="708026"/>
            <a:ext cx="4826000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2" tIns="45711" rIns="91422" bIns="45711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endParaRPr kumimoji="0" lang="en-US" altLang="zh-TW" sz="1800" dirty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body"/>
          </p:nvPr>
        </p:nvSpPr>
        <p:spPr>
          <a:xfrm>
            <a:off x="954088" y="4564063"/>
            <a:ext cx="5402262" cy="43259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F76B464-9591-4A05-96AE-7A6B8A38BDFB}" type="slidenum">
              <a:rPr lang="zh-TW" altLang="en-GB" smtClean="0"/>
              <a:pPr>
                <a:defRPr/>
              </a:pPr>
              <a:t>2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510853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82540" indent="-182540">
              <a:buFont typeface="Arial" charset="0"/>
              <a:buChar char="•"/>
            </a:pP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810" algn="l"/>
                <a:tab pos="1447620" algn="l"/>
                <a:tab pos="2171430" algn="l"/>
                <a:tab pos="289524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858" indent="-285715" eaLnBrk="0" hangingPunct="0">
              <a:tabLst>
                <a:tab pos="723810" algn="l"/>
                <a:tab pos="1447620" algn="l"/>
                <a:tab pos="2171430" algn="l"/>
                <a:tab pos="289524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2858" indent="-228571" eaLnBrk="0" hangingPunct="0">
              <a:tabLst>
                <a:tab pos="723810" algn="l"/>
                <a:tab pos="1447620" algn="l"/>
                <a:tab pos="2171430" algn="l"/>
                <a:tab pos="289524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001" indent="-228571" eaLnBrk="0" hangingPunct="0">
              <a:tabLst>
                <a:tab pos="723810" algn="l"/>
                <a:tab pos="1447620" algn="l"/>
                <a:tab pos="2171430" algn="l"/>
                <a:tab pos="289524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144" indent="-228571" eaLnBrk="0" hangingPunct="0">
              <a:tabLst>
                <a:tab pos="723810" algn="l"/>
                <a:tab pos="1447620" algn="l"/>
                <a:tab pos="2171430" algn="l"/>
                <a:tab pos="289524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288" indent="-228571" defTabSz="457143" eaLnBrk="0" fontAlgn="base" hangingPunct="0">
              <a:spcBef>
                <a:spcPct val="0"/>
              </a:spcBef>
              <a:spcAft>
                <a:spcPct val="0"/>
              </a:spcAft>
              <a:tabLst>
                <a:tab pos="723810" algn="l"/>
                <a:tab pos="1447620" algn="l"/>
                <a:tab pos="2171430" algn="l"/>
                <a:tab pos="289524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431" indent="-228571" defTabSz="457143" eaLnBrk="0" fontAlgn="base" hangingPunct="0">
              <a:spcBef>
                <a:spcPct val="0"/>
              </a:spcBef>
              <a:spcAft>
                <a:spcPct val="0"/>
              </a:spcAft>
              <a:tabLst>
                <a:tab pos="723810" algn="l"/>
                <a:tab pos="1447620" algn="l"/>
                <a:tab pos="2171430" algn="l"/>
                <a:tab pos="289524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8574" indent="-228571" defTabSz="457143" eaLnBrk="0" fontAlgn="base" hangingPunct="0">
              <a:spcBef>
                <a:spcPct val="0"/>
              </a:spcBef>
              <a:spcAft>
                <a:spcPct val="0"/>
              </a:spcAft>
              <a:tabLst>
                <a:tab pos="723810" algn="l"/>
                <a:tab pos="1447620" algn="l"/>
                <a:tab pos="2171430" algn="l"/>
                <a:tab pos="289524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5717" indent="-228571" defTabSz="457143" eaLnBrk="0" fontAlgn="base" hangingPunct="0">
              <a:spcBef>
                <a:spcPct val="0"/>
              </a:spcBef>
              <a:spcAft>
                <a:spcPct val="0"/>
              </a:spcAft>
              <a:tabLst>
                <a:tab pos="723810" algn="l"/>
                <a:tab pos="1447620" algn="l"/>
                <a:tab pos="2171430" algn="l"/>
                <a:tab pos="2895240" algn="l"/>
              </a:tabLs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fld id="{CC5E69B9-D1E2-4298-B9CC-6E76E98CB99A}" type="slidenum">
              <a:rPr kumimoji="0" lang="zh-TW" altLang="en-GB" smtClean="0">
                <a:solidFill>
                  <a:srgbClr val="000000"/>
                </a:solidFill>
                <a:latin typeface="Tahoma" pitchFamily="34" charset="0"/>
              </a:rPr>
              <a:pPr eaLnBrk="1" hangingPunct="1"/>
              <a:t>12</a:t>
            </a:fld>
            <a:endParaRPr kumimoji="0" lang="en-GB" altLang="zh-TW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4656" tIns="47508" rIns="94656" bIns="47508"/>
          <a:lstStyle/>
          <a:p>
            <a:endParaRPr lang="en-US" altLang="zh-TW" smtClean="0"/>
          </a:p>
        </p:txBody>
      </p:sp>
      <p:sp>
        <p:nvSpPr>
          <p:cNvPr id="50180" name="Slide Number Placeholder 3"/>
          <p:cNvSpPr txBox="1">
            <a:spLocks noGrp="1"/>
          </p:cNvSpPr>
          <p:nvPr/>
        </p:nvSpPr>
        <p:spPr bwMode="auto">
          <a:xfrm>
            <a:off x="4135438" y="9129714"/>
            <a:ext cx="3173412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4656" tIns="47508" rIns="94656" bIns="47508" anchor="b"/>
          <a:lstStyle>
            <a:lvl1pPr eaLnBrk="0" hangingPunct="0">
              <a:tabLst>
                <a:tab pos="722313" algn="l"/>
                <a:tab pos="1446213" algn="l"/>
                <a:tab pos="2168525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722313" algn="l"/>
                <a:tab pos="1446213" algn="l"/>
                <a:tab pos="2168525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722313" algn="l"/>
                <a:tab pos="1446213" algn="l"/>
                <a:tab pos="2168525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722313" algn="l"/>
                <a:tab pos="1446213" algn="l"/>
                <a:tab pos="2168525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722313" algn="l"/>
                <a:tab pos="1446213" algn="l"/>
                <a:tab pos="2168525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</a:pPr>
            <a:fld id="{DE49F5BE-18DB-4479-9131-9F045C4419BA}" type="slidenum">
              <a:rPr kumimoji="0" lang="zh-TW" altLang="en-GB" sz="1200">
                <a:solidFill>
                  <a:srgbClr val="000000"/>
                </a:solidFill>
                <a:latin typeface="Tahoma" pitchFamily="34" charset="0"/>
              </a:rPr>
              <a:pPr algn="r" eaLnBrk="1" hangingPunct="1">
                <a:buClr>
                  <a:srgbClr val="000000"/>
                </a:buClr>
                <a:buSzPct val="100000"/>
              </a:pPr>
              <a:t>25</a:t>
            </a:fld>
            <a:endParaRPr kumimoji="0" lang="en-GB" altLang="zh-TW" sz="1200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 rot="16200000">
            <a:off x="-3200400" y="3200400"/>
            <a:ext cx="6858000" cy="4572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en-US" sz="1400" b="1" dirty="0">
              <a:solidFill>
                <a:schemeClr val="bg1"/>
              </a:solidFill>
              <a:latin typeface="Tahoma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09600" y="2895600"/>
            <a:ext cx="8305800" cy="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0" lang="en-US" sz="1800">
              <a:latin typeface="Arial" charset="0"/>
              <a:cs typeface="Arial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355725" y="6361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kumimoji="0" lang="en-US" altLang="zh-TW" sz="1800">
              <a:latin typeface="Arial" charset="0"/>
              <a:ea typeface="Arial Unicode MS" pitchFamily="34" charset="-120"/>
              <a:cs typeface="Arial" charset="0"/>
            </a:endParaRPr>
          </a:p>
        </p:txBody>
      </p:sp>
      <p:pic>
        <p:nvPicPr>
          <p:cNvPr id="7" name="Picture 7" descr="U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02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1371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858000" cy="2667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3866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26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228600"/>
            <a:ext cx="20955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61341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56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41148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295400"/>
            <a:ext cx="4114800" cy="53340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506838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41148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295400"/>
            <a:ext cx="41148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49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3820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3820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38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401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90600"/>
            <a:ext cx="41148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990600"/>
            <a:ext cx="41148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50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036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036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22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73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6791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236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6848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 rot="-5400000">
            <a:off x="-3200400" y="3200400"/>
            <a:ext cx="6858000" cy="4572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en-US" sz="1400" b="1" dirty="0">
              <a:solidFill>
                <a:schemeClr val="bg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6200"/>
            <a:ext cx="8382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990600"/>
            <a:ext cx="8382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609600" y="990600"/>
            <a:ext cx="8305800" cy="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0" lang="en-US" sz="1800">
              <a:latin typeface="Arial" charset="0"/>
              <a:cs typeface="Arial" charset="0"/>
            </a:endParaRP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0" y="6477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90DE5E48-E339-4FB2-AFCD-ACD9EA53055A}" type="slidenum">
              <a:rPr kumimoji="0" lang="en-US" altLang="zh-TW" sz="1400" b="1">
                <a:solidFill>
                  <a:schemeClr val="bg1"/>
                </a:solidFill>
                <a:latin typeface="Arial" charset="0"/>
                <a:ea typeface="Arial Unicode MS" pitchFamily="34" charset="-120"/>
                <a:cs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kumimoji="0" lang="en-US" altLang="zh-TW" sz="1400" b="1">
              <a:solidFill>
                <a:schemeClr val="bg1"/>
              </a:solidFill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355725" y="6361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kumimoji="0" lang="en-US" altLang="zh-TW" sz="1800">
              <a:latin typeface="Arial" charset="0"/>
              <a:ea typeface="Arial Unicode MS" pitchFamily="34" charset="-12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Char char="•"/>
        <a:defRPr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itchFamily="34" charset="0"/>
        <a:buChar char="–"/>
        <a:defRPr sz="2800">
          <a:solidFill>
            <a:schemeClr val="tx1"/>
          </a:solidFill>
          <a:latin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Char char="•"/>
        <a:defRPr sz="2400">
          <a:solidFill>
            <a:schemeClr val="tx1"/>
          </a:solidFill>
          <a:latin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itchFamily="34" charset="0"/>
        <a:buChar char="–"/>
        <a:defRPr sz="2000">
          <a:solidFill>
            <a:schemeClr val="tx1"/>
          </a:solidFill>
          <a:latin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itchFamily="34" charset="0"/>
        <a:buChar char="»"/>
        <a:defRPr sz="2000">
          <a:solidFill>
            <a:schemeClr val="tx1"/>
          </a:solidFill>
          <a:latin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0.png"/><Relationship Id="rId18" Type="http://schemas.openxmlformats.org/officeDocument/2006/relationships/image" Target="../media/image360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wmf"/><Relationship Id="rId12" Type="http://schemas.openxmlformats.org/officeDocument/2006/relationships/image" Target="../media/image300.png"/><Relationship Id="rId1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0.png"/><Relationship Id="rId20" Type="http://schemas.openxmlformats.org/officeDocument/2006/relationships/image" Target="../media/image15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330.png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370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wmf"/><Relationship Id="rId14" Type="http://schemas.openxmlformats.org/officeDocument/2006/relationships/image" Target="../media/image3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homepages.cae.wisc.edu/~adavoodi/gr/cgrip.ht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homepages.cae.wisc.edu/~adavoodi/papers/CGRIP-ICCAD11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ctrTitle"/>
          </p:nvPr>
        </p:nvSpPr>
        <p:spPr>
          <a:xfrm>
            <a:off x="457200" y="1143000"/>
            <a:ext cx="8686800" cy="1470025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Planning for Local Net Congestion </a:t>
            </a:r>
            <a:br>
              <a:rPr lang="en-US" sz="3600" dirty="0" smtClean="0"/>
            </a:br>
            <a:r>
              <a:rPr lang="en-US" sz="3600" dirty="0" smtClean="0"/>
              <a:t>in Global Routing</a:t>
            </a:r>
            <a:endParaRPr lang="en-GB" altLang="zh-TW" sz="3600" dirty="0" smtClean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6147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429000"/>
            <a:ext cx="7543800" cy="2667000"/>
          </a:xfrm>
        </p:spPr>
        <p:txBody>
          <a:bodyPr/>
          <a:lstStyle/>
          <a:p>
            <a:pPr eaLnBrk="1" hangingPunct="1"/>
            <a:r>
              <a:rPr lang="en-US" altLang="zh-TW" sz="2400" b="1" dirty="0" smtClean="0">
                <a:latin typeface="Arial" pitchFamily="34" charset="0"/>
                <a:ea typeface="PMingLiU" pitchFamily="18" charset="-120"/>
              </a:rPr>
              <a:t>Hamid </a:t>
            </a:r>
            <a:r>
              <a:rPr lang="en-US" altLang="zh-TW" sz="2400" b="1" dirty="0" err="1" smtClean="0">
                <a:latin typeface="Arial" pitchFamily="34" charset="0"/>
                <a:ea typeface="PMingLiU" pitchFamily="18" charset="-120"/>
              </a:rPr>
              <a:t>Shojaei</a:t>
            </a:r>
            <a:r>
              <a:rPr lang="en-US" altLang="zh-TW" sz="2400" b="1" dirty="0" smtClean="0">
                <a:latin typeface="Arial" pitchFamily="34" charset="0"/>
                <a:ea typeface="PMingLiU" pitchFamily="18" charset="-120"/>
              </a:rPr>
              <a:t>, </a:t>
            </a:r>
            <a:r>
              <a:rPr lang="en-US" altLang="zh-TW" sz="2400" b="1" dirty="0" err="1" smtClean="0">
                <a:ea typeface="PMingLiU" pitchFamily="18" charset="-120"/>
              </a:rPr>
              <a:t>Azadeh</a:t>
            </a:r>
            <a:r>
              <a:rPr lang="en-US" altLang="zh-TW" sz="2400" b="1" dirty="0" smtClean="0">
                <a:ea typeface="PMingLiU" pitchFamily="18" charset="-120"/>
              </a:rPr>
              <a:t> </a:t>
            </a:r>
            <a:r>
              <a:rPr lang="en-US" altLang="zh-TW" sz="2400" b="1" dirty="0" err="1" smtClean="0">
                <a:ea typeface="PMingLiU" pitchFamily="18" charset="-120"/>
              </a:rPr>
              <a:t>Davoodi</a:t>
            </a:r>
            <a:r>
              <a:rPr lang="en-US" altLang="zh-TW" sz="2400" b="1" dirty="0" smtClean="0">
                <a:ea typeface="PMingLiU" pitchFamily="18" charset="-120"/>
              </a:rPr>
              <a:t>, </a:t>
            </a:r>
          </a:p>
          <a:p>
            <a:pPr eaLnBrk="1" hangingPunct="1"/>
            <a:r>
              <a:rPr lang="en-US" sz="2400" dirty="0" smtClean="0">
                <a:ea typeface="PMingLiU" pitchFamily="18" charset="-120"/>
              </a:rPr>
              <a:t>and </a:t>
            </a:r>
            <a:r>
              <a:rPr lang="en-US" sz="2400" b="1" dirty="0" smtClean="0"/>
              <a:t>Jeffrey </a:t>
            </a:r>
            <a:r>
              <a:rPr lang="en-US" sz="2400" b="1" dirty="0" err="1" smtClean="0"/>
              <a:t>Linderoth</a:t>
            </a:r>
            <a:r>
              <a:rPr lang="en-US" sz="2400" b="1" dirty="0" smtClean="0"/>
              <a:t>*</a:t>
            </a:r>
            <a:endParaRPr lang="en-US" altLang="zh-TW" sz="2400" b="1" dirty="0" smtClean="0">
              <a:ea typeface="PMingLiU" pitchFamily="18" charset="-120"/>
            </a:endParaRPr>
          </a:p>
          <a:p>
            <a:pPr eaLnBrk="1" hangingPunct="1"/>
            <a:endParaRPr lang="en-US" altLang="zh-TW" sz="600" b="1" dirty="0" smtClean="0">
              <a:latin typeface="Arial" pitchFamily="34" charset="0"/>
              <a:ea typeface="PMingLiU" pitchFamily="18" charset="-120"/>
            </a:endParaRPr>
          </a:p>
          <a:p>
            <a:pPr eaLnBrk="1" hangingPunct="1"/>
            <a:r>
              <a:rPr lang="en-US" altLang="zh-TW" sz="2000" dirty="0" smtClean="0">
                <a:latin typeface="Arial" pitchFamily="34" charset="0"/>
                <a:ea typeface="PMingLiU" pitchFamily="18" charset="-120"/>
              </a:rPr>
              <a:t>Department of Electrical and Computer Engineering </a:t>
            </a:r>
          </a:p>
          <a:p>
            <a:pPr eaLnBrk="1" hangingPunct="1"/>
            <a:r>
              <a:rPr lang="en-US" altLang="zh-TW" sz="2000" dirty="0" smtClean="0">
                <a:latin typeface="Arial" pitchFamily="34" charset="0"/>
                <a:ea typeface="PMingLiU" pitchFamily="18" charset="-120"/>
              </a:rPr>
              <a:t>*Department of Industrial and Systems Engineering</a:t>
            </a:r>
          </a:p>
          <a:p>
            <a:pPr eaLnBrk="1" hangingPunct="1"/>
            <a:r>
              <a:rPr lang="en-US" altLang="zh-TW" sz="2400" dirty="0" smtClean="0">
                <a:latin typeface="Arial" pitchFamily="34" charset="0"/>
                <a:ea typeface="PMingLiU" pitchFamily="18" charset="-120"/>
              </a:rPr>
              <a:t>University of Wisconsin-Madison</a:t>
            </a:r>
          </a:p>
          <a:p>
            <a:pPr eaLnBrk="1" hangingPunct="1"/>
            <a:endParaRPr lang="en-US" altLang="zh-TW" sz="2400" dirty="0" smtClean="0">
              <a:latin typeface="Arial" pitchFamily="34" charset="0"/>
              <a:ea typeface="PMingLiU" pitchFamily="18" charset="-120"/>
            </a:endParaRPr>
          </a:p>
        </p:txBody>
      </p:sp>
      <p:pic>
        <p:nvPicPr>
          <p:cNvPr id="6148" name="Picture 14" descr="founta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600700"/>
            <a:ext cx="14478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15"/>
          <p:cNvSpPr>
            <a:spLocks noChangeArrowheads="1"/>
          </p:cNvSpPr>
          <p:nvPr/>
        </p:nvSpPr>
        <p:spPr bwMode="auto">
          <a:xfrm>
            <a:off x="2057400" y="5740400"/>
            <a:ext cx="40100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TW" sz="1800" b="1"/>
              <a:t> WISCAD</a:t>
            </a:r>
            <a:r>
              <a:rPr kumimoji="0" lang="en-US" altLang="zh-TW" sz="1800"/>
              <a:t/>
            </a:r>
            <a:br>
              <a:rPr kumimoji="0" lang="en-US" altLang="zh-TW" sz="1800"/>
            </a:br>
            <a:r>
              <a:rPr kumimoji="0" lang="en-US" altLang="zh-TW" sz="1800"/>
              <a:t> </a:t>
            </a:r>
            <a:r>
              <a:rPr kumimoji="0" lang="en-US" altLang="zh-TW" sz="1800" b="1"/>
              <a:t>Electronic Design Automation Lab</a:t>
            </a:r>
            <a:r>
              <a:rPr kumimoji="0" lang="en-US" altLang="zh-TW" sz="1800"/>
              <a:t/>
            </a:r>
            <a:br>
              <a:rPr kumimoji="0" lang="en-US" altLang="zh-TW" sz="1800"/>
            </a:br>
            <a:r>
              <a:rPr kumimoji="0" lang="en-US" altLang="zh-TW" sz="1800"/>
              <a:t> http://wiscad.ece.wisc.edu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33400" y="990600"/>
            <a:ext cx="8380376" cy="5334000"/>
          </a:xfrm>
        </p:spPr>
        <p:txBody>
          <a:bodyPr/>
          <a:lstStyle/>
          <a:p>
            <a:r>
              <a:rPr lang="en-US" dirty="0" smtClean="0"/>
              <a:t>GR graph model with local nets</a:t>
            </a:r>
          </a:p>
          <a:p>
            <a:pPr lvl="1"/>
            <a:r>
              <a:rPr lang="en-US" dirty="0" smtClean="0"/>
              <a:t>assuming routing resource usage of local nets                              inside a </a:t>
            </a:r>
            <a:r>
              <a:rPr lang="en-US" dirty="0" err="1" smtClean="0"/>
              <a:t>gcell</a:t>
            </a:r>
            <a:r>
              <a:rPr lang="en-US" dirty="0" smtClean="0"/>
              <a:t> is somehow approximated*</a:t>
            </a:r>
          </a:p>
          <a:p>
            <a:pPr marL="857250" lvl="1" indent="-342900">
              <a:buFont typeface="+mj-lt"/>
              <a:buAutoNum type="arabicPeriod"/>
            </a:pPr>
            <a:endParaRPr lang="en-US" smtClean="0"/>
          </a:p>
          <a:p>
            <a:pPr marL="857250" lvl="1" indent="-342900">
              <a:buFont typeface="+mj-lt"/>
              <a:buAutoNum type="arabicPeriod"/>
            </a:pPr>
            <a:r>
              <a:rPr lang="en-US" smtClean="0"/>
              <a:t>Reduce </a:t>
            </a:r>
            <a:r>
              <a:rPr lang="en-US" dirty="0" smtClean="0"/>
              <a:t>the corresponding edge capacities                                     (i.e., number of routes passing from the </a:t>
            </a:r>
            <a:r>
              <a:rPr lang="en-US" dirty="0" err="1" smtClean="0"/>
              <a:t>gcell</a:t>
            </a:r>
            <a:r>
              <a:rPr lang="en-US" dirty="0" smtClean="0"/>
              <a:t> boundaries) 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b="1" dirty="0" smtClean="0"/>
              <a:t>Our </a:t>
            </a:r>
            <a:r>
              <a:rPr lang="en-US" b="1" dirty="0" smtClean="0"/>
              <a:t>proposal</a:t>
            </a:r>
            <a:r>
              <a:rPr lang="en-US" dirty="0" smtClean="0"/>
              <a:t>: Use a vertex capacity reflecting the                  </a:t>
            </a:r>
            <a:r>
              <a:rPr lang="en-US" i="1" dirty="0" smtClean="0"/>
              <a:t>reduced</a:t>
            </a:r>
            <a:r>
              <a:rPr lang="en-US" dirty="0" smtClean="0"/>
              <a:t> routing resource available </a:t>
            </a:r>
            <a:r>
              <a:rPr lang="en-US" i="1" dirty="0" smtClean="0"/>
              <a:t>inside</a:t>
            </a:r>
            <a:r>
              <a:rPr lang="en-US" dirty="0" smtClean="0"/>
              <a:t> each </a:t>
            </a:r>
            <a:r>
              <a:rPr lang="en-US" dirty="0" err="1" smtClean="0"/>
              <a:t>gcell</a:t>
            </a:r>
            <a:r>
              <a:rPr lang="en-US" dirty="0" smtClean="0"/>
              <a:t>                   along with </a:t>
            </a:r>
            <a:r>
              <a:rPr lang="en-US" i="1" dirty="0" smtClean="0"/>
              <a:t>unreduced</a:t>
            </a:r>
            <a:r>
              <a:rPr lang="en-US" dirty="0" smtClean="0"/>
              <a:t> edge capacities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Comparison </a:t>
            </a:r>
          </a:p>
          <a:p>
            <a:pPr lvl="2"/>
            <a:r>
              <a:rPr lang="en-US" dirty="0" smtClean="0"/>
              <a:t>Approach 1 restricts the search space and may yield to suboptimal solutions while approach 2 does not result in any restrictions</a:t>
            </a:r>
          </a:p>
          <a:p>
            <a:pPr lvl="3"/>
            <a:r>
              <a:rPr lang="en-US" dirty="0" smtClean="0">
                <a:sym typeface="Wingdings" pitchFamily="2" charset="2"/>
              </a:rPr>
              <a:t>we show it does not add further complexity to a standard rip-up and reroute process</a:t>
            </a:r>
            <a:endParaRPr lang="en-US" dirty="0" smtClean="0"/>
          </a:p>
          <a:p>
            <a:pPr marL="1257300" lvl="2" indent="-342900">
              <a:buFont typeface="+mj-lt"/>
              <a:buAutoNum type="arabicPeriod"/>
            </a:pPr>
            <a:endParaRPr lang="en-US" dirty="0"/>
          </a:p>
          <a:p>
            <a:pPr marL="1257300" lvl="2" indent="-342900">
              <a:buFont typeface="+mj-lt"/>
              <a:buAutoNum type="arabicPeriod"/>
            </a:pPr>
            <a:endParaRPr lang="en-US" dirty="0" smtClean="0"/>
          </a:p>
          <a:p>
            <a:pPr marL="1257300" lvl="2" indent="-342900">
              <a:buFont typeface="+mj-lt"/>
              <a:buAutoNum type="arabicPeriod"/>
            </a:pPr>
            <a:endParaRPr lang="en-US" dirty="0"/>
          </a:p>
          <a:p>
            <a:pPr marL="1257300" lvl="2" indent="-342900">
              <a:buFont typeface="+mj-lt"/>
              <a:buAutoNum type="arabicPeriod"/>
            </a:pPr>
            <a:endParaRPr lang="en-US" dirty="0" smtClean="0"/>
          </a:p>
          <a:p>
            <a:pPr marL="1257300" lvl="2" indent="-342900">
              <a:buFont typeface="+mj-lt"/>
              <a:buAutoNum type="arabicPeriod"/>
            </a:pPr>
            <a:endParaRPr lang="en-US" dirty="0"/>
          </a:p>
          <a:p>
            <a:pPr marL="1257300" lvl="2" indent="-342900">
              <a:buFont typeface="+mj-lt"/>
              <a:buAutoNum type="arabicPeriod"/>
            </a:pPr>
            <a:endParaRPr lang="en-US" dirty="0" smtClean="0"/>
          </a:p>
          <a:p>
            <a:pPr marL="1257300" lvl="2" indent="-342900">
              <a:buFont typeface="+mj-lt"/>
              <a:buAutoNum type="arabicPeriod"/>
            </a:pPr>
            <a:endParaRPr lang="en-US" dirty="0"/>
          </a:p>
          <a:p>
            <a:pPr marL="1257300" lvl="2" indent="-342900">
              <a:buFont typeface="+mj-lt"/>
              <a:buAutoNum type="arabicPeriod"/>
            </a:pPr>
            <a:endParaRPr lang="en-US" dirty="0" smtClean="0"/>
          </a:p>
          <a:p>
            <a:pPr marL="1257300" lvl="2" indent="-3429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50179" name="Group 3"/>
          <p:cNvGrpSpPr>
            <a:grpSpLocks/>
          </p:cNvGrpSpPr>
          <p:nvPr/>
        </p:nvGrpSpPr>
        <p:grpSpPr bwMode="auto">
          <a:xfrm>
            <a:off x="6636532" y="1047359"/>
            <a:ext cx="1135868" cy="1238641"/>
            <a:chOff x="838200" y="4343400"/>
            <a:chExt cx="2194560" cy="2194560"/>
          </a:xfrm>
        </p:grpSpPr>
        <p:sp>
          <p:nvSpPr>
            <p:cNvPr id="5" name="Rectangle 4"/>
            <p:cNvSpPr/>
            <p:nvPr/>
          </p:nvSpPr>
          <p:spPr>
            <a:xfrm>
              <a:off x="1570250" y="4343400"/>
              <a:ext cx="730461" cy="219456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38200" y="5075450"/>
              <a:ext cx="2194560" cy="73046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52864" y="5144377"/>
              <a:ext cx="365232" cy="365232"/>
            </a:xfrm>
            <a:prstGeom prst="rect">
              <a:avLst/>
            </a:prstGeom>
            <a:pattFill prst="pct60">
              <a:fgClr>
                <a:schemeClr val="tx1"/>
              </a:fgClr>
              <a:bgClr>
                <a:schemeClr val="bg1"/>
              </a:bgClr>
            </a:patt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/>
            </a:p>
          </p:txBody>
        </p:sp>
        <p:sp>
          <p:nvSpPr>
            <p:cNvPr id="50224" name="TextBox 7"/>
            <p:cNvSpPr txBox="1">
              <a:spLocks noChangeArrowheads="1"/>
            </p:cNvSpPr>
            <p:nvPr/>
          </p:nvSpPr>
          <p:spPr bwMode="auto">
            <a:xfrm>
              <a:off x="1700644" y="5425587"/>
              <a:ext cx="552035" cy="367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200" dirty="0"/>
                <a:t>16</a:t>
              </a:r>
            </a:p>
          </p:txBody>
        </p:sp>
        <p:sp>
          <p:nvSpPr>
            <p:cNvPr id="50225" name="TextBox 8"/>
            <p:cNvSpPr txBox="1">
              <a:spLocks noChangeArrowheads="1"/>
            </p:cNvSpPr>
            <p:nvPr/>
          </p:nvSpPr>
          <p:spPr bwMode="auto">
            <a:xfrm>
              <a:off x="990600" y="5269468"/>
              <a:ext cx="552034" cy="367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200"/>
                <a:t>24</a:t>
              </a:r>
            </a:p>
          </p:txBody>
        </p:sp>
        <p:sp>
          <p:nvSpPr>
            <p:cNvPr id="50226" name="TextBox 9"/>
            <p:cNvSpPr txBox="1">
              <a:spLocks noChangeArrowheads="1"/>
            </p:cNvSpPr>
            <p:nvPr/>
          </p:nvSpPr>
          <p:spPr bwMode="auto">
            <a:xfrm>
              <a:off x="1692454" y="4507468"/>
              <a:ext cx="552034" cy="367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200"/>
                <a:t>24</a:t>
              </a:r>
            </a:p>
          </p:txBody>
        </p:sp>
        <p:sp>
          <p:nvSpPr>
            <p:cNvPr id="50227" name="TextBox 10"/>
            <p:cNvSpPr txBox="1">
              <a:spLocks noChangeArrowheads="1"/>
            </p:cNvSpPr>
            <p:nvPr/>
          </p:nvSpPr>
          <p:spPr bwMode="auto">
            <a:xfrm>
              <a:off x="1692454" y="6031469"/>
              <a:ext cx="552034" cy="367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200" dirty="0"/>
                <a:t>24</a:t>
              </a:r>
            </a:p>
          </p:txBody>
        </p:sp>
        <p:sp>
          <p:nvSpPr>
            <p:cNvPr id="50228" name="TextBox 11"/>
            <p:cNvSpPr txBox="1">
              <a:spLocks noChangeArrowheads="1"/>
            </p:cNvSpPr>
            <p:nvPr/>
          </p:nvSpPr>
          <p:spPr bwMode="auto">
            <a:xfrm>
              <a:off x="2438400" y="5257799"/>
              <a:ext cx="552034" cy="367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200"/>
                <a:t>24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7945644" y="2319144"/>
            <a:ext cx="968132" cy="1033656"/>
            <a:chOff x="5313565" y="4547062"/>
            <a:chExt cx="1468235" cy="1472738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6050063" y="4547062"/>
              <a:ext cx="0" cy="731608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050063" y="5288193"/>
              <a:ext cx="0" cy="731607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050063" y="5283431"/>
              <a:ext cx="73173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5313565" y="5278670"/>
              <a:ext cx="73173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09" name="TextBox 26"/>
            <p:cNvSpPr txBox="1">
              <a:spLocks noChangeArrowheads="1"/>
            </p:cNvSpPr>
            <p:nvPr/>
          </p:nvSpPr>
          <p:spPr bwMode="auto">
            <a:xfrm>
              <a:off x="6227966" y="5257801"/>
              <a:ext cx="408905" cy="394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200"/>
                <a:t>4</a:t>
              </a:r>
            </a:p>
          </p:txBody>
        </p:sp>
        <p:sp>
          <p:nvSpPr>
            <p:cNvPr id="50210" name="TextBox 27"/>
            <p:cNvSpPr txBox="1">
              <a:spLocks noChangeArrowheads="1"/>
            </p:cNvSpPr>
            <p:nvPr/>
          </p:nvSpPr>
          <p:spPr bwMode="auto">
            <a:xfrm>
              <a:off x="5534058" y="5257801"/>
              <a:ext cx="408905" cy="394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200"/>
                <a:t>4</a:t>
              </a:r>
            </a:p>
          </p:txBody>
        </p:sp>
        <p:sp>
          <p:nvSpPr>
            <p:cNvPr id="50211" name="TextBox 28"/>
            <p:cNvSpPr txBox="1">
              <a:spLocks noChangeArrowheads="1"/>
            </p:cNvSpPr>
            <p:nvPr/>
          </p:nvSpPr>
          <p:spPr bwMode="auto">
            <a:xfrm>
              <a:off x="5999365" y="4724399"/>
              <a:ext cx="408905" cy="394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200"/>
                <a:t>4</a:t>
              </a:r>
            </a:p>
          </p:txBody>
        </p:sp>
        <p:sp>
          <p:nvSpPr>
            <p:cNvPr id="50212" name="TextBox 29"/>
            <p:cNvSpPr txBox="1">
              <a:spLocks noChangeArrowheads="1"/>
            </p:cNvSpPr>
            <p:nvPr/>
          </p:nvSpPr>
          <p:spPr bwMode="auto">
            <a:xfrm>
              <a:off x="5999365" y="5486400"/>
              <a:ext cx="408905" cy="394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200"/>
                <a:t>4</a:t>
              </a:r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7807955" y="3428998"/>
            <a:ext cx="1233430" cy="1386248"/>
            <a:chOff x="6906918" y="4369224"/>
            <a:chExt cx="2174545" cy="2119026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8031163" y="4572467"/>
              <a:ext cx="0" cy="731663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031163" y="5313652"/>
              <a:ext cx="0" cy="731662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031163" y="5308890"/>
              <a:ext cx="73183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7294563" y="5304129"/>
              <a:ext cx="73183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96" name="TextBox 35"/>
            <p:cNvSpPr txBox="1">
              <a:spLocks noChangeArrowheads="1"/>
            </p:cNvSpPr>
            <p:nvPr/>
          </p:nvSpPr>
          <p:spPr bwMode="auto">
            <a:xfrm>
              <a:off x="8244361" y="5249300"/>
              <a:ext cx="475352" cy="423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200" dirty="0"/>
                <a:t>6</a:t>
              </a:r>
            </a:p>
          </p:txBody>
        </p:sp>
        <p:sp>
          <p:nvSpPr>
            <p:cNvPr id="50197" name="TextBox 36"/>
            <p:cNvSpPr txBox="1">
              <a:spLocks noChangeArrowheads="1"/>
            </p:cNvSpPr>
            <p:nvPr/>
          </p:nvSpPr>
          <p:spPr bwMode="auto">
            <a:xfrm>
              <a:off x="7390370" y="5249300"/>
              <a:ext cx="475352" cy="423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200" dirty="0"/>
                <a:t>6</a:t>
              </a:r>
            </a:p>
          </p:txBody>
        </p:sp>
        <p:sp>
          <p:nvSpPr>
            <p:cNvPr id="50198" name="TextBox 37"/>
            <p:cNvSpPr txBox="1">
              <a:spLocks noChangeArrowheads="1"/>
            </p:cNvSpPr>
            <p:nvPr/>
          </p:nvSpPr>
          <p:spPr bwMode="auto">
            <a:xfrm>
              <a:off x="7980566" y="4686795"/>
              <a:ext cx="475352" cy="423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200" dirty="0"/>
                <a:t>6</a:t>
              </a:r>
            </a:p>
          </p:txBody>
        </p:sp>
        <p:sp>
          <p:nvSpPr>
            <p:cNvPr id="50199" name="TextBox 38"/>
            <p:cNvSpPr txBox="1">
              <a:spLocks noChangeArrowheads="1"/>
            </p:cNvSpPr>
            <p:nvPr/>
          </p:nvSpPr>
          <p:spPr bwMode="auto">
            <a:xfrm>
              <a:off x="7980566" y="5511338"/>
              <a:ext cx="475352" cy="423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200"/>
                <a:t>6</a:t>
              </a:r>
            </a:p>
          </p:txBody>
        </p:sp>
        <p:sp>
          <p:nvSpPr>
            <p:cNvPr id="50200" name="TextBox 39"/>
            <p:cNvSpPr txBox="1">
              <a:spLocks noChangeArrowheads="1"/>
            </p:cNvSpPr>
            <p:nvPr/>
          </p:nvSpPr>
          <p:spPr bwMode="auto">
            <a:xfrm>
              <a:off x="6906918" y="5365946"/>
              <a:ext cx="625134" cy="423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200" dirty="0">
                  <a:solidFill>
                    <a:srgbClr val="FF0000"/>
                  </a:solidFill>
                </a:rPr>
                <a:t>24</a:t>
              </a:r>
            </a:p>
          </p:txBody>
        </p:sp>
        <p:sp>
          <p:nvSpPr>
            <p:cNvPr id="50201" name="TextBox 40"/>
            <p:cNvSpPr txBox="1">
              <a:spLocks noChangeArrowheads="1"/>
            </p:cNvSpPr>
            <p:nvPr/>
          </p:nvSpPr>
          <p:spPr bwMode="auto">
            <a:xfrm>
              <a:off x="8053306" y="4369224"/>
              <a:ext cx="625134" cy="423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200" dirty="0">
                  <a:solidFill>
                    <a:srgbClr val="FF0000"/>
                  </a:solidFill>
                </a:rPr>
                <a:t>24</a:t>
              </a:r>
            </a:p>
          </p:txBody>
        </p:sp>
        <p:sp>
          <p:nvSpPr>
            <p:cNvPr id="50202" name="TextBox 41"/>
            <p:cNvSpPr txBox="1">
              <a:spLocks noChangeArrowheads="1"/>
            </p:cNvSpPr>
            <p:nvPr/>
          </p:nvSpPr>
          <p:spPr bwMode="auto">
            <a:xfrm>
              <a:off x="8456329" y="5365946"/>
              <a:ext cx="625134" cy="423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200" dirty="0">
                  <a:solidFill>
                    <a:srgbClr val="FF0000"/>
                  </a:solidFill>
                </a:rPr>
                <a:t>24</a:t>
              </a:r>
            </a:p>
          </p:txBody>
        </p:sp>
        <p:sp>
          <p:nvSpPr>
            <p:cNvPr id="50203" name="TextBox 42"/>
            <p:cNvSpPr txBox="1">
              <a:spLocks noChangeArrowheads="1"/>
            </p:cNvSpPr>
            <p:nvPr/>
          </p:nvSpPr>
          <p:spPr bwMode="auto">
            <a:xfrm>
              <a:off x="7817426" y="6064828"/>
              <a:ext cx="625134" cy="423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200">
                  <a:solidFill>
                    <a:srgbClr val="FF0000"/>
                  </a:solidFill>
                </a:rPr>
                <a:t>24</a:t>
              </a:r>
            </a:p>
          </p:txBody>
        </p:sp>
        <p:sp>
          <p:nvSpPr>
            <p:cNvPr id="50204" name="TextBox 43"/>
            <p:cNvSpPr txBox="1">
              <a:spLocks noChangeArrowheads="1"/>
            </p:cNvSpPr>
            <p:nvPr/>
          </p:nvSpPr>
          <p:spPr bwMode="auto">
            <a:xfrm>
              <a:off x="7515940" y="4877643"/>
              <a:ext cx="625134" cy="423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200" dirty="0">
                  <a:solidFill>
                    <a:srgbClr val="FF0000"/>
                  </a:solidFill>
                </a:rPr>
                <a:t>16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8001000" y="1066800"/>
            <a:ext cx="855410" cy="1077904"/>
            <a:chOff x="3505200" y="4547062"/>
            <a:chExt cx="1468235" cy="1472738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241699" y="4547062"/>
              <a:ext cx="0" cy="731608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241699" y="5288193"/>
              <a:ext cx="0" cy="731607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241699" y="5283431"/>
              <a:ext cx="73173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505200" y="5278670"/>
              <a:ext cx="73173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17" name="TextBox 17"/>
            <p:cNvSpPr txBox="1">
              <a:spLocks noChangeArrowheads="1"/>
            </p:cNvSpPr>
            <p:nvPr/>
          </p:nvSpPr>
          <p:spPr bwMode="auto">
            <a:xfrm>
              <a:off x="4419601" y="5188835"/>
              <a:ext cx="462789" cy="37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200" dirty="0"/>
                <a:t>6</a:t>
              </a:r>
            </a:p>
          </p:txBody>
        </p:sp>
        <p:sp>
          <p:nvSpPr>
            <p:cNvPr id="50218" name="TextBox 18"/>
            <p:cNvSpPr txBox="1">
              <a:spLocks noChangeArrowheads="1"/>
            </p:cNvSpPr>
            <p:nvPr/>
          </p:nvSpPr>
          <p:spPr bwMode="auto">
            <a:xfrm>
              <a:off x="3725694" y="5257801"/>
              <a:ext cx="462789" cy="37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200"/>
                <a:t>6</a:t>
              </a:r>
            </a:p>
          </p:txBody>
        </p:sp>
        <p:sp>
          <p:nvSpPr>
            <p:cNvPr id="50219" name="TextBox 19"/>
            <p:cNvSpPr txBox="1">
              <a:spLocks noChangeArrowheads="1"/>
            </p:cNvSpPr>
            <p:nvPr/>
          </p:nvSpPr>
          <p:spPr bwMode="auto">
            <a:xfrm>
              <a:off x="4191001" y="4724401"/>
              <a:ext cx="462789" cy="37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200"/>
                <a:t>6</a:t>
              </a:r>
            </a:p>
          </p:txBody>
        </p:sp>
        <p:sp>
          <p:nvSpPr>
            <p:cNvPr id="50220" name="TextBox 20"/>
            <p:cNvSpPr txBox="1">
              <a:spLocks noChangeArrowheads="1"/>
            </p:cNvSpPr>
            <p:nvPr/>
          </p:nvSpPr>
          <p:spPr bwMode="auto">
            <a:xfrm>
              <a:off x="4191001" y="5486400"/>
              <a:ext cx="462789" cy="37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200"/>
                <a:t>6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 Graph Model: Motivation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09600" y="6400800"/>
            <a:ext cx="838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Focus of  </a:t>
            </a:r>
            <a:r>
              <a:rPr lang="en-US" sz="1200" dirty="0" smtClean="0"/>
              <a:t>“GLARE: </a:t>
            </a:r>
            <a:r>
              <a:rPr lang="en-US" sz="1200" dirty="0"/>
              <a:t>global and local wiring aware </a:t>
            </a:r>
            <a:r>
              <a:rPr lang="en-US" sz="1200" dirty="0" err="1"/>
              <a:t>routability</a:t>
            </a:r>
            <a:r>
              <a:rPr lang="en-US" sz="1200" dirty="0"/>
              <a:t> evaluation”, </a:t>
            </a:r>
            <a:r>
              <a:rPr lang="en-US" sz="1200" dirty="0" smtClean="0"/>
              <a:t>DAC12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81814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Content Placeholder 114"/>
              <p:cNvSpPr txBox="1">
                <a:spLocks noGrp="1"/>
              </p:cNvSpPr>
              <p:nvPr>
                <p:ph sz="half" idx="1"/>
              </p:nvPr>
            </p:nvSpPr>
            <p:spPr>
              <a:xfrm>
                <a:off x="533401" y="990600"/>
                <a:ext cx="6248399" cy="3488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Edge capacity </a:t>
                </a:r>
                <a:r>
                  <a:rPr lang="en-US" sz="2400" dirty="0" smtClean="0"/>
                  <a:t>with layer-specific </a:t>
                </a:r>
                <a:r>
                  <a:rPr lang="en-US" sz="2400" dirty="0"/>
                  <a:t>wire </a:t>
                </a:r>
                <a:r>
                  <a:rPr lang="en-US" sz="2400" dirty="0" smtClean="0"/>
                  <a:t>size</a:t>
                </a:r>
                <a:endParaRPr lang="en-US" sz="2400" dirty="0"/>
              </a:p>
              <a:p>
                <a:pPr lvl="1"/>
                <a:r>
                  <a:rPr lang="en-US" sz="2000" dirty="0"/>
                  <a:t>(normalized) capacity edge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𝑒</m:t>
                        </m:r>
                        <m:r>
                          <a:rPr lang="en-US" sz="1400" i="1">
                            <a:latin typeface="Cambria Math"/>
                          </a:rPr>
                          <m:t>=(</m:t>
                        </m:r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400" i="1">
                        <a:latin typeface="Cambria Math"/>
                        <a:ea typeface="Cambria Math"/>
                      </a:rPr>
                      <m:t>𝑙</m:t>
                    </m:r>
                    <m:r>
                      <a:rPr lang="en-US" sz="1400" i="1">
                        <a:latin typeface="Cambria Math"/>
                        <a:ea typeface="Cambria Math"/>
                      </a:rPr>
                      <m:t>),</m:t>
                    </m:r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(</m:t>
                        </m:r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400" i="1">
                        <a:latin typeface="Cambria Math"/>
                        <a:ea typeface="Cambria Math"/>
                      </a:rPr>
                      <m:t>𝑙</m:t>
                    </m:r>
                    <m:r>
                      <a:rPr lang="en-US" sz="14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lvl="2"/>
                <a:r>
                  <a:rPr lang="en-US" sz="1600" dirty="0"/>
                  <a:t>(EW) edge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/>
                      </a:rPr>
                      <m:t> 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 baseline="30000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 baseline="30000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/>
                  <a:t> , (NS) edge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/>
                      </a:rPr>
                      <m:t> 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  <m:r>
                              <a:rPr lang="en-US" sz="1600" i="1" baseline="30000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  <m:r>
                              <a:rPr lang="en-US" sz="1600" i="1" baseline="30000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den>
                    </m:f>
                  </m:oMath>
                </a14:m>
                <a:endParaRPr lang="en-US" sz="1600" dirty="0" smtClean="0"/>
              </a:p>
              <a:p>
                <a:r>
                  <a:rPr lang="en-US" sz="2400" dirty="0"/>
                  <a:t>Vertex capacity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800" dirty="0"/>
                  <a:t>Each local net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sz="1600" i="1">
                                <a:latin typeface="Cambria Math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  <m:r>
                          <a:rPr lang="en-US" sz="1600" i="1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sz="1600" i="1">
                                <a:latin typeface="Cambria Math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is </a:t>
                </a:r>
                <a:r>
                  <a:rPr lang="en-US" sz="1800" dirty="0"/>
                  <a:t>routed using its half-parameter bounding box on layers 2 and 3 </a:t>
                </a:r>
              </a:p>
              <a:p>
                <a:pPr marL="1200150" lvl="2" indent="-342900"/>
                <a:r>
                  <a:rPr lang="en-US" sz="1400" dirty="0"/>
                  <a:t>its area usage is computed considering its wire </a:t>
                </a:r>
                <a:r>
                  <a:rPr lang="en-US" sz="1400" dirty="0" smtClean="0"/>
                  <a:t>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12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2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/>
                                  </a:rPr>
                                  <m:t>𝑙</m:t>
                                </m:r>
                              </m:sup>
                            </m:s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sz="1200" i="1">
                                    <a:latin typeface="Cambria Math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sz="12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𝑖𝑓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𝑙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=3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/>
                                  </a:rPr>
                                  <m:t>𝑙</m:t>
                                </m:r>
                              </m:sup>
                            </m:s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sz="1200" i="1">
                                    <a:latin typeface="Cambria Math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sz="12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𝑖𝑓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𝑙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= 2.</m:t>
                            </m:r>
                          </m:e>
                        </m:eqArr>
                      </m:e>
                    </m:d>
                  </m:oMath>
                </a14:m>
                <a:endParaRPr lang="en-US" sz="1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15" name="Content Placeholder 1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33401" y="990600"/>
                <a:ext cx="6248399" cy="3488840"/>
              </a:xfrm>
              <a:prstGeom prst="rect">
                <a:avLst/>
              </a:prstGeom>
              <a:blipFill rotWithShape="1">
                <a:blip r:embed="rId2"/>
                <a:stretch>
                  <a:fillRect l="-1366" t="-1224" r="-878" b="-23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 Graph Model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6994525" y="2362200"/>
            <a:ext cx="1920875" cy="1729015"/>
            <a:chOff x="1584325" y="3531762"/>
            <a:chExt cx="1920875" cy="1729015"/>
          </a:xfrm>
        </p:grpSpPr>
        <p:grpSp>
          <p:nvGrpSpPr>
            <p:cNvPr id="77" name="Group 81"/>
            <p:cNvGrpSpPr>
              <a:grpSpLocks/>
            </p:cNvGrpSpPr>
            <p:nvPr/>
          </p:nvGrpSpPr>
          <p:grpSpPr bwMode="auto">
            <a:xfrm>
              <a:off x="1584325" y="3810000"/>
              <a:ext cx="1920875" cy="1189038"/>
              <a:chOff x="1003300" y="1371600"/>
              <a:chExt cx="2209800" cy="1384300"/>
            </a:xfrm>
          </p:grpSpPr>
          <p:grpSp>
            <p:nvGrpSpPr>
              <p:cNvPr id="80" name="Group 160"/>
              <p:cNvGrpSpPr>
                <a:grpSpLocks/>
              </p:cNvGrpSpPr>
              <p:nvPr/>
            </p:nvGrpSpPr>
            <p:grpSpPr bwMode="auto">
              <a:xfrm>
                <a:off x="1003300" y="1371600"/>
                <a:ext cx="2209800" cy="1371600"/>
                <a:chOff x="1003300" y="1371600"/>
                <a:chExt cx="2209800" cy="1828800"/>
              </a:xfrm>
            </p:grpSpPr>
            <p:sp>
              <p:nvSpPr>
                <p:cNvPr id="89" name="Rectangle 88"/>
                <p:cNvSpPr/>
                <p:nvPr/>
              </p:nvSpPr>
              <p:spPr>
                <a:xfrm>
                  <a:off x="1003300" y="1371600"/>
                  <a:ext cx="2209800" cy="182848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400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1003300" y="1752600"/>
                  <a:ext cx="2209800" cy="365760"/>
                </a:xfrm>
                <a:prstGeom prst="rect">
                  <a:avLst/>
                </a:prstGeom>
                <a:solidFill>
                  <a:srgbClr val="92D050"/>
                </a:solidFill>
                <a:ln w="15875"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01600" h="215900"/>
                  <a:bevelB w="889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400" dirty="0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1003300" y="2438400"/>
                  <a:ext cx="2209800" cy="365760"/>
                </a:xfrm>
                <a:prstGeom prst="rect">
                  <a:avLst/>
                </a:prstGeom>
                <a:solidFill>
                  <a:srgbClr val="92D050"/>
                </a:solidFill>
                <a:ln w="15875"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01600" h="215900"/>
                  <a:bevelB w="889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400" dirty="0"/>
                </a:p>
              </p:txBody>
            </p:sp>
            <p:cxnSp>
              <p:nvCxnSpPr>
                <p:cNvPr id="92" name="Straight Arrow Connector 91"/>
                <p:cNvCxnSpPr/>
                <p:nvPr/>
              </p:nvCxnSpPr>
              <p:spPr>
                <a:xfrm>
                  <a:off x="2223256" y="2120736"/>
                  <a:ext cx="0" cy="335140"/>
                </a:xfrm>
                <a:prstGeom prst="straightConnector1">
                  <a:avLst/>
                </a:prstGeom>
                <a:ln w="31750">
                  <a:solidFill>
                    <a:srgbClr val="800000"/>
                  </a:solidFill>
                  <a:prstDash val="solid"/>
                  <a:headEnd type="stealt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/>
                <p:cNvCxnSpPr/>
                <p:nvPr/>
              </p:nvCxnSpPr>
              <p:spPr>
                <a:xfrm>
                  <a:off x="2210472" y="1770811"/>
                  <a:ext cx="0" cy="340068"/>
                </a:xfrm>
                <a:prstGeom prst="straightConnector1">
                  <a:avLst/>
                </a:prstGeom>
                <a:ln w="31750">
                  <a:solidFill>
                    <a:srgbClr val="800000"/>
                  </a:solidFill>
                  <a:prstDash val="solid"/>
                  <a:headEnd type="stealt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Straight Connector 80"/>
              <p:cNvCxnSpPr/>
              <p:nvPr/>
            </p:nvCxnSpPr>
            <p:spPr>
              <a:xfrm>
                <a:off x="1980361" y="1371600"/>
                <a:ext cx="0" cy="1384300"/>
              </a:xfrm>
              <a:prstGeom prst="line">
                <a:avLst/>
              </a:prstGeom>
              <a:ln w="31750">
                <a:solidFill>
                  <a:srgbClr val="800000"/>
                </a:solidFill>
                <a:prstDash val="solid"/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ectangle 81"/>
              <p:cNvSpPr/>
              <p:nvPr/>
            </p:nvSpPr>
            <p:spPr>
              <a:xfrm>
                <a:off x="1003300" y="1371600"/>
                <a:ext cx="1104901" cy="137136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>
                  <a:noFill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095416" y="1371600"/>
                <a:ext cx="1104901" cy="137136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>
                  <a:noFill/>
                </a:endParaRPr>
              </a:p>
            </p:txBody>
          </p:sp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490" y="1871246"/>
                <a:ext cx="409599" cy="338554"/>
              </a:xfrm>
              <a:prstGeom prst="rect">
                <a:avLst/>
              </a:prstGeom>
              <a:blipFill rotWithShape="1"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US" sz="1400">
                    <a:noFill/>
                    <a:latin typeface="Arial" pitchFamily="34" charset="0"/>
                  </a:rPr>
                  <a:t> </a:t>
                </a:r>
              </a:p>
            </p:txBody>
          </p:sp>
          <p:sp>
            <p:nvSpPr>
              <p:cNvPr id="88" name="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090" y="1600200"/>
                <a:ext cx="468910" cy="338554"/>
              </a:xfrm>
              <a:prstGeom prst="rect">
                <a:avLst/>
              </a:prstGeom>
              <a:blipFill rotWithShape="1">
                <a:blip r:embed="rId4"/>
                <a:stretch>
                  <a:fillRect b="-8772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US" sz="1400">
                    <a:noFill/>
                    <a:latin typeface="Arial" pitchFamily="34" charset="0"/>
                  </a:rPr>
                  <a:t> </a:t>
                </a:r>
              </a:p>
            </p:txBody>
          </p:sp>
        </p:grpSp>
        <p:sp>
          <p:nvSpPr>
            <p:cNvPr id="78" name="Rectangle 15"/>
            <p:cNvSpPr>
              <a:spLocks noChangeArrowheads="1"/>
            </p:cNvSpPr>
            <p:nvPr/>
          </p:nvSpPr>
          <p:spPr bwMode="auto">
            <a:xfrm>
              <a:off x="2337587" y="3531762"/>
              <a:ext cx="4090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l-GR" sz="1400" dirty="0" smtClean="0"/>
                <a:t>β</a:t>
              </a:r>
              <a:r>
                <a:rPr lang="en-US" sz="1400" baseline="30000" dirty="0" smtClean="0"/>
                <a:t>l</a:t>
              </a:r>
              <a:r>
                <a:rPr lang="en-US" sz="1400" baseline="-25000" dirty="0" smtClean="0"/>
                <a:t>i2</a:t>
              </a:r>
              <a:endParaRPr lang="en-US" sz="1400" dirty="0"/>
            </a:p>
          </p:txBody>
        </p:sp>
        <p:sp>
          <p:nvSpPr>
            <p:cNvPr id="79" name="Rectangle 151"/>
            <p:cNvSpPr>
              <a:spLocks noChangeArrowheads="1"/>
            </p:cNvSpPr>
            <p:nvPr/>
          </p:nvSpPr>
          <p:spPr bwMode="auto">
            <a:xfrm>
              <a:off x="2306638" y="4953000"/>
              <a:ext cx="4090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l-GR" sz="1400" dirty="0"/>
                <a:t>β</a:t>
              </a:r>
              <a:r>
                <a:rPr lang="en-US" sz="1400" baseline="30000" dirty="0" smtClean="0"/>
                <a:t>l</a:t>
              </a:r>
              <a:r>
                <a:rPr lang="en-US" sz="1400" baseline="-25000" dirty="0" smtClean="0"/>
                <a:t>i1</a:t>
              </a:r>
              <a:endParaRPr lang="en-US" sz="1400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894706" y="914400"/>
            <a:ext cx="2249294" cy="1493837"/>
            <a:chOff x="5569698" y="3581400"/>
            <a:chExt cx="2249294" cy="1493837"/>
          </a:xfrm>
        </p:grpSpPr>
        <p:grpSp>
          <p:nvGrpSpPr>
            <p:cNvPr id="98" name="Group 13"/>
            <p:cNvGrpSpPr>
              <a:grpSpLocks/>
            </p:cNvGrpSpPr>
            <p:nvPr/>
          </p:nvGrpSpPr>
          <p:grpSpPr bwMode="auto">
            <a:xfrm>
              <a:off x="5676611" y="3886198"/>
              <a:ext cx="1920875" cy="1189039"/>
              <a:chOff x="5181600" y="4344987"/>
              <a:chExt cx="2365526" cy="1446215"/>
            </a:xfrm>
          </p:grpSpPr>
          <p:sp>
            <p:nvSpPr>
              <p:cNvPr id="101" name="Rectangle 100"/>
              <p:cNvSpPr/>
              <p:nvPr/>
            </p:nvSpPr>
            <p:spPr bwMode="auto">
              <a:xfrm>
                <a:off x="5181600" y="4344987"/>
                <a:ext cx="2365526" cy="142883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/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5334000" y="4895955"/>
                <a:ext cx="1426464" cy="285645"/>
              </a:xfrm>
              <a:prstGeom prst="rect">
                <a:avLst/>
              </a:prstGeom>
              <a:solidFill>
                <a:srgbClr val="92D050"/>
              </a:solidFill>
              <a:ln w="15875">
                <a:solidFill>
                  <a:schemeClr val="tx1"/>
                </a:solidFill>
              </a:ln>
              <a:scene3d>
                <a:camera prst="orthographicFront">
                  <a:rot lat="0" lon="0" rev="5400000"/>
                </a:camera>
                <a:lightRig rig="threePt" dir="t"/>
              </a:scene3d>
              <a:sp3d>
                <a:bevelT w="101600" h="215900"/>
                <a:bevelB w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/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5964936" y="4895955"/>
                <a:ext cx="1426464" cy="285645"/>
              </a:xfrm>
              <a:prstGeom prst="rect">
                <a:avLst/>
              </a:prstGeom>
              <a:solidFill>
                <a:srgbClr val="92D050"/>
              </a:solidFill>
              <a:ln w="15875">
                <a:solidFill>
                  <a:schemeClr val="tx1"/>
                </a:solidFill>
              </a:ln>
              <a:scene3d>
                <a:camera prst="orthographicFront">
                  <a:rot lat="0" lon="0" rev="5400000"/>
                </a:camera>
                <a:lightRig rig="threePt" dir="t"/>
              </a:scene3d>
              <a:sp3d>
                <a:bevelT w="101600" h="215900"/>
                <a:bevelB w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/>
              </a:p>
            </p:txBody>
          </p:sp>
          <p:cxnSp>
            <p:nvCxnSpPr>
              <p:cNvPr id="104" name="Straight Arrow Connector 103"/>
              <p:cNvCxnSpPr/>
              <p:nvPr/>
            </p:nvCxnSpPr>
            <p:spPr>
              <a:xfrm>
                <a:off x="5181600" y="5181049"/>
                <a:ext cx="2365526" cy="0"/>
              </a:xfrm>
              <a:prstGeom prst="straightConnector1">
                <a:avLst/>
              </a:prstGeom>
              <a:ln w="34925">
                <a:solidFill>
                  <a:srgbClr val="990000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Rectangle 104"/>
              <p:cNvSpPr/>
              <p:nvPr/>
            </p:nvSpPr>
            <p:spPr>
              <a:xfrm>
                <a:off x="5181600" y="4344987"/>
                <a:ext cx="2365526" cy="7260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5181600" y="5065199"/>
                <a:ext cx="2365526" cy="7260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/>
              </a:p>
            </p:txBody>
          </p:sp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660" y="4422844"/>
                <a:ext cx="577647" cy="41188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noFill/>
                  </a:rPr>
                  <a:t> </a:t>
                </a:r>
              </a:p>
            </p:txBody>
          </p:sp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911" y="4413252"/>
                <a:ext cx="504581" cy="41188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noFill/>
                  </a:rPr>
                  <a:t> </a:t>
                </a:r>
              </a:p>
            </p:txBody>
          </p:sp>
          <p:cxnSp>
            <p:nvCxnSpPr>
              <p:cNvPr id="109" name="Straight Arrow Connector 108"/>
              <p:cNvCxnSpPr/>
              <p:nvPr/>
            </p:nvCxnSpPr>
            <p:spPr>
              <a:xfrm>
                <a:off x="6528582" y="4800669"/>
                <a:ext cx="330391" cy="0"/>
              </a:xfrm>
              <a:prstGeom prst="straightConnector1">
                <a:avLst/>
              </a:prstGeom>
              <a:ln w="28575">
                <a:solidFill>
                  <a:srgbClr val="800000"/>
                </a:solidFill>
                <a:headEnd type="stealth" w="med" len="med"/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>
                <a:off x="6204055" y="4800669"/>
                <a:ext cx="328437" cy="0"/>
              </a:xfrm>
              <a:prstGeom prst="straightConnector1">
                <a:avLst/>
              </a:prstGeom>
              <a:ln w="28575">
                <a:solidFill>
                  <a:srgbClr val="800000"/>
                </a:solidFill>
                <a:headEnd type="stealth" w="med" len="med"/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Rectangle 152"/>
            <p:cNvSpPr>
              <a:spLocks noChangeArrowheads="1"/>
            </p:cNvSpPr>
            <p:nvPr/>
          </p:nvSpPr>
          <p:spPr bwMode="auto">
            <a:xfrm>
              <a:off x="7379448" y="3604390"/>
              <a:ext cx="43954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l-GR" dirty="0"/>
                <a:t>α</a:t>
              </a:r>
              <a:r>
                <a:rPr lang="en-US" baseline="30000" dirty="0" smtClean="0"/>
                <a:t>l</a:t>
              </a:r>
              <a:r>
                <a:rPr lang="en-US" baseline="-25000" dirty="0" smtClean="0"/>
                <a:t>i2</a:t>
              </a:r>
              <a:endParaRPr lang="en-US" dirty="0"/>
            </a:p>
          </p:txBody>
        </p:sp>
        <p:sp>
          <p:nvSpPr>
            <p:cNvPr id="100" name="Rectangle 153"/>
            <p:cNvSpPr>
              <a:spLocks noChangeArrowheads="1"/>
            </p:cNvSpPr>
            <p:nvPr/>
          </p:nvSpPr>
          <p:spPr bwMode="auto">
            <a:xfrm>
              <a:off x="5569698" y="3581400"/>
              <a:ext cx="43954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l-GR" dirty="0" smtClean="0"/>
                <a:t>α</a:t>
              </a:r>
              <a:r>
                <a:rPr lang="en-US" baseline="30000" dirty="0" smtClean="0"/>
                <a:t>l</a:t>
              </a:r>
              <a:r>
                <a:rPr lang="en-US" baseline="-25000" dirty="0" smtClean="0"/>
                <a:t>i1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ontent Placeholder 114"/>
              <p:cNvSpPr txBox="1">
                <a:spLocks noGrp="1"/>
              </p:cNvSpPr>
              <p:nvPr>
                <p:ph sz="half" idx="1"/>
              </p:nvPr>
            </p:nvSpPr>
            <p:spPr>
              <a:xfrm>
                <a:off x="533400" y="3962400"/>
                <a:ext cx="8305800" cy="2292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+mj-lt"/>
                  <a:buAutoNum type="arabicPeriod" startAt="2"/>
                </a:pPr>
                <a:r>
                  <a:rPr lang="en-US" sz="1800" dirty="0" smtClean="0"/>
                  <a:t>Summation </a:t>
                </a:r>
                <a:r>
                  <a:rPr lang="en-US" sz="1800" dirty="0"/>
                  <a:t>of the areas of the local nets inside a </a:t>
                </a:r>
                <a:r>
                  <a:rPr lang="en-US" sz="1800" dirty="0" err="1"/>
                  <a:t>gcell</a:t>
                </a:r>
                <a:r>
                  <a:rPr lang="en-US" sz="1800" dirty="0"/>
                  <a:t> is subtracted from the </a:t>
                </a:r>
                <a:r>
                  <a:rPr lang="en-US" sz="1800" dirty="0" err="1"/>
                  <a:t>gcell</a:t>
                </a:r>
                <a:r>
                  <a:rPr lang="en-US" sz="1800" dirty="0"/>
                  <a:t> area </a:t>
                </a:r>
              </a:p>
              <a:p>
                <a:pPr marL="1200150" lvl="2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  <m:r>
                          <a:rPr lang="en-US" sz="1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sz="1400" i="1"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latin typeface="Cambria Math"/>
                      </a:rPr>
                      <m:t>       </m:t>
                    </m:r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𝑖𝑗𝑙</m:t>
                        </m:r>
                      </m:sub>
                    </m:sSub>
                    <m:r>
                      <a:rPr lang="en-US" sz="12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2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sz="12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1200" i="1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  <a:ea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  <a:ea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𝑙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sz="12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𝑖𝑓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𝑙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=2,3</m:t>
                            </m:r>
                          </m:e>
                          <m:e>
                            <m:r>
                              <a:rPr lang="en-US" sz="1200" i="1">
                                <a:latin typeface="Cambria Math"/>
                              </a:rPr>
                              <m:t>0  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𝑜𝑡h𝑒𝑟𝑤𝑖𝑠𝑒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.</m:t>
                            </m:r>
                          </m:e>
                        </m:eqArr>
                        <m:r>
                          <a:rPr lang="en-US" sz="1200" b="0" i="1" smtClean="0">
                            <a:latin typeface="Cambria Math"/>
                          </a:rPr>
                          <m:t>         </m:t>
                        </m:r>
                      </m:e>
                    </m:d>
                    <m:r>
                      <a:rPr lang="en-US" sz="6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𝑖𝑗𝑙</m:t>
                        </m:r>
                      </m:sub>
                    </m:sSub>
                    <m:r>
                      <a:rPr lang="en-US" sz="1200" i="1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12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/>
                                    <a:ea typeface="Cambria Math"/>
                                  </a:rPr>
                                  <m:t>∝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2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/>
                                    <a:ea typeface="Cambria Math"/>
                                  </a:rPr>
                                  <m:t>∝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/>
                              </a:rPr>
                              <m:t>  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𝑖𝑓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𝑙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=2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2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𝑖𝑓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𝑙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=3.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 smtClean="0"/>
              </a:p>
              <a:p>
                <a:pPr marL="457200" lvl="3" indent="0">
                  <a:buNone/>
                </a:pPr>
                <a:r>
                  <a:rPr lang="en-US" i="1" dirty="0" smtClean="0"/>
                  <a:t>	flexible to incorporate other models </a:t>
                </a:r>
                <a:r>
                  <a:rPr lang="en-US" i="1" dirty="0"/>
                  <a:t>of </a:t>
                </a:r>
                <a:r>
                  <a:rPr lang="en-US" i="1" dirty="0" smtClean="0"/>
                  <a:t>routing usage of local net</a:t>
                </a:r>
                <a:endParaRPr lang="en-US" i="1" dirty="0"/>
              </a:p>
              <a:p>
                <a:r>
                  <a:rPr lang="en-US" sz="2400" dirty="0" smtClean="0"/>
                  <a:t>Other features of GR graph remains same</a:t>
                </a:r>
              </a:p>
              <a:p>
                <a:pPr lvl="1"/>
                <a:r>
                  <a:rPr lang="en-US" sz="2000" dirty="0" smtClean="0"/>
                  <a:t>i.e., grid-graph size and offset with respect to the placement grid </a:t>
                </a:r>
                <a:endParaRPr lang="en-US" sz="2000" dirty="0"/>
              </a:p>
            </p:txBody>
          </p:sp>
        </mc:Choice>
        <mc:Fallback xmlns="">
          <p:sp>
            <p:nvSpPr>
              <p:cNvPr id="117" name="Content Placeholder 1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33400" y="3962400"/>
                <a:ext cx="8305800" cy="2292872"/>
              </a:xfrm>
              <a:prstGeom prst="rect">
                <a:avLst/>
              </a:prstGeom>
              <a:blipFill rotWithShape="1">
                <a:blip r:embed="rId7"/>
                <a:stretch>
                  <a:fillRect l="-1028" t="-1330" b="-3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4660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Program Formulation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248738" y="4038600"/>
            <a:ext cx="3666661" cy="1981200"/>
          </a:xfrm>
        </p:spPr>
        <p:txBody>
          <a:bodyPr/>
          <a:lstStyle/>
          <a:p>
            <a:r>
              <a:rPr lang="en-US" sz="1800" dirty="0" smtClean="0"/>
              <a:t>This IP is extension of the one in CGRIP when using maximum resolution</a:t>
            </a:r>
          </a:p>
          <a:p>
            <a:r>
              <a:rPr lang="en-US" sz="1800" dirty="0" smtClean="0"/>
              <a:t>(Shown for uniform binning, only for demonstration but IP handles generic (non-uniform) case)</a:t>
            </a:r>
            <a:endParaRPr lang="en-US" sz="1800" dirty="0"/>
          </a:p>
        </p:txBody>
      </p:sp>
      <p:grpSp>
        <p:nvGrpSpPr>
          <p:cNvPr id="49155" name="Group 75"/>
          <p:cNvGrpSpPr>
            <a:grpSpLocks/>
          </p:cNvGrpSpPr>
          <p:nvPr/>
        </p:nvGrpSpPr>
        <p:grpSpPr bwMode="auto">
          <a:xfrm>
            <a:off x="1447800" y="1509713"/>
            <a:ext cx="2133600" cy="2057400"/>
            <a:chOff x="1248" y="2448"/>
            <a:chExt cx="1344" cy="1296"/>
          </a:xfrm>
        </p:grpSpPr>
        <p:sp>
          <p:nvSpPr>
            <p:cNvPr id="49200" name="Line 76"/>
            <p:cNvSpPr>
              <a:spLocks noChangeShapeType="1"/>
            </p:cNvSpPr>
            <p:nvPr/>
          </p:nvSpPr>
          <p:spPr bwMode="auto">
            <a:xfrm>
              <a:off x="1920" y="2448"/>
              <a:ext cx="0" cy="129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1" name="Line 77"/>
            <p:cNvSpPr>
              <a:spLocks noChangeShapeType="1"/>
            </p:cNvSpPr>
            <p:nvPr/>
          </p:nvSpPr>
          <p:spPr bwMode="auto">
            <a:xfrm>
              <a:off x="2256" y="2448"/>
              <a:ext cx="0" cy="129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2" name="Line 78"/>
            <p:cNvSpPr>
              <a:spLocks noChangeShapeType="1"/>
            </p:cNvSpPr>
            <p:nvPr/>
          </p:nvSpPr>
          <p:spPr bwMode="auto">
            <a:xfrm>
              <a:off x="1584" y="2448"/>
              <a:ext cx="0" cy="129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3" name="Line 79"/>
            <p:cNvSpPr>
              <a:spLocks noChangeShapeType="1"/>
            </p:cNvSpPr>
            <p:nvPr/>
          </p:nvSpPr>
          <p:spPr bwMode="auto">
            <a:xfrm>
              <a:off x="1248" y="3120"/>
              <a:ext cx="13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4" name="Line 80"/>
            <p:cNvSpPr>
              <a:spLocks noChangeShapeType="1"/>
            </p:cNvSpPr>
            <p:nvPr/>
          </p:nvSpPr>
          <p:spPr bwMode="auto">
            <a:xfrm>
              <a:off x="1248" y="2784"/>
              <a:ext cx="13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5" name="Line 81"/>
            <p:cNvSpPr>
              <a:spLocks noChangeShapeType="1"/>
            </p:cNvSpPr>
            <p:nvPr/>
          </p:nvSpPr>
          <p:spPr bwMode="auto">
            <a:xfrm>
              <a:off x="1248" y="3456"/>
              <a:ext cx="13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6" name="Rectangle 82"/>
            <p:cNvSpPr>
              <a:spLocks noChangeArrowheads="1"/>
            </p:cNvSpPr>
            <p:nvPr/>
          </p:nvSpPr>
          <p:spPr bwMode="auto">
            <a:xfrm>
              <a:off x="1248" y="2448"/>
              <a:ext cx="1344" cy="1296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49156" name="Group 60"/>
          <p:cNvGrpSpPr>
            <a:grpSpLocks/>
          </p:cNvGrpSpPr>
          <p:nvPr/>
        </p:nvGrpSpPr>
        <p:grpSpPr bwMode="auto">
          <a:xfrm>
            <a:off x="950913" y="1443038"/>
            <a:ext cx="3087687" cy="2290762"/>
            <a:chOff x="950913" y="1443038"/>
            <a:chExt cx="3087687" cy="2290762"/>
          </a:xfrm>
        </p:grpSpPr>
        <p:sp>
          <p:nvSpPr>
            <p:cNvPr id="49190" name="Text Box 93"/>
            <p:cNvSpPr txBox="1">
              <a:spLocks noChangeArrowheads="1"/>
            </p:cNvSpPr>
            <p:nvPr/>
          </p:nvSpPr>
          <p:spPr bwMode="auto">
            <a:xfrm>
              <a:off x="950913" y="3367088"/>
              <a:ext cx="42068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rgbClr val="000000"/>
                  </a:solidFill>
                </a:rPr>
                <a:t>S</a:t>
              </a:r>
              <a:r>
                <a:rPr lang="en-US" altLang="zh-TW" baseline="-25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9191" name="Text Box 94"/>
            <p:cNvSpPr txBox="1">
              <a:spLocks noChangeArrowheads="1"/>
            </p:cNvSpPr>
            <p:nvPr/>
          </p:nvSpPr>
          <p:spPr bwMode="auto">
            <a:xfrm>
              <a:off x="3630613" y="1443038"/>
              <a:ext cx="40798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rgbClr val="000000"/>
                  </a:solidFill>
                </a:rPr>
                <a:t>T</a:t>
              </a:r>
              <a:r>
                <a:rPr lang="en-US" altLang="zh-TW" baseline="-25000">
                  <a:solidFill>
                    <a:srgbClr val="000000"/>
                  </a:solidFill>
                </a:rPr>
                <a:t>1</a:t>
              </a:r>
            </a:p>
          </p:txBody>
        </p:sp>
        <p:grpSp>
          <p:nvGrpSpPr>
            <p:cNvPr id="49192" name="Group 33"/>
            <p:cNvGrpSpPr>
              <a:grpSpLocks/>
            </p:cNvGrpSpPr>
            <p:nvPr/>
          </p:nvGrpSpPr>
          <p:grpSpPr bwMode="auto">
            <a:xfrm>
              <a:off x="1335088" y="1447800"/>
              <a:ext cx="2286000" cy="2209800"/>
              <a:chOff x="1335088" y="1447800"/>
              <a:chExt cx="2286000" cy="2209800"/>
            </a:xfrm>
          </p:grpSpPr>
          <p:graphicFrame>
            <p:nvGraphicFramePr>
              <p:cNvPr id="49193" name="Object 73"/>
              <p:cNvGraphicFramePr>
                <a:graphicFrameLocks noChangeAspect="1"/>
              </p:cNvGraphicFramePr>
              <p:nvPr/>
            </p:nvGraphicFramePr>
            <p:xfrm>
              <a:off x="2649538" y="1576388"/>
              <a:ext cx="287337" cy="3444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1" name="Equation" r:id="rId4" imgW="190500" imgH="228600" progId="">
                      <p:embed/>
                    </p:oleObj>
                  </mc:Choice>
                  <mc:Fallback>
                    <p:oleObj name="Equation" r:id="rId4" imgW="190500" imgH="22860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9538" y="1576388"/>
                            <a:ext cx="287337" cy="3444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94" name="Object 74"/>
              <p:cNvGraphicFramePr>
                <a:graphicFrameLocks noChangeAspect="1"/>
              </p:cNvGraphicFramePr>
              <p:nvPr/>
            </p:nvGraphicFramePr>
            <p:xfrm>
              <a:off x="2573338" y="3176588"/>
              <a:ext cx="306387" cy="3444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2" name="Equation" r:id="rId6" imgW="203112" imgH="228501" progId="">
                      <p:embed/>
                    </p:oleObj>
                  </mc:Choice>
                  <mc:Fallback>
                    <p:oleObj name="Equation" r:id="rId6" imgW="203112" imgH="228501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73338" y="3176588"/>
                            <a:ext cx="306387" cy="3444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195" name="Freeform 30"/>
              <p:cNvSpPr>
                <a:spLocks/>
              </p:cNvSpPr>
              <p:nvPr/>
            </p:nvSpPr>
            <p:spPr bwMode="auto">
              <a:xfrm>
                <a:off x="1411288" y="1500188"/>
                <a:ext cx="2133600" cy="2057400"/>
              </a:xfrm>
              <a:custGeom>
                <a:avLst/>
                <a:gdLst>
                  <a:gd name="T0" fmla="*/ 0 w 1344"/>
                  <a:gd name="T1" fmla="*/ 2147483647 h 1296"/>
                  <a:gd name="T2" fmla="*/ 2147483647 w 1344"/>
                  <a:gd name="T3" fmla="*/ 2147483647 h 1296"/>
                  <a:gd name="T4" fmla="*/ 2147483647 w 1344"/>
                  <a:gd name="T5" fmla="*/ 2147483647 h 1296"/>
                  <a:gd name="T6" fmla="*/ 2147483647 w 1344"/>
                  <a:gd name="T7" fmla="*/ 2147483647 h 1296"/>
                  <a:gd name="T8" fmla="*/ 2147483647 w 1344"/>
                  <a:gd name="T9" fmla="*/ 0 h 1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4"/>
                  <a:gd name="T16" fmla="*/ 0 h 1296"/>
                  <a:gd name="T17" fmla="*/ 1344 w 1344"/>
                  <a:gd name="T18" fmla="*/ 1296 h 1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4" h="1296">
                    <a:moveTo>
                      <a:pt x="0" y="1296"/>
                    </a:moveTo>
                    <a:lnTo>
                      <a:pt x="672" y="1296"/>
                    </a:lnTo>
                    <a:lnTo>
                      <a:pt x="672" y="672"/>
                    </a:lnTo>
                    <a:lnTo>
                      <a:pt x="1344" y="672"/>
                    </a:lnTo>
                    <a:lnTo>
                      <a:pt x="1344" y="0"/>
                    </a:lnTo>
                  </a:path>
                </a:pathLst>
              </a:custGeom>
              <a:noFill/>
              <a:ln w="63500" cap="rnd">
                <a:solidFill>
                  <a:srgbClr val="00008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196" name="Group 32"/>
              <p:cNvGrpSpPr>
                <a:grpSpLocks/>
              </p:cNvGrpSpPr>
              <p:nvPr/>
            </p:nvGrpSpPr>
            <p:grpSpPr bwMode="auto">
              <a:xfrm>
                <a:off x="1335088" y="1447800"/>
                <a:ext cx="2286000" cy="2209800"/>
                <a:chOff x="1335088" y="1423988"/>
                <a:chExt cx="2286000" cy="2209800"/>
              </a:xfrm>
            </p:grpSpPr>
            <p:sp>
              <p:nvSpPr>
                <p:cNvPr id="49197" name="Oval 89"/>
                <p:cNvSpPr>
                  <a:spLocks noChangeArrowheads="1"/>
                </p:cNvSpPr>
                <p:nvPr/>
              </p:nvSpPr>
              <p:spPr bwMode="auto">
                <a:xfrm>
                  <a:off x="1335088" y="3481388"/>
                  <a:ext cx="152400" cy="152400"/>
                </a:xfrm>
                <a:prstGeom prst="ellipse">
                  <a:avLst/>
                </a:prstGeom>
                <a:solidFill>
                  <a:srgbClr val="00008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9198" name="Oval 90"/>
                <p:cNvSpPr>
                  <a:spLocks noChangeArrowheads="1"/>
                </p:cNvSpPr>
                <p:nvPr/>
              </p:nvSpPr>
              <p:spPr bwMode="auto">
                <a:xfrm>
                  <a:off x="3468688" y="1423988"/>
                  <a:ext cx="152400" cy="152400"/>
                </a:xfrm>
                <a:prstGeom prst="ellipse">
                  <a:avLst/>
                </a:prstGeom>
                <a:solidFill>
                  <a:srgbClr val="00008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9199" name="Freeform 29"/>
                <p:cNvSpPr>
                  <a:spLocks/>
                </p:cNvSpPr>
                <p:nvPr/>
              </p:nvSpPr>
              <p:spPr bwMode="auto">
                <a:xfrm>
                  <a:off x="1411288" y="1500188"/>
                  <a:ext cx="2133600" cy="2057400"/>
                </a:xfrm>
                <a:custGeom>
                  <a:avLst/>
                  <a:gdLst>
                    <a:gd name="T0" fmla="*/ 0 w 1344"/>
                    <a:gd name="T1" fmla="*/ 2147483647 h 1296"/>
                    <a:gd name="T2" fmla="*/ 0 w 1344"/>
                    <a:gd name="T3" fmla="*/ 2147483647 h 1296"/>
                    <a:gd name="T4" fmla="*/ 2147483647 w 1344"/>
                    <a:gd name="T5" fmla="*/ 2147483647 h 1296"/>
                    <a:gd name="T6" fmla="*/ 2147483647 w 1344"/>
                    <a:gd name="T7" fmla="*/ 2147483647 h 1296"/>
                    <a:gd name="T8" fmla="*/ 2147483647 w 1344"/>
                    <a:gd name="T9" fmla="*/ 2147483647 h 1296"/>
                    <a:gd name="T10" fmla="*/ 2147483647 w 1344"/>
                    <a:gd name="T11" fmla="*/ 0 h 1296"/>
                    <a:gd name="T12" fmla="*/ 2147483647 w 1344"/>
                    <a:gd name="T13" fmla="*/ 0 h 129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344"/>
                    <a:gd name="T22" fmla="*/ 0 h 1296"/>
                    <a:gd name="T23" fmla="*/ 1344 w 1344"/>
                    <a:gd name="T24" fmla="*/ 1296 h 129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344" h="1296">
                      <a:moveTo>
                        <a:pt x="0" y="1296"/>
                      </a:moveTo>
                      <a:lnTo>
                        <a:pt x="0" y="1008"/>
                      </a:lnTo>
                      <a:lnTo>
                        <a:pt x="336" y="1008"/>
                      </a:lnTo>
                      <a:lnTo>
                        <a:pt x="336" y="672"/>
                      </a:lnTo>
                      <a:lnTo>
                        <a:pt x="1008" y="672"/>
                      </a:lnTo>
                      <a:lnTo>
                        <a:pt x="1008" y="0"/>
                      </a:lnTo>
                      <a:lnTo>
                        <a:pt x="1344" y="0"/>
                      </a:lnTo>
                    </a:path>
                  </a:pathLst>
                </a:custGeom>
                <a:noFill/>
                <a:ln w="50800">
                  <a:solidFill>
                    <a:srgbClr val="00008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954088" y="1674813"/>
            <a:ext cx="2676525" cy="1206500"/>
            <a:chOff x="954088" y="1674813"/>
            <a:chExt cx="2676525" cy="1206500"/>
          </a:xfrm>
        </p:grpSpPr>
        <p:sp>
          <p:nvSpPr>
            <p:cNvPr id="49181" name="Line 85"/>
            <p:cNvSpPr>
              <a:spLocks noChangeShapeType="1"/>
            </p:cNvSpPr>
            <p:nvPr/>
          </p:nvSpPr>
          <p:spPr bwMode="auto">
            <a:xfrm>
              <a:off x="1411288" y="2566988"/>
              <a:ext cx="2133600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182" name="Group 34"/>
            <p:cNvGrpSpPr>
              <a:grpSpLocks/>
            </p:cNvGrpSpPr>
            <p:nvPr/>
          </p:nvGrpSpPr>
          <p:grpSpPr bwMode="auto">
            <a:xfrm>
              <a:off x="954088" y="1674813"/>
              <a:ext cx="2676525" cy="1206500"/>
              <a:chOff x="954088" y="1674813"/>
              <a:chExt cx="2676525" cy="1206500"/>
            </a:xfrm>
          </p:grpSpPr>
          <p:sp>
            <p:nvSpPr>
              <p:cNvPr id="49183" name="Oval 83"/>
              <p:cNvSpPr>
                <a:spLocks noChangeArrowheads="1"/>
              </p:cNvSpPr>
              <p:nvPr/>
            </p:nvSpPr>
            <p:spPr bwMode="auto">
              <a:xfrm>
                <a:off x="1344613" y="2500313"/>
                <a:ext cx="152400" cy="152400"/>
              </a:xfrm>
              <a:prstGeom prst="ellipse">
                <a:avLst/>
              </a:prstGeom>
              <a:solidFill>
                <a:srgbClr val="8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184" name="Text Box 87"/>
              <p:cNvSpPr txBox="1">
                <a:spLocks noChangeArrowheads="1"/>
              </p:cNvSpPr>
              <p:nvPr/>
            </p:nvSpPr>
            <p:spPr bwMode="auto">
              <a:xfrm>
                <a:off x="954088" y="2514600"/>
                <a:ext cx="420687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rgbClr val="000000"/>
                    </a:solidFill>
                  </a:rPr>
                  <a:t>S</a:t>
                </a:r>
                <a:r>
                  <a:rPr lang="en-US" altLang="zh-TW" baseline="-2500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49185" name="Text Box 88"/>
              <p:cNvSpPr txBox="1">
                <a:spLocks noChangeArrowheads="1"/>
              </p:cNvSpPr>
              <p:nvPr/>
            </p:nvSpPr>
            <p:spPr bwMode="auto">
              <a:xfrm>
                <a:off x="1447800" y="2509838"/>
                <a:ext cx="407987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rgbClr val="000000"/>
                    </a:solidFill>
                  </a:rPr>
                  <a:t>T</a:t>
                </a:r>
                <a:r>
                  <a:rPr lang="en-US" altLang="zh-TW" baseline="-2500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49186" name="Oval 84"/>
              <p:cNvSpPr>
                <a:spLocks noChangeArrowheads="1"/>
              </p:cNvSpPr>
              <p:nvPr/>
            </p:nvSpPr>
            <p:spPr bwMode="auto">
              <a:xfrm>
                <a:off x="3478213" y="2509838"/>
                <a:ext cx="152400" cy="152400"/>
              </a:xfrm>
              <a:prstGeom prst="ellipse">
                <a:avLst/>
              </a:prstGeom>
              <a:solidFill>
                <a:srgbClr val="8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49187" name="Object 75"/>
              <p:cNvGraphicFramePr>
                <a:graphicFrameLocks noChangeAspect="1"/>
              </p:cNvGraphicFramePr>
              <p:nvPr/>
            </p:nvGraphicFramePr>
            <p:xfrm>
              <a:off x="1573213" y="2185988"/>
              <a:ext cx="306387" cy="3444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3" name="Equation" r:id="rId8" imgW="203112" imgH="228501" progId="">
                      <p:embed/>
                    </p:oleObj>
                  </mc:Choice>
                  <mc:Fallback>
                    <p:oleObj name="Equation" r:id="rId8" imgW="203112" imgH="228501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73213" y="2185988"/>
                            <a:ext cx="306387" cy="3444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188" name="Freeform 25"/>
              <p:cNvSpPr>
                <a:spLocks/>
              </p:cNvSpPr>
              <p:nvPr/>
            </p:nvSpPr>
            <p:spPr bwMode="auto">
              <a:xfrm>
                <a:off x="1423985" y="2057400"/>
                <a:ext cx="2133600" cy="533400"/>
              </a:xfrm>
              <a:custGeom>
                <a:avLst/>
                <a:gdLst>
                  <a:gd name="T0" fmla="*/ 0 w 2133600"/>
                  <a:gd name="T1" fmla="*/ 533270 h 528637"/>
                  <a:gd name="T2" fmla="*/ 0 w 2133600"/>
                  <a:gd name="T3" fmla="*/ 0 h 528637"/>
                  <a:gd name="T4" fmla="*/ 2133600 w 2133600"/>
                  <a:gd name="T5" fmla="*/ 0 h 528637"/>
                  <a:gd name="T6" fmla="*/ 2133600 w 2133600"/>
                  <a:gd name="T7" fmla="*/ 543055 h 5286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33600" h="528637">
                    <a:moveTo>
                      <a:pt x="0" y="519112"/>
                    </a:moveTo>
                    <a:lnTo>
                      <a:pt x="0" y="0"/>
                    </a:lnTo>
                    <a:lnTo>
                      <a:pt x="2133600" y="0"/>
                    </a:lnTo>
                    <a:lnTo>
                      <a:pt x="2133600" y="528637"/>
                    </a:lnTo>
                  </a:path>
                </a:pathLst>
              </a:custGeom>
              <a:noFill/>
              <a:ln w="38100">
                <a:solidFill>
                  <a:srgbClr val="8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49189" name="Object 75"/>
              <p:cNvGraphicFramePr>
                <a:graphicFrameLocks noChangeAspect="1"/>
              </p:cNvGraphicFramePr>
              <p:nvPr/>
            </p:nvGraphicFramePr>
            <p:xfrm>
              <a:off x="1557338" y="1674813"/>
              <a:ext cx="325437" cy="3444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4" name="Equation" r:id="rId10" imgW="215806" imgH="228501" progId="">
                      <p:embed/>
                    </p:oleObj>
                  </mc:Choice>
                  <mc:Fallback>
                    <p:oleObj name="Equation" r:id="rId10" imgW="215806" imgH="228501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7338" y="1674813"/>
                            <a:ext cx="325437" cy="3444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8" name="AutoShape 141"/>
          <p:cNvSpPr>
            <a:spLocks noChangeArrowheads="1"/>
          </p:cNvSpPr>
          <p:nvPr/>
        </p:nvSpPr>
        <p:spPr bwMode="auto">
          <a:xfrm>
            <a:off x="4191000" y="2462213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59" name="Left Brace 58"/>
          <p:cNvSpPr/>
          <p:nvPr/>
        </p:nvSpPr>
        <p:spPr>
          <a:xfrm>
            <a:off x="1143000" y="4573588"/>
            <a:ext cx="304800" cy="2132012"/>
          </a:xfrm>
          <a:prstGeom prst="leftBrace">
            <a:avLst>
              <a:gd name="adj1" fmla="val 38889"/>
              <a:gd name="adj2" fmla="val 51166"/>
            </a:avLst>
          </a:prstGeom>
          <a:ln w="1587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2573338" y="2239963"/>
            <a:ext cx="447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 i="1">
                <a:solidFill>
                  <a:srgbClr val="000000"/>
                </a:solidFill>
              </a:rPr>
              <a:t>o</a:t>
            </a:r>
            <a:r>
              <a:rPr lang="en-US" sz="1600" i="1" baseline="-25000">
                <a:solidFill>
                  <a:srgbClr val="000000"/>
                </a:solidFill>
              </a:rPr>
              <a:t>10</a:t>
            </a:r>
            <a:endParaRPr lang="en-US" sz="1600" i="1">
              <a:solidFill>
                <a:srgbClr val="000000"/>
              </a:solidFill>
            </a:endParaRPr>
          </a:p>
        </p:txBody>
      </p:sp>
      <p:sp>
        <p:nvSpPr>
          <p:cNvPr id="85" name="Oval 98"/>
          <p:cNvSpPr>
            <a:spLocks noChangeArrowheads="1"/>
          </p:cNvSpPr>
          <p:nvPr/>
        </p:nvSpPr>
        <p:spPr bwMode="auto">
          <a:xfrm>
            <a:off x="2325688" y="2286000"/>
            <a:ext cx="8382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600" i="1">
              <a:solidFill>
                <a:srgbClr val="000000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3581400" y="2328863"/>
            <a:ext cx="438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 i="1">
                <a:solidFill>
                  <a:srgbClr val="000000"/>
                </a:solidFill>
              </a:rPr>
              <a:t>s</a:t>
            </a:r>
            <a:r>
              <a:rPr lang="en-US" sz="1600" i="1" baseline="-25000">
                <a:solidFill>
                  <a:srgbClr val="000000"/>
                </a:solidFill>
              </a:rPr>
              <a:t>14</a:t>
            </a:r>
            <a:endParaRPr lang="en-US" sz="1600" i="1">
              <a:solidFill>
                <a:srgbClr val="000000"/>
              </a:solidFill>
            </a:endParaRPr>
          </a:p>
        </p:txBody>
      </p:sp>
      <p:sp>
        <p:nvSpPr>
          <p:cNvPr id="87" name="Oval 98"/>
          <p:cNvSpPr>
            <a:spLocks noChangeArrowheads="1"/>
          </p:cNvSpPr>
          <p:nvPr/>
        </p:nvSpPr>
        <p:spPr bwMode="auto">
          <a:xfrm>
            <a:off x="3276600" y="2408238"/>
            <a:ext cx="684213" cy="31273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600" i="1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447800" y="4535255"/>
                <a:ext cx="3520131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           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=1,…,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US" b="0" i="1" smtClean="0">
                          <a:latin typeface="Cambria Math"/>
                        </a:rPr>
                        <m:t>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535255"/>
                <a:ext cx="3520131" cy="79874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47800" y="5221055"/>
                <a:ext cx="3224344" cy="720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   ∀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221055"/>
                <a:ext cx="3224344" cy="72032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447800" y="5906855"/>
                <a:ext cx="3405035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𝑁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𝑣𝑡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    ∀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906855"/>
                <a:ext cx="3405035" cy="79874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43000" y="3810000"/>
                <a:ext cx="4382289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min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𝐸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𝑉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810000"/>
                <a:ext cx="4382289" cy="79874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81600" y="1057870"/>
                <a:ext cx="382393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min</m:t>
                      </m:r>
                      <m:r>
                        <a:rPr lang="en-US" b="0" i="1" smtClean="0">
                          <a:latin typeface="Cambria Math"/>
                        </a:rPr>
                        <m:t>⁡[(8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+8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+6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+4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r>
                  <a:rPr lang="en-US" b="0" dirty="0" smtClean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+…+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+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057870"/>
                <a:ext cx="3823932" cy="923330"/>
              </a:xfrm>
              <a:prstGeom prst="rect">
                <a:avLst/>
              </a:prstGeom>
              <a:blipFill rotWithShape="1">
                <a:blip r:embed="rId16"/>
                <a:stretch>
                  <a:fillRect b="-6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48739" y="2067412"/>
                <a:ext cx="1685461" cy="59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739" y="2067412"/>
                <a:ext cx="1685461" cy="599588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155656" y="3200400"/>
                <a:ext cx="2997744" cy="863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≤4+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656" y="3200400"/>
                <a:ext cx="2997744" cy="86318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181240" y="2667000"/>
                <a:ext cx="2972160" cy="863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≤2+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240" y="2667000"/>
                <a:ext cx="2972160" cy="86318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28656" y="1143000"/>
                <a:ext cx="20070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=2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656" y="1143000"/>
                <a:ext cx="2007024" cy="338554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27682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74" grpId="0"/>
      <p:bldP spid="85" grpId="0" animBg="1"/>
      <p:bldP spid="86" grpId="0"/>
      <p:bldP spid="87" grpId="0" animBg="1"/>
      <p:bldP spid="2" grpId="0"/>
      <p:bldP spid="3" grpId="0"/>
      <p:bldP spid="64" grpId="0"/>
      <p:bldP spid="4" grpId="0"/>
      <p:bldP spid="5" grpId="0"/>
      <p:bldP spid="6" grpId="0"/>
      <p:bldP spid="7" grpId="0"/>
      <p:bldP spid="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CGRIP: Overview of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5715000" cy="5334000"/>
          </a:xfrm>
        </p:spPr>
        <p:txBody>
          <a:bodyPr/>
          <a:lstStyle/>
          <a:p>
            <a:pPr marL="514350" indent="-457200">
              <a:buFont typeface="+mj-lt"/>
              <a:buAutoNum type="arabicPeriod"/>
            </a:pPr>
            <a:r>
              <a:rPr lang="en-US" dirty="0" smtClean="0"/>
              <a:t>Solves RLP</a:t>
            </a:r>
          </a:p>
          <a:p>
            <a:pPr lvl="1"/>
            <a:r>
              <a:rPr lang="en-US" dirty="0" smtClean="0"/>
              <a:t>a reduced-sized </a:t>
            </a:r>
            <a:r>
              <a:rPr lang="en-US" dirty="0"/>
              <a:t>and relaxed version of  </a:t>
            </a:r>
            <a:r>
              <a:rPr lang="en-US" dirty="0" smtClean="0"/>
              <a:t>Integer Program formulation</a:t>
            </a:r>
          </a:p>
          <a:p>
            <a:pPr lvl="1"/>
            <a:r>
              <a:rPr lang="en-US" i="1" dirty="0" smtClean="0"/>
              <a:t>Significant</a:t>
            </a:r>
            <a:r>
              <a:rPr lang="en-US" dirty="0" smtClean="0"/>
              <a:t> amount of reduction in overflow of CGRIP is due to RLP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Integration of </a:t>
            </a:r>
            <a:r>
              <a:rPr lang="en-US" dirty="0"/>
              <a:t>RLP in a standard </a:t>
            </a:r>
            <a:r>
              <a:rPr lang="en-US" dirty="0" smtClean="0"/>
              <a:t>   rip-up </a:t>
            </a:r>
            <a:r>
              <a:rPr lang="en-US" dirty="0"/>
              <a:t>and reroute framework</a:t>
            </a:r>
          </a:p>
          <a:p>
            <a:pPr lvl="1"/>
            <a:r>
              <a:rPr lang="en-US" dirty="0" smtClean="0"/>
              <a:t>RLP </a:t>
            </a:r>
            <a:r>
              <a:rPr lang="en-US" dirty="0"/>
              <a:t>is formed by selection of very small subset of </a:t>
            </a:r>
            <a:r>
              <a:rPr lang="en-US" dirty="0" smtClean="0"/>
              <a:t>“critical” variables </a:t>
            </a:r>
            <a:endParaRPr lang="en-US" dirty="0"/>
          </a:p>
          <a:p>
            <a:pPr lvl="2"/>
            <a:r>
              <a:rPr lang="en-US" dirty="0" smtClean="0"/>
              <a:t>Selection changes </a:t>
            </a:r>
            <a:r>
              <a:rPr lang="en-US" dirty="0"/>
              <a:t>at each iteration of RRR based </a:t>
            </a:r>
            <a:r>
              <a:rPr lang="en-US" dirty="0" smtClean="0"/>
              <a:t>on the latest RRR routing solution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48400" y="1066800"/>
            <a:ext cx="2672732" cy="4191000"/>
            <a:chOff x="6248400" y="1066800"/>
            <a:chExt cx="2672732" cy="4191000"/>
          </a:xfrm>
        </p:grpSpPr>
        <p:sp>
          <p:nvSpPr>
            <p:cNvPr id="5" name="Rectangle 4"/>
            <p:cNvSpPr/>
            <p:nvPr/>
          </p:nvSpPr>
          <p:spPr>
            <a:xfrm>
              <a:off x="6504628" y="1066800"/>
              <a:ext cx="2399413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2D 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rojection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513175" y="1777524"/>
              <a:ext cx="2390866" cy="53340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I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nitial solution (INIT)            </a:t>
              </a:r>
            </a:p>
            <a:p>
              <a:pPr algn="ctr"/>
              <a:r>
                <a:rPr lang="en-US" sz="1500" dirty="0" smtClean="0">
                  <a:solidFill>
                    <a:srgbClr val="800000"/>
                  </a:solidFill>
                  <a:latin typeface="Arial" pitchFamily="34" charset="0"/>
                  <a:cs typeface="Arial" pitchFamily="34" charset="0"/>
                </a:rPr>
                <a:t>(evokes RLP)</a:t>
              </a:r>
              <a:endParaRPr lang="en-US" sz="16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513175" y="2623555"/>
              <a:ext cx="2390866" cy="78028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Rip-up and re-route (RRR)</a:t>
              </a:r>
            </a:p>
            <a:p>
              <a:pPr algn="ctr"/>
              <a:r>
                <a:rPr lang="en-US" sz="1600" dirty="0" smtClean="0">
                  <a:solidFill>
                    <a:srgbClr val="800000"/>
                  </a:solidFill>
                  <a:latin typeface="Arial" pitchFamily="34" charset="0"/>
                  <a:cs typeface="Arial" pitchFamily="34" charset="0"/>
                </a:rPr>
                <a:t>(evokes RLP)</a:t>
              </a:r>
              <a:endParaRPr lang="en-US" sz="16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521720" y="4571095"/>
              <a:ext cx="2382320" cy="6867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Congestion-aware Layer Assignment (CLA)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Diamond 8"/>
            <p:cNvSpPr/>
            <p:nvPr/>
          </p:nvSpPr>
          <p:spPr>
            <a:xfrm>
              <a:off x="6505341" y="3659089"/>
              <a:ext cx="2415791" cy="684311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no-OF or time-limit?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Elbow Connector 9"/>
            <p:cNvCxnSpPr>
              <a:stCxn id="9" idx="1"/>
            </p:cNvCxnSpPr>
            <p:nvPr/>
          </p:nvCxnSpPr>
          <p:spPr>
            <a:xfrm rot="10800000" flipH="1">
              <a:off x="6505341" y="3040053"/>
              <a:ext cx="7834" cy="961193"/>
            </a:xfrm>
            <a:prstGeom prst="bentConnector4">
              <a:avLst>
                <a:gd name="adj1" fmla="val -2918050"/>
                <a:gd name="adj2" fmla="val 100777"/>
              </a:avLst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704334" y="2310925"/>
              <a:ext cx="0" cy="3126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704335" y="1550352"/>
              <a:ext cx="4273" cy="253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2"/>
            </p:cNvCxnSpPr>
            <p:nvPr/>
          </p:nvCxnSpPr>
          <p:spPr>
            <a:xfrm>
              <a:off x="7708608" y="3403844"/>
              <a:ext cx="4629" cy="2537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7712880" y="4344305"/>
              <a:ext cx="357" cy="2276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248400" y="3623846"/>
              <a:ext cx="5982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cs typeface="Arial" pitchFamily="34" charset="0"/>
                </a:rPr>
                <a:t>No</a:t>
              </a:r>
              <a:endParaRPr lang="en-US" sz="1600" dirty="0"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913441" y="4233446"/>
              <a:ext cx="7777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cs typeface="Arial" pitchFamily="34" charset="0"/>
                </a:rPr>
                <a:t>Yes</a:t>
              </a:r>
              <a:endParaRPr lang="en-US" sz="1600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047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with CGRIP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990600"/>
                <a:ext cx="5791200" cy="5334000"/>
              </a:xfrm>
            </p:spPr>
            <p:txBody>
              <a:bodyPr/>
              <a:lstStyle/>
              <a:p>
                <a:pPr marL="514350" indent="-457200"/>
                <a:r>
                  <a:rPr lang="en-US" dirty="0" smtClean="0"/>
                  <a:t>2D projection</a:t>
                </a:r>
              </a:p>
              <a:p>
                <a:pPr marL="914400" lvl="1" indent="-457200"/>
                <a:r>
                  <a:rPr lang="en-US" dirty="0" smtClean="0"/>
                  <a:t>creates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914400" lvl="1" indent="-457200"/>
                <a:r>
                  <a:rPr lang="en-US" dirty="0" smtClean="0"/>
                  <a:t>compute normalized vertex and edge capacities</a:t>
                </a:r>
              </a:p>
              <a:p>
                <a:pPr marL="914400" lvl="1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sz="1600" i="1" smtClean="0">
                            <a:latin typeface="Cambria Math"/>
                            <a:ea typeface="Cambria Math"/>
                          </a:rPr>
                          <m:t>∀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𝑙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),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b>
                          <m:sup/>
                        </m:sSubSup>
                      </m:e>
                    </m:nary>
                    <m:r>
                      <a:rPr lang="en-US" sz="1600" b="0" i="1" smtClean="0">
                        <a:latin typeface="Cambria Math"/>
                      </a:rPr>
                      <m:t>;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/>
                            <a:ea typeface="Cambria Math"/>
                          </a:rPr>
                          <m:t>∀</m:t>
                        </m:r>
                        <m:r>
                          <a:rPr lang="en-US" sz="1600" i="1">
                            <a:latin typeface="Cambria Math"/>
                          </a:rPr>
                          <m:t>𝑒</m:t>
                        </m:r>
                        <m:r>
                          <a:rPr lang="en-US" sz="1600" i="1">
                            <a:latin typeface="Cambria Math"/>
                          </a:rPr>
                          <m:t>=(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  <m:sub>
                        <m:r>
                          <a:rPr lang="en-US" sz="160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𝑙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),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𝑙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)∈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914400" lvl="1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sz="1600" i="1">
                            <a:latin typeface="Cambria Math"/>
                            <a:ea typeface="Cambria Math"/>
                          </a:rPr>
                          <m:t>∀</m:t>
                        </m:r>
                        <m:r>
                          <a:rPr lang="en-US" sz="1600" i="1">
                            <a:latin typeface="Cambria Math"/>
                          </a:rPr>
                          <m:t>𝑙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  <m:sup/>
                        </m:sSubSup>
                      </m:e>
                    </m:nary>
                    <m:r>
                      <a:rPr lang="en-US" sz="1600" i="1">
                        <a:latin typeface="Cambria Math"/>
                      </a:rPr>
                      <m:t>;</m:t>
                    </m:r>
                    <m:r>
                      <a:rPr lang="en-US" sz="160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)∈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𝐷</m:t>
                        </m:r>
                      </m:sub>
                    </m:sSub>
                  </m:oMath>
                </a14:m>
                <a:endParaRPr lang="en-US" sz="1600" dirty="0" smtClean="0"/>
              </a:p>
              <a:p>
                <a:pPr marL="514350" indent="-457200"/>
                <a:r>
                  <a:rPr lang="en-US" dirty="0" smtClean="0"/>
                  <a:t>RLP</a:t>
                </a:r>
              </a:p>
              <a:p>
                <a:pPr marL="914400" lvl="1" indent="-457200"/>
                <a:r>
                  <a:rPr lang="en-US" dirty="0" smtClean="0"/>
                  <a:t>Select critical edges (just as in CGRIP)</a:t>
                </a:r>
              </a:p>
              <a:p>
                <a:pPr marL="1314450" lvl="2" indent="-457200"/>
                <a:r>
                  <a:rPr lang="en-US" dirty="0" smtClean="0"/>
                  <a:t>critical vertices are then the vertices connected to the critical edges</a:t>
                </a:r>
              </a:p>
              <a:p>
                <a:pPr marL="914400" lvl="1" indent="-457200"/>
                <a:r>
                  <a:rPr lang="en-US" dirty="0"/>
                  <a:t>Solve reduced IP </a:t>
                </a:r>
                <a:r>
                  <a:rPr lang="en-US" dirty="0" smtClean="0"/>
                  <a:t>presented in this work which includes </a:t>
                </a:r>
                <a:r>
                  <a:rPr lang="en-US" dirty="0"/>
                  <a:t>vertex capacity</a:t>
                </a:r>
              </a:p>
              <a:p>
                <a:pPr marL="1314450" lvl="2" indent="-457200"/>
                <a:endParaRPr lang="en-US" dirty="0" smtClean="0"/>
              </a:p>
              <a:p>
                <a:pPr marL="914400" lvl="1" indent="-457200"/>
                <a:endParaRPr lang="en-US" dirty="0"/>
              </a:p>
              <a:p>
                <a:pPr marL="914400" lvl="1" indent="-457200"/>
                <a:endParaRPr lang="en-US" dirty="0" smtClean="0"/>
              </a:p>
              <a:p>
                <a:pPr marL="914400" lvl="1" indent="-457200"/>
                <a:endParaRPr lang="en-US" sz="1800" dirty="0"/>
              </a:p>
              <a:p>
                <a:pPr marL="914400" lvl="1" indent="-457200"/>
                <a:endParaRPr lang="en-US" dirty="0" smtClean="0"/>
              </a:p>
              <a:p>
                <a:pPr marL="514350" indent="-45720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990600"/>
                <a:ext cx="5791200" cy="5334000"/>
              </a:xfrm>
              <a:blipFill rotWithShape="1">
                <a:blip r:embed="rId2"/>
                <a:stretch>
                  <a:fillRect l="-526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6248400" y="1066800"/>
            <a:ext cx="2672732" cy="4191000"/>
            <a:chOff x="6248400" y="1066800"/>
            <a:chExt cx="2672732" cy="4191000"/>
          </a:xfrm>
        </p:grpSpPr>
        <p:sp>
          <p:nvSpPr>
            <p:cNvPr id="5" name="Rectangle 4"/>
            <p:cNvSpPr/>
            <p:nvPr/>
          </p:nvSpPr>
          <p:spPr>
            <a:xfrm>
              <a:off x="6504628" y="1066800"/>
              <a:ext cx="2399413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Arial" pitchFamily="34" charset="0"/>
                  <a:cs typeface="Arial" pitchFamily="34" charset="0"/>
                </a:rPr>
                <a:t>2D </a:t>
              </a:r>
              <a:r>
                <a:rPr lang="en-US" sz="1600" b="1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="1" dirty="0" smtClean="0">
                  <a:latin typeface="Arial" pitchFamily="34" charset="0"/>
                  <a:cs typeface="Arial" pitchFamily="34" charset="0"/>
                </a:rPr>
                <a:t>rojection</a:t>
              </a:r>
              <a:endParaRPr 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513175" y="1777524"/>
              <a:ext cx="2390866" cy="53340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I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nitial solution (INIT)            </a:t>
              </a:r>
            </a:p>
            <a:p>
              <a:pPr algn="ctr"/>
              <a:r>
                <a:rPr lang="en-US" b="1" dirty="0" smtClean="0">
                  <a:solidFill>
                    <a:srgbClr val="800000"/>
                  </a:solidFill>
                  <a:latin typeface="Arial" pitchFamily="34" charset="0"/>
                  <a:cs typeface="Arial" pitchFamily="34" charset="0"/>
                </a:rPr>
                <a:t>(evokes RLP)</a:t>
              </a:r>
              <a:endPara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513175" y="2623555"/>
              <a:ext cx="2390866" cy="78028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Rip-up and re-route (RRR)</a:t>
              </a:r>
            </a:p>
            <a:p>
              <a:pPr algn="ctr"/>
              <a:r>
                <a:rPr lang="en-US" sz="1600" b="1" dirty="0" smtClean="0">
                  <a:solidFill>
                    <a:srgbClr val="800000"/>
                  </a:solidFill>
                  <a:latin typeface="Arial" pitchFamily="34" charset="0"/>
                  <a:cs typeface="Arial" pitchFamily="34" charset="0"/>
                </a:rPr>
                <a:t>(evokes RLP)</a:t>
              </a:r>
              <a:endParaRPr lang="en-US" sz="16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521720" y="4571095"/>
              <a:ext cx="2382320" cy="6867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Congestion-aware Layer Assignment (CLA)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Diamond 8"/>
            <p:cNvSpPr/>
            <p:nvPr/>
          </p:nvSpPr>
          <p:spPr>
            <a:xfrm>
              <a:off x="6505341" y="3659089"/>
              <a:ext cx="2415791" cy="684311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no-OF or time-limit?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Elbow Connector 9"/>
            <p:cNvCxnSpPr>
              <a:stCxn id="9" idx="1"/>
            </p:cNvCxnSpPr>
            <p:nvPr/>
          </p:nvCxnSpPr>
          <p:spPr>
            <a:xfrm rot="10800000" flipH="1">
              <a:off x="6505341" y="3040053"/>
              <a:ext cx="7834" cy="961193"/>
            </a:xfrm>
            <a:prstGeom prst="bentConnector4">
              <a:avLst>
                <a:gd name="adj1" fmla="val -2918050"/>
                <a:gd name="adj2" fmla="val 100777"/>
              </a:avLst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704334" y="2310925"/>
              <a:ext cx="0" cy="3126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704335" y="1550352"/>
              <a:ext cx="4273" cy="253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2"/>
            </p:cNvCxnSpPr>
            <p:nvPr/>
          </p:nvCxnSpPr>
          <p:spPr>
            <a:xfrm>
              <a:off x="7708608" y="3403844"/>
              <a:ext cx="4629" cy="2537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7712880" y="4344305"/>
              <a:ext cx="357" cy="2276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248400" y="3623846"/>
              <a:ext cx="5982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cs typeface="Arial" pitchFamily="34" charset="0"/>
                </a:rPr>
                <a:t>No</a:t>
              </a:r>
              <a:endParaRPr lang="en-US" sz="1600" dirty="0"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913441" y="4233446"/>
              <a:ext cx="7777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cs typeface="Arial" pitchFamily="34" charset="0"/>
                </a:rPr>
                <a:t>Yes</a:t>
              </a:r>
              <a:endParaRPr lang="en-US" sz="1600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7246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with CGRIP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990600"/>
                <a:ext cx="5791200" cy="5334000"/>
              </a:xfrm>
            </p:spPr>
            <p:txBody>
              <a:bodyPr/>
              <a:lstStyle/>
              <a:p>
                <a:pPr marL="514350" indent="-457200"/>
                <a:r>
                  <a:rPr lang="en-US" dirty="0" smtClean="0"/>
                  <a:t>RRR</a:t>
                </a:r>
              </a:p>
              <a:p>
                <a:pPr marL="914400" lvl="1" indent="-457200"/>
                <a:r>
                  <a:rPr lang="en-US" dirty="0"/>
                  <a:t>S</a:t>
                </a:r>
                <a:r>
                  <a:rPr lang="en-US" dirty="0" smtClean="0"/>
                  <a:t>olve shortest path with both edge and vertex capacity</a:t>
                </a:r>
              </a:p>
              <a:p>
                <a:pPr marL="914400" lvl="1" indent="-457200"/>
                <a:r>
                  <a:rPr lang="en-US" dirty="0" smtClean="0"/>
                  <a:t>edge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𝑒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𝐷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1314450" lvl="2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 smtClean="0"/>
                  <a:t>: </a:t>
                </a:r>
                <a:r>
                  <a:rPr lang="en-US" dirty="0" err="1" smtClean="0"/>
                  <a:t>wirelength</a:t>
                </a:r>
                <a:r>
                  <a:rPr lang="en-US" dirty="0" smtClean="0"/>
                  <a:t> of edge </a:t>
                </a:r>
                <a:r>
                  <a:rPr lang="en-US" i="1" dirty="0" smtClean="0"/>
                  <a:t>e</a:t>
                </a:r>
                <a:endParaRPr lang="en-US" dirty="0"/>
              </a:p>
              <a:p>
                <a:pPr marL="1771650" lvl="3" indent="-457200"/>
                <a:r>
                  <a:rPr lang="en-US" dirty="0" smtClean="0"/>
                  <a:t>computed as distance of centers of two corresponding </a:t>
                </a:r>
                <a:r>
                  <a:rPr lang="en-US" dirty="0" err="1" smtClean="0"/>
                  <a:t>gcells</a:t>
                </a:r>
                <a:endParaRPr lang="en-US" dirty="0" smtClean="0"/>
              </a:p>
              <a:p>
                <a:pPr marL="1771650" lvl="3" indent="-457200"/>
                <a:r>
                  <a:rPr lang="en-US" dirty="0" smtClean="0"/>
                  <a:t>may be different among the edges due to non-uniform binning</a:t>
                </a:r>
              </a:p>
              <a:p>
                <a:pPr marL="1314450" lvl="2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 smtClean="0"/>
                  <a:t>: utilization of edge </a:t>
                </a:r>
                <a:r>
                  <a:rPr lang="en-US" i="1" dirty="0" smtClean="0"/>
                  <a:t>e </a:t>
                </a:r>
              </a:p>
              <a:p>
                <a:pPr marL="1771650" lvl="3" indent="-457200"/>
                <a:r>
                  <a:rPr lang="en-US" dirty="0" smtClean="0"/>
                  <a:t>estimated same way as CGRIP</a:t>
                </a:r>
              </a:p>
              <a:p>
                <a:pPr marL="1314450" lvl="2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r>
                  <a:rPr lang="en-US" dirty="0" smtClean="0"/>
                  <a:t>capacity </a:t>
                </a:r>
                <a:r>
                  <a:rPr lang="en-US" dirty="0"/>
                  <a:t>of edge </a:t>
                </a:r>
                <a:r>
                  <a:rPr lang="en-US" i="1" dirty="0"/>
                  <a:t>e </a:t>
                </a:r>
                <a:endParaRPr lang="en-US" i="1" dirty="0" smtClean="0"/>
              </a:p>
              <a:p>
                <a:pPr marL="914400" lvl="1" indent="-457200"/>
                <a:r>
                  <a:rPr lang="en-US" dirty="0" smtClean="0"/>
                  <a:t>vertex </a:t>
                </a:r>
                <a:r>
                  <a:rPr lang="en-US" dirty="0"/>
                  <a:t>weight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𝐷</m:t>
                        </m:r>
                      </m:sub>
                    </m:sSub>
                  </m:oMath>
                </a14:m>
                <a:endParaRPr lang="en-US" dirty="0"/>
              </a:p>
              <a:p>
                <a:pPr marL="1314450" lvl="2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 smtClean="0"/>
                  <a:t> utilization and capacity of vertex </a:t>
                </a:r>
                <a:r>
                  <a:rPr lang="en-US" i="1" dirty="0" smtClean="0"/>
                  <a:t>v</a:t>
                </a:r>
                <a:r>
                  <a:rPr lang="en-US" dirty="0" smtClean="0"/>
                  <a:t>, respectively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990600"/>
                <a:ext cx="5791200" cy="5334000"/>
              </a:xfrm>
              <a:blipFill rotWithShape="1">
                <a:blip r:embed="rId2"/>
                <a:stretch>
                  <a:fillRect l="-526" t="-800" r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6248400" y="1066800"/>
            <a:ext cx="2672732" cy="4191000"/>
            <a:chOff x="6248400" y="1066800"/>
            <a:chExt cx="2672732" cy="4191000"/>
          </a:xfrm>
        </p:grpSpPr>
        <p:sp>
          <p:nvSpPr>
            <p:cNvPr id="5" name="Rectangle 4"/>
            <p:cNvSpPr/>
            <p:nvPr/>
          </p:nvSpPr>
          <p:spPr>
            <a:xfrm>
              <a:off x="6504628" y="1066800"/>
              <a:ext cx="2399413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2D 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rojection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513175" y="1777524"/>
              <a:ext cx="2390866" cy="53340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I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nitial solution (INIT)            </a:t>
              </a:r>
            </a:p>
            <a:p>
              <a:pPr algn="ctr"/>
              <a:r>
                <a:rPr lang="en-US" dirty="0" smtClean="0">
                  <a:solidFill>
                    <a:srgbClr val="800000"/>
                  </a:solidFill>
                  <a:latin typeface="Arial" pitchFamily="34" charset="0"/>
                  <a:cs typeface="Arial" pitchFamily="34" charset="0"/>
                </a:rPr>
                <a:t>(evokes RLP)</a:t>
              </a:r>
              <a:endParaRPr lang="en-US" dirty="0">
                <a:solidFill>
                  <a:srgbClr val="8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513175" y="2623555"/>
              <a:ext cx="2390866" cy="78028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Arial" pitchFamily="34" charset="0"/>
                  <a:cs typeface="Arial" pitchFamily="34" charset="0"/>
                </a:rPr>
                <a:t>Rip-up and re-route (RRR)</a:t>
              </a:r>
            </a:p>
            <a:p>
              <a:pPr algn="ctr"/>
              <a:r>
                <a:rPr lang="en-US" sz="1600" dirty="0" smtClean="0">
                  <a:solidFill>
                    <a:srgbClr val="800000"/>
                  </a:solidFill>
                  <a:latin typeface="Arial" pitchFamily="34" charset="0"/>
                  <a:cs typeface="Arial" pitchFamily="34" charset="0"/>
                </a:rPr>
                <a:t>(evokes RLP)</a:t>
              </a:r>
              <a:endParaRPr lang="en-US" sz="16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521720" y="4571095"/>
              <a:ext cx="2382320" cy="6867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Congestion-aware Layer Assignment (CLA)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Diamond 8"/>
            <p:cNvSpPr/>
            <p:nvPr/>
          </p:nvSpPr>
          <p:spPr>
            <a:xfrm>
              <a:off x="6505341" y="3659089"/>
              <a:ext cx="2415791" cy="684311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no-OF or time-limit?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Elbow Connector 9"/>
            <p:cNvCxnSpPr>
              <a:stCxn id="9" idx="1"/>
            </p:cNvCxnSpPr>
            <p:nvPr/>
          </p:nvCxnSpPr>
          <p:spPr>
            <a:xfrm rot="10800000" flipH="1">
              <a:off x="6505341" y="3040053"/>
              <a:ext cx="7834" cy="961193"/>
            </a:xfrm>
            <a:prstGeom prst="bentConnector4">
              <a:avLst>
                <a:gd name="adj1" fmla="val -2918050"/>
                <a:gd name="adj2" fmla="val 100777"/>
              </a:avLst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704334" y="2310925"/>
              <a:ext cx="0" cy="3126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704335" y="1550352"/>
              <a:ext cx="4273" cy="253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2"/>
            </p:cNvCxnSpPr>
            <p:nvPr/>
          </p:nvCxnSpPr>
          <p:spPr>
            <a:xfrm>
              <a:off x="7708608" y="3403844"/>
              <a:ext cx="4629" cy="2537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7712880" y="4344305"/>
              <a:ext cx="357" cy="2276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248400" y="3623846"/>
              <a:ext cx="5982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cs typeface="Arial" pitchFamily="34" charset="0"/>
                </a:rPr>
                <a:t>No</a:t>
              </a:r>
              <a:endParaRPr lang="en-US" sz="1600" dirty="0"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913441" y="4233446"/>
              <a:ext cx="7777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cs typeface="Arial" pitchFamily="34" charset="0"/>
                </a:rPr>
                <a:t>Yes</a:t>
              </a:r>
              <a:endParaRPr lang="en-US" sz="1600" dirty="0"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4571999" y="2743205"/>
            <a:ext cx="1066804" cy="199495"/>
            <a:chOff x="6096000" y="4876800"/>
            <a:chExt cx="1303874" cy="228388"/>
          </a:xfrm>
        </p:grpSpPr>
        <p:sp>
          <p:nvSpPr>
            <p:cNvPr id="18" name="Rectangle 17"/>
            <p:cNvSpPr/>
            <p:nvPr/>
          </p:nvSpPr>
          <p:spPr>
            <a:xfrm>
              <a:off x="6096000" y="4876800"/>
              <a:ext cx="838200" cy="228388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561672" y="4876800"/>
              <a:ext cx="838202" cy="228388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282268" y="4973548"/>
              <a:ext cx="838200" cy="0"/>
            </a:xfrm>
            <a:prstGeom prst="line">
              <a:avLst/>
            </a:prstGeom>
            <a:ln w="28575">
              <a:solidFill>
                <a:srgbClr val="800000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3263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with CGRIP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990600"/>
                <a:ext cx="5867400" cy="5334000"/>
              </a:xfrm>
            </p:spPr>
            <p:txBody>
              <a:bodyPr/>
              <a:lstStyle/>
              <a:p>
                <a:pPr marL="514350" indent="-457200"/>
                <a:r>
                  <a:rPr lang="en-US" dirty="0" smtClean="0"/>
                  <a:t>CLA</a:t>
                </a:r>
              </a:p>
              <a:p>
                <a:pPr marL="914400" lvl="1" indent="-457200"/>
                <a:r>
                  <a:rPr lang="en-US" dirty="0" smtClean="0"/>
                  <a:t>In CGRIP the routes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are </a:t>
                </a:r>
                <a:r>
                  <a:rPr lang="en-US" dirty="0" smtClean="0"/>
                  <a:t>converted </a:t>
                </a:r>
                <a:r>
                  <a:rPr lang="en-US" dirty="0"/>
                  <a:t>into routes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314450" lvl="2" indent="-457200"/>
                <a:r>
                  <a:rPr lang="en-US" dirty="0" smtClean="0"/>
                  <a:t>using a congestion-aware </a:t>
                </a:r>
                <a:r>
                  <a:rPr lang="en-US" dirty="0"/>
                  <a:t>layer assignment </a:t>
                </a:r>
                <a:r>
                  <a:rPr lang="en-US" dirty="0" smtClean="0"/>
                  <a:t>greedy procedure </a:t>
                </a:r>
              </a:p>
              <a:p>
                <a:pPr marL="1771650" lvl="3" indent="-457200"/>
                <a:r>
                  <a:rPr lang="en-US" dirty="0" smtClean="0"/>
                  <a:t>while accounting for wire sizes, routing blockages and virtual pins</a:t>
                </a:r>
              </a:p>
              <a:p>
                <a:pPr marL="914400" lvl="1" indent="-457200"/>
                <a:r>
                  <a:rPr lang="en-US" dirty="0" smtClean="0"/>
                  <a:t>Extensions:</a:t>
                </a:r>
              </a:p>
              <a:p>
                <a:pPr marL="1314450" lvl="2" indent="-457200">
                  <a:buFont typeface="+mj-lt"/>
                  <a:buAutoNum type="arabicPeriod"/>
                </a:pPr>
                <a:r>
                  <a:rPr lang="en-US" dirty="0" smtClean="0"/>
                  <a:t>use </a:t>
                </a:r>
                <a:r>
                  <a:rPr lang="en-US" dirty="0"/>
                  <a:t>updated edge capacities </a:t>
                </a:r>
                <a:r>
                  <a:rPr lang="en-US" dirty="0" smtClean="0"/>
                  <a:t>accounting </a:t>
                </a:r>
                <a:r>
                  <a:rPr lang="en-US" dirty="0"/>
                  <a:t>for </a:t>
                </a:r>
                <a:r>
                  <a:rPr lang="en-US" dirty="0" smtClean="0"/>
                  <a:t>local congestion </a:t>
                </a:r>
                <a:r>
                  <a:rPr lang="en-US" dirty="0"/>
                  <a:t>using our model </a:t>
                </a:r>
                <a:endParaRPr lang="en-US" dirty="0" smtClean="0"/>
              </a:p>
              <a:p>
                <a:pPr marL="1771650" lvl="3" indent="-457200"/>
                <a:r>
                  <a:rPr lang="en-US" dirty="0" smtClean="0"/>
                  <a:t>assuming </a:t>
                </a:r>
                <a:r>
                  <a:rPr lang="en-US" dirty="0"/>
                  <a:t>the local </a:t>
                </a:r>
                <a:r>
                  <a:rPr lang="en-US" dirty="0" smtClean="0"/>
                  <a:t>nets are </a:t>
                </a:r>
                <a:r>
                  <a:rPr lang="en-US" dirty="0"/>
                  <a:t>routed at the two lowest </a:t>
                </a:r>
                <a:r>
                  <a:rPr lang="en-US" dirty="0" smtClean="0"/>
                  <a:t>layers</a:t>
                </a:r>
              </a:p>
              <a:p>
                <a:pPr marL="1314450" lvl="2" indent="-457200">
                  <a:buFont typeface="+mj-lt"/>
                  <a:buAutoNum type="arabicPeriod"/>
                </a:pPr>
                <a:r>
                  <a:rPr lang="en-US" dirty="0" smtClean="0"/>
                  <a:t>computing the utilization is </a:t>
                </a:r>
                <a:r>
                  <a:rPr lang="en-US" dirty="0"/>
                  <a:t>extended to account for non-uniform </a:t>
                </a:r>
                <a:r>
                  <a:rPr lang="en-US" dirty="0" err="1"/>
                  <a:t>gcell</a:t>
                </a:r>
                <a:r>
                  <a:rPr lang="en-US" dirty="0"/>
                  <a:t> </a:t>
                </a:r>
                <a:r>
                  <a:rPr lang="en-US" dirty="0" smtClean="0"/>
                  <a:t>dimensions</a:t>
                </a:r>
                <a:endParaRPr lang="en-US" dirty="0"/>
              </a:p>
              <a:p>
                <a:pPr marL="1771650" lvl="3" indent="-457200"/>
                <a:r>
                  <a:rPr lang="en-US" dirty="0" smtClean="0"/>
                  <a:t>the </a:t>
                </a:r>
                <a:r>
                  <a:rPr lang="en-US" dirty="0"/>
                  <a:t>routing resource of </a:t>
                </a:r>
                <a:r>
                  <a:rPr lang="en-US" dirty="0" smtClean="0"/>
                  <a:t>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 is computed </a:t>
                </a:r>
                <a:r>
                  <a:rPr lang="en-US" dirty="0"/>
                  <a:t>using an estimated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the corresponding wire size for </a:t>
                </a:r>
                <a:r>
                  <a:rPr lang="en-US" dirty="0" smtClean="0"/>
                  <a:t>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</m:oMath>
                </a14:m>
                <a:endParaRPr lang="en-US" i="1" dirty="0"/>
              </a:p>
              <a:p>
                <a:pPr marL="1771650" lvl="3" indent="-457200"/>
                <a:endParaRPr lang="en-US" dirty="0" smtClean="0"/>
              </a:p>
              <a:p>
                <a:pPr marL="1771650" lvl="3" indent="-457200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990600"/>
                <a:ext cx="5867400" cy="5334000"/>
              </a:xfrm>
              <a:blipFill rotWithShape="1">
                <a:blip r:embed="rId2"/>
                <a:stretch>
                  <a:fillRect l="-520" t="-800" r="-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6248400" y="1066800"/>
            <a:ext cx="2672732" cy="4191000"/>
            <a:chOff x="6248400" y="1066800"/>
            <a:chExt cx="2672732" cy="4191000"/>
          </a:xfrm>
        </p:grpSpPr>
        <p:sp>
          <p:nvSpPr>
            <p:cNvPr id="5" name="Rectangle 4"/>
            <p:cNvSpPr/>
            <p:nvPr/>
          </p:nvSpPr>
          <p:spPr>
            <a:xfrm>
              <a:off x="6504628" y="1066800"/>
              <a:ext cx="2399413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2D 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rojection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513175" y="1777524"/>
              <a:ext cx="2390866" cy="53340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I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nitial solution (INIT)            </a:t>
              </a:r>
            </a:p>
            <a:p>
              <a:pPr algn="ctr"/>
              <a:r>
                <a:rPr lang="en-US" dirty="0" smtClean="0">
                  <a:solidFill>
                    <a:srgbClr val="800000"/>
                  </a:solidFill>
                  <a:latin typeface="Arial" pitchFamily="34" charset="0"/>
                  <a:cs typeface="Arial" pitchFamily="34" charset="0"/>
                </a:rPr>
                <a:t>(evokes RLP)</a:t>
              </a:r>
              <a:endParaRPr lang="en-US" dirty="0">
                <a:solidFill>
                  <a:srgbClr val="8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513175" y="2623555"/>
              <a:ext cx="2390866" cy="78028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Rip-up and re-route (RRR)</a:t>
              </a:r>
            </a:p>
            <a:p>
              <a:pPr algn="ctr"/>
              <a:r>
                <a:rPr lang="en-US" sz="1600" dirty="0" smtClean="0">
                  <a:solidFill>
                    <a:srgbClr val="800000"/>
                  </a:solidFill>
                  <a:latin typeface="Arial" pitchFamily="34" charset="0"/>
                  <a:cs typeface="Arial" pitchFamily="34" charset="0"/>
                </a:rPr>
                <a:t>(evokes RLP)</a:t>
              </a:r>
              <a:endParaRPr lang="en-US" sz="16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521720" y="4571095"/>
              <a:ext cx="2382320" cy="6867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Arial" pitchFamily="34" charset="0"/>
                  <a:cs typeface="Arial" pitchFamily="34" charset="0"/>
                </a:rPr>
                <a:t>Congestion-aware Layer Assignment 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(CLA)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Diamond 8"/>
            <p:cNvSpPr/>
            <p:nvPr/>
          </p:nvSpPr>
          <p:spPr>
            <a:xfrm>
              <a:off x="6505341" y="3659089"/>
              <a:ext cx="2415791" cy="684311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no-OF or time-limit?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Elbow Connector 9"/>
            <p:cNvCxnSpPr>
              <a:stCxn id="9" idx="1"/>
            </p:cNvCxnSpPr>
            <p:nvPr/>
          </p:nvCxnSpPr>
          <p:spPr>
            <a:xfrm rot="10800000" flipH="1">
              <a:off x="6505341" y="3040053"/>
              <a:ext cx="7834" cy="961193"/>
            </a:xfrm>
            <a:prstGeom prst="bentConnector4">
              <a:avLst>
                <a:gd name="adj1" fmla="val -2918050"/>
                <a:gd name="adj2" fmla="val 100777"/>
              </a:avLst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704334" y="2310925"/>
              <a:ext cx="0" cy="3126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704335" y="1550352"/>
              <a:ext cx="4273" cy="253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2"/>
            </p:cNvCxnSpPr>
            <p:nvPr/>
          </p:nvCxnSpPr>
          <p:spPr>
            <a:xfrm>
              <a:off x="7708608" y="3403844"/>
              <a:ext cx="4629" cy="2537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7712880" y="4344305"/>
              <a:ext cx="357" cy="2276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248400" y="3623846"/>
              <a:ext cx="5982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cs typeface="Arial" pitchFamily="34" charset="0"/>
                </a:rPr>
                <a:t>No</a:t>
              </a:r>
              <a:endParaRPr lang="en-US" sz="1600" dirty="0"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913441" y="4233446"/>
              <a:ext cx="7777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cs typeface="Arial" pitchFamily="34" charset="0"/>
                </a:rPr>
                <a:t>Yes</a:t>
              </a:r>
              <a:endParaRPr lang="en-US" sz="1600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02988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Setup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382000" cy="1143000"/>
          </a:xfrm>
        </p:spPr>
        <p:txBody>
          <a:bodyPr/>
          <a:lstStyle/>
          <a:p>
            <a:r>
              <a:rPr lang="en-US" dirty="0" smtClean="0"/>
              <a:t>Experimented with the ISPD 2011 benchmarks</a:t>
            </a:r>
          </a:p>
          <a:p>
            <a:pPr lvl="1"/>
            <a:r>
              <a:rPr lang="en-US" dirty="0" smtClean="0"/>
              <a:t>Have large number of local nets when using the winning solutions from ISPD 2011 contest on routability-driven placement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14372"/>
              </p:ext>
            </p:extLst>
          </p:nvPr>
        </p:nvGraphicFramePr>
        <p:xfrm>
          <a:off x="609601" y="2209800"/>
          <a:ext cx="8229598" cy="273850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71599"/>
                <a:gridCol w="1143000"/>
                <a:gridCol w="1219200"/>
                <a:gridCol w="1411903"/>
                <a:gridCol w="1541948"/>
                <a:gridCol w="1541948"/>
              </a:tblGrid>
              <a:tr h="4376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Design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X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# Nets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# 2T-Nets</a:t>
                      </a:r>
                    </a:p>
                  </a:txBody>
                  <a:tcPr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%LC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Uniform     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Non-uniform</a:t>
                      </a:r>
                      <a:endParaRPr lang="en-US" sz="16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T="0" marB="0"/>
                </a:tc>
              </a:tr>
              <a:tr h="2500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superblue1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Arial" pitchFamily="34" charset="0"/>
                          <a:cs typeface="Arial" pitchFamily="34" charset="0"/>
                        </a:rPr>
                        <a:t>704x516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Arial" pitchFamily="34" charset="0"/>
                          <a:cs typeface="Arial" pitchFamily="34" charset="0"/>
                        </a:rPr>
                        <a:t>822744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2038444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30.8</a:t>
                      </a:r>
                    </a:p>
                  </a:txBody>
                  <a:tcPr marL="9525" marR="9525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14.1</a:t>
                      </a:r>
                    </a:p>
                  </a:txBody>
                  <a:tcPr marL="9525" marR="9525" marT="0" marB="0" anchor="b"/>
                </a:tc>
              </a:tr>
              <a:tr h="250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superblue2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Arial" pitchFamily="34" charset="0"/>
                          <a:cs typeface="Arial" pitchFamily="34" charset="0"/>
                        </a:rPr>
                        <a:t>770x1114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Arial" pitchFamily="34" charset="0"/>
                          <a:cs typeface="Arial" pitchFamily="34" charset="0"/>
                        </a:rPr>
                        <a:t>990899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2237446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28.9</a:t>
                      </a:r>
                    </a:p>
                  </a:txBody>
                  <a:tcPr marL="9525" marR="9525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13.5</a:t>
                      </a:r>
                    </a:p>
                  </a:txBody>
                  <a:tcPr marL="9525" marR="9525" marT="0" marB="0" anchor="b"/>
                </a:tc>
              </a:tr>
              <a:tr h="250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superblue4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Arial" pitchFamily="34" charset="0"/>
                          <a:cs typeface="Arial" pitchFamily="34" charset="0"/>
                        </a:rPr>
                        <a:t>467x415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Arial" pitchFamily="34" charset="0"/>
                          <a:cs typeface="Arial" pitchFamily="34" charset="0"/>
                        </a:rPr>
                        <a:t>567607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1316401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35.2</a:t>
                      </a:r>
                    </a:p>
                  </a:txBody>
                  <a:tcPr marL="9525" marR="9525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16.8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0" marB="0" anchor="b"/>
                </a:tc>
              </a:tr>
              <a:tr h="250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superblue5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Arial" pitchFamily="34" charset="0"/>
                          <a:cs typeface="Arial" pitchFamily="34" charset="0"/>
                        </a:rPr>
                        <a:t>774x713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Arial" pitchFamily="34" charset="0"/>
                          <a:cs typeface="Arial" pitchFamily="34" charset="0"/>
                        </a:rPr>
                        <a:t>786999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1713307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29.4</a:t>
                      </a:r>
                    </a:p>
                  </a:txBody>
                  <a:tcPr marL="9525" marR="9525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12.2</a:t>
                      </a:r>
                    </a:p>
                  </a:txBody>
                  <a:tcPr marL="9525" marR="9525" marT="0" marB="0" anchor="b"/>
                </a:tc>
              </a:tr>
              <a:tr h="250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superblue10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Arial" pitchFamily="34" charset="0"/>
                          <a:cs typeface="Arial" pitchFamily="34" charset="0"/>
                        </a:rPr>
                        <a:t>638x968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Arial" pitchFamily="34" charset="0"/>
                          <a:cs typeface="Arial" pitchFamily="34" charset="0"/>
                        </a:rPr>
                        <a:t>1085737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2579974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34.1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34.0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0" marB="0" anchor="b"/>
                </a:tc>
              </a:tr>
              <a:tr h="250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superblue12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Arial" pitchFamily="34" charset="0"/>
                          <a:cs typeface="Arial" pitchFamily="34" charset="0"/>
                        </a:rPr>
                        <a:t>444x518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Arial" pitchFamily="34" charset="0"/>
                          <a:cs typeface="Arial" pitchFamily="34" charset="0"/>
                        </a:rPr>
                        <a:t>1293436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3480633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28.6</a:t>
                      </a:r>
                    </a:p>
                  </a:txBody>
                  <a:tcPr marL="9525" marR="9525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14.6</a:t>
                      </a:r>
                    </a:p>
                  </a:txBody>
                  <a:tcPr marL="9525" marR="9525" marT="0" marB="0" anchor="b"/>
                </a:tc>
              </a:tr>
              <a:tr h="250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superblue15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Arial" pitchFamily="34" charset="0"/>
                          <a:cs typeface="Arial" pitchFamily="34" charset="0"/>
                        </a:rPr>
                        <a:t>399x495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Arial" pitchFamily="34" charset="0"/>
                          <a:cs typeface="Arial" pitchFamily="34" charset="0"/>
                        </a:rPr>
                        <a:t>1080409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2736271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34.4</a:t>
                      </a:r>
                    </a:p>
                  </a:txBody>
                  <a:tcPr marL="9525" marR="9525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15.8</a:t>
                      </a:r>
                    </a:p>
                  </a:txBody>
                  <a:tcPr marL="9525" marR="9525" marT="0" marB="0" anchor="b"/>
                </a:tc>
              </a:tr>
              <a:tr h="250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superblue18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Arial" pitchFamily="34" charset="0"/>
                          <a:cs typeface="Arial" pitchFamily="34" charset="0"/>
                        </a:rPr>
                        <a:t>381x404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Arial" pitchFamily="34" charset="0"/>
                          <a:cs typeface="Arial" pitchFamily="34" charset="0"/>
                        </a:rPr>
                        <a:t>468918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1395388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28.2</a:t>
                      </a:r>
                    </a:p>
                  </a:txBody>
                  <a:tcPr marL="9525" marR="9525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15.0</a:t>
                      </a:r>
                    </a:p>
                  </a:txBody>
                  <a:tcPr marL="9525" marR="9525" marT="0" marB="0" anchor="b"/>
                </a:tc>
              </a:tr>
              <a:tr h="250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average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31.2%</a:t>
                      </a:r>
                      <a:endParaRPr lang="en-US" sz="1600" b="1" kern="1200" baseline="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17.0%</a:t>
                      </a:r>
                      <a:endParaRPr lang="en-US" sz="1600" b="1" kern="1200" baseline="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803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7179507" cy="5334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Experimented with the following variations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b="1" dirty="0" smtClean="0"/>
              <a:t>U-E (CGRIP)</a:t>
            </a:r>
            <a:r>
              <a:rPr lang="en-US" dirty="0" smtClean="0"/>
              <a:t>: </a:t>
            </a:r>
            <a:r>
              <a:rPr lang="en-US" u="sng" dirty="0" smtClean="0"/>
              <a:t>U</a:t>
            </a:r>
            <a:r>
              <a:rPr lang="en-US" dirty="0" smtClean="0"/>
              <a:t>niform grid with </a:t>
            </a:r>
            <a:r>
              <a:rPr lang="en-US" u="sng" dirty="0" smtClean="0"/>
              <a:t>E</a:t>
            </a:r>
            <a:r>
              <a:rPr lang="en-US" dirty="0" smtClean="0"/>
              <a:t>dge capacity only 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b="1" dirty="0" smtClean="0"/>
              <a:t>U-AE</a:t>
            </a:r>
            <a:r>
              <a:rPr lang="en-US" dirty="0" smtClean="0"/>
              <a:t>: </a:t>
            </a:r>
            <a:r>
              <a:rPr lang="en-US" u="sng" dirty="0" smtClean="0"/>
              <a:t>U</a:t>
            </a:r>
            <a:r>
              <a:rPr lang="en-US" dirty="0" smtClean="0"/>
              <a:t>niform grid with </a:t>
            </a:r>
            <a:r>
              <a:rPr lang="en-US" u="sng" dirty="0" smtClean="0"/>
              <a:t>A</a:t>
            </a:r>
            <a:r>
              <a:rPr lang="en-US" dirty="0" smtClean="0"/>
              <a:t>djusted </a:t>
            </a:r>
            <a:r>
              <a:rPr lang="en-US" u="sng" dirty="0" smtClean="0"/>
              <a:t>E</a:t>
            </a:r>
            <a:r>
              <a:rPr lang="en-US" dirty="0" smtClean="0"/>
              <a:t>dge capacity</a:t>
            </a:r>
          </a:p>
          <a:p>
            <a:pPr lvl="2">
              <a:buFont typeface="Arial" pitchFamily="34" charset="0"/>
              <a:buChar char="–"/>
              <a:defRPr/>
            </a:pPr>
            <a:r>
              <a:rPr lang="en-US" dirty="0" smtClean="0"/>
              <a:t>no vertex capacity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b="1" dirty="0" smtClean="0"/>
              <a:t>U-AV</a:t>
            </a:r>
            <a:r>
              <a:rPr lang="en-US" dirty="0" smtClean="0"/>
              <a:t>: </a:t>
            </a:r>
            <a:r>
              <a:rPr lang="en-US" u="sng" dirty="0" smtClean="0"/>
              <a:t>U</a:t>
            </a:r>
            <a:r>
              <a:rPr lang="en-US" dirty="0" smtClean="0"/>
              <a:t>niform grid with </a:t>
            </a:r>
            <a:r>
              <a:rPr lang="en-US" u="sng" dirty="0" smtClean="0"/>
              <a:t>A</a:t>
            </a:r>
            <a:r>
              <a:rPr lang="en-US" dirty="0" smtClean="0"/>
              <a:t>djusted </a:t>
            </a:r>
            <a:r>
              <a:rPr lang="en-US" u="sng" dirty="0"/>
              <a:t>V</a:t>
            </a:r>
            <a:r>
              <a:rPr lang="en-US" dirty="0" smtClean="0"/>
              <a:t>ertex capacity</a:t>
            </a:r>
          </a:p>
          <a:p>
            <a:pPr lvl="2">
              <a:buFont typeface="Arial" pitchFamily="34" charset="0"/>
              <a:buChar char="–"/>
              <a:defRPr/>
            </a:pPr>
            <a:r>
              <a:rPr lang="en-US" dirty="0" smtClean="0"/>
              <a:t>with (unreduced edge capacity)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b="1" dirty="0" smtClean="0"/>
              <a:t>NU-AV (LCGRIP)</a:t>
            </a:r>
            <a:r>
              <a:rPr lang="en-US" dirty="0" smtClean="0"/>
              <a:t>: </a:t>
            </a:r>
            <a:r>
              <a:rPr lang="en-US" u="sng" dirty="0" smtClean="0"/>
              <a:t>N</a:t>
            </a:r>
            <a:r>
              <a:rPr lang="en-US" dirty="0" smtClean="0"/>
              <a:t>on-</a:t>
            </a:r>
            <a:r>
              <a:rPr lang="en-US" u="sng" dirty="0" smtClean="0"/>
              <a:t>U</a:t>
            </a:r>
            <a:r>
              <a:rPr lang="en-US" dirty="0" smtClean="0"/>
              <a:t>niform grid with </a:t>
            </a:r>
            <a:r>
              <a:rPr lang="en-US" u="sng" dirty="0" smtClean="0"/>
              <a:t>A</a:t>
            </a:r>
            <a:r>
              <a:rPr lang="en-US" dirty="0" smtClean="0"/>
              <a:t>djusted </a:t>
            </a:r>
            <a:r>
              <a:rPr lang="en-US" u="sng" dirty="0" smtClean="0"/>
              <a:t>V</a:t>
            </a:r>
            <a:r>
              <a:rPr lang="en-US" dirty="0" smtClean="0"/>
              <a:t>ertex capacity</a:t>
            </a:r>
          </a:p>
          <a:p>
            <a:pPr lvl="2">
              <a:buFont typeface="Arial" pitchFamily="34" charset="0"/>
              <a:buChar char="–"/>
              <a:defRPr/>
            </a:pPr>
            <a:r>
              <a:rPr lang="en-US" dirty="0" smtClean="0"/>
              <a:t>similar to U-AV but with non-uniform global cells</a:t>
            </a:r>
          </a:p>
          <a:p>
            <a:pPr>
              <a:defRPr/>
            </a:pPr>
            <a:r>
              <a:rPr lang="en-US" dirty="0"/>
              <a:t>For each variation we allow our framework to run until there is no further overflow improvement</a:t>
            </a:r>
          </a:p>
          <a:p>
            <a:pPr lvl="2">
              <a:buFont typeface="Arial" pitchFamily="34" charset="0"/>
              <a:buChar char="–"/>
              <a:defRPr/>
            </a:pPr>
            <a:endParaRPr lang="en-US" dirty="0" smtClean="0"/>
          </a:p>
          <a:p>
            <a:pPr lvl="1">
              <a:buFont typeface="Arial" pitchFamily="34" charset="0"/>
              <a:buChar char="–"/>
              <a:defRPr/>
            </a:pPr>
            <a:endParaRPr lang="en-US" dirty="0" smtClean="0"/>
          </a:p>
          <a:p>
            <a:pPr marL="457200" lvl="1" indent="0">
              <a:buFont typeface="Arial" pitchFamily="34" charset="0"/>
              <a:buNone/>
              <a:defRPr/>
            </a:pPr>
            <a:endParaRPr lang="en-US" dirty="0" smtClean="0"/>
          </a:p>
          <a:p>
            <a:pPr lvl="1">
              <a:buFont typeface="Arial" pitchFamily="34" charset="0"/>
              <a:buChar char="–"/>
              <a:defRPr/>
            </a:pPr>
            <a:endParaRPr lang="en-US" dirty="0" smtClean="0"/>
          </a:p>
          <a:p>
            <a:pPr lvl="1">
              <a:buFont typeface="Arial" pitchFamily="34" charset="0"/>
              <a:buChar char="–"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7529089" y="3676098"/>
            <a:ext cx="968132" cy="1033656"/>
            <a:chOff x="5313565" y="4547062"/>
            <a:chExt cx="1468235" cy="1472738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6050063" y="4547062"/>
              <a:ext cx="0" cy="731608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050063" y="5288193"/>
              <a:ext cx="0" cy="731607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050063" y="5283431"/>
              <a:ext cx="73173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313565" y="5278670"/>
              <a:ext cx="73173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26"/>
            <p:cNvSpPr txBox="1">
              <a:spLocks noChangeArrowheads="1"/>
            </p:cNvSpPr>
            <p:nvPr/>
          </p:nvSpPr>
          <p:spPr bwMode="auto">
            <a:xfrm>
              <a:off x="6227966" y="5257801"/>
              <a:ext cx="408905" cy="394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200"/>
                <a:t>4</a:t>
              </a:r>
            </a:p>
          </p:txBody>
        </p:sp>
        <p:sp>
          <p:nvSpPr>
            <p:cNvPr id="54" name="TextBox 27"/>
            <p:cNvSpPr txBox="1">
              <a:spLocks noChangeArrowheads="1"/>
            </p:cNvSpPr>
            <p:nvPr/>
          </p:nvSpPr>
          <p:spPr bwMode="auto">
            <a:xfrm>
              <a:off x="5534058" y="5257801"/>
              <a:ext cx="408905" cy="394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200"/>
                <a:t>4</a:t>
              </a:r>
            </a:p>
          </p:txBody>
        </p:sp>
        <p:sp>
          <p:nvSpPr>
            <p:cNvPr id="55" name="TextBox 28"/>
            <p:cNvSpPr txBox="1">
              <a:spLocks noChangeArrowheads="1"/>
            </p:cNvSpPr>
            <p:nvPr/>
          </p:nvSpPr>
          <p:spPr bwMode="auto">
            <a:xfrm>
              <a:off x="5999365" y="4724399"/>
              <a:ext cx="408905" cy="394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200"/>
                <a:t>4</a:t>
              </a:r>
            </a:p>
          </p:txBody>
        </p:sp>
        <p:sp>
          <p:nvSpPr>
            <p:cNvPr id="56" name="TextBox 29"/>
            <p:cNvSpPr txBox="1">
              <a:spLocks noChangeArrowheads="1"/>
            </p:cNvSpPr>
            <p:nvPr/>
          </p:nvSpPr>
          <p:spPr bwMode="auto">
            <a:xfrm>
              <a:off x="5999365" y="5486400"/>
              <a:ext cx="408905" cy="394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200"/>
                <a:t>4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7391400" y="4785952"/>
            <a:ext cx="1233430" cy="1386248"/>
            <a:chOff x="6906918" y="4369224"/>
            <a:chExt cx="2174545" cy="2119026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8031163" y="4572467"/>
              <a:ext cx="0" cy="731663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8031163" y="5313652"/>
              <a:ext cx="0" cy="731662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031163" y="5308890"/>
              <a:ext cx="73183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7294563" y="5304129"/>
              <a:ext cx="73183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35"/>
            <p:cNvSpPr txBox="1">
              <a:spLocks noChangeArrowheads="1"/>
            </p:cNvSpPr>
            <p:nvPr/>
          </p:nvSpPr>
          <p:spPr bwMode="auto">
            <a:xfrm>
              <a:off x="8244361" y="5249300"/>
              <a:ext cx="475352" cy="423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200" dirty="0"/>
                <a:t>6</a:t>
              </a:r>
            </a:p>
          </p:txBody>
        </p:sp>
        <p:sp>
          <p:nvSpPr>
            <p:cNvPr id="63" name="TextBox 36"/>
            <p:cNvSpPr txBox="1">
              <a:spLocks noChangeArrowheads="1"/>
            </p:cNvSpPr>
            <p:nvPr/>
          </p:nvSpPr>
          <p:spPr bwMode="auto">
            <a:xfrm>
              <a:off x="7390370" y="5249300"/>
              <a:ext cx="475352" cy="423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200" dirty="0"/>
                <a:t>6</a:t>
              </a:r>
            </a:p>
          </p:txBody>
        </p:sp>
        <p:sp>
          <p:nvSpPr>
            <p:cNvPr id="64" name="TextBox 37"/>
            <p:cNvSpPr txBox="1">
              <a:spLocks noChangeArrowheads="1"/>
            </p:cNvSpPr>
            <p:nvPr/>
          </p:nvSpPr>
          <p:spPr bwMode="auto">
            <a:xfrm>
              <a:off x="7980566" y="4686795"/>
              <a:ext cx="475352" cy="423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200" dirty="0"/>
                <a:t>6</a:t>
              </a:r>
            </a:p>
          </p:txBody>
        </p:sp>
        <p:sp>
          <p:nvSpPr>
            <p:cNvPr id="65" name="TextBox 38"/>
            <p:cNvSpPr txBox="1">
              <a:spLocks noChangeArrowheads="1"/>
            </p:cNvSpPr>
            <p:nvPr/>
          </p:nvSpPr>
          <p:spPr bwMode="auto">
            <a:xfrm>
              <a:off x="7980566" y="5511338"/>
              <a:ext cx="475352" cy="423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200"/>
                <a:t>6</a:t>
              </a:r>
            </a:p>
          </p:txBody>
        </p:sp>
        <p:sp>
          <p:nvSpPr>
            <p:cNvPr id="66" name="TextBox 39"/>
            <p:cNvSpPr txBox="1">
              <a:spLocks noChangeArrowheads="1"/>
            </p:cNvSpPr>
            <p:nvPr/>
          </p:nvSpPr>
          <p:spPr bwMode="auto">
            <a:xfrm>
              <a:off x="6906918" y="5365946"/>
              <a:ext cx="625134" cy="423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200" dirty="0">
                  <a:solidFill>
                    <a:srgbClr val="FF0000"/>
                  </a:solidFill>
                </a:rPr>
                <a:t>24</a:t>
              </a:r>
            </a:p>
          </p:txBody>
        </p:sp>
        <p:sp>
          <p:nvSpPr>
            <p:cNvPr id="67" name="TextBox 40"/>
            <p:cNvSpPr txBox="1">
              <a:spLocks noChangeArrowheads="1"/>
            </p:cNvSpPr>
            <p:nvPr/>
          </p:nvSpPr>
          <p:spPr bwMode="auto">
            <a:xfrm>
              <a:off x="8053306" y="4369224"/>
              <a:ext cx="625134" cy="423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200" dirty="0">
                  <a:solidFill>
                    <a:srgbClr val="FF0000"/>
                  </a:solidFill>
                </a:rPr>
                <a:t>24</a:t>
              </a:r>
            </a:p>
          </p:txBody>
        </p:sp>
        <p:sp>
          <p:nvSpPr>
            <p:cNvPr id="68" name="TextBox 41"/>
            <p:cNvSpPr txBox="1">
              <a:spLocks noChangeArrowheads="1"/>
            </p:cNvSpPr>
            <p:nvPr/>
          </p:nvSpPr>
          <p:spPr bwMode="auto">
            <a:xfrm>
              <a:off x="8456329" y="5365946"/>
              <a:ext cx="625134" cy="423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200" dirty="0">
                  <a:solidFill>
                    <a:srgbClr val="FF0000"/>
                  </a:solidFill>
                </a:rPr>
                <a:t>24</a:t>
              </a:r>
            </a:p>
          </p:txBody>
        </p:sp>
        <p:sp>
          <p:nvSpPr>
            <p:cNvPr id="69" name="TextBox 42"/>
            <p:cNvSpPr txBox="1">
              <a:spLocks noChangeArrowheads="1"/>
            </p:cNvSpPr>
            <p:nvPr/>
          </p:nvSpPr>
          <p:spPr bwMode="auto">
            <a:xfrm>
              <a:off x="7817426" y="6064828"/>
              <a:ext cx="625134" cy="423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200">
                  <a:solidFill>
                    <a:srgbClr val="FF0000"/>
                  </a:solidFill>
                </a:rPr>
                <a:t>24</a:t>
              </a:r>
            </a:p>
          </p:txBody>
        </p:sp>
        <p:sp>
          <p:nvSpPr>
            <p:cNvPr id="70" name="TextBox 43"/>
            <p:cNvSpPr txBox="1">
              <a:spLocks noChangeArrowheads="1"/>
            </p:cNvSpPr>
            <p:nvPr/>
          </p:nvSpPr>
          <p:spPr bwMode="auto">
            <a:xfrm>
              <a:off x="7515940" y="4877643"/>
              <a:ext cx="625134" cy="423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200" dirty="0">
                  <a:solidFill>
                    <a:srgbClr val="FF0000"/>
                  </a:solidFill>
                </a:rPr>
                <a:t>16</a:t>
              </a:r>
            </a:p>
          </p:txBody>
        </p:sp>
      </p:grp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7584445" y="2423754"/>
            <a:ext cx="855410" cy="1077904"/>
            <a:chOff x="3505200" y="4547062"/>
            <a:chExt cx="1468235" cy="1472738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4241699" y="4547062"/>
              <a:ext cx="0" cy="731608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241699" y="5288193"/>
              <a:ext cx="0" cy="731607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241699" y="5283431"/>
              <a:ext cx="73173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3505200" y="5278670"/>
              <a:ext cx="73173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17"/>
            <p:cNvSpPr txBox="1">
              <a:spLocks noChangeArrowheads="1"/>
            </p:cNvSpPr>
            <p:nvPr/>
          </p:nvSpPr>
          <p:spPr bwMode="auto">
            <a:xfrm>
              <a:off x="4419601" y="5188835"/>
              <a:ext cx="462789" cy="37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200" dirty="0"/>
                <a:t>6</a:t>
              </a:r>
            </a:p>
          </p:txBody>
        </p:sp>
        <p:sp>
          <p:nvSpPr>
            <p:cNvPr id="77" name="TextBox 18"/>
            <p:cNvSpPr txBox="1">
              <a:spLocks noChangeArrowheads="1"/>
            </p:cNvSpPr>
            <p:nvPr/>
          </p:nvSpPr>
          <p:spPr bwMode="auto">
            <a:xfrm>
              <a:off x="3725694" y="5257801"/>
              <a:ext cx="462789" cy="37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200"/>
                <a:t>6</a:t>
              </a:r>
            </a:p>
          </p:txBody>
        </p:sp>
        <p:sp>
          <p:nvSpPr>
            <p:cNvPr id="78" name="TextBox 19"/>
            <p:cNvSpPr txBox="1">
              <a:spLocks noChangeArrowheads="1"/>
            </p:cNvSpPr>
            <p:nvPr/>
          </p:nvSpPr>
          <p:spPr bwMode="auto">
            <a:xfrm>
              <a:off x="4191001" y="4724401"/>
              <a:ext cx="462789" cy="37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200"/>
                <a:t>6</a:t>
              </a:r>
            </a:p>
          </p:txBody>
        </p:sp>
        <p:sp>
          <p:nvSpPr>
            <p:cNvPr id="79" name="TextBox 20"/>
            <p:cNvSpPr txBox="1">
              <a:spLocks noChangeArrowheads="1"/>
            </p:cNvSpPr>
            <p:nvPr/>
          </p:nvSpPr>
          <p:spPr bwMode="auto">
            <a:xfrm>
              <a:off x="4191001" y="5486400"/>
              <a:ext cx="462789" cy="37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200"/>
                <a:t>6</a:t>
              </a:r>
            </a:p>
          </p:txBody>
        </p:sp>
      </p:grpSp>
      <p:grpSp>
        <p:nvGrpSpPr>
          <p:cNvPr id="80" name="Group 3"/>
          <p:cNvGrpSpPr>
            <a:grpSpLocks/>
          </p:cNvGrpSpPr>
          <p:nvPr/>
        </p:nvGrpSpPr>
        <p:grpSpPr bwMode="auto">
          <a:xfrm>
            <a:off x="7398532" y="1047359"/>
            <a:ext cx="1135868" cy="1238641"/>
            <a:chOff x="838200" y="4343400"/>
            <a:chExt cx="2194560" cy="2194560"/>
          </a:xfrm>
        </p:grpSpPr>
        <p:sp>
          <p:nvSpPr>
            <p:cNvPr id="81" name="Rectangle 80"/>
            <p:cNvSpPr/>
            <p:nvPr/>
          </p:nvSpPr>
          <p:spPr>
            <a:xfrm>
              <a:off x="1570250" y="4343400"/>
              <a:ext cx="730461" cy="219456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838200" y="5075450"/>
              <a:ext cx="2194560" cy="73046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752864" y="5144377"/>
              <a:ext cx="365232" cy="365232"/>
            </a:xfrm>
            <a:prstGeom prst="rect">
              <a:avLst/>
            </a:prstGeom>
            <a:pattFill prst="pct60">
              <a:fgClr>
                <a:schemeClr val="tx1"/>
              </a:fgClr>
              <a:bgClr>
                <a:schemeClr val="bg1"/>
              </a:bgClr>
            </a:patt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/>
            </a:p>
          </p:txBody>
        </p:sp>
        <p:sp>
          <p:nvSpPr>
            <p:cNvPr id="84" name="TextBox 7"/>
            <p:cNvSpPr txBox="1">
              <a:spLocks noChangeArrowheads="1"/>
            </p:cNvSpPr>
            <p:nvPr/>
          </p:nvSpPr>
          <p:spPr bwMode="auto">
            <a:xfrm>
              <a:off x="1700644" y="5425587"/>
              <a:ext cx="552035" cy="367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200" dirty="0"/>
                <a:t>16</a:t>
              </a:r>
            </a:p>
          </p:txBody>
        </p:sp>
        <p:sp>
          <p:nvSpPr>
            <p:cNvPr id="85" name="TextBox 8"/>
            <p:cNvSpPr txBox="1">
              <a:spLocks noChangeArrowheads="1"/>
            </p:cNvSpPr>
            <p:nvPr/>
          </p:nvSpPr>
          <p:spPr bwMode="auto">
            <a:xfrm>
              <a:off x="990600" y="5269468"/>
              <a:ext cx="552034" cy="367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200"/>
                <a:t>24</a:t>
              </a:r>
            </a:p>
          </p:txBody>
        </p:sp>
        <p:sp>
          <p:nvSpPr>
            <p:cNvPr id="86" name="TextBox 9"/>
            <p:cNvSpPr txBox="1">
              <a:spLocks noChangeArrowheads="1"/>
            </p:cNvSpPr>
            <p:nvPr/>
          </p:nvSpPr>
          <p:spPr bwMode="auto">
            <a:xfrm>
              <a:off x="1692454" y="4507468"/>
              <a:ext cx="552034" cy="367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200"/>
                <a:t>24</a:t>
              </a:r>
            </a:p>
          </p:txBody>
        </p:sp>
        <p:sp>
          <p:nvSpPr>
            <p:cNvPr id="87" name="TextBox 10"/>
            <p:cNvSpPr txBox="1">
              <a:spLocks noChangeArrowheads="1"/>
            </p:cNvSpPr>
            <p:nvPr/>
          </p:nvSpPr>
          <p:spPr bwMode="auto">
            <a:xfrm>
              <a:off x="1692454" y="6031469"/>
              <a:ext cx="552034" cy="367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200" dirty="0"/>
                <a:t>24</a:t>
              </a:r>
            </a:p>
          </p:txBody>
        </p:sp>
        <p:sp>
          <p:nvSpPr>
            <p:cNvPr id="88" name="TextBox 11"/>
            <p:cNvSpPr txBox="1">
              <a:spLocks noChangeArrowheads="1"/>
            </p:cNvSpPr>
            <p:nvPr/>
          </p:nvSpPr>
          <p:spPr bwMode="auto">
            <a:xfrm>
              <a:off x="2438400" y="5257799"/>
              <a:ext cx="552034" cy="367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200"/>
                <a:t>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5702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Detailed routing emulator</a:t>
            </a:r>
          </a:p>
          <a:p>
            <a:pPr lvl="1"/>
            <a:r>
              <a:rPr lang="en-US" dirty="0" smtClean="0"/>
              <a:t>There is no way to pass a GR solution as input to a commercial DR</a:t>
            </a:r>
            <a:endParaRPr lang="en-US" dirty="0"/>
          </a:p>
          <a:p>
            <a:pPr lvl="1"/>
            <a:r>
              <a:rPr lang="en-US" dirty="0" smtClean="0"/>
              <a:t>We implemented our own detailed routing </a:t>
            </a:r>
            <a:r>
              <a:rPr lang="en-US" i="1" dirty="0" smtClean="0"/>
              <a:t>emulator</a:t>
            </a:r>
            <a:r>
              <a:rPr lang="en-US" dirty="0" smtClean="0"/>
              <a:t> for validation</a:t>
            </a:r>
          </a:p>
          <a:p>
            <a:pPr lvl="2"/>
            <a:r>
              <a:rPr lang="en-US" dirty="0" smtClean="0"/>
              <a:t>visits the </a:t>
            </a:r>
            <a:r>
              <a:rPr lang="en-US" dirty="0" err="1" smtClean="0"/>
              <a:t>gcells</a:t>
            </a:r>
            <a:r>
              <a:rPr lang="en-US" dirty="0" smtClean="0"/>
              <a:t> sequentially on a 2D projected model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pplies </a:t>
            </a:r>
            <a:r>
              <a:rPr lang="en-US" u="sng" dirty="0" smtClean="0"/>
              <a:t>one</a:t>
            </a:r>
            <a:r>
              <a:rPr lang="en-US" dirty="0" smtClean="0"/>
              <a:t> iteration of RRR to route the nets inside each </a:t>
            </a:r>
            <a:r>
              <a:rPr lang="en-US" dirty="0" err="1" smtClean="0"/>
              <a:t>gcell</a:t>
            </a:r>
            <a:endParaRPr lang="en-US" dirty="0" smtClean="0"/>
          </a:p>
          <a:p>
            <a:pPr lvl="3"/>
            <a:r>
              <a:rPr lang="en-US" dirty="0" smtClean="0"/>
              <a:t>reflects immediate picture right at the beginning of the DR stage</a:t>
            </a:r>
          </a:p>
          <a:p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762000" y="3465512"/>
            <a:ext cx="3571417" cy="2973804"/>
            <a:chOff x="762000" y="3236912"/>
            <a:chExt cx="3571417" cy="2973804"/>
          </a:xfrm>
        </p:grpSpPr>
        <p:grpSp>
          <p:nvGrpSpPr>
            <p:cNvPr id="76" name="Group 38"/>
            <p:cNvGrpSpPr>
              <a:grpSpLocks/>
            </p:cNvGrpSpPr>
            <p:nvPr/>
          </p:nvGrpSpPr>
          <p:grpSpPr bwMode="auto">
            <a:xfrm>
              <a:off x="762000" y="3236912"/>
              <a:ext cx="3571417" cy="2973804"/>
              <a:chOff x="4640612" y="1949450"/>
              <a:chExt cx="3571417" cy="2973804"/>
            </a:xfrm>
          </p:grpSpPr>
          <p:grpSp>
            <p:nvGrpSpPr>
              <p:cNvPr id="81" name="Group 7"/>
              <p:cNvGrpSpPr>
                <a:grpSpLocks/>
              </p:cNvGrpSpPr>
              <p:nvPr/>
            </p:nvGrpSpPr>
            <p:grpSpPr bwMode="auto">
              <a:xfrm>
                <a:off x="4640612" y="1949450"/>
                <a:ext cx="3571417" cy="2973804"/>
                <a:chOff x="4419600" y="1720850"/>
                <a:chExt cx="3571417" cy="2973804"/>
              </a:xfrm>
            </p:grpSpPr>
            <p:cxnSp>
              <p:nvCxnSpPr>
                <p:cNvPr id="83" name="Straight Connector 88"/>
                <p:cNvCxnSpPr>
                  <a:cxnSpLocks noChangeShapeType="1"/>
                </p:cNvCxnSpPr>
                <p:nvPr/>
              </p:nvCxnSpPr>
              <p:spPr bwMode="auto">
                <a:xfrm>
                  <a:off x="6629828" y="2154184"/>
                  <a:ext cx="0" cy="2192938"/>
                </a:xfrm>
                <a:prstGeom prst="line">
                  <a:avLst/>
                </a:prstGeom>
                <a:noFill/>
                <a:ln w="19050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4" name="Straight Connector 89"/>
                <p:cNvCxnSpPr>
                  <a:cxnSpLocks noChangeShapeType="1"/>
                </p:cNvCxnSpPr>
                <p:nvPr/>
              </p:nvCxnSpPr>
              <p:spPr bwMode="auto">
                <a:xfrm>
                  <a:off x="7492638" y="2154184"/>
                  <a:ext cx="0" cy="2192938"/>
                </a:xfrm>
                <a:prstGeom prst="line">
                  <a:avLst/>
                </a:prstGeom>
                <a:noFill/>
                <a:ln w="19050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5" name="Straight Connector 90"/>
                <p:cNvCxnSpPr>
                  <a:cxnSpLocks noChangeShapeType="1"/>
                </p:cNvCxnSpPr>
                <p:nvPr/>
              </p:nvCxnSpPr>
              <p:spPr bwMode="auto">
                <a:xfrm>
                  <a:off x="5767017" y="2154184"/>
                  <a:ext cx="0" cy="2192938"/>
                </a:xfrm>
                <a:prstGeom prst="line">
                  <a:avLst/>
                </a:prstGeom>
                <a:noFill/>
                <a:ln w="19050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" name="Straight Connector 91"/>
                <p:cNvCxnSpPr>
                  <a:cxnSpLocks noChangeShapeType="1"/>
                </p:cNvCxnSpPr>
                <p:nvPr/>
              </p:nvCxnSpPr>
              <p:spPr bwMode="auto">
                <a:xfrm>
                  <a:off x="4904208" y="3601988"/>
                  <a:ext cx="2525610" cy="0"/>
                </a:xfrm>
                <a:prstGeom prst="line">
                  <a:avLst/>
                </a:prstGeom>
                <a:noFill/>
                <a:ln w="19050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7" name="Straight Connector 92"/>
                <p:cNvCxnSpPr>
                  <a:cxnSpLocks noChangeShapeType="1"/>
                </p:cNvCxnSpPr>
                <p:nvPr/>
              </p:nvCxnSpPr>
              <p:spPr bwMode="auto">
                <a:xfrm>
                  <a:off x="4904208" y="2878086"/>
                  <a:ext cx="2525610" cy="0"/>
                </a:xfrm>
                <a:prstGeom prst="line">
                  <a:avLst/>
                </a:prstGeom>
                <a:noFill/>
                <a:ln w="19050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8" name="Straight Connector 93"/>
                <p:cNvCxnSpPr>
                  <a:cxnSpLocks noChangeShapeType="1"/>
                </p:cNvCxnSpPr>
                <p:nvPr/>
              </p:nvCxnSpPr>
              <p:spPr bwMode="auto">
                <a:xfrm>
                  <a:off x="4904208" y="4325889"/>
                  <a:ext cx="2525610" cy="0"/>
                </a:xfrm>
                <a:prstGeom prst="line">
                  <a:avLst/>
                </a:prstGeom>
                <a:noFill/>
                <a:ln w="19050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9" name="Straight Connector 94"/>
                <p:cNvCxnSpPr>
                  <a:cxnSpLocks noChangeShapeType="1"/>
                </p:cNvCxnSpPr>
                <p:nvPr/>
              </p:nvCxnSpPr>
              <p:spPr bwMode="auto">
                <a:xfrm>
                  <a:off x="4904208" y="2154184"/>
                  <a:ext cx="0" cy="2192938"/>
                </a:xfrm>
                <a:prstGeom prst="line">
                  <a:avLst/>
                </a:prstGeom>
                <a:noFill/>
                <a:ln w="19050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0" name="Straight Connector 95"/>
                <p:cNvCxnSpPr>
                  <a:cxnSpLocks noChangeShapeType="1"/>
                </p:cNvCxnSpPr>
                <p:nvPr/>
              </p:nvCxnSpPr>
              <p:spPr bwMode="auto">
                <a:xfrm>
                  <a:off x="4904208" y="2154184"/>
                  <a:ext cx="2525610" cy="0"/>
                </a:xfrm>
                <a:prstGeom prst="line">
                  <a:avLst/>
                </a:prstGeom>
                <a:noFill/>
                <a:ln w="19050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91" name="Oval 90"/>
                <p:cNvSpPr/>
                <p:nvPr/>
              </p:nvSpPr>
              <p:spPr bwMode="auto">
                <a:xfrm>
                  <a:off x="4768850" y="2014538"/>
                  <a:ext cx="274638" cy="274637"/>
                </a:xfrm>
                <a:prstGeom prst="ellipse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kern="0">
                    <a:solidFill>
                      <a:sysClr val="window" lastClr="FFFFFF"/>
                    </a:solidFill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92" name="Oval 91"/>
                <p:cNvSpPr/>
                <p:nvPr/>
              </p:nvSpPr>
              <p:spPr bwMode="auto">
                <a:xfrm>
                  <a:off x="7354888" y="2014538"/>
                  <a:ext cx="274637" cy="274637"/>
                </a:xfrm>
                <a:prstGeom prst="ellipse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kern="0">
                    <a:solidFill>
                      <a:sysClr val="window" lastClr="FFFFFF"/>
                    </a:solidFill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93" name="Oval 92"/>
                <p:cNvSpPr/>
                <p:nvPr/>
              </p:nvSpPr>
              <p:spPr bwMode="auto">
                <a:xfrm>
                  <a:off x="5630863" y="2014538"/>
                  <a:ext cx="274637" cy="274637"/>
                </a:xfrm>
                <a:prstGeom prst="ellipse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kern="0">
                    <a:solidFill>
                      <a:sysClr val="window" lastClr="FFFFFF"/>
                    </a:solidFill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94" name="Oval 93"/>
                <p:cNvSpPr/>
                <p:nvPr/>
              </p:nvSpPr>
              <p:spPr bwMode="auto">
                <a:xfrm>
                  <a:off x="6492875" y="2014538"/>
                  <a:ext cx="274638" cy="274637"/>
                </a:xfrm>
                <a:prstGeom prst="ellipse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kern="0">
                    <a:solidFill>
                      <a:sysClr val="window" lastClr="FFFFFF"/>
                    </a:solidFill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95" name="Oval 94"/>
                <p:cNvSpPr/>
                <p:nvPr/>
              </p:nvSpPr>
              <p:spPr bwMode="auto">
                <a:xfrm>
                  <a:off x="4781550" y="2727325"/>
                  <a:ext cx="274638" cy="274638"/>
                </a:xfrm>
                <a:prstGeom prst="ellipse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kern="0">
                    <a:solidFill>
                      <a:sysClr val="window" lastClr="FFFFFF"/>
                    </a:solidFill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96" name="Oval 95"/>
                <p:cNvSpPr/>
                <p:nvPr/>
              </p:nvSpPr>
              <p:spPr bwMode="auto">
                <a:xfrm>
                  <a:off x="7367588" y="2727325"/>
                  <a:ext cx="274637" cy="274638"/>
                </a:xfrm>
                <a:prstGeom prst="ellipse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kern="0">
                    <a:solidFill>
                      <a:sysClr val="window" lastClr="FFFFFF"/>
                    </a:solidFill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97" name="Oval 96"/>
                <p:cNvSpPr/>
                <p:nvPr/>
              </p:nvSpPr>
              <p:spPr bwMode="auto">
                <a:xfrm>
                  <a:off x="5643563" y="2727325"/>
                  <a:ext cx="274637" cy="274638"/>
                </a:xfrm>
                <a:prstGeom prst="ellipse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kern="0">
                    <a:solidFill>
                      <a:sysClr val="window" lastClr="FFFFFF"/>
                    </a:solidFill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98" name="Oval 97"/>
                <p:cNvSpPr/>
                <p:nvPr/>
              </p:nvSpPr>
              <p:spPr bwMode="auto">
                <a:xfrm>
                  <a:off x="6505575" y="2727325"/>
                  <a:ext cx="274638" cy="274638"/>
                </a:xfrm>
                <a:prstGeom prst="ellipse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kern="0">
                    <a:solidFill>
                      <a:sysClr val="window" lastClr="FFFFFF"/>
                    </a:solidFill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99" name="Oval 98"/>
                <p:cNvSpPr/>
                <p:nvPr/>
              </p:nvSpPr>
              <p:spPr bwMode="auto">
                <a:xfrm>
                  <a:off x="4768850" y="3440113"/>
                  <a:ext cx="274638" cy="274637"/>
                </a:xfrm>
                <a:prstGeom prst="ellipse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kern="0">
                    <a:solidFill>
                      <a:sysClr val="window" lastClr="FFFFFF"/>
                    </a:solidFill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100" name="Oval 99"/>
                <p:cNvSpPr/>
                <p:nvPr/>
              </p:nvSpPr>
              <p:spPr bwMode="auto">
                <a:xfrm>
                  <a:off x="7354888" y="3440113"/>
                  <a:ext cx="274637" cy="274637"/>
                </a:xfrm>
                <a:prstGeom prst="ellipse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kern="0">
                    <a:solidFill>
                      <a:sysClr val="window" lastClr="FFFFFF"/>
                    </a:solidFill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101" name="Oval 100"/>
                <p:cNvSpPr/>
                <p:nvPr/>
              </p:nvSpPr>
              <p:spPr bwMode="auto">
                <a:xfrm>
                  <a:off x="5630863" y="3440113"/>
                  <a:ext cx="274637" cy="274637"/>
                </a:xfrm>
                <a:prstGeom prst="ellipse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kern="0">
                    <a:solidFill>
                      <a:sysClr val="window" lastClr="FFFFFF"/>
                    </a:solidFill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102" name="Oval 101"/>
                <p:cNvSpPr/>
                <p:nvPr/>
              </p:nvSpPr>
              <p:spPr bwMode="auto">
                <a:xfrm>
                  <a:off x="6492875" y="3440113"/>
                  <a:ext cx="274638" cy="274637"/>
                </a:xfrm>
                <a:prstGeom prst="ellipse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kern="0">
                    <a:solidFill>
                      <a:sysClr val="window" lastClr="FFFFFF"/>
                    </a:solidFill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103" name="Oval 102"/>
                <p:cNvSpPr/>
                <p:nvPr/>
              </p:nvSpPr>
              <p:spPr bwMode="auto">
                <a:xfrm>
                  <a:off x="4768850" y="4167188"/>
                  <a:ext cx="274638" cy="274637"/>
                </a:xfrm>
                <a:prstGeom prst="ellipse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kern="0">
                    <a:solidFill>
                      <a:sysClr val="window" lastClr="FFFFFF"/>
                    </a:solidFill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104" name="Oval 103"/>
                <p:cNvSpPr/>
                <p:nvPr/>
              </p:nvSpPr>
              <p:spPr bwMode="auto">
                <a:xfrm>
                  <a:off x="7354888" y="4167188"/>
                  <a:ext cx="274637" cy="274637"/>
                </a:xfrm>
                <a:prstGeom prst="ellipse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kern="0">
                    <a:solidFill>
                      <a:sysClr val="window" lastClr="FFFFFF"/>
                    </a:solidFill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105" name="Oval 104"/>
                <p:cNvSpPr/>
                <p:nvPr/>
              </p:nvSpPr>
              <p:spPr bwMode="auto">
                <a:xfrm>
                  <a:off x="5630863" y="4167188"/>
                  <a:ext cx="274637" cy="274637"/>
                </a:xfrm>
                <a:prstGeom prst="ellipse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kern="0">
                    <a:solidFill>
                      <a:sysClr val="window" lastClr="FFFFFF"/>
                    </a:solidFill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106" name="Oval 105"/>
                <p:cNvSpPr/>
                <p:nvPr/>
              </p:nvSpPr>
              <p:spPr bwMode="auto">
                <a:xfrm>
                  <a:off x="6492875" y="4167188"/>
                  <a:ext cx="274638" cy="274637"/>
                </a:xfrm>
                <a:prstGeom prst="ellipse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kern="0">
                    <a:solidFill>
                      <a:sysClr val="window" lastClr="FFFFFF"/>
                    </a:solidFill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 bwMode="auto">
                <a:xfrm>
                  <a:off x="4419600" y="1949450"/>
                  <a:ext cx="412292" cy="33855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kern="0" dirty="0">
                      <a:solidFill>
                        <a:sysClr val="windowText" lastClr="000000"/>
                      </a:solidFill>
                      <a:cs typeface="Arial" pitchFamily="34" charset="0"/>
                    </a:rPr>
                    <a:t>n1</a:t>
                  </a: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 bwMode="auto">
                <a:xfrm>
                  <a:off x="4419600" y="2668588"/>
                  <a:ext cx="412292" cy="33855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kern="0" dirty="0">
                      <a:solidFill>
                        <a:sysClr val="windowText" lastClr="000000"/>
                      </a:solidFill>
                      <a:cs typeface="Arial" pitchFamily="34" charset="0"/>
                    </a:rPr>
                    <a:t>n1</a:t>
                  </a: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 bwMode="auto">
                <a:xfrm>
                  <a:off x="5400675" y="2451100"/>
                  <a:ext cx="412292" cy="33855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kern="0" dirty="0">
                      <a:solidFill>
                        <a:sysClr val="windowText" lastClr="000000"/>
                      </a:solidFill>
                      <a:cs typeface="Arial" pitchFamily="34" charset="0"/>
                    </a:rPr>
                    <a:t>n1</a:t>
                  </a: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 bwMode="auto">
                <a:xfrm>
                  <a:off x="5564188" y="1720850"/>
                  <a:ext cx="412292" cy="33855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kern="0" dirty="0">
                      <a:solidFill>
                        <a:sysClr val="windowText" lastClr="000000"/>
                      </a:solidFill>
                      <a:cs typeface="Arial" pitchFamily="34" charset="0"/>
                    </a:rPr>
                    <a:t>n2</a:t>
                  </a:r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 bwMode="auto">
                <a:xfrm>
                  <a:off x="5791200" y="2863850"/>
                  <a:ext cx="412292" cy="33855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kern="0" dirty="0">
                      <a:solidFill>
                        <a:sysClr val="windowText" lastClr="000000"/>
                      </a:solidFill>
                      <a:cs typeface="Arial" pitchFamily="34" charset="0"/>
                    </a:rPr>
                    <a:t>n5</a:t>
                  </a:r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 bwMode="auto">
                <a:xfrm>
                  <a:off x="7578725" y="2635250"/>
                  <a:ext cx="412292" cy="33855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kern="0" dirty="0">
                      <a:solidFill>
                        <a:sysClr val="windowText" lastClr="000000"/>
                      </a:solidFill>
                      <a:cs typeface="Arial" pitchFamily="34" charset="0"/>
                    </a:rPr>
                    <a:t>n2</a:t>
                  </a: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 bwMode="auto">
                <a:xfrm>
                  <a:off x="7578725" y="1938338"/>
                  <a:ext cx="412292" cy="33855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kern="0" dirty="0">
                      <a:solidFill>
                        <a:sysClr val="windowText" lastClr="000000"/>
                      </a:solidFill>
                      <a:cs typeface="Arial" pitchFamily="34" charset="0"/>
                    </a:rPr>
                    <a:t>n3</a:t>
                  </a: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 bwMode="auto">
                <a:xfrm>
                  <a:off x="6456363" y="4356100"/>
                  <a:ext cx="412292" cy="33855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kern="0" dirty="0">
                      <a:solidFill>
                        <a:sysClr val="windowText" lastClr="000000"/>
                      </a:solidFill>
                      <a:cs typeface="Arial" pitchFamily="34" charset="0"/>
                    </a:rPr>
                    <a:t>n3</a:t>
                  </a: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 bwMode="auto">
                <a:xfrm>
                  <a:off x="5575300" y="4354513"/>
                  <a:ext cx="412292" cy="33855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kern="0" dirty="0">
                      <a:solidFill>
                        <a:sysClr val="windowText" lastClr="000000"/>
                      </a:solidFill>
                      <a:cs typeface="Arial" pitchFamily="34" charset="0"/>
                    </a:rPr>
                    <a:t>n5</a:t>
                  </a:r>
                </a:p>
              </p:txBody>
            </p:sp>
          </p:grpSp>
          <p:sp>
            <p:nvSpPr>
              <p:cNvPr id="82" name="TextBox 81"/>
              <p:cNvSpPr txBox="1"/>
              <p:nvPr/>
            </p:nvSpPr>
            <p:spPr bwMode="auto">
              <a:xfrm>
                <a:off x="6651975" y="1949450"/>
                <a:ext cx="412292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kern="0" dirty="0">
                    <a:solidFill>
                      <a:sysClr val="windowText" lastClr="000000"/>
                    </a:solidFill>
                    <a:cs typeface="Arial" pitchFamily="34" charset="0"/>
                  </a:rPr>
                  <a:t>n5</a:t>
                </a:r>
              </a:p>
            </p:txBody>
          </p:sp>
        </p:grpSp>
        <p:cxnSp>
          <p:nvCxnSpPr>
            <p:cNvPr id="77" name="Elbow Connector 76"/>
            <p:cNvCxnSpPr/>
            <p:nvPr/>
          </p:nvCxnSpPr>
          <p:spPr>
            <a:xfrm rot="16200000" flipH="1">
              <a:off x="1320800" y="3727450"/>
              <a:ext cx="574675" cy="736600"/>
            </a:xfrm>
            <a:prstGeom prst="bentConnector2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/>
            <p:cNvCxnSpPr/>
            <p:nvPr/>
          </p:nvCxnSpPr>
          <p:spPr>
            <a:xfrm>
              <a:off x="2238375" y="3670300"/>
              <a:ext cx="1503363" cy="615950"/>
            </a:xfrm>
            <a:prstGeom prst="bentConnector2">
              <a:avLst/>
            </a:prstGeom>
            <a:ln w="508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/>
            <p:nvPr/>
          </p:nvCxnSpPr>
          <p:spPr>
            <a:xfrm rot="5400000">
              <a:off x="2455863" y="4452937"/>
              <a:ext cx="2014538" cy="725487"/>
            </a:xfrm>
            <a:prstGeom prst="bentConnector2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Elbow Connector 79"/>
            <p:cNvCxnSpPr/>
            <p:nvPr/>
          </p:nvCxnSpPr>
          <p:spPr>
            <a:xfrm rot="5400000">
              <a:off x="1593850" y="4316412"/>
              <a:ext cx="1878013" cy="862013"/>
            </a:xfrm>
            <a:prstGeom prst="bentConnector3">
              <a:avLst>
                <a:gd name="adj1" fmla="val 31188"/>
              </a:avLst>
            </a:prstGeom>
            <a:ln w="50800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Elbow Connector 115"/>
          <p:cNvCxnSpPr>
            <a:stCxn id="131" idx="6"/>
            <a:endCxn id="137" idx="2"/>
          </p:cNvCxnSpPr>
          <p:nvPr/>
        </p:nvCxnSpPr>
        <p:spPr>
          <a:xfrm flipH="1">
            <a:off x="7123113" y="4664075"/>
            <a:ext cx="76200" cy="920750"/>
          </a:xfrm>
          <a:prstGeom prst="bentConnector5">
            <a:avLst>
              <a:gd name="adj1" fmla="val 1543764"/>
              <a:gd name="adj2" fmla="val 50000"/>
              <a:gd name="adj3" fmla="val 1547279"/>
            </a:avLst>
          </a:prstGeom>
          <a:ln w="508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38" idx="0"/>
            <a:endCxn id="129" idx="0"/>
          </p:cNvCxnSpPr>
          <p:nvPr/>
        </p:nvCxnSpPr>
        <p:spPr>
          <a:xfrm flipH="1">
            <a:off x="6619875" y="4162425"/>
            <a:ext cx="3175" cy="912812"/>
          </a:xfrm>
          <a:prstGeom prst="line">
            <a:avLst/>
          </a:prstGeom>
          <a:ln w="41275">
            <a:solidFill>
              <a:srgbClr val="7030A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7700963" y="4710112"/>
            <a:ext cx="0" cy="828675"/>
          </a:xfrm>
          <a:prstGeom prst="line">
            <a:avLst/>
          </a:prstGeom>
          <a:ln w="28575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>
            <a:grpSpLocks/>
          </p:cNvGrpSpPr>
          <p:nvPr/>
        </p:nvGrpSpPr>
        <p:grpSpPr bwMode="auto">
          <a:xfrm>
            <a:off x="6008688" y="3683000"/>
            <a:ext cx="2297112" cy="2870200"/>
            <a:chOff x="6009409" y="2319338"/>
            <a:chExt cx="2296391" cy="2870488"/>
          </a:xfrm>
        </p:grpSpPr>
        <p:cxnSp>
          <p:nvCxnSpPr>
            <p:cNvPr id="120" name="Straight Connector 119"/>
            <p:cNvCxnSpPr/>
            <p:nvPr/>
          </p:nvCxnSpPr>
          <p:spPr>
            <a:xfrm flipV="1">
              <a:off x="6620404" y="2330451"/>
              <a:ext cx="0" cy="512814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/>
            <p:cNvSpPr/>
            <p:nvPr/>
          </p:nvSpPr>
          <p:spPr>
            <a:xfrm>
              <a:off x="6020518" y="2832151"/>
              <a:ext cx="2285282" cy="185597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2" name="Straight Connector 121"/>
            <p:cNvCxnSpPr>
              <a:stCxn id="121" idx="0"/>
              <a:endCxn id="121" idx="2"/>
            </p:cNvCxnSpPr>
            <p:nvPr/>
          </p:nvCxnSpPr>
          <p:spPr>
            <a:xfrm>
              <a:off x="7163159" y="2832151"/>
              <a:ext cx="0" cy="185597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7696391" y="2819450"/>
              <a:ext cx="0" cy="185597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6609296" y="2819450"/>
              <a:ext cx="0" cy="185597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21" idx="3"/>
              <a:endCxn id="121" idx="1"/>
            </p:cNvCxnSpPr>
            <p:nvPr/>
          </p:nvCxnSpPr>
          <p:spPr>
            <a:xfrm flipH="1">
              <a:off x="6020518" y="3759344"/>
              <a:ext cx="228528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6009409" y="3317975"/>
              <a:ext cx="228528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>
              <a:off x="6009409" y="4232467"/>
              <a:ext cx="228528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87"/>
            <p:cNvSpPr txBox="1">
              <a:spLocks noChangeArrowheads="1"/>
            </p:cNvSpPr>
            <p:nvPr/>
          </p:nvSpPr>
          <p:spPr bwMode="auto">
            <a:xfrm>
              <a:off x="6553200" y="3429000"/>
              <a:ext cx="412163" cy="33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>
                  <a:latin typeface="Arial" pitchFamily="34" charset="0"/>
                  <a:cs typeface="Arial" pitchFamily="34" charset="0"/>
                </a:rPr>
                <a:t>n2</a:t>
              </a:r>
            </a:p>
          </p:txBody>
        </p:sp>
        <p:sp>
          <p:nvSpPr>
            <p:cNvPr id="129" name="Oval 128"/>
            <p:cNvSpPr/>
            <p:nvPr/>
          </p:nvSpPr>
          <p:spPr>
            <a:xfrm>
              <a:off x="6574382" y="3711715"/>
              <a:ext cx="90459" cy="92084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TextBox 89"/>
            <p:cNvSpPr txBox="1">
              <a:spLocks noChangeArrowheads="1"/>
            </p:cNvSpPr>
            <p:nvPr/>
          </p:nvSpPr>
          <p:spPr bwMode="auto">
            <a:xfrm>
              <a:off x="7086600" y="2971800"/>
              <a:ext cx="412163" cy="33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>
                  <a:latin typeface="Arial" pitchFamily="34" charset="0"/>
                  <a:cs typeface="Arial" pitchFamily="34" charset="0"/>
                </a:rPr>
                <a:t>n6</a:t>
              </a:r>
            </a:p>
          </p:txBody>
        </p:sp>
        <p:sp>
          <p:nvSpPr>
            <p:cNvPr id="131" name="Oval 130"/>
            <p:cNvSpPr/>
            <p:nvPr/>
          </p:nvSpPr>
          <p:spPr>
            <a:xfrm>
              <a:off x="7107614" y="3254469"/>
              <a:ext cx="90459" cy="92084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" name="TextBox 91"/>
            <p:cNvSpPr txBox="1">
              <a:spLocks noChangeArrowheads="1"/>
            </p:cNvSpPr>
            <p:nvPr/>
          </p:nvSpPr>
          <p:spPr bwMode="auto">
            <a:xfrm>
              <a:off x="7646445" y="3892824"/>
              <a:ext cx="412163" cy="33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>
                  <a:latin typeface="Arial" pitchFamily="34" charset="0"/>
                  <a:cs typeface="Arial" pitchFamily="34" charset="0"/>
                </a:rPr>
                <a:t>n7</a:t>
              </a:r>
            </a:p>
          </p:txBody>
        </p:sp>
        <p:sp>
          <p:nvSpPr>
            <p:cNvPr id="133" name="Oval 132"/>
            <p:cNvSpPr/>
            <p:nvPr/>
          </p:nvSpPr>
          <p:spPr>
            <a:xfrm>
              <a:off x="7661477" y="4175311"/>
              <a:ext cx="92046" cy="92084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TextBox 93"/>
            <p:cNvSpPr txBox="1">
              <a:spLocks noChangeArrowheads="1"/>
            </p:cNvSpPr>
            <p:nvPr/>
          </p:nvSpPr>
          <p:spPr bwMode="auto">
            <a:xfrm>
              <a:off x="7636054" y="2971800"/>
              <a:ext cx="412163" cy="33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>
                  <a:latin typeface="Arial" pitchFamily="34" charset="0"/>
                  <a:cs typeface="Arial" pitchFamily="34" charset="0"/>
                </a:rPr>
                <a:t>n7</a:t>
              </a:r>
            </a:p>
          </p:txBody>
        </p:sp>
        <p:sp>
          <p:nvSpPr>
            <p:cNvPr id="135" name="Oval 134"/>
            <p:cNvSpPr/>
            <p:nvPr/>
          </p:nvSpPr>
          <p:spPr>
            <a:xfrm>
              <a:off x="7661477" y="3254469"/>
              <a:ext cx="92046" cy="92084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TextBox 95"/>
            <p:cNvSpPr txBox="1">
              <a:spLocks noChangeArrowheads="1"/>
            </p:cNvSpPr>
            <p:nvPr/>
          </p:nvSpPr>
          <p:spPr bwMode="auto">
            <a:xfrm>
              <a:off x="7102654" y="3892824"/>
              <a:ext cx="412163" cy="33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>
                  <a:latin typeface="Arial" pitchFamily="34" charset="0"/>
                  <a:cs typeface="Arial" pitchFamily="34" charset="0"/>
                </a:rPr>
                <a:t>n6</a:t>
              </a:r>
            </a:p>
          </p:txBody>
        </p:sp>
        <p:sp>
          <p:nvSpPr>
            <p:cNvPr id="137" name="Oval 136"/>
            <p:cNvSpPr/>
            <p:nvPr/>
          </p:nvSpPr>
          <p:spPr>
            <a:xfrm>
              <a:off x="7123484" y="4175311"/>
              <a:ext cx="92046" cy="92084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6577556" y="2798811"/>
              <a:ext cx="92046" cy="90496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7128245" y="2784522"/>
              <a:ext cx="92046" cy="92084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" name="Oval 139"/>
            <p:cNvSpPr/>
            <p:nvPr/>
          </p:nvSpPr>
          <p:spPr>
            <a:xfrm>
              <a:off x="7126658" y="4643671"/>
              <a:ext cx="92046" cy="90496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1" name="Straight Connector 140"/>
            <p:cNvCxnSpPr>
              <a:stCxn id="139" idx="0"/>
            </p:cNvCxnSpPr>
            <p:nvPr/>
          </p:nvCxnSpPr>
          <p:spPr>
            <a:xfrm flipV="1">
              <a:off x="7174268" y="2319338"/>
              <a:ext cx="0" cy="465184"/>
            </a:xfrm>
            <a:prstGeom prst="line">
              <a:avLst/>
            </a:prstGeom>
            <a:ln w="28575">
              <a:solidFill>
                <a:srgbClr val="FFC00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V="1">
              <a:off x="7172681" y="4724641"/>
              <a:ext cx="0" cy="465185"/>
            </a:xfrm>
            <a:prstGeom prst="line">
              <a:avLst/>
            </a:prstGeom>
            <a:ln w="28575">
              <a:solidFill>
                <a:srgbClr val="FFC00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Straight Connector 142"/>
          <p:cNvCxnSpPr>
            <a:stCxn id="139" idx="4"/>
            <a:endCxn id="140" idx="0"/>
          </p:cNvCxnSpPr>
          <p:nvPr/>
        </p:nvCxnSpPr>
        <p:spPr>
          <a:xfrm flipH="1">
            <a:off x="7172325" y="4240212"/>
            <a:ext cx="1588" cy="1766888"/>
          </a:xfrm>
          <a:prstGeom prst="line">
            <a:avLst/>
          </a:prstGeom>
          <a:ln w="38100">
            <a:solidFill>
              <a:srgbClr val="FFC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/>
          <p:cNvSpPr/>
          <p:nvPr/>
        </p:nvSpPr>
        <p:spPr bwMode="auto">
          <a:xfrm>
            <a:off x="3713163" y="4465637"/>
            <a:ext cx="274637" cy="274638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sysClr val="window" lastClr="FFFFFF"/>
              </a:solidFill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118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833 -0.06666 L -3.33333E-6 -4.44444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17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533400" y="990600"/>
            <a:ext cx="812292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Char char="•"/>
              <a:defRPr sz="18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itchFamily="34" charset="0"/>
              <a:buChar char="»"/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defTabSz="914400">
              <a:defRPr/>
            </a:pPr>
            <a:endParaRPr kumimoji="0" lang="en-US" sz="1800" kern="0" dirty="0" smtClean="0"/>
          </a:p>
          <a:p>
            <a:pPr lvl="1" defTabSz="914400">
              <a:defRPr/>
            </a:pPr>
            <a:endParaRPr kumimoji="0" lang="en-US" sz="1800" kern="0" dirty="0"/>
          </a:p>
          <a:p>
            <a:pPr lvl="1" defTabSz="914400">
              <a:defRPr/>
            </a:pPr>
            <a:endParaRPr kumimoji="0" lang="en-US" sz="1800" kern="0" dirty="0" smtClean="0"/>
          </a:p>
          <a:p>
            <a:pPr lvl="1" defTabSz="914400">
              <a:defRPr/>
            </a:pPr>
            <a:endParaRPr kumimoji="0" lang="en-US" sz="1800" kern="0" dirty="0" smtClean="0"/>
          </a:p>
          <a:p>
            <a:pPr lvl="1" defTabSz="914400">
              <a:defRPr/>
            </a:pPr>
            <a:endParaRPr kumimoji="0" lang="en-US" sz="1800" kern="0" dirty="0" smtClean="0"/>
          </a:p>
          <a:p>
            <a:pPr lvl="1" defTabSz="914400">
              <a:defRPr/>
            </a:pPr>
            <a:endParaRPr kumimoji="0" lang="en-US" sz="1800" kern="0" dirty="0" smtClean="0"/>
          </a:p>
          <a:p>
            <a:pPr lvl="1" defTabSz="914400">
              <a:defRPr/>
            </a:pPr>
            <a:r>
              <a:rPr kumimoji="0" lang="en-US" kern="0" dirty="0" smtClean="0"/>
              <a:t>Observation: in the placement solutions of winners of ISPD11 contest on </a:t>
            </a:r>
            <a:r>
              <a:rPr kumimoji="0" lang="en-US" kern="0" dirty="0" err="1" smtClean="0"/>
              <a:t>routability</a:t>
            </a:r>
            <a:r>
              <a:rPr kumimoji="0" lang="en-US" kern="0" dirty="0" smtClean="0"/>
              <a:t>-driven placement, on average 31.20% of (decomposed) nets are local</a:t>
            </a:r>
          </a:p>
          <a:p>
            <a:pPr defTabSz="914400">
              <a:defRPr/>
            </a:pPr>
            <a:r>
              <a:rPr kumimoji="0" lang="en-US" kern="0" dirty="0" smtClean="0"/>
              <a:t>Issues with local nets</a:t>
            </a:r>
          </a:p>
          <a:p>
            <a:pPr lvl="1" defTabSz="914400">
              <a:defRPr/>
            </a:pPr>
            <a:r>
              <a:rPr kumimoji="0" lang="en-US" kern="0" dirty="0" smtClean="0"/>
              <a:t>Local nets are not captured during global routing (GR) </a:t>
            </a:r>
            <a:r>
              <a:rPr kumimoji="0" lang="en-US" kern="0" dirty="0" smtClean="0">
                <a:sym typeface="Wingdings" pitchFamily="2" charset="2"/>
              </a:rPr>
              <a:t> create mismatch between GR and detailed routing (DR) stages</a:t>
            </a:r>
          </a:p>
          <a:p>
            <a:pPr lvl="1" defTabSz="914400">
              <a:defRPr/>
            </a:pPr>
            <a:r>
              <a:rPr kumimoji="0" lang="en-US" kern="0" dirty="0"/>
              <a:t>Local nets consume wire tracks and block access to the pins</a:t>
            </a:r>
          </a:p>
          <a:p>
            <a:pPr lvl="2" defTabSz="914400">
              <a:defRPr/>
            </a:pPr>
            <a:r>
              <a:rPr kumimoji="0" lang="en-US" kern="0" dirty="0" smtClean="0"/>
              <a:t>especially </a:t>
            </a:r>
            <a:r>
              <a:rPr kumimoji="0" lang="en-US" i="1" kern="0" dirty="0" smtClean="0"/>
              <a:t>in combination with</a:t>
            </a:r>
            <a:r>
              <a:rPr kumimoji="0" lang="en-US" kern="0" dirty="0" smtClean="0"/>
              <a:t> other </a:t>
            </a:r>
            <a:r>
              <a:rPr kumimoji="0" lang="en-US" kern="0" dirty="0" err="1" smtClean="0"/>
              <a:t>routability</a:t>
            </a:r>
            <a:r>
              <a:rPr kumimoji="0" lang="en-US" kern="0" dirty="0" smtClean="0"/>
              <a:t> issues such as those captured in the ISPD 11 benchmarks: variations in wire sizes over the metal layers</a:t>
            </a:r>
            <a:r>
              <a:rPr kumimoji="0" lang="en-US" kern="0" dirty="0"/>
              <a:t> </a:t>
            </a:r>
            <a:r>
              <a:rPr kumimoji="0" lang="en-US" kern="0" dirty="0" smtClean="0"/>
              <a:t>&amp; virtual pins (</a:t>
            </a:r>
            <a:r>
              <a:rPr kumimoji="0" lang="en-US" kern="0" dirty="0" smtClean="0">
                <a:sym typeface="Wingdings" pitchFamily="2" charset="2"/>
              </a:rPr>
              <a:t> </a:t>
            </a:r>
            <a:r>
              <a:rPr kumimoji="0" lang="en-US" kern="0" dirty="0" smtClean="0"/>
              <a:t>local nets in higher layers?)</a:t>
            </a:r>
          </a:p>
          <a:p>
            <a:pPr defTabSz="914400">
              <a:defRPr/>
            </a:pPr>
            <a:endParaRPr kumimoji="0" lang="en-US" kern="0" dirty="0" smtClean="0"/>
          </a:p>
          <a:p>
            <a:pPr defTabSz="914400">
              <a:defRPr/>
            </a:pPr>
            <a:endParaRPr kumimoji="0" lang="en-US" kern="0" dirty="0" smtClean="0"/>
          </a:p>
          <a:p>
            <a:pPr marL="0" indent="0" defTabSz="914400">
              <a:buFontTx/>
              <a:buNone/>
              <a:defRPr/>
            </a:pPr>
            <a:endParaRPr kumimoji="0" lang="en-US" kern="0" dirty="0" smtClean="0"/>
          </a:p>
          <a:p>
            <a:pPr defTabSz="914400">
              <a:defRPr/>
            </a:pPr>
            <a:endParaRPr kumimoji="0" lang="en-US" kern="0" dirty="0"/>
          </a:p>
        </p:txBody>
      </p:sp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7206493" cy="1524000"/>
          </a:xfrm>
        </p:spPr>
        <p:txBody>
          <a:bodyPr/>
          <a:lstStyle/>
          <a:p>
            <a:pPr>
              <a:defRPr/>
            </a:pPr>
            <a:r>
              <a:rPr lang="en-US" dirty="0"/>
              <a:t>Local net </a:t>
            </a:r>
          </a:p>
          <a:p>
            <a:pPr lvl="1">
              <a:defRPr/>
            </a:pPr>
            <a:r>
              <a:rPr lang="en-US" dirty="0"/>
              <a:t>(local) connection of pins which falls </a:t>
            </a:r>
            <a:r>
              <a:rPr lang="en-US" dirty="0" smtClean="0"/>
              <a:t>                 completely </a:t>
            </a:r>
            <a:r>
              <a:rPr lang="en-US" dirty="0"/>
              <a:t>inside a single global cell (</a:t>
            </a:r>
            <a:r>
              <a:rPr lang="en-US" dirty="0" err="1"/>
              <a:t>gcell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dirty="0" smtClean="0"/>
              <a:t>Increase in the number of local nets </a:t>
            </a:r>
          </a:p>
          <a:p>
            <a:pPr lvl="1">
              <a:defRPr/>
            </a:pPr>
            <a:r>
              <a:rPr lang="en-US" dirty="0" smtClean="0"/>
              <a:t>due to higher pin density, e.g., complex standard cells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629400" y="1068240"/>
            <a:ext cx="2026920" cy="1371600"/>
            <a:chOff x="3200400" y="1066800"/>
            <a:chExt cx="2865120" cy="1695271"/>
          </a:xfrm>
        </p:grpSpPr>
        <p:sp>
          <p:nvSpPr>
            <p:cNvPr id="19" name="Rectangle 18"/>
            <p:cNvSpPr/>
            <p:nvPr/>
          </p:nvSpPr>
          <p:spPr>
            <a:xfrm>
              <a:off x="3200400" y="1066800"/>
              <a:ext cx="2865120" cy="169527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9" idx="1"/>
              <a:endCxn id="19" idx="3"/>
            </p:cNvCxnSpPr>
            <p:nvPr/>
          </p:nvCxnSpPr>
          <p:spPr>
            <a:xfrm>
              <a:off x="3200400" y="1914436"/>
              <a:ext cx="286512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200400" y="2342445"/>
              <a:ext cx="286512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200400" y="1492956"/>
              <a:ext cx="286512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9" idx="0"/>
              <a:endCxn id="19" idx="2"/>
            </p:cNvCxnSpPr>
            <p:nvPr/>
          </p:nvCxnSpPr>
          <p:spPr>
            <a:xfrm>
              <a:off x="4632960" y="1066800"/>
              <a:ext cx="0" cy="169527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334000" y="1066800"/>
              <a:ext cx="0" cy="169527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917244" y="1066800"/>
              <a:ext cx="0" cy="169527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48200" y="1600200"/>
              <a:ext cx="24384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648200" y="1828800"/>
              <a:ext cx="24384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090160" y="1600200"/>
              <a:ext cx="24384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013960" y="1752600"/>
              <a:ext cx="24384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4953000" y="1573671"/>
              <a:ext cx="91440" cy="91440"/>
            </a:xfrm>
            <a:prstGeom prst="ellipse">
              <a:avLst/>
            </a:prstGeom>
            <a:solidFill>
              <a:srgbClr val="3B28C8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Elbow Connector 40"/>
            <p:cNvCxnSpPr/>
            <p:nvPr/>
          </p:nvCxnSpPr>
          <p:spPr>
            <a:xfrm rot="10800000" flipV="1">
              <a:off x="3917244" y="1676400"/>
              <a:ext cx="715716" cy="666044"/>
            </a:xfrm>
            <a:prstGeom prst="bentConnector3">
              <a:avLst/>
            </a:prstGeom>
            <a:ln w="28575">
              <a:solidFill>
                <a:srgbClr val="3B28C8"/>
              </a:solidFill>
              <a:prstDash val="soli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862514" y="1688305"/>
              <a:ext cx="24384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87858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Evaluation </a:t>
            </a:r>
            <a:r>
              <a:rPr lang="en-US" dirty="0"/>
              <a:t>metrics</a:t>
            </a:r>
          </a:p>
          <a:p>
            <a:pPr lvl="1">
              <a:defRPr/>
            </a:pPr>
            <a:r>
              <a:rPr lang="en-US" b="1" dirty="0"/>
              <a:t>GR-OF</a:t>
            </a:r>
            <a:r>
              <a:rPr lang="en-US" dirty="0"/>
              <a:t>: overflow of GR with un-adjusted capacities</a:t>
            </a:r>
          </a:p>
          <a:p>
            <a:pPr lvl="1">
              <a:defRPr/>
            </a:pPr>
            <a:r>
              <a:rPr lang="en-US" b="1" dirty="0"/>
              <a:t>DR-OF</a:t>
            </a:r>
            <a:r>
              <a:rPr lang="en-US" dirty="0"/>
              <a:t>: total overflow computed by our detailed routing emulator</a:t>
            </a:r>
          </a:p>
          <a:p>
            <a:pPr lvl="1">
              <a:defRPr/>
            </a:pPr>
            <a:r>
              <a:rPr lang="en-US" b="1" dirty="0" smtClean="0"/>
              <a:t>GR-WL</a:t>
            </a:r>
          </a:p>
          <a:p>
            <a:pPr lvl="2">
              <a:defRPr/>
            </a:pPr>
            <a:r>
              <a:rPr lang="en-US" dirty="0"/>
              <a:t>In NU-AV, the </a:t>
            </a:r>
            <a:r>
              <a:rPr lang="en-US" dirty="0" err="1"/>
              <a:t>wirelength</a:t>
            </a:r>
            <a:r>
              <a:rPr lang="en-US" dirty="0"/>
              <a:t> is computed while accounting for non-uniform </a:t>
            </a:r>
            <a:r>
              <a:rPr lang="en-US" dirty="0" err="1"/>
              <a:t>gcells</a:t>
            </a:r>
            <a:r>
              <a:rPr lang="en-US" dirty="0"/>
              <a:t> for fair </a:t>
            </a:r>
            <a:r>
              <a:rPr lang="en-US" dirty="0" smtClean="0"/>
              <a:t>comparison </a:t>
            </a:r>
          </a:p>
          <a:p>
            <a:pPr lvl="3">
              <a:defRPr/>
            </a:pPr>
            <a:r>
              <a:rPr lang="en-US" dirty="0" smtClean="0"/>
              <a:t>an </a:t>
            </a:r>
            <a:r>
              <a:rPr lang="en-US" dirty="0"/>
              <a:t>edge in NU-AV which is twice than an edge </a:t>
            </a:r>
            <a:r>
              <a:rPr lang="en-US" dirty="0" smtClean="0"/>
              <a:t>in U-E </a:t>
            </a:r>
            <a:r>
              <a:rPr lang="en-US" dirty="0"/>
              <a:t>due to non-uniform </a:t>
            </a:r>
            <a:r>
              <a:rPr lang="en-US" dirty="0" err="1"/>
              <a:t>gcells</a:t>
            </a:r>
            <a:r>
              <a:rPr lang="en-US" dirty="0"/>
              <a:t> is counted as 2 units of </a:t>
            </a:r>
            <a:r>
              <a:rPr lang="en-US" dirty="0" err="1"/>
              <a:t>wirelength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988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Results: Overflow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65179"/>
              </p:ext>
            </p:extLst>
          </p:nvPr>
        </p:nvGraphicFramePr>
        <p:xfrm>
          <a:off x="1416844" y="1066800"/>
          <a:ext cx="7086600" cy="22860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71600"/>
                <a:gridCol w="1250156"/>
                <a:gridCol w="1416843"/>
                <a:gridCol w="1097757"/>
                <a:gridCol w="1950244"/>
              </a:tblGrid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Design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U-E (CGRIP)</a:t>
                      </a:r>
                      <a:endParaRPr 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U-AE</a:t>
                      </a:r>
                      <a:endParaRPr 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U-AV</a:t>
                      </a:r>
                      <a:endParaRPr 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NU-AV (LCGRIP)</a:t>
                      </a:r>
                      <a:endParaRPr 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superblue1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500" b="0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500" b="0" i="0" u="none" strike="noStrike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500" b="0" i="0" u="none" strike="noStrike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500" b="0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superblue2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3168</a:t>
                      </a:r>
                      <a:endParaRPr lang="en-US" sz="1500" b="0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14496</a:t>
                      </a:r>
                      <a:endParaRPr lang="en-US" sz="1500" b="0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10526</a:t>
                      </a:r>
                      <a:endParaRPr lang="en-US" sz="1500" b="0" i="0" u="none" strike="noStrike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7756</a:t>
                      </a:r>
                      <a:endParaRPr lang="en-US" sz="1500" b="0" i="0" u="none" strike="noStrike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superblue4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228</a:t>
                      </a:r>
                      <a:endParaRPr lang="en-US" sz="1500" b="0" i="0" u="none" strike="noStrike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2024</a:t>
                      </a:r>
                      <a:endParaRPr lang="en-US" sz="1500" b="0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880</a:t>
                      </a:r>
                      <a:endParaRPr lang="en-US" sz="1500" b="0" i="0" u="none" strike="noStrike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420</a:t>
                      </a:r>
                      <a:endParaRPr lang="en-US" sz="1500" b="0" i="0" u="none" strike="noStrike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superblue5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500" b="0" i="0" u="none" strike="noStrike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322</a:t>
                      </a:r>
                      <a:endParaRPr lang="en-US" sz="1500" b="0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500" b="0" i="0" u="none" strike="noStrike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448</a:t>
                      </a:r>
                      <a:endParaRPr lang="en-US" sz="1500" b="0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superblue10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124</a:t>
                      </a:r>
                      <a:endParaRPr lang="en-US" sz="1500" b="0" i="0" u="none" strike="noStrike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4502</a:t>
                      </a:r>
                      <a:endParaRPr lang="en-US" sz="1500" b="0" i="0" u="none" strike="noStrike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872</a:t>
                      </a:r>
                      <a:endParaRPr lang="en-US" sz="1500" b="0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766</a:t>
                      </a:r>
                      <a:endParaRPr lang="en-US" sz="1500" b="0" i="0" u="none" strike="noStrike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superblue12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500" b="0" i="0" u="none" strike="noStrike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274</a:t>
                      </a:r>
                      <a:endParaRPr lang="en-US" sz="1500" b="0" i="0" u="none" strike="noStrike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302</a:t>
                      </a:r>
                      <a:endParaRPr lang="en-US" sz="1500" b="0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12232</a:t>
                      </a:r>
                      <a:endParaRPr lang="en-US" sz="1500" b="0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superblue15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500" b="0" i="0" u="none" strike="noStrike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1022</a:t>
                      </a:r>
                      <a:endParaRPr lang="en-US" sz="1500" b="0" i="0" u="none" strike="noStrike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846</a:t>
                      </a:r>
                      <a:endParaRPr lang="en-US" sz="1500" b="0" i="0" u="none" strike="noStrike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2582</a:t>
                      </a:r>
                      <a:endParaRPr lang="en-US" sz="1500" b="0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superblue18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500" b="0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500" b="0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500" b="0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500" b="0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>
                          <a:latin typeface="Arial" pitchFamily="34" charset="0"/>
                          <a:cs typeface="Arial" pitchFamily="34" charset="0"/>
                        </a:rPr>
                        <a:t>average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1.0X</a:t>
                      </a:r>
                      <a:endParaRPr lang="en-US" sz="1500" b="1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6.4X</a:t>
                      </a:r>
                      <a:endParaRPr lang="en-US" sz="1500" b="1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3.8X</a:t>
                      </a:r>
                      <a:endParaRPr lang="en-US" sz="1500" b="1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6.9X</a:t>
                      </a:r>
                      <a:endParaRPr lang="en-US" sz="1500" b="1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43969"/>
              </p:ext>
            </p:extLst>
          </p:nvPr>
        </p:nvGraphicFramePr>
        <p:xfrm>
          <a:off x="1416844" y="3429000"/>
          <a:ext cx="7086600" cy="2477453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71600"/>
                <a:gridCol w="1402556"/>
                <a:gridCol w="1264443"/>
                <a:gridCol w="1402557"/>
                <a:gridCol w="1645444"/>
              </a:tblGrid>
              <a:tr h="33432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Design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U-E (CGRIP)</a:t>
                      </a:r>
                      <a:endParaRPr 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U-AE</a:t>
                      </a:r>
                      <a:endParaRPr 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U-AV</a:t>
                      </a:r>
                      <a:endParaRPr 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NU-AV (LCGRIP)</a:t>
                      </a:r>
                      <a:endParaRPr 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</a:tr>
              <a:tr h="18298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superblue1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23142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23020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12740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806</a:t>
                      </a:r>
                    </a:p>
                  </a:txBody>
                  <a:tcPr marL="9525" marR="9525" marT="9525" marB="0" anchor="ctr"/>
                </a:tc>
              </a:tr>
              <a:tr h="1829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superblue2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18880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18506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13154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9140</a:t>
                      </a:r>
                    </a:p>
                  </a:txBody>
                  <a:tcPr marL="9525" marR="9525" marT="9525" marB="0" anchor="ctr"/>
                </a:tc>
              </a:tr>
              <a:tr h="1829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superblue4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28696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27476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13296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888</a:t>
                      </a:r>
                    </a:p>
                  </a:txBody>
                  <a:tcPr marL="9525" marR="9525" marT="9525" marB="0" anchor="ctr"/>
                </a:tc>
              </a:tr>
              <a:tr h="1829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superblue5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10878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9256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2588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1032</a:t>
                      </a:r>
                    </a:p>
                  </a:txBody>
                  <a:tcPr marL="9525" marR="9525" marT="9525" marB="0" anchor="ctr"/>
                </a:tc>
              </a:tr>
              <a:tr h="1829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superblue10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84842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73862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66780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65232</a:t>
                      </a:r>
                    </a:p>
                  </a:txBody>
                  <a:tcPr marL="9525" marR="9525" marT="9525" marB="0" anchor="ctr"/>
                </a:tc>
              </a:tr>
              <a:tr h="1829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superblue12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44556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44416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36414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15566</a:t>
                      </a:r>
                    </a:p>
                  </a:txBody>
                  <a:tcPr marL="9525" marR="9525" marT="9525" marB="0" anchor="ctr"/>
                </a:tc>
              </a:tr>
              <a:tr h="1829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superblue15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29982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29800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18886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7922</a:t>
                      </a:r>
                    </a:p>
                  </a:txBody>
                  <a:tcPr marL="9525" marR="9525" marT="9525" marB="0" anchor="ctr"/>
                </a:tc>
              </a:tr>
              <a:tr h="1829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superblue18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11406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11184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444</a:t>
                      </a:r>
                    </a:p>
                  </a:txBody>
                  <a:tcPr marL="9525" marR="9525" marT="9525" marB="0" anchor="ctr"/>
                </a:tc>
              </a:tr>
              <a:tr h="1829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>
                          <a:latin typeface="Arial" pitchFamily="34" charset="0"/>
                          <a:cs typeface="Arial" pitchFamily="34" charset="0"/>
                        </a:rPr>
                        <a:t>average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1.0x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0.9x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0.7x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0.4x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6431" name="TextBox 8"/>
          <p:cNvSpPr txBox="1">
            <a:spLocks noChangeArrowheads="1"/>
          </p:cNvSpPr>
          <p:nvPr/>
        </p:nvSpPr>
        <p:spPr bwMode="auto">
          <a:xfrm>
            <a:off x="496795" y="2144712"/>
            <a:ext cx="8467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b="1" dirty="0">
                <a:latin typeface="Arial" pitchFamily="34" charset="0"/>
                <a:cs typeface="Arial" pitchFamily="34" charset="0"/>
              </a:rPr>
              <a:t>GR-OF</a:t>
            </a:r>
          </a:p>
        </p:txBody>
      </p:sp>
      <p:sp>
        <p:nvSpPr>
          <p:cNvPr id="56432" name="TextBox 9"/>
          <p:cNvSpPr txBox="1">
            <a:spLocks noChangeArrowheads="1"/>
          </p:cNvSpPr>
          <p:nvPr/>
        </p:nvSpPr>
        <p:spPr bwMode="auto">
          <a:xfrm>
            <a:off x="537717" y="4648200"/>
            <a:ext cx="8338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b="1" dirty="0">
                <a:latin typeface="Arial" pitchFamily="34" charset="0"/>
                <a:cs typeface="Arial" pitchFamily="34" charset="0"/>
              </a:rPr>
              <a:t>DR-OF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600200" y="1957899"/>
            <a:ext cx="6477000" cy="251901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98086" y="5943600"/>
            <a:ext cx="6026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cs typeface="Arial" pitchFamily="34" charset="0"/>
              </a:rPr>
              <a:t>The GR-WL of U-AE, U-AV, NU-AV are up to 1% larger than U-E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600200" y="4472499"/>
            <a:ext cx="6477000" cy="251901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1085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Results: Runtime (min)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536159"/>
              </p:ext>
            </p:extLst>
          </p:nvPr>
        </p:nvGraphicFramePr>
        <p:xfrm>
          <a:off x="1371600" y="1066800"/>
          <a:ext cx="7086600" cy="252412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71600"/>
                <a:gridCol w="1295400"/>
                <a:gridCol w="1371599"/>
                <a:gridCol w="1295401"/>
                <a:gridCol w="1752600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Design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U-E (CGRIP)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U-AE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U-AV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NU-AV (LCGRIP)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superblue1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superblue2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381</a:t>
                      </a:r>
                    </a:p>
                  </a:txBody>
                  <a:tcPr marL="9525" marR="9525" marT="9525" marB="0" anchor="b"/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superblue4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62</a:t>
                      </a:r>
                    </a:p>
                  </a:txBody>
                  <a:tcPr marL="9525" marR="9525" marT="9525" marB="0" anchor="b"/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superblue5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220</a:t>
                      </a:r>
                    </a:p>
                  </a:txBody>
                  <a:tcPr marL="9525" marR="9525" marT="9525" marB="0" anchor="b"/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superblue10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342</a:t>
                      </a:r>
                    </a:p>
                  </a:txBody>
                  <a:tcPr marL="9525" marR="9525" marT="9525" marB="0" anchor="b"/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superblue12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302</a:t>
                      </a:r>
                    </a:p>
                  </a:txBody>
                  <a:tcPr marL="9525" marR="9525" marT="9525" marB="0" anchor="b"/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superblue15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221</a:t>
                      </a:r>
                    </a:p>
                  </a:txBody>
                  <a:tcPr marL="9525" marR="9525" marT="9525" marB="0" anchor="b"/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superblue18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average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1.0X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1.1X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1.1X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1.1X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854816"/>
              </p:ext>
            </p:extLst>
          </p:nvPr>
        </p:nvGraphicFramePr>
        <p:xfrm>
          <a:off x="1371600" y="3733800"/>
          <a:ext cx="7086600" cy="252412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71600"/>
                <a:gridCol w="1371600"/>
                <a:gridCol w="1295399"/>
                <a:gridCol w="1295401"/>
                <a:gridCol w="1752600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Design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U-E (CGRIP)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U-AE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U-AV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NU-AV (LCGRIP)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0" marB="0" anchor="ctr"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superblue1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superblue2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superblue4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superblue5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superblue10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superblue12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superblue15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superblue18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average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1.0X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0.8X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0.6X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0.4X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7455" name="TextBox 8"/>
          <p:cNvSpPr txBox="1">
            <a:spLocks noChangeArrowheads="1"/>
          </p:cNvSpPr>
          <p:nvPr/>
        </p:nvSpPr>
        <p:spPr bwMode="auto">
          <a:xfrm>
            <a:off x="471487" y="2258218"/>
            <a:ext cx="6864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b="1" dirty="0" smtClean="0">
                <a:latin typeface="Arial" pitchFamily="34" charset="0"/>
                <a:cs typeface="Arial" pitchFamily="34" charset="0"/>
              </a:rPr>
              <a:t>GR-T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456" name="TextBox 9"/>
          <p:cNvSpPr txBox="1">
            <a:spLocks noChangeArrowheads="1"/>
          </p:cNvSpPr>
          <p:nvPr/>
        </p:nvSpPr>
        <p:spPr bwMode="auto">
          <a:xfrm>
            <a:off x="455118" y="4938712"/>
            <a:ext cx="6735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b="1" dirty="0">
                <a:latin typeface="Arial" pitchFamily="34" charset="0"/>
                <a:cs typeface="Arial" pitchFamily="34" charset="0"/>
              </a:rPr>
              <a:t>DR-T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6800" y="6336268"/>
            <a:ext cx="73904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cs typeface="Arial" pitchFamily="34" charset="0"/>
              </a:rPr>
              <a:t>Increase in effort in </a:t>
            </a:r>
            <a:r>
              <a:rPr lang="en-US" i="1" dirty="0" smtClean="0">
                <a:cs typeface="Arial" pitchFamily="34" charset="0"/>
              </a:rPr>
              <a:t>GR results in significant decrease </a:t>
            </a:r>
            <a:r>
              <a:rPr lang="en-US" i="1" dirty="0">
                <a:cs typeface="Arial" pitchFamily="34" charset="0"/>
              </a:rPr>
              <a:t>in </a:t>
            </a:r>
            <a:r>
              <a:rPr lang="en-US" i="1" dirty="0" smtClean="0">
                <a:cs typeface="Arial" pitchFamily="34" charset="0"/>
              </a:rPr>
              <a:t>(single iteration) DR</a:t>
            </a:r>
            <a:endParaRPr lang="en-US" i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570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Tradeoff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η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618" b="-1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Tradeoff in DR-OF and GR-OF with input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η</m:t>
                    </m:r>
                  </m:oMath>
                </a14:m>
                <a:r>
                  <a:rPr lang="en-US" dirty="0" smtClean="0"/>
                  <a:t> in Superblue2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018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47850"/>
            <a:ext cx="609600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3752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two techniques for considering local nets</a:t>
            </a:r>
          </a:p>
          <a:p>
            <a:pPr lvl="1"/>
            <a:r>
              <a:rPr lang="en-US" dirty="0" smtClean="0"/>
              <a:t>reducing the number of local nets by non-uniform binning</a:t>
            </a:r>
          </a:p>
          <a:p>
            <a:pPr lvl="1"/>
            <a:r>
              <a:rPr lang="en-US" dirty="0" smtClean="0"/>
              <a:t>approximating their routing usage by adding a vertex capacity</a:t>
            </a:r>
          </a:p>
          <a:p>
            <a:pPr lvl="2"/>
            <a:r>
              <a:rPr lang="en-US" dirty="0" smtClean="0"/>
              <a:t>Our work can consider </a:t>
            </a:r>
            <a:r>
              <a:rPr lang="en-US" u="sng" dirty="0" smtClean="0"/>
              <a:t>other</a:t>
            </a:r>
            <a:r>
              <a:rPr lang="en-US" dirty="0" smtClean="0"/>
              <a:t> models of local net routing usage in a </a:t>
            </a:r>
            <a:r>
              <a:rPr lang="en-US" dirty="0" err="1" smtClean="0"/>
              <a:t>gcell</a:t>
            </a:r>
            <a:r>
              <a:rPr lang="en-US" dirty="0" smtClean="0"/>
              <a:t> as long as it can be translated into a single usage number 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lvl="3"/>
            <a:r>
              <a:rPr lang="en-US" dirty="0" smtClean="0">
                <a:sym typeface="Wingdings" pitchFamily="2" charset="2"/>
              </a:rPr>
              <a:t>this modeling was not the main focus of our work</a:t>
            </a:r>
            <a:r>
              <a:rPr lang="en-US" dirty="0" smtClean="0"/>
              <a:t> </a:t>
            </a:r>
          </a:p>
          <a:p>
            <a:r>
              <a:rPr lang="en-US" dirty="0" smtClean="0"/>
              <a:t>Showed significant reduction in the detailed routing effort using our emulator </a:t>
            </a:r>
          </a:p>
          <a:p>
            <a:pPr lvl="1"/>
            <a:r>
              <a:rPr lang="en-US" dirty="0" smtClean="0"/>
              <a:t>traded off with increase in effort in the global routing stage</a:t>
            </a:r>
          </a:p>
          <a:p>
            <a:r>
              <a:rPr lang="en-US" dirty="0" smtClean="0"/>
              <a:t>Other factors contributing to </a:t>
            </a:r>
            <a:r>
              <a:rPr lang="en-US" dirty="0" err="1" smtClean="0"/>
              <a:t>unroutability</a:t>
            </a:r>
            <a:r>
              <a:rPr lang="en-US" dirty="0" smtClean="0"/>
              <a:t> (i.e. wire sizes, routing blockages, virtual pins) also important</a:t>
            </a:r>
          </a:p>
          <a:p>
            <a:pPr lvl="1"/>
            <a:r>
              <a:rPr lang="en-US" dirty="0" smtClean="0"/>
              <a:t>should be considered along with local nets</a:t>
            </a:r>
          </a:p>
          <a:p>
            <a:pPr lvl="1"/>
            <a:r>
              <a:rPr lang="en-US" dirty="0" smtClean="0"/>
              <a:t>(See paper for details of related experiment)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05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1219200"/>
            <a:ext cx="5605463" cy="12954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TW" sz="6800" b="1" dirty="0" smtClean="0">
                <a:latin typeface="Monotype Corsiva" pitchFamily="66" charset="0"/>
                <a:ea typeface="PMingLiU" pitchFamily="18" charset="-120"/>
              </a:rPr>
              <a:t>Thank You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altLang="zh-TW" sz="1600" b="1" dirty="0" smtClean="0">
              <a:solidFill>
                <a:srgbClr val="3333CC"/>
              </a:solidFill>
              <a:latin typeface="Arial" pitchFamily="34" charset="0"/>
              <a:ea typeface="PMingLiU" pitchFamily="18" charset="-120"/>
              <a:cs typeface="Arial" pitchFamily="34" charset="0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TW" sz="1600" b="1" dirty="0" smtClean="0">
                <a:solidFill>
                  <a:srgbClr val="3333CC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Visit CGRIP’s page for more information: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TW" sz="1600" dirty="0">
                <a:solidFill>
                  <a:srgbClr val="3333CC"/>
                </a:solidFill>
                <a:latin typeface="Arial" pitchFamily="34" charset="0"/>
                <a:ea typeface="PMingLiU" pitchFamily="18" charset="-120"/>
                <a:cs typeface="Arial" pitchFamily="34" charset="0"/>
                <a:hlinkClick r:id="rId3"/>
              </a:rPr>
              <a:t>http://homepages.cae.wisc.edu/~</a:t>
            </a:r>
            <a:r>
              <a:rPr lang="en-US" altLang="zh-TW" sz="1600" dirty="0" smtClean="0">
                <a:solidFill>
                  <a:srgbClr val="3333CC"/>
                </a:solidFill>
                <a:latin typeface="Arial" pitchFamily="34" charset="0"/>
                <a:ea typeface="PMingLiU" pitchFamily="18" charset="-120"/>
                <a:cs typeface="Arial" pitchFamily="34" charset="0"/>
                <a:hlinkClick r:id="rId3"/>
              </a:rPr>
              <a:t>adavoodi/gr/cgrip.htm</a:t>
            </a:r>
            <a:r>
              <a:rPr lang="en-US" altLang="zh-TW" sz="1600" dirty="0">
                <a:solidFill>
                  <a:srgbClr val="3333CC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 </a:t>
            </a:r>
            <a:r>
              <a:rPr lang="en-US" altLang="zh-TW" sz="1600" dirty="0" smtClean="0">
                <a:solidFill>
                  <a:srgbClr val="3333CC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TW" sz="1600" dirty="0" smtClean="0">
                <a:solidFill>
                  <a:srgbClr val="3333CC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or </a:t>
            </a:r>
            <a:r>
              <a:rPr lang="en-US" altLang="zh-TW" sz="1600" dirty="0" err="1" smtClean="0">
                <a:solidFill>
                  <a:srgbClr val="3333CC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google</a:t>
            </a:r>
            <a:r>
              <a:rPr lang="en-US" altLang="zh-TW" sz="1600" dirty="0" smtClean="0">
                <a:solidFill>
                  <a:srgbClr val="3333CC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 “CGRIP”</a:t>
            </a:r>
          </a:p>
        </p:txBody>
      </p:sp>
      <p:pic>
        <p:nvPicPr>
          <p:cNvPr id="226305" name="Picture 1" descr="C:\Users\taihsuan\Desktop\460px-Eda-fabricati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1960" y="3733800"/>
            <a:ext cx="5319440" cy="29719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9391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382000" cy="5334000"/>
          </a:xfrm>
        </p:spPr>
        <p:txBody>
          <a:bodyPr/>
          <a:lstStyle/>
          <a:p>
            <a:r>
              <a:rPr lang="en-US" dirty="0" smtClean="0"/>
              <a:t>Planning for local nets during GR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Reduce the number local nets </a:t>
            </a:r>
          </a:p>
          <a:p>
            <a:pPr marL="1314450" lvl="2" indent="-457200"/>
            <a:r>
              <a:rPr lang="en-US" sz="1600" dirty="0" smtClean="0"/>
              <a:t>using </a:t>
            </a:r>
            <a:r>
              <a:rPr lang="en-US" sz="1600" i="1" dirty="0" smtClean="0"/>
              <a:t>non-uniform binning  </a:t>
            </a:r>
            <a:r>
              <a:rPr lang="en-US" sz="1600" dirty="0" smtClean="0"/>
              <a:t>(i.e., non-uniform </a:t>
            </a:r>
            <a:r>
              <a:rPr lang="en-US" sz="1600" dirty="0" err="1" smtClean="0"/>
              <a:t>gcell</a:t>
            </a:r>
            <a:r>
              <a:rPr lang="en-US" sz="1600" dirty="0" smtClean="0"/>
              <a:t> generation from uniform)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Approximate routing usage of local nets in the graph model of GR</a:t>
            </a:r>
          </a:p>
          <a:p>
            <a:pPr marL="1314450" lvl="2" indent="-457200"/>
            <a:r>
              <a:rPr lang="en-US" sz="1600" dirty="0" smtClean="0"/>
              <a:t>using </a:t>
            </a:r>
            <a:r>
              <a:rPr lang="en-US" sz="1600" i="1" dirty="0" smtClean="0"/>
              <a:t>vertex capacity  </a:t>
            </a:r>
            <a:r>
              <a:rPr lang="en-US" sz="1600" dirty="0" smtClean="0"/>
              <a:t>in addition to edge capacities</a:t>
            </a:r>
          </a:p>
          <a:p>
            <a:r>
              <a:rPr lang="en-US" dirty="0" smtClean="0"/>
              <a:t>An Integer (Linear) Program </a:t>
            </a:r>
            <a:r>
              <a:rPr lang="en-US" i="1" dirty="0" smtClean="0"/>
              <a:t>formulation</a:t>
            </a:r>
            <a:r>
              <a:rPr lang="en-US" dirty="0" smtClean="0"/>
              <a:t> and GR graph model with the above two planning techniques</a:t>
            </a:r>
          </a:p>
          <a:p>
            <a:pPr lvl="1"/>
            <a:r>
              <a:rPr lang="en-US" dirty="0" smtClean="0"/>
              <a:t>as well as layer-specific wire size/spacing and virtual pins</a:t>
            </a:r>
          </a:p>
          <a:p>
            <a:r>
              <a:rPr lang="en-US" dirty="0" smtClean="0"/>
              <a:t>Integration with </a:t>
            </a:r>
            <a:r>
              <a:rPr lang="en-US" u="sng" dirty="0" smtClean="0">
                <a:hlinkClick r:id="rId2"/>
              </a:rPr>
              <a:t>CGRIP</a:t>
            </a:r>
            <a:r>
              <a:rPr lang="en-US" dirty="0"/>
              <a:t> </a:t>
            </a:r>
            <a:r>
              <a:rPr lang="en-US" dirty="0" smtClean="0"/>
              <a:t>for a practical tool</a:t>
            </a:r>
          </a:p>
          <a:p>
            <a:pPr lvl="1"/>
            <a:r>
              <a:rPr lang="en-US" dirty="0" smtClean="0"/>
              <a:t>extensions to various stages in CGRIP to accommodate the above planning techniques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" y="60960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Both the formulation and the final tool capture (1) variation in wire size/spacing per layer; (2) virtual pins in higher layers; (3) routing blockage; (4) non-uniform bins; (5) global routing with vertex and edge capacities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2435024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in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 of congestion analysis during GR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Model as many factors which contribute to routing congestion</a:t>
            </a:r>
          </a:p>
          <a:p>
            <a:pPr marL="1200150" lvl="2" indent="-342900">
              <a:buFont typeface="+mj-lt"/>
              <a:buAutoNum type="alphaLcPeriod"/>
            </a:pPr>
            <a:r>
              <a:rPr lang="en-US" dirty="0" smtClean="0"/>
              <a:t>Factors which can fairly accurately be modeled at the GR stage</a:t>
            </a:r>
          </a:p>
          <a:p>
            <a:pPr marL="1771650" lvl="3" indent="-457200"/>
            <a:r>
              <a:rPr lang="en-US" dirty="0"/>
              <a:t>s</a:t>
            </a:r>
            <a:r>
              <a:rPr lang="en-US" dirty="0" smtClean="0"/>
              <a:t>uch as variations in wire sizes over the metal layers and virtual pins</a:t>
            </a:r>
          </a:p>
          <a:p>
            <a:pPr marL="1314450" lvl="2" indent="-457200">
              <a:buFont typeface="+mj-lt"/>
              <a:buAutoNum type="alphaLcPeriod"/>
            </a:pPr>
            <a:r>
              <a:rPr lang="en-US" dirty="0" smtClean="0">
                <a:sym typeface="Wingdings" pitchFamily="2" charset="2"/>
              </a:rPr>
              <a:t>Factors which may only be approximated during GR and are only known during DR in a conventional design flow</a:t>
            </a:r>
          </a:p>
          <a:p>
            <a:pPr marL="1771650" lvl="3" indent="-457200"/>
            <a:r>
              <a:rPr lang="en-US" dirty="0" smtClean="0">
                <a:sym typeface="Wingdings" pitchFamily="2" charset="2"/>
              </a:rPr>
              <a:t>such as local nets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work focuses on goal 1b (while capturing goal 1a)</a:t>
            </a:r>
          </a:p>
        </p:txBody>
      </p:sp>
    </p:spTree>
    <p:extLst>
      <p:ext uri="{BB962C8B-B14F-4D97-AF65-F5344CB8AC3E}">
        <p14:creationId xmlns:p14="http://schemas.microsoft.com/office/powerpoint/2010/main" val="232455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</a:t>
            </a:r>
            <a:r>
              <a:rPr lang="en-US" dirty="0" smtClean="0"/>
              <a:t>in </a:t>
            </a:r>
            <a:r>
              <a:rPr lang="en-US" dirty="0"/>
              <a:t>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 of congestion analysis during GR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dirty="0" smtClean="0"/>
              <a:t>Fast identification of </a:t>
            </a:r>
            <a:r>
              <a:rPr lang="en-US" dirty="0" err="1" smtClean="0"/>
              <a:t>unroutable</a:t>
            </a:r>
            <a:r>
              <a:rPr lang="en-US" dirty="0" smtClean="0"/>
              <a:t> regions on the layout for feedback to placement with as high resolution as possible</a:t>
            </a:r>
          </a:p>
          <a:p>
            <a:pPr marL="1314450" lvl="2" indent="-457200"/>
            <a:r>
              <a:rPr lang="en-US" dirty="0" smtClean="0"/>
              <a:t>Need point of reference to claim a location is </a:t>
            </a:r>
            <a:r>
              <a:rPr lang="en-US" dirty="0" err="1" smtClean="0"/>
              <a:t>unroutable</a:t>
            </a:r>
            <a:endParaRPr lang="en-US" dirty="0" smtClean="0"/>
          </a:p>
          <a:p>
            <a:pPr marL="1771650" lvl="3" indent="-457200"/>
            <a:r>
              <a:rPr lang="en-US" dirty="0" err="1" smtClean="0"/>
              <a:t>Unroutable</a:t>
            </a:r>
            <a:r>
              <a:rPr lang="en-US" dirty="0" smtClean="0"/>
              <a:t> with respect to congestion map created at the DR stage? </a:t>
            </a:r>
          </a:p>
          <a:p>
            <a:pPr marL="2228850" lvl="4" indent="-457200"/>
            <a:r>
              <a:rPr lang="en-US" dirty="0" smtClean="0"/>
              <a:t>Note, this claim only be accurate if both items 1a &amp; 1b are considered </a:t>
            </a:r>
          </a:p>
          <a:p>
            <a:pPr marL="1771650" lvl="3" indent="-457200"/>
            <a:r>
              <a:rPr lang="en-US" dirty="0" smtClean="0"/>
              <a:t>Or </a:t>
            </a:r>
            <a:r>
              <a:rPr lang="en-US" dirty="0" err="1" smtClean="0"/>
              <a:t>unroutable</a:t>
            </a:r>
            <a:r>
              <a:rPr lang="en-US" dirty="0" smtClean="0"/>
              <a:t> with respect to the global router running much longer duration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Our prior work CGRIP focused on goal 2 (while capturing goal 1a)</a:t>
            </a:r>
          </a:p>
          <a:p>
            <a:pPr lvl="2"/>
            <a:r>
              <a:rPr lang="en-US" dirty="0" smtClean="0"/>
              <a:t>For a small analysis time budget, CGRIP identifies </a:t>
            </a:r>
            <a:r>
              <a:rPr lang="en-US" dirty="0" err="1"/>
              <a:t>unroutable</a:t>
            </a:r>
            <a:r>
              <a:rPr lang="en-US" dirty="0"/>
              <a:t> regions with “lower resolution” </a:t>
            </a:r>
            <a:endParaRPr lang="en-US" dirty="0" smtClean="0"/>
          </a:p>
          <a:p>
            <a:pPr lvl="3"/>
            <a:r>
              <a:rPr lang="en-US" dirty="0" smtClean="0">
                <a:sym typeface="Wingdings" pitchFamily="2" charset="2"/>
              </a:rPr>
              <a:t>modeled by introducing a </a:t>
            </a:r>
            <a:r>
              <a:rPr lang="en-US" u="sng" dirty="0">
                <a:sym typeface="Wingdings" pitchFamily="2" charset="2"/>
              </a:rPr>
              <a:t>new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objective </a:t>
            </a:r>
            <a:r>
              <a:rPr lang="en-US" dirty="0">
                <a:sym typeface="Wingdings" pitchFamily="2" charset="2"/>
              </a:rPr>
              <a:t>for </a:t>
            </a:r>
            <a:r>
              <a:rPr lang="en-US" dirty="0" smtClean="0">
                <a:sym typeface="Wingdings" pitchFamily="2" charset="2"/>
              </a:rPr>
              <a:t>the GR stage (i.e., regional minimization of overflow controlled by an input resolution parameter)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6248400"/>
            <a:ext cx="838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CGRIP: </a:t>
            </a:r>
            <a:r>
              <a:rPr lang="en-US" sz="1200" dirty="0" err="1"/>
              <a:t>Shojaei</a:t>
            </a:r>
            <a:r>
              <a:rPr lang="en-US" sz="1200" dirty="0"/>
              <a:t>, </a:t>
            </a:r>
            <a:r>
              <a:rPr lang="en-US" sz="1200" dirty="0" err="1"/>
              <a:t>Davoodi</a:t>
            </a:r>
            <a:r>
              <a:rPr lang="en-US" sz="1200" dirty="0"/>
              <a:t>, </a:t>
            </a:r>
            <a:r>
              <a:rPr lang="en-US" sz="1200" dirty="0" err="1"/>
              <a:t>Lindeorth</a:t>
            </a:r>
            <a:r>
              <a:rPr lang="en-US" sz="1200" dirty="0"/>
              <a:t>, “Congestion Analysis for Global Routing Using Integer Programming”, </a:t>
            </a:r>
            <a:r>
              <a:rPr lang="en-US" sz="1200" dirty="0" smtClean="0"/>
              <a:t>ICCAD’11</a:t>
            </a:r>
          </a:p>
        </p:txBody>
      </p:sp>
    </p:spTree>
    <p:extLst>
      <p:ext uri="{BB962C8B-B14F-4D97-AF65-F5344CB8AC3E}">
        <p14:creationId xmlns:p14="http://schemas.microsoft.com/office/powerpoint/2010/main" val="23998029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Binning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Binning procedure</a:t>
            </a:r>
          </a:p>
          <a:p>
            <a:pPr lvl="1"/>
            <a:r>
              <a:rPr lang="en-US" dirty="0" smtClean="0"/>
              <a:t>given</a:t>
            </a:r>
          </a:p>
          <a:p>
            <a:pPr lvl="2"/>
            <a:r>
              <a:rPr lang="en-US" dirty="0" smtClean="0"/>
              <a:t>an existing grid for GR with uniform </a:t>
            </a:r>
            <a:r>
              <a:rPr lang="en-US" dirty="0" err="1" smtClean="0"/>
              <a:t>gcells</a:t>
            </a:r>
            <a:r>
              <a:rPr lang="en-US" dirty="0" smtClean="0"/>
              <a:t> with certain offset with respect to the placement grid</a:t>
            </a:r>
          </a:p>
          <a:p>
            <a:pPr lvl="2"/>
            <a:r>
              <a:rPr lang="en-US" dirty="0" smtClean="0"/>
              <a:t>cell pin locations specified with respect to the placement grid graph</a:t>
            </a:r>
          </a:p>
          <a:p>
            <a:pPr lvl="1"/>
            <a:r>
              <a:rPr lang="en-US" dirty="0" smtClean="0"/>
              <a:t>output</a:t>
            </a:r>
          </a:p>
          <a:p>
            <a:pPr lvl="2"/>
            <a:r>
              <a:rPr lang="en-US" dirty="0" smtClean="0"/>
              <a:t>GR grid with non-uniform </a:t>
            </a:r>
            <a:r>
              <a:rPr lang="en-US" dirty="0" err="1" smtClean="0"/>
              <a:t>gcells</a:t>
            </a:r>
            <a:endParaRPr lang="en-US" dirty="0" smtClean="0"/>
          </a:p>
          <a:p>
            <a:pPr lvl="1"/>
            <a:r>
              <a:rPr lang="en-US" dirty="0" smtClean="0"/>
              <a:t>features</a:t>
            </a:r>
            <a:endParaRPr lang="en-US" dirty="0"/>
          </a:p>
          <a:p>
            <a:pPr marL="1314450" lvl="2" indent="-457200">
              <a:buFont typeface="+mj-lt"/>
              <a:buAutoNum type="arabicPeriod"/>
            </a:pPr>
            <a:r>
              <a:rPr lang="en-US" dirty="0" smtClean="0"/>
              <a:t>trades </a:t>
            </a:r>
            <a:r>
              <a:rPr lang="en-US" dirty="0"/>
              <a:t>off increase in </a:t>
            </a:r>
            <a:r>
              <a:rPr lang="en-US" dirty="0" smtClean="0"/>
              <a:t>global </a:t>
            </a:r>
            <a:r>
              <a:rPr lang="en-US" dirty="0"/>
              <a:t>nets </a:t>
            </a:r>
            <a:r>
              <a:rPr lang="en-US" dirty="0" smtClean="0"/>
              <a:t>with </a:t>
            </a:r>
            <a:r>
              <a:rPr lang="en-US" dirty="0"/>
              <a:t>decrease in local nets </a:t>
            </a:r>
          </a:p>
          <a:p>
            <a:pPr marL="1771650" lvl="3" indent="-457200"/>
            <a:r>
              <a:rPr lang="en-US" dirty="0" smtClean="0"/>
              <a:t>increases the GR effort but in turn decreases the </a:t>
            </a:r>
            <a:r>
              <a:rPr lang="en-US" dirty="0"/>
              <a:t>error associated with approximating or ignoring local </a:t>
            </a:r>
            <a:r>
              <a:rPr lang="en-US" dirty="0" smtClean="0"/>
              <a:t>nets </a:t>
            </a:r>
          </a:p>
          <a:p>
            <a:pPr marL="1771650" lvl="3" indent="-457200"/>
            <a:r>
              <a:rPr lang="en-US" dirty="0" smtClean="0"/>
              <a:t>an input parameter allows controlling this tradeoff</a:t>
            </a:r>
            <a:endParaRPr lang="en-US" dirty="0"/>
          </a:p>
          <a:p>
            <a:pPr marL="1314450" lvl="2" indent="-457200">
              <a:buFont typeface="+mj-lt"/>
              <a:buAutoNum type="arabicPeriod"/>
            </a:pPr>
            <a:r>
              <a:rPr lang="en-US" dirty="0" smtClean="0"/>
              <a:t>GR grid remains the same</a:t>
            </a:r>
          </a:p>
          <a:p>
            <a:pPr marL="1771650" lvl="3" indent="-457200"/>
            <a:r>
              <a:rPr lang="en-US" dirty="0" smtClean="0"/>
              <a:t>as far as size (i.e., number of </a:t>
            </a:r>
            <a:r>
              <a:rPr lang="en-US" dirty="0" err="1" smtClean="0"/>
              <a:t>gcells</a:t>
            </a:r>
            <a:r>
              <a:rPr lang="en-US" dirty="0" smtClean="0"/>
              <a:t>) and topology of the GR graph (i.e., grid) and the offset with respect to the placement grid</a:t>
            </a:r>
            <a:endParaRPr lang="en-US" dirty="0"/>
          </a:p>
          <a:p>
            <a:pPr marL="1771650" lvl="3" indent="-457200"/>
            <a:r>
              <a:rPr lang="en-US" dirty="0" smtClean="0"/>
              <a:t>changes in the graph model of GR are reflected in the weights of the edges and vertex which relate to capacity </a:t>
            </a:r>
            <a:r>
              <a:rPr lang="en-US" i="1" dirty="0" smtClean="0"/>
              <a:t>and</a:t>
            </a:r>
            <a:r>
              <a:rPr lang="en-US" dirty="0" smtClean="0"/>
              <a:t> </a:t>
            </a:r>
            <a:r>
              <a:rPr lang="en-US" dirty="0" err="1" smtClean="0"/>
              <a:t>wirelength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01429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Binning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33399" y="990600"/>
                <a:ext cx="5005313" cy="5334000"/>
              </a:xfrm>
            </p:spPr>
            <p:txBody>
              <a:bodyPr/>
              <a:lstStyle/>
              <a:p>
                <a:r>
                  <a:rPr lang="en-US" sz="2400" dirty="0" smtClean="0"/>
                  <a:t>Step 1: </a:t>
                </a:r>
              </a:p>
              <a:p>
                <a:pPr lvl="1"/>
                <a:r>
                  <a:rPr lang="en-US" sz="2000" dirty="0" smtClean="0"/>
                  <a:t>Starting from the uniform grid, visit </a:t>
                </a:r>
                <a:r>
                  <a:rPr lang="en-US" sz="2000" dirty="0"/>
                  <a:t>each cutline </a:t>
                </a:r>
                <a:r>
                  <a:rPr lang="en-US" sz="2000" dirty="0" smtClean="0"/>
                  <a:t>(V or H) of the grid and find a new location for it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sz="1800" dirty="0" smtClean="0"/>
                  <a:t>Each cutline </a:t>
                </a:r>
                <a:r>
                  <a:rPr lang="en-US" sz="1800" dirty="0"/>
                  <a:t>is perturbed </a:t>
                </a:r>
                <a:r>
                  <a:rPr lang="en-US" sz="1800" dirty="0" smtClean="0"/>
                  <a:t>with respect to the placement grid within the entire range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sz="1800" dirty="0" smtClean="0"/>
                  <a:t>The </a:t>
                </a:r>
                <a:r>
                  <a:rPr lang="en-US" sz="1800" dirty="0"/>
                  <a:t>new location </a:t>
                </a:r>
                <a:r>
                  <a:rPr lang="en-US" sz="1800" dirty="0" smtClean="0"/>
                  <a:t>results </a:t>
                </a:r>
                <a:r>
                  <a:rPr lang="en-US" sz="1800" dirty="0"/>
                  <a:t>in </a:t>
                </a:r>
                <a:r>
                  <a:rPr lang="en-US" sz="1800" dirty="0" smtClean="0"/>
                  <a:t>the closest </a:t>
                </a:r>
                <a:r>
                  <a:rPr lang="en-US" sz="1800" dirty="0"/>
                  <a:t>value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/>
                      </a:rPr>
                      <m:t>η</m:t>
                    </m:r>
                    <m:sSub>
                      <m:sSubPr>
                        <m:ctrlPr>
                          <a:rPr lang="el-G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𝑚𝑎𝑥</m:t>
                        </m:r>
                      </m:sub>
                    </m:sSub>
                    <m:r>
                      <a:rPr lang="en-US" sz="1600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sz="1600" dirty="0" smtClean="0"/>
                  <a:t> the maximum number of global nets for that cut when explored over its range of potential locations</a:t>
                </a:r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/>
                      </a:rPr>
                      <m:t>η</m:t>
                    </m:r>
                    <m:r>
                      <a:rPr lang="en-US" sz="1600" b="0" i="1" smtClean="0">
                        <a:latin typeface="Cambria Math"/>
                      </a:rPr>
                      <m:t>:</m:t>
                    </m:r>
                    <m:r>
                      <a:rPr lang="en-US" sz="16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input parameter between 0 and 1</a:t>
                </a:r>
              </a:p>
              <a:p>
                <a:pPr lvl="4"/>
                <a:r>
                  <a:rPr lang="en-US" sz="1600" dirty="0" smtClean="0"/>
                  <a:t>Controls number of global nets introduced at each step</a:t>
                </a:r>
                <a:endParaRPr lang="en-US" sz="1600" dirty="0"/>
              </a:p>
              <a:p>
                <a:pPr lvl="3"/>
                <a:endParaRPr lang="en-US" sz="1600" dirty="0" smtClean="0"/>
              </a:p>
              <a:p>
                <a:pPr lvl="3"/>
                <a:endParaRPr lang="en-US" sz="1600" dirty="0"/>
              </a:p>
              <a:p>
                <a:pPr lvl="3"/>
                <a:endParaRPr lang="en-US" sz="1600" dirty="0"/>
              </a:p>
              <a:p>
                <a:pPr lvl="3"/>
                <a:endParaRPr lang="en-US" sz="1600" dirty="0"/>
              </a:p>
              <a:p>
                <a:pPr lvl="3"/>
                <a:endParaRPr lang="en-US" sz="1600" dirty="0"/>
              </a:p>
              <a:p>
                <a:pPr lvl="1"/>
                <a:endParaRPr lang="en-US" sz="2000" dirty="0" smtClean="0"/>
              </a:p>
              <a:p>
                <a:pPr lvl="1"/>
                <a:endParaRPr lang="en-US" sz="20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33399" y="990600"/>
                <a:ext cx="5005313" cy="5334000"/>
              </a:xfrm>
              <a:blipFill rotWithShape="1">
                <a:blip r:embed="rId2"/>
                <a:stretch>
                  <a:fillRect l="-1582" t="-800" r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063" name="Content Placeholder 45062"/>
          <p:cNvSpPr>
            <a:spLocks noGrp="1"/>
          </p:cNvSpPr>
          <p:nvPr>
            <p:ph sz="half" idx="2"/>
          </p:nvPr>
        </p:nvSpPr>
        <p:spPr>
          <a:xfrm>
            <a:off x="5410200" y="944430"/>
            <a:ext cx="3733800" cy="5334000"/>
          </a:xfrm>
        </p:spPr>
        <p:txBody>
          <a:bodyPr/>
          <a:lstStyle/>
          <a:p>
            <a:r>
              <a:rPr lang="en-US" sz="2400" dirty="0" smtClean="0"/>
              <a:t>Example</a:t>
            </a:r>
            <a:endParaRPr lang="en-US" sz="24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526020" y="2614136"/>
            <a:ext cx="131318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r" eaLnBrk="1" hangingPunct="1"/>
            <a:r>
              <a:rPr lang="en-US" sz="1100" dirty="0">
                <a:cs typeface="Arial" charset="0"/>
              </a:rPr>
              <a:t># of global nets: 2</a:t>
            </a:r>
          </a:p>
          <a:p>
            <a:pPr algn="r" eaLnBrk="1" hangingPunct="1"/>
            <a:r>
              <a:rPr lang="en-US" sz="1100" dirty="0">
                <a:cs typeface="Arial" charset="0"/>
              </a:rPr>
              <a:t># of local nets: 6</a:t>
            </a:r>
          </a:p>
          <a:p>
            <a:pPr algn="r" eaLnBrk="1" hangingPunct="1"/>
            <a:r>
              <a:rPr lang="en-US" sz="1100" dirty="0">
                <a:cs typeface="Arial" charset="0"/>
              </a:rPr>
              <a:t># of global cells: 9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602220" y="5495836"/>
            <a:ext cx="131318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r" eaLnBrk="1" hangingPunct="1"/>
            <a:r>
              <a:rPr lang="en-US" sz="1100" dirty="0">
                <a:cs typeface="Arial" charset="0"/>
              </a:rPr>
              <a:t># of </a:t>
            </a:r>
            <a:r>
              <a:rPr lang="en-US" sz="1100" dirty="0" smtClean="0">
                <a:cs typeface="Arial" charset="0"/>
              </a:rPr>
              <a:t>global </a:t>
            </a:r>
            <a:r>
              <a:rPr lang="en-US" sz="1100" dirty="0">
                <a:cs typeface="Arial" charset="0"/>
              </a:rPr>
              <a:t>nets: 8</a:t>
            </a:r>
          </a:p>
          <a:p>
            <a:pPr algn="r" eaLnBrk="1" hangingPunct="1"/>
            <a:r>
              <a:rPr lang="en-US" sz="1100" dirty="0">
                <a:cs typeface="Arial" charset="0"/>
              </a:rPr>
              <a:t># of local nets: 0</a:t>
            </a:r>
          </a:p>
          <a:p>
            <a:pPr algn="r" eaLnBrk="1" hangingPunct="1"/>
            <a:r>
              <a:rPr lang="en-US" sz="1100" dirty="0">
                <a:cs typeface="Arial" charset="0"/>
              </a:rPr>
              <a:t># of global cells: 9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035683" y="2743200"/>
            <a:ext cx="12795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non-uniform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858000" y="1442654"/>
            <a:ext cx="8691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uniform</a:t>
            </a:r>
          </a:p>
        </p:txBody>
      </p:sp>
      <p:grpSp>
        <p:nvGrpSpPr>
          <p:cNvPr id="45064" name="Group 9"/>
          <p:cNvGrpSpPr>
            <a:grpSpLocks/>
          </p:cNvGrpSpPr>
          <p:nvPr/>
        </p:nvGrpSpPr>
        <p:grpSpPr bwMode="auto">
          <a:xfrm>
            <a:off x="5750503" y="1741026"/>
            <a:ext cx="1336097" cy="845872"/>
            <a:chOff x="1600200" y="1285998"/>
            <a:chExt cx="2369127" cy="1762425"/>
          </a:xfrm>
        </p:grpSpPr>
        <p:cxnSp>
          <p:nvCxnSpPr>
            <p:cNvPr id="96" name="Elbow Connector 95"/>
            <p:cNvCxnSpPr/>
            <p:nvPr/>
          </p:nvCxnSpPr>
          <p:spPr>
            <a:xfrm flipV="1">
              <a:off x="1981293" y="1884588"/>
              <a:ext cx="1524371" cy="762130"/>
            </a:xfrm>
            <a:prstGeom prst="bentConnector3">
              <a:avLst>
                <a:gd name="adj1" fmla="val 100303"/>
              </a:avLst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2389380" y="1482882"/>
              <a:ext cx="78759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1938420" y="1873473"/>
              <a:ext cx="0" cy="593826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/>
            <p:nvPr/>
          </p:nvCxnSpPr>
          <p:spPr>
            <a:xfrm rot="5400000">
              <a:off x="3277031" y="2560967"/>
              <a:ext cx="609704" cy="304874"/>
            </a:xfrm>
            <a:prstGeom prst="bentConnector3">
              <a:avLst>
                <a:gd name="adj1" fmla="val 100000"/>
              </a:avLst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1752637" y="1565446"/>
              <a:ext cx="0" cy="868511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573944" y="1300288"/>
              <a:ext cx="0" cy="174813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2784764" y="1300288"/>
              <a:ext cx="0" cy="174813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180148" y="1300288"/>
              <a:ext cx="0" cy="174813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2389380" y="1300288"/>
              <a:ext cx="0" cy="174813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995584" y="1300288"/>
              <a:ext cx="0" cy="174813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1600200" y="1573385"/>
              <a:ext cx="236912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1600200" y="1863947"/>
              <a:ext cx="236912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1600200" y="2156096"/>
              <a:ext cx="236912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1600200" y="2446659"/>
              <a:ext cx="236912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>
              <a:off x="1600200" y="2738809"/>
              <a:ext cx="236912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1600200" y="3029370"/>
              <a:ext cx="23691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1600200" y="1285998"/>
              <a:ext cx="2369127" cy="17481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>
                <a:latin typeface="Arial" pitchFamily="34" charset="0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3175384" y="1732162"/>
              <a:ext cx="78759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398908" y="2324400"/>
              <a:ext cx="786003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2362386" y="2875357"/>
              <a:ext cx="786004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7426903" y="1747453"/>
            <a:ext cx="1336097" cy="845873"/>
            <a:chOff x="5403273" y="1279770"/>
            <a:chExt cx="2369127" cy="1762324"/>
          </a:xfrm>
        </p:grpSpPr>
        <p:cxnSp>
          <p:nvCxnSpPr>
            <p:cNvPr id="82" name="Elbow Connector 81"/>
            <p:cNvCxnSpPr/>
            <p:nvPr/>
          </p:nvCxnSpPr>
          <p:spPr>
            <a:xfrm flipV="1">
              <a:off x="5784366" y="1878326"/>
              <a:ext cx="1524371" cy="762086"/>
            </a:xfrm>
            <a:prstGeom prst="bentConnector3">
              <a:avLst>
                <a:gd name="adj1" fmla="val 100303"/>
              </a:avLst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192453" y="1579842"/>
              <a:ext cx="787592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/>
            <p:nvPr/>
          </p:nvCxnSpPr>
          <p:spPr>
            <a:xfrm rot="5400000">
              <a:off x="7080121" y="2564183"/>
              <a:ext cx="609669" cy="304874"/>
            </a:xfrm>
            <a:prstGeom prst="bentConnector3">
              <a:avLst>
                <a:gd name="adj1" fmla="val 100000"/>
              </a:avLst>
            </a:prstGeom>
            <a:ln w="25400">
              <a:solidFill>
                <a:schemeClr val="tx1"/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5555710" y="1559202"/>
              <a:ext cx="0" cy="868461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6970518" y="1294060"/>
              <a:ext cx="0" cy="174803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192453" y="1294060"/>
              <a:ext cx="0" cy="174803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5403273" y="1857685"/>
              <a:ext cx="2369127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5403273" y="2440364"/>
              <a:ext cx="2369127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5403273" y="1279770"/>
              <a:ext cx="2369127" cy="1748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>
                <a:latin typeface="Arial" pitchFamily="34" charset="0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6978457" y="1725908"/>
              <a:ext cx="787592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6201981" y="2318112"/>
              <a:ext cx="78600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6165459" y="2869037"/>
              <a:ext cx="78600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5790717" y="1867211"/>
              <a:ext cx="0" cy="593792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/>
          <p:cNvCxnSpPr/>
          <p:nvPr/>
        </p:nvCxnSpPr>
        <p:spPr>
          <a:xfrm>
            <a:off x="7160277" y="3643700"/>
            <a:ext cx="154923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118966" y="4405700"/>
            <a:ext cx="5373" cy="19050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7287674" y="3397267"/>
            <a:ext cx="1551526" cy="1093039"/>
            <a:chOff x="3193743" y="4273518"/>
            <a:chExt cx="2750175" cy="2276830"/>
          </a:xfrm>
        </p:grpSpPr>
        <p:sp>
          <p:nvSpPr>
            <p:cNvPr id="45121" name="TextBox 59"/>
            <p:cNvSpPr txBox="1">
              <a:spLocks noChangeArrowheads="1"/>
            </p:cNvSpPr>
            <p:nvPr/>
          </p:nvSpPr>
          <p:spPr bwMode="auto">
            <a:xfrm>
              <a:off x="3668579" y="6005407"/>
              <a:ext cx="2111744" cy="544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100" dirty="0">
                  <a:cs typeface="Arial" charset="0"/>
                </a:rPr>
                <a:t>0    </a:t>
              </a:r>
              <a:r>
                <a:rPr lang="en-US" sz="1100" dirty="0" smtClean="0">
                  <a:cs typeface="Arial" charset="0"/>
                </a:rPr>
                <a:t> </a:t>
              </a:r>
              <a:r>
                <a:rPr lang="en-US" sz="1100" dirty="0">
                  <a:cs typeface="Arial" charset="0"/>
                </a:rPr>
                <a:t>0 </a:t>
              </a:r>
              <a:r>
                <a:rPr lang="en-US" sz="1100" dirty="0" smtClean="0">
                  <a:cs typeface="Arial" charset="0"/>
                </a:rPr>
                <a:t>         0   2</a:t>
              </a:r>
              <a:endParaRPr lang="en-US" sz="1100" dirty="0">
                <a:cs typeface="Arial" charset="0"/>
              </a:endParaRPr>
            </a:p>
          </p:txBody>
        </p:sp>
        <p:sp>
          <p:nvSpPr>
            <p:cNvPr id="45122" name="TextBox 60"/>
            <p:cNvSpPr txBox="1">
              <a:spLocks noChangeArrowheads="1"/>
            </p:cNvSpPr>
            <p:nvPr/>
          </p:nvSpPr>
          <p:spPr bwMode="auto">
            <a:xfrm>
              <a:off x="3200209" y="4273518"/>
              <a:ext cx="301686" cy="1250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100" dirty="0">
                  <a:cs typeface="Arial" charset="0"/>
                </a:rPr>
                <a:t>0</a:t>
              </a:r>
            </a:p>
            <a:p>
              <a:pPr eaLnBrk="1" hangingPunct="1"/>
              <a:r>
                <a:rPr lang="en-US" sz="1100" dirty="0">
                  <a:cs typeface="Arial" charset="0"/>
                </a:rPr>
                <a:t>0</a:t>
              </a:r>
            </a:p>
            <a:p>
              <a:pPr eaLnBrk="1" hangingPunct="1"/>
              <a:endParaRPr lang="en-US" sz="1100" dirty="0">
                <a:cs typeface="Arial" charset="0"/>
              </a:endParaRPr>
            </a:p>
          </p:txBody>
        </p:sp>
        <p:sp>
          <p:nvSpPr>
            <p:cNvPr id="45123" name="TextBox 61"/>
            <p:cNvSpPr txBox="1">
              <a:spLocks noChangeArrowheads="1"/>
            </p:cNvSpPr>
            <p:nvPr/>
          </p:nvSpPr>
          <p:spPr bwMode="auto">
            <a:xfrm>
              <a:off x="3193743" y="5242759"/>
              <a:ext cx="301686" cy="801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100" dirty="0">
                  <a:cs typeface="Arial" charset="0"/>
                </a:rPr>
                <a:t>0</a:t>
              </a:r>
            </a:p>
            <a:p>
              <a:pPr eaLnBrk="1" hangingPunct="1"/>
              <a:r>
                <a:rPr lang="en-US" sz="1100" dirty="0">
                  <a:cs typeface="Arial" charset="0"/>
                </a:rPr>
                <a:t>1</a:t>
              </a:r>
            </a:p>
          </p:txBody>
        </p:sp>
        <p:cxnSp>
          <p:nvCxnSpPr>
            <p:cNvPr id="64" name="Elbow Connector 63"/>
            <p:cNvCxnSpPr/>
            <p:nvPr/>
          </p:nvCxnSpPr>
          <p:spPr>
            <a:xfrm rot="5400000">
              <a:off x="5250245" y="5605479"/>
              <a:ext cx="609549" cy="304770"/>
            </a:xfrm>
            <a:prstGeom prst="bentConnector3">
              <a:avLst>
                <a:gd name="adj1" fmla="val 100000"/>
              </a:avLst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48670" y="4365743"/>
              <a:ext cx="0" cy="17476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759761" y="4365743"/>
              <a:ext cx="0" cy="17476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153422" y="4365743"/>
              <a:ext cx="0" cy="17476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364513" y="4365743"/>
              <a:ext cx="0" cy="17476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969265" y="4365743"/>
              <a:ext cx="0" cy="17476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574017" y="4365743"/>
              <a:ext cx="0" cy="17476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943918" y="4365743"/>
              <a:ext cx="0" cy="17476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3574017" y="4638771"/>
              <a:ext cx="236990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3574017" y="4346695"/>
              <a:ext cx="23699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3574017" y="4929258"/>
              <a:ext cx="236990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3574017" y="5221334"/>
              <a:ext cx="2369901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3574017" y="5511823"/>
              <a:ext cx="236990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3574017" y="5803898"/>
              <a:ext cx="2369901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3574017" y="6094386"/>
              <a:ext cx="23699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3574017" y="4351457"/>
              <a:ext cx="2369901" cy="17476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>
                <a:latin typeface="Arial" pitchFamily="34" charset="0"/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5150247" y="4797507"/>
              <a:ext cx="785735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7479574" y="4630438"/>
            <a:ext cx="1336097" cy="842062"/>
            <a:chOff x="6622473" y="4365029"/>
            <a:chExt cx="2369127" cy="1753388"/>
          </a:xfrm>
        </p:grpSpPr>
        <p:cxnSp>
          <p:nvCxnSpPr>
            <p:cNvPr id="46" name="Elbow Connector 45"/>
            <p:cNvCxnSpPr/>
            <p:nvPr/>
          </p:nvCxnSpPr>
          <p:spPr>
            <a:xfrm flipV="1">
              <a:off x="7003566" y="4950550"/>
              <a:ext cx="1524371" cy="761652"/>
            </a:xfrm>
            <a:prstGeom prst="bentConnector3">
              <a:avLst>
                <a:gd name="adj1" fmla="val 100303"/>
              </a:avLst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411653" y="4549095"/>
              <a:ext cx="78759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960693" y="4937856"/>
              <a:ext cx="0" cy="59504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/>
            <p:nvPr/>
          </p:nvCxnSpPr>
          <p:spPr>
            <a:xfrm rot="5400000">
              <a:off x="8299495" y="5624822"/>
              <a:ext cx="609322" cy="304874"/>
            </a:xfrm>
            <a:prstGeom prst="bentConnector3">
              <a:avLst>
                <a:gd name="adj1" fmla="val 100000"/>
              </a:avLst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8596217" y="4365029"/>
              <a:ext cx="0" cy="174862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807037" y="4365029"/>
              <a:ext cx="0" cy="174862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8991600" y="4365029"/>
              <a:ext cx="0" cy="17486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6622473" y="5220302"/>
              <a:ext cx="2369127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6622473" y="5802648"/>
              <a:ext cx="2369127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6622473" y="4369790"/>
              <a:ext cx="2369127" cy="17486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>
                <a:latin typeface="Arial" pitchFamily="34" charset="0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8197657" y="4798219"/>
              <a:ext cx="78759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421181" y="5388500"/>
              <a:ext cx="786003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384659" y="5940698"/>
              <a:ext cx="786004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781262" y="4634781"/>
              <a:ext cx="0" cy="867967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5538712" y="3311116"/>
            <a:ext cx="1547888" cy="1102991"/>
            <a:chOff x="-70683" y="4260857"/>
            <a:chExt cx="2744610" cy="2299053"/>
          </a:xfrm>
        </p:grpSpPr>
        <p:sp>
          <p:nvSpPr>
            <p:cNvPr id="45079" name="TextBox 17"/>
            <p:cNvSpPr txBox="1">
              <a:spLocks noChangeArrowheads="1"/>
            </p:cNvSpPr>
            <p:nvPr/>
          </p:nvSpPr>
          <p:spPr bwMode="auto">
            <a:xfrm>
              <a:off x="428759" y="6014615"/>
              <a:ext cx="2183483" cy="545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100" dirty="0">
                  <a:cs typeface="Arial" charset="0"/>
                </a:rPr>
                <a:t>1    </a:t>
              </a:r>
              <a:r>
                <a:rPr lang="en-US" sz="1100" dirty="0" smtClean="0">
                  <a:cs typeface="Arial" charset="0"/>
                </a:rPr>
                <a:t>1    </a:t>
              </a:r>
              <a:r>
                <a:rPr lang="en-US" sz="1100" dirty="0">
                  <a:cs typeface="Arial" charset="0"/>
                </a:rPr>
                <a:t>4  </a:t>
              </a:r>
              <a:r>
                <a:rPr lang="en-US" sz="1100" dirty="0" smtClean="0">
                  <a:cs typeface="Arial" charset="0"/>
                </a:rPr>
                <a:t>  1    </a:t>
              </a:r>
              <a:r>
                <a:rPr lang="en-US" sz="1100" dirty="0">
                  <a:cs typeface="Arial" charset="0"/>
                </a:rPr>
                <a:t>2</a:t>
              </a:r>
            </a:p>
          </p:txBody>
        </p:sp>
        <p:cxnSp>
          <p:nvCxnSpPr>
            <p:cNvPr id="20" name="Elbow Connector 19"/>
            <p:cNvCxnSpPr/>
            <p:nvPr/>
          </p:nvCxnSpPr>
          <p:spPr>
            <a:xfrm flipV="1">
              <a:off x="685935" y="4915398"/>
              <a:ext cx="1524339" cy="762431"/>
            </a:xfrm>
            <a:prstGeom prst="bentConnector3">
              <a:avLst>
                <a:gd name="adj1" fmla="val 100303"/>
              </a:avLst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094014" y="4513533"/>
              <a:ext cx="787575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43064" y="4904279"/>
              <a:ext cx="0" cy="594061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278552" y="4330868"/>
              <a:ext cx="0" cy="174723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489389" y="4330868"/>
              <a:ext cx="0" cy="174723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884765" y="4330868"/>
              <a:ext cx="0" cy="174723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94014" y="4330868"/>
              <a:ext cx="0" cy="174723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00227" y="4330868"/>
              <a:ext cx="0" cy="174723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04851" y="4330868"/>
              <a:ext cx="0" cy="17472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673927" y="4330868"/>
              <a:ext cx="0" cy="17472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304851" y="4602483"/>
              <a:ext cx="236907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304851" y="4311807"/>
              <a:ext cx="23690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304851" y="4894748"/>
              <a:ext cx="236907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304851" y="5185425"/>
              <a:ext cx="236907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04851" y="5477691"/>
              <a:ext cx="236907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04851" y="5768367"/>
              <a:ext cx="236907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04851" y="6059044"/>
              <a:ext cx="23690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304851" y="4316572"/>
              <a:ext cx="2369076" cy="17472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>
                <a:latin typeface="Arial" pitchFamily="34" charset="0"/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880001" y="4762912"/>
              <a:ext cx="787575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103541" y="5353796"/>
              <a:ext cx="785987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067020" y="5906558"/>
              <a:ext cx="78598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57285" y="4597718"/>
              <a:ext cx="0" cy="868853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104" name="TextBox 42"/>
            <p:cNvSpPr txBox="1">
              <a:spLocks noChangeArrowheads="1"/>
            </p:cNvSpPr>
            <p:nvPr/>
          </p:nvSpPr>
          <p:spPr bwMode="auto">
            <a:xfrm>
              <a:off x="-70683" y="4260857"/>
              <a:ext cx="301686" cy="1117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100" dirty="0">
                  <a:cs typeface="Arial" charset="0"/>
                </a:rPr>
                <a:t>1</a:t>
              </a:r>
            </a:p>
            <a:p>
              <a:pPr eaLnBrk="1" hangingPunct="1"/>
              <a:r>
                <a:rPr lang="en-US" sz="1100" dirty="0">
                  <a:cs typeface="Arial" charset="0"/>
                </a:rPr>
                <a:t>1</a:t>
              </a:r>
            </a:p>
            <a:p>
              <a:pPr eaLnBrk="1" hangingPunct="1"/>
              <a:r>
                <a:rPr lang="en-US" sz="1100" dirty="0">
                  <a:cs typeface="Arial" charset="0"/>
                </a:rPr>
                <a:t>3</a:t>
              </a:r>
            </a:p>
          </p:txBody>
        </p:sp>
        <p:sp>
          <p:nvSpPr>
            <p:cNvPr id="45105" name="TextBox 43"/>
            <p:cNvSpPr txBox="1">
              <a:spLocks noChangeArrowheads="1"/>
            </p:cNvSpPr>
            <p:nvPr/>
          </p:nvSpPr>
          <p:spPr bwMode="auto">
            <a:xfrm>
              <a:off x="-70683" y="5284744"/>
              <a:ext cx="301686" cy="802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100">
                  <a:cs typeface="Arial" charset="0"/>
                </a:rPr>
                <a:t>1</a:t>
              </a:r>
            </a:p>
            <a:p>
              <a:pPr eaLnBrk="1" hangingPunct="1"/>
              <a:r>
                <a:rPr lang="en-US" sz="1100">
                  <a:cs typeface="Arial" charset="0"/>
                </a:rPr>
                <a:t>1</a:t>
              </a:r>
            </a:p>
          </p:txBody>
        </p:sp>
      </p:grpSp>
      <p:cxnSp>
        <p:nvCxnSpPr>
          <p:cNvPr id="119" name="Straight Arrow Connector 118"/>
          <p:cNvCxnSpPr/>
          <p:nvPr/>
        </p:nvCxnSpPr>
        <p:spPr>
          <a:xfrm>
            <a:off x="6019800" y="2667000"/>
            <a:ext cx="0" cy="6096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7160277" y="2133600"/>
            <a:ext cx="154923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708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Binning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013813"/>
                <a:ext cx="8458201" cy="5334000"/>
              </a:xfrm>
            </p:spPr>
            <p:txBody>
              <a:bodyPr/>
              <a:lstStyle/>
              <a:p>
                <a:r>
                  <a:rPr lang="en-US" dirty="0" smtClean="0"/>
                  <a:t>Step 2: </a:t>
                </a:r>
              </a:p>
              <a:p>
                <a:pPr lvl="1"/>
                <a:r>
                  <a:rPr lang="en-US" dirty="0" smtClean="0"/>
                  <a:t>balances </a:t>
                </a:r>
                <a:r>
                  <a:rPr lang="en-US" dirty="0"/>
                  <a:t>local congestion among neighboring </a:t>
                </a:r>
                <a:r>
                  <a:rPr lang="en-US" dirty="0" err="1"/>
                  <a:t>gcells</a:t>
                </a:r>
                <a:endParaRPr lang="en-US" dirty="0"/>
              </a:p>
              <a:p>
                <a:pPr lvl="2"/>
                <a:r>
                  <a:rPr lang="en-US" dirty="0"/>
                  <a:t>maybe good for </a:t>
                </a:r>
                <a:r>
                  <a:rPr lang="en-US" dirty="0" err="1"/>
                  <a:t>routability</a:t>
                </a:r>
                <a:r>
                  <a:rPr lang="en-US" dirty="0"/>
                  <a:t> in DR because local nets </a:t>
                </a:r>
                <a:r>
                  <a:rPr lang="en-US" dirty="0" smtClean="0"/>
                  <a:t>                        may be </a:t>
                </a:r>
                <a:r>
                  <a:rPr lang="en-US" dirty="0"/>
                  <a:t>routed inside the corresponding </a:t>
                </a:r>
                <a:r>
                  <a:rPr lang="en-US" dirty="0" err="1"/>
                  <a:t>gcells</a:t>
                </a: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Compute a local congestion ratio for each </a:t>
                </a:r>
                <a:r>
                  <a:rPr lang="en-US" dirty="0" err="1" smtClean="0"/>
                  <a:t>gcell</a:t>
                </a:r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𝑖𝑗𝑙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, for </a:t>
                </a:r>
                <a:r>
                  <a:rPr lang="en-US" dirty="0" err="1" smtClean="0"/>
                  <a:t>gcell</a:t>
                </a:r>
                <a:r>
                  <a:rPr lang="en-US" dirty="0" smtClean="0"/>
                  <a:t> located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/>
                          </a:rPr>
                          <m:t>𝑥</m:t>
                        </m:r>
                        <m:r>
                          <a:rPr lang="en-US" sz="1400" i="1">
                            <a:latin typeface="Cambria Math"/>
                          </a:rPr>
                          <m:t>=</m:t>
                        </m:r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  <m:r>
                          <a:rPr lang="en-US" sz="1400" i="1">
                            <a:latin typeface="Cambria Math"/>
                          </a:rPr>
                          <m:t>,</m:t>
                        </m:r>
                        <m:r>
                          <a:rPr lang="en-US" sz="1400" i="1">
                            <a:latin typeface="Cambria Math"/>
                          </a:rPr>
                          <m:t>𝑦</m:t>
                        </m:r>
                        <m:r>
                          <a:rPr lang="en-US" sz="1400" i="1">
                            <a:latin typeface="Cambria Math"/>
                          </a:rPr>
                          <m:t>=</m:t>
                        </m:r>
                        <m:r>
                          <a:rPr lang="en-US" sz="1400" i="1">
                            <a:latin typeface="Cambria Math"/>
                          </a:rPr>
                          <m:t>𝑗</m:t>
                        </m:r>
                        <m:r>
                          <a:rPr lang="en-US" sz="1400" i="1">
                            <a:latin typeface="Cambria Math"/>
                          </a:rPr>
                          <m:t>,</m:t>
                        </m:r>
                        <m:r>
                          <a:rPr lang="en-US" sz="1400" i="1">
                            <a:latin typeface="Cambria Math"/>
                          </a:rPr>
                          <m:t>𝑧</m:t>
                        </m:r>
                        <m:r>
                          <a:rPr lang="en-US" sz="1400" i="1">
                            <a:latin typeface="Cambria Math"/>
                          </a:rPr>
                          <m:t>=</m:t>
                        </m:r>
                        <m:r>
                          <a:rPr lang="en-US" sz="1400" i="1">
                            <a:latin typeface="Cambria Math"/>
                          </a:rPr>
                          <m:t>𝑙</m:t>
                        </m:r>
                      </m:e>
                    </m:d>
                    <m:r>
                      <a:rPr lang="en-US" sz="1400" b="0" i="1" smtClean="0">
                        <a:latin typeface="Cambria Math"/>
                      </a:rPr>
                      <m:t> </m:t>
                    </m:r>
                    <m:r>
                      <a:rPr lang="en-US" sz="140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𝑙</m:t>
                    </m:r>
                  </m:oMath>
                </a14:m>
                <a:r>
                  <a:rPr lang="en-US" dirty="0" smtClean="0"/>
                  <a:t>                             determined by the grid in step 1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𝑖𝑗𝑙</m:t>
                        </m:r>
                      </m:sub>
                    </m:sSub>
                  </m:oMath>
                </a14:m>
                <a:r>
                  <a:rPr lang="en-US" dirty="0" smtClean="0"/>
                  <a:t>: (approximate) routing usage of the </a:t>
                </a:r>
                <a:r>
                  <a:rPr lang="en-US" dirty="0" err="1" smtClean="0"/>
                  <a:t>gcell’s</a:t>
                </a:r>
                <a:r>
                  <a:rPr lang="en-US" dirty="0" smtClean="0"/>
                  <a:t> local nets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𝑖𝑗𝑙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  <a:r>
                  <a:rPr lang="en-US" dirty="0" smtClean="0"/>
                  <a:t> area of the </a:t>
                </a:r>
                <a:r>
                  <a:rPr lang="en-US" dirty="0" err="1" smtClean="0"/>
                  <a:t>gcell</a:t>
                </a:r>
                <a:r>
                  <a:rPr lang="en-US" dirty="0" smtClean="0"/>
                  <a:t> </a:t>
                </a:r>
              </a:p>
              <a:p>
                <a:pPr marL="857250" lvl="1" indent="-342900">
                  <a:buFont typeface="+mj-lt"/>
                  <a:buAutoNum type="arabicPeriod"/>
                </a:pPr>
                <a:r>
                  <a:rPr lang="en-US" dirty="0" smtClean="0"/>
                  <a:t>Adjust the location of each cutline (on the                        placement grid) and in a range between its two                neighboring (same type) </a:t>
                </a:r>
                <a:r>
                  <a:rPr lang="en-US" dirty="0" err="1" smtClean="0"/>
                  <a:t>cutlines</a:t>
                </a:r>
                <a:r>
                  <a:rPr lang="en-US" dirty="0" smtClean="0"/>
                  <a:t> such that</a:t>
                </a:r>
              </a:p>
              <a:p>
                <a:pPr lvl="2"/>
                <a:r>
                  <a:rPr lang="en-US" dirty="0" smtClean="0"/>
                  <a:t>Number of global nets does not change</a:t>
                </a:r>
              </a:p>
              <a:p>
                <a:pPr lvl="2"/>
                <a:r>
                  <a:rPr lang="en-US" dirty="0" smtClean="0"/>
                  <a:t>Results in most decrease in sum of deviations among the LC ratios</a:t>
                </a:r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pPr lvl="3"/>
                <a:endParaRPr lang="en-US" dirty="0" smtClean="0"/>
              </a:p>
              <a:p>
                <a:pPr lvl="3"/>
                <a:endParaRPr lang="en-US" dirty="0"/>
              </a:p>
              <a:p>
                <a:pPr lvl="3"/>
                <a:endParaRPr lang="en-US" dirty="0"/>
              </a:p>
              <a:p>
                <a:pPr lvl="3"/>
                <a:endParaRPr lang="en-US" dirty="0"/>
              </a:p>
              <a:p>
                <a:pPr lvl="3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013813"/>
                <a:ext cx="8458201" cy="5334000"/>
              </a:xfrm>
              <a:blipFill rotWithShape="1">
                <a:blip r:embed="rId2"/>
                <a:stretch>
                  <a:fillRect l="-1009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0" name="Group 188"/>
          <p:cNvGrpSpPr>
            <a:grpSpLocks/>
          </p:cNvGrpSpPr>
          <p:nvPr/>
        </p:nvGrpSpPr>
        <p:grpSpPr bwMode="auto">
          <a:xfrm>
            <a:off x="7400506" y="1081216"/>
            <a:ext cx="1485709" cy="891187"/>
            <a:chOff x="76200" y="2209800"/>
            <a:chExt cx="4419600" cy="2971800"/>
          </a:xfrm>
        </p:grpSpPr>
        <p:sp>
          <p:nvSpPr>
            <p:cNvPr id="231" name="Rectangle 230"/>
            <p:cNvSpPr/>
            <p:nvPr/>
          </p:nvSpPr>
          <p:spPr>
            <a:xfrm>
              <a:off x="77026" y="2210317"/>
              <a:ext cx="4417350" cy="2971283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32" name="Straight Connector 210"/>
            <p:cNvCxnSpPr>
              <a:cxnSpLocks noChangeShapeType="1"/>
            </p:cNvCxnSpPr>
            <p:nvPr/>
          </p:nvCxnSpPr>
          <p:spPr bwMode="auto">
            <a:xfrm>
              <a:off x="3611880" y="2209800"/>
              <a:ext cx="0" cy="297180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3" name="Straight Connector 211"/>
            <p:cNvCxnSpPr>
              <a:cxnSpLocks noChangeShapeType="1"/>
            </p:cNvCxnSpPr>
            <p:nvPr/>
          </p:nvCxnSpPr>
          <p:spPr bwMode="auto">
            <a:xfrm>
              <a:off x="960120" y="2209800"/>
              <a:ext cx="0" cy="297180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4" name="Straight Connector 212"/>
            <p:cNvCxnSpPr>
              <a:cxnSpLocks noChangeShapeType="1"/>
            </p:cNvCxnSpPr>
            <p:nvPr/>
          </p:nvCxnSpPr>
          <p:spPr bwMode="auto">
            <a:xfrm>
              <a:off x="1844040" y="2209800"/>
              <a:ext cx="0" cy="297180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" name="Straight Connector 213"/>
            <p:cNvCxnSpPr>
              <a:cxnSpLocks noChangeShapeType="1"/>
            </p:cNvCxnSpPr>
            <p:nvPr/>
          </p:nvCxnSpPr>
          <p:spPr bwMode="auto">
            <a:xfrm>
              <a:off x="2727960" y="2209800"/>
              <a:ext cx="0" cy="297180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" name="Straight Connector 214"/>
            <p:cNvCxnSpPr>
              <a:cxnSpLocks noChangeShapeType="1"/>
            </p:cNvCxnSpPr>
            <p:nvPr/>
          </p:nvCxnSpPr>
          <p:spPr bwMode="auto">
            <a:xfrm>
              <a:off x="4495800" y="2209800"/>
              <a:ext cx="0" cy="297180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" name="Straight Connector 215"/>
            <p:cNvCxnSpPr>
              <a:cxnSpLocks noChangeShapeType="1"/>
            </p:cNvCxnSpPr>
            <p:nvPr/>
          </p:nvCxnSpPr>
          <p:spPr bwMode="auto">
            <a:xfrm>
              <a:off x="76200" y="2209800"/>
              <a:ext cx="0" cy="297180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8" name="Straight Connector 216"/>
            <p:cNvCxnSpPr>
              <a:cxnSpLocks noChangeShapeType="1"/>
            </p:cNvCxnSpPr>
            <p:nvPr/>
          </p:nvCxnSpPr>
          <p:spPr bwMode="auto">
            <a:xfrm flipH="1">
              <a:off x="228600" y="2590800"/>
              <a:ext cx="418523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9" name="Straight Connector 217"/>
            <p:cNvCxnSpPr>
              <a:cxnSpLocks noChangeShapeType="1"/>
            </p:cNvCxnSpPr>
            <p:nvPr/>
          </p:nvCxnSpPr>
          <p:spPr bwMode="auto">
            <a:xfrm flipH="1">
              <a:off x="304800" y="4874172"/>
              <a:ext cx="418523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0" name="Straight Connector 218"/>
            <p:cNvCxnSpPr>
              <a:cxnSpLocks noChangeShapeType="1"/>
            </p:cNvCxnSpPr>
            <p:nvPr/>
          </p:nvCxnSpPr>
          <p:spPr bwMode="auto">
            <a:xfrm flipH="1">
              <a:off x="2057400" y="2971799"/>
              <a:ext cx="418523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1" name="Straight Connector 219"/>
            <p:cNvCxnSpPr>
              <a:cxnSpLocks noChangeShapeType="1"/>
            </p:cNvCxnSpPr>
            <p:nvPr/>
          </p:nvCxnSpPr>
          <p:spPr bwMode="auto">
            <a:xfrm flipH="1">
              <a:off x="2286000" y="3352800"/>
              <a:ext cx="418523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2" name="Straight Connector 220"/>
            <p:cNvCxnSpPr>
              <a:cxnSpLocks noChangeShapeType="1"/>
            </p:cNvCxnSpPr>
            <p:nvPr/>
          </p:nvCxnSpPr>
          <p:spPr bwMode="auto">
            <a:xfrm flipH="1">
              <a:off x="2057400" y="3733800"/>
              <a:ext cx="418523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3" name="Straight Connector 221"/>
            <p:cNvCxnSpPr>
              <a:cxnSpLocks noChangeShapeType="1"/>
            </p:cNvCxnSpPr>
            <p:nvPr/>
          </p:nvCxnSpPr>
          <p:spPr bwMode="auto">
            <a:xfrm flipH="1">
              <a:off x="3063240" y="3733800"/>
              <a:ext cx="418523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4" name="Straight Connector 222"/>
            <p:cNvCxnSpPr>
              <a:cxnSpLocks noChangeShapeType="1"/>
            </p:cNvCxnSpPr>
            <p:nvPr/>
          </p:nvCxnSpPr>
          <p:spPr bwMode="auto">
            <a:xfrm flipH="1">
              <a:off x="2910840" y="2971799"/>
              <a:ext cx="418523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" name="Straight Connector 223"/>
            <p:cNvCxnSpPr>
              <a:cxnSpLocks noChangeShapeType="1"/>
            </p:cNvCxnSpPr>
            <p:nvPr/>
          </p:nvCxnSpPr>
          <p:spPr bwMode="auto">
            <a:xfrm flipH="1">
              <a:off x="3048001" y="3352800"/>
              <a:ext cx="418523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" name="Straight Connector 224"/>
            <p:cNvCxnSpPr>
              <a:cxnSpLocks noChangeShapeType="1"/>
            </p:cNvCxnSpPr>
            <p:nvPr/>
          </p:nvCxnSpPr>
          <p:spPr bwMode="auto">
            <a:xfrm flipH="1">
              <a:off x="2042160" y="4874172"/>
              <a:ext cx="418523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" name="Straight Connector 225"/>
            <p:cNvCxnSpPr>
              <a:cxnSpLocks noChangeShapeType="1"/>
            </p:cNvCxnSpPr>
            <p:nvPr/>
          </p:nvCxnSpPr>
          <p:spPr bwMode="auto">
            <a:xfrm flipH="1">
              <a:off x="3794760" y="2667000"/>
              <a:ext cx="418523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8" name="Straight Connector 226"/>
            <p:cNvCxnSpPr>
              <a:cxnSpLocks noChangeShapeType="1"/>
            </p:cNvCxnSpPr>
            <p:nvPr/>
          </p:nvCxnSpPr>
          <p:spPr bwMode="auto">
            <a:xfrm flipH="1">
              <a:off x="3870960" y="4874172"/>
              <a:ext cx="418522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9" name="Straight Connector 227"/>
            <p:cNvCxnSpPr>
              <a:cxnSpLocks noChangeShapeType="1"/>
            </p:cNvCxnSpPr>
            <p:nvPr/>
          </p:nvCxnSpPr>
          <p:spPr bwMode="auto">
            <a:xfrm flipH="1">
              <a:off x="76200" y="4037077"/>
              <a:ext cx="4419600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0" name="Straight Connector 228"/>
            <p:cNvCxnSpPr>
              <a:cxnSpLocks noChangeShapeType="1"/>
            </p:cNvCxnSpPr>
            <p:nvPr/>
          </p:nvCxnSpPr>
          <p:spPr bwMode="auto">
            <a:xfrm flipH="1">
              <a:off x="76200" y="2776728"/>
              <a:ext cx="4419600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1" name="Straight Connector 229"/>
            <p:cNvCxnSpPr>
              <a:cxnSpLocks noChangeShapeType="1"/>
            </p:cNvCxnSpPr>
            <p:nvPr/>
          </p:nvCxnSpPr>
          <p:spPr bwMode="auto">
            <a:xfrm flipH="1">
              <a:off x="76200" y="2209800"/>
              <a:ext cx="4419600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2" name="Straight Connector 230"/>
            <p:cNvCxnSpPr>
              <a:cxnSpLocks noChangeShapeType="1"/>
            </p:cNvCxnSpPr>
            <p:nvPr/>
          </p:nvCxnSpPr>
          <p:spPr bwMode="auto">
            <a:xfrm flipH="1">
              <a:off x="76200" y="4572000"/>
              <a:ext cx="4419600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3" name="Straight Connector 231"/>
            <p:cNvCxnSpPr>
              <a:cxnSpLocks noChangeShapeType="1"/>
            </p:cNvCxnSpPr>
            <p:nvPr/>
          </p:nvCxnSpPr>
          <p:spPr bwMode="auto">
            <a:xfrm flipH="1">
              <a:off x="76200" y="5181600"/>
              <a:ext cx="4419600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5" name="Group 234"/>
          <p:cNvGrpSpPr>
            <a:grpSpLocks/>
          </p:cNvGrpSpPr>
          <p:nvPr/>
        </p:nvGrpSpPr>
        <p:grpSpPr bwMode="auto">
          <a:xfrm>
            <a:off x="7388262" y="2380032"/>
            <a:ext cx="1494412" cy="891187"/>
            <a:chOff x="76200" y="2209800"/>
            <a:chExt cx="4445881" cy="2971800"/>
          </a:xfrm>
        </p:grpSpPr>
        <p:sp>
          <p:nvSpPr>
            <p:cNvPr id="276" name="Rectangle 275"/>
            <p:cNvSpPr/>
            <p:nvPr/>
          </p:nvSpPr>
          <p:spPr>
            <a:xfrm>
              <a:off x="76634" y="2210317"/>
              <a:ext cx="4417740" cy="2971283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77" name="Straight Connector 256"/>
            <p:cNvCxnSpPr>
              <a:cxnSpLocks noChangeShapeType="1"/>
            </p:cNvCxnSpPr>
            <p:nvPr/>
          </p:nvCxnSpPr>
          <p:spPr bwMode="auto">
            <a:xfrm>
              <a:off x="3611880" y="2209800"/>
              <a:ext cx="0" cy="297180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8" name="Straight Connector 257"/>
            <p:cNvCxnSpPr>
              <a:cxnSpLocks noChangeShapeType="1"/>
            </p:cNvCxnSpPr>
            <p:nvPr/>
          </p:nvCxnSpPr>
          <p:spPr bwMode="auto">
            <a:xfrm>
              <a:off x="960120" y="2209800"/>
              <a:ext cx="0" cy="297180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9" name="Straight Connector 258"/>
            <p:cNvCxnSpPr>
              <a:cxnSpLocks noChangeShapeType="1"/>
            </p:cNvCxnSpPr>
            <p:nvPr/>
          </p:nvCxnSpPr>
          <p:spPr bwMode="auto">
            <a:xfrm>
              <a:off x="1844040" y="2209800"/>
              <a:ext cx="0" cy="297180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0" name="Straight Connector 259"/>
            <p:cNvCxnSpPr>
              <a:cxnSpLocks noChangeShapeType="1"/>
            </p:cNvCxnSpPr>
            <p:nvPr/>
          </p:nvCxnSpPr>
          <p:spPr bwMode="auto">
            <a:xfrm>
              <a:off x="2727960" y="2209800"/>
              <a:ext cx="0" cy="297180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1" name="Straight Connector 260"/>
            <p:cNvCxnSpPr>
              <a:cxnSpLocks noChangeShapeType="1"/>
            </p:cNvCxnSpPr>
            <p:nvPr/>
          </p:nvCxnSpPr>
          <p:spPr bwMode="auto">
            <a:xfrm>
              <a:off x="4495800" y="2209800"/>
              <a:ext cx="0" cy="297180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2" name="Straight Connector 261"/>
            <p:cNvCxnSpPr>
              <a:cxnSpLocks noChangeShapeType="1"/>
            </p:cNvCxnSpPr>
            <p:nvPr/>
          </p:nvCxnSpPr>
          <p:spPr bwMode="auto">
            <a:xfrm>
              <a:off x="76200" y="2209800"/>
              <a:ext cx="0" cy="297180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3" name="Straight Connector 262"/>
            <p:cNvCxnSpPr>
              <a:cxnSpLocks noChangeShapeType="1"/>
            </p:cNvCxnSpPr>
            <p:nvPr/>
          </p:nvCxnSpPr>
          <p:spPr bwMode="auto">
            <a:xfrm flipH="1">
              <a:off x="228600" y="2590800"/>
              <a:ext cx="418523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4" name="Straight Connector 263"/>
            <p:cNvCxnSpPr>
              <a:cxnSpLocks noChangeShapeType="1"/>
            </p:cNvCxnSpPr>
            <p:nvPr/>
          </p:nvCxnSpPr>
          <p:spPr bwMode="auto">
            <a:xfrm flipH="1">
              <a:off x="304800" y="4874172"/>
              <a:ext cx="418523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5" name="Straight Connector 264"/>
            <p:cNvCxnSpPr>
              <a:cxnSpLocks noChangeShapeType="1"/>
            </p:cNvCxnSpPr>
            <p:nvPr/>
          </p:nvCxnSpPr>
          <p:spPr bwMode="auto">
            <a:xfrm flipH="1">
              <a:off x="2057400" y="2971799"/>
              <a:ext cx="418523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" name="Straight Connector 265"/>
            <p:cNvCxnSpPr>
              <a:cxnSpLocks noChangeShapeType="1"/>
            </p:cNvCxnSpPr>
            <p:nvPr/>
          </p:nvCxnSpPr>
          <p:spPr bwMode="auto">
            <a:xfrm flipH="1">
              <a:off x="2286000" y="3352800"/>
              <a:ext cx="418523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" name="Straight Connector 266"/>
            <p:cNvCxnSpPr>
              <a:cxnSpLocks noChangeShapeType="1"/>
            </p:cNvCxnSpPr>
            <p:nvPr/>
          </p:nvCxnSpPr>
          <p:spPr bwMode="auto">
            <a:xfrm flipH="1">
              <a:off x="2057400" y="3733800"/>
              <a:ext cx="418523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8" name="Straight Connector 267"/>
            <p:cNvCxnSpPr>
              <a:cxnSpLocks noChangeShapeType="1"/>
            </p:cNvCxnSpPr>
            <p:nvPr/>
          </p:nvCxnSpPr>
          <p:spPr bwMode="auto">
            <a:xfrm flipH="1">
              <a:off x="3063240" y="3733800"/>
              <a:ext cx="418523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9" name="Straight Connector 268"/>
            <p:cNvCxnSpPr>
              <a:cxnSpLocks noChangeShapeType="1"/>
            </p:cNvCxnSpPr>
            <p:nvPr/>
          </p:nvCxnSpPr>
          <p:spPr bwMode="auto">
            <a:xfrm flipH="1">
              <a:off x="2910840" y="2971799"/>
              <a:ext cx="418523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0" name="Straight Connector 269"/>
            <p:cNvCxnSpPr>
              <a:cxnSpLocks noChangeShapeType="1"/>
            </p:cNvCxnSpPr>
            <p:nvPr/>
          </p:nvCxnSpPr>
          <p:spPr bwMode="auto">
            <a:xfrm flipH="1">
              <a:off x="3048001" y="3352800"/>
              <a:ext cx="418523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1" name="Straight Connector 270"/>
            <p:cNvCxnSpPr>
              <a:cxnSpLocks noChangeShapeType="1"/>
            </p:cNvCxnSpPr>
            <p:nvPr/>
          </p:nvCxnSpPr>
          <p:spPr bwMode="auto">
            <a:xfrm flipH="1">
              <a:off x="2042160" y="4874172"/>
              <a:ext cx="418523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2" name="Straight Connector 271"/>
            <p:cNvCxnSpPr>
              <a:cxnSpLocks noChangeShapeType="1"/>
            </p:cNvCxnSpPr>
            <p:nvPr/>
          </p:nvCxnSpPr>
          <p:spPr bwMode="auto">
            <a:xfrm flipH="1">
              <a:off x="3794760" y="2667000"/>
              <a:ext cx="418523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3" name="Straight Connector 272"/>
            <p:cNvCxnSpPr>
              <a:cxnSpLocks noChangeShapeType="1"/>
            </p:cNvCxnSpPr>
            <p:nvPr/>
          </p:nvCxnSpPr>
          <p:spPr bwMode="auto">
            <a:xfrm flipH="1">
              <a:off x="3870960" y="4874172"/>
              <a:ext cx="418523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4" name="Straight Connector 273"/>
            <p:cNvCxnSpPr>
              <a:cxnSpLocks noChangeShapeType="1"/>
            </p:cNvCxnSpPr>
            <p:nvPr/>
          </p:nvCxnSpPr>
          <p:spPr bwMode="auto">
            <a:xfrm flipH="1">
              <a:off x="76200" y="4004637"/>
              <a:ext cx="4419600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5" name="Straight Connector 274"/>
            <p:cNvCxnSpPr>
              <a:cxnSpLocks noChangeShapeType="1"/>
            </p:cNvCxnSpPr>
            <p:nvPr/>
          </p:nvCxnSpPr>
          <p:spPr bwMode="auto">
            <a:xfrm flipH="1">
              <a:off x="102481" y="3193763"/>
              <a:ext cx="4419600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6" name="Straight Connector 275"/>
            <p:cNvCxnSpPr>
              <a:cxnSpLocks noChangeShapeType="1"/>
            </p:cNvCxnSpPr>
            <p:nvPr/>
          </p:nvCxnSpPr>
          <p:spPr bwMode="auto">
            <a:xfrm flipH="1">
              <a:off x="76200" y="2209800"/>
              <a:ext cx="4419600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" name="Straight Connector 276"/>
            <p:cNvCxnSpPr>
              <a:cxnSpLocks noChangeShapeType="1"/>
            </p:cNvCxnSpPr>
            <p:nvPr/>
          </p:nvCxnSpPr>
          <p:spPr bwMode="auto">
            <a:xfrm flipH="1">
              <a:off x="76200" y="4572000"/>
              <a:ext cx="4419600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8" name="Straight Connector 277"/>
            <p:cNvCxnSpPr>
              <a:cxnSpLocks noChangeShapeType="1"/>
            </p:cNvCxnSpPr>
            <p:nvPr/>
          </p:nvCxnSpPr>
          <p:spPr bwMode="auto">
            <a:xfrm flipH="1">
              <a:off x="76200" y="5181600"/>
              <a:ext cx="4419600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0" name="Group 280"/>
          <p:cNvGrpSpPr>
            <a:grpSpLocks/>
          </p:cNvGrpSpPr>
          <p:nvPr/>
        </p:nvGrpSpPr>
        <p:grpSpPr bwMode="auto">
          <a:xfrm>
            <a:off x="7387026" y="3622445"/>
            <a:ext cx="1485917" cy="891187"/>
            <a:chOff x="76200" y="2209800"/>
            <a:chExt cx="4419600" cy="2971800"/>
          </a:xfrm>
        </p:grpSpPr>
        <p:sp>
          <p:nvSpPr>
            <p:cNvPr id="321" name="Rectangle 320"/>
            <p:cNvSpPr/>
            <p:nvPr/>
          </p:nvSpPr>
          <p:spPr>
            <a:xfrm>
              <a:off x="77646" y="2210317"/>
              <a:ext cx="4416732" cy="2971283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2" name="Straight Connector 302"/>
            <p:cNvCxnSpPr>
              <a:cxnSpLocks noChangeShapeType="1"/>
            </p:cNvCxnSpPr>
            <p:nvPr/>
          </p:nvCxnSpPr>
          <p:spPr bwMode="auto">
            <a:xfrm>
              <a:off x="3611880" y="2209800"/>
              <a:ext cx="0" cy="297180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3" name="Straight Connector 303"/>
            <p:cNvCxnSpPr>
              <a:cxnSpLocks noChangeShapeType="1"/>
            </p:cNvCxnSpPr>
            <p:nvPr/>
          </p:nvCxnSpPr>
          <p:spPr bwMode="auto">
            <a:xfrm>
              <a:off x="960120" y="2209800"/>
              <a:ext cx="0" cy="297180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4" name="Straight Connector 304"/>
            <p:cNvCxnSpPr>
              <a:cxnSpLocks noChangeShapeType="1"/>
            </p:cNvCxnSpPr>
            <p:nvPr/>
          </p:nvCxnSpPr>
          <p:spPr bwMode="auto">
            <a:xfrm>
              <a:off x="1844040" y="2209800"/>
              <a:ext cx="0" cy="297180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5" name="Straight Connector 305"/>
            <p:cNvCxnSpPr>
              <a:cxnSpLocks noChangeShapeType="1"/>
            </p:cNvCxnSpPr>
            <p:nvPr/>
          </p:nvCxnSpPr>
          <p:spPr bwMode="auto">
            <a:xfrm>
              <a:off x="2727960" y="2209800"/>
              <a:ext cx="0" cy="297180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6" name="Straight Connector 306"/>
            <p:cNvCxnSpPr>
              <a:cxnSpLocks noChangeShapeType="1"/>
            </p:cNvCxnSpPr>
            <p:nvPr/>
          </p:nvCxnSpPr>
          <p:spPr bwMode="auto">
            <a:xfrm>
              <a:off x="4495800" y="2209800"/>
              <a:ext cx="0" cy="297180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" name="Straight Connector 307"/>
            <p:cNvCxnSpPr>
              <a:cxnSpLocks noChangeShapeType="1"/>
            </p:cNvCxnSpPr>
            <p:nvPr/>
          </p:nvCxnSpPr>
          <p:spPr bwMode="auto">
            <a:xfrm>
              <a:off x="76200" y="2209800"/>
              <a:ext cx="0" cy="297180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" name="Straight Connector 308"/>
            <p:cNvCxnSpPr>
              <a:cxnSpLocks noChangeShapeType="1"/>
            </p:cNvCxnSpPr>
            <p:nvPr/>
          </p:nvCxnSpPr>
          <p:spPr bwMode="auto">
            <a:xfrm flipH="1">
              <a:off x="228600" y="2590800"/>
              <a:ext cx="418523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9" name="Straight Connector 309"/>
            <p:cNvCxnSpPr>
              <a:cxnSpLocks noChangeShapeType="1"/>
            </p:cNvCxnSpPr>
            <p:nvPr/>
          </p:nvCxnSpPr>
          <p:spPr bwMode="auto">
            <a:xfrm flipH="1">
              <a:off x="304800" y="4893389"/>
              <a:ext cx="418523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0" name="Straight Connector 310"/>
            <p:cNvCxnSpPr>
              <a:cxnSpLocks noChangeShapeType="1"/>
            </p:cNvCxnSpPr>
            <p:nvPr/>
          </p:nvCxnSpPr>
          <p:spPr bwMode="auto">
            <a:xfrm flipH="1">
              <a:off x="2057400" y="2930504"/>
              <a:ext cx="418523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1" name="Straight Connector 311"/>
            <p:cNvCxnSpPr>
              <a:cxnSpLocks noChangeShapeType="1"/>
            </p:cNvCxnSpPr>
            <p:nvPr/>
          </p:nvCxnSpPr>
          <p:spPr bwMode="auto">
            <a:xfrm flipH="1">
              <a:off x="2286000" y="3352800"/>
              <a:ext cx="418523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2" name="Straight Connector 312"/>
            <p:cNvCxnSpPr>
              <a:cxnSpLocks noChangeShapeType="1"/>
            </p:cNvCxnSpPr>
            <p:nvPr/>
          </p:nvCxnSpPr>
          <p:spPr bwMode="auto">
            <a:xfrm flipH="1">
              <a:off x="2057400" y="3733800"/>
              <a:ext cx="418523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3" name="Straight Connector 313"/>
            <p:cNvCxnSpPr>
              <a:cxnSpLocks noChangeShapeType="1"/>
            </p:cNvCxnSpPr>
            <p:nvPr/>
          </p:nvCxnSpPr>
          <p:spPr bwMode="auto">
            <a:xfrm flipH="1">
              <a:off x="3063240" y="3733800"/>
              <a:ext cx="418523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4" name="Straight Connector 314"/>
            <p:cNvCxnSpPr>
              <a:cxnSpLocks noChangeShapeType="1"/>
            </p:cNvCxnSpPr>
            <p:nvPr/>
          </p:nvCxnSpPr>
          <p:spPr bwMode="auto">
            <a:xfrm flipH="1">
              <a:off x="2910840" y="2971799"/>
              <a:ext cx="418523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5" name="Straight Connector 315"/>
            <p:cNvCxnSpPr>
              <a:cxnSpLocks noChangeShapeType="1"/>
            </p:cNvCxnSpPr>
            <p:nvPr/>
          </p:nvCxnSpPr>
          <p:spPr bwMode="auto">
            <a:xfrm flipH="1">
              <a:off x="3048001" y="3352800"/>
              <a:ext cx="418523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6" name="Straight Connector 316"/>
            <p:cNvCxnSpPr>
              <a:cxnSpLocks noChangeShapeType="1"/>
            </p:cNvCxnSpPr>
            <p:nvPr/>
          </p:nvCxnSpPr>
          <p:spPr bwMode="auto">
            <a:xfrm flipH="1">
              <a:off x="2042160" y="4874172"/>
              <a:ext cx="418523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7" name="Straight Connector 317"/>
            <p:cNvCxnSpPr>
              <a:cxnSpLocks noChangeShapeType="1"/>
            </p:cNvCxnSpPr>
            <p:nvPr/>
          </p:nvCxnSpPr>
          <p:spPr bwMode="auto">
            <a:xfrm flipH="1">
              <a:off x="3794760" y="2667000"/>
              <a:ext cx="418523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" name="Straight Connector 318"/>
            <p:cNvCxnSpPr>
              <a:cxnSpLocks noChangeShapeType="1"/>
            </p:cNvCxnSpPr>
            <p:nvPr/>
          </p:nvCxnSpPr>
          <p:spPr bwMode="auto">
            <a:xfrm flipH="1">
              <a:off x="3870960" y="4874172"/>
              <a:ext cx="418523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" name="Straight Connector 319"/>
            <p:cNvCxnSpPr>
              <a:cxnSpLocks noChangeShapeType="1"/>
            </p:cNvCxnSpPr>
            <p:nvPr/>
          </p:nvCxnSpPr>
          <p:spPr bwMode="auto">
            <a:xfrm flipH="1">
              <a:off x="76200" y="3548560"/>
              <a:ext cx="4419600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0" name="Straight Connector 320"/>
            <p:cNvCxnSpPr>
              <a:cxnSpLocks noChangeShapeType="1"/>
            </p:cNvCxnSpPr>
            <p:nvPr/>
          </p:nvCxnSpPr>
          <p:spPr bwMode="auto">
            <a:xfrm flipH="1">
              <a:off x="76200" y="3141566"/>
              <a:ext cx="4419600" cy="0"/>
            </a:xfrm>
            <a:prstGeom prst="line">
              <a:avLst/>
            </a:prstGeom>
            <a:noFill/>
            <a:ln w="25400" algn="ctr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1" name="Straight Connector 321"/>
            <p:cNvCxnSpPr>
              <a:cxnSpLocks noChangeShapeType="1"/>
            </p:cNvCxnSpPr>
            <p:nvPr/>
          </p:nvCxnSpPr>
          <p:spPr bwMode="auto">
            <a:xfrm flipH="1">
              <a:off x="76200" y="2209800"/>
              <a:ext cx="4419600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2" name="Straight Connector 322"/>
            <p:cNvCxnSpPr>
              <a:cxnSpLocks noChangeShapeType="1"/>
            </p:cNvCxnSpPr>
            <p:nvPr/>
          </p:nvCxnSpPr>
          <p:spPr bwMode="auto">
            <a:xfrm flipH="1">
              <a:off x="76200" y="4572000"/>
              <a:ext cx="4419600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3" name="Straight Connector 323"/>
            <p:cNvCxnSpPr>
              <a:cxnSpLocks noChangeShapeType="1"/>
            </p:cNvCxnSpPr>
            <p:nvPr/>
          </p:nvCxnSpPr>
          <p:spPr bwMode="auto">
            <a:xfrm flipH="1">
              <a:off x="76200" y="5181600"/>
              <a:ext cx="4419600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94" name="Straight Arrow Connector 393"/>
          <p:cNvCxnSpPr/>
          <p:nvPr/>
        </p:nvCxnSpPr>
        <p:spPr>
          <a:xfrm>
            <a:off x="8057293" y="3370632"/>
            <a:ext cx="2687" cy="19050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/>
          <p:cNvCxnSpPr/>
          <p:nvPr/>
        </p:nvCxnSpPr>
        <p:spPr>
          <a:xfrm>
            <a:off x="8057293" y="2075232"/>
            <a:ext cx="2687" cy="19050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488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Binning Procedure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013813"/>
            <a:ext cx="8458201" cy="5334000"/>
          </a:xfrm>
        </p:spPr>
        <p:txBody>
          <a:bodyPr/>
          <a:lstStyle/>
          <a:p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Step 1 is more aggressive than step 2</a:t>
            </a:r>
          </a:p>
          <a:p>
            <a:pPr lvl="1"/>
            <a:r>
              <a:rPr lang="en-US" dirty="0" smtClean="0"/>
              <a:t>In the presence of many routing blockages step 1 may not be appropriate</a:t>
            </a:r>
          </a:p>
          <a:p>
            <a:pPr lvl="2"/>
            <a:r>
              <a:rPr lang="en-US" dirty="0" smtClean="0"/>
              <a:t>e.g., in </a:t>
            </a:r>
            <a:r>
              <a:rPr lang="en-US" dirty="0" err="1" smtClean="0"/>
              <a:t>superblue</a:t>
            </a:r>
            <a:r>
              <a:rPr lang="en-US" dirty="0" smtClean="0"/>
              <a:t> 10 (of ISPD11 benchmarks) over 67% of the first four metal layers are routing blockages</a:t>
            </a:r>
          </a:p>
          <a:p>
            <a:pPr lvl="2"/>
            <a:r>
              <a:rPr lang="en-US" dirty="0" smtClean="0"/>
              <a:t>Currently, in our framework, we only apply step 1 if the amount of routing blockage compared to the total chip area is below 50%</a:t>
            </a:r>
          </a:p>
          <a:p>
            <a:pPr lvl="3"/>
            <a:r>
              <a:rPr lang="en-US" dirty="0" smtClean="0"/>
              <a:t>Otherwise step 2 is solely applied</a:t>
            </a:r>
          </a:p>
          <a:p>
            <a:pPr lvl="3"/>
            <a:r>
              <a:rPr lang="en-US" dirty="0" smtClean="0"/>
              <a:t>This strategy works for ISPD11 benchmarks based on our experiments</a:t>
            </a:r>
          </a:p>
          <a:p>
            <a:pPr lvl="4"/>
            <a:r>
              <a:rPr lang="en-US" dirty="0" smtClean="0"/>
              <a:t>For other cases not captured by these benchmarks, e.g., design with more complex routing blockages and containing various sized macros, it would be interesting to apply the non-uniform binning (selectively) to only some “appropriate” regions on the layout </a:t>
            </a:r>
          </a:p>
          <a:p>
            <a:pPr lvl="3"/>
            <a:endParaRPr lang="en-US" dirty="0" smtClean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3"/>
            <a:endParaRPr lang="en-US" dirty="0" smtClean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67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352">
  <a:themeElements>
    <a:clrScheme name="1_35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352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58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prstDash val="sysDot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35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3188</Words>
  <Application>Microsoft Office PowerPoint</Application>
  <PresentationFormat>On-screen Show (4:3)</PresentationFormat>
  <Paragraphs>696</Paragraphs>
  <Slides>25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1_352</vt:lpstr>
      <vt:lpstr>Equation</vt:lpstr>
      <vt:lpstr>Planning for Local Net Congestion  in Global Routing</vt:lpstr>
      <vt:lpstr>Motivation</vt:lpstr>
      <vt:lpstr>Contributions</vt:lpstr>
      <vt:lpstr>Putting in Perspective</vt:lpstr>
      <vt:lpstr>Putting in Perspective</vt:lpstr>
      <vt:lpstr>Binning Procedure</vt:lpstr>
      <vt:lpstr>Binning Procedure</vt:lpstr>
      <vt:lpstr>Binning Procedure</vt:lpstr>
      <vt:lpstr>Binning Procedure</vt:lpstr>
      <vt:lpstr>GR Graph Model: Motivation</vt:lpstr>
      <vt:lpstr>GR Graph Model</vt:lpstr>
      <vt:lpstr>Integer Program Formulation</vt:lpstr>
      <vt:lpstr>CGRIP: Overview of Framework</vt:lpstr>
      <vt:lpstr>Integration with CGRIP</vt:lpstr>
      <vt:lpstr>Integration with CGRIP</vt:lpstr>
      <vt:lpstr>Integration with CGRIP</vt:lpstr>
      <vt:lpstr>Simulation Setup</vt:lpstr>
      <vt:lpstr>Simulation Setup</vt:lpstr>
      <vt:lpstr>Simulation Setup</vt:lpstr>
      <vt:lpstr>Simulation Setup</vt:lpstr>
      <vt:lpstr>Simulation Results: Overflow</vt:lpstr>
      <vt:lpstr>Simulation Results: Runtime (min)</vt:lpstr>
      <vt:lpstr>Tradeoff with η</vt:lpstr>
      <vt:lpstr>Conclusions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Physical Design for Computer Aided Design</dc:title>
  <dc:creator/>
  <cp:lastModifiedBy/>
  <cp:revision>144</cp:revision>
  <dcterms:modified xsi:type="dcterms:W3CDTF">2013-03-31T19:39:41Z</dcterms:modified>
</cp:coreProperties>
</file>