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52" r:id="rId1"/>
    <p:sldMasterId id="2147484031" r:id="rId2"/>
    <p:sldMasterId id="2147484226" r:id="rId3"/>
  </p:sldMasterIdLst>
  <p:notesMasterIdLst>
    <p:notesMasterId r:id="rId70"/>
  </p:notesMasterIdLst>
  <p:handoutMasterIdLst>
    <p:handoutMasterId r:id="rId71"/>
  </p:handoutMasterIdLst>
  <p:sldIdLst>
    <p:sldId id="398" r:id="rId4"/>
    <p:sldId id="489" r:id="rId5"/>
    <p:sldId id="461" r:id="rId6"/>
    <p:sldId id="490" r:id="rId7"/>
    <p:sldId id="583" r:id="rId8"/>
    <p:sldId id="531" r:id="rId9"/>
    <p:sldId id="533" r:id="rId10"/>
    <p:sldId id="577" r:id="rId11"/>
    <p:sldId id="578" r:id="rId12"/>
    <p:sldId id="498" r:id="rId13"/>
    <p:sldId id="560" r:id="rId14"/>
    <p:sldId id="499" r:id="rId15"/>
    <p:sldId id="500" r:id="rId16"/>
    <p:sldId id="501" r:id="rId17"/>
    <p:sldId id="502" r:id="rId18"/>
    <p:sldId id="527" r:id="rId19"/>
    <p:sldId id="563" r:id="rId20"/>
    <p:sldId id="504" r:id="rId21"/>
    <p:sldId id="558" r:id="rId22"/>
    <p:sldId id="506" r:id="rId23"/>
    <p:sldId id="507" r:id="rId24"/>
    <p:sldId id="508" r:id="rId25"/>
    <p:sldId id="509" r:id="rId26"/>
    <p:sldId id="510" r:id="rId27"/>
    <p:sldId id="559" r:id="rId28"/>
    <p:sldId id="525" r:id="rId29"/>
    <p:sldId id="512" r:id="rId30"/>
    <p:sldId id="513" r:id="rId31"/>
    <p:sldId id="514" r:id="rId32"/>
    <p:sldId id="515" r:id="rId33"/>
    <p:sldId id="516" r:id="rId34"/>
    <p:sldId id="517" r:id="rId35"/>
    <p:sldId id="581" r:id="rId36"/>
    <p:sldId id="518" r:id="rId37"/>
    <p:sldId id="568" r:id="rId38"/>
    <p:sldId id="529" r:id="rId39"/>
    <p:sldId id="530" r:id="rId40"/>
    <p:sldId id="541" r:id="rId41"/>
    <p:sldId id="534" r:id="rId42"/>
    <p:sldId id="535" r:id="rId43"/>
    <p:sldId id="536" r:id="rId44"/>
    <p:sldId id="587" r:id="rId45"/>
    <p:sldId id="582" r:id="rId46"/>
    <p:sldId id="573" r:id="rId47"/>
    <p:sldId id="574" r:id="rId48"/>
    <p:sldId id="584" r:id="rId49"/>
    <p:sldId id="539" r:id="rId50"/>
    <p:sldId id="585" r:id="rId51"/>
    <p:sldId id="545" r:id="rId52"/>
    <p:sldId id="550" r:id="rId53"/>
    <p:sldId id="547" r:id="rId54"/>
    <p:sldId id="586" r:id="rId55"/>
    <p:sldId id="555" r:id="rId56"/>
    <p:sldId id="556" r:id="rId57"/>
    <p:sldId id="520" r:id="rId58"/>
    <p:sldId id="551" r:id="rId59"/>
    <p:sldId id="561" r:id="rId60"/>
    <p:sldId id="562" r:id="rId61"/>
    <p:sldId id="564" r:id="rId62"/>
    <p:sldId id="579" r:id="rId63"/>
    <p:sldId id="580" r:id="rId64"/>
    <p:sldId id="567" r:id="rId65"/>
    <p:sldId id="569" r:id="rId66"/>
    <p:sldId id="572" r:id="rId67"/>
    <p:sldId id="575" r:id="rId68"/>
    <p:sldId id="576" r:id="rId69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0A10F"/>
    <a:srgbClr val="3B28C8"/>
    <a:srgbClr val="2DFF8C"/>
    <a:srgbClr val="28F86D"/>
    <a:srgbClr val="63F86D"/>
    <a:srgbClr val="9DF272"/>
    <a:srgbClr val="800000"/>
    <a:srgbClr val="99000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10" autoAdjust="0"/>
    <p:restoredTop sz="91367" autoAdjust="0"/>
  </p:normalViewPr>
  <p:slideViewPr>
    <p:cSldViewPr>
      <p:cViewPr>
        <p:scale>
          <a:sx n="75" d="100"/>
          <a:sy n="75" d="100"/>
        </p:scale>
        <p:origin x="-1704" y="-4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5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" Type="http://schemas.openxmlformats.org/officeDocument/2006/relationships/slide" Target="slides/slide4.xml"/><Relationship Id="rId71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hshojaei\Documents\thesis\presentation\new_results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hshojaei\Documents\thesis\presentation\new_results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maxRes15</c:v>
          </c:tx>
          <c:spPr>
            <a:solidFill>
              <a:srgbClr val="FF0000"/>
            </a:solidFill>
          </c:spPr>
          <c:invertIfNegative val="0"/>
          <c:cat>
            <c:strRef>
              <c:f>Sheet4!$E$11:$E$19</c:f>
              <c:strCache>
                <c:ptCount val="9"/>
                <c:pt idx="0">
                  <c:v>superblue1</c:v>
                </c:pt>
                <c:pt idx="1">
                  <c:v>superblue2</c:v>
                </c:pt>
                <c:pt idx="2">
                  <c:v>superblue4</c:v>
                </c:pt>
                <c:pt idx="3">
                  <c:v>superblue5</c:v>
                </c:pt>
                <c:pt idx="4">
                  <c:v>superblue10</c:v>
                </c:pt>
                <c:pt idx="5">
                  <c:v>superblue12</c:v>
                </c:pt>
                <c:pt idx="6">
                  <c:v>superblue15</c:v>
                </c:pt>
                <c:pt idx="7">
                  <c:v>superblue18</c:v>
                </c:pt>
                <c:pt idx="8">
                  <c:v>average</c:v>
                </c:pt>
              </c:strCache>
            </c:strRef>
          </c:cat>
          <c:val>
            <c:numRef>
              <c:f>Sheet4!$F$11:$F$19</c:f>
              <c:numCache>
                <c:formatCode>General</c:formatCode>
                <c:ptCount val="9"/>
                <c:pt idx="0">
                  <c:v>0</c:v>
                </c:pt>
                <c:pt idx="1">
                  <c:v>27.43</c:v>
                </c:pt>
                <c:pt idx="2">
                  <c:v>26.95</c:v>
                </c:pt>
                <c:pt idx="3">
                  <c:v>36.200000000000003</c:v>
                </c:pt>
                <c:pt idx="4">
                  <c:v>66.67</c:v>
                </c:pt>
                <c:pt idx="5">
                  <c:v>25.53</c:v>
                </c:pt>
                <c:pt idx="6">
                  <c:v>54.5</c:v>
                </c:pt>
                <c:pt idx="7">
                  <c:v>58.05</c:v>
                </c:pt>
                <c:pt idx="8" formatCode="0.00">
                  <c:v>36.916249999999998</c:v>
                </c:pt>
              </c:numCache>
            </c:numRef>
          </c:val>
        </c:ser>
        <c:ser>
          <c:idx val="1"/>
          <c:order val="1"/>
          <c:tx>
            <c:v>lowRes15</c:v>
          </c:tx>
          <c:spPr>
            <a:solidFill>
              <a:srgbClr val="00B0F0"/>
            </a:solidFill>
          </c:spPr>
          <c:invertIfNegative val="0"/>
          <c:val>
            <c:numRef>
              <c:f>Sheet4!$G$11:$G$19</c:f>
              <c:numCache>
                <c:formatCode>General</c:formatCode>
                <c:ptCount val="9"/>
                <c:pt idx="0">
                  <c:v>0</c:v>
                </c:pt>
                <c:pt idx="1">
                  <c:v>8.1199999999999992</c:v>
                </c:pt>
                <c:pt idx="2">
                  <c:v>10.02</c:v>
                </c:pt>
                <c:pt idx="3">
                  <c:v>15.12</c:v>
                </c:pt>
                <c:pt idx="4">
                  <c:v>31.39</c:v>
                </c:pt>
                <c:pt idx="5">
                  <c:v>8.18</c:v>
                </c:pt>
                <c:pt idx="6">
                  <c:v>28.46</c:v>
                </c:pt>
                <c:pt idx="7">
                  <c:v>20.37</c:v>
                </c:pt>
                <c:pt idx="8" formatCode="0.00">
                  <c:v>15.207500000000003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7760768"/>
        <c:axId val="58012416"/>
      </c:barChart>
      <c:catAx>
        <c:axId val="57760768"/>
        <c:scaling>
          <c:orientation val="minMax"/>
        </c:scaling>
        <c:delete val="0"/>
        <c:axPos val="b"/>
        <c:majorTickMark val="out"/>
        <c:minorTickMark val="none"/>
        <c:tickLblPos val="nextTo"/>
        <c:crossAx val="58012416"/>
        <c:crosses val="autoZero"/>
        <c:auto val="1"/>
        <c:lblAlgn val="ctr"/>
        <c:lblOffset val="100"/>
        <c:noMultiLvlLbl val="0"/>
      </c:catAx>
      <c:valAx>
        <c:axId val="58012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776076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maxRes15</c:v>
          </c:tx>
          <c:spPr>
            <a:solidFill>
              <a:srgbClr val="FF0000"/>
            </a:solidFill>
          </c:spPr>
          <c:invertIfNegative val="0"/>
          <c:cat>
            <c:strRef>
              <c:f>Sheet4!$E$11:$E$19</c:f>
              <c:strCache>
                <c:ptCount val="9"/>
                <c:pt idx="0">
                  <c:v>superblue1</c:v>
                </c:pt>
                <c:pt idx="1">
                  <c:v>superblue2</c:v>
                </c:pt>
                <c:pt idx="2">
                  <c:v>superblue4</c:v>
                </c:pt>
                <c:pt idx="3">
                  <c:v>superblue5</c:v>
                </c:pt>
                <c:pt idx="4">
                  <c:v>superblue10</c:v>
                </c:pt>
                <c:pt idx="5">
                  <c:v>superblue12</c:v>
                </c:pt>
                <c:pt idx="6">
                  <c:v>superblue15</c:v>
                </c:pt>
                <c:pt idx="7">
                  <c:v>superblue18</c:v>
                </c:pt>
                <c:pt idx="8">
                  <c:v>average</c:v>
                </c:pt>
              </c:strCache>
            </c:strRef>
          </c:cat>
          <c:val>
            <c:numRef>
              <c:f>Sheet4!$H$11:$H$19</c:f>
              <c:numCache>
                <c:formatCode>General</c:formatCode>
                <c:ptCount val="9"/>
                <c:pt idx="0">
                  <c:v>0</c:v>
                </c:pt>
                <c:pt idx="1">
                  <c:v>13.43</c:v>
                </c:pt>
                <c:pt idx="2">
                  <c:v>13.85</c:v>
                </c:pt>
                <c:pt idx="3">
                  <c:v>16.18</c:v>
                </c:pt>
                <c:pt idx="4">
                  <c:v>35.69</c:v>
                </c:pt>
                <c:pt idx="5">
                  <c:v>12.38</c:v>
                </c:pt>
                <c:pt idx="6">
                  <c:v>36.200000000000003</c:v>
                </c:pt>
                <c:pt idx="7">
                  <c:v>27.47</c:v>
                </c:pt>
                <c:pt idx="8" formatCode="0.00">
                  <c:v>19.399999999999999</c:v>
                </c:pt>
              </c:numCache>
            </c:numRef>
          </c:val>
        </c:ser>
        <c:ser>
          <c:idx val="1"/>
          <c:order val="1"/>
          <c:tx>
            <c:v>lowRes15</c:v>
          </c:tx>
          <c:spPr>
            <a:solidFill>
              <a:srgbClr val="00B0F0"/>
            </a:solidFill>
          </c:spPr>
          <c:invertIfNegative val="0"/>
          <c:cat>
            <c:strRef>
              <c:f>Sheet4!$E$11:$E$19</c:f>
              <c:strCache>
                <c:ptCount val="9"/>
                <c:pt idx="0">
                  <c:v>superblue1</c:v>
                </c:pt>
                <c:pt idx="1">
                  <c:v>superblue2</c:v>
                </c:pt>
                <c:pt idx="2">
                  <c:v>superblue4</c:v>
                </c:pt>
                <c:pt idx="3">
                  <c:v>superblue5</c:v>
                </c:pt>
                <c:pt idx="4">
                  <c:v>superblue10</c:v>
                </c:pt>
                <c:pt idx="5">
                  <c:v>superblue12</c:v>
                </c:pt>
                <c:pt idx="6">
                  <c:v>superblue15</c:v>
                </c:pt>
                <c:pt idx="7">
                  <c:v>superblue18</c:v>
                </c:pt>
                <c:pt idx="8">
                  <c:v>average</c:v>
                </c:pt>
              </c:strCache>
            </c:strRef>
          </c:cat>
          <c:val>
            <c:numRef>
              <c:f>Sheet4!$I$11:$I$19</c:f>
              <c:numCache>
                <c:formatCode>General</c:formatCode>
                <c:ptCount val="9"/>
                <c:pt idx="0">
                  <c:v>0</c:v>
                </c:pt>
                <c:pt idx="1">
                  <c:v>2.02</c:v>
                </c:pt>
                <c:pt idx="2">
                  <c:v>9.8000000000000007</c:v>
                </c:pt>
                <c:pt idx="3">
                  <c:v>10.4</c:v>
                </c:pt>
                <c:pt idx="4">
                  <c:v>22.78</c:v>
                </c:pt>
                <c:pt idx="5">
                  <c:v>7.12</c:v>
                </c:pt>
                <c:pt idx="6">
                  <c:v>21.09</c:v>
                </c:pt>
                <c:pt idx="7">
                  <c:v>14.2</c:v>
                </c:pt>
                <c:pt idx="8" formatCode="0.00">
                  <c:v>10.92625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057856"/>
        <c:axId val="58059392"/>
      </c:barChart>
      <c:catAx>
        <c:axId val="58057856"/>
        <c:scaling>
          <c:orientation val="minMax"/>
        </c:scaling>
        <c:delete val="0"/>
        <c:axPos val="b"/>
        <c:majorTickMark val="out"/>
        <c:minorTickMark val="none"/>
        <c:tickLblPos val="nextTo"/>
        <c:crossAx val="58059392"/>
        <c:crosses val="autoZero"/>
        <c:auto val="1"/>
        <c:lblAlgn val="ctr"/>
        <c:lblOffset val="100"/>
        <c:noMultiLvlLbl val="0"/>
      </c:catAx>
      <c:valAx>
        <c:axId val="58059392"/>
        <c:scaling>
          <c:orientation val="minMax"/>
          <c:max val="8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805785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05A73-5F29-434F-9AB1-8B9EE3F86F19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AD617-C748-454F-9B3D-A6BDA013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68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zh-TW">
              <a:cs typeface="Arial" charset="0"/>
            </a:endParaRPr>
          </a:p>
        </p:txBody>
      </p:sp>
      <p:sp>
        <p:nvSpPr>
          <p:cNvPr id="62467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zh-TW">
              <a:cs typeface="Arial" charset="0"/>
            </a:endParaRPr>
          </a:p>
        </p:txBody>
      </p:sp>
      <p:sp>
        <p:nvSpPr>
          <p:cNvPr id="62468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zh-TW">
              <a:cs typeface="Arial" charset="0"/>
            </a:endParaRPr>
          </a:p>
        </p:txBody>
      </p:sp>
      <p:sp>
        <p:nvSpPr>
          <p:cNvPr id="62469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zh-TW">
              <a:cs typeface="Arial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73410" cy="47209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680" tIns="47520" rIns="94680" bIns="475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kumimoji="0" sz="120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135247" y="0"/>
            <a:ext cx="3173410" cy="47209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680" tIns="47520" rIns="94680" bIns="475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kumimoji="0" sz="120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2472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4600" y="708025"/>
            <a:ext cx="4821238" cy="36147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53659" y="4564554"/>
            <a:ext cx="5401340" cy="43218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680" tIns="47520" rIns="9468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TW" noProof="0" smtClean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9129107"/>
            <a:ext cx="3173410" cy="47209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680" tIns="47520" rIns="94680" bIns="47520" numCol="1" anchor="b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kumimoji="0" sz="120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35247" y="9129107"/>
            <a:ext cx="3173410" cy="47209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680" tIns="47520" rIns="94680" bIns="475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kumimoji="0" sz="120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EF76B464-9591-4A05-96AE-7A6B8A38BDFB}" type="slidenum">
              <a:rPr lang="zh-TW" altLang="en-GB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379961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fld id="{3BFE8E83-C853-4F3E-B2C7-B18585F9BA84}" type="slidenum">
              <a:rPr kumimoji="0" lang="zh-TW" altLang="en-GB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1</a:t>
            </a:fld>
            <a:endParaRPr kumimoji="0" lang="en-GB" altLang="zh-TW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1244828" y="707394"/>
            <a:ext cx="4827181" cy="362185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endParaRPr kumimoji="0" lang="en-US" altLang="zh-TW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body"/>
          </p:nvPr>
        </p:nvSpPr>
        <p:spPr>
          <a:xfrm>
            <a:off x="953659" y="4564554"/>
            <a:ext cx="5402975" cy="43247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F76B464-9591-4A05-96AE-7A6B8A38BDFB}" type="slidenum">
              <a:rPr lang="zh-TW" altLang="en-GB" smtClean="0"/>
              <a:pPr>
                <a:defRPr/>
              </a:pPr>
              <a:t>61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53580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82563" indent="-182563">
              <a:buFont typeface="Arial" charset="0"/>
              <a:buChar char="•"/>
            </a:pPr>
            <a:r>
              <a:rPr lang="en-US" smtClean="0"/>
              <a:t>Hamid this is unclear. Do you have one 3 terminal net in this figure? Your sentence “Steiner point … are identified” is unclear</a:t>
            </a: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fld id="{06A98CEF-1CBA-43DA-8AA9-C2E76CCAE98F}" type="slidenum">
              <a:rPr kumimoji="0" lang="zh-TW" altLang="en-GB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62</a:t>
            </a:fld>
            <a:endParaRPr kumimoji="0" lang="en-GB" altLang="zh-TW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F76B464-9591-4A05-96AE-7A6B8A38BDFB}" type="slidenum">
              <a:rPr lang="zh-TW" altLang="en-GB" smtClean="0"/>
              <a:pPr>
                <a:defRPr/>
              </a:pPr>
              <a:t>2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78364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82563" indent="-182563">
              <a:buFont typeface="Arial" charset="0"/>
              <a:buChar char="•"/>
            </a:pPr>
            <a:r>
              <a:rPr lang="en-US" dirty="0" smtClean="0"/>
              <a:t>For each map only edges with a utilization higher than 70% is shown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fld id="{80C1A250-B56A-4BCA-ABDB-35F8C615BF42}" type="slidenum">
              <a:rPr kumimoji="0" lang="zh-TW" altLang="en-GB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13</a:t>
            </a:fld>
            <a:endParaRPr kumimoji="0" lang="en-GB" altLang="zh-TW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82563" indent="-182563">
              <a:buFont typeface="Arial" charset="0"/>
              <a:buChar char="•"/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fld id="{8ADE4CC7-C0A1-4170-97E6-786F6BDD5146}" type="slidenum">
              <a:rPr kumimoji="0" lang="zh-TW" altLang="en-GB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14</a:t>
            </a:fld>
            <a:endParaRPr kumimoji="0" lang="en-GB" altLang="zh-TW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3966" indent="-183966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2CF60E1-0127-4D46-B1D3-A5A6557303AD}" type="slidenum">
              <a:rPr lang="zh-TW" altLang="en-GB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GB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24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F76B464-9591-4A05-96AE-7A6B8A38BDFB}" type="slidenum">
              <a:rPr lang="zh-TW" altLang="en-GB" smtClean="0"/>
              <a:pPr>
                <a:defRPr/>
              </a:pPr>
              <a:t>26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53580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82563" indent="-182563">
              <a:buFont typeface="Arial" charset="0"/>
              <a:buChar char="•"/>
            </a:pPr>
            <a:r>
              <a:rPr lang="en-US" smtClean="0"/>
              <a:t>Hamid this is unclear. Do you have one 3 terminal net in this figure? Your sentence “Steiner point … are identified” is unclear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fld id="{F22E31FB-7F98-4262-B338-CF4D833816EF}" type="slidenum">
              <a:rPr kumimoji="0" lang="zh-TW" altLang="en-GB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27</a:t>
            </a:fld>
            <a:endParaRPr kumimoji="0" lang="en-GB" altLang="zh-TW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F76B464-9591-4A05-96AE-7A6B8A38BDFB}" type="slidenum">
              <a:rPr lang="zh-TW" altLang="en-GB" smtClean="0"/>
              <a:pPr>
                <a:defRPr/>
              </a:pPr>
              <a:t>36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510853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82563" indent="-182563">
              <a:buFont typeface="Arial" charset="0"/>
              <a:buChar char="•"/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fld id="{CC5E69B9-D1E2-4298-B9CC-6E76E98CB99A}" type="slidenum">
              <a:rPr kumimoji="0" lang="zh-TW" altLang="en-GB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44</a:t>
            </a:fld>
            <a:endParaRPr kumimoji="0" lang="en-GB" altLang="zh-TW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 rot="16200000">
            <a:off x="-3200400" y="3200400"/>
            <a:ext cx="6858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0" lang="en-US" sz="1400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09600" y="2895600"/>
            <a:ext cx="83058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55725" y="6361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defRPr/>
            </a:pPr>
            <a:endParaRPr kumimoji="0" lang="en-US" altLang="zh-TW" smtClean="0">
              <a:cs typeface="Arial" pitchFamily="34" charset="0"/>
            </a:endParaRPr>
          </a:p>
        </p:txBody>
      </p:sp>
      <p:pic>
        <p:nvPicPr>
          <p:cNvPr id="7" name="Picture 7" descr="U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02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U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02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371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858000" cy="2667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9002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9266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228600"/>
            <a:ext cx="20955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61341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7780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295400"/>
            <a:ext cx="4114800" cy="5334000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</a:p>
        </p:txBody>
      </p:sp>
    </p:spTree>
    <p:extLst>
      <p:ext uri="{BB962C8B-B14F-4D97-AF65-F5344CB8AC3E}">
        <p14:creationId xmlns:p14="http://schemas.microsoft.com/office/powerpoint/2010/main" val="20269955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954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9902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 rot="16200000">
            <a:off x="-3200400" y="3200400"/>
            <a:ext cx="6858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0" lang="en-US" sz="14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09600" y="2895600"/>
            <a:ext cx="83058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55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defRPr/>
            </a:pPr>
            <a:endParaRPr kumimoji="0" lang="en-US" altLang="zh-TW" smtClean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7" name="Picture 7" descr="U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02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371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858000" cy="2667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589402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382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6959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0582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906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906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7734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03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03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9660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3437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0469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00569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38395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899624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5879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228600"/>
            <a:ext cx="20955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61341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5783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295400"/>
            <a:ext cx="4114800" cy="5334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33736238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954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009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 rot="16200000">
            <a:off x="-3200400" y="3200400"/>
            <a:ext cx="6858000" cy="4572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en-US" sz="1400" b="1" dirty="0">
              <a:solidFill>
                <a:srgbClr val="FFFFFF"/>
              </a:solidFill>
              <a:latin typeface="Tahoma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09600" y="2895600"/>
            <a:ext cx="83058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55725" y="6361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kumimoji="0" lang="en-US" altLang="zh-TW">
              <a:solidFill>
                <a:srgbClr val="000000"/>
              </a:solidFill>
              <a:ea typeface="Arial Unicode MS" pitchFamily="34" charset="-120"/>
              <a:cs typeface="Arial" charset="0"/>
            </a:endParaRPr>
          </a:p>
        </p:txBody>
      </p:sp>
      <p:pic>
        <p:nvPicPr>
          <p:cNvPr id="7" name="Picture 7" descr="U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02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371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858000" cy="2667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35217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382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51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883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9002424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906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906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08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03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03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59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05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521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9135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8880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18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228600"/>
            <a:ext cx="20955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61341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6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295400"/>
            <a:ext cx="4114800" cy="5334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463883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954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1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954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378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0225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0429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74588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87466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56320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 rot="-5400000">
            <a:off x="-3200400" y="3200400"/>
            <a:ext cx="6858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0" lang="en-US" sz="1400" b="1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38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609600" y="1219200"/>
            <a:ext cx="83058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0" y="6477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C62BC72-EAAC-4269-A36A-5BEC7D0C5977}" type="slidenum">
              <a:rPr kumimoji="0" lang="en-US" altLang="zh-TW" sz="1400" b="1" smtClean="0">
                <a:solidFill>
                  <a:schemeClr val="bg1"/>
                </a:solidFill>
                <a:cs typeface="Arial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kumimoji="0" lang="en-US" altLang="zh-TW" sz="1400" b="1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355725" y="6361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defRPr/>
            </a:pPr>
            <a:endParaRPr kumimoji="0" lang="en-US" altLang="zh-TW" smtClean="0"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Char char="•"/>
        <a:defRPr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–"/>
        <a:defRPr sz="2800">
          <a:solidFill>
            <a:schemeClr val="tx1"/>
          </a:solidFill>
          <a:latin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Char char="•"/>
        <a:defRPr sz="2400">
          <a:solidFill>
            <a:schemeClr val="tx1"/>
          </a:solidFill>
          <a:latin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rot="-5400000">
            <a:off x="-3200400" y="3200400"/>
            <a:ext cx="6858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0" lang="en-US" sz="1400" b="1">
              <a:solidFill>
                <a:srgbClr val="FFFFFF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6200"/>
            <a:ext cx="838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906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609600" y="990600"/>
            <a:ext cx="83058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6477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66270054-FFB6-4495-9A49-0061E4237599}" type="slidenum">
              <a:rPr kumimoji="0" lang="en-US" altLang="zh-TW" sz="1400" b="1" smtClean="0">
                <a:solidFill>
                  <a:srgbClr val="FFFFFF"/>
                </a:solidFill>
                <a:cs typeface="Arial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kumimoji="0" lang="en-US" altLang="zh-TW" sz="1400" b="1" smtClean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355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defRPr/>
            </a:pPr>
            <a:endParaRPr kumimoji="0" lang="en-US" altLang="zh-TW" smtClean="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186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  <p:sldLayoutId id="2147484196" r:id="rId12"/>
    <p:sldLayoutId id="2147484197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Char char="•"/>
        <a:defRPr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–"/>
        <a:defRPr sz="2800">
          <a:solidFill>
            <a:schemeClr val="tx1"/>
          </a:solidFill>
          <a:latin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Char char="•"/>
        <a:defRPr sz="2400">
          <a:solidFill>
            <a:schemeClr val="tx1"/>
          </a:solidFill>
          <a:latin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 rot="-5400000">
            <a:off x="-3200400" y="3200400"/>
            <a:ext cx="6858000" cy="4572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en-US" sz="1400" b="1" dirty="0">
              <a:solidFill>
                <a:srgbClr val="FFFFFF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6200"/>
            <a:ext cx="838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906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609600" y="990600"/>
            <a:ext cx="83058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0" y="6477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90DE5E48-E339-4FB2-AFCD-ACD9EA53055A}" type="slidenum">
              <a:rPr kumimoji="0" lang="en-US" altLang="zh-TW" sz="1400" b="1">
                <a:solidFill>
                  <a:srgbClr val="FFFFFF"/>
                </a:solidFill>
                <a:ea typeface="Arial Unicode MS" pitchFamily="34" charset="-120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zh-TW" sz="1400" b="1">
              <a:solidFill>
                <a:srgbClr val="FFFFFF"/>
              </a:solidFill>
              <a:ea typeface="Arial Unicode MS" pitchFamily="34" charset="-120"/>
              <a:cs typeface="Arial" charset="0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355725" y="6361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kumimoji="0" lang="en-US" altLang="zh-TW">
              <a:solidFill>
                <a:srgbClr val="000000"/>
              </a:solidFill>
              <a:ea typeface="Arial Unicode MS" pitchFamily="34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45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31" r:id="rId5"/>
    <p:sldLayoutId id="2147484232" r:id="rId6"/>
    <p:sldLayoutId id="2147484233" r:id="rId7"/>
    <p:sldLayoutId id="2147484234" r:id="rId8"/>
    <p:sldLayoutId id="2147484235" r:id="rId9"/>
    <p:sldLayoutId id="2147484236" r:id="rId10"/>
    <p:sldLayoutId id="2147484237" r:id="rId11"/>
    <p:sldLayoutId id="2147484238" r:id="rId12"/>
    <p:sldLayoutId id="2147484239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Char char="•"/>
        <a:defRPr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itchFamily="34" charset="0"/>
        <a:buChar char="–"/>
        <a:defRPr sz="2800">
          <a:solidFill>
            <a:schemeClr val="tx1"/>
          </a:solidFill>
          <a:latin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Char char="•"/>
        <a:defRPr sz="2400">
          <a:solidFill>
            <a:schemeClr val="tx1"/>
          </a:solidFill>
          <a:latin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itchFamily="34" charset="0"/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itchFamily="34" charset="0"/>
        <a:buChar char="»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58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20.png"/><Relationship Id="rId18" Type="http://schemas.openxmlformats.org/officeDocument/2006/relationships/image" Target="../media/image150.png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80.png"/><Relationship Id="rId7" Type="http://schemas.openxmlformats.org/officeDocument/2006/relationships/image" Target="../media/image22.wmf"/><Relationship Id="rId12" Type="http://schemas.openxmlformats.org/officeDocument/2006/relationships/image" Target="../media/image110.png"/><Relationship Id="rId17" Type="http://schemas.openxmlformats.org/officeDocument/2006/relationships/image" Target="../media/image140.png"/><Relationship Id="rId2" Type="http://schemas.openxmlformats.org/officeDocument/2006/relationships/slideLayout" Target="../slideLayouts/slideLayout28.xml"/><Relationship Id="rId20" Type="http://schemas.openxmlformats.org/officeDocument/2006/relationships/image" Target="../media/image170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4.wmf"/><Relationship Id="rId24" Type="http://schemas.openxmlformats.org/officeDocument/2006/relationships/image" Target="../media/image251.png"/><Relationship Id="rId5" Type="http://schemas.openxmlformats.org/officeDocument/2006/relationships/image" Target="../media/image21.wmf"/><Relationship Id="rId23" Type="http://schemas.openxmlformats.org/officeDocument/2006/relationships/image" Target="../media/image200.png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60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23.wmf"/><Relationship Id="rId14" Type="http://schemas.openxmlformats.org/officeDocument/2006/relationships/image" Target="../media/image25.png"/><Relationship Id="rId22" Type="http://schemas.openxmlformats.org/officeDocument/2006/relationships/image" Target="../media/image19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png"/><Relationship Id="rId5" Type="http://schemas.openxmlformats.org/officeDocument/2006/relationships/image" Target="../media/image17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61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64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310.png"/><Relationship Id="rId18" Type="http://schemas.openxmlformats.org/officeDocument/2006/relationships/image" Target="../media/image360.png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34.jpeg"/><Relationship Id="rId7" Type="http://schemas.openxmlformats.org/officeDocument/2006/relationships/image" Target="../media/image22.wmf"/><Relationship Id="rId12" Type="http://schemas.openxmlformats.org/officeDocument/2006/relationships/image" Target="../media/image300.png"/><Relationship Id="rId17" Type="http://schemas.openxmlformats.org/officeDocument/2006/relationships/image" Target="../media/image35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40.png"/><Relationship Id="rId20" Type="http://schemas.openxmlformats.org/officeDocument/2006/relationships/image" Target="../media/image38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330.png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370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23.wmf"/><Relationship Id="rId14" Type="http://schemas.openxmlformats.org/officeDocument/2006/relationships/image" Target="../media/image3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slide" Target="slide65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60.png"/><Relationship Id="rId7" Type="http://schemas.openxmlformats.org/officeDocument/2006/relationships/image" Target="../media/image40.png"/><Relationship Id="rId12" Type="http://schemas.openxmlformats.org/officeDocument/2006/relationships/slide" Target="slide19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0.png"/><Relationship Id="rId11" Type="http://schemas.openxmlformats.org/officeDocument/2006/relationships/image" Target="../media/image44.png"/><Relationship Id="rId5" Type="http://schemas.openxmlformats.org/officeDocument/2006/relationships/image" Target="../media/image240.png"/><Relationship Id="rId10" Type="http://schemas.openxmlformats.org/officeDocument/2006/relationships/image" Target="../media/image43.png"/><Relationship Id="rId4" Type="http://schemas.openxmlformats.org/officeDocument/2006/relationships/image" Target="../media/image230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slide" Target="slide23.xml"/><Relationship Id="rId4" Type="http://schemas.openxmlformats.org/officeDocument/2006/relationships/slide" Target="slide2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" Target="slide41.xml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Relationship Id="rId4" Type="http://schemas.openxmlformats.org/officeDocument/2006/relationships/slide" Target="slide4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slide" Target="slide49.xml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610600" cy="1905000"/>
          </a:xfrm>
        </p:spPr>
        <p:txBody>
          <a:bodyPr/>
          <a:lstStyle/>
          <a:p>
            <a:pPr eaLnBrk="1" hangingPunct="1"/>
            <a:r>
              <a:rPr lang="en-US" altLang="zh-TW" sz="5000" dirty="0" smtClean="0">
                <a:ea typeface="新細明體" pitchFamily="18" charset="-120"/>
              </a:rPr>
              <a:t>Rethinking Global Routing:</a:t>
            </a:r>
            <a:br>
              <a:rPr lang="en-US" altLang="zh-TW" sz="5000" dirty="0" smtClean="0">
                <a:ea typeface="新細明體" pitchFamily="18" charset="-120"/>
              </a:rPr>
            </a:br>
            <a:r>
              <a:rPr lang="en-US" altLang="zh-TW" sz="5000" dirty="0" smtClean="0">
                <a:ea typeface="新細明體" pitchFamily="18" charset="-120"/>
              </a:rPr>
              <a:t>Congestion Reduction and</a:t>
            </a:r>
            <a:br>
              <a:rPr lang="en-US" altLang="zh-TW" sz="5000" dirty="0" smtClean="0">
                <a:ea typeface="新細明體" pitchFamily="18" charset="-120"/>
              </a:rPr>
            </a:br>
            <a:r>
              <a:rPr lang="en-US" altLang="zh-TW" sz="5000" dirty="0" smtClean="0">
                <a:ea typeface="新細明體" pitchFamily="18" charset="-120"/>
              </a:rPr>
              <a:t>Multiobjective Optimization</a:t>
            </a:r>
            <a:endParaRPr lang="en-GB" altLang="zh-TW" sz="5000" dirty="0" smtClean="0">
              <a:ea typeface="新細明體" pitchFamily="18" charset="-120"/>
            </a:endParaRPr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200400"/>
            <a:ext cx="7162800" cy="1524000"/>
          </a:xfrm>
        </p:spPr>
        <p:txBody>
          <a:bodyPr/>
          <a:lstStyle/>
          <a:p>
            <a:pPr eaLnBrk="1" hangingPunct="1"/>
            <a:r>
              <a:rPr lang="en-US" altLang="zh-TW" sz="2200" dirty="0" smtClean="0">
                <a:ea typeface="新細明體" pitchFamily="18" charset="-120"/>
              </a:rPr>
              <a:t>Hamid Shojaei</a:t>
            </a:r>
          </a:p>
          <a:p>
            <a:pPr eaLnBrk="1" hangingPunct="1"/>
            <a:r>
              <a:rPr lang="en-US" altLang="zh-TW" sz="2200" dirty="0" smtClean="0">
                <a:ea typeface="新細明體" pitchFamily="18" charset="-120"/>
              </a:rPr>
              <a:t>Department of Electrical and Computer Engineering</a:t>
            </a:r>
          </a:p>
          <a:p>
            <a:pPr eaLnBrk="1" hangingPunct="1"/>
            <a:r>
              <a:rPr lang="en-US" altLang="zh-TW" sz="2200" dirty="0" smtClean="0">
                <a:ea typeface="新細明體" pitchFamily="18" charset="-120"/>
              </a:rPr>
              <a:t>University of Wisconsin, Madison</a:t>
            </a:r>
            <a:endParaRPr lang="en-US" altLang="zh-CN" sz="2200" dirty="0" smtClean="0">
              <a:ea typeface="宋体" pitchFamily="2" charset="-122"/>
            </a:endParaRPr>
          </a:p>
        </p:txBody>
      </p:sp>
      <p:pic>
        <p:nvPicPr>
          <p:cNvPr id="7172" name="Picture 14" descr="fount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638800"/>
            <a:ext cx="14478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15"/>
          <p:cNvSpPr>
            <a:spLocks noChangeArrowheads="1"/>
          </p:cNvSpPr>
          <p:nvPr/>
        </p:nvSpPr>
        <p:spPr bwMode="auto">
          <a:xfrm>
            <a:off x="1752600" y="5851525"/>
            <a:ext cx="3740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TW" b="1"/>
              <a:t> WISCAD</a:t>
            </a:r>
            <a:r>
              <a:rPr kumimoji="0" lang="en-US" altLang="zh-TW"/>
              <a:t/>
            </a:r>
            <a:br>
              <a:rPr kumimoji="0" lang="en-US" altLang="zh-TW"/>
            </a:br>
            <a:r>
              <a:rPr kumimoji="0" lang="en-US" altLang="zh-TW"/>
              <a:t> </a:t>
            </a:r>
            <a:r>
              <a:rPr kumimoji="0" lang="en-US" altLang="zh-TW" b="1"/>
              <a:t>VLSI Design Automation Lab</a:t>
            </a:r>
            <a:r>
              <a:rPr kumimoji="0" lang="en-US" altLang="zh-TW"/>
              <a:t/>
            </a:r>
            <a:br>
              <a:rPr kumimoji="0" lang="en-US" altLang="zh-TW"/>
            </a:br>
            <a:r>
              <a:rPr kumimoji="0" lang="en-US" altLang="zh-TW"/>
              <a:t> http://wiscad.ece.wisc.edu</a:t>
            </a:r>
          </a:p>
        </p:txBody>
      </p:sp>
      <p:sp>
        <p:nvSpPr>
          <p:cNvPr id="7174" name="TextBox 3"/>
          <p:cNvSpPr txBox="1">
            <a:spLocks noChangeArrowheads="1"/>
          </p:cNvSpPr>
          <p:nvPr/>
        </p:nvSpPr>
        <p:spPr bwMode="auto">
          <a:xfrm>
            <a:off x="457200" y="0"/>
            <a:ext cx="86868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400" b="1"/>
              <a:t>PhD Defense Exam on 05/21/2012</a:t>
            </a:r>
          </a:p>
        </p:txBody>
      </p:sp>
    </p:spTree>
  </p:cSld>
  <p:clrMapOvr>
    <a:masterClrMapping/>
  </p:clrMapOvr>
  <p:transition advTm="616000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Congestion Analysis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3200400"/>
          </a:xfrm>
        </p:spPr>
        <p:txBody>
          <a:bodyPr/>
          <a:lstStyle/>
          <a:p>
            <a:r>
              <a:rPr lang="en-US" dirty="0" smtClean="0"/>
              <a:t>Captures factors that contribute to congestion in modern design</a:t>
            </a:r>
          </a:p>
          <a:p>
            <a:pPr lvl="1"/>
            <a:r>
              <a:rPr lang="en-US" sz="1800" dirty="0"/>
              <a:t>V</a:t>
            </a:r>
            <a:r>
              <a:rPr lang="en-US" sz="1800" dirty="0" smtClean="0"/>
              <a:t>ariations in wire size and spacing at different metal layers</a:t>
            </a:r>
          </a:p>
          <a:p>
            <a:pPr lvl="1"/>
            <a:r>
              <a:rPr lang="en-US" sz="1800" dirty="0"/>
              <a:t>V</a:t>
            </a:r>
            <a:r>
              <a:rPr lang="en-US" sz="1800" dirty="0" smtClean="0"/>
              <a:t>irtual pins located at the higher metal layers</a:t>
            </a:r>
          </a:p>
          <a:p>
            <a:pPr lvl="1"/>
            <a:r>
              <a:rPr lang="en-US" sz="1800" dirty="0"/>
              <a:t>R</a:t>
            </a:r>
            <a:r>
              <a:rPr lang="en-US" sz="1800" dirty="0" smtClean="0"/>
              <a:t>outing blockages, reserved for embedded IPs and memories</a:t>
            </a:r>
          </a:p>
          <a:p>
            <a:r>
              <a:rPr lang="en-US" dirty="0"/>
              <a:t>R</a:t>
            </a:r>
            <a:r>
              <a:rPr lang="en-US" dirty="0" smtClean="0"/>
              <a:t>equires handling a flexible model of global routing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  <p:pic>
        <p:nvPicPr>
          <p:cNvPr id="14347" name="Picture 11" descr="http://www.ece.rice.edu/~camp/vocoder/index_files/ChipLayou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93920"/>
            <a:ext cx="3352800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26" name="Picture 2" descr="metal layers increase in size and number with each new process 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00400"/>
            <a:ext cx="4984069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653142" y="6550223"/>
            <a:ext cx="20430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(Alpert et al. DAC2010)</a:t>
            </a:r>
            <a:endParaRPr lang="en-US" sz="1400" dirty="0"/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CGRIP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6" name="Picture 4" descr="http://4.bp.blogspot.com/-7NvUVa6cPLA/TtZ0XuNB4SI/AAAAAAAAAhI/uh_s3xWq34w/s1600/User-feedb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257800"/>
            <a:ext cx="2342745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Congestion Analysis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an accurate congestion map</a:t>
            </a:r>
          </a:p>
          <a:p>
            <a:pPr lvl="1"/>
            <a:r>
              <a:rPr lang="en-US" dirty="0" smtClean="0"/>
              <a:t>Accurately identifies the locations of the congested “regions” on the layout and the amount of congestion at each location</a:t>
            </a:r>
          </a:p>
          <a:p>
            <a:r>
              <a:rPr lang="en-US" dirty="0" smtClean="0"/>
              <a:t>Runs fast to allow iterative calls when integrated within the design flow, e.g., with routability-driven placement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914400" y="4107180"/>
            <a:ext cx="2103120" cy="990600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Routability-driven Placement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25240" y="4107180"/>
            <a:ext cx="1554480" cy="990600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Congestion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Analysis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440" y="3733800"/>
            <a:ext cx="1737360" cy="17373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w="lg" len="lg"/>
          </a:ln>
          <a:effectLst/>
          <a:scene3d>
            <a:camera prst="orthographicFront"/>
            <a:lightRig rig="threePt" dir="t"/>
          </a:scene3d>
          <a:sp3d>
            <a:bevelT h="19050"/>
            <a:bevelB w="1905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stCxn id="12" idx="1"/>
            <a:endCxn id="3" idx="3"/>
          </p:cNvCxnSpPr>
          <p:nvPr/>
        </p:nvCxnSpPr>
        <p:spPr>
          <a:xfrm flipH="1">
            <a:off x="3017520" y="4602480"/>
            <a:ext cx="80772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1"/>
            <a:endCxn id="12" idx="3"/>
          </p:cNvCxnSpPr>
          <p:nvPr/>
        </p:nvCxnSpPr>
        <p:spPr>
          <a:xfrm flipH="1">
            <a:off x="5379720" y="4602480"/>
            <a:ext cx="80772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3" idx="0"/>
            <a:endCxn id="13" idx="0"/>
          </p:cNvCxnSpPr>
          <p:nvPr/>
        </p:nvCxnSpPr>
        <p:spPr>
          <a:xfrm rot="5400000" flipH="1" flipV="1">
            <a:off x="4324350" y="1375410"/>
            <a:ext cx="373380" cy="5090160"/>
          </a:xfrm>
          <a:prstGeom prst="bentConnector3">
            <a:avLst>
              <a:gd name="adj1" fmla="val 161224"/>
            </a:avLst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CGRIP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95339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458200" cy="533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An Integer Programming (IP) formulation expressing   “the congestion analysis problem”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Allows finding the locations of the congested regions using a resolution parameter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New ideas for a practical realization of the IP 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US" dirty="0" smtClean="0"/>
              <a:t>Reduced-sized Linear Programming (RLP)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 smtClean="0"/>
              <a:t>Multiple </a:t>
            </a:r>
            <a:r>
              <a:rPr lang="en-US" dirty="0" err="1" smtClean="0"/>
              <a:t>Ripup</a:t>
            </a:r>
            <a:r>
              <a:rPr lang="en-US" dirty="0" smtClean="0"/>
              <a:t> Single Re-route (MRSR) 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 smtClean="0"/>
              <a:t>Congestion-aware Minimum Spanning Tree for multi-terminal net </a:t>
            </a:r>
            <a:r>
              <a:rPr lang="en-US" dirty="0" err="1" smtClean="0"/>
              <a:t>deomposition</a:t>
            </a:r>
            <a:r>
              <a:rPr lang="en-US" dirty="0" smtClean="0"/>
              <a:t> (CMST)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 smtClean="0"/>
              <a:t>Congestion-aware Layer Assignment (CLA)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b="1" dirty="0" smtClean="0"/>
              <a:t>CGRIP</a:t>
            </a:r>
            <a:r>
              <a:rPr lang="en-US" dirty="0" smtClean="0"/>
              <a:t>: congestion analysis tool</a:t>
            </a:r>
          </a:p>
          <a:p>
            <a:pPr marL="857250" lvl="1" indent="-457200">
              <a:buFont typeface="Arial" pitchFamily="34" charset="0"/>
              <a:buChar char="–"/>
              <a:defRPr/>
            </a:pPr>
            <a:r>
              <a:rPr lang="en-US" dirty="0" smtClean="0"/>
              <a:t>Stable</a:t>
            </a:r>
            <a:r>
              <a:rPr lang="en-US" dirty="0"/>
              <a:t>, fast, flexible router, handling </a:t>
            </a:r>
            <a:r>
              <a:rPr lang="en-US" dirty="0" smtClean="0"/>
              <a:t>complicating factors</a:t>
            </a:r>
            <a:endParaRPr lang="en-US" dirty="0"/>
          </a:p>
          <a:p>
            <a:pPr marL="1257300" lvl="2" indent="-457200">
              <a:defRPr/>
            </a:pPr>
            <a:r>
              <a:rPr lang="en-US" dirty="0"/>
              <a:t>Simpler variation, </a:t>
            </a:r>
            <a:r>
              <a:rPr lang="en-US" dirty="0" err="1"/>
              <a:t>coalesCgrip</a:t>
            </a:r>
            <a:r>
              <a:rPr lang="en-US" dirty="0"/>
              <a:t>, judged the ISPD 2011 contest</a:t>
            </a:r>
          </a:p>
          <a:p>
            <a:pPr marL="857250" lvl="1" indent="-457200">
              <a:buFont typeface="Arial" pitchFamily="34" charset="0"/>
              <a:buChar char="–"/>
              <a:defRPr/>
            </a:pPr>
            <a:r>
              <a:rPr lang="en-US" dirty="0" smtClean="0"/>
              <a:t>Released at </a:t>
            </a:r>
            <a:r>
              <a:rPr lang="en-US" dirty="0">
                <a:solidFill>
                  <a:srgbClr val="0070C0"/>
                </a:solidFill>
              </a:rPr>
              <a:t>http://wiscad.ece.wisc.edu/gr/cgrip</a:t>
            </a: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CGRIP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To </a:t>
            </a:r>
            <a:r>
              <a:rPr lang="en-US" sz="2000" u="sng" dirty="0" smtClean="0"/>
              <a:t>quickly</a:t>
            </a:r>
            <a:r>
              <a:rPr lang="en-US" sz="2000" dirty="0" smtClean="0"/>
              <a:t> obtain an accurate congestion map, what is an effective optimization objective?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700" dirty="0" smtClean="0"/>
          </a:p>
          <a:p>
            <a:pPr lvl="1"/>
            <a:endParaRPr lang="en-US" sz="1400" dirty="0" smtClean="0"/>
          </a:p>
          <a:p>
            <a:pPr lvl="1"/>
            <a:endParaRPr lang="en-US" sz="1200" dirty="0" smtClean="0"/>
          </a:p>
          <a:p>
            <a:pPr lvl="1"/>
            <a:r>
              <a:rPr lang="en-US" sz="1600" dirty="0" smtClean="0"/>
              <a:t>Example: ran different variations of CGRIP on a placement of </a:t>
            </a:r>
            <a:r>
              <a:rPr lang="en-US" sz="1600" i="1" dirty="0" smtClean="0"/>
              <a:t>superblue2</a:t>
            </a:r>
            <a:endParaRPr lang="en-US" sz="1600" dirty="0" smtClean="0"/>
          </a:p>
          <a:p>
            <a:pPr lvl="2"/>
            <a:r>
              <a:rPr lang="en-US" sz="1400" dirty="0" smtClean="0"/>
              <a:t>Case (a) </a:t>
            </a:r>
            <a:r>
              <a:rPr lang="en-US" sz="1400" u="sng" dirty="0" smtClean="0"/>
              <a:t>minimizes TOF</a:t>
            </a:r>
            <a:r>
              <a:rPr lang="en-US" sz="1400" dirty="0" smtClean="0"/>
              <a:t> in a </a:t>
            </a:r>
            <a:r>
              <a:rPr lang="en-US" sz="1400" u="sng" dirty="0" smtClean="0"/>
              <a:t>short</a:t>
            </a:r>
            <a:r>
              <a:rPr lang="en-US" sz="1400" dirty="0" smtClean="0"/>
              <a:t> time i.e., 15 minutes</a:t>
            </a:r>
          </a:p>
          <a:p>
            <a:pPr lvl="2"/>
            <a:r>
              <a:rPr lang="en-US" sz="1400" dirty="0" smtClean="0"/>
              <a:t>Case (b) </a:t>
            </a:r>
            <a:r>
              <a:rPr lang="en-US" sz="1400" i="1" u="sng" dirty="0" smtClean="0"/>
              <a:t>regionally</a:t>
            </a:r>
            <a:r>
              <a:rPr lang="en-US" sz="1400" u="sng" dirty="0" smtClean="0"/>
              <a:t> minimizes overflow</a:t>
            </a:r>
            <a:r>
              <a:rPr lang="en-US" sz="1400" dirty="0" smtClean="0"/>
              <a:t> in a </a:t>
            </a:r>
            <a:r>
              <a:rPr lang="en-US" sz="1400" u="sng" dirty="0" smtClean="0"/>
              <a:t>short</a:t>
            </a:r>
            <a:r>
              <a:rPr lang="en-US" sz="1400" dirty="0" smtClean="0"/>
              <a:t> time, 15 minutes on 100 regions</a:t>
            </a:r>
          </a:p>
          <a:p>
            <a:pPr lvl="2"/>
            <a:r>
              <a:rPr lang="en-US" sz="1400" dirty="0" smtClean="0"/>
              <a:t>Case (c) </a:t>
            </a:r>
            <a:r>
              <a:rPr lang="en-US" sz="1400" u="sng" dirty="0" smtClean="0"/>
              <a:t>minimizes TOF</a:t>
            </a:r>
            <a:r>
              <a:rPr lang="en-US" sz="1400" dirty="0" smtClean="0"/>
              <a:t> in a </a:t>
            </a:r>
            <a:r>
              <a:rPr lang="en-US" sz="1400" u="sng" dirty="0" smtClean="0"/>
              <a:t>long</a:t>
            </a:r>
            <a:r>
              <a:rPr lang="en-US" sz="1400" dirty="0" smtClean="0"/>
              <a:t> time, i.e.,  60 minutes</a:t>
            </a:r>
          </a:p>
          <a:p>
            <a:pPr lvl="1"/>
            <a:r>
              <a:rPr lang="en-US" sz="1600" dirty="0"/>
              <a:t>M</a:t>
            </a:r>
            <a:r>
              <a:rPr lang="en-US" sz="1600" dirty="0" smtClean="0"/>
              <a:t>aps (a) and (b) have similar TOF, however map (b) is more accurately matching (c) in terms of the locations of highly-utilized edges on the GR grid-graph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Motivational Example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32182" y="1828785"/>
            <a:ext cx="8564218" cy="3048015"/>
            <a:chOff x="609600" y="685785"/>
            <a:chExt cx="8564218" cy="3048015"/>
          </a:xfrm>
        </p:grpSpPr>
        <p:grpSp>
          <p:nvGrpSpPr>
            <p:cNvPr id="26" name="Group 25"/>
            <p:cNvGrpSpPr/>
            <p:nvPr/>
          </p:nvGrpSpPr>
          <p:grpSpPr>
            <a:xfrm>
              <a:off x="609600" y="685785"/>
              <a:ext cx="8259418" cy="3048015"/>
              <a:chOff x="609600" y="685785"/>
              <a:chExt cx="8259418" cy="304801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09600" y="685785"/>
                <a:ext cx="3295029" cy="3048015"/>
                <a:chOff x="880275" y="685785"/>
                <a:chExt cx="3295029" cy="3048015"/>
              </a:xfrm>
            </p:grpSpPr>
            <p:pic>
              <p:nvPicPr>
                <p:cNvPr id="50" name="Picture 4" descr="Z:\superblue2.all.congestion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0275" y="685785"/>
                  <a:ext cx="3017520" cy="30175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1" name="TextBox 60"/>
                <p:cNvSpPr txBox="1">
                  <a:spLocks noChangeArrowheads="1"/>
                </p:cNvSpPr>
                <p:nvPr/>
              </p:nvSpPr>
              <p:spPr bwMode="auto">
                <a:xfrm>
                  <a:off x="1443493" y="3395182"/>
                  <a:ext cx="2731811" cy="3386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9pPr>
                </a:lstStyle>
                <a:p>
                  <a:pPr eaLnBrk="1" hangingPunct="1"/>
                  <a:r>
                    <a:rPr lang="en-US" sz="1600" b="1" dirty="0" smtClean="0">
                      <a:solidFill>
                        <a:srgbClr val="E6E6E6"/>
                      </a:solidFill>
                    </a:rPr>
                    <a:t>(a) TOF=329K </a:t>
                  </a:r>
                  <a:endParaRPr lang="en-US" sz="1600" b="1" dirty="0">
                    <a:solidFill>
                      <a:srgbClr val="E6E6E6"/>
                    </a:solidFill>
                  </a:endParaRP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3228894" y="685785"/>
                <a:ext cx="3266535" cy="3048015"/>
                <a:chOff x="3448909" y="685785"/>
                <a:chExt cx="3266535" cy="3048015"/>
              </a:xfrm>
            </p:grpSpPr>
            <p:pic>
              <p:nvPicPr>
                <p:cNvPr id="48" name="Picture 2" descr="C:\Users\hshojaei\Pictures\Picture2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48909" y="685785"/>
                  <a:ext cx="3017520" cy="30175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" name="TextBox 60"/>
                <p:cNvSpPr txBox="1">
                  <a:spLocks noChangeArrowheads="1"/>
                </p:cNvSpPr>
                <p:nvPr/>
              </p:nvSpPr>
              <p:spPr bwMode="auto">
                <a:xfrm>
                  <a:off x="3983633" y="3395182"/>
                  <a:ext cx="2731811" cy="3386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9pPr>
                </a:lstStyle>
                <a:p>
                  <a:pPr eaLnBrk="1" hangingPunct="1"/>
                  <a:r>
                    <a:rPr lang="en-US" sz="1600" b="1" dirty="0" smtClean="0">
                      <a:solidFill>
                        <a:srgbClr val="E6E6E6"/>
                      </a:solidFill>
                    </a:rPr>
                    <a:t>(b) TOF=330K </a:t>
                  </a:r>
                  <a:endParaRPr lang="en-US" sz="1600" b="1" dirty="0">
                    <a:solidFill>
                      <a:srgbClr val="E6E6E6"/>
                    </a:solidFill>
                  </a:endParaRP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5851498" y="685785"/>
                <a:ext cx="3017520" cy="3017520"/>
                <a:chOff x="6017543" y="685785"/>
                <a:chExt cx="3017520" cy="3017520"/>
              </a:xfrm>
            </p:grpSpPr>
            <p:sp>
              <p:nvSpPr>
                <p:cNvPr id="46" name="TextBox 60"/>
                <p:cNvSpPr txBox="1">
                  <a:spLocks noChangeArrowheads="1"/>
                </p:cNvSpPr>
                <p:nvPr/>
              </p:nvSpPr>
              <p:spPr bwMode="auto">
                <a:xfrm>
                  <a:off x="6160398" y="3363378"/>
                  <a:ext cx="2731811" cy="3386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9pPr>
                </a:lstStyle>
                <a:p>
                  <a:pPr eaLnBrk="1" hangingPunct="1"/>
                  <a:r>
                    <a:rPr lang="en-US" sz="1600" b="1" dirty="0">
                      <a:solidFill>
                        <a:srgbClr val="E6E6E6"/>
                      </a:solidFill>
                    </a:rPr>
                    <a:t>(c) TOF=64K (reference)</a:t>
                  </a:r>
                </a:p>
              </p:txBody>
            </p:sp>
            <p:pic>
              <p:nvPicPr>
                <p:cNvPr id="47" name="Picture 2" descr="Z:\superblue2.all.congestion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7543" y="685785"/>
                  <a:ext cx="3017520" cy="30175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28" name="Oval 27"/>
            <p:cNvSpPr/>
            <p:nvPr/>
          </p:nvSpPr>
          <p:spPr>
            <a:xfrm>
              <a:off x="2354248" y="1804947"/>
              <a:ext cx="685800" cy="457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744649" y="2262147"/>
              <a:ext cx="1219200" cy="5334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516920" y="2795547"/>
              <a:ext cx="643724" cy="6539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992754" y="1784404"/>
              <a:ext cx="685800" cy="457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383155" y="2241604"/>
              <a:ext cx="1219200" cy="5334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155426" y="2775004"/>
              <a:ext cx="643724" cy="6539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619999" y="1828800"/>
              <a:ext cx="685800" cy="457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010400" y="2286000"/>
              <a:ext cx="1219200" cy="5334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782671" y="2819400"/>
              <a:ext cx="643724" cy="6539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60"/>
            <p:cNvSpPr txBox="1">
              <a:spLocks noChangeArrowheads="1"/>
            </p:cNvSpPr>
            <p:nvPr/>
          </p:nvSpPr>
          <p:spPr bwMode="auto">
            <a:xfrm>
              <a:off x="6442007" y="3395182"/>
              <a:ext cx="2731811" cy="33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600" b="1" dirty="0" smtClean="0">
                  <a:solidFill>
                    <a:srgbClr val="E6E6E6"/>
                  </a:solidFill>
                </a:rPr>
                <a:t>(c) TOF=64K </a:t>
              </a:r>
              <a:endParaRPr lang="en-US" sz="1600" b="1" dirty="0">
                <a:solidFill>
                  <a:srgbClr val="E6E6E6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09600" y="1752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15min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19018" y="1752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15min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27308" y="1752600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60min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(reference)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CGRIP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To </a:t>
            </a:r>
            <a:r>
              <a:rPr lang="en-US" sz="2000" u="sng" dirty="0" smtClean="0"/>
              <a:t>quickly</a:t>
            </a:r>
            <a:r>
              <a:rPr lang="en-US" sz="2000" dirty="0" smtClean="0"/>
              <a:t> obtain an accurate congestion map, what is an effective optimization objective?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lvl="1"/>
            <a:r>
              <a:rPr lang="en-US" sz="1600" b="1" dirty="0" smtClean="0"/>
              <a:t>Minimizing TOF is NOT a good objective within a short runtime budget</a:t>
            </a:r>
          </a:p>
          <a:p>
            <a:pPr lvl="1"/>
            <a:r>
              <a:rPr lang="en-US" sz="1600" dirty="0" smtClean="0"/>
              <a:t>Router prioritizes different regions based on its </a:t>
            </a:r>
            <a:r>
              <a:rPr lang="en-US" sz="1600" dirty="0" err="1" smtClean="0"/>
              <a:t>ripup</a:t>
            </a:r>
            <a:r>
              <a:rPr lang="en-US" sz="1600" dirty="0" smtClean="0"/>
              <a:t> and re-route procedure, typically to get maximum reduction in TOF</a:t>
            </a:r>
          </a:p>
          <a:p>
            <a:pPr lvl="1"/>
            <a:r>
              <a:rPr lang="en-US" sz="1600" dirty="0" smtClean="0"/>
              <a:t>May not have the chance to optimize some regions in a short run but this is not an indication of </a:t>
            </a:r>
            <a:r>
              <a:rPr lang="en-US" sz="1600" dirty="0" err="1" smtClean="0"/>
              <a:t>unroutability</a:t>
            </a:r>
            <a:r>
              <a:rPr lang="en-US" sz="1600" dirty="0" smtClean="0"/>
              <a:t> since the same router could fix these regions for a longer run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700" dirty="0" smtClean="0"/>
          </a:p>
          <a:p>
            <a:pPr lvl="1"/>
            <a:endParaRPr lang="en-US" sz="1400" dirty="0" smtClean="0"/>
          </a:p>
          <a:p>
            <a:pPr lvl="1"/>
            <a:endParaRPr lang="en-US" sz="1200" dirty="0" smtClean="0"/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Motivational Example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32182" y="1828785"/>
            <a:ext cx="8564218" cy="3048015"/>
            <a:chOff x="609600" y="685785"/>
            <a:chExt cx="8564218" cy="3048015"/>
          </a:xfrm>
        </p:grpSpPr>
        <p:grpSp>
          <p:nvGrpSpPr>
            <p:cNvPr id="26" name="Group 25"/>
            <p:cNvGrpSpPr/>
            <p:nvPr/>
          </p:nvGrpSpPr>
          <p:grpSpPr>
            <a:xfrm>
              <a:off x="609600" y="685785"/>
              <a:ext cx="8259418" cy="3048015"/>
              <a:chOff x="609600" y="685785"/>
              <a:chExt cx="8259418" cy="304801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09600" y="685785"/>
                <a:ext cx="3295029" cy="3048015"/>
                <a:chOff x="880275" y="685785"/>
                <a:chExt cx="3295029" cy="3048015"/>
              </a:xfrm>
            </p:grpSpPr>
            <p:pic>
              <p:nvPicPr>
                <p:cNvPr id="50" name="Picture 4" descr="Z:\superblue2.all.congestion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0275" y="685785"/>
                  <a:ext cx="3017520" cy="30175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1" name="TextBox 60"/>
                <p:cNvSpPr txBox="1">
                  <a:spLocks noChangeArrowheads="1"/>
                </p:cNvSpPr>
                <p:nvPr/>
              </p:nvSpPr>
              <p:spPr bwMode="auto">
                <a:xfrm>
                  <a:off x="1443493" y="3395182"/>
                  <a:ext cx="2731811" cy="3386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9pPr>
                </a:lstStyle>
                <a:p>
                  <a:pPr eaLnBrk="1" hangingPunct="1"/>
                  <a:r>
                    <a:rPr lang="en-US" sz="1600" b="1" dirty="0" smtClean="0">
                      <a:solidFill>
                        <a:srgbClr val="E6E6E6"/>
                      </a:solidFill>
                    </a:rPr>
                    <a:t>(a) TOF=329K </a:t>
                  </a:r>
                  <a:endParaRPr lang="en-US" sz="1600" b="1" dirty="0">
                    <a:solidFill>
                      <a:srgbClr val="E6E6E6"/>
                    </a:solidFill>
                  </a:endParaRP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3228894" y="685785"/>
                <a:ext cx="3266535" cy="3048015"/>
                <a:chOff x="3448909" y="685785"/>
                <a:chExt cx="3266535" cy="3048015"/>
              </a:xfrm>
            </p:grpSpPr>
            <p:pic>
              <p:nvPicPr>
                <p:cNvPr id="48" name="Picture 2" descr="C:\Users\hshojaei\Pictures\Picture2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48909" y="685785"/>
                  <a:ext cx="3017520" cy="30175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" name="TextBox 60"/>
                <p:cNvSpPr txBox="1">
                  <a:spLocks noChangeArrowheads="1"/>
                </p:cNvSpPr>
                <p:nvPr/>
              </p:nvSpPr>
              <p:spPr bwMode="auto">
                <a:xfrm>
                  <a:off x="3983633" y="3395182"/>
                  <a:ext cx="2731811" cy="3386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9pPr>
                </a:lstStyle>
                <a:p>
                  <a:pPr eaLnBrk="1" hangingPunct="1"/>
                  <a:r>
                    <a:rPr lang="en-US" sz="1600" b="1" dirty="0" smtClean="0">
                      <a:solidFill>
                        <a:srgbClr val="E6E6E6"/>
                      </a:solidFill>
                    </a:rPr>
                    <a:t>(b) TOF=330K </a:t>
                  </a:r>
                  <a:endParaRPr lang="en-US" sz="1600" b="1" dirty="0">
                    <a:solidFill>
                      <a:srgbClr val="E6E6E6"/>
                    </a:solidFill>
                  </a:endParaRP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5851498" y="685785"/>
                <a:ext cx="3017520" cy="3017520"/>
                <a:chOff x="6017543" y="685785"/>
                <a:chExt cx="3017520" cy="3017520"/>
              </a:xfrm>
            </p:grpSpPr>
            <p:sp>
              <p:nvSpPr>
                <p:cNvPr id="46" name="TextBox 60"/>
                <p:cNvSpPr txBox="1">
                  <a:spLocks noChangeArrowheads="1"/>
                </p:cNvSpPr>
                <p:nvPr/>
              </p:nvSpPr>
              <p:spPr bwMode="auto">
                <a:xfrm>
                  <a:off x="6160398" y="3363378"/>
                  <a:ext cx="2731811" cy="3386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defRPr>
                  </a:lvl9pPr>
                </a:lstStyle>
                <a:p>
                  <a:pPr eaLnBrk="1" hangingPunct="1"/>
                  <a:r>
                    <a:rPr lang="en-US" sz="1600" b="1" dirty="0">
                      <a:solidFill>
                        <a:srgbClr val="E6E6E6"/>
                      </a:solidFill>
                    </a:rPr>
                    <a:t>(c) TOF=64K (reference)</a:t>
                  </a:r>
                </a:p>
              </p:txBody>
            </p:sp>
            <p:pic>
              <p:nvPicPr>
                <p:cNvPr id="47" name="Picture 2" descr="Z:\superblue2.all.congestion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7543" y="685785"/>
                  <a:ext cx="3017520" cy="30175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28" name="Oval 27"/>
            <p:cNvSpPr/>
            <p:nvPr/>
          </p:nvSpPr>
          <p:spPr>
            <a:xfrm>
              <a:off x="2354248" y="1804947"/>
              <a:ext cx="685800" cy="457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744649" y="2262147"/>
              <a:ext cx="1219200" cy="5334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516920" y="2795547"/>
              <a:ext cx="643724" cy="6539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992754" y="1784404"/>
              <a:ext cx="685800" cy="457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383155" y="2241604"/>
              <a:ext cx="1219200" cy="5334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155426" y="2775004"/>
              <a:ext cx="643724" cy="6539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619999" y="1828800"/>
              <a:ext cx="685800" cy="457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010400" y="2286000"/>
              <a:ext cx="1219200" cy="5334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782671" y="2819400"/>
              <a:ext cx="643724" cy="6539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60"/>
            <p:cNvSpPr txBox="1">
              <a:spLocks noChangeArrowheads="1"/>
            </p:cNvSpPr>
            <p:nvPr/>
          </p:nvSpPr>
          <p:spPr bwMode="auto">
            <a:xfrm>
              <a:off x="6442007" y="3395182"/>
              <a:ext cx="2731811" cy="33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600" b="1" dirty="0" smtClean="0">
                  <a:solidFill>
                    <a:srgbClr val="E6E6E6"/>
                  </a:solidFill>
                </a:rPr>
                <a:t>(c) TOF=64K </a:t>
              </a:r>
              <a:endParaRPr lang="en-US" sz="1600" b="1" dirty="0">
                <a:solidFill>
                  <a:srgbClr val="E6E6E6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09600" y="1752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15min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19018" y="1752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15min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27308" y="1752600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60min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(reference)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CGRIP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305800" cy="5334000"/>
          </a:xfrm>
        </p:spPr>
        <p:txBody>
          <a:bodyPr/>
          <a:lstStyle/>
          <a:p>
            <a:r>
              <a:rPr lang="en-US" dirty="0"/>
              <a:t>Two input </a:t>
            </a:r>
            <a:r>
              <a:rPr lang="en-US" i="1" dirty="0"/>
              <a:t>resolution</a:t>
            </a:r>
            <a:r>
              <a:rPr lang="en-US" dirty="0"/>
              <a:t> </a:t>
            </a:r>
            <a:r>
              <a:rPr lang="en-US" dirty="0" smtClean="0"/>
              <a:t>parameters control the size and the </a:t>
            </a:r>
            <a:r>
              <a:rPr lang="en-US" dirty="0"/>
              <a:t>number of regions </a:t>
            </a:r>
            <a:endParaRPr lang="en-US" dirty="0" smtClean="0"/>
          </a:p>
          <a:p>
            <a:r>
              <a:rPr lang="en-US" dirty="0"/>
              <a:t>For a small </a:t>
            </a:r>
            <a:r>
              <a:rPr lang="en-US" dirty="0" smtClean="0"/>
              <a:t>time-budget</a:t>
            </a:r>
          </a:p>
          <a:p>
            <a:pPr lvl="1"/>
            <a:r>
              <a:rPr lang="en-US" dirty="0"/>
              <a:t>Resolution is set to be much lower </a:t>
            </a:r>
            <a:r>
              <a:rPr lang="en-US" dirty="0" smtClean="0"/>
              <a:t>than </a:t>
            </a:r>
            <a:r>
              <a:rPr lang="en-US" dirty="0"/>
              <a:t>the global routing </a:t>
            </a:r>
            <a:r>
              <a:rPr lang="en-US" dirty="0" smtClean="0"/>
              <a:t>grid</a:t>
            </a:r>
            <a:endParaRPr lang="en-US" dirty="0"/>
          </a:p>
          <a:p>
            <a:pPr lvl="2"/>
            <a:r>
              <a:rPr lang="en-US" dirty="0"/>
              <a:t>Identification of the congestion </a:t>
            </a:r>
            <a:r>
              <a:rPr lang="en-US" dirty="0" smtClean="0"/>
              <a:t>regions </a:t>
            </a:r>
            <a:r>
              <a:rPr lang="en-US" dirty="0"/>
              <a:t>is </a:t>
            </a:r>
            <a:r>
              <a:rPr lang="en-US" dirty="0" smtClean="0"/>
              <a:t> with </a:t>
            </a:r>
            <a:r>
              <a:rPr lang="en-US" dirty="0"/>
              <a:t>respect to </a:t>
            </a:r>
            <a:r>
              <a:rPr lang="en-US" dirty="0" smtClean="0"/>
              <a:t>the granularity </a:t>
            </a:r>
            <a:r>
              <a:rPr lang="en-US" dirty="0"/>
              <a:t>defined by </a:t>
            </a:r>
            <a:r>
              <a:rPr lang="en-US" dirty="0" smtClean="0"/>
              <a:t>the </a:t>
            </a:r>
            <a:r>
              <a:rPr lang="en-US" dirty="0"/>
              <a:t>regions rather than each edge of the </a:t>
            </a:r>
            <a:r>
              <a:rPr lang="en-US" dirty="0" smtClean="0"/>
              <a:t>GR </a:t>
            </a:r>
            <a:r>
              <a:rPr lang="en-US" dirty="0"/>
              <a:t>grid-graph and thus can be done more </a:t>
            </a:r>
            <a:r>
              <a:rPr lang="en-US" dirty="0" smtClean="0"/>
              <a:t>accurately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Regions</a:t>
            </a:r>
          </a:p>
        </p:txBody>
      </p:sp>
      <p:cxnSp>
        <p:nvCxnSpPr>
          <p:cNvPr id="57" name="Straight Connector 51"/>
          <p:cNvCxnSpPr>
            <a:cxnSpLocks noChangeShapeType="1"/>
          </p:cNvCxnSpPr>
          <p:nvPr/>
        </p:nvCxnSpPr>
        <p:spPr bwMode="auto">
          <a:xfrm flipH="1">
            <a:off x="3033713" y="4440238"/>
            <a:ext cx="25336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Connector 52"/>
          <p:cNvCxnSpPr>
            <a:cxnSpLocks noChangeShapeType="1"/>
          </p:cNvCxnSpPr>
          <p:nvPr/>
        </p:nvCxnSpPr>
        <p:spPr bwMode="auto">
          <a:xfrm flipH="1">
            <a:off x="3033713" y="4767263"/>
            <a:ext cx="25336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Connector 53"/>
          <p:cNvCxnSpPr>
            <a:cxnSpLocks noChangeShapeType="1"/>
          </p:cNvCxnSpPr>
          <p:nvPr/>
        </p:nvCxnSpPr>
        <p:spPr bwMode="auto">
          <a:xfrm flipH="1">
            <a:off x="3033713" y="5095875"/>
            <a:ext cx="25336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Connector 54"/>
          <p:cNvCxnSpPr>
            <a:cxnSpLocks noChangeShapeType="1"/>
          </p:cNvCxnSpPr>
          <p:nvPr/>
        </p:nvCxnSpPr>
        <p:spPr bwMode="auto">
          <a:xfrm>
            <a:off x="3033713" y="4762500"/>
            <a:ext cx="819150" cy="0"/>
          </a:xfrm>
          <a:prstGeom prst="line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Straight Connector 55"/>
          <p:cNvCxnSpPr>
            <a:cxnSpLocks noChangeShapeType="1"/>
          </p:cNvCxnSpPr>
          <p:nvPr/>
        </p:nvCxnSpPr>
        <p:spPr bwMode="auto">
          <a:xfrm>
            <a:off x="3033713" y="4440238"/>
            <a:ext cx="819150" cy="0"/>
          </a:xfrm>
          <a:prstGeom prst="line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Straight Connector 56"/>
          <p:cNvCxnSpPr>
            <a:cxnSpLocks noChangeShapeType="1"/>
          </p:cNvCxnSpPr>
          <p:nvPr/>
        </p:nvCxnSpPr>
        <p:spPr bwMode="auto">
          <a:xfrm>
            <a:off x="3033713" y="5097463"/>
            <a:ext cx="819150" cy="0"/>
          </a:xfrm>
          <a:prstGeom prst="line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Straight Connector 57"/>
          <p:cNvCxnSpPr>
            <a:cxnSpLocks noChangeShapeType="1"/>
          </p:cNvCxnSpPr>
          <p:nvPr/>
        </p:nvCxnSpPr>
        <p:spPr bwMode="auto">
          <a:xfrm>
            <a:off x="3255963" y="4205288"/>
            <a:ext cx="0" cy="858837"/>
          </a:xfrm>
          <a:prstGeom prst="line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58"/>
          <p:cNvCxnSpPr>
            <a:cxnSpLocks noChangeShapeType="1"/>
          </p:cNvCxnSpPr>
          <p:nvPr/>
        </p:nvCxnSpPr>
        <p:spPr bwMode="auto">
          <a:xfrm>
            <a:off x="3554413" y="4205288"/>
            <a:ext cx="0" cy="858837"/>
          </a:xfrm>
          <a:prstGeom prst="line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Straight Connector 59"/>
          <p:cNvCxnSpPr>
            <a:cxnSpLocks noChangeShapeType="1"/>
          </p:cNvCxnSpPr>
          <p:nvPr/>
        </p:nvCxnSpPr>
        <p:spPr bwMode="auto">
          <a:xfrm>
            <a:off x="3852863" y="4205288"/>
            <a:ext cx="0" cy="858837"/>
          </a:xfrm>
          <a:prstGeom prst="line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Straight Connector 60"/>
          <p:cNvCxnSpPr>
            <a:cxnSpLocks noChangeShapeType="1"/>
          </p:cNvCxnSpPr>
          <p:nvPr/>
        </p:nvCxnSpPr>
        <p:spPr bwMode="auto">
          <a:xfrm>
            <a:off x="3852863" y="4440238"/>
            <a:ext cx="895350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Straight Connector 61"/>
          <p:cNvCxnSpPr>
            <a:cxnSpLocks noChangeShapeType="1"/>
          </p:cNvCxnSpPr>
          <p:nvPr/>
        </p:nvCxnSpPr>
        <p:spPr bwMode="auto">
          <a:xfrm>
            <a:off x="3852863" y="4762500"/>
            <a:ext cx="895350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Straight Connector 62"/>
          <p:cNvCxnSpPr>
            <a:cxnSpLocks noChangeShapeType="1"/>
          </p:cNvCxnSpPr>
          <p:nvPr/>
        </p:nvCxnSpPr>
        <p:spPr bwMode="auto">
          <a:xfrm>
            <a:off x="3852863" y="5097463"/>
            <a:ext cx="895350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Straight Connector 63"/>
          <p:cNvCxnSpPr>
            <a:cxnSpLocks noChangeShapeType="1"/>
          </p:cNvCxnSpPr>
          <p:nvPr/>
        </p:nvCxnSpPr>
        <p:spPr bwMode="auto">
          <a:xfrm>
            <a:off x="4151313" y="4205288"/>
            <a:ext cx="0" cy="93662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Connector 64"/>
          <p:cNvCxnSpPr>
            <a:cxnSpLocks noChangeShapeType="1"/>
          </p:cNvCxnSpPr>
          <p:nvPr/>
        </p:nvCxnSpPr>
        <p:spPr bwMode="auto">
          <a:xfrm>
            <a:off x="4449763" y="4205288"/>
            <a:ext cx="0" cy="93662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Straight Connector 65"/>
          <p:cNvCxnSpPr>
            <a:cxnSpLocks noChangeShapeType="1"/>
          </p:cNvCxnSpPr>
          <p:nvPr/>
        </p:nvCxnSpPr>
        <p:spPr bwMode="auto">
          <a:xfrm>
            <a:off x="4748213" y="4205288"/>
            <a:ext cx="0" cy="93662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Connector 66"/>
          <p:cNvCxnSpPr>
            <a:cxnSpLocks noChangeShapeType="1"/>
          </p:cNvCxnSpPr>
          <p:nvPr/>
        </p:nvCxnSpPr>
        <p:spPr bwMode="auto">
          <a:xfrm>
            <a:off x="4748213" y="4440238"/>
            <a:ext cx="893762" cy="0"/>
          </a:xfrm>
          <a:prstGeom prst="line">
            <a:avLst/>
          </a:prstGeom>
          <a:noFill/>
          <a:ln w="1905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Straight Connector 67"/>
          <p:cNvCxnSpPr>
            <a:cxnSpLocks noChangeShapeType="1"/>
          </p:cNvCxnSpPr>
          <p:nvPr/>
        </p:nvCxnSpPr>
        <p:spPr bwMode="auto">
          <a:xfrm>
            <a:off x="4748213" y="4762500"/>
            <a:ext cx="893762" cy="0"/>
          </a:xfrm>
          <a:prstGeom prst="line">
            <a:avLst/>
          </a:prstGeom>
          <a:noFill/>
          <a:ln w="1905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Connector 68"/>
          <p:cNvCxnSpPr>
            <a:cxnSpLocks noChangeShapeType="1"/>
          </p:cNvCxnSpPr>
          <p:nvPr/>
        </p:nvCxnSpPr>
        <p:spPr bwMode="auto">
          <a:xfrm>
            <a:off x="4748213" y="5097463"/>
            <a:ext cx="893762" cy="0"/>
          </a:xfrm>
          <a:prstGeom prst="line">
            <a:avLst/>
          </a:prstGeom>
          <a:noFill/>
          <a:ln w="1905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Straight Connector 69"/>
          <p:cNvCxnSpPr>
            <a:cxnSpLocks noChangeShapeType="1"/>
          </p:cNvCxnSpPr>
          <p:nvPr/>
        </p:nvCxnSpPr>
        <p:spPr bwMode="auto">
          <a:xfrm>
            <a:off x="5045075" y="4205288"/>
            <a:ext cx="0" cy="936625"/>
          </a:xfrm>
          <a:prstGeom prst="line">
            <a:avLst/>
          </a:prstGeom>
          <a:noFill/>
          <a:ln w="1905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Straight Connector 70"/>
          <p:cNvCxnSpPr>
            <a:cxnSpLocks noChangeShapeType="1"/>
          </p:cNvCxnSpPr>
          <p:nvPr/>
        </p:nvCxnSpPr>
        <p:spPr bwMode="auto">
          <a:xfrm>
            <a:off x="5343525" y="4205288"/>
            <a:ext cx="0" cy="936625"/>
          </a:xfrm>
          <a:prstGeom prst="line">
            <a:avLst/>
          </a:prstGeom>
          <a:noFill/>
          <a:ln w="1905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Straight Connector 71"/>
          <p:cNvCxnSpPr>
            <a:cxnSpLocks noChangeShapeType="1"/>
          </p:cNvCxnSpPr>
          <p:nvPr/>
        </p:nvCxnSpPr>
        <p:spPr bwMode="auto">
          <a:xfrm flipH="1">
            <a:off x="3033713" y="5376863"/>
            <a:ext cx="25336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Straight Connector 72"/>
          <p:cNvCxnSpPr>
            <a:cxnSpLocks noChangeShapeType="1"/>
          </p:cNvCxnSpPr>
          <p:nvPr/>
        </p:nvCxnSpPr>
        <p:spPr bwMode="auto">
          <a:xfrm>
            <a:off x="3033713" y="5699125"/>
            <a:ext cx="819150" cy="0"/>
          </a:xfrm>
          <a:prstGeom prst="line">
            <a:avLst/>
          </a:prstGeom>
          <a:noFill/>
          <a:ln w="190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Straight Connector 73"/>
          <p:cNvCxnSpPr>
            <a:cxnSpLocks noChangeShapeType="1"/>
          </p:cNvCxnSpPr>
          <p:nvPr/>
        </p:nvCxnSpPr>
        <p:spPr bwMode="auto">
          <a:xfrm>
            <a:off x="3033713" y="5376863"/>
            <a:ext cx="819150" cy="0"/>
          </a:xfrm>
          <a:prstGeom prst="line">
            <a:avLst/>
          </a:prstGeom>
          <a:noFill/>
          <a:ln w="190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Straight Connector 74"/>
          <p:cNvCxnSpPr>
            <a:cxnSpLocks noChangeShapeType="1"/>
          </p:cNvCxnSpPr>
          <p:nvPr/>
        </p:nvCxnSpPr>
        <p:spPr bwMode="auto">
          <a:xfrm>
            <a:off x="3255963" y="5141913"/>
            <a:ext cx="0" cy="842962"/>
          </a:xfrm>
          <a:prstGeom prst="line">
            <a:avLst/>
          </a:prstGeom>
          <a:noFill/>
          <a:ln w="190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Straight Connector 75"/>
          <p:cNvCxnSpPr>
            <a:cxnSpLocks noChangeShapeType="1"/>
          </p:cNvCxnSpPr>
          <p:nvPr/>
        </p:nvCxnSpPr>
        <p:spPr bwMode="auto">
          <a:xfrm>
            <a:off x="3554413" y="5141913"/>
            <a:ext cx="0" cy="842962"/>
          </a:xfrm>
          <a:prstGeom prst="line">
            <a:avLst/>
          </a:prstGeom>
          <a:noFill/>
          <a:ln w="190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Straight Connector 76"/>
          <p:cNvCxnSpPr>
            <a:cxnSpLocks noChangeShapeType="1"/>
          </p:cNvCxnSpPr>
          <p:nvPr/>
        </p:nvCxnSpPr>
        <p:spPr bwMode="auto">
          <a:xfrm>
            <a:off x="3852863" y="5141913"/>
            <a:ext cx="0" cy="842962"/>
          </a:xfrm>
          <a:prstGeom prst="line">
            <a:avLst/>
          </a:prstGeom>
          <a:noFill/>
          <a:ln w="190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Straight Connector 77"/>
          <p:cNvCxnSpPr>
            <a:cxnSpLocks noChangeShapeType="1"/>
          </p:cNvCxnSpPr>
          <p:nvPr/>
        </p:nvCxnSpPr>
        <p:spPr bwMode="auto">
          <a:xfrm>
            <a:off x="3852863" y="5376863"/>
            <a:ext cx="895350" cy="0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Straight Connector 78"/>
          <p:cNvCxnSpPr>
            <a:cxnSpLocks noChangeShapeType="1"/>
          </p:cNvCxnSpPr>
          <p:nvPr/>
        </p:nvCxnSpPr>
        <p:spPr bwMode="auto">
          <a:xfrm>
            <a:off x="3852863" y="5699125"/>
            <a:ext cx="895350" cy="0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Straight Connector 79"/>
          <p:cNvCxnSpPr>
            <a:cxnSpLocks noChangeShapeType="1"/>
          </p:cNvCxnSpPr>
          <p:nvPr/>
        </p:nvCxnSpPr>
        <p:spPr bwMode="auto">
          <a:xfrm>
            <a:off x="4151313" y="5141913"/>
            <a:ext cx="0" cy="842962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Straight Connector 80"/>
          <p:cNvCxnSpPr>
            <a:cxnSpLocks noChangeShapeType="1"/>
          </p:cNvCxnSpPr>
          <p:nvPr/>
        </p:nvCxnSpPr>
        <p:spPr bwMode="auto">
          <a:xfrm>
            <a:off x="4449763" y="5141913"/>
            <a:ext cx="0" cy="842962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Straight Connector 81"/>
          <p:cNvCxnSpPr>
            <a:cxnSpLocks noChangeShapeType="1"/>
          </p:cNvCxnSpPr>
          <p:nvPr/>
        </p:nvCxnSpPr>
        <p:spPr bwMode="auto">
          <a:xfrm>
            <a:off x="4748213" y="5141913"/>
            <a:ext cx="0" cy="842962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Straight Connector 82"/>
          <p:cNvCxnSpPr>
            <a:cxnSpLocks noChangeShapeType="1"/>
          </p:cNvCxnSpPr>
          <p:nvPr/>
        </p:nvCxnSpPr>
        <p:spPr bwMode="auto">
          <a:xfrm>
            <a:off x="4748213" y="5376863"/>
            <a:ext cx="893762" cy="0"/>
          </a:xfrm>
          <a:prstGeom prst="line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Straight Connector 83"/>
          <p:cNvCxnSpPr>
            <a:cxnSpLocks noChangeShapeType="1"/>
          </p:cNvCxnSpPr>
          <p:nvPr/>
        </p:nvCxnSpPr>
        <p:spPr bwMode="auto">
          <a:xfrm>
            <a:off x="4748213" y="5699125"/>
            <a:ext cx="893762" cy="0"/>
          </a:xfrm>
          <a:prstGeom prst="line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Straight Connector 84"/>
          <p:cNvCxnSpPr>
            <a:cxnSpLocks noChangeShapeType="1"/>
          </p:cNvCxnSpPr>
          <p:nvPr/>
        </p:nvCxnSpPr>
        <p:spPr bwMode="auto">
          <a:xfrm>
            <a:off x="5045075" y="5141913"/>
            <a:ext cx="0" cy="842962"/>
          </a:xfrm>
          <a:prstGeom prst="line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Straight Connector 85"/>
          <p:cNvCxnSpPr>
            <a:cxnSpLocks noChangeShapeType="1"/>
          </p:cNvCxnSpPr>
          <p:nvPr/>
        </p:nvCxnSpPr>
        <p:spPr bwMode="auto">
          <a:xfrm>
            <a:off x="5343525" y="5141913"/>
            <a:ext cx="0" cy="842962"/>
          </a:xfrm>
          <a:prstGeom prst="line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" name="Rectangle 86"/>
          <p:cNvSpPr>
            <a:spLocks noChangeArrowheads="1"/>
          </p:cNvSpPr>
          <p:nvPr/>
        </p:nvSpPr>
        <p:spPr bwMode="auto">
          <a:xfrm>
            <a:off x="3033713" y="4205288"/>
            <a:ext cx="2608262" cy="17954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4400" eaLnBrk="0" hangingPunct="0">
              <a:spcBef>
                <a:spcPct val="50000"/>
              </a:spcBef>
            </a:pPr>
            <a:endParaRPr kumimoji="0" lang="en-US" sz="1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3" name="Left Brace 48"/>
          <p:cNvSpPr>
            <a:spLocks/>
          </p:cNvSpPr>
          <p:nvPr/>
        </p:nvSpPr>
        <p:spPr bwMode="auto">
          <a:xfrm>
            <a:off x="2722563" y="4205288"/>
            <a:ext cx="185737" cy="1795462"/>
          </a:xfrm>
          <a:prstGeom prst="leftBrace">
            <a:avLst>
              <a:gd name="adj1" fmla="val 836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4400" eaLnBrk="0" hangingPunct="0">
              <a:spcBef>
                <a:spcPct val="50000"/>
              </a:spcBef>
            </a:pPr>
            <a:endParaRPr kumimoji="0" lang="en-US" sz="1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4" name="Rectangle 49"/>
          <p:cNvSpPr>
            <a:spLocks noChangeArrowheads="1"/>
          </p:cNvSpPr>
          <p:nvPr/>
        </p:nvSpPr>
        <p:spPr bwMode="auto">
          <a:xfrm>
            <a:off x="2133600" y="4900613"/>
            <a:ext cx="6508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i="1">
                <a:solidFill>
                  <a:srgbClr val="000000"/>
                </a:solidFill>
                <a:ea typeface="新細明體" pitchFamily="18" charset="-120"/>
              </a:rPr>
              <a:t>r</a:t>
            </a:r>
            <a:r>
              <a:rPr lang="en-US" altLang="zh-TW" sz="2000" i="1" baseline="-25000">
                <a:solidFill>
                  <a:srgbClr val="000000"/>
                </a:solidFill>
                <a:ea typeface="新細明體" pitchFamily="18" charset="-120"/>
              </a:rPr>
              <a:t>y</a:t>
            </a:r>
            <a:r>
              <a:rPr lang="en-US" altLang="zh-TW" sz="2000" i="1">
                <a:solidFill>
                  <a:srgbClr val="000000"/>
                </a:solidFill>
                <a:ea typeface="新細明體" pitchFamily="18" charset="-120"/>
              </a:rPr>
              <a:t>=2</a:t>
            </a:r>
            <a:r>
              <a:rPr lang="en-US" altLang="zh-TW" sz="2000" i="1" baseline="-25000">
                <a:solidFill>
                  <a:srgbClr val="000000"/>
                </a:solidFill>
                <a:ea typeface="新細明體" pitchFamily="18" charset="-120"/>
              </a:rPr>
              <a:t> </a:t>
            </a: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95" name="Rectangle 50"/>
          <p:cNvSpPr>
            <a:spLocks noChangeArrowheads="1"/>
          </p:cNvSpPr>
          <p:nvPr/>
        </p:nvSpPr>
        <p:spPr bwMode="auto">
          <a:xfrm>
            <a:off x="3962400" y="6121400"/>
            <a:ext cx="11557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2000" i="1">
                <a:solidFill>
                  <a:srgbClr val="000000"/>
                </a:solidFill>
                <a:ea typeface="新細明體" pitchFamily="18" charset="-120"/>
              </a:rPr>
              <a:t>r</a:t>
            </a:r>
            <a:r>
              <a:rPr lang="en-US" altLang="zh-TW" sz="2000" i="1" baseline="-25000">
                <a:solidFill>
                  <a:srgbClr val="000000"/>
                </a:solidFill>
                <a:ea typeface="新細明體" pitchFamily="18" charset="-120"/>
              </a:rPr>
              <a:t>x </a:t>
            </a:r>
            <a:r>
              <a:rPr lang="en-US" altLang="zh-TW" sz="2000" i="1">
                <a:solidFill>
                  <a:srgbClr val="000000"/>
                </a:solidFill>
                <a:ea typeface="新細明體" pitchFamily="18" charset="-120"/>
              </a:rPr>
              <a:t>=3</a:t>
            </a: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96" name="Left Brace 87"/>
          <p:cNvSpPr>
            <a:spLocks/>
          </p:cNvSpPr>
          <p:nvPr/>
        </p:nvSpPr>
        <p:spPr bwMode="auto">
          <a:xfrm rot="-5400000">
            <a:off x="4268788" y="4830762"/>
            <a:ext cx="158750" cy="2587625"/>
          </a:xfrm>
          <a:prstGeom prst="leftBrace">
            <a:avLst>
              <a:gd name="adj1" fmla="val 837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4400" eaLnBrk="0" hangingPunct="0">
              <a:spcBef>
                <a:spcPct val="50000"/>
              </a:spcBef>
            </a:pPr>
            <a:endParaRPr kumimoji="0" lang="en-US" sz="1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7" name="TextBox 4"/>
          <p:cNvSpPr txBox="1">
            <a:spLocks noChangeArrowheads="1"/>
          </p:cNvSpPr>
          <p:nvPr/>
        </p:nvSpPr>
        <p:spPr bwMode="auto">
          <a:xfrm>
            <a:off x="5867400" y="4900613"/>
            <a:ext cx="1511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</a:rPr>
              <a:t># regions = 6</a:t>
            </a:r>
          </a:p>
        </p:txBody>
      </p:sp>
      <p:sp>
        <p:nvSpPr>
          <p:cNvPr id="98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CGRIP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Overlapping Regions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33400" y="4572000"/>
            <a:ext cx="8610600" cy="2057400"/>
          </a:xfrm>
        </p:spPr>
        <p:txBody>
          <a:bodyPr/>
          <a:lstStyle/>
          <a:p>
            <a:r>
              <a:rPr lang="en-US" dirty="0" smtClean="0"/>
              <a:t>In (a) r1-r4 are equally ranked in terms of congestion</a:t>
            </a:r>
          </a:p>
          <a:p>
            <a:pPr lvl="1"/>
            <a:r>
              <a:rPr lang="en-US" dirty="0" smtClean="0"/>
              <a:t>The location of the congested region is not identified accurately </a:t>
            </a:r>
          </a:p>
          <a:p>
            <a:r>
              <a:rPr lang="en-US" dirty="0" smtClean="0"/>
              <a:t>Adding the overlapping region r5 in (b) allows capturing the location of the congested region more accurately </a:t>
            </a:r>
          </a:p>
          <a:p>
            <a:endParaRPr lang="en-US" baseline="-25000" dirty="0" smtClean="0">
              <a:solidFill>
                <a:srgbClr val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85182" y="3925527"/>
            <a:ext cx="505811" cy="405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Arial" pitchFamily="34" charset="0"/>
              </a:rPr>
              <a:t>(a)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68928" y="3925527"/>
            <a:ext cx="518686" cy="405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Arial" pitchFamily="34" charset="0"/>
              </a:rPr>
              <a:t>(b)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0600" y="1752580"/>
            <a:ext cx="2118886" cy="200579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 dirty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21511" name="Straight Connector 66"/>
          <p:cNvCxnSpPr>
            <a:cxnSpLocks noChangeShapeType="1"/>
            <a:stCxn id="66" idx="0"/>
            <a:endCxn id="66" idx="2"/>
          </p:cNvCxnSpPr>
          <p:nvPr/>
        </p:nvCxnSpPr>
        <p:spPr bwMode="auto">
          <a:xfrm>
            <a:off x="2050043" y="1752580"/>
            <a:ext cx="0" cy="2005797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Straight Connector 67"/>
          <p:cNvCxnSpPr>
            <a:cxnSpLocks noChangeShapeType="1"/>
            <a:stCxn id="66" idx="3"/>
            <a:endCxn id="66" idx="1"/>
          </p:cNvCxnSpPr>
          <p:nvPr/>
        </p:nvCxnSpPr>
        <p:spPr bwMode="auto">
          <a:xfrm flipH="1">
            <a:off x="990600" y="2755478"/>
            <a:ext cx="2118886" cy="0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Explosion 2 68"/>
          <p:cNvSpPr/>
          <p:nvPr/>
        </p:nvSpPr>
        <p:spPr>
          <a:xfrm>
            <a:off x="1639877" y="2236618"/>
            <a:ext cx="971156" cy="1046428"/>
          </a:xfrm>
          <a:prstGeom prst="irregularSeal2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341909" y="3089778"/>
            <a:ext cx="443273" cy="405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Arial" pitchFamily="34" charset="0"/>
              </a:rPr>
              <a:t>r1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401352" y="3089778"/>
            <a:ext cx="443273" cy="405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Arial" pitchFamily="34" charset="0"/>
              </a:rPr>
              <a:t>r2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343748" y="2017234"/>
            <a:ext cx="443274" cy="403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Arial" pitchFamily="34" charset="0"/>
              </a:rPr>
              <a:t>r3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401352" y="2017234"/>
            <a:ext cx="443273" cy="403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Arial" pitchFamily="34" charset="0"/>
              </a:rPr>
              <a:t>r4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74346" y="1752580"/>
            <a:ext cx="2118886" cy="200579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21519" name="Straight Connector 75"/>
          <p:cNvCxnSpPr>
            <a:cxnSpLocks noChangeShapeType="1"/>
            <a:stCxn id="75" idx="0"/>
            <a:endCxn id="75" idx="2"/>
          </p:cNvCxnSpPr>
          <p:nvPr/>
        </p:nvCxnSpPr>
        <p:spPr bwMode="auto">
          <a:xfrm>
            <a:off x="4433789" y="1752580"/>
            <a:ext cx="0" cy="2005797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Straight Connector 76"/>
          <p:cNvCxnSpPr>
            <a:cxnSpLocks noChangeShapeType="1"/>
            <a:stCxn id="75" idx="3"/>
            <a:endCxn id="75" idx="1"/>
          </p:cNvCxnSpPr>
          <p:nvPr/>
        </p:nvCxnSpPr>
        <p:spPr bwMode="auto">
          <a:xfrm flipH="1">
            <a:off x="3374346" y="2755478"/>
            <a:ext cx="2118886" cy="0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Explosion 2 77"/>
          <p:cNvSpPr/>
          <p:nvPr/>
        </p:nvSpPr>
        <p:spPr>
          <a:xfrm>
            <a:off x="4023624" y="2236618"/>
            <a:ext cx="971156" cy="1046428"/>
          </a:xfrm>
          <a:prstGeom prst="irregularSeal2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926139" y="2254029"/>
            <a:ext cx="1059443" cy="1002898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637368" y="3270857"/>
            <a:ext cx="443273" cy="403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Arial" pitchFamily="34" charset="0"/>
              </a:rPr>
              <a:t>r1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75224" y="3270857"/>
            <a:ext cx="443274" cy="403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Arial" pitchFamily="34" charset="0"/>
              </a:rPr>
              <a:t>r2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0920" y="1919730"/>
            <a:ext cx="443274" cy="405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Arial" pitchFamily="34" charset="0"/>
              </a:rPr>
              <a:t>r3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73385" y="1919730"/>
            <a:ext cx="443273" cy="405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Arial" pitchFamily="34" charset="0"/>
              </a:rPr>
              <a:t>r4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57215" y="2504754"/>
            <a:ext cx="443274" cy="405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Arial" pitchFamily="34" charset="0"/>
              </a:rPr>
              <a:t>r5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53545" y="1947588"/>
            <a:ext cx="1741826" cy="1661051"/>
            <a:chOff x="6153545" y="1947588"/>
            <a:chExt cx="1741826" cy="1661051"/>
          </a:xfrm>
        </p:grpSpPr>
        <p:cxnSp>
          <p:nvCxnSpPr>
            <p:cNvPr id="21539" name="Straight Connector 100"/>
            <p:cNvCxnSpPr>
              <a:cxnSpLocks noChangeShapeType="1"/>
            </p:cNvCxnSpPr>
            <p:nvPr/>
          </p:nvCxnSpPr>
          <p:spPr bwMode="auto">
            <a:xfrm flipH="1">
              <a:off x="6153545" y="1949330"/>
              <a:ext cx="1741826" cy="0"/>
            </a:xfrm>
            <a:prstGeom prst="line">
              <a:avLst/>
            </a:prstGeom>
            <a:noFill/>
            <a:ln w="15875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0" name="Straight Connector 101"/>
            <p:cNvCxnSpPr>
              <a:cxnSpLocks noChangeShapeType="1"/>
            </p:cNvCxnSpPr>
            <p:nvPr/>
          </p:nvCxnSpPr>
          <p:spPr bwMode="auto">
            <a:xfrm flipH="1">
              <a:off x="6153545" y="2281888"/>
              <a:ext cx="1741826" cy="0"/>
            </a:xfrm>
            <a:prstGeom prst="line">
              <a:avLst/>
            </a:prstGeom>
            <a:noFill/>
            <a:ln w="15875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1" name="Straight Connector 102"/>
            <p:cNvCxnSpPr>
              <a:cxnSpLocks noChangeShapeType="1"/>
            </p:cNvCxnSpPr>
            <p:nvPr/>
          </p:nvCxnSpPr>
          <p:spPr bwMode="auto">
            <a:xfrm flipH="1">
              <a:off x="6153545" y="2614446"/>
              <a:ext cx="1741826" cy="0"/>
            </a:xfrm>
            <a:prstGeom prst="line">
              <a:avLst/>
            </a:prstGeom>
            <a:noFill/>
            <a:ln w="15875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2" name="Straight Connector 103"/>
            <p:cNvCxnSpPr>
              <a:cxnSpLocks noChangeShapeType="1"/>
            </p:cNvCxnSpPr>
            <p:nvPr/>
          </p:nvCxnSpPr>
          <p:spPr bwMode="auto">
            <a:xfrm flipH="1">
              <a:off x="6153545" y="2945264"/>
              <a:ext cx="1741826" cy="0"/>
            </a:xfrm>
            <a:prstGeom prst="line">
              <a:avLst/>
            </a:prstGeom>
            <a:noFill/>
            <a:ln w="15875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3" name="Straight Connector 104"/>
            <p:cNvCxnSpPr>
              <a:cxnSpLocks noChangeShapeType="1"/>
            </p:cNvCxnSpPr>
            <p:nvPr/>
          </p:nvCxnSpPr>
          <p:spPr bwMode="auto">
            <a:xfrm flipH="1">
              <a:off x="6153545" y="3277821"/>
              <a:ext cx="1741826" cy="0"/>
            </a:xfrm>
            <a:prstGeom prst="line">
              <a:avLst/>
            </a:prstGeom>
            <a:noFill/>
            <a:ln w="15875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4" name="Straight Connector 105"/>
            <p:cNvCxnSpPr>
              <a:cxnSpLocks noChangeShapeType="1"/>
            </p:cNvCxnSpPr>
            <p:nvPr/>
          </p:nvCxnSpPr>
          <p:spPr bwMode="auto">
            <a:xfrm flipH="1">
              <a:off x="6153545" y="3608639"/>
              <a:ext cx="1741826" cy="0"/>
            </a:xfrm>
            <a:prstGeom prst="line">
              <a:avLst/>
            </a:prstGeom>
            <a:noFill/>
            <a:ln w="15875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5" name="Straight Connector 106"/>
            <p:cNvCxnSpPr>
              <a:cxnSpLocks noChangeShapeType="1"/>
            </p:cNvCxnSpPr>
            <p:nvPr/>
          </p:nvCxnSpPr>
          <p:spPr bwMode="auto">
            <a:xfrm>
              <a:off x="6153545" y="1947588"/>
              <a:ext cx="0" cy="1661051"/>
            </a:xfrm>
            <a:prstGeom prst="line">
              <a:avLst/>
            </a:prstGeom>
            <a:noFill/>
            <a:ln w="15875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6" name="Straight Connector 107"/>
            <p:cNvCxnSpPr>
              <a:cxnSpLocks noChangeShapeType="1"/>
            </p:cNvCxnSpPr>
            <p:nvPr/>
          </p:nvCxnSpPr>
          <p:spPr bwMode="auto">
            <a:xfrm>
              <a:off x="6501174" y="1947588"/>
              <a:ext cx="0" cy="1661051"/>
            </a:xfrm>
            <a:prstGeom prst="line">
              <a:avLst/>
            </a:prstGeom>
            <a:noFill/>
            <a:ln w="15875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7" name="Straight Connector 108"/>
            <p:cNvCxnSpPr>
              <a:cxnSpLocks noChangeShapeType="1"/>
            </p:cNvCxnSpPr>
            <p:nvPr/>
          </p:nvCxnSpPr>
          <p:spPr bwMode="auto">
            <a:xfrm>
              <a:off x="6848804" y="1947588"/>
              <a:ext cx="0" cy="1661051"/>
            </a:xfrm>
            <a:prstGeom prst="line">
              <a:avLst/>
            </a:prstGeom>
            <a:noFill/>
            <a:ln w="15875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8" name="Straight Connector 109"/>
            <p:cNvCxnSpPr>
              <a:cxnSpLocks noChangeShapeType="1"/>
            </p:cNvCxnSpPr>
            <p:nvPr/>
          </p:nvCxnSpPr>
          <p:spPr bwMode="auto">
            <a:xfrm>
              <a:off x="7544064" y="1947588"/>
              <a:ext cx="0" cy="1661051"/>
            </a:xfrm>
            <a:prstGeom prst="line">
              <a:avLst/>
            </a:prstGeom>
            <a:noFill/>
            <a:ln w="15875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9" name="Straight Connector 110"/>
            <p:cNvCxnSpPr>
              <a:cxnSpLocks noChangeShapeType="1"/>
            </p:cNvCxnSpPr>
            <p:nvPr/>
          </p:nvCxnSpPr>
          <p:spPr bwMode="auto">
            <a:xfrm>
              <a:off x="7889854" y="1947588"/>
              <a:ext cx="0" cy="1661051"/>
            </a:xfrm>
            <a:prstGeom prst="line">
              <a:avLst/>
            </a:prstGeom>
            <a:noFill/>
            <a:ln w="15875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0" name="Straight Connector 111"/>
            <p:cNvCxnSpPr>
              <a:cxnSpLocks noChangeShapeType="1"/>
            </p:cNvCxnSpPr>
            <p:nvPr/>
          </p:nvCxnSpPr>
          <p:spPr bwMode="auto">
            <a:xfrm>
              <a:off x="7196433" y="1947588"/>
              <a:ext cx="0" cy="1661051"/>
            </a:xfrm>
            <a:prstGeom prst="line">
              <a:avLst/>
            </a:prstGeom>
            <a:noFill/>
            <a:ln w="15875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"/>
          <p:cNvGrpSpPr/>
          <p:nvPr/>
        </p:nvGrpSpPr>
        <p:grpSpPr>
          <a:xfrm>
            <a:off x="5980650" y="1778698"/>
            <a:ext cx="2083938" cy="2564703"/>
            <a:chOff x="5980650" y="1778698"/>
            <a:chExt cx="2083938" cy="2564703"/>
          </a:xfrm>
        </p:grpSpPr>
        <p:sp>
          <p:nvSpPr>
            <p:cNvPr id="86" name="Rectangle 85"/>
            <p:cNvSpPr/>
            <p:nvPr/>
          </p:nvSpPr>
          <p:spPr>
            <a:xfrm>
              <a:off x="5980650" y="1778698"/>
              <a:ext cx="2083938" cy="199535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1529" name="Straight Connector 86"/>
            <p:cNvCxnSpPr>
              <a:cxnSpLocks noChangeShapeType="1"/>
            </p:cNvCxnSpPr>
            <p:nvPr/>
          </p:nvCxnSpPr>
          <p:spPr bwMode="auto">
            <a:xfrm flipH="1">
              <a:off x="5980650" y="2111255"/>
              <a:ext cx="2083938" cy="0"/>
            </a:xfrm>
            <a:prstGeom prst="line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0" name="Straight Connector 87"/>
            <p:cNvCxnSpPr>
              <a:cxnSpLocks noChangeShapeType="1"/>
            </p:cNvCxnSpPr>
            <p:nvPr/>
          </p:nvCxnSpPr>
          <p:spPr bwMode="auto">
            <a:xfrm>
              <a:off x="6328279" y="1778698"/>
              <a:ext cx="0" cy="1995350"/>
            </a:xfrm>
            <a:prstGeom prst="line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1" name="Straight Connector 89"/>
            <p:cNvCxnSpPr>
              <a:cxnSpLocks noChangeShapeType="1"/>
            </p:cNvCxnSpPr>
            <p:nvPr/>
          </p:nvCxnSpPr>
          <p:spPr bwMode="auto">
            <a:xfrm>
              <a:off x="6675909" y="1778698"/>
              <a:ext cx="0" cy="1995350"/>
            </a:xfrm>
            <a:prstGeom prst="line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2" name="Straight Connector 90"/>
            <p:cNvCxnSpPr>
              <a:cxnSpLocks noChangeShapeType="1"/>
            </p:cNvCxnSpPr>
            <p:nvPr/>
          </p:nvCxnSpPr>
          <p:spPr bwMode="auto">
            <a:xfrm>
              <a:off x="7023538" y="1778698"/>
              <a:ext cx="0" cy="1995350"/>
            </a:xfrm>
            <a:prstGeom prst="line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3" name="Straight Connector 91"/>
            <p:cNvCxnSpPr>
              <a:cxnSpLocks noChangeShapeType="1"/>
            </p:cNvCxnSpPr>
            <p:nvPr/>
          </p:nvCxnSpPr>
          <p:spPr bwMode="auto">
            <a:xfrm>
              <a:off x="7371169" y="1778698"/>
              <a:ext cx="0" cy="1995350"/>
            </a:xfrm>
            <a:prstGeom prst="line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4" name="Straight Connector 92"/>
            <p:cNvCxnSpPr>
              <a:cxnSpLocks noChangeShapeType="1"/>
            </p:cNvCxnSpPr>
            <p:nvPr/>
          </p:nvCxnSpPr>
          <p:spPr bwMode="auto">
            <a:xfrm>
              <a:off x="7716959" y="1778698"/>
              <a:ext cx="0" cy="1995350"/>
            </a:xfrm>
            <a:prstGeom prst="line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5" name="Straight Connector 94"/>
            <p:cNvCxnSpPr>
              <a:cxnSpLocks noChangeShapeType="1"/>
            </p:cNvCxnSpPr>
            <p:nvPr/>
          </p:nvCxnSpPr>
          <p:spPr bwMode="auto">
            <a:xfrm flipH="1">
              <a:off x="5980650" y="2443814"/>
              <a:ext cx="2083938" cy="0"/>
            </a:xfrm>
            <a:prstGeom prst="line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6" name="Straight Connector 95"/>
            <p:cNvCxnSpPr>
              <a:cxnSpLocks noChangeShapeType="1"/>
            </p:cNvCxnSpPr>
            <p:nvPr/>
          </p:nvCxnSpPr>
          <p:spPr bwMode="auto">
            <a:xfrm flipH="1">
              <a:off x="5980650" y="2776372"/>
              <a:ext cx="2083938" cy="0"/>
            </a:xfrm>
            <a:prstGeom prst="line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7" name="Straight Connector 96"/>
            <p:cNvCxnSpPr>
              <a:cxnSpLocks noChangeShapeType="1"/>
            </p:cNvCxnSpPr>
            <p:nvPr/>
          </p:nvCxnSpPr>
          <p:spPr bwMode="auto">
            <a:xfrm flipH="1">
              <a:off x="5980650" y="3108931"/>
              <a:ext cx="2083938" cy="0"/>
            </a:xfrm>
            <a:prstGeom prst="line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8" name="Straight Connector 97"/>
            <p:cNvCxnSpPr>
              <a:cxnSpLocks noChangeShapeType="1"/>
            </p:cNvCxnSpPr>
            <p:nvPr/>
          </p:nvCxnSpPr>
          <p:spPr bwMode="auto">
            <a:xfrm flipH="1">
              <a:off x="5980650" y="3441489"/>
              <a:ext cx="2083938" cy="0"/>
            </a:xfrm>
            <a:prstGeom prst="line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" name="TextBox 112"/>
            <p:cNvSpPr txBox="1"/>
            <p:nvPr/>
          </p:nvSpPr>
          <p:spPr>
            <a:xfrm>
              <a:off x="6821214" y="3977761"/>
              <a:ext cx="437756" cy="3656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kern="0" dirty="0">
                  <a:solidFill>
                    <a:sysClr val="windowText" lastClr="000000"/>
                  </a:solidFill>
                  <a:latin typeface="Arial" pitchFamily="34" charset="0"/>
                </a:rPr>
                <a:t>(c)</a:t>
              </a:r>
            </a:p>
          </p:txBody>
        </p:sp>
      </p:grpSp>
      <p:sp>
        <p:nvSpPr>
          <p:cNvPr id="77" name="Action Button: Forward or Next 76">
            <a:hlinkClick r:id="rId2" action="ppaction://hlinksldjump" highlightClick="1"/>
          </p:cNvPr>
          <p:cNvSpPr/>
          <p:nvPr/>
        </p:nvSpPr>
        <p:spPr>
          <a:xfrm>
            <a:off x="8382000" y="6248400"/>
            <a:ext cx="533400" cy="4572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Arial Unicode MS" pitchFamily="34" charset="-128"/>
            </a:endParaRPr>
          </a:p>
        </p:txBody>
      </p:sp>
      <p:sp>
        <p:nvSpPr>
          <p:cNvPr id="85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CGRIP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47800" y="1524000"/>
            <a:ext cx="2133600" cy="2057400"/>
            <a:chOff x="1423985" y="1524000"/>
            <a:chExt cx="2133600" cy="2057400"/>
          </a:xfrm>
        </p:grpSpPr>
        <p:sp>
          <p:nvSpPr>
            <p:cNvPr id="257052" name="Rectangle 257051"/>
            <p:cNvSpPr/>
            <p:nvPr/>
          </p:nvSpPr>
          <p:spPr>
            <a:xfrm>
              <a:off x="2490785" y="2552700"/>
              <a:ext cx="1066800" cy="1028700"/>
            </a:xfrm>
            <a:prstGeom prst="rect">
              <a:avLst/>
            </a:prstGeom>
            <a:solidFill>
              <a:srgbClr val="7030A0">
                <a:alpha val="48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490785" y="1524000"/>
              <a:ext cx="1066800" cy="1028700"/>
            </a:xfrm>
            <a:prstGeom prst="rect">
              <a:avLst/>
            </a:prstGeom>
            <a:solidFill>
              <a:srgbClr val="990000">
                <a:alpha val="48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423985" y="1524000"/>
              <a:ext cx="1066800" cy="10287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8000"/>
              </a:scheme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423985" y="2552700"/>
              <a:ext cx="1066800" cy="1028700"/>
            </a:xfrm>
            <a:prstGeom prst="rect">
              <a:avLst/>
            </a:prstGeom>
            <a:solidFill>
              <a:srgbClr val="969696">
                <a:alpha val="48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990600"/>
          </a:xfrm>
        </p:spPr>
        <p:txBody>
          <a:bodyPr/>
          <a:lstStyle/>
          <a:p>
            <a:r>
              <a:rPr lang="en-US" dirty="0" smtClean="0"/>
              <a:t>IP-CA: An IP for Congestion Analysis</a:t>
            </a:r>
            <a:endParaRPr lang="en-US" dirty="0"/>
          </a:p>
        </p:txBody>
      </p: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1447800" y="1509713"/>
            <a:ext cx="2133600" cy="2057400"/>
            <a:chOff x="1248" y="2448"/>
            <a:chExt cx="1344" cy="1296"/>
          </a:xfrm>
        </p:grpSpPr>
        <p:sp>
          <p:nvSpPr>
            <p:cNvPr id="5" name="Line 76"/>
            <p:cNvSpPr>
              <a:spLocks noChangeShapeType="1"/>
            </p:cNvSpPr>
            <p:nvPr/>
          </p:nvSpPr>
          <p:spPr bwMode="auto">
            <a:xfrm>
              <a:off x="1920" y="2448"/>
              <a:ext cx="0" cy="129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" name="Line 77"/>
            <p:cNvSpPr>
              <a:spLocks noChangeShapeType="1"/>
            </p:cNvSpPr>
            <p:nvPr/>
          </p:nvSpPr>
          <p:spPr bwMode="auto">
            <a:xfrm>
              <a:off x="2256" y="2448"/>
              <a:ext cx="0" cy="129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" name="Line 78"/>
            <p:cNvSpPr>
              <a:spLocks noChangeShapeType="1"/>
            </p:cNvSpPr>
            <p:nvPr/>
          </p:nvSpPr>
          <p:spPr bwMode="auto">
            <a:xfrm>
              <a:off x="1584" y="2448"/>
              <a:ext cx="0" cy="129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" name="Line 79"/>
            <p:cNvSpPr>
              <a:spLocks noChangeShapeType="1"/>
            </p:cNvSpPr>
            <p:nvPr/>
          </p:nvSpPr>
          <p:spPr bwMode="auto">
            <a:xfrm>
              <a:off x="1248" y="3120"/>
              <a:ext cx="13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9" name="Line 80"/>
            <p:cNvSpPr>
              <a:spLocks noChangeShapeType="1"/>
            </p:cNvSpPr>
            <p:nvPr/>
          </p:nvSpPr>
          <p:spPr bwMode="auto">
            <a:xfrm>
              <a:off x="1248" y="2784"/>
              <a:ext cx="13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0" name="Line 81"/>
            <p:cNvSpPr>
              <a:spLocks noChangeShapeType="1"/>
            </p:cNvSpPr>
            <p:nvPr/>
          </p:nvSpPr>
          <p:spPr bwMode="auto">
            <a:xfrm>
              <a:off x="1248" y="3456"/>
              <a:ext cx="13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1" name="Rectangle 82"/>
            <p:cNvSpPr>
              <a:spLocks noChangeArrowheads="1"/>
            </p:cNvSpPr>
            <p:nvPr/>
          </p:nvSpPr>
          <p:spPr bwMode="auto">
            <a:xfrm>
              <a:off x="1248" y="2448"/>
              <a:ext cx="1344" cy="129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50913" y="1443038"/>
            <a:ext cx="3087687" cy="2290762"/>
            <a:chOff x="950913" y="1443038"/>
            <a:chExt cx="3087687" cy="2290762"/>
          </a:xfrm>
        </p:grpSpPr>
        <p:sp>
          <p:nvSpPr>
            <p:cNvPr id="16" name="Text Box 93"/>
            <p:cNvSpPr txBox="1">
              <a:spLocks noChangeArrowheads="1"/>
            </p:cNvSpPr>
            <p:nvPr/>
          </p:nvSpPr>
          <p:spPr bwMode="auto">
            <a:xfrm>
              <a:off x="950913" y="3367088"/>
              <a:ext cx="420687" cy="3667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Arial" pitchFamily="34" charset="0"/>
                </a:rPr>
                <a:t>S</a:t>
              </a:r>
              <a:r>
                <a:rPr lang="en-US" altLang="zh-TW" baseline="-25000" dirty="0">
                  <a:solidFill>
                    <a:srgbClr val="0000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17" name="Text Box 94"/>
            <p:cNvSpPr txBox="1">
              <a:spLocks noChangeArrowheads="1"/>
            </p:cNvSpPr>
            <p:nvPr/>
          </p:nvSpPr>
          <p:spPr bwMode="auto">
            <a:xfrm>
              <a:off x="3630613" y="1443038"/>
              <a:ext cx="407987" cy="3667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Arial" pitchFamily="34" charset="0"/>
                </a:rPr>
                <a:t>T</a:t>
              </a:r>
              <a:r>
                <a:rPr lang="en-US" altLang="zh-TW" baseline="-25000" dirty="0">
                  <a:solidFill>
                    <a:srgbClr val="000000"/>
                  </a:solidFill>
                  <a:latin typeface="Arial" pitchFamily="34" charset="0"/>
                </a:rPr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35088" y="1447800"/>
              <a:ext cx="2286000" cy="2209800"/>
              <a:chOff x="1335088" y="1447800"/>
              <a:chExt cx="2286000" cy="2209800"/>
            </a:xfrm>
          </p:grpSpPr>
          <p:graphicFrame>
            <p:nvGraphicFramePr>
              <p:cNvPr id="22" name="Object 7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2928481"/>
                  </p:ext>
                </p:extLst>
              </p:nvPr>
            </p:nvGraphicFramePr>
            <p:xfrm>
              <a:off x="2649538" y="1576388"/>
              <a:ext cx="287337" cy="344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73" name="Equation" r:id="rId4" imgW="190500" imgH="228600" progId="">
                      <p:embed/>
                    </p:oleObj>
                  </mc:Choice>
                  <mc:Fallback>
                    <p:oleObj name="Equation" r:id="rId4" imgW="190500" imgH="2286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9538" y="1576388"/>
                            <a:ext cx="287337" cy="3444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7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8769434"/>
                  </p:ext>
                </p:extLst>
              </p:nvPr>
            </p:nvGraphicFramePr>
            <p:xfrm>
              <a:off x="2573338" y="3176588"/>
              <a:ext cx="306387" cy="344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74" name="Equation" r:id="rId6" imgW="203112" imgH="228501" progId="">
                      <p:embed/>
                    </p:oleObj>
                  </mc:Choice>
                  <mc:Fallback>
                    <p:oleObj name="Equation" r:id="rId6" imgW="203112" imgH="228501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73338" y="3176588"/>
                            <a:ext cx="306387" cy="3444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Freeform 30"/>
              <p:cNvSpPr>
                <a:spLocks/>
              </p:cNvSpPr>
              <p:nvPr/>
            </p:nvSpPr>
            <p:spPr bwMode="auto">
              <a:xfrm>
                <a:off x="1411288" y="1500188"/>
                <a:ext cx="2133600" cy="2057400"/>
              </a:xfrm>
              <a:custGeom>
                <a:avLst/>
                <a:gdLst>
                  <a:gd name="T0" fmla="*/ 0 w 1344"/>
                  <a:gd name="T1" fmla="*/ 2147483647 h 1296"/>
                  <a:gd name="T2" fmla="*/ 2147483647 w 1344"/>
                  <a:gd name="T3" fmla="*/ 2147483647 h 1296"/>
                  <a:gd name="T4" fmla="*/ 2147483647 w 1344"/>
                  <a:gd name="T5" fmla="*/ 2147483647 h 1296"/>
                  <a:gd name="T6" fmla="*/ 2147483647 w 1344"/>
                  <a:gd name="T7" fmla="*/ 2147483647 h 1296"/>
                  <a:gd name="T8" fmla="*/ 2147483647 w 1344"/>
                  <a:gd name="T9" fmla="*/ 0 h 1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4"/>
                  <a:gd name="T16" fmla="*/ 0 h 1296"/>
                  <a:gd name="T17" fmla="*/ 1344 w 1344"/>
                  <a:gd name="T18" fmla="*/ 1296 h 1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4" h="1296">
                    <a:moveTo>
                      <a:pt x="0" y="1296"/>
                    </a:moveTo>
                    <a:lnTo>
                      <a:pt x="672" y="1296"/>
                    </a:lnTo>
                    <a:lnTo>
                      <a:pt x="672" y="672"/>
                    </a:lnTo>
                    <a:lnTo>
                      <a:pt x="1344" y="672"/>
                    </a:lnTo>
                    <a:lnTo>
                      <a:pt x="1344" y="0"/>
                    </a:lnTo>
                  </a:path>
                </a:pathLst>
              </a:custGeom>
              <a:noFill/>
              <a:ln w="63500" cap="rnd">
                <a:solidFill>
                  <a:srgbClr val="00008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335088" y="1447800"/>
                <a:ext cx="2286000" cy="2209800"/>
                <a:chOff x="1335088" y="1423988"/>
                <a:chExt cx="2286000" cy="2209800"/>
              </a:xfrm>
            </p:grpSpPr>
            <p:sp>
              <p:nvSpPr>
                <p:cNvPr id="19" name="Oval 89"/>
                <p:cNvSpPr>
                  <a:spLocks noChangeArrowheads="1"/>
                </p:cNvSpPr>
                <p:nvPr/>
              </p:nvSpPr>
              <p:spPr bwMode="auto">
                <a:xfrm>
                  <a:off x="1335088" y="3481388"/>
                  <a:ext cx="152400" cy="152400"/>
                </a:xfrm>
                <a:prstGeom prst="ellipse">
                  <a:avLst/>
                </a:prstGeom>
                <a:solidFill>
                  <a:srgbClr val="00008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60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20" name="Oval 90"/>
                <p:cNvSpPr>
                  <a:spLocks noChangeArrowheads="1"/>
                </p:cNvSpPr>
                <p:nvPr/>
              </p:nvSpPr>
              <p:spPr bwMode="auto">
                <a:xfrm>
                  <a:off x="3468688" y="1423988"/>
                  <a:ext cx="152400" cy="152400"/>
                </a:xfrm>
                <a:prstGeom prst="ellipse">
                  <a:avLst/>
                </a:prstGeom>
                <a:solidFill>
                  <a:srgbClr val="00008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60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28" name="Freeform 29"/>
                <p:cNvSpPr>
                  <a:spLocks/>
                </p:cNvSpPr>
                <p:nvPr/>
              </p:nvSpPr>
              <p:spPr bwMode="auto">
                <a:xfrm>
                  <a:off x="1411288" y="1500188"/>
                  <a:ext cx="2133600" cy="2057400"/>
                </a:xfrm>
                <a:custGeom>
                  <a:avLst/>
                  <a:gdLst>
                    <a:gd name="T0" fmla="*/ 0 w 1344"/>
                    <a:gd name="T1" fmla="*/ 2147483647 h 1296"/>
                    <a:gd name="T2" fmla="*/ 0 w 1344"/>
                    <a:gd name="T3" fmla="*/ 2147483647 h 1296"/>
                    <a:gd name="T4" fmla="*/ 2147483647 w 1344"/>
                    <a:gd name="T5" fmla="*/ 2147483647 h 1296"/>
                    <a:gd name="T6" fmla="*/ 2147483647 w 1344"/>
                    <a:gd name="T7" fmla="*/ 2147483647 h 1296"/>
                    <a:gd name="T8" fmla="*/ 2147483647 w 1344"/>
                    <a:gd name="T9" fmla="*/ 2147483647 h 1296"/>
                    <a:gd name="T10" fmla="*/ 2147483647 w 1344"/>
                    <a:gd name="T11" fmla="*/ 0 h 1296"/>
                    <a:gd name="T12" fmla="*/ 2147483647 w 1344"/>
                    <a:gd name="T13" fmla="*/ 0 h 129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44"/>
                    <a:gd name="T22" fmla="*/ 0 h 1296"/>
                    <a:gd name="T23" fmla="*/ 1344 w 1344"/>
                    <a:gd name="T24" fmla="*/ 1296 h 129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44" h="1296">
                      <a:moveTo>
                        <a:pt x="0" y="1296"/>
                      </a:moveTo>
                      <a:lnTo>
                        <a:pt x="0" y="1008"/>
                      </a:lnTo>
                      <a:lnTo>
                        <a:pt x="336" y="1008"/>
                      </a:lnTo>
                      <a:lnTo>
                        <a:pt x="336" y="672"/>
                      </a:lnTo>
                      <a:lnTo>
                        <a:pt x="1008" y="672"/>
                      </a:lnTo>
                      <a:lnTo>
                        <a:pt x="1008" y="0"/>
                      </a:lnTo>
                      <a:lnTo>
                        <a:pt x="1344" y="0"/>
                      </a:lnTo>
                    </a:path>
                  </a:pathLst>
                </a:custGeom>
                <a:noFill/>
                <a:ln w="50800">
                  <a:solidFill>
                    <a:srgbClr val="00008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60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</p:grpSp>
        </p:grpSp>
      </p:grpSp>
      <p:grpSp>
        <p:nvGrpSpPr>
          <p:cNvPr id="36" name="Group 35"/>
          <p:cNvGrpSpPr/>
          <p:nvPr/>
        </p:nvGrpSpPr>
        <p:grpSpPr>
          <a:xfrm>
            <a:off x="954088" y="1674813"/>
            <a:ext cx="3084512" cy="1206500"/>
            <a:chOff x="954088" y="1674813"/>
            <a:chExt cx="3084512" cy="1206500"/>
          </a:xfrm>
        </p:grpSpPr>
        <p:sp>
          <p:nvSpPr>
            <p:cNvPr id="12" name="Line 85"/>
            <p:cNvSpPr>
              <a:spLocks noChangeShapeType="1"/>
            </p:cNvSpPr>
            <p:nvPr/>
          </p:nvSpPr>
          <p:spPr bwMode="auto">
            <a:xfrm>
              <a:off x="1411288" y="2566988"/>
              <a:ext cx="2133600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954088" y="1674813"/>
              <a:ext cx="3084512" cy="1206500"/>
              <a:chOff x="954088" y="1674813"/>
              <a:chExt cx="3084512" cy="1206500"/>
            </a:xfrm>
          </p:grpSpPr>
          <p:sp>
            <p:nvSpPr>
              <p:cNvPr id="13" name="Oval 83"/>
              <p:cNvSpPr>
                <a:spLocks noChangeArrowheads="1"/>
              </p:cNvSpPr>
              <p:nvPr/>
            </p:nvSpPr>
            <p:spPr bwMode="auto">
              <a:xfrm>
                <a:off x="1344613" y="2500313"/>
                <a:ext cx="152400" cy="152400"/>
              </a:xfrm>
              <a:prstGeom prst="ellipse">
                <a:avLst/>
              </a:prstGeom>
              <a:solidFill>
                <a:srgbClr val="8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4" name="Text Box 87"/>
              <p:cNvSpPr txBox="1">
                <a:spLocks noChangeArrowheads="1"/>
              </p:cNvSpPr>
              <p:nvPr/>
            </p:nvSpPr>
            <p:spPr bwMode="auto">
              <a:xfrm>
                <a:off x="954088" y="2514600"/>
                <a:ext cx="420687" cy="36671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rgbClr val="000000"/>
                    </a:solidFill>
                    <a:latin typeface="Arial" pitchFamily="34" charset="0"/>
                  </a:rPr>
                  <a:t>S</a:t>
                </a:r>
                <a:r>
                  <a:rPr lang="en-US" altLang="zh-TW" baseline="-25000">
                    <a:solidFill>
                      <a:srgbClr val="000000"/>
                    </a:solidFill>
                    <a:latin typeface="Arial" pitchFamily="34" charset="0"/>
                  </a:rPr>
                  <a:t>2</a:t>
                </a:r>
              </a:p>
            </p:txBody>
          </p:sp>
          <p:sp>
            <p:nvSpPr>
              <p:cNvPr id="15" name="Text Box 88"/>
              <p:cNvSpPr txBox="1">
                <a:spLocks noChangeArrowheads="1"/>
              </p:cNvSpPr>
              <p:nvPr/>
            </p:nvSpPr>
            <p:spPr bwMode="auto">
              <a:xfrm>
                <a:off x="3630613" y="2509838"/>
                <a:ext cx="407987" cy="3667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000000"/>
                    </a:solidFill>
                    <a:latin typeface="Arial" pitchFamily="34" charset="0"/>
                  </a:rPr>
                  <a:t>T</a:t>
                </a:r>
                <a:r>
                  <a:rPr lang="en-US" altLang="zh-TW" baseline="-25000" dirty="0">
                    <a:solidFill>
                      <a:srgbClr val="000000"/>
                    </a:solidFill>
                    <a:latin typeface="Arial" pitchFamily="34" charset="0"/>
                  </a:rPr>
                  <a:t>2</a:t>
                </a:r>
              </a:p>
            </p:txBody>
          </p:sp>
          <p:sp>
            <p:nvSpPr>
              <p:cNvPr id="21" name="Oval 84"/>
              <p:cNvSpPr>
                <a:spLocks noChangeArrowheads="1"/>
              </p:cNvSpPr>
              <p:nvPr/>
            </p:nvSpPr>
            <p:spPr bwMode="auto">
              <a:xfrm>
                <a:off x="3478213" y="2509838"/>
                <a:ext cx="152400" cy="152400"/>
              </a:xfrm>
              <a:prstGeom prst="ellipse">
                <a:avLst/>
              </a:prstGeom>
              <a:solidFill>
                <a:srgbClr val="8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graphicFrame>
            <p:nvGraphicFramePr>
              <p:cNvPr id="24" name="Object 7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13628771"/>
                  </p:ext>
                </p:extLst>
              </p:nvPr>
            </p:nvGraphicFramePr>
            <p:xfrm>
              <a:off x="1573213" y="2185988"/>
              <a:ext cx="306387" cy="344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75" name="Equation" r:id="rId8" imgW="203112" imgH="228501" progId="">
                      <p:embed/>
                    </p:oleObj>
                  </mc:Choice>
                  <mc:Fallback>
                    <p:oleObj name="Equation" r:id="rId8" imgW="203112" imgH="228501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3213" y="2185988"/>
                            <a:ext cx="306387" cy="3444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Freeform 25"/>
              <p:cNvSpPr/>
              <p:nvPr/>
            </p:nvSpPr>
            <p:spPr>
              <a:xfrm>
                <a:off x="1423985" y="2057400"/>
                <a:ext cx="2133600" cy="533400"/>
              </a:xfrm>
              <a:custGeom>
                <a:avLst/>
                <a:gdLst>
                  <a:gd name="connsiteX0" fmla="*/ 0 w 2133600"/>
                  <a:gd name="connsiteY0" fmla="*/ 519112 h 528637"/>
                  <a:gd name="connsiteX1" fmla="*/ 0 w 2133600"/>
                  <a:gd name="connsiteY1" fmla="*/ 0 h 528637"/>
                  <a:gd name="connsiteX2" fmla="*/ 2133600 w 2133600"/>
                  <a:gd name="connsiteY2" fmla="*/ 0 h 528637"/>
                  <a:gd name="connsiteX3" fmla="*/ 2133600 w 2133600"/>
                  <a:gd name="connsiteY3" fmla="*/ 528637 h 528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33600" h="528637">
                    <a:moveTo>
                      <a:pt x="0" y="519112"/>
                    </a:moveTo>
                    <a:lnTo>
                      <a:pt x="0" y="0"/>
                    </a:lnTo>
                    <a:lnTo>
                      <a:pt x="2133600" y="0"/>
                    </a:lnTo>
                    <a:lnTo>
                      <a:pt x="2133600" y="528637"/>
                    </a:lnTo>
                  </a:path>
                </a:pathLst>
              </a:custGeom>
              <a:noFill/>
              <a:ln w="38100">
                <a:solidFill>
                  <a:srgbClr val="800000"/>
                </a:solidFill>
                <a:prstDash val="sys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graphicFrame>
            <p:nvGraphicFramePr>
              <p:cNvPr id="29" name="Object 7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0175446"/>
                  </p:ext>
                </p:extLst>
              </p:nvPr>
            </p:nvGraphicFramePr>
            <p:xfrm>
              <a:off x="1557338" y="1674813"/>
              <a:ext cx="325437" cy="344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76" name="Equation" r:id="rId10" imgW="215806" imgH="228501" progId="">
                      <p:embed/>
                    </p:oleObj>
                  </mc:Choice>
                  <mc:Fallback>
                    <p:oleObj name="Equation" r:id="rId10" imgW="215806" imgH="228501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7338" y="1674813"/>
                            <a:ext cx="325437" cy="3444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2" name="Group 61"/>
          <p:cNvGrpSpPr/>
          <p:nvPr/>
        </p:nvGrpSpPr>
        <p:grpSpPr>
          <a:xfrm>
            <a:off x="1367172" y="1463624"/>
            <a:ext cx="5414628" cy="3489512"/>
            <a:chOff x="1367172" y="1463624"/>
            <a:chExt cx="5414628" cy="3489512"/>
          </a:xfrm>
        </p:grpSpPr>
        <p:sp>
          <p:nvSpPr>
            <p:cNvPr id="58" name="AutoShape 141"/>
            <p:cNvSpPr>
              <a:spLocks noChangeArrowheads="1"/>
            </p:cNvSpPr>
            <p:nvPr/>
          </p:nvSpPr>
          <p:spPr bwMode="auto">
            <a:xfrm>
              <a:off x="4191000" y="2462213"/>
              <a:ext cx="381000" cy="228600"/>
            </a:xfrm>
            <a:prstGeom prst="rightArrow">
              <a:avLst>
                <a:gd name="adj1" fmla="val 50000"/>
                <a:gd name="adj2" fmla="val 41667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1600">
                <a:solidFill>
                  <a:srgbClr val="FFFFFF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67172" y="1463624"/>
              <a:ext cx="5414628" cy="3489512"/>
              <a:chOff x="1367172" y="1463624"/>
              <a:chExt cx="5414628" cy="34895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048" name="Rectangle 257047"/>
                  <p:cNvSpPr/>
                  <p:nvPr/>
                </p:nvSpPr>
                <p:spPr>
                  <a:xfrm>
                    <a:off x="5264718" y="1463624"/>
                    <a:ext cx="1517082" cy="5483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=1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=1</m:t>
                                </m:r>
                              </m:e>
                            </m:eqArr>
                          </m:e>
                        </m:d>
                      </m:oMath>
                    </a14:m>
                    <a:r>
                      <a:rPr lang="en-US" sz="1600" i="1" dirty="0" smtClean="0">
                        <a:solidFill>
                          <a:srgbClr val="000000"/>
                        </a:solidFill>
                        <a:latin typeface="Arial" pitchFamily="34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257048" name="Rectangle 2570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4718" y="1463624"/>
                    <a:ext cx="1517082" cy="54835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46586" t="-163333" b="-24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/>
                  <p:cNvSpPr/>
                  <p:nvPr/>
                </p:nvSpPr>
                <p:spPr>
                  <a:xfrm>
                    <a:off x="1367172" y="4375477"/>
                    <a:ext cx="3609899" cy="57765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=1                           ∀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=1,…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7172" y="4375477"/>
                    <a:ext cx="3609899" cy="577659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18074" t="-151579" b="-21368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2325688" y="2239546"/>
            <a:ext cx="838200" cy="579854"/>
            <a:chOff x="2325688" y="2239546"/>
            <a:chExt cx="838200" cy="579854"/>
          </a:xfrm>
        </p:grpSpPr>
        <p:sp>
          <p:nvSpPr>
            <p:cNvPr id="18" name="Oval 98"/>
            <p:cNvSpPr>
              <a:spLocks noChangeArrowheads="1"/>
            </p:cNvSpPr>
            <p:nvPr/>
          </p:nvSpPr>
          <p:spPr bwMode="auto">
            <a:xfrm>
              <a:off x="2325688" y="2286000"/>
              <a:ext cx="838200" cy="533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 i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572580" y="2239546"/>
              <a:ext cx="4491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0000"/>
                  </a:solidFill>
                  <a:latin typeface="Arial" pitchFamily="34" charset="0"/>
                </a:rPr>
                <a:t>o</a:t>
              </a:r>
              <a:r>
                <a:rPr lang="en-US" sz="1600" i="1" baseline="-25000" dirty="0" smtClean="0">
                  <a:solidFill>
                    <a:srgbClr val="000000"/>
                  </a:solidFill>
                  <a:latin typeface="Arial" pitchFamily="34" charset="0"/>
                </a:rPr>
                <a:t>10</a:t>
              </a:r>
              <a:endParaRPr lang="en-US" sz="1600" i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67172" y="2064315"/>
            <a:ext cx="6521144" cy="3526029"/>
            <a:chOff x="1367172" y="2064315"/>
            <a:chExt cx="6521144" cy="3526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051" name="Rectangle 257050"/>
                <p:cNvSpPr/>
                <p:nvPr/>
              </p:nvSpPr>
              <p:spPr>
                <a:xfrm>
                  <a:off x="5219700" y="2064315"/>
                  <a:ext cx="2668616" cy="5029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≤2</m:t>
                                </m:r>
                                <m:r>
                                  <a:rPr lang="en-US" sz="160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57051" name="Rectangle 2570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2064315"/>
                  <a:ext cx="2668616" cy="50295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19635" t="-145122" b="-2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367172" y="4961967"/>
                  <a:ext cx="3814314" cy="6283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ctrlPr>
                              <a:rPr lang="en-US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  <m:t>𝑡𝑒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𝑖𝑡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     ∀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  </m:t>
                                </m:r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172" y="4961967"/>
                  <a:ext cx="3814314" cy="628377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1143000" y="1066800"/>
            <a:ext cx="7520409" cy="5486400"/>
            <a:chOff x="1143000" y="1066800"/>
            <a:chExt cx="7520409" cy="5486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189958" y="1066800"/>
                  <a:ext cx="347345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𝜏</m:t>
                            </m:r>
                          </m:e>
                        </m:func>
                      </m:oMath>
                    </m:oMathPara>
                  </a14:m>
                  <a:endParaRPr lang="en-US" sz="1600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9958" y="1066800"/>
                  <a:ext cx="3473451" cy="338554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341923" y="3742624"/>
                  <a:ext cx="2231124" cy="6896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𝜖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𝑅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𝜏</m:t>
                                </m:r>
                              </m:e>
                            </m:nary>
                          </m:e>
                        </m:func>
                      </m:oMath>
                    </m:oMathPara>
                  </a14:m>
                  <a:endPara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923" y="3742624"/>
                  <a:ext cx="2231124" cy="689676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Left Brace 58"/>
            <p:cNvSpPr/>
            <p:nvPr/>
          </p:nvSpPr>
          <p:spPr>
            <a:xfrm>
              <a:off x="1143000" y="4375477"/>
              <a:ext cx="304800" cy="2177723"/>
            </a:xfrm>
            <a:prstGeom prst="leftBrace">
              <a:avLst>
                <a:gd name="adj1" fmla="val 38889"/>
                <a:gd name="adj2" fmla="val 51166"/>
              </a:avLst>
            </a:prstGeom>
            <a:ln w="1587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367172" y="2480846"/>
            <a:ext cx="7395828" cy="3694192"/>
            <a:chOff x="1367172" y="2480846"/>
            <a:chExt cx="7395828" cy="3694192"/>
          </a:xfrm>
        </p:grpSpPr>
        <p:grpSp>
          <p:nvGrpSpPr>
            <p:cNvPr id="41" name="Group 40"/>
            <p:cNvGrpSpPr/>
            <p:nvPr/>
          </p:nvGrpSpPr>
          <p:grpSpPr>
            <a:xfrm>
              <a:off x="1371600" y="2552700"/>
              <a:ext cx="1143000" cy="1028700"/>
              <a:chOff x="-1759780" y="2527648"/>
              <a:chExt cx="1143000" cy="1028700"/>
            </a:xfrm>
          </p:grpSpPr>
          <p:sp>
            <p:nvSpPr>
              <p:cNvPr id="257053" name="TextBox 257052"/>
              <p:cNvSpPr txBox="1"/>
              <p:nvPr/>
            </p:nvSpPr>
            <p:spPr>
              <a:xfrm>
                <a:off x="-1480380" y="3217794"/>
                <a:ext cx="373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000000"/>
                    </a:solidFill>
                    <a:latin typeface="Arial" pitchFamily="34" charset="0"/>
                  </a:rPr>
                  <a:t>o</a:t>
                </a:r>
                <a:r>
                  <a:rPr lang="en-US" sz="1600" i="1" baseline="-25000" dirty="0" smtClean="0">
                    <a:solidFill>
                      <a:srgbClr val="000000"/>
                    </a:solidFill>
                    <a:latin typeface="Arial" pitchFamily="34" charset="0"/>
                  </a:rPr>
                  <a:t>1</a:t>
                </a:r>
                <a:endParaRPr lang="en-US" sz="1600" i="1" dirty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-1048580" y="3217794"/>
                <a:ext cx="373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000000"/>
                    </a:solidFill>
                    <a:latin typeface="Arial" pitchFamily="34" charset="0"/>
                  </a:rPr>
                  <a:t>o</a:t>
                </a:r>
                <a:r>
                  <a:rPr lang="en-US" sz="1600" i="1" baseline="-25000" dirty="0" smtClean="0">
                    <a:solidFill>
                      <a:srgbClr val="000000"/>
                    </a:solidFill>
                    <a:latin typeface="Arial" pitchFamily="34" charset="0"/>
                  </a:rPr>
                  <a:t>2</a:t>
                </a:r>
                <a:endParaRPr lang="en-US" sz="1600" i="1" dirty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-1531180" y="2743548"/>
                <a:ext cx="373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000000"/>
                    </a:solidFill>
                    <a:latin typeface="Arial" pitchFamily="34" charset="0"/>
                  </a:rPr>
                  <a:t>o</a:t>
                </a:r>
                <a:r>
                  <a:rPr lang="en-US" sz="1600" i="1" baseline="-25000" dirty="0" smtClean="0">
                    <a:solidFill>
                      <a:srgbClr val="000000"/>
                    </a:solidFill>
                    <a:latin typeface="Arial" pitchFamily="34" charset="0"/>
                  </a:rPr>
                  <a:t>3</a:t>
                </a:r>
                <a:endParaRPr lang="en-US" sz="1600" i="1" dirty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-990600" y="2798694"/>
                <a:ext cx="373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000000"/>
                    </a:solidFill>
                    <a:latin typeface="Arial" pitchFamily="34" charset="0"/>
                  </a:rPr>
                  <a:t>o</a:t>
                </a:r>
                <a:r>
                  <a:rPr lang="en-US" sz="1600" i="1" baseline="-25000" dirty="0" smtClean="0">
                    <a:solidFill>
                      <a:srgbClr val="000000"/>
                    </a:solidFill>
                    <a:latin typeface="Arial" pitchFamily="34" charset="0"/>
                  </a:rPr>
                  <a:t>4</a:t>
                </a:r>
                <a:endParaRPr lang="en-US" sz="1600" i="1" dirty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-1734380" y="3022948"/>
                <a:ext cx="373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000000"/>
                    </a:solidFill>
                    <a:latin typeface="Arial" pitchFamily="34" charset="0"/>
                  </a:rPr>
                  <a:t>o</a:t>
                </a:r>
                <a:r>
                  <a:rPr lang="en-US" sz="1600" i="1" baseline="-25000" dirty="0" smtClean="0">
                    <a:solidFill>
                      <a:srgbClr val="000000"/>
                    </a:solidFill>
                    <a:latin typeface="Arial" pitchFamily="34" charset="0"/>
                  </a:rPr>
                  <a:t>5</a:t>
                </a:r>
                <a:endParaRPr lang="en-US" sz="1600" i="1" dirty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-1759780" y="2578448"/>
                <a:ext cx="373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000000"/>
                    </a:solidFill>
                    <a:latin typeface="Arial" pitchFamily="34" charset="0"/>
                  </a:rPr>
                  <a:t>o</a:t>
                </a:r>
                <a:r>
                  <a:rPr lang="en-US" sz="1600" i="1" baseline="-25000" dirty="0" smtClean="0">
                    <a:solidFill>
                      <a:srgbClr val="000000"/>
                    </a:solidFill>
                    <a:latin typeface="Arial" pitchFamily="34" charset="0"/>
                  </a:rPr>
                  <a:t>6</a:t>
                </a:r>
                <a:endParaRPr lang="en-US" sz="1600" i="1" dirty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-1233560" y="2527648"/>
                <a:ext cx="373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000000"/>
                    </a:solidFill>
                    <a:latin typeface="Arial" pitchFamily="34" charset="0"/>
                  </a:rPr>
                  <a:t>o</a:t>
                </a:r>
                <a:r>
                  <a:rPr lang="en-US" sz="1600" i="1" baseline="-25000" dirty="0" smtClean="0">
                    <a:solidFill>
                      <a:srgbClr val="000000"/>
                    </a:solidFill>
                    <a:latin typeface="Arial" pitchFamily="34" charset="0"/>
                  </a:rPr>
                  <a:t>7</a:t>
                </a:r>
                <a:endParaRPr lang="en-US" sz="1600" i="1" dirty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367172" y="2480846"/>
              <a:ext cx="7395828" cy="3694192"/>
              <a:chOff x="1367172" y="2480846"/>
              <a:chExt cx="7395828" cy="36941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80"/>
                  <p:cNvSpPr/>
                  <p:nvPr/>
                </p:nvSpPr>
                <p:spPr>
                  <a:xfrm>
                    <a:off x="5181600" y="2783773"/>
                    <a:ext cx="3527889" cy="49282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sz="1600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600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smtClean="0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600" i="1" smtClean="0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smtClean="0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600" i="1" smtClean="0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smtClean="0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600" i="1" smtClean="0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sz="1600" i="1" smtClean="0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1600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sz="1600" i="1" smtClean="0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1600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  <m:t>…</m:t>
                                  </m:r>
                                  <m:r>
                                    <a:rPr lang="en-US" sz="1600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sz="1600" i="1" smtClean="0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7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  <m:t>≤</m:t>
                                  </m:r>
                                  <m:r>
                                    <a:rPr lang="en-US" sz="1600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𝜏</m:t>
                                  </m:r>
                                  <m:r>
                                    <a:rPr lang="en-US" sz="1600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sz="1600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sz="1600" i="1" dirty="0">
                      <a:solidFill>
                        <a:srgbClr val="000099"/>
                      </a:solidFill>
                      <a:latin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1" name="Rectangle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1600" y="2783773"/>
                    <a:ext cx="3527889" cy="492827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l="-14853" t="-148148" b="-2197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/>
                  <p:cNvSpPr/>
                  <p:nvPr/>
                </p:nvSpPr>
                <p:spPr>
                  <a:xfrm>
                    <a:off x="1367172" y="5602189"/>
                    <a:ext cx="3657476" cy="5728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600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sz="1600" i="1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600" i="1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sz="1600" i="1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sz="1600" i="1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  <m:t>                                 ∀</m:t>
                              </m:r>
                              <m:r>
                                <a:rPr lang="en-US" sz="1600" i="1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sz="1600" i="1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600" i="1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</m:nary>
                        </m:oMath>
                      </m:oMathPara>
                    </a14:m>
                    <a:endParaRPr lang="en-US" sz="1600" i="1" dirty="0">
                      <a:solidFill>
                        <a:srgbClr val="000099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Rectangl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7172" y="5602189"/>
                    <a:ext cx="3657476" cy="57284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l="-17333" t="-153191" b="-2170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TextBox 41"/>
              <p:cNvSpPr txBox="1"/>
              <p:nvPr/>
            </p:nvSpPr>
            <p:spPr>
              <a:xfrm>
                <a:off x="5304437" y="2480846"/>
                <a:ext cx="34585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333399">
                        <a:lumMod val="75000"/>
                      </a:srgbClr>
                    </a:solidFill>
                    <a:latin typeface="Arial" pitchFamily="34" charset="0"/>
                  </a:rPr>
                  <a:t>total overflow at each region</a:t>
                </a:r>
                <a:endParaRPr lang="en-US" sz="1600" b="1" dirty="0">
                  <a:solidFill>
                    <a:srgbClr val="333399">
                      <a:lumMod val="75000"/>
                    </a:srgbClr>
                  </a:solidFill>
                  <a:latin typeface="Arial" pitchFamily="34" charset="0"/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367172" y="3319046"/>
            <a:ext cx="7624428" cy="3203376"/>
            <a:chOff x="1367172" y="3319046"/>
            <a:chExt cx="7624428" cy="32033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5181600" y="3605029"/>
                  <a:ext cx="1201546" cy="10040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1600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i="1" smtClean="0">
                                    <a:solidFill>
                                      <a:srgbClr val="800000"/>
                                    </a:solidFill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rgbClr val="8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rgbClr val="800000"/>
                                        </a:solidFill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i="1" smtClean="0">
                                        <a:solidFill>
                                          <a:srgbClr val="8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 smtClean="0">
                                    <a:solidFill>
                                      <a:srgbClr val="8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rgbClr val="8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rgbClr val="800000"/>
                                        </a:solidFill>
                                        <a:latin typeface="Cambria Math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i="1" smtClean="0">
                                        <a:solidFill>
                                          <a:srgbClr val="80000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  <m:r>
                                      <a:rPr lang="en-US" sz="1600" i="1">
                                        <a:solidFill>
                                          <a:srgbClr val="8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 smtClean="0">
                                    <a:solidFill>
                                      <a:srgbClr val="80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8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8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rgbClr val="800000"/>
                                        </a:solidFill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8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rgbClr val="8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8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800000"/>
                                        </a:solidFill>
                                        <a:latin typeface="Cambria Math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80000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  <m:r>
                                      <a:rPr lang="en-US" sz="1600" i="1">
                                        <a:solidFill>
                                          <a:srgbClr val="800000"/>
                                        </a:solidFill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8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rgbClr val="800000"/>
                    </a:solidFill>
                    <a:latin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3605029"/>
                  <a:ext cx="1201546" cy="1004057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1367172" y="6183868"/>
                  <a:ext cx="386163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800000"/>
                            </a:solidFill>
                            <a:latin typeface="Cambria Math"/>
                          </a:rPr>
                          <m:t>≥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𝑒</m:t>
                            </m:r>
                            <m:r>
                              <a:rPr lang="en-US" sz="1600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 </m:t>
                            </m:r>
                          </m:sub>
                        </m:sSub>
                        <m:r>
                          <a:rPr lang="en-US" sz="1600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                            </m:t>
                        </m:r>
                        <m:r>
                          <a:rPr lang="en-US" sz="1600" i="1" smtClean="0">
                            <a:solidFill>
                              <a:srgbClr val="800000"/>
                            </a:solidFill>
                            <a:latin typeface="Cambria Math"/>
                            <a:ea typeface="Cambria Math"/>
                          </a:rPr>
                          <m:t>∀</m:t>
                        </m:r>
                        <m:r>
                          <a:rPr lang="en-US" sz="1600" i="1" smtClean="0">
                            <a:solidFill>
                              <a:srgbClr val="800000"/>
                            </a:solidFill>
                            <a:latin typeface="Cambria Math"/>
                            <a:ea typeface="Cambria Math"/>
                          </a:rPr>
                          <m:t>𝑟</m:t>
                        </m:r>
                        <m:r>
                          <a:rPr lang="en-US" sz="1600" i="1" smtClean="0">
                            <a:solidFill>
                              <a:srgbClr val="800000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1600" i="1" smtClean="0">
                            <a:solidFill>
                              <a:srgbClr val="800000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  <m:r>
                          <a:rPr lang="en-US" sz="1600" i="1" smtClean="0">
                            <a:solidFill>
                              <a:srgbClr val="800000"/>
                            </a:solidFill>
                            <a:latin typeface="Cambria Math"/>
                            <a:ea typeface="Cambria Math"/>
                          </a:rPr>
                          <m:t>, ∀</m:t>
                        </m:r>
                        <m:r>
                          <a:rPr lang="en-US" sz="1600" i="1" smtClean="0">
                            <a:solidFill>
                              <a:srgbClr val="800000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  <m:r>
                          <a:rPr lang="en-US" sz="1600" i="1" smtClean="0">
                            <a:solidFill>
                              <a:srgbClr val="800000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1600" i="1" smtClean="0">
                            <a:solidFill>
                              <a:srgbClr val="800000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sz="1600" i="1" smtClean="0">
                            <a:solidFill>
                              <a:srgbClr val="80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600" i="1" smtClean="0">
                            <a:solidFill>
                              <a:srgbClr val="800000"/>
                            </a:solidFill>
                            <a:latin typeface="Cambria Math"/>
                            <a:ea typeface="Cambria Math"/>
                          </a:rPr>
                          <m:t>𝑟</m:t>
                        </m:r>
                        <m:r>
                          <a:rPr lang="en-US" sz="1600" i="1" smtClean="0">
                            <a:solidFill>
                              <a:srgbClr val="80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8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172" y="6183868"/>
                  <a:ext cx="3861635" cy="338554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TextBox 83"/>
            <p:cNvSpPr txBox="1"/>
            <p:nvPr/>
          </p:nvSpPr>
          <p:spPr>
            <a:xfrm>
              <a:off x="5334000" y="3319046"/>
              <a:ext cx="3657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800000"/>
                  </a:solidFill>
                  <a:latin typeface="Arial" pitchFamily="34" charset="0"/>
                </a:rPr>
                <a:t>maximum overflow at each region</a:t>
              </a:r>
              <a:endParaRPr lang="en-US" sz="1600" b="1" dirty="0">
                <a:solidFill>
                  <a:srgbClr val="800000"/>
                </a:solidFill>
                <a:latin typeface="Arial" pitchFamily="34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334000" y="4800600"/>
            <a:ext cx="381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</a:rPr>
              <a:t>Special case: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1600" i="1" dirty="0" smtClean="0">
                <a:solidFill>
                  <a:srgbClr val="000000"/>
                </a:solidFill>
                <a:latin typeface="Arial" pitchFamily="34" charset="0"/>
              </a:rPr>
              <a:t>k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</a:rPr>
              <a:t>=0 and |R|=|E|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i="1" dirty="0" err="1">
                <a:solidFill>
                  <a:srgbClr val="000000"/>
                </a:solidFill>
                <a:latin typeface="Arial" pitchFamily="34" charset="0"/>
              </a:rPr>
              <a:t>q</a:t>
            </a:r>
            <a:r>
              <a:rPr lang="en-US" sz="1600" i="1" baseline="-25000" dirty="0" err="1" smtClean="0">
                <a:solidFill>
                  <a:srgbClr val="000000"/>
                </a:solidFill>
                <a:latin typeface="Arial" pitchFamily="34" charset="0"/>
              </a:rPr>
              <a:t>r</a:t>
            </a:r>
            <a:r>
              <a:rPr lang="en-US" sz="1600" i="1" dirty="0" smtClean="0">
                <a:solidFill>
                  <a:srgbClr val="000000"/>
                </a:solidFill>
                <a:latin typeface="Arial" pitchFamily="34" charset="0"/>
              </a:rPr>
              <a:t>=</a:t>
            </a:r>
            <a:r>
              <a:rPr lang="en-US" sz="1600" i="1" dirty="0" err="1" smtClean="0">
                <a:solidFill>
                  <a:srgbClr val="000000"/>
                </a:solidFill>
                <a:latin typeface="Arial" pitchFamily="34" charset="0"/>
              </a:rPr>
              <a:t>o</a:t>
            </a:r>
            <a:r>
              <a:rPr lang="en-US" sz="1600" i="1" baseline="-25000" dirty="0" err="1" smtClean="0">
                <a:solidFill>
                  <a:srgbClr val="000000"/>
                </a:solidFill>
                <a:latin typeface="Arial" pitchFamily="34" charset="0"/>
              </a:rPr>
              <a:t>e</a:t>
            </a:r>
            <a:endParaRPr lang="en-US" sz="1600" i="1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</a:rPr>
              <a:t>Formulation minimizes TOF       (GRIP [TCAD’11])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57400" y="1143000"/>
                <a:ext cx="902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143000"/>
                <a:ext cx="902106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CGRIP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54895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CGRIP: Framework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5867400" cy="5334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Solving </a:t>
            </a:r>
            <a:r>
              <a:rPr lang="en-US" dirty="0"/>
              <a:t>IP-CA </a:t>
            </a:r>
            <a:r>
              <a:rPr lang="en-US" dirty="0" smtClean="0"/>
              <a:t>directly </a:t>
            </a:r>
            <a:r>
              <a:rPr lang="en-US" dirty="0"/>
              <a:t>is impractical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Large problem size with binary variables </a:t>
            </a:r>
          </a:p>
          <a:p>
            <a:pPr>
              <a:defRPr/>
            </a:pPr>
            <a:r>
              <a:rPr lang="en-US" dirty="0" smtClean="0"/>
              <a:t>Our solution for realizing a fast procedure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 smtClean="0"/>
              <a:t>Solve a reduced-sized and relaxed version of  IP-CA as a Reduced Linear Program (RLP)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 smtClean="0"/>
              <a:t>Effectively integrate RLP in a standard    </a:t>
            </a:r>
            <a:r>
              <a:rPr lang="en-US" dirty="0" err="1" smtClean="0"/>
              <a:t>ripup</a:t>
            </a:r>
            <a:r>
              <a:rPr lang="en-US" dirty="0" smtClean="0"/>
              <a:t> and re-route framework</a:t>
            </a:r>
          </a:p>
          <a:p>
            <a:pPr lvl="2">
              <a:defRPr/>
            </a:pPr>
            <a:r>
              <a:rPr lang="en-US" dirty="0" smtClean="0"/>
              <a:t>Both INIT and RRR steps evoke RLP</a:t>
            </a:r>
          </a:p>
          <a:p>
            <a:pPr lvl="2">
              <a:defRPr/>
            </a:pPr>
            <a:r>
              <a:rPr lang="en-US" dirty="0" smtClean="0"/>
              <a:t>Other new features added to the standard </a:t>
            </a:r>
            <a:r>
              <a:rPr lang="en-US" dirty="0" err="1" smtClean="0"/>
              <a:t>ripup</a:t>
            </a:r>
            <a:r>
              <a:rPr lang="en-US" dirty="0" smtClean="0"/>
              <a:t> and re-route framework</a:t>
            </a:r>
          </a:p>
          <a:p>
            <a:pPr lvl="3">
              <a:buFont typeface="Arial" pitchFamily="34" charset="0"/>
              <a:buChar char="–"/>
              <a:defRPr/>
            </a:pPr>
            <a:r>
              <a:rPr lang="en-US" dirty="0"/>
              <a:t>Accounting for wire size and spacing and virtual pins for each metal layer in 2D projection and CLA steps</a:t>
            </a:r>
          </a:p>
          <a:p>
            <a:pPr lvl="3">
              <a:buFont typeface="Arial" pitchFamily="34" charset="0"/>
              <a:buChar char="–"/>
              <a:defRPr/>
            </a:pPr>
            <a:endParaRPr lang="en-US" dirty="0" smtClean="0"/>
          </a:p>
          <a:p>
            <a:pPr lvl="3">
              <a:buFont typeface="Arial" pitchFamily="34" charset="0"/>
              <a:buChar char="–"/>
              <a:defRPr/>
            </a:pPr>
            <a:endParaRPr lang="en-US" dirty="0" smtClean="0"/>
          </a:p>
          <a:p>
            <a:pPr lvl="1">
              <a:buFont typeface="Arial" pitchFamily="34" charset="0"/>
              <a:buChar char="–"/>
              <a:defRPr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6400800" y="1371600"/>
            <a:ext cx="26511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2D projection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400800" y="2082800"/>
            <a:ext cx="2651125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Initial solution (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)            </a:t>
            </a:r>
          </a:p>
          <a:p>
            <a:pPr algn="ctr">
              <a:defRPr/>
            </a:pPr>
            <a:r>
              <a:rPr lang="en-US" sz="1600" b="1" dirty="0">
                <a:solidFill>
                  <a:srgbClr val="800000"/>
                </a:solidFill>
                <a:latin typeface="Arial" pitchFamily="34" charset="0"/>
              </a:rPr>
              <a:t>(evokes RLP)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400800" y="2928938"/>
            <a:ext cx="2651125" cy="7794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>
                <a:solidFill>
                  <a:srgbClr val="000000"/>
                </a:solidFill>
                <a:latin typeface="Arial" pitchFamily="34" charset="0"/>
              </a:rPr>
              <a:t>Ripup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 and re-route (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RRR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  <a:p>
            <a:pPr algn="ctr"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Arial" pitchFamily="34" charset="0"/>
              </a:rPr>
              <a:t>(evokes RLP)</a:t>
            </a:r>
            <a:endParaRPr lang="en-US" sz="1600" b="1" dirty="0">
              <a:solidFill>
                <a:srgbClr val="800000"/>
              </a:solidFill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00800" y="4875213"/>
            <a:ext cx="2651125" cy="6873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Congestion-aware Layer Assignment (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CLA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9" name="Diamond 8"/>
          <p:cNvSpPr/>
          <p:nvPr/>
        </p:nvSpPr>
        <p:spPr bwMode="auto">
          <a:xfrm>
            <a:off x="6492875" y="3963988"/>
            <a:ext cx="2651125" cy="684212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Terminate?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7818438" y="2616200"/>
            <a:ext cx="0" cy="31273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>
            <a:off x="7816850" y="1830388"/>
            <a:ext cx="3175" cy="25241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H="1">
            <a:off x="7818438" y="4649788"/>
            <a:ext cx="0" cy="22701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1" name="TextBox 14"/>
          <p:cNvSpPr txBox="1">
            <a:spLocks noChangeArrowheads="1"/>
          </p:cNvSpPr>
          <p:nvPr/>
        </p:nvSpPr>
        <p:spPr bwMode="auto">
          <a:xfrm>
            <a:off x="6088063" y="3776246"/>
            <a:ext cx="5981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000000"/>
                </a:solidFill>
                <a:cs typeface="Arial" charset="0"/>
              </a:rPr>
              <a:t>No</a:t>
            </a:r>
          </a:p>
        </p:txBody>
      </p:sp>
      <p:sp>
        <p:nvSpPr>
          <p:cNvPr id="23572" name="TextBox 15"/>
          <p:cNvSpPr txBox="1">
            <a:spLocks noChangeArrowheads="1"/>
          </p:cNvSpPr>
          <p:nvPr/>
        </p:nvSpPr>
        <p:spPr bwMode="auto">
          <a:xfrm>
            <a:off x="7230836" y="4538246"/>
            <a:ext cx="7775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000000"/>
                </a:solidFill>
                <a:cs typeface="Arial" charset="0"/>
              </a:rPr>
              <a:t>Yes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400800" y="1371600"/>
            <a:ext cx="2651125" cy="4572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cxnSp>
        <p:nvCxnSpPr>
          <p:cNvPr id="19" name="Elbow Connector 18"/>
          <p:cNvCxnSpPr/>
          <p:nvPr/>
        </p:nvCxnSpPr>
        <p:spPr bwMode="auto">
          <a:xfrm rot="10800000">
            <a:off x="6392863" y="3317875"/>
            <a:ext cx="92075" cy="987425"/>
          </a:xfrm>
          <a:prstGeom prst="bentConnector3">
            <a:avLst>
              <a:gd name="adj1" fmla="val 350000"/>
            </a:avLst>
          </a:prstGeom>
          <a:ln w="2540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>
            <a:off x="7818438" y="3708400"/>
            <a:ext cx="0" cy="25558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CGRIP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CGRIP: 2D Projection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932427"/>
            <a:ext cx="8382000" cy="5334000"/>
          </a:xfrm>
        </p:spPr>
        <p:txBody>
          <a:bodyPr/>
          <a:lstStyle/>
          <a:p>
            <a:r>
              <a:rPr lang="en-US" dirty="0" smtClean="0"/>
              <a:t>Computing normalized capacity of an edge in the projected 2D graph</a:t>
            </a:r>
          </a:p>
          <a:p>
            <a:pPr lvl="1"/>
            <a:r>
              <a:rPr lang="en-US" dirty="0" smtClean="0"/>
              <a:t>The normalized capacity of a 2D edge is summation of normalized capacities of corresponding edges in the 3D graph</a:t>
            </a:r>
          </a:p>
          <a:p>
            <a:pPr lvl="1"/>
            <a:r>
              <a:rPr lang="en-US" dirty="0" smtClean="0"/>
              <a:t>Accounts for routing blockages </a:t>
            </a:r>
          </a:p>
        </p:txBody>
      </p:sp>
      <p:sp>
        <p:nvSpPr>
          <p:cNvPr id="62" name="Action Button: Forward or Next 61">
            <a:hlinkClick r:id="rId2" action="ppaction://hlinksldjump" highlightClick="1"/>
          </p:cNvPr>
          <p:cNvSpPr/>
          <p:nvPr/>
        </p:nvSpPr>
        <p:spPr>
          <a:xfrm>
            <a:off x="8382000" y="6248400"/>
            <a:ext cx="533400" cy="4572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Arial Unicode MS" pitchFamily="34" charset="-128"/>
            </a:endParaRPr>
          </a:p>
        </p:txBody>
      </p:sp>
      <p:grpSp>
        <p:nvGrpSpPr>
          <p:cNvPr id="206" name="Group 205"/>
          <p:cNvGrpSpPr>
            <a:grpSpLocks/>
          </p:cNvGrpSpPr>
          <p:nvPr/>
        </p:nvGrpSpPr>
        <p:grpSpPr bwMode="auto">
          <a:xfrm>
            <a:off x="533400" y="3352800"/>
            <a:ext cx="3048000" cy="2193925"/>
            <a:chOff x="3312" y="1584"/>
            <a:chExt cx="1920" cy="1382"/>
          </a:xfrm>
        </p:grpSpPr>
        <p:grpSp>
          <p:nvGrpSpPr>
            <p:cNvPr id="208" name="Group 207"/>
            <p:cNvGrpSpPr>
              <a:grpSpLocks/>
            </p:cNvGrpSpPr>
            <p:nvPr/>
          </p:nvGrpSpPr>
          <p:grpSpPr bwMode="auto">
            <a:xfrm>
              <a:off x="3312" y="1584"/>
              <a:ext cx="1920" cy="1344"/>
              <a:chOff x="2928" y="2640"/>
              <a:chExt cx="1920" cy="1344"/>
            </a:xfrm>
          </p:grpSpPr>
          <p:sp>
            <p:nvSpPr>
              <p:cNvPr id="213" name="Line 184"/>
              <p:cNvSpPr>
                <a:spLocks noChangeShapeType="1"/>
              </p:cNvSpPr>
              <p:nvPr/>
            </p:nvSpPr>
            <p:spPr bwMode="auto">
              <a:xfrm>
                <a:off x="3552" y="3264"/>
                <a:ext cx="576" cy="0"/>
              </a:xfrm>
              <a:prstGeom prst="line">
                <a:avLst/>
              </a:prstGeom>
              <a:noFill/>
              <a:ln w="22225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4" name="Line 183"/>
              <p:cNvSpPr>
                <a:spLocks noChangeShapeType="1"/>
              </p:cNvSpPr>
              <p:nvPr/>
            </p:nvSpPr>
            <p:spPr bwMode="auto">
              <a:xfrm>
                <a:off x="2976" y="3264"/>
                <a:ext cx="576" cy="0"/>
              </a:xfrm>
              <a:prstGeom prst="line">
                <a:avLst/>
              </a:prstGeom>
              <a:noFill/>
              <a:ln w="22225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5" name="Line 196"/>
              <p:cNvSpPr>
                <a:spLocks noChangeShapeType="1"/>
              </p:cNvSpPr>
              <p:nvPr/>
            </p:nvSpPr>
            <p:spPr bwMode="auto">
              <a:xfrm>
                <a:off x="3888" y="3600"/>
                <a:ext cx="576" cy="0"/>
              </a:xfrm>
              <a:prstGeom prst="line">
                <a:avLst/>
              </a:prstGeom>
              <a:noFill/>
              <a:ln w="22225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6" name="Line 195"/>
              <p:cNvSpPr>
                <a:spLocks noChangeShapeType="1"/>
              </p:cNvSpPr>
              <p:nvPr/>
            </p:nvSpPr>
            <p:spPr bwMode="auto">
              <a:xfrm>
                <a:off x="3312" y="3600"/>
                <a:ext cx="576" cy="0"/>
              </a:xfrm>
              <a:prstGeom prst="line">
                <a:avLst/>
              </a:prstGeom>
              <a:noFill/>
              <a:ln w="22225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7" name="Line 229"/>
              <p:cNvSpPr>
                <a:spLocks noChangeShapeType="1"/>
              </p:cNvSpPr>
              <p:nvPr/>
            </p:nvSpPr>
            <p:spPr bwMode="auto">
              <a:xfrm>
                <a:off x="2976" y="2976"/>
                <a:ext cx="336" cy="336"/>
              </a:xfrm>
              <a:prstGeom prst="line">
                <a:avLst/>
              </a:prstGeom>
              <a:noFill/>
              <a:ln w="222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8" name="Line 228"/>
              <p:cNvSpPr>
                <a:spLocks noChangeShapeType="1"/>
              </p:cNvSpPr>
              <p:nvPr/>
            </p:nvSpPr>
            <p:spPr bwMode="auto">
              <a:xfrm>
                <a:off x="3312" y="3312"/>
                <a:ext cx="336" cy="336"/>
              </a:xfrm>
              <a:prstGeom prst="line">
                <a:avLst/>
              </a:prstGeom>
              <a:noFill/>
              <a:ln w="222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9" name="Line 230"/>
              <p:cNvSpPr>
                <a:spLocks noChangeShapeType="1"/>
              </p:cNvSpPr>
              <p:nvPr/>
            </p:nvSpPr>
            <p:spPr bwMode="auto">
              <a:xfrm>
                <a:off x="3552" y="2976"/>
                <a:ext cx="336" cy="336"/>
              </a:xfrm>
              <a:prstGeom prst="line">
                <a:avLst/>
              </a:prstGeom>
              <a:noFill/>
              <a:ln w="222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0" name="Line 231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336" cy="336"/>
              </a:xfrm>
              <a:prstGeom prst="line">
                <a:avLst/>
              </a:prstGeom>
              <a:noFill/>
              <a:ln w="222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1" name="Line 232"/>
              <p:cNvSpPr>
                <a:spLocks noChangeShapeType="1"/>
              </p:cNvSpPr>
              <p:nvPr/>
            </p:nvSpPr>
            <p:spPr bwMode="auto">
              <a:xfrm>
                <a:off x="4128" y="2976"/>
                <a:ext cx="336" cy="336"/>
              </a:xfrm>
              <a:prstGeom prst="line">
                <a:avLst/>
              </a:prstGeom>
              <a:noFill/>
              <a:ln w="222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2" name="Line 233"/>
              <p:cNvSpPr>
                <a:spLocks noChangeShapeType="1"/>
              </p:cNvSpPr>
              <p:nvPr/>
            </p:nvSpPr>
            <p:spPr bwMode="auto">
              <a:xfrm>
                <a:off x="4464" y="3312"/>
                <a:ext cx="336" cy="336"/>
              </a:xfrm>
              <a:prstGeom prst="line">
                <a:avLst/>
              </a:prstGeom>
              <a:noFill/>
              <a:ln w="222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3" name="Line 187"/>
              <p:cNvSpPr>
                <a:spLocks noChangeShapeType="1"/>
              </p:cNvSpPr>
              <p:nvPr/>
            </p:nvSpPr>
            <p:spPr bwMode="auto">
              <a:xfrm>
                <a:off x="2976" y="2688"/>
                <a:ext cx="0" cy="576"/>
              </a:xfrm>
              <a:prstGeom prst="line">
                <a:avLst/>
              </a:prstGeom>
              <a:noFill/>
              <a:ln w="222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4" name="Line 185"/>
              <p:cNvSpPr>
                <a:spLocks noChangeShapeType="1"/>
              </p:cNvSpPr>
              <p:nvPr/>
            </p:nvSpPr>
            <p:spPr bwMode="auto">
              <a:xfrm>
                <a:off x="2976" y="2688"/>
                <a:ext cx="576" cy="0"/>
              </a:xfrm>
              <a:prstGeom prst="line">
                <a:avLst/>
              </a:prstGeom>
              <a:noFill/>
              <a:ln w="22225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5" name="Line 188"/>
              <p:cNvSpPr>
                <a:spLocks noChangeShapeType="1"/>
              </p:cNvSpPr>
              <p:nvPr/>
            </p:nvSpPr>
            <p:spPr bwMode="auto">
              <a:xfrm>
                <a:off x="3552" y="2688"/>
                <a:ext cx="0" cy="576"/>
              </a:xfrm>
              <a:prstGeom prst="line">
                <a:avLst/>
              </a:prstGeom>
              <a:noFill/>
              <a:ln w="222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6" name="Line 186"/>
              <p:cNvSpPr>
                <a:spLocks noChangeShapeType="1"/>
              </p:cNvSpPr>
              <p:nvPr/>
            </p:nvSpPr>
            <p:spPr bwMode="auto">
              <a:xfrm>
                <a:off x="3552" y="2688"/>
                <a:ext cx="576" cy="0"/>
              </a:xfrm>
              <a:prstGeom prst="line">
                <a:avLst/>
              </a:prstGeom>
              <a:noFill/>
              <a:ln w="22225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7" name="Line 189"/>
              <p:cNvSpPr>
                <a:spLocks noChangeShapeType="1"/>
              </p:cNvSpPr>
              <p:nvPr/>
            </p:nvSpPr>
            <p:spPr bwMode="auto">
              <a:xfrm>
                <a:off x="4128" y="2688"/>
                <a:ext cx="0" cy="576"/>
              </a:xfrm>
              <a:prstGeom prst="line">
                <a:avLst/>
              </a:prstGeom>
              <a:noFill/>
              <a:ln w="222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8" name="Oval 227"/>
              <p:cNvSpPr>
                <a:spLocks noChangeArrowheads="1"/>
              </p:cNvSpPr>
              <p:nvPr/>
            </p:nvSpPr>
            <p:spPr bwMode="auto">
              <a:xfrm>
                <a:off x="2928" y="3216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/>
                <a:endParaRPr lang="en-US" altLang="zh-TW" sz="1400"/>
              </a:p>
            </p:txBody>
          </p:sp>
          <p:sp>
            <p:nvSpPr>
              <p:cNvPr id="229" name="Oval 228"/>
              <p:cNvSpPr>
                <a:spLocks noChangeArrowheads="1"/>
              </p:cNvSpPr>
              <p:nvPr/>
            </p:nvSpPr>
            <p:spPr bwMode="auto">
              <a:xfrm>
                <a:off x="2928" y="2928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54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/>
                <a:endParaRPr lang="en-US" altLang="zh-TW" sz="1400"/>
              </a:p>
            </p:txBody>
          </p:sp>
          <p:sp>
            <p:nvSpPr>
              <p:cNvPr id="230" name="Oval 229"/>
              <p:cNvSpPr>
                <a:spLocks noChangeArrowheads="1"/>
              </p:cNvSpPr>
              <p:nvPr/>
            </p:nvSpPr>
            <p:spPr bwMode="auto">
              <a:xfrm>
                <a:off x="3504" y="3216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/>
                <a:endParaRPr lang="en-US" altLang="zh-TW" sz="1400"/>
              </a:p>
            </p:txBody>
          </p:sp>
          <p:sp>
            <p:nvSpPr>
              <p:cNvPr id="231" name="Oval 230"/>
              <p:cNvSpPr>
                <a:spLocks noChangeArrowheads="1"/>
              </p:cNvSpPr>
              <p:nvPr/>
            </p:nvSpPr>
            <p:spPr bwMode="auto">
              <a:xfrm>
                <a:off x="4080" y="3216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/>
                <a:endParaRPr lang="en-US" altLang="zh-TW" sz="1400"/>
              </a:p>
            </p:txBody>
          </p:sp>
          <p:sp>
            <p:nvSpPr>
              <p:cNvPr id="232" name="Oval 231"/>
              <p:cNvSpPr>
                <a:spLocks noChangeArrowheads="1"/>
              </p:cNvSpPr>
              <p:nvPr/>
            </p:nvSpPr>
            <p:spPr bwMode="auto">
              <a:xfrm>
                <a:off x="3504" y="2928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54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/>
                <a:endParaRPr lang="en-US" altLang="zh-TW" sz="1400"/>
              </a:p>
            </p:txBody>
          </p:sp>
          <p:sp>
            <p:nvSpPr>
              <p:cNvPr id="233" name="Oval 232"/>
              <p:cNvSpPr>
                <a:spLocks noChangeArrowheads="1"/>
              </p:cNvSpPr>
              <p:nvPr/>
            </p:nvSpPr>
            <p:spPr bwMode="auto">
              <a:xfrm>
                <a:off x="4080" y="2928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54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/>
                <a:endParaRPr lang="en-US" altLang="zh-TW" sz="1400"/>
              </a:p>
            </p:txBody>
          </p:sp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3504" y="2640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/>
                <a:endParaRPr lang="en-US" altLang="zh-TW" sz="1400"/>
              </a:p>
            </p:txBody>
          </p:sp>
          <p:sp>
            <p:nvSpPr>
              <p:cNvPr id="235" name="Oval 234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/>
                <a:endParaRPr lang="en-US" altLang="zh-TW" sz="1400"/>
              </a:p>
            </p:txBody>
          </p:sp>
          <p:sp>
            <p:nvSpPr>
              <p:cNvPr id="236" name="Oval 235"/>
              <p:cNvSpPr>
                <a:spLocks noChangeArrowheads="1"/>
              </p:cNvSpPr>
              <p:nvPr/>
            </p:nvSpPr>
            <p:spPr bwMode="auto">
              <a:xfrm>
                <a:off x="2928" y="2640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/>
                <a:endParaRPr lang="en-US" altLang="zh-TW" sz="1400"/>
              </a:p>
            </p:txBody>
          </p:sp>
          <p:sp>
            <p:nvSpPr>
              <p:cNvPr id="237" name="Line 192"/>
              <p:cNvSpPr>
                <a:spLocks noChangeShapeType="1"/>
              </p:cNvSpPr>
              <p:nvPr/>
            </p:nvSpPr>
            <p:spPr bwMode="auto">
              <a:xfrm>
                <a:off x="3312" y="3024"/>
                <a:ext cx="0" cy="576"/>
              </a:xfrm>
              <a:prstGeom prst="line">
                <a:avLst/>
              </a:prstGeom>
              <a:noFill/>
              <a:ln w="222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8" name="Line 193"/>
              <p:cNvSpPr>
                <a:spLocks noChangeShapeType="1"/>
              </p:cNvSpPr>
              <p:nvPr/>
            </p:nvSpPr>
            <p:spPr bwMode="auto">
              <a:xfrm>
                <a:off x="3312" y="3024"/>
                <a:ext cx="576" cy="0"/>
              </a:xfrm>
              <a:prstGeom prst="line">
                <a:avLst/>
              </a:prstGeom>
              <a:noFill/>
              <a:ln w="22225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9" name="Line 194"/>
              <p:cNvSpPr>
                <a:spLocks noChangeShapeType="1"/>
              </p:cNvSpPr>
              <p:nvPr/>
            </p:nvSpPr>
            <p:spPr bwMode="auto">
              <a:xfrm>
                <a:off x="3888" y="3024"/>
                <a:ext cx="0" cy="576"/>
              </a:xfrm>
              <a:prstGeom prst="line">
                <a:avLst/>
              </a:prstGeom>
              <a:noFill/>
              <a:ln w="222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0" name="Line 197"/>
              <p:cNvSpPr>
                <a:spLocks noChangeShapeType="1"/>
              </p:cNvSpPr>
              <p:nvPr/>
            </p:nvSpPr>
            <p:spPr bwMode="auto">
              <a:xfrm>
                <a:off x="3888" y="3024"/>
                <a:ext cx="576" cy="0"/>
              </a:xfrm>
              <a:prstGeom prst="line">
                <a:avLst/>
              </a:prstGeom>
              <a:noFill/>
              <a:ln w="22225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1" name="Line 198"/>
              <p:cNvSpPr>
                <a:spLocks noChangeShapeType="1"/>
              </p:cNvSpPr>
              <p:nvPr/>
            </p:nvSpPr>
            <p:spPr bwMode="auto">
              <a:xfrm>
                <a:off x="4464" y="3024"/>
                <a:ext cx="0" cy="576"/>
              </a:xfrm>
              <a:prstGeom prst="line">
                <a:avLst/>
              </a:prstGeom>
              <a:noFill/>
              <a:ln w="222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2" name="Oval 241"/>
              <p:cNvSpPr>
                <a:spLocks noChangeArrowheads="1"/>
              </p:cNvSpPr>
              <p:nvPr/>
            </p:nvSpPr>
            <p:spPr bwMode="auto">
              <a:xfrm>
                <a:off x="3264" y="3552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/>
                <a:endParaRPr lang="en-US" altLang="zh-TW" sz="1400"/>
              </a:p>
            </p:txBody>
          </p:sp>
          <p:sp>
            <p:nvSpPr>
              <p:cNvPr id="243" name="Oval 242"/>
              <p:cNvSpPr>
                <a:spLocks noChangeArrowheads="1"/>
              </p:cNvSpPr>
              <p:nvPr/>
            </p:nvSpPr>
            <p:spPr bwMode="auto">
              <a:xfrm>
                <a:off x="3264" y="3264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54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/>
                <a:endParaRPr lang="en-US" altLang="zh-TW" sz="1400"/>
              </a:p>
            </p:txBody>
          </p:sp>
          <p:sp>
            <p:nvSpPr>
              <p:cNvPr id="244" name="Oval 243"/>
              <p:cNvSpPr>
                <a:spLocks noChangeArrowheads="1"/>
              </p:cNvSpPr>
              <p:nvPr/>
            </p:nvSpPr>
            <p:spPr bwMode="auto">
              <a:xfrm>
                <a:off x="3840" y="3552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/>
                <a:endParaRPr lang="en-US" altLang="zh-TW" sz="1400"/>
              </a:p>
            </p:txBody>
          </p:sp>
          <p:sp>
            <p:nvSpPr>
              <p:cNvPr id="245" name="Oval 244"/>
              <p:cNvSpPr>
                <a:spLocks noChangeArrowheads="1"/>
              </p:cNvSpPr>
              <p:nvPr/>
            </p:nvSpPr>
            <p:spPr bwMode="auto">
              <a:xfrm>
                <a:off x="4416" y="3552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/>
                <a:endParaRPr lang="en-US" altLang="zh-TW" sz="1400"/>
              </a:p>
            </p:txBody>
          </p:sp>
          <p:sp>
            <p:nvSpPr>
              <p:cNvPr id="246" name="Oval 245"/>
              <p:cNvSpPr>
                <a:spLocks noChangeArrowheads="1"/>
              </p:cNvSpPr>
              <p:nvPr/>
            </p:nvSpPr>
            <p:spPr bwMode="auto">
              <a:xfrm>
                <a:off x="3840" y="3264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54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/>
                <a:endParaRPr lang="en-US" altLang="zh-TW" sz="1400"/>
              </a:p>
            </p:txBody>
          </p:sp>
          <p:sp>
            <p:nvSpPr>
              <p:cNvPr id="247" name="Oval 246"/>
              <p:cNvSpPr>
                <a:spLocks noChangeArrowheads="1"/>
              </p:cNvSpPr>
              <p:nvPr/>
            </p:nvSpPr>
            <p:spPr bwMode="auto">
              <a:xfrm>
                <a:off x="4416" y="3264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54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/>
                <a:endParaRPr lang="en-US" altLang="zh-TW" sz="1400"/>
              </a:p>
            </p:txBody>
          </p:sp>
          <p:sp>
            <p:nvSpPr>
              <p:cNvPr id="248" name="Oval 247"/>
              <p:cNvSpPr>
                <a:spLocks noChangeArrowheads="1"/>
              </p:cNvSpPr>
              <p:nvPr/>
            </p:nvSpPr>
            <p:spPr bwMode="auto">
              <a:xfrm>
                <a:off x="3840" y="2976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/>
                <a:endParaRPr lang="en-US" altLang="zh-TW" sz="1400"/>
              </a:p>
            </p:txBody>
          </p:sp>
          <p:sp>
            <p:nvSpPr>
              <p:cNvPr id="249" name="Oval 248"/>
              <p:cNvSpPr>
                <a:spLocks noChangeArrowheads="1"/>
              </p:cNvSpPr>
              <p:nvPr/>
            </p:nvSpPr>
            <p:spPr bwMode="auto">
              <a:xfrm>
                <a:off x="4416" y="2976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/>
                <a:endParaRPr lang="en-US" altLang="zh-TW" sz="1400"/>
              </a:p>
            </p:txBody>
          </p:sp>
          <p:sp>
            <p:nvSpPr>
              <p:cNvPr id="250" name="Oval 249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/>
                <a:endParaRPr lang="en-US" altLang="zh-TW" sz="1400"/>
              </a:p>
            </p:txBody>
          </p:sp>
          <p:grpSp>
            <p:nvGrpSpPr>
              <p:cNvPr id="251" name="Group 250"/>
              <p:cNvGrpSpPr>
                <a:grpSpLocks/>
              </p:cNvGrpSpPr>
              <p:nvPr/>
            </p:nvGrpSpPr>
            <p:grpSpPr bwMode="auto">
              <a:xfrm>
                <a:off x="3600" y="3312"/>
                <a:ext cx="1248" cy="672"/>
                <a:chOff x="3264" y="3312"/>
                <a:chExt cx="1248" cy="672"/>
              </a:xfrm>
            </p:grpSpPr>
            <p:sp>
              <p:nvSpPr>
                <p:cNvPr id="252" name="Line 210"/>
                <p:cNvSpPr>
                  <a:spLocks noChangeShapeType="1"/>
                </p:cNvSpPr>
                <p:nvPr/>
              </p:nvSpPr>
              <p:spPr bwMode="auto">
                <a:xfrm>
                  <a:off x="3312" y="3360"/>
                  <a:ext cx="0" cy="576"/>
                </a:xfrm>
                <a:prstGeom prst="line">
                  <a:avLst/>
                </a:prstGeom>
                <a:noFill/>
                <a:ln w="222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GB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5pPr>
                  <a:lvl6pPr marL="22860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6pPr>
                  <a:lvl7pPr marL="27432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7pPr>
                  <a:lvl8pPr marL="32004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8pPr>
                  <a:lvl9pPr marL="36576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53" name="Line 211"/>
                <p:cNvSpPr>
                  <a:spLocks noChangeShapeType="1"/>
                </p:cNvSpPr>
                <p:nvPr/>
              </p:nvSpPr>
              <p:spPr bwMode="auto">
                <a:xfrm>
                  <a:off x="3312" y="3360"/>
                  <a:ext cx="576" cy="0"/>
                </a:xfrm>
                <a:prstGeom prst="line">
                  <a:avLst/>
                </a:prstGeom>
                <a:noFill/>
                <a:ln w="22225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GB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5pPr>
                  <a:lvl6pPr marL="22860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6pPr>
                  <a:lvl7pPr marL="27432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7pPr>
                  <a:lvl8pPr marL="32004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8pPr>
                  <a:lvl9pPr marL="36576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54" name="Line 212"/>
                <p:cNvSpPr>
                  <a:spLocks noChangeShapeType="1"/>
                </p:cNvSpPr>
                <p:nvPr/>
              </p:nvSpPr>
              <p:spPr bwMode="auto">
                <a:xfrm>
                  <a:off x="3888" y="3360"/>
                  <a:ext cx="0" cy="576"/>
                </a:xfrm>
                <a:prstGeom prst="line">
                  <a:avLst/>
                </a:prstGeom>
                <a:noFill/>
                <a:ln w="222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GB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5pPr>
                  <a:lvl6pPr marL="22860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6pPr>
                  <a:lvl7pPr marL="27432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7pPr>
                  <a:lvl8pPr marL="32004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8pPr>
                  <a:lvl9pPr marL="36576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55" name="Line 213"/>
                <p:cNvSpPr>
                  <a:spLocks noChangeShapeType="1"/>
                </p:cNvSpPr>
                <p:nvPr/>
              </p:nvSpPr>
              <p:spPr bwMode="auto">
                <a:xfrm>
                  <a:off x="3312" y="3936"/>
                  <a:ext cx="576" cy="0"/>
                </a:xfrm>
                <a:prstGeom prst="line">
                  <a:avLst/>
                </a:prstGeom>
                <a:noFill/>
                <a:ln w="22225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GB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5pPr>
                  <a:lvl6pPr marL="22860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6pPr>
                  <a:lvl7pPr marL="27432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7pPr>
                  <a:lvl8pPr marL="32004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8pPr>
                  <a:lvl9pPr marL="36576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56" name="Line 214"/>
                <p:cNvSpPr>
                  <a:spLocks noChangeShapeType="1"/>
                </p:cNvSpPr>
                <p:nvPr/>
              </p:nvSpPr>
              <p:spPr bwMode="auto">
                <a:xfrm>
                  <a:off x="3888" y="3936"/>
                  <a:ext cx="576" cy="0"/>
                </a:xfrm>
                <a:prstGeom prst="line">
                  <a:avLst/>
                </a:prstGeom>
                <a:noFill/>
                <a:ln w="22225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GB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5pPr>
                  <a:lvl6pPr marL="22860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6pPr>
                  <a:lvl7pPr marL="27432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7pPr>
                  <a:lvl8pPr marL="32004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8pPr>
                  <a:lvl9pPr marL="36576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57" name="Line 215"/>
                <p:cNvSpPr>
                  <a:spLocks noChangeShapeType="1"/>
                </p:cNvSpPr>
                <p:nvPr/>
              </p:nvSpPr>
              <p:spPr bwMode="auto">
                <a:xfrm>
                  <a:off x="3888" y="3360"/>
                  <a:ext cx="576" cy="0"/>
                </a:xfrm>
                <a:prstGeom prst="line">
                  <a:avLst/>
                </a:prstGeom>
                <a:noFill/>
                <a:ln w="22225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GB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5pPr>
                  <a:lvl6pPr marL="22860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6pPr>
                  <a:lvl7pPr marL="27432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7pPr>
                  <a:lvl8pPr marL="32004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8pPr>
                  <a:lvl9pPr marL="36576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58" name="Line 216"/>
                <p:cNvSpPr>
                  <a:spLocks noChangeShapeType="1"/>
                </p:cNvSpPr>
                <p:nvPr/>
              </p:nvSpPr>
              <p:spPr bwMode="auto">
                <a:xfrm>
                  <a:off x="4464" y="3360"/>
                  <a:ext cx="0" cy="576"/>
                </a:xfrm>
                <a:prstGeom prst="line">
                  <a:avLst/>
                </a:prstGeom>
                <a:noFill/>
                <a:ln w="222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GB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5pPr>
                  <a:lvl6pPr marL="22860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6pPr>
                  <a:lvl7pPr marL="27432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7pPr>
                  <a:lvl8pPr marL="32004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8pPr>
                  <a:lvl9pPr marL="36576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59" name="Oval 258"/>
                <p:cNvSpPr>
                  <a:spLocks noChangeArrowheads="1"/>
                </p:cNvSpPr>
                <p:nvPr/>
              </p:nvSpPr>
              <p:spPr bwMode="auto">
                <a:xfrm>
                  <a:off x="3264" y="3888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GB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5pPr>
                  <a:lvl6pPr marL="22860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6pPr>
                  <a:lvl7pPr marL="27432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7pPr>
                  <a:lvl8pPr marL="32004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8pPr>
                  <a:lvl9pPr marL="36576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9pPr>
                </a:lstStyle>
                <a:p>
                  <a:pPr algn="ctr"/>
                  <a:endParaRPr lang="en-US" altLang="zh-TW" sz="1400"/>
                </a:p>
              </p:txBody>
            </p:sp>
            <p:sp>
              <p:nvSpPr>
                <p:cNvPr id="260" name="Oval 259"/>
                <p:cNvSpPr>
                  <a:spLocks noChangeArrowheads="1"/>
                </p:cNvSpPr>
                <p:nvPr/>
              </p:nvSpPr>
              <p:spPr bwMode="auto">
                <a:xfrm>
                  <a:off x="3264" y="3600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GB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5pPr>
                  <a:lvl6pPr marL="22860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6pPr>
                  <a:lvl7pPr marL="27432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7pPr>
                  <a:lvl8pPr marL="32004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8pPr>
                  <a:lvl9pPr marL="36576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9pPr>
                </a:lstStyle>
                <a:p>
                  <a:pPr algn="ctr"/>
                  <a:endParaRPr lang="en-US" altLang="zh-TW" sz="1400"/>
                </a:p>
              </p:txBody>
            </p:sp>
            <p:sp>
              <p:nvSpPr>
                <p:cNvPr id="261" name="Oval 260"/>
                <p:cNvSpPr>
                  <a:spLocks noChangeArrowheads="1"/>
                </p:cNvSpPr>
                <p:nvPr/>
              </p:nvSpPr>
              <p:spPr bwMode="auto">
                <a:xfrm>
                  <a:off x="3840" y="3888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GB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5pPr>
                  <a:lvl6pPr marL="22860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6pPr>
                  <a:lvl7pPr marL="27432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7pPr>
                  <a:lvl8pPr marL="32004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8pPr>
                  <a:lvl9pPr marL="36576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9pPr>
                </a:lstStyle>
                <a:p>
                  <a:pPr algn="ctr"/>
                  <a:endParaRPr lang="en-US" altLang="zh-TW" sz="1400"/>
                </a:p>
              </p:txBody>
            </p:sp>
            <p:sp>
              <p:nvSpPr>
                <p:cNvPr id="262" name="Oval 261"/>
                <p:cNvSpPr>
                  <a:spLocks noChangeArrowheads="1"/>
                </p:cNvSpPr>
                <p:nvPr/>
              </p:nvSpPr>
              <p:spPr bwMode="auto">
                <a:xfrm>
                  <a:off x="4416" y="3888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GB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5pPr>
                  <a:lvl6pPr marL="22860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6pPr>
                  <a:lvl7pPr marL="27432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7pPr>
                  <a:lvl8pPr marL="32004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8pPr>
                  <a:lvl9pPr marL="36576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9pPr>
                </a:lstStyle>
                <a:p>
                  <a:pPr algn="ctr"/>
                  <a:endParaRPr lang="en-US" altLang="zh-TW" sz="1400"/>
                </a:p>
              </p:txBody>
            </p:sp>
            <p:sp>
              <p:nvSpPr>
                <p:cNvPr id="263" name="Oval 262"/>
                <p:cNvSpPr>
                  <a:spLocks noChangeArrowheads="1"/>
                </p:cNvSpPr>
                <p:nvPr/>
              </p:nvSpPr>
              <p:spPr bwMode="auto">
                <a:xfrm>
                  <a:off x="3840" y="3600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GB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5pPr>
                  <a:lvl6pPr marL="22860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6pPr>
                  <a:lvl7pPr marL="27432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7pPr>
                  <a:lvl8pPr marL="32004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8pPr>
                  <a:lvl9pPr marL="36576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9pPr>
                </a:lstStyle>
                <a:p>
                  <a:pPr algn="ctr"/>
                  <a:endParaRPr lang="en-US" altLang="zh-TW" sz="1400"/>
                </a:p>
              </p:txBody>
            </p:sp>
            <p:sp>
              <p:nvSpPr>
                <p:cNvPr id="264" name="Oval 263"/>
                <p:cNvSpPr>
                  <a:spLocks noChangeArrowheads="1"/>
                </p:cNvSpPr>
                <p:nvPr/>
              </p:nvSpPr>
              <p:spPr bwMode="auto">
                <a:xfrm>
                  <a:off x="4416" y="3600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GB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5pPr>
                  <a:lvl6pPr marL="22860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6pPr>
                  <a:lvl7pPr marL="27432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7pPr>
                  <a:lvl8pPr marL="32004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8pPr>
                  <a:lvl9pPr marL="36576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9pPr>
                </a:lstStyle>
                <a:p>
                  <a:pPr algn="ctr"/>
                  <a:endParaRPr lang="en-US" altLang="zh-TW" sz="1400"/>
                </a:p>
              </p:txBody>
            </p:sp>
            <p:sp>
              <p:nvSpPr>
                <p:cNvPr id="265" name="Oval 264"/>
                <p:cNvSpPr>
                  <a:spLocks noChangeArrowheads="1"/>
                </p:cNvSpPr>
                <p:nvPr/>
              </p:nvSpPr>
              <p:spPr bwMode="auto">
                <a:xfrm>
                  <a:off x="3840" y="3312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GB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5pPr>
                  <a:lvl6pPr marL="22860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6pPr>
                  <a:lvl7pPr marL="27432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7pPr>
                  <a:lvl8pPr marL="32004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8pPr>
                  <a:lvl9pPr marL="36576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9pPr>
                </a:lstStyle>
                <a:p>
                  <a:pPr algn="ctr"/>
                  <a:endParaRPr lang="en-US" altLang="zh-TW" sz="1400"/>
                </a:p>
              </p:txBody>
            </p:sp>
            <p:sp>
              <p:nvSpPr>
                <p:cNvPr id="266" name="Oval 265"/>
                <p:cNvSpPr>
                  <a:spLocks noChangeArrowheads="1"/>
                </p:cNvSpPr>
                <p:nvPr/>
              </p:nvSpPr>
              <p:spPr bwMode="auto">
                <a:xfrm>
                  <a:off x="4416" y="3312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GB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5pPr>
                  <a:lvl6pPr marL="22860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6pPr>
                  <a:lvl7pPr marL="27432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7pPr>
                  <a:lvl8pPr marL="32004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8pPr>
                  <a:lvl9pPr marL="36576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9pPr>
                </a:lstStyle>
                <a:p>
                  <a:pPr algn="ctr"/>
                  <a:endParaRPr lang="en-US" altLang="zh-TW" sz="1400"/>
                </a:p>
              </p:txBody>
            </p:sp>
            <p:sp>
              <p:nvSpPr>
                <p:cNvPr id="267" name="Oval 266"/>
                <p:cNvSpPr>
                  <a:spLocks noChangeArrowheads="1"/>
                </p:cNvSpPr>
                <p:nvPr/>
              </p:nvSpPr>
              <p:spPr bwMode="auto">
                <a:xfrm>
                  <a:off x="3264" y="3312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GB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5pPr>
                  <a:lvl6pPr marL="22860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6pPr>
                  <a:lvl7pPr marL="27432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7pPr>
                  <a:lvl8pPr marL="32004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8pPr>
                  <a:lvl9pPr marL="3657600" algn="l" defTabSz="914400" rtl="0" eaLnBrk="1" latinLnBrk="0" hangingPunct="1">
                    <a:defRPr kumimoji="1" sz="1600" kern="12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defRPr>
                  </a:lvl9pPr>
                </a:lstStyle>
                <a:p>
                  <a:pPr algn="ctr"/>
                  <a:endParaRPr lang="en-US" altLang="zh-TW" sz="1400"/>
                </a:p>
              </p:txBody>
            </p:sp>
          </p:grpSp>
        </p:grpSp>
        <p:sp>
          <p:nvSpPr>
            <p:cNvPr id="211" name="Text Box 93"/>
            <p:cNvSpPr txBox="1">
              <a:spLocks noChangeArrowheads="1"/>
            </p:cNvSpPr>
            <p:nvPr/>
          </p:nvSpPr>
          <p:spPr bwMode="auto">
            <a:xfrm>
              <a:off x="3772" y="2793"/>
              <a:ext cx="116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286000" algn="l" defTabSz="914400" rtl="0" eaLnBrk="1" latinLnBrk="0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743200" algn="l" defTabSz="914400" rtl="0" eaLnBrk="1" latinLnBrk="0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200400" algn="l" defTabSz="914400" rtl="0" eaLnBrk="1" latinLnBrk="0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657600" algn="l" defTabSz="914400" rtl="0" eaLnBrk="1" latinLnBrk="0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endParaRPr lang="en-US" altLang="zh-TW" sz="1800" baseline="-2500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41100" y="378674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b=1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38500" y="4098925"/>
            <a:ext cx="190500" cy="36988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/>
          <p:cNvSpPr txBox="1"/>
          <p:nvPr/>
        </p:nvSpPr>
        <p:spPr>
          <a:xfrm>
            <a:off x="2743200" y="571079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b=2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031099" y="5397500"/>
            <a:ext cx="1" cy="37679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029200" y="3840162"/>
            <a:ext cx="4076700" cy="1830388"/>
            <a:chOff x="4686300" y="4160837"/>
            <a:chExt cx="4076700" cy="1830388"/>
          </a:xfrm>
        </p:grpSpPr>
        <p:grpSp>
          <p:nvGrpSpPr>
            <p:cNvPr id="5" name="Group 4"/>
            <p:cNvGrpSpPr/>
            <p:nvPr/>
          </p:nvGrpSpPr>
          <p:grpSpPr>
            <a:xfrm>
              <a:off x="5715000" y="4160837"/>
              <a:ext cx="3048000" cy="1219200"/>
              <a:chOff x="5715000" y="4191000"/>
              <a:chExt cx="3048000" cy="1219200"/>
            </a:xfrm>
          </p:grpSpPr>
          <p:sp>
            <p:nvSpPr>
              <p:cNvPr id="271" name="Line 184"/>
              <p:cNvSpPr>
                <a:spLocks noChangeShapeType="1"/>
              </p:cNvSpPr>
              <p:nvPr/>
            </p:nvSpPr>
            <p:spPr bwMode="auto">
              <a:xfrm>
                <a:off x="6705600" y="4267200"/>
                <a:ext cx="914400" cy="0"/>
              </a:xfrm>
              <a:prstGeom prst="line">
                <a:avLst/>
              </a:prstGeom>
              <a:noFill/>
              <a:ln w="22225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2" name="Line 183"/>
              <p:cNvSpPr>
                <a:spLocks noChangeShapeType="1"/>
              </p:cNvSpPr>
              <p:nvPr/>
            </p:nvSpPr>
            <p:spPr bwMode="auto">
              <a:xfrm>
                <a:off x="5791200" y="4267200"/>
                <a:ext cx="914400" cy="0"/>
              </a:xfrm>
              <a:prstGeom prst="line">
                <a:avLst/>
              </a:prstGeom>
              <a:noFill/>
              <a:ln w="22225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3" name="Line 196"/>
              <p:cNvSpPr>
                <a:spLocks noChangeShapeType="1"/>
              </p:cNvSpPr>
              <p:nvPr/>
            </p:nvSpPr>
            <p:spPr bwMode="auto">
              <a:xfrm>
                <a:off x="7239000" y="4800600"/>
                <a:ext cx="914400" cy="0"/>
              </a:xfrm>
              <a:prstGeom prst="line">
                <a:avLst/>
              </a:prstGeom>
              <a:noFill/>
              <a:ln w="22225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4" name="Line 195"/>
              <p:cNvSpPr>
                <a:spLocks noChangeShapeType="1"/>
              </p:cNvSpPr>
              <p:nvPr/>
            </p:nvSpPr>
            <p:spPr bwMode="auto">
              <a:xfrm>
                <a:off x="6324600" y="4800600"/>
                <a:ext cx="914400" cy="0"/>
              </a:xfrm>
              <a:prstGeom prst="line">
                <a:avLst/>
              </a:prstGeom>
              <a:noFill/>
              <a:ln w="22225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5" name="Line 229"/>
              <p:cNvSpPr>
                <a:spLocks noChangeShapeType="1"/>
              </p:cNvSpPr>
              <p:nvPr/>
            </p:nvSpPr>
            <p:spPr bwMode="auto">
              <a:xfrm>
                <a:off x="5791200" y="4267200"/>
                <a:ext cx="533400" cy="533400"/>
              </a:xfrm>
              <a:prstGeom prst="line">
                <a:avLst/>
              </a:prstGeom>
              <a:noFill/>
              <a:ln w="222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6" name="Line 228"/>
              <p:cNvSpPr>
                <a:spLocks noChangeShapeType="1"/>
              </p:cNvSpPr>
              <p:nvPr/>
            </p:nvSpPr>
            <p:spPr bwMode="auto">
              <a:xfrm>
                <a:off x="6324600" y="4800600"/>
                <a:ext cx="533400" cy="533400"/>
              </a:xfrm>
              <a:prstGeom prst="line">
                <a:avLst/>
              </a:prstGeom>
              <a:noFill/>
              <a:ln w="222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7" name="Line 230"/>
              <p:cNvSpPr>
                <a:spLocks noChangeShapeType="1"/>
              </p:cNvSpPr>
              <p:nvPr/>
            </p:nvSpPr>
            <p:spPr bwMode="auto">
              <a:xfrm>
                <a:off x="6705600" y="4267200"/>
                <a:ext cx="533400" cy="533400"/>
              </a:xfrm>
              <a:prstGeom prst="line">
                <a:avLst/>
              </a:prstGeom>
              <a:noFill/>
              <a:ln w="222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8" name="Line 231"/>
              <p:cNvSpPr>
                <a:spLocks noChangeShapeType="1"/>
              </p:cNvSpPr>
              <p:nvPr/>
            </p:nvSpPr>
            <p:spPr bwMode="auto">
              <a:xfrm>
                <a:off x="7239000" y="4800600"/>
                <a:ext cx="533400" cy="533400"/>
              </a:xfrm>
              <a:prstGeom prst="line">
                <a:avLst/>
              </a:prstGeom>
              <a:noFill/>
              <a:ln w="222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9" name="Line 232"/>
              <p:cNvSpPr>
                <a:spLocks noChangeShapeType="1"/>
              </p:cNvSpPr>
              <p:nvPr/>
            </p:nvSpPr>
            <p:spPr bwMode="auto">
              <a:xfrm>
                <a:off x="7620000" y="4267200"/>
                <a:ext cx="533400" cy="533400"/>
              </a:xfrm>
              <a:prstGeom prst="line">
                <a:avLst/>
              </a:prstGeom>
              <a:noFill/>
              <a:ln w="222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0" name="Line 233"/>
              <p:cNvSpPr>
                <a:spLocks noChangeShapeType="1"/>
              </p:cNvSpPr>
              <p:nvPr/>
            </p:nvSpPr>
            <p:spPr bwMode="auto">
              <a:xfrm>
                <a:off x="8153400" y="4800600"/>
                <a:ext cx="533400" cy="533400"/>
              </a:xfrm>
              <a:prstGeom prst="line">
                <a:avLst/>
              </a:prstGeom>
              <a:noFill/>
              <a:ln w="222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6" name="Oval 285"/>
              <p:cNvSpPr>
                <a:spLocks noChangeArrowheads="1"/>
              </p:cNvSpPr>
              <p:nvPr/>
            </p:nvSpPr>
            <p:spPr bwMode="auto">
              <a:xfrm>
                <a:off x="5715000" y="4191000"/>
                <a:ext cx="152400" cy="152400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/>
                <a:endParaRPr lang="en-US" altLang="zh-TW" sz="1400"/>
              </a:p>
            </p:txBody>
          </p:sp>
          <p:sp>
            <p:nvSpPr>
              <p:cNvPr id="288" name="Oval 287"/>
              <p:cNvSpPr>
                <a:spLocks noChangeArrowheads="1"/>
              </p:cNvSpPr>
              <p:nvPr/>
            </p:nvSpPr>
            <p:spPr bwMode="auto">
              <a:xfrm>
                <a:off x="6629400" y="4191000"/>
                <a:ext cx="152400" cy="152400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/>
                <a:endParaRPr lang="en-US" altLang="zh-TW" sz="1400"/>
              </a:p>
            </p:txBody>
          </p:sp>
          <p:sp>
            <p:nvSpPr>
              <p:cNvPr id="289" name="Oval 288"/>
              <p:cNvSpPr>
                <a:spLocks noChangeArrowheads="1"/>
              </p:cNvSpPr>
              <p:nvPr/>
            </p:nvSpPr>
            <p:spPr bwMode="auto">
              <a:xfrm>
                <a:off x="7543800" y="4191000"/>
                <a:ext cx="152400" cy="152400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/>
                <a:endParaRPr lang="en-US" altLang="zh-TW" sz="1400"/>
              </a:p>
            </p:txBody>
          </p:sp>
          <p:sp>
            <p:nvSpPr>
              <p:cNvPr id="300" name="Oval 299"/>
              <p:cNvSpPr>
                <a:spLocks noChangeArrowheads="1"/>
              </p:cNvSpPr>
              <p:nvPr/>
            </p:nvSpPr>
            <p:spPr bwMode="auto">
              <a:xfrm>
                <a:off x="6248400" y="4724400"/>
                <a:ext cx="152400" cy="152400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/>
                <a:endParaRPr lang="en-US" altLang="zh-TW" sz="1400"/>
              </a:p>
            </p:txBody>
          </p:sp>
          <p:sp>
            <p:nvSpPr>
              <p:cNvPr id="303" name="Oval 302"/>
              <p:cNvSpPr>
                <a:spLocks noChangeArrowheads="1"/>
              </p:cNvSpPr>
              <p:nvPr/>
            </p:nvSpPr>
            <p:spPr bwMode="auto">
              <a:xfrm>
                <a:off x="8077200" y="4724400"/>
                <a:ext cx="152400" cy="152400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/>
                <a:endParaRPr lang="en-US" altLang="zh-TW" sz="1400"/>
              </a:p>
            </p:txBody>
          </p:sp>
          <p:sp>
            <p:nvSpPr>
              <p:cNvPr id="313" name="Line 213"/>
              <p:cNvSpPr>
                <a:spLocks noChangeShapeType="1"/>
              </p:cNvSpPr>
              <p:nvPr/>
            </p:nvSpPr>
            <p:spPr bwMode="auto">
              <a:xfrm>
                <a:off x="6858000" y="5334000"/>
                <a:ext cx="914400" cy="0"/>
              </a:xfrm>
              <a:prstGeom prst="line">
                <a:avLst/>
              </a:prstGeom>
              <a:noFill/>
              <a:ln w="22225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4" name="Line 214"/>
              <p:cNvSpPr>
                <a:spLocks noChangeShapeType="1"/>
              </p:cNvSpPr>
              <p:nvPr/>
            </p:nvSpPr>
            <p:spPr bwMode="auto">
              <a:xfrm>
                <a:off x="7772400" y="5334000"/>
                <a:ext cx="914400" cy="0"/>
              </a:xfrm>
              <a:prstGeom prst="line">
                <a:avLst/>
              </a:prstGeom>
              <a:noFill/>
              <a:ln w="22225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7" name="Oval 316"/>
              <p:cNvSpPr>
                <a:spLocks noChangeArrowheads="1"/>
              </p:cNvSpPr>
              <p:nvPr/>
            </p:nvSpPr>
            <p:spPr bwMode="auto">
              <a:xfrm>
                <a:off x="6781800" y="5257800"/>
                <a:ext cx="152400" cy="152400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/>
                <a:endParaRPr lang="en-US" altLang="zh-TW" sz="1400"/>
              </a:p>
            </p:txBody>
          </p:sp>
          <p:sp>
            <p:nvSpPr>
              <p:cNvPr id="319" name="Oval 318"/>
              <p:cNvSpPr>
                <a:spLocks noChangeArrowheads="1"/>
              </p:cNvSpPr>
              <p:nvPr/>
            </p:nvSpPr>
            <p:spPr bwMode="auto">
              <a:xfrm>
                <a:off x="7696200" y="5257800"/>
                <a:ext cx="152400" cy="152400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/>
                <a:endParaRPr lang="en-US" altLang="zh-TW" sz="1400"/>
              </a:p>
            </p:txBody>
          </p:sp>
          <p:sp>
            <p:nvSpPr>
              <p:cNvPr id="320" name="Oval 319"/>
              <p:cNvSpPr>
                <a:spLocks noChangeArrowheads="1"/>
              </p:cNvSpPr>
              <p:nvPr/>
            </p:nvSpPr>
            <p:spPr bwMode="auto">
              <a:xfrm>
                <a:off x="8610600" y="5257800"/>
                <a:ext cx="152400" cy="152400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umimoji="1" sz="1600" kern="12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/>
                <a:endParaRPr lang="en-US" altLang="zh-TW" sz="1400"/>
              </a:p>
            </p:txBody>
          </p:sp>
        </p:grpSp>
        <p:sp>
          <p:nvSpPr>
            <p:cNvPr id="327" name="AutoShape 137"/>
            <p:cNvSpPr>
              <a:spLocks noChangeArrowheads="1"/>
            </p:cNvSpPr>
            <p:nvPr/>
          </p:nvSpPr>
          <p:spPr bwMode="auto">
            <a:xfrm>
              <a:off x="4686300" y="4656137"/>
              <a:ext cx="381000" cy="228600"/>
            </a:xfrm>
            <a:prstGeom prst="rightArrow">
              <a:avLst>
                <a:gd name="adj1" fmla="val 50000"/>
                <a:gd name="adj2" fmla="val 41667"/>
              </a:avLst>
            </a:prstGeom>
            <a:gradFill rotWithShape="1">
              <a:gsLst>
                <a:gs pos="0">
                  <a:srgbClr val="DDEEA9"/>
                </a:gs>
                <a:gs pos="100000">
                  <a:srgbClr val="99CC00"/>
                </a:gs>
              </a:gsLst>
              <a:lin ang="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7958601" y="5621893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b=3</a:t>
              </a:r>
              <a:endParaRPr lang="en-US" dirty="0"/>
            </a:p>
          </p:txBody>
        </p:sp>
        <p:cxnSp>
          <p:nvCxnSpPr>
            <p:cNvPr id="330" name="Straight Arrow Connector 329"/>
            <p:cNvCxnSpPr/>
            <p:nvPr/>
          </p:nvCxnSpPr>
          <p:spPr>
            <a:xfrm flipH="1" flipV="1">
              <a:off x="8246500" y="5308600"/>
              <a:ext cx="1" cy="37679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CGRIP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3649150" y="4373880"/>
            <a:ext cx="474101" cy="274320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649150" y="5349240"/>
            <a:ext cx="474101" cy="137160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51300" y="5207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1x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067478" y="4318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05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534400" cy="5334000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 smtClean="0"/>
              <a:t>CGRIP</a:t>
            </a:r>
            <a:endParaRPr lang="en-US" dirty="0"/>
          </a:p>
          <a:p>
            <a:pPr lvl="1"/>
            <a:r>
              <a:rPr lang="en-US" dirty="0" smtClean="0"/>
              <a:t>A framework for routing congestion analysis</a:t>
            </a:r>
          </a:p>
          <a:p>
            <a:r>
              <a:rPr lang="en-US" dirty="0" smtClean="0"/>
              <a:t>LCGRIP </a:t>
            </a:r>
          </a:p>
          <a:p>
            <a:pPr lvl="1"/>
            <a:r>
              <a:rPr lang="en-US" dirty="0" smtClean="0"/>
              <a:t>Planning for local congestion in global routing</a:t>
            </a:r>
          </a:p>
          <a:p>
            <a:r>
              <a:rPr lang="en-US" dirty="0"/>
              <a:t>Summary of contributions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CGRIP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CGRIP: Framework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5867400" cy="5334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Solving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IP-CA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directly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is impractical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Large problem size with binary variables </a:t>
            </a:r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Our solution for realizing a fast procedure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 smtClean="0"/>
              <a:t>Solve a reduced-sized and relaxed version of  IP-CA as a Reduced Linear Program (RLP)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Effectively integrate RLP in a standard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ripup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and re-route framework</a:t>
            </a:r>
          </a:p>
          <a:p>
            <a:pPr lvl="2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Both INIT and RRR steps evoke RLP</a:t>
            </a:r>
          </a:p>
          <a:p>
            <a:pPr lvl="2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Other new features added to the standard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ripup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and re-route framework</a:t>
            </a:r>
          </a:p>
          <a:p>
            <a:pPr lvl="3">
              <a:buFont typeface="Arial" pitchFamily="34" charset="0"/>
              <a:buChar char="–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Accounting for wire size and spacing and virtual pins for each metal layer in 2D projection and CLA steps</a:t>
            </a:r>
          </a:p>
          <a:p>
            <a:pPr lvl="3">
              <a:buFont typeface="Arial" pitchFamily="34" charset="0"/>
              <a:buChar char="–"/>
              <a:defRPr/>
            </a:pPr>
            <a:endParaRPr lang="en-US" dirty="0" smtClean="0"/>
          </a:p>
          <a:p>
            <a:pPr lvl="3">
              <a:buFont typeface="Arial" pitchFamily="34" charset="0"/>
              <a:buChar char="–"/>
              <a:defRPr/>
            </a:pPr>
            <a:endParaRPr lang="en-US" dirty="0" smtClean="0"/>
          </a:p>
          <a:p>
            <a:pPr lvl="1">
              <a:buFont typeface="Arial" pitchFamily="34" charset="0"/>
              <a:buChar char="–"/>
              <a:defRPr/>
            </a:pPr>
            <a:endParaRPr lang="en-US" dirty="0" smtClean="0"/>
          </a:p>
        </p:txBody>
      </p:sp>
      <p:grpSp>
        <p:nvGrpSpPr>
          <p:cNvPr id="25604" name="Group 30"/>
          <p:cNvGrpSpPr>
            <a:grpSpLocks/>
          </p:cNvGrpSpPr>
          <p:nvPr/>
        </p:nvGrpSpPr>
        <p:grpSpPr bwMode="auto">
          <a:xfrm>
            <a:off x="6088063" y="1371600"/>
            <a:ext cx="3055937" cy="4191000"/>
            <a:chOff x="5943600" y="1371600"/>
            <a:chExt cx="3056545" cy="4191000"/>
          </a:xfrm>
        </p:grpSpPr>
        <p:sp>
          <p:nvSpPr>
            <p:cNvPr id="32" name="Rectangle 31"/>
            <p:cNvSpPr/>
            <p:nvPr/>
          </p:nvSpPr>
          <p:spPr>
            <a:xfrm>
              <a:off x="6256399" y="1371600"/>
              <a:ext cx="2651652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2D projection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256399" y="2082800"/>
              <a:ext cx="2651652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Initial solution (</a:t>
              </a:r>
              <a:r>
                <a:rPr lang="en-US" sz="1600" b="1" dirty="0">
                  <a:solidFill>
                    <a:srgbClr val="000000"/>
                  </a:solidFill>
                  <a:latin typeface="Arial" pitchFamily="34" charset="0"/>
                </a:rPr>
                <a:t>INIT</a:t>
              </a: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)            </a:t>
              </a:r>
            </a:p>
            <a:p>
              <a:pPr algn="ctr"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Arial" pitchFamily="34" charset="0"/>
                </a:rPr>
                <a:t>(evokes RLP)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256399" y="2928938"/>
              <a:ext cx="2651652" cy="7794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err="1">
                  <a:solidFill>
                    <a:srgbClr val="000000"/>
                  </a:solidFill>
                  <a:latin typeface="Arial" pitchFamily="34" charset="0"/>
                </a:rPr>
                <a:t>Ripup</a:t>
              </a: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 and re-route (</a:t>
              </a:r>
              <a:r>
                <a:rPr lang="en-US" sz="1600" b="1" dirty="0">
                  <a:solidFill>
                    <a:srgbClr val="000000"/>
                  </a:solidFill>
                  <a:latin typeface="Arial" pitchFamily="34" charset="0"/>
                </a:rPr>
                <a:t>RRR</a:t>
              </a: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)</a:t>
              </a:r>
            </a:p>
            <a:p>
              <a:pPr algn="ctr"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Arial" pitchFamily="34" charset="0"/>
                </a:rPr>
                <a:t>(evokes RLP)</a:t>
              </a:r>
              <a:endParaRPr lang="en-US" sz="1600" b="1" dirty="0">
                <a:solidFill>
                  <a:srgbClr val="800000"/>
                </a:solidFill>
                <a:latin typeface="Arial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56399" y="4875213"/>
              <a:ext cx="2651652" cy="687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Congestion-aware Layer Assignment (</a:t>
              </a:r>
              <a:r>
                <a:rPr lang="en-US" sz="1600" b="1" dirty="0">
                  <a:solidFill>
                    <a:srgbClr val="000000"/>
                  </a:solidFill>
                  <a:latin typeface="Arial" pitchFamily="34" charset="0"/>
                </a:rPr>
                <a:t>CLA</a:t>
              </a: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)</a:t>
              </a:r>
            </a:p>
          </p:txBody>
        </p:sp>
        <p:sp>
          <p:nvSpPr>
            <p:cNvPr id="36" name="Diamond 35"/>
            <p:cNvSpPr/>
            <p:nvPr/>
          </p:nvSpPr>
          <p:spPr>
            <a:xfrm>
              <a:off x="6348493" y="3963988"/>
              <a:ext cx="2651652" cy="684212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Terminate?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7674319" y="2616200"/>
              <a:ext cx="0" cy="3127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672731" y="1855788"/>
              <a:ext cx="3176" cy="2524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7674319" y="4649788"/>
              <a:ext cx="0" cy="2270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19" name="TextBox 39"/>
            <p:cNvSpPr txBox="1">
              <a:spLocks noChangeArrowheads="1"/>
            </p:cNvSpPr>
            <p:nvPr/>
          </p:nvSpPr>
          <p:spPr bwMode="auto">
            <a:xfrm>
              <a:off x="5943600" y="3776246"/>
              <a:ext cx="5982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000000"/>
                  </a:solidFill>
                  <a:cs typeface="Arial" charset="0"/>
                </a:rPr>
                <a:t>No</a:t>
              </a:r>
            </a:p>
          </p:txBody>
        </p:sp>
        <p:sp>
          <p:nvSpPr>
            <p:cNvPr id="25620" name="TextBox 40"/>
            <p:cNvSpPr txBox="1">
              <a:spLocks noChangeArrowheads="1"/>
            </p:cNvSpPr>
            <p:nvPr/>
          </p:nvSpPr>
          <p:spPr bwMode="auto">
            <a:xfrm>
              <a:off x="7086600" y="4538246"/>
              <a:ext cx="7777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000000"/>
                  </a:solidFill>
                  <a:cs typeface="Arial" charset="0"/>
                </a:rPr>
                <a:t>Yes</a:t>
              </a:r>
            </a:p>
          </p:txBody>
        </p:sp>
        <p:cxnSp>
          <p:nvCxnSpPr>
            <p:cNvPr id="43" name="Elbow Connector 42"/>
            <p:cNvCxnSpPr/>
            <p:nvPr/>
          </p:nvCxnSpPr>
          <p:spPr>
            <a:xfrm rot="10800000">
              <a:off x="6248461" y="3317875"/>
              <a:ext cx="92093" cy="987425"/>
            </a:xfrm>
            <a:prstGeom prst="bentConnector3">
              <a:avLst>
                <a:gd name="adj1" fmla="val 350000"/>
              </a:avLst>
            </a:prstGeom>
            <a:ln w="254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7674319" y="3708400"/>
              <a:ext cx="0" cy="255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CGRIP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RLP: Overview</a:t>
            </a:r>
          </a:p>
        </p:txBody>
      </p:sp>
      <p:pic>
        <p:nvPicPr>
          <p:cNvPr id="5" name="Picture 5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1737360" cy="17373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w="lg" len="lg"/>
          </a:ln>
          <a:effectLst/>
          <a:scene3d>
            <a:camera prst="orthographicFront"/>
            <a:lightRig rig="threePt" dir="t"/>
          </a:scene3d>
          <a:sp3d>
            <a:bevelT h="19050"/>
            <a:bevelB w="1905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5" name="Straight Arrow Connector 54"/>
          <p:cNvCxnSpPr>
            <a:stCxn id="29" idx="3"/>
          </p:cNvCxnSpPr>
          <p:nvPr/>
        </p:nvCxnSpPr>
        <p:spPr>
          <a:xfrm>
            <a:off x="3154680" y="3669506"/>
            <a:ext cx="731520" cy="82629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5800" y="4321175"/>
            <a:ext cx="246888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A small set of candidate routes per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</a:rPr>
              <a:t>net</a:t>
            </a:r>
            <a:endParaRPr lang="en-US" sz="16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5800" y="3212306"/>
            <a:ext cx="246888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</a:rPr>
              <a:t>Previous congestion map</a:t>
            </a:r>
            <a:endParaRPr lang="en-US" sz="16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5800" y="5410200"/>
            <a:ext cx="246888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Regions defined by the resolution parameter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46520" y="3212306"/>
            <a:ext cx="246888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</a:rPr>
              <a:t>Updated congestion map</a:t>
            </a:r>
            <a:endParaRPr lang="en-US" sz="160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7" name="Picture 2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042" y="1371600"/>
            <a:ext cx="1737360" cy="17373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w="lg" len="lg"/>
          </a:ln>
          <a:effectLst/>
          <a:scene3d>
            <a:camera prst="orthographicFront"/>
            <a:lightRig rig="threePt" dir="t"/>
          </a:scene3d>
          <a:sp3d>
            <a:bevelT h="19050"/>
            <a:bevelB w="1905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6446520" y="4321175"/>
            <a:ext cx="246888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A new routing solution per net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86200" y="3521075"/>
            <a:ext cx="1828800" cy="2514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RLP: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A reduced version of IP-CA with a subset of relaxed variables, generates an approximate solution in minutes</a:t>
            </a:r>
            <a:endParaRPr lang="en-US" sz="16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6641" name="TextBox 66"/>
          <p:cNvSpPr txBox="1">
            <a:spLocks noChangeArrowheads="1"/>
          </p:cNvSpPr>
          <p:nvPr/>
        </p:nvSpPr>
        <p:spPr bwMode="auto">
          <a:xfrm>
            <a:off x="1143000" y="990600"/>
            <a:ext cx="1736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000000"/>
                </a:solidFill>
              </a:rPr>
              <a:t>inputs</a:t>
            </a:r>
          </a:p>
        </p:txBody>
      </p:sp>
      <p:sp>
        <p:nvSpPr>
          <p:cNvPr id="26642" name="TextBox 67"/>
          <p:cNvSpPr txBox="1">
            <a:spLocks noChangeArrowheads="1"/>
          </p:cNvSpPr>
          <p:nvPr/>
        </p:nvSpPr>
        <p:spPr bwMode="auto">
          <a:xfrm>
            <a:off x="6657802" y="1047750"/>
            <a:ext cx="1736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000000"/>
                </a:solidFill>
              </a:rPr>
              <a:t>outputs</a:t>
            </a:r>
          </a:p>
        </p:txBody>
      </p:sp>
      <p:cxnSp>
        <p:nvCxnSpPr>
          <p:cNvPr id="3" name="Straight Arrow Connector 2"/>
          <p:cNvCxnSpPr>
            <a:stCxn id="27" idx="3"/>
            <a:endCxn id="43" idx="1"/>
          </p:cNvCxnSpPr>
          <p:nvPr/>
        </p:nvCxnSpPr>
        <p:spPr>
          <a:xfrm>
            <a:off x="3154680" y="4778375"/>
            <a:ext cx="73152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5" idx="3"/>
          </p:cNvCxnSpPr>
          <p:nvPr/>
        </p:nvCxnSpPr>
        <p:spPr>
          <a:xfrm flipV="1">
            <a:off x="3154680" y="5029200"/>
            <a:ext cx="731520" cy="8382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3" idx="3"/>
            <a:endCxn id="39" idx="1"/>
          </p:cNvCxnSpPr>
          <p:nvPr/>
        </p:nvCxnSpPr>
        <p:spPr>
          <a:xfrm>
            <a:off x="5715000" y="4778375"/>
            <a:ext cx="73152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6" idx="1"/>
          </p:cNvCxnSpPr>
          <p:nvPr/>
        </p:nvCxnSpPr>
        <p:spPr>
          <a:xfrm flipV="1">
            <a:off x="5715000" y="3669506"/>
            <a:ext cx="731520" cy="82629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CGRIP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RLP: Procedure</a:t>
            </a:r>
          </a:p>
        </p:txBody>
      </p:sp>
      <p:sp>
        <p:nvSpPr>
          <p:cNvPr id="24579" name="Content Placeholder 26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  <a:p>
            <a:pPr>
              <a:defRPr/>
            </a:pPr>
            <a:endParaRPr lang="en-US" dirty="0" smtClean="0">
              <a:latin typeface="Arial" pitchFamily="34" charset="0"/>
            </a:endParaRPr>
          </a:p>
          <a:p>
            <a:pPr>
              <a:defRPr/>
            </a:pPr>
            <a:endParaRPr lang="en-US" dirty="0" smtClean="0">
              <a:latin typeface="Arial" pitchFamily="34" charset="0"/>
            </a:endParaRPr>
          </a:p>
          <a:p>
            <a:pPr>
              <a:defRPr/>
            </a:pPr>
            <a:endParaRPr lang="en-US" dirty="0" smtClean="0">
              <a:latin typeface="Arial" pitchFamily="34" charset="0"/>
            </a:endParaRPr>
          </a:p>
          <a:p>
            <a:pPr>
              <a:defRPr/>
            </a:pPr>
            <a:endParaRPr lang="en-US" dirty="0" smtClean="0">
              <a:latin typeface="Arial" pitchFamily="34" charset="0"/>
            </a:endParaRPr>
          </a:p>
          <a:p>
            <a:pPr>
              <a:defRPr/>
            </a:pPr>
            <a:endParaRPr lang="en-US" dirty="0" smtClean="0">
              <a:latin typeface="Arial" pitchFamily="34" charset="0"/>
            </a:endParaRPr>
          </a:p>
          <a:p>
            <a:pPr>
              <a:defRPr/>
            </a:pPr>
            <a:endParaRPr lang="en-US" dirty="0" smtClean="0">
              <a:latin typeface="Arial" pitchFamily="34" charset="0"/>
            </a:endParaRPr>
          </a:p>
          <a:p>
            <a:pPr>
              <a:defRPr/>
            </a:pPr>
            <a:endParaRPr lang="en-US" dirty="0" smtClean="0">
              <a:latin typeface="Arial" pitchFamily="34" charset="0"/>
            </a:endParaRPr>
          </a:p>
          <a:p>
            <a:pPr>
              <a:defRPr/>
            </a:pPr>
            <a:endParaRPr lang="en-US" dirty="0" smtClean="0">
              <a:latin typeface="Arial" pitchFamily="34" charset="0"/>
            </a:endParaRPr>
          </a:p>
          <a:p>
            <a:pPr>
              <a:defRPr/>
            </a:pPr>
            <a:endParaRPr lang="en-US" sz="1800" dirty="0" smtClean="0"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/>
              <p:cNvSpPr/>
              <p:nvPr/>
            </p:nvSpPr>
            <p:spPr>
              <a:xfrm>
                <a:off x="571500" y="1141413"/>
                <a:ext cx="2465388" cy="609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 smtClean="0">
                    <a:solidFill>
                      <a:srgbClr val="000000"/>
                    </a:solidFill>
                    <a:latin typeface="Arial" pitchFamily="34" charset="0"/>
                  </a:rPr>
                  <a:t>Budget regions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600" i="1" dirty="0" smtClean="0">
                    <a:solidFill>
                      <a:srgbClr val="000000"/>
                    </a:solidFill>
                    <a:latin typeface="Arial" pitchFamily="34" charset="0"/>
                  </a:rPr>
                  <a:t> critical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Arial" pitchFamily="34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</a:rPr>
                  <a:t>edges</a:t>
                </a:r>
              </a:p>
            </p:txBody>
          </p:sp>
        </mc:Choice>
        <mc:Fallback xmlns=""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1141413"/>
                <a:ext cx="2465388" cy="609600"/>
              </a:xfrm>
              <a:prstGeom prst="rect">
                <a:avLst/>
              </a:prstGeom>
              <a:blipFill rotWithShape="1">
                <a:blip r:embed="rId2"/>
                <a:stretch>
                  <a:fillRect b="-8654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/>
              <p:cNvSpPr/>
              <p:nvPr/>
            </p:nvSpPr>
            <p:spPr>
              <a:xfrm>
                <a:off x="571500" y="1982788"/>
                <a:ext cx="2465388" cy="8366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</a:rPr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1600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i="1" dirty="0" smtClean="0">
                    <a:solidFill>
                      <a:srgbClr val="000000"/>
                    </a:solidFill>
                    <a:latin typeface="Arial" pitchFamily="34" charset="0"/>
                  </a:rPr>
                  <a:t>critical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Arial" pitchFamily="34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</a:rPr>
                  <a:t>edges</a:t>
                </a:r>
              </a:p>
            </p:txBody>
          </p:sp>
        </mc:Choice>
        <mc:Fallback xmlns="">
          <p:sp>
            <p:nvSpPr>
              <p:cNvPr id="162" name="Rectangle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1982788"/>
                <a:ext cx="2465388" cy="8366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/>
          <p:cNvSpPr/>
          <p:nvPr/>
        </p:nvSpPr>
        <p:spPr>
          <a:xfrm>
            <a:off x="571500" y="4343400"/>
            <a:ext cx="2465388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Adjust edge capacities for the impact of the remaining nets</a:t>
            </a:r>
          </a:p>
        </p:txBody>
      </p:sp>
      <p:cxnSp>
        <p:nvCxnSpPr>
          <p:cNvPr id="166" name="Straight Arrow Connector 165"/>
          <p:cNvCxnSpPr>
            <a:stCxn id="161" idx="2"/>
            <a:endCxn id="162" idx="0"/>
          </p:cNvCxnSpPr>
          <p:nvPr/>
        </p:nvCxnSpPr>
        <p:spPr>
          <a:xfrm>
            <a:off x="1803400" y="1751013"/>
            <a:ext cx="0" cy="23177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74" idx="2"/>
            <a:endCxn id="164" idx="0"/>
          </p:cNvCxnSpPr>
          <p:nvPr/>
        </p:nvCxnSpPr>
        <p:spPr>
          <a:xfrm flipH="1">
            <a:off x="1803400" y="41148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Rectangle 173"/>
              <p:cNvSpPr/>
              <p:nvPr/>
            </p:nvSpPr>
            <p:spPr>
              <a:xfrm>
                <a:off x="560388" y="3095625"/>
                <a:ext cx="2487612" cy="101917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 smtClean="0">
                    <a:solidFill>
                      <a:srgbClr val="000000"/>
                    </a:solidFill>
                    <a:latin typeface="Arial" pitchFamily="34" charset="0"/>
                  </a:rPr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600" i="1" dirty="0" smtClean="0">
                    <a:solidFill>
                      <a:srgbClr val="000000"/>
                    </a:solidFill>
                    <a:latin typeface="Arial" pitchFamily="34" charset="0"/>
                  </a:rPr>
                  <a:t> critical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Arial" pitchFamily="34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</a:rPr>
                  <a:t>nets &amp; up to 10 candidate routes per selected net</a:t>
                </a:r>
              </a:p>
            </p:txBody>
          </p:sp>
        </mc:Choice>
        <mc:Fallback xmlns="">
          <p:sp>
            <p:nvSpPr>
              <p:cNvPr id="174" name="Rectangle 1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88" y="3095625"/>
                <a:ext cx="2487612" cy="1019175"/>
              </a:xfrm>
              <a:prstGeom prst="rect">
                <a:avLst/>
              </a:prstGeom>
              <a:blipFill rotWithShape="1">
                <a:blip r:embed="rId4"/>
                <a:stretch>
                  <a:fillRect l="-243" r="-3398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Straight Arrow Connector 174"/>
          <p:cNvCxnSpPr>
            <a:stCxn id="162" idx="2"/>
            <a:endCxn id="174" idx="0"/>
          </p:cNvCxnSpPr>
          <p:nvPr/>
        </p:nvCxnSpPr>
        <p:spPr>
          <a:xfrm>
            <a:off x="1803400" y="2819400"/>
            <a:ext cx="0" cy="2762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6500813" y="2535238"/>
            <a:ext cx="2597150" cy="1122362"/>
            <a:chOff x="6500816" y="2535223"/>
            <a:chExt cx="2597464" cy="1122377"/>
          </a:xfrm>
        </p:grpSpPr>
        <p:sp>
          <p:nvSpPr>
            <p:cNvPr id="176" name="Rectangle 175"/>
            <p:cNvSpPr/>
            <p:nvPr/>
          </p:nvSpPr>
          <p:spPr>
            <a:xfrm>
              <a:off x="7772557" y="2535223"/>
              <a:ext cx="1325723" cy="11223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Utilization of the critical </a:t>
              </a:r>
              <a:r>
                <a:rPr lang="en-US" sz="1600" dirty="0" smtClean="0">
                  <a:solidFill>
                    <a:srgbClr val="000000"/>
                  </a:solidFill>
                  <a:latin typeface="Arial" pitchFamily="34" charset="0"/>
                </a:rPr>
                <a:t>edges from dual values</a:t>
              </a:r>
              <a:endParaRPr lang="en-US" sz="16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cxnSp>
          <p:nvCxnSpPr>
            <p:cNvPr id="177" name="Straight Arrow Connector 176"/>
            <p:cNvCxnSpPr/>
            <p:nvPr/>
          </p:nvCxnSpPr>
          <p:spPr>
            <a:xfrm flipV="1">
              <a:off x="6500816" y="3121018"/>
              <a:ext cx="1271741" cy="31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Group 260"/>
          <p:cNvGrpSpPr>
            <a:grpSpLocks/>
          </p:cNvGrpSpPr>
          <p:nvPr/>
        </p:nvGrpSpPr>
        <p:grpSpPr bwMode="auto">
          <a:xfrm>
            <a:off x="4984750" y="3733800"/>
            <a:ext cx="4113213" cy="2057400"/>
            <a:chOff x="4984090" y="3733800"/>
            <a:chExt cx="4114190" cy="2057400"/>
          </a:xfrm>
        </p:grpSpPr>
        <p:cxnSp>
          <p:nvCxnSpPr>
            <p:cNvPr id="208" name="Straight Arrow Connector 207"/>
            <p:cNvCxnSpPr>
              <a:stCxn id="183" idx="3"/>
              <a:endCxn id="207" idx="1"/>
            </p:cNvCxnSpPr>
            <p:nvPr/>
          </p:nvCxnSpPr>
          <p:spPr>
            <a:xfrm>
              <a:off x="6552913" y="4244975"/>
              <a:ext cx="12194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710" name="Group 258"/>
            <p:cNvGrpSpPr>
              <a:grpSpLocks/>
            </p:cNvGrpSpPr>
            <p:nvPr/>
          </p:nvGrpSpPr>
          <p:grpSpPr bwMode="auto">
            <a:xfrm>
              <a:off x="4984090" y="3733800"/>
              <a:ext cx="4114190" cy="2057400"/>
              <a:chOff x="4984090" y="3733800"/>
              <a:chExt cx="4114190" cy="2057400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4984090" y="5151438"/>
                <a:ext cx="1568823" cy="63976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</a:rPr>
                  <a:t>Route for all the nets</a:t>
                </a: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7772402" y="3733800"/>
                <a:ext cx="1325878" cy="102076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</a:rPr>
                  <a:t>Utilization of all the edges</a:t>
                </a:r>
              </a:p>
            </p:txBody>
          </p:sp>
          <p:sp>
            <p:nvSpPr>
              <p:cNvPr id="27713" name="TextBox 208"/>
              <p:cNvSpPr txBox="1">
                <a:spLocks noChangeArrowheads="1"/>
              </p:cNvSpPr>
              <p:nvPr/>
            </p:nvSpPr>
            <p:spPr bwMode="auto">
              <a:xfrm>
                <a:off x="6477000" y="3743980"/>
                <a:ext cx="142341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 eaLnBrk="1" hangingPunct="1"/>
                <a:r>
                  <a:rPr lang="en-US" sz="1400" i="1">
                    <a:solidFill>
                      <a:srgbClr val="000000"/>
                    </a:solidFill>
                  </a:rPr>
                  <a:t>greedy heuristic</a:t>
                </a:r>
              </a:p>
            </p:txBody>
          </p:sp>
          <p:cxnSp>
            <p:nvCxnSpPr>
              <p:cNvPr id="265241" name="Elbow Connector 265240"/>
              <p:cNvCxnSpPr>
                <a:stCxn id="27713" idx="2"/>
                <a:endCxn id="204" idx="0"/>
              </p:cNvCxnSpPr>
              <p:nvPr/>
            </p:nvCxnSpPr>
            <p:spPr>
              <a:xfrm rot="5400000">
                <a:off x="6036164" y="3999537"/>
                <a:ext cx="884238" cy="1419562"/>
              </a:xfrm>
              <a:prstGeom prst="bentConnector3">
                <a:avLst>
                  <a:gd name="adj1" fmla="val 69307"/>
                </a:avLst>
              </a:prstGeom>
              <a:ln w="25400">
                <a:solidFill>
                  <a:schemeClr val="tx1"/>
                </a:solidFill>
                <a:prstDash val="solid"/>
                <a:headEnd type="diamon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0" name="Group 259"/>
          <p:cNvGrpSpPr>
            <a:grpSpLocks/>
          </p:cNvGrpSpPr>
          <p:nvPr/>
        </p:nvGrpSpPr>
        <p:grpSpPr bwMode="auto">
          <a:xfrm>
            <a:off x="6553200" y="4968875"/>
            <a:ext cx="2511425" cy="1736725"/>
            <a:chOff x="6556248" y="4968240"/>
            <a:chExt cx="2511552" cy="1737360"/>
          </a:xfrm>
        </p:grpSpPr>
        <p:pic>
          <p:nvPicPr>
            <p:cNvPr id="112" name="Picture 2"/>
            <p:cNvPicPr preferRelativeResize="0"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0440" y="4968240"/>
              <a:ext cx="1737360" cy="173736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h="19050"/>
              <a:bevelB w="1905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6" name="Straight Arrow Connector 215"/>
            <p:cNvCxnSpPr/>
            <p:nvPr/>
          </p:nvCxnSpPr>
          <p:spPr>
            <a:xfrm flipV="1">
              <a:off x="6556248" y="5492307"/>
              <a:ext cx="7747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9" name="Picture 5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833" y="1828800"/>
            <a:ext cx="1737360" cy="173736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h="19050"/>
            <a:bevelB w="1905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5247" name="Group 265246"/>
          <p:cNvGrpSpPr>
            <a:grpSpLocks/>
          </p:cNvGrpSpPr>
          <p:nvPr/>
        </p:nvGrpSpPr>
        <p:grpSpPr bwMode="auto">
          <a:xfrm>
            <a:off x="3135313" y="1143000"/>
            <a:ext cx="1741487" cy="2433638"/>
            <a:chOff x="3134833" y="1143000"/>
            <a:chExt cx="1741967" cy="2433793"/>
          </a:xfrm>
        </p:grpSpPr>
        <p:cxnSp>
          <p:nvCxnSpPr>
            <p:cNvPr id="220" name="Straight Connector 219"/>
            <p:cNvCxnSpPr/>
            <p:nvPr/>
          </p:nvCxnSpPr>
          <p:spPr>
            <a:xfrm>
              <a:off x="4876800" y="1839957"/>
              <a:ext cx="0" cy="1736836"/>
            </a:xfrm>
            <a:prstGeom prst="line">
              <a:avLst/>
            </a:prstGeom>
            <a:ln w="25400">
              <a:solidFill>
                <a:schemeClr val="bg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77" name="Group 221"/>
            <p:cNvGrpSpPr>
              <a:grpSpLocks/>
            </p:cNvGrpSpPr>
            <p:nvPr/>
          </p:nvGrpSpPr>
          <p:grpSpPr bwMode="auto">
            <a:xfrm>
              <a:off x="3134833" y="1839433"/>
              <a:ext cx="1737360" cy="1737360"/>
              <a:chOff x="533400" y="3439633"/>
              <a:chExt cx="1737360" cy="1737360"/>
            </a:xfrm>
          </p:grpSpPr>
          <p:cxnSp>
            <p:nvCxnSpPr>
              <p:cNvPr id="223" name="Straight Connector 222"/>
              <p:cNvCxnSpPr/>
              <p:nvPr/>
            </p:nvCxnSpPr>
            <p:spPr>
              <a:xfrm>
                <a:off x="1236856" y="3440157"/>
                <a:ext cx="0" cy="1736836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1583026" y="3440157"/>
                <a:ext cx="0" cy="1736836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890686" y="3440157"/>
                <a:ext cx="0" cy="1736836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1929197" y="3440157"/>
                <a:ext cx="0" cy="1736836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H="1">
                <a:off x="533400" y="4480035"/>
                <a:ext cx="1737204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flipH="1">
                <a:off x="533400" y="4130763"/>
                <a:ext cx="1737204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 flipH="1">
                <a:off x="533400" y="3779904"/>
                <a:ext cx="1737204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 flipH="1">
                <a:off x="533400" y="4830896"/>
                <a:ext cx="1737204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Explosion 2 230"/>
            <p:cNvSpPr/>
            <p:nvPr/>
          </p:nvSpPr>
          <p:spPr>
            <a:xfrm rot="1188406">
              <a:off x="3889103" y="1922513"/>
              <a:ext cx="282653" cy="255603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232" name="Explosion 2 231"/>
            <p:cNvSpPr/>
            <p:nvPr/>
          </p:nvSpPr>
          <p:spPr>
            <a:xfrm rot="1188406">
              <a:off x="4213042" y="1927275"/>
              <a:ext cx="282653" cy="257191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233" name="Explosion 2 232"/>
            <p:cNvSpPr/>
            <p:nvPr/>
          </p:nvSpPr>
          <p:spPr>
            <a:xfrm rot="1188406">
              <a:off x="3993907" y="2159065"/>
              <a:ext cx="182613" cy="182575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234" name="Explosion 2 233"/>
            <p:cNvSpPr/>
            <p:nvPr/>
          </p:nvSpPr>
          <p:spPr>
            <a:xfrm rot="821389">
              <a:off x="3501646" y="2390854"/>
              <a:ext cx="265186" cy="139709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235" name="Explosion 2 234"/>
            <p:cNvSpPr/>
            <p:nvPr/>
          </p:nvSpPr>
          <p:spPr>
            <a:xfrm rot="821389">
              <a:off x="3504822" y="2548027"/>
              <a:ext cx="266774" cy="139709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236" name="Explosion 2 235"/>
            <p:cNvSpPr/>
            <p:nvPr/>
          </p:nvSpPr>
          <p:spPr>
            <a:xfrm rot="821389">
              <a:off x="3311094" y="2543264"/>
              <a:ext cx="182613" cy="139709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237" name="Explosion 2 236"/>
            <p:cNvSpPr/>
            <p:nvPr/>
          </p:nvSpPr>
          <p:spPr>
            <a:xfrm rot="821389">
              <a:off x="3388903" y="2387679"/>
              <a:ext cx="92100" cy="139709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238" name="Explosion 2 237"/>
            <p:cNvSpPr/>
            <p:nvPr/>
          </p:nvSpPr>
          <p:spPr>
            <a:xfrm rot="821389">
              <a:off x="3385727" y="2859197"/>
              <a:ext cx="92100" cy="92081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239" name="Explosion 2 238"/>
            <p:cNvSpPr/>
            <p:nvPr/>
          </p:nvSpPr>
          <p:spPr>
            <a:xfrm rot="821389">
              <a:off x="3379375" y="2778229"/>
              <a:ext cx="92100" cy="92081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240" name="Explosion 2 239"/>
            <p:cNvSpPr/>
            <p:nvPr/>
          </p:nvSpPr>
          <p:spPr>
            <a:xfrm rot="821389">
              <a:off x="3735073" y="2895712"/>
              <a:ext cx="90512" cy="92081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241" name="Explosion 2 240"/>
            <p:cNvSpPr/>
            <p:nvPr/>
          </p:nvSpPr>
          <p:spPr>
            <a:xfrm rot="821389">
              <a:off x="3735073" y="2787755"/>
              <a:ext cx="90512" cy="90494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242" name="Explosion 2 241"/>
            <p:cNvSpPr/>
            <p:nvPr/>
          </p:nvSpPr>
          <p:spPr>
            <a:xfrm rot="821389">
              <a:off x="3854168" y="2906825"/>
              <a:ext cx="92100" cy="92081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243" name="Explosion 2 242"/>
            <p:cNvSpPr/>
            <p:nvPr/>
          </p:nvSpPr>
          <p:spPr>
            <a:xfrm rot="821389">
              <a:off x="3854168" y="2778229"/>
              <a:ext cx="92100" cy="92081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244" name="Explosion 2 243"/>
            <p:cNvSpPr/>
            <p:nvPr/>
          </p:nvSpPr>
          <p:spPr>
            <a:xfrm rot="821389">
              <a:off x="4352781" y="2736952"/>
              <a:ext cx="182613" cy="139709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245" name="Explosion 2 244"/>
            <p:cNvSpPr/>
            <p:nvPr/>
          </p:nvSpPr>
          <p:spPr>
            <a:xfrm rot="821389">
              <a:off x="4565564" y="2738540"/>
              <a:ext cx="90513" cy="139709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246" name="Explosion 2 245"/>
            <p:cNvSpPr/>
            <p:nvPr/>
          </p:nvSpPr>
          <p:spPr>
            <a:xfrm rot="1188406">
              <a:off x="4527454" y="3221170"/>
              <a:ext cx="284241" cy="257191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247" name="Explosion 2 246"/>
            <p:cNvSpPr/>
            <p:nvPr/>
          </p:nvSpPr>
          <p:spPr>
            <a:xfrm rot="1188406">
              <a:off x="4340077" y="3244984"/>
              <a:ext cx="182613" cy="182575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27695" name="TextBox 247"/>
            <p:cNvSpPr txBox="1">
              <a:spLocks noChangeArrowheads="1"/>
            </p:cNvSpPr>
            <p:nvPr/>
          </p:nvSpPr>
          <p:spPr bwMode="auto">
            <a:xfrm>
              <a:off x="3369961" y="1143000"/>
              <a:ext cx="15068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</a:rPr>
                <a:t>critical nets and edges</a:t>
              </a:r>
            </a:p>
          </p:txBody>
        </p:sp>
        <p:cxnSp>
          <p:nvCxnSpPr>
            <p:cNvPr id="249" name="Straight Arrow Connector 248"/>
            <p:cNvCxnSpPr>
              <a:endCxn id="232" idx="0"/>
            </p:cNvCxnSpPr>
            <p:nvPr/>
          </p:nvCxnSpPr>
          <p:spPr>
            <a:xfrm>
              <a:off x="4084420" y="1725650"/>
              <a:ext cx="292181" cy="22543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4073304" y="1766928"/>
              <a:ext cx="63518" cy="44611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endCxn id="234" idx="0"/>
            </p:cNvCxnSpPr>
            <p:nvPr/>
          </p:nvCxnSpPr>
          <p:spPr>
            <a:xfrm flipH="1">
              <a:off x="3635033" y="1725650"/>
              <a:ext cx="417628" cy="67631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>
            <a:grpSpLocks/>
          </p:cNvGrpSpPr>
          <p:nvPr/>
        </p:nvGrpSpPr>
        <p:grpSpPr bwMode="auto">
          <a:xfrm>
            <a:off x="4872038" y="2251075"/>
            <a:ext cx="1628775" cy="1254125"/>
            <a:chOff x="4872193" y="2250615"/>
            <a:chExt cx="1629191" cy="1254585"/>
          </a:xfrm>
        </p:grpSpPr>
        <p:sp>
          <p:nvSpPr>
            <p:cNvPr id="172" name="Rectangle 171"/>
            <p:cNvSpPr/>
            <p:nvPr/>
          </p:nvSpPr>
          <p:spPr>
            <a:xfrm>
              <a:off x="5029395" y="2250615"/>
              <a:ext cx="1471989" cy="125458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Solve RLP: the reduced and relaxed IP-CA</a:t>
              </a:r>
            </a:p>
          </p:txBody>
        </p:sp>
        <p:cxnSp>
          <p:nvCxnSpPr>
            <p:cNvPr id="253" name="Straight Arrow Connector 252"/>
            <p:cNvCxnSpPr>
              <a:stCxn id="219" idx="3"/>
            </p:cNvCxnSpPr>
            <p:nvPr/>
          </p:nvCxnSpPr>
          <p:spPr>
            <a:xfrm>
              <a:off x="4872193" y="2696867"/>
              <a:ext cx="157202" cy="142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>
            <a:grpSpLocks/>
          </p:cNvGrpSpPr>
          <p:nvPr/>
        </p:nvGrpSpPr>
        <p:grpSpPr bwMode="auto">
          <a:xfrm>
            <a:off x="4984750" y="3505200"/>
            <a:ext cx="1568450" cy="1249363"/>
            <a:chOff x="4984090" y="3505200"/>
            <a:chExt cx="1569110" cy="1249537"/>
          </a:xfrm>
        </p:grpSpPr>
        <p:sp>
          <p:nvSpPr>
            <p:cNvPr id="183" name="Rectangle 182"/>
            <p:cNvSpPr/>
            <p:nvPr/>
          </p:nvSpPr>
          <p:spPr>
            <a:xfrm>
              <a:off x="4984090" y="3733832"/>
              <a:ext cx="1569110" cy="10209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Route for the critical nets</a:t>
              </a:r>
            </a:p>
          </p:txBody>
        </p:sp>
        <p:cxnSp>
          <p:nvCxnSpPr>
            <p:cNvPr id="258" name="Straight Arrow Connector 257"/>
            <p:cNvCxnSpPr>
              <a:stCxn id="172" idx="2"/>
              <a:endCxn id="183" idx="0"/>
            </p:cNvCxnSpPr>
            <p:nvPr/>
          </p:nvCxnSpPr>
          <p:spPr>
            <a:xfrm>
              <a:off x="5765469" y="3505200"/>
              <a:ext cx="3176" cy="2286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CGRIP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5800" y="5943600"/>
                <a:ext cx="396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/>
                  <a:t> are set to be 5k and 1k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943600"/>
                <a:ext cx="396159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079" t="-8197" r="-4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30"/>
          <p:cNvSpPr>
            <a:spLocks noGrp="1"/>
          </p:cNvSpPr>
          <p:nvPr>
            <p:ph idx="1"/>
          </p:nvPr>
        </p:nvSpPr>
        <p:spPr>
          <a:xfrm>
            <a:off x="533400" y="990600"/>
            <a:ext cx="5853724" cy="5334000"/>
          </a:xfrm>
        </p:spPr>
        <p:txBody>
          <a:bodyPr/>
          <a:lstStyle/>
          <a:p>
            <a:pPr marL="457200" indent="-457200">
              <a:buFont typeface="Tahoma" pitchFamily="34" charset="0"/>
              <a:buAutoNum type="arabicPeriod"/>
            </a:pPr>
            <a:r>
              <a:rPr lang="en-US" dirty="0" smtClean="0"/>
              <a:t>Decompose multi-terminal nets into two-terminal subnets</a:t>
            </a:r>
          </a:p>
          <a:p>
            <a:pPr marL="457200" indent="-457200">
              <a:buFont typeface="Tahoma" pitchFamily="34" charset="0"/>
              <a:buAutoNum type="arabicPeriod"/>
            </a:pPr>
            <a:r>
              <a:rPr lang="en-US" dirty="0" smtClean="0"/>
              <a:t>Solve RLP to generate initial solution</a:t>
            </a: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INIT: Procedure</a:t>
            </a:r>
          </a:p>
        </p:txBody>
      </p:sp>
      <p:cxnSp>
        <p:nvCxnSpPr>
          <p:cNvPr id="28676" name="Straight Connector 18"/>
          <p:cNvCxnSpPr>
            <a:cxnSpLocks noChangeShapeType="1"/>
          </p:cNvCxnSpPr>
          <p:nvPr/>
        </p:nvCxnSpPr>
        <p:spPr bwMode="auto">
          <a:xfrm flipV="1">
            <a:off x="3995738" y="4008438"/>
            <a:ext cx="0" cy="7937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32"/>
          <p:cNvSpPr/>
          <p:nvPr/>
        </p:nvSpPr>
        <p:spPr>
          <a:xfrm>
            <a:off x="1125538" y="2971800"/>
            <a:ext cx="1025525" cy="7413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Maze routing (1)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402138" y="3906838"/>
            <a:ext cx="1008062" cy="7413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RLP</a:t>
            </a:r>
          </a:p>
        </p:txBody>
      </p:sp>
      <p:cxnSp>
        <p:nvCxnSpPr>
          <p:cNvPr id="38" name="Elbow Connector 37"/>
          <p:cNvCxnSpPr/>
          <p:nvPr/>
        </p:nvCxnSpPr>
        <p:spPr>
          <a:xfrm>
            <a:off x="2151063" y="3581400"/>
            <a:ext cx="2251075" cy="727075"/>
          </a:xfrm>
          <a:prstGeom prst="bentConnector3">
            <a:avLst/>
          </a:prstGeom>
          <a:ln w="2540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0800000" flipV="1">
            <a:off x="2120900" y="4322763"/>
            <a:ext cx="1139825" cy="782637"/>
          </a:xfrm>
          <a:prstGeom prst="bentConnector3">
            <a:avLst>
              <a:gd name="adj1" fmla="val -273"/>
            </a:avLst>
          </a:prstGeom>
          <a:ln w="25400">
            <a:solidFill>
              <a:schemeClr val="tx1"/>
            </a:solidFill>
            <a:prstDash val="solid"/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2" name="TextBox 43"/>
          <p:cNvSpPr txBox="1">
            <a:spLocks noChangeArrowheads="1"/>
          </p:cNvSpPr>
          <p:nvPr/>
        </p:nvSpPr>
        <p:spPr bwMode="auto">
          <a:xfrm>
            <a:off x="762000" y="2557463"/>
            <a:ext cx="1866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>
                <a:solidFill>
                  <a:srgbClr val="000000"/>
                </a:solidFill>
              </a:rPr>
              <a:t>candidate routes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11238" y="2905125"/>
            <a:ext cx="1219200" cy="242887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28684" name="TextBox 49"/>
          <p:cNvSpPr txBox="1">
            <a:spLocks noChangeArrowheads="1"/>
          </p:cNvSpPr>
          <p:nvPr/>
        </p:nvSpPr>
        <p:spPr bwMode="auto">
          <a:xfrm>
            <a:off x="2286000" y="2895600"/>
            <a:ext cx="2133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400" i="1">
                <a:solidFill>
                  <a:srgbClr val="000000"/>
                </a:solidFill>
              </a:rPr>
              <a:t>used to approximate congestion to identify critical nets and edges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25538" y="4364038"/>
            <a:ext cx="1008062" cy="893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Pattern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</a:rPr>
              <a:t>routing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(4)</a:t>
            </a:r>
          </a:p>
        </p:txBody>
      </p:sp>
      <p:grpSp>
        <p:nvGrpSpPr>
          <p:cNvPr id="28686" name="Group 28"/>
          <p:cNvGrpSpPr>
            <a:grpSpLocks/>
          </p:cNvGrpSpPr>
          <p:nvPr/>
        </p:nvGrpSpPr>
        <p:grpSpPr bwMode="auto">
          <a:xfrm>
            <a:off x="6088063" y="1371600"/>
            <a:ext cx="3055937" cy="4191000"/>
            <a:chOff x="5943600" y="1371600"/>
            <a:chExt cx="3056545" cy="4191000"/>
          </a:xfrm>
        </p:grpSpPr>
        <p:sp>
          <p:nvSpPr>
            <p:cNvPr id="30" name="Rectangle 29"/>
            <p:cNvSpPr/>
            <p:nvPr/>
          </p:nvSpPr>
          <p:spPr>
            <a:xfrm>
              <a:off x="6256399" y="1371600"/>
              <a:ext cx="2651652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2D projection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56399" y="2082800"/>
              <a:ext cx="2651652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Initial solution (</a:t>
              </a:r>
              <a:r>
                <a:rPr lang="en-US" sz="1600" b="1" dirty="0">
                  <a:solidFill>
                    <a:srgbClr val="000000"/>
                  </a:solidFill>
                  <a:latin typeface="Arial" pitchFamily="34" charset="0"/>
                </a:rPr>
                <a:t>INIT</a:t>
              </a: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)            </a:t>
              </a:r>
            </a:p>
            <a:p>
              <a:pPr algn="ctr"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Arial" pitchFamily="34" charset="0"/>
                </a:rPr>
                <a:t>(evokes RLP)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56399" y="2928938"/>
              <a:ext cx="2651652" cy="7794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err="1">
                  <a:solidFill>
                    <a:srgbClr val="000000"/>
                  </a:solidFill>
                  <a:latin typeface="Arial" pitchFamily="34" charset="0"/>
                </a:rPr>
                <a:t>Ripup</a:t>
              </a: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 and re-route (</a:t>
              </a:r>
              <a:r>
                <a:rPr lang="en-US" sz="1600" b="1" dirty="0">
                  <a:solidFill>
                    <a:srgbClr val="000000"/>
                  </a:solidFill>
                  <a:latin typeface="Arial" pitchFamily="34" charset="0"/>
                </a:rPr>
                <a:t>RRR</a:t>
              </a: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)</a:t>
              </a:r>
            </a:p>
            <a:p>
              <a:pPr algn="ctr"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Arial" pitchFamily="34" charset="0"/>
                </a:rPr>
                <a:t>(evokes RLP)</a:t>
              </a:r>
              <a:endParaRPr lang="en-US" sz="1600" b="1" dirty="0">
                <a:solidFill>
                  <a:srgbClr val="800000"/>
                </a:solidFill>
                <a:latin typeface="Arial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56399" y="4875213"/>
              <a:ext cx="2651652" cy="687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Congestion-aware Layer Assignment (</a:t>
              </a:r>
              <a:r>
                <a:rPr lang="en-US" sz="1600" b="1" dirty="0">
                  <a:solidFill>
                    <a:srgbClr val="000000"/>
                  </a:solidFill>
                  <a:latin typeface="Arial" pitchFamily="34" charset="0"/>
                </a:rPr>
                <a:t>CLA</a:t>
              </a: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)</a:t>
              </a:r>
            </a:p>
          </p:txBody>
        </p:sp>
        <p:sp>
          <p:nvSpPr>
            <p:cNvPr id="39" name="Diamond 38"/>
            <p:cNvSpPr/>
            <p:nvPr/>
          </p:nvSpPr>
          <p:spPr>
            <a:xfrm>
              <a:off x="6348493" y="3963988"/>
              <a:ext cx="2651652" cy="684212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Terminate?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7674319" y="2616200"/>
              <a:ext cx="0" cy="3127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672731" y="1855788"/>
              <a:ext cx="3176" cy="2524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7674319" y="4649788"/>
              <a:ext cx="0" cy="2270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01" name="TextBox 45"/>
            <p:cNvSpPr txBox="1">
              <a:spLocks noChangeArrowheads="1"/>
            </p:cNvSpPr>
            <p:nvPr/>
          </p:nvSpPr>
          <p:spPr bwMode="auto">
            <a:xfrm>
              <a:off x="5943600" y="3776246"/>
              <a:ext cx="5982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000000"/>
                  </a:solidFill>
                  <a:cs typeface="Arial" charset="0"/>
                </a:rPr>
                <a:t>No</a:t>
              </a:r>
            </a:p>
          </p:txBody>
        </p:sp>
        <p:sp>
          <p:nvSpPr>
            <p:cNvPr id="28702" name="TextBox 46"/>
            <p:cNvSpPr txBox="1">
              <a:spLocks noChangeArrowheads="1"/>
            </p:cNvSpPr>
            <p:nvPr/>
          </p:nvSpPr>
          <p:spPr bwMode="auto">
            <a:xfrm>
              <a:off x="7086600" y="4538246"/>
              <a:ext cx="7777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000000"/>
                  </a:solidFill>
                  <a:cs typeface="Arial" charset="0"/>
                </a:rPr>
                <a:t>Yes</a:t>
              </a:r>
            </a:p>
          </p:txBody>
        </p:sp>
        <p:cxnSp>
          <p:nvCxnSpPr>
            <p:cNvPr id="48" name="Elbow Connector 47"/>
            <p:cNvCxnSpPr/>
            <p:nvPr/>
          </p:nvCxnSpPr>
          <p:spPr>
            <a:xfrm rot="10800000">
              <a:off x="6248461" y="3317875"/>
              <a:ext cx="92093" cy="987425"/>
            </a:xfrm>
            <a:prstGeom prst="bentConnector3">
              <a:avLst>
                <a:gd name="adj1" fmla="val 350000"/>
              </a:avLst>
            </a:prstGeom>
            <a:ln w="254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7674319" y="3708400"/>
              <a:ext cx="0" cy="255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CGRIP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  <p:sp>
        <p:nvSpPr>
          <p:cNvPr id="31" name="Action Button: Forward or Next 30">
            <a:hlinkClick r:id="rId2" action="ppaction://hlinksldjump" highlightClick="1"/>
          </p:cNvPr>
          <p:cNvSpPr/>
          <p:nvPr/>
        </p:nvSpPr>
        <p:spPr>
          <a:xfrm>
            <a:off x="8382000" y="6248400"/>
            <a:ext cx="533400" cy="4572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RRR: Procedure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577883" y="1390588"/>
            <a:ext cx="2926080" cy="5486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Update edge utilization </a:t>
            </a:r>
          </a:p>
          <a:p>
            <a:pPr algn="ctr">
              <a:defRPr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(evokes RLP)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575437" y="2076388"/>
            <a:ext cx="2926080" cy="5486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Order decomposed nets</a:t>
            </a:r>
          </a:p>
        </p:txBody>
      </p:sp>
      <p:cxnSp>
        <p:nvCxnSpPr>
          <p:cNvPr id="20" name="Straight Arrow Connector 19"/>
          <p:cNvCxnSpPr>
            <a:stCxn id="18" idx="2"/>
            <a:endCxn id="19" idx="0"/>
          </p:cNvCxnSpPr>
          <p:nvPr/>
        </p:nvCxnSpPr>
        <p:spPr bwMode="auto">
          <a:xfrm flipH="1">
            <a:off x="7038477" y="1939228"/>
            <a:ext cx="2446" cy="13716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5575437" y="2789176"/>
            <a:ext cx="2926080" cy="1420812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  <a:p>
            <a:pPr algn="ctr">
              <a:defRPr/>
            </a:pP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755864" y="4401976"/>
            <a:ext cx="1188720" cy="493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000000"/>
              </a:solidFill>
              <a:latin typeface="Arial" pitchFamily="34" charset="0"/>
            </a:endParaRPr>
          </a:p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</a:rPr>
              <a:t>MRSR</a:t>
            </a:r>
            <a:endParaRPr lang="en-US" sz="1600" dirty="0">
              <a:solidFill>
                <a:srgbClr val="000000"/>
              </a:solidFill>
              <a:latin typeface="Arial" pitchFamily="34" charset="0"/>
            </a:endParaRPr>
          </a:p>
          <a:p>
            <a:pPr algn="ctr">
              <a:defRPr/>
            </a:pP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119302" y="4401976"/>
            <a:ext cx="1188720" cy="493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</a:rPr>
              <a:t>SRSR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9710" name="TextBox 28"/>
          <p:cNvSpPr txBox="1">
            <a:spLocks noChangeArrowheads="1"/>
          </p:cNvSpPr>
          <p:nvPr/>
        </p:nvSpPr>
        <p:spPr bwMode="auto">
          <a:xfrm>
            <a:off x="5562600" y="3132770"/>
            <a:ext cx="292608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rgbClr val="000000"/>
                </a:solidFill>
                <a:cs typeface="Arial" charset="0"/>
              </a:rPr>
              <a:t>Improved overflow </a:t>
            </a:r>
            <a:endParaRPr lang="en-US" sz="1600" dirty="0" smtClean="0">
              <a:solidFill>
                <a:srgbClr val="000000"/>
              </a:solidFill>
              <a:cs typeface="Arial" charset="0"/>
            </a:endParaRPr>
          </a:p>
          <a:p>
            <a:pPr algn="ctr" eaLnBrk="1" hangingPunct="1"/>
            <a:r>
              <a:rPr lang="en-US" sz="1600" dirty="0" smtClean="0">
                <a:solidFill>
                  <a:srgbClr val="000000"/>
                </a:solidFill>
                <a:cs typeface="Arial" charset="0"/>
              </a:rPr>
              <a:t>by MRSR</a:t>
            </a:r>
          </a:p>
          <a:p>
            <a:pPr algn="ctr" eaLnBrk="1" hangingPunct="1"/>
            <a:r>
              <a:rPr lang="en-US" sz="16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in previous </a:t>
            </a:r>
            <a:r>
              <a:rPr lang="en-US" sz="1600" dirty="0" smtClean="0">
                <a:solidFill>
                  <a:srgbClr val="000000"/>
                </a:solidFill>
                <a:cs typeface="Arial" charset="0"/>
              </a:rPr>
              <a:t>RRR</a:t>
            </a:r>
          </a:p>
          <a:p>
            <a:pPr algn="ctr" eaLnBrk="1" hangingPunct="1"/>
            <a:r>
              <a:rPr lang="en-US" sz="1600" dirty="0" smtClean="0">
                <a:solidFill>
                  <a:srgbClr val="000000"/>
                </a:solidFill>
                <a:cs typeface="Arial" charset="0"/>
              </a:rPr>
              <a:t>?</a:t>
            </a:r>
            <a:endParaRPr lang="en-US" sz="16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Diamond 25"/>
          <p:cNvSpPr/>
          <p:nvPr/>
        </p:nvSpPr>
        <p:spPr bwMode="auto">
          <a:xfrm>
            <a:off x="6439694" y="5124388"/>
            <a:ext cx="2547937" cy="83820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  <a:p>
            <a:pPr algn="ctr">
              <a:defRPr/>
            </a:pP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9714" name="TextBox 28"/>
          <p:cNvSpPr txBox="1">
            <a:spLocks noChangeArrowheads="1"/>
          </p:cNvSpPr>
          <p:nvPr/>
        </p:nvSpPr>
        <p:spPr bwMode="auto">
          <a:xfrm>
            <a:off x="6435725" y="5342573"/>
            <a:ext cx="25558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rgbClr val="000000"/>
                </a:solidFill>
                <a:cs typeface="Arial" charset="0"/>
              </a:rPr>
              <a:t>Improved overflow</a:t>
            </a:r>
          </a:p>
          <a:p>
            <a:pPr algn="ctr" eaLnBrk="1" hangingPunct="1"/>
            <a:r>
              <a:rPr lang="en-US" sz="1600" dirty="0">
                <a:solidFill>
                  <a:srgbClr val="000000"/>
                </a:solidFill>
                <a:cs typeface="Arial" charset="0"/>
              </a:rPr>
              <a:t> by SRSR?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7119302" y="6156960"/>
            <a:ext cx="1188720" cy="5486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</a:rPr>
              <a:t>CMST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19" idx="2"/>
            <a:endCxn id="23" idx="0"/>
          </p:cNvCxnSpPr>
          <p:nvPr/>
        </p:nvCxnSpPr>
        <p:spPr>
          <a:xfrm>
            <a:off x="7038477" y="2625028"/>
            <a:ext cx="0" cy="16414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25" idx="0"/>
          </p:cNvCxnSpPr>
          <p:nvPr/>
        </p:nvCxnSpPr>
        <p:spPr>
          <a:xfrm>
            <a:off x="7025640" y="4194749"/>
            <a:ext cx="688022" cy="207227"/>
          </a:xfrm>
          <a:prstGeom prst="bentConnector2">
            <a:avLst/>
          </a:prstGeom>
          <a:ln w="2540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24" idx="0"/>
          </p:cNvCxnSpPr>
          <p:nvPr/>
        </p:nvCxnSpPr>
        <p:spPr>
          <a:xfrm rot="10800000" flipV="1">
            <a:off x="6350224" y="4209988"/>
            <a:ext cx="675416" cy="191988"/>
          </a:xfrm>
          <a:prstGeom prst="bentConnector2">
            <a:avLst/>
          </a:prstGeom>
          <a:ln w="2540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5" idx="2"/>
            <a:endCxn id="26" idx="0"/>
          </p:cNvCxnSpPr>
          <p:nvPr/>
        </p:nvCxnSpPr>
        <p:spPr>
          <a:xfrm>
            <a:off x="7713662" y="4895788"/>
            <a:ext cx="1" cy="22860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6" idx="2"/>
            <a:endCxn id="28" idx="0"/>
          </p:cNvCxnSpPr>
          <p:nvPr/>
        </p:nvCxnSpPr>
        <p:spPr>
          <a:xfrm flipH="1">
            <a:off x="7713662" y="5962588"/>
            <a:ext cx="1" cy="19437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67400" y="4063422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dirty="0" smtClean="0"/>
              <a:t>es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7664908" y="406342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</a:t>
            </a:r>
            <a:r>
              <a:rPr lang="en-US" sz="1600" dirty="0" smtClean="0"/>
              <a:t>o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7739591" y="584304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</a:t>
            </a:r>
            <a:r>
              <a:rPr lang="en-US" sz="1600" dirty="0" smtClean="0"/>
              <a:t>o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755864" y="4401976"/>
            <a:ext cx="1188720" cy="49381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117080" y="6141720"/>
            <a:ext cx="1188720" cy="54864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CGRIP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38600" y="4514788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</a:t>
            </a:r>
            <a:r>
              <a:rPr lang="en-US" dirty="0" err="1" smtClean="0"/>
              <a:t>Ripup</a:t>
            </a:r>
            <a:r>
              <a:rPr lang="en-US" dirty="0" smtClean="0"/>
              <a:t> </a:t>
            </a:r>
          </a:p>
          <a:p>
            <a:r>
              <a:rPr lang="en-US" dirty="0" smtClean="0"/>
              <a:t>Single Re-route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14801" y="5858470"/>
            <a:ext cx="3121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Congestion-aware Minimum </a:t>
            </a:r>
          </a:p>
          <a:p>
            <a:pPr algn="ctr"/>
            <a:r>
              <a:rPr lang="en-US" dirty="0" smtClean="0"/>
              <a:t>Spanning Tree </a:t>
            </a:r>
          </a:p>
          <a:p>
            <a:pPr algn="ctr"/>
            <a:r>
              <a:rPr lang="en-US" dirty="0" smtClean="0"/>
              <a:t>for net decomposition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825539" y="1491280"/>
            <a:ext cx="2926080" cy="5486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Order decomposed nets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1694219" y="2542840"/>
            <a:ext cx="1188720" cy="5486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</a:rPr>
              <a:t>SRSR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8660" y="3091480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</a:t>
            </a:r>
            <a:r>
              <a:rPr lang="en-US" dirty="0" err="1" smtClean="0"/>
              <a:t>Ripup</a:t>
            </a:r>
            <a:r>
              <a:rPr lang="en-US" dirty="0" smtClean="0"/>
              <a:t> Single Re-route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038600" y="1320800"/>
            <a:ext cx="5029200" cy="54610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08660" y="1320800"/>
            <a:ext cx="3159839" cy="2495612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358900" y="9525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 RRR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706323" y="951468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Proposed RRR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34" idx="2"/>
            <a:endCxn id="35" idx="0"/>
          </p:cNvCxnSpPr>
          <p:nvPr/>
        </p:nvCxnSpPr>
        <p:spPr>
          <a:xfrm>
            <a:off x="2288579" y="2039920"/>
            <a:ext cx="0" cy="50292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802" name="Picture 2" descr="http://www.lawlogix.com/electronic-i9/wp-content/uploads/2011/04/Running_Businesman_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91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5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1454653" y="2651927"/>
            <a:ext cx="2310175" cy="1754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 err="1" smtClean="0"/>
              <a:t>Ripup</a:t>
            </a:r>
            <a:r>
              <a:rPr lang="en-US" dirty="0" smtClean="0"/>
              <a:t> Single Re-route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Subnets of different nets often have the </a:t>
            </a:r>
            <a:r>
              <a:rPr lang="en-US" dirty="0" smtClean="0"/>
              <a:t>terminals mapping to the same vertices in the GR grid graph</a:t>
            </a:r>
            <a:endParaRPr lang="en-US" dirty="0"/>
          </a:p>
          <a:p>
            <a:pPr lvl="1"/>
            <a:r>
              <a:rPr lang="en-US" dirty="0"/>
              <a:t>In the first </a:t>
            </a:r>
            <a:r>
              <a:rPr lang="en-US" dirty="0" smtClean="0"/>
              <a:t>step </a:t>
            </a:r>
            <a:r>
              <a:rPr lang="en-US" dirty="0"/>
              <a:t>of RRR for </a:t>
            </a:r>
            <a:r>
              <a:rPr lang="en-US" dirty="0" smtClean="0"/>
              <a:t>benchmark superblue1, </a:t>
            </a:r>
            <a:r>
              <a:rPr lang="en-US" dirty="0"/>
              <a:t>595K nets out of 1409K can be removed by MRSR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86400" y="2618509"/>
            <a:ext cx="3429000" cy="3323156"/>
            <a:chOff x="4495800" y="990600"/>
            <a:chExt cx="3429000" cy="3143724"/>
          </a:xfrm>
        </p:grpSpPr>
        <p:sp>
          <p:nvSpPr>
            <p:cNvPr id="5" name="Rectangle 4"/>
            <p:cNvSpPr/>
            <p:nvPr/>
          </p:nvSpPr>
          <p:spPr>
            <a:xfrm>
              <a:off x="4495800" y="990600"/>
              <a:ext cx="685800" cy="3124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495800" y="20574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495800" y="31242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648200" y="1066800"/>
              <a:ext cx="473206" cy="1019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G1:</a:t>
              </a:r>
            </a:p>
            <a:p>
              <a:r>
                <a:rPr lang="en-US" sz="1600" dirty="0" smtClean="0"/>
                <a:t>P1</a:t>
              </a:r>
            </a:p>
            <a:p>
              <a:r>
                <a:rPr lang="en-US" sz="1600" dirty="0" smtClean="0"/>
                <a:t>P2</a:t>
              </a:r>
            </a:p>
            <a:p>
              <a:r>
                <a:rPr lang="en-US" sz="1600" b="1" dirty="0" smtClean="0"/>
                <a:t>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2000" y="2124670"/>
              <a:ext cx="516488" cy="1019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G2:</a:t>
              </a:r>
            </a:p>
            <a:p>
              <a:r>
                <a:rPr lang="en-US" sz="1600" dirty="0" smtClean="0"/>
                <a:t>P1</a:t>
              </a:r>
            </a:p>
            <a:p>
              <a:r>
                <a:rPr lang="en-US" sz="1600" dirty="0" smtClean="0"/>
                <a:t>P2</a:t>
              </a:r>
            </a:p>
            <a:p>
              <a:r>
                <a:rPr lang="en-US" b="1" dirty="0"/>
                <a:t>1</a:t>
              </a:r>
              <a:endParaRPr lang="en-US" sz="1600" b="1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8200" y="3115270"/>
              <a:ext cx="516488" cy="1019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G3:</a:t>
              </a:r>
            </a:p>
            <a:p>
              <a:r>
                <a:rPr lang="en-US" sz="1600" dirty="0" smtClean="0"/>
                <a:t>P1</a:t>
              </a:r>
            </a:p>
            <a:p>
              <a:r>
                <a:rPr lang="en-US" sz="1600" dirty="0" smtClean="0"/>
                <a:t>P3</a:t>
              </a:r>
            </a:p>
            <a:p>
              <a:r>
                <a:rPr lang="en-US" b="1" dirty="0"/>
                <a:t>2</a:t>
              </a:r>
              <a:endParaRPr lang="en-US" sz="1600" b="1" dirty="0" smtClean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181600" y="1522412"/>
              <a:ext cx="4572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5638800" y="1334656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102924" y="1522412"/>
              <a:ext cx="4572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560124" y="1334656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7010400" y="1520100"/>
              <a:ext cx="4572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467600" y="1332344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5181600" y="3616756"/>
              <a:ext cx="4572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638800" y="3429000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181600" y="2626156"/>
              <a:ext cx="4572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638800" y="2438400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101776" y="3618526"/>
              <a:ext cx="4572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6558976" y="3430769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410200" y="5971308"/>
            <a:ext cx="2338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 of sub-nets = 6</a:t>
            </a:r>
          </a:p>
          <a:p>
            <a:r>
              <a:rPr lang="en-US" sz="1600" dirty="0" smtClean="0"/>
              <a:t>Average edge capacity = 3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6477000" y="3437658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Utilization Factor</a:t>
            </a:r>
            <a:endParaRPr lang="en-US" sz="1600" dirty="0"/>
          </a:p>
        </p:txBody>
      </p:sp>
      <p:cxnSp>
        <p:nvCxnSpPr>
          <p:cNvPr id="88" name="Straight Arrow Connector 87"/>
          <p:cNvCxnSpPr/>
          <p:nvPr/>
        </p:nvCxnSpPr>
        <p:spPr>
          <a:xfrm rot="10800000">
            <a:off x="5943600" y="3595852"/>
            <a:ext cx="609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38793" y="4874531"/>
            <a:ext cx="2310176" cy="1678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0"/>
            <a:endCxn id="25" idx="2"/>
          </p:cNvCxnSpPr>
          <p:nvPr/>
        </p:nvCxnSpPr>
        <p:spPr>
          <a:xfrm>
            <a:off x="2593881" y="4874531"/>
            <a:ext cx="0" cy="16786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2332091" y="5713866"/>
            <a:ext cx="16786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1177003" y="5713866"/>
            <a:ext cx="16786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1"/>
            <a:endCxn id="25" idx="3"/>
          </p:cNvCxnSpPr>
          <p:nvPr/>
        </p:nvCxnSpPr>
        <p:spPr>
          <a:xfrm>
            <a:off x="1438793" y="5713865"/>
            <a:ext cx="23101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 flipH="1">
            <a:off x="1438793" y="5294199"/>
            <a:ext cx="23101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 flipH="1">
            <a:off x="1438793" y="6133531"/>
            <a:ext cx="23101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403791" y="5656182"/>
            <a:ext cx="72193" cy="119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rot="10800000" flipH="1">
            <a:off x="1492457" y="5716135"/>
            <a:ext cx="1767634" cy="0"/>
          </a:xfrm>
          <a:prstGeom prst="line">
            <a:avLst/>
          </a:prstGeom>
          <a:ln w="889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3003812" y="5545937"/>
            <a:ext cx="419667" cy="0"/>
          </a:xfrm>
          <a:prstGeom prst="line">
            <a:avLst/>
          </a:prstGeom>
          <a:ln w="889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160342" y="5306377"/>
            <a:ext cx="531602" cy="0"/>
          </a:xfrm>
          <a:prstGeom prst="line">
            <a:avLst/>
          </a:prstGeom>
          <a:ln w="889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2" idx="0"/>
          </p:cNvCxnSpPr>
          <p:nvPr/>
        </p:nvCxnSpPr>
        <p:spPr>
          <a:xfrm rot="16200000" flipH="1">
            <a:off x="1049649" y="5265944"/>
            <a:ext cx="779381" cy="1096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438793" y="4876800"/>
            <a:ext cx="2310176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1405543" y="6096000"/>
            <a:ext cx="2310176" cy="0"/>
          </a:xfrm>
          <a:prstGeom prst="line">
            <a:avLst/>
          </a:prstGeom>
          <a:ln w="635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505886" y="6315908"/>
            <a:ext cx="419667" cy="0"/>
          </a:xfrm>
          <a:prstGeom prst="line">
            <a:avLst/>
          </a:prstGeom>
          <a:ln w="635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2" idx="4"/>
          </p:cNvCxnSpPr>
          <p:nvPr/>
        </p:nvCxnSpPr>
        <p:spPr>
          <a:xfrm rot="5400000">
            <a:off x="1259483" y="5955397"/>
            <a:ext cx="359714" cy="1096"/>
          </a:xfrm>
          <a:prstGeom prst="line">
            <a:avLst/>
          </a:prstGeom>
          <a:ln w="635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86769" y="56642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p1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88212" y="524569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p2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88212" y="62484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p3</a:t>
            </a:r>
            <a:endParaRPr lang="en-US" dirty="0">
              <a:solidFill>
                <a:srgbClr val="000099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3539136" y="5086634"/>
            <a:ext cx="419667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703026" y="6500964"/>
            <a:ext cx="72193" cy="119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703026" y="5236515"/>
            <a:ext cx="72193" cy="119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7" idx="0"/>
            <a:endCxn id="47" idx="2"/>
          </p:cNvCxnSpPr>
          <p:nvPr/>
        </p:nvCxnSpPr>
        <p:spPr>
          <a:xfrm>
            <a:off x="2609741" y="2651927"/>
            <a:ext cx="0" cy="17549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 flipH="1">
            <a:off x="2309799" y="3529414"/>
            <a:ext cx="17549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H="1">
            <a:off x="1154712" y="3529414"/>
            <a:ext cx="17549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7" idx="1"/>
            <a:endCxn id="47" idx="3"/>
          </p:cNvCxnSpPr>
          <p:nvPr/>
        </p:nvCxnSpPr>
        <p:spPr>
          <a:xfrm>
            <a:off x="1454653" y="3529413"/>
            <a:ext cx="23101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 flipH="1">
            <a:off x="1461034" y="3058640"/>
            <a:ext cx="23101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 flipH="1">
            <a:off x="1461034" y="3936124"/>
            <a:ext cx="23101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435528" y="3411065"/>
            <a:ext cx="72193" cy="125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426049" y="345717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p1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19949" y="300731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p2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88657" y="4040361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p3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734764" y="4294245"/>
            <a:ext cx="72193" cy="125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734764" y="2972322"/>
            <a:ext cx="72193" cy="125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1384152" y="2377695"/>
            <a:ext cx="2366435" cy="1949690"/>
            <a:chOff x="1384152" y="2377695"/>
            <a:chExt cx="2366435" cy="1949690"/>
          </a:xfrm>
        </p:grpSpPr>
        <p:sp>
          <p:nvSpPr>
            <p:cNvPr id="90" name="TextBox 89"/>
            <p:cNvSpPr txBox="1"/>
            <p:nvPr/>
          </p:nvSpPr>
          <p:spPr>
            <a:xfrm>
              <a:off x="1676400" y="2377695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n1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438793" y="3048000"/>
              <a:ext cx="231017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>
              <a:off x="1438793" y="3505199"/>
              <a:ext cx="2310175" cy="0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531215" y="4108014"/>
              <a:ext cx="438743" cy="0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1256104" y="3719055"/>
              <a:ext cx="376065" cy="109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224217" y="3262341"/>
              <a:ext cx="43874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12862" y="3500704"/>
              <a:ext cx="531602" cy="0"/>
            </a:xfrm>
            <a:prstGeom prst="line">
              <a:avLst/>
            </a:prstGeom>
            <a:ln w="412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 flipV="1">
              <a:off x="1829611" y="3285846"/>
              <a:ext cx="391735" cy="0"/>
            </a:xfrm>
            <a:prstGeom prst="line">
              <a:avLst/>
            </a:prstGeom>
            <a:ln w="3492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028252" y="3068608"/>
              <a:ext cx="1645920" cy="0"/>
            </a:xfrm>
            <a:prstGeom prst="line">
              <a:avLst/>
            </a:prstGeom>
            <a:ln w="3492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979431" y="3050805"/>
              <a:ext cx="861816" cy="0"/>
            </a:xfrm>
            <a:prstGeom prst="line">
              <a:avLst/>
            </a:prstGeom>
            <a:ln w="34925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384152" y="2619896"/>
              <a:ext cx="1186868" cy="0"/>
            </a:xfrm>
            <a:prstGeom prst="line">
              <a:avLst/>
            </a:prstGeom>
            <a:ln w="34925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1062909" y="3078570"/>
              <a:ext cx="861816" cy="0"/>
            </a:xfrm>
            <a:prstGeom prst="line">
              <a:avLst/>
            </a:prstGeom>
            <a:ln w="349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504553" y="2669755"/>
              <a:ext cx="1150292" cy="0"/>
            </a:xfrm>
            <a:prstGeom prst="line">
              <a:avLst/>
            </a:prstGeom>
            <a:ln w="349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2492246" y="2817467"/>
              <a:ext cx="313388" cy="0"/>
            </a:xfrm>
            <a:prstGeom prst="line">
              <a:avLst/>
            </a:prstGeom>
            <a:ln w="349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1452" y="2946909"/>
              <a:ext cx="1097280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3553187" y="3728552"/>
              <a:ext cx="376065" cy="1096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454671" y="3949416"/>
              <a:ext cx="1097280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2356085" y="3765423"/>
              <a:ext cx="391735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2543642" y="3579051"/>
              <a:ext cx="1188720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3341004" y="3943486"/>
              <a:ext cx="705122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2357059" y="2803841"/>
              <a:ext cx="408766" cy="0"/>
            </a:xfrm>
            <a:prstGeom prst="line">
              <a:avLst/>
            </a:prstGeom>
            <a:ln w="34925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2550012" y="2998005"/>
              <a:ext cx="1097280" cy="0"/>
            </a:xfrm>
            <a:prstGeom prst="line">
              <a:avLst/>
            </a:prstGeom>
            <a:ln w="34925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2598966" y="2616702"/>
              <a:ext cx="444737" cy="330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C000"/>
                  </a:solidFill>
                </a:rPr>
                <a:t>n2</a:t>
              </a:r>
              <a:endParaRPr lang="en-US" sz="1400" dirty="0">
                <a:solidFill>
                  <a:srgbClr val="FFC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681332" y="2780209"/>
              <a:ext cx="444737" cy="330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n4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990975" y="3117131"/>
              <a:ext cx="444737" cy="330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7030A0"/>
                  </a:solidFill>
                </a:rPr>
                <a:t>n3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113591" y="3476352"/>
              <a:ext cx="444737" cy="330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B050"/>
                  </a:solidFill>
                </a:rPr>
                <a:t>n5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113591" y="3882638"/>
              <a:ext cx="444737" cy="330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B0F0"/>
                  </a:solidFill>
                </a:rPr>
                <a:t>n6</a:t>
              </a:r>
              <a:endParaRPr lang="en-US" sz="1400" dirty="0">
                <a:solidFill>
                  <a:srgbClr val="00B0F0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2296471" y="4572000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G2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45850" y="5367320"/>
            <a:ext cx="537070" cy="39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76552" y="5824919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G3</a:t>
            </a:r>
            <a:endParaRPr lang="en-US" sz="16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555641" y="3136325"/>
                <a:ext cx="9498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41" y="3136325"/>
                <a:ext cx="949812" cy="584775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3677153" y="2729925"/>
                <a:ext cx="7424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153" y="2729925"/>
                <a:ext cx="742447" cy="58477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3730641" y="4182646"/>
                <a:ext cx="6665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641" y="4182646"/>
                <a:ext cx="666593" cy="338554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543856" y="5486400"/>
                <a:ext cx="952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56" y="5486400"/>
                <a:ext cx="952056" cy="338554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3731556" y="5105400"/>
                <a:ext cx="6754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556" y="5105400"/>
                <a:ext cx="675441" cy="338554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t="-545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3693012" y="6290846"/>
                <a:ext cx="4612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012" y="6290846"/>
                <a:ext cx="461280" cy="338554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CGRIP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738872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7" grpId="0"/>
      <p:bldP spid="25" grpId="0" animBg="1"/>
      <p:bldP spid="32" grpId="0" animBg="1"/>
      <p:bldP spid="41" grpId="0"/>
      <p:bldP spid="42" grpId="0"/>
      <p:bldP spid="43" grpId="0"/>
      <p:bldP spid="45" grpId="0" animBg="1"/>
      <p:bldP spid="46" grpId="0" animBg="1"/>
      <p:bldP spid="96" grpId="0"/>
      <p:bldP spid="97" grpId="0"/>
      <p:bldP spid="98" grpId="0"/>
      <p:bldP spid="103" grpId="0" animBg="1"/>
      <p:bldP spid="104" grpId="0" animBg="1"/>
      <p:bldP spid="10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Congestion-aware Net Decomposition</a:t>
            </a:r>
          </a:p>
        </p:txBody>
      </p:sp>
      <p:sp>
        <p:nvSpPr>
          <p:cNvPr id="129" name="Action Button: Forward or Next 128">
            <a:hlinkClick r:id="rId3" action="ppaction://hlinksldjump" highlightClick="1"/>
          </p:cNvPr>
          <p:cNvSpPr/>
          <p:nvPr/>
        </p:nvSpPr>
        <p:spPr>
          <a:xfrm>
            <a:off x="8382000" y="6248400"/>
            <a:ext cx="533400" cy="4572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Arial Unicode MS" pitchFamily="34" charset="-128"/>
            </a:endParaRPr>
          </a:p>
        </p:txBody>
      </p:sp>
      <p:pic>
        <p:nvPicPr>
          <p:cNvPr id="81922" name="Picture 2" descr="https://encrypted-tbn1.google.com/images?q=tbn:ANd9GcRhsp43P7Ad-je6E_P-FWuEm1INZ8-fz1g6sOxMZ7JuxwlWWD96U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004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Explosion 1 92"/>
          <p:cNvSpPr/>
          <p:nvPr/>
        </p:nvSpPr>
        <p:spPr>
          <a:xfrm>
            <a:off x="1905000" y="1864280"/>
            <a:ext cx="1255713" cy="726520"/>
          </a:xfrm>
          <a:prstGeom prst="irregularSeal1">
            <a:avLst/>
          </a:prstGeom>
          <a:solidFill>
            <a:srgbClr val="FF0000">
              <a:alpha val="2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295400" y="1817688"/>
            <a:ext cx="2057400" cy="1371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95" name="Straight Connector 37"/>
          <p:cNvCxnSpPr>
            <a:cxnSpLocks noChangeShapeType="1"/>
          </p:cNvCxnSpPr>
          <p:nvPr/>
        </p:nvCxnSpPr>
        <p:spPr bwMode="auto">
          <a:xfrm>
            <a:off x="2514600" y="1828800"/>
            <a:ext cx="0" cy="13716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Connector 38"/>
          <p:cNvCxnSpPr>
            <a:cxnSpLocks noChangeShapeType="1"/>
          </p:cNvCxnSpPr>
          <p:nvPr/>
        </p:nvCxnSpPr>
        <p:spPr bwMode="auto">
          <a:xfrm>
            <a:off x="2921000" y="1828800"/>
            <a:ext cx="0" cy="13716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Straight Connector 39"/>
          <p:cNvCxnSpPr>
            <a:cxnSpLocks noChangeShapeType="1"/>
          </p:cNvCxnSpPr>
          <p:nvPr/>
        </p:nvCxnSpPr>
        <p:spPr bwMode="auto">
          <a:xfrm>
            <a:off x="2108200" y="1828800"/>
            <a:ext cx="0" cy="13716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/>
        </p:nvCxnSpPr>
        <p:spPr bwMode="auto">
          <a:xfrm>
            <a:off x="1701800" y="1828800"/>
            <a:ext cx="0" cy="13716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Straight Connector 41"/>
          <p:cNvCxnSpPr>
            <a:cxnSpLocks noChangeShapeType="1"/>
          </p:cNvCxnSpPr>
          <p:nvPr/>
        </p:nvCxnSpPr>
        <p:spPr bwMode="auto">
          <a:xfrm>
            <a:off x="1295400" y="2503488"/>
            <a:ext cx="20383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Connector 42"/>
          <p:cNvCxnSpPr>
            <a:cxnSpLocks noChangeShapeType="1"/>
          </p:cNvCxnSpPr>
          <p:nvPr/>
        </p:nvCxnSpPr>
        <p:spPr bwMode="auto">
          <a:xfrm>
            <a:off x="1295400" y="2160588"/>
            <a:ext cx="20383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Straight Connector 43"/>
          <p:cNvCxnSpPr>
            <a:cxnSpLocks noChangeShapeType="1"/>
          </p:cNvCxnSpPr>
          <p:nvPr/>
        </p:nvCxnSpPr>
        <p:spPr bwMode="auto">
          <a:xfrm>
            <a:off x="1295400" y="2846388"/>
            <a:ext cx="20383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26"/>
          <p:cNvSpPr/>
          <p:nvPr/>
        </p:nvSpPr>
        <p:spPr>
          <a:xfrm>
            <a:off x="2870200" y="2786062"/>
            <a:ext cx="109538" cy="109538"/>
          </a:xfrm>
          <a:prstGeom prst="ellips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1651000" y="2438400"/>
            <a:ext cx="109538" cy="109538"/>
          </a:xfrm>
          <a:prstGeom prst="ellips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2455863" y="2114550"/>
            <a:ext cx="109537" cy="109538"/>
          </a:xfrm>
          <a:prstGeom prst="ellips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1" name="TextBox 73"/>
          <p:cNvSpPr txBox="1">
            <a:spLocks noChangeArrowheads="1"/>
          </p:cNvSpPr>
          <p:nvPr/>
        </p:nvSpPr>
        <p:spPr bwMode="auto">
          <a:xfrm>
            <a:off x="1487488" y="1295400"/>
            <a:ext cx="1673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/>
              <a:t>Standard MST</a:t>
            </a:r>
          </a:p>
        </p:txBody>
      </p:sp>
      <p:sp>
        <p:nvSpPr>
          <p:cNvPr id="132" name="TextBox 73"/>
          <p:cNvSpPr txBox="1">
            <a:spLocks noChangeArrowheads="1"/>
          </p:cNvSpPr>
          <p:nvPr/>
        </p:nvSpPr>
        <p:spPr bwMode="auto">
          <a:xfrm>
            <a:off x="4953000" y="1371600"/>
            <a:ext cx="2608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dirty="0" smtClean="0"/>
              <a:t>Congestion-aware </a:t>
            </a:r>
            <a:r>
              <a:rPr lang="en-US" dirty="0"/>
              <a:t>MST</a:t>
            </a:r>
          </a:p>
        </p:txBody>
      </p:sp>
      <p:cxnSp>
        <p:nvCxnSpPr>
          <p:cNvPr id="133" name="Elbow Connector 132"/>
          <p:cNvCxnSpPr>
            <a:stCxn id="130" idx="4"/>
            <a:endCxn id="127" idx="2"/>
          </p:cNvCxnSpPr>
          <p:nvPr/>
        </p:nvCxnSpPr>
        <p:spPr>
          <a:xfrm rot="16200000" flipH="1">
            <a:off x="2382045" y="2352675"/>
            <a:ext cx="616743" cy="359568"/>
          </a:xfrm>
          <a:prstGeom prst="bentConnector2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xplosion 1 133"/>
          <p:cNvSpPr/>
          <p:nvPr/>
        </p:nvSpPr>
        <p:spPr>
          <a:xfrm>
            <a:off x="5867400" y="1864280"/>
            <a:ext cx="1255713" cy="726520"/>
          </a:xfrm>
          <a:prstGeom prst="irregularSeal1">
            <a:avLst/>
          </a:prstGeom>
          <a:solidFill>
            <a:srgbClr val="FF0000">
              <a:alpha val="2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5257800" y="1817688"/>
            <a:ext cx="2057400" cy="1371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36" name="Straight Connector 37"/>
          <p:cNvCxnSpPr>
            <a:cxnSpLocks noChangeShapeType="1"/>
          </p:cNvCxnSpPr>
          <p:nvPr/>
        </p:nvCxnSpPr>
        <p:spPr bwMode="auto">
          <a:xfrm>
            <a:off x="6477000" y="1828800"/>
            <a:ext cx="0" cy="13716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7" name="Straight Connector 38"/>
          <p:cNvCxnSpPr>
            <a:cxnSpLocks noChangeShapeType="1"/>
          </p:cNvCxnSpPr>
          <p:nvPr/>
        </p:nvCxnSpPr>
        <p:spPr bwMode="auto">
          <a:xfrm>
            <a:off x="6883400" y="1828800"/>
            <a:ext cx="0" cy="13716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8" name="Straight Connector 39"/>
          <p:cNvCxnSpPr>
            <a:cxnSpLocks noChangeShapeType="1"/>
          </p:cNvCxnSpPr>
          <p:nvPr/>
        </p:nvCxnSpPr>
        <p:spPr bwMode="auto">
          <a:xfrm>
            <a:off x="6070600" y="1828800"/>
            <a:ext cx="0" cy="13716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Straight Connector 40"/>
          <p:cNvCxnSpPr>
            <a:cxnSpLocks noChangeShapeType="1"/>
          </p:cNvCxnSpPr>
          <p:nvPr/>
        </p:nvCxnSpPr>
        <p:spPr bwMode="auto">
          <a:xfrm>
            <a:off x="5664200" y="1828800"/>
            <a:ext cx="0" cy="13716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Straight Connector 41"/>
          <p:cNvCxnSpPr>
            <a:cxnSpLocks noChangeShapeType="1"/>
          </p:cNvCxnSpPr>
          <p:nvPr/>
        </p:nvCxnSpPr>
        <p:spPr bwMode="auto">
          <a:xfrm>
            <a:off x="5257800" y="2503488"/>
            <a:ext cx="20383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1" name="Straight Connector 42"/>
          <p:cNvCxnSpPr>
            <a:cxnSpLocks noChangeShapeType="1"/>
          </p:cNvCxnSpPr>
          <p:nvPr/>
        </p:nvCxnSpPr>
        <p:spPr bwMode="auto">
          <a:xfrm>
            <a:off x="5257800" y="2160588"/>
            <a:ext cx="20383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" name="Straight Connector 43"/>
          <p:cNvCxnSpPr>
            <a:cxnSpLocks noChangeShapeType="1"/>
          </p:cNvCxnSpPr>
          <p:nvPr/>
        </p:nvCxnSpPr>
        <p:spPr bwMode="auto">
          <a:xfrm>
            <a:off x="5257800" y="2846388"/>
            <a:ext cx="20383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" name="Oval 142"/>
          <p:cNvSpPr/>
          <p:nvPr/>
        </p:nvSpPr>
        <p:spPr>
          <a:xfrm>
            <a:off x="6832600" y="2786062"/>
            <a:ext cx="109538" cy="109538"/>
          </a:xfrm>
          <a:prstGeom prst="ellips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5613400" y="2438400"/>
            <a:ext cx="109538" cy="109538"/>
          </a:xfrm>
          <a:prstGeom prst="ellips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6418263" y="2114550"/>
            <a:ext cx="109537" cy="109538"/>
          </a:xfrm>
          <a:prstGeom prst="ellips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46" name="Elbow Connector 145"/>
          <p:cNvCxnSpPr>
            <a:stCxn id="143" idx="1"/>
            <a:endCxn id="145" idx="4"/>
          </p:cNvCxnSpPr>
          <p:nvPr/>
        </p:nvCxnSpPr>
        <p:spPr>
          <a:xfrm rot="16200000" flipV="1">
            <a:off x="6371830" y="2325291"/>
            <a:ext cx="578015" cy="375609"/>
          </a:xfrm>
          <a:prstGeom prst="bentConnector3">
            <a:avLst>
              <a:gd name="adj1" fmla="val 3035"/>
            </a:avLst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30" idx="3"/>
            <a:endCxn id="128" idx="6"/>
          </p:cNvCxnSpPr>
          <p:nvPr/>
        </p:nvCxnSpPr>
        <p:spPr>
          <a:xfrm rot="5400000">
            <a:off x="1973660" y="1994925"/>
            <a:ext cx="285122" cy="711366"/>
          </a:xfrm>
          <a:prstGeom prst="bentConnector2">
            <a:avLst/>
          </a:prstGeom>
          <a:ln w="254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44" idx="4"/>
            <a:endCxn id="143" idx="2"/>
          </p:cNvCxnSpPr>
          <p:nvPr/>
        </p:nvCxnSpPr>
        <p:spPr>
          <a:xfrm rot="16200000" flipH="1">
            <a:off x="6103938" y="2112168"/>
            <a:ext cx="292893" cy="1164431"/>
          </a:xfrm>
          <a:prstGeom prst="bentConnector2">
            <a:avLst/>
          </a:prstGeom>
          <a:ln w="254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CGRIP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132" grpId="0"/>
      <p:bldP spid="134" grpId="0" animBg="1"/>
      <p:bldP spid="135" grpId="0" animBg="1"/>
      <p:bldP spid="143" grpId="0" animBg="1"/>
      <p:bldP spid="144" grpId="0" animBg="1"/>
      <p:bldP spid="1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CGRIP: Layer Assignment</a:t>
            </a:r>
          </a:p>
        </p:txBody>
      </p:sp>
      <p:sp>
        <p:nvSpPr>
          <p:cNvPr id="32771" name="Content Placeholder 4"/>
          <p:cNvSpPr>
            <a:spLocks noGrp="1"/>
          </p:cNvSpPr>
          <p:nvPr>
            <p:ph idx="1"/>
          </p:nvPr>
        </p:nvSpPr>
        <p:spPr>
          <a:xfrm>
            <a:off x="533400" y="990600"/>
            <a:ext cx="5861050" cy="5334000"/>
          </a:xfrm>
        </p:spPr>
        <p:txBody>
          <a:bodyPr/>
          <a:lstStyle/>
          <a:p>
            <a:r>
              <a:rPr lang="en-US" dirty="0" smtClean="0"/>
              <a:t>Removes overlap between subnets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each net assigns 2D edges into 3D</a:t>
            </a:r>
          </a:p>
          <a:p>
            <a:r>
              <a:rPr lang="en-US" dirty="0" smtClean="0"/>
              <a:t>Maze routing procedure </a:t>
            </a:r>
          </a:p>
          <a:p>
            <a:pPr lvl="1"/>
            <a:r>
              <a:rPr lang="en-US" dirty="0" smtClean="0"/>
              <a:t>Minimizes </a:t>
            </a:r>
            <a:r>
              <a:rPr lang="en-US" dirty="0" err="1"/>
              <a:t>w</a:t>
            </a:r>
            <a:r>
              <a:rPr lang="en-US" dirty="0" err="1" smtClean="0"/>
              <a:t>irelength</a:t>
            </a:r>
            <a:r>
              <a:rPr lang="en-US" dirty="0" smtClean="0"/>
              <a:t> and overflow</a:t>
            </a:r>
          </a:p>
          <a:p>
            <a:pPr lvl="1"/>
            <a:r>
              <a:rPr lang="en-US" dirty="0" smtClean="0"/>
              <a:t>Accounts for </a:t>
            </a:r>
          </a:p>
          <a:p>
            <a:pPr lvl="2"/>
            <a:r>
              <a:rPr lang="en-US" dirty="0" smtClean="0"/>
              <a:t>Varying wire sizes and spacing </a:t>
            </a:r>
          </a:p>
          <a:p>
            <a:pPr lvl="2"/>
            <a:r>
              <a:rPr lang="en-US" dirty="0" smtClean="0"/>
              <a:t>Virtual pins located on higher layers</a:t>
            </a:r>
          </a:p>
          <a:p>
            <a:pPr lvl="2"/>
            <a:r>
              <a:rPr lang="en-US" dirty="0" smtClean="0"/>
              <a:t>Routing blockages</a:t>
            </a:r>
          </a:p>
        </p:txBody>
      </p:sp>
      <p:grpSp>
        <p:nvGrpSpPr>
          <p:cNvPr id="32846" name="Group 19"/>
          <p:cNvGrpSpPr>
            <a:grpSpLocks/>
          </p:cNvGrpSpPr>
          <p:nvPr/>
        </p:nvGrpSpPr>
        <p:grpSpPr bwMode="auto">
          <a:xfrm>
            <a:off x="6394450" y="1600200"/>
            <a:ext cx="2673350" cy="4191000"/>
            <a:chOff x="6248400" y="1066800"/>
            <a:chExt cx="2672732" cy="4191000"/>
          </a:xfrm>
        </p:grpSpPr>
        <p:sp>
          <p:nvSpPr>
            <p:cNvPr id="21" name="Rectangle 20"/>
            <p:cNvSpPr/>
            <p:nvPr/>
          </p:nvSpPr>
          <p:spPr>
            <a:xfrm>
              <a:off x="6503929" y="1066800"/>
              <a:ext cx="2399745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2D projection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13452" y="1778000"/>
              <a:ext cx="2390222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Initial solution (INIT)            </a:t>
              </a:r>
            </a:p>
            <a:p>
              <a:pPr algn="ctr">
                <a:defRPr/>
              </a:pP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</a:rPr>
                <a:t>(evokes RLP)</a:t>
              </a:r>
              <a:endParaRPr lang="en-US" sz="16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13452" y="2624138"/>
              <a:ext cx="2390222" cy="7794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err="1">
                  <a:solidFill>
                    <a:srgbClr val="000000"/>
                  </a:solidFill>
                  <a:latin typeface="Arial" pitchFamily="34" charset="0"/>
                </a:rPr>
                <a:t>Ripup</a:t>
              </a: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 and re-route (RRR)</a:t>
              </a:r>
            </a:p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(evokes RLP)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21387" y="4570413"/>
              <a:ext cx="2382287" cy="687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Congestion-aware Layer Assignment (</a:t>
              </a:r>
              <a:r>
                <a:rPr lang="en-US" sz="1600" b="1" dirty="0">
                  <a:solidFill>
                    <a:srgbClr val="000000"/>
                  </a:solidFill>
                  <a:latin typeface="Arial" pitchFamily="34" charset="0"/>
                </a:rPr>
                <a:t>CLA</a:t>
              </a: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)</a:t>
              </a:r>
            </a:p>
          </p:txBody>
        </p:sp>
        <p:sp>
          <p:nvSpPr>
            <p:cNvPr id="27" name="Diamond 26"/>
            <p:cNvSpPr/>
            <p:nvPr/>
          </p:nvSpPr>
          <p:spPr>
            <a:xfrm>
              <a:off x="6505516" y="3659188"/>
              <a:ext cx="2415616" cy="684212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smtClean="0">
                  <a:solidFill>
                    <a:srgbClr val="000000"/>
                  </a:solidFill>
                  <a:latin typeface="Arial" pitchFamily="34" charset="0"/>
                </a:rPr>
                <a:t>Terminate?</a:t>
              </a:r>
              <a:endParaRPr lang="en-US" sz="16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cxnSp>
          <p:nvCxnSpPr>
            <p:cNvPr id="29" name="Elbow Connector 28"/>
            <p:cNvCxnSpPr>
              <a:stCxn id="27" idx="1"/>
              <a:endCxn id="23" idx="1"/>
            </p:cNvCxnSpPr>
            <p:nvPr/>
          </p:nvCxnSpPr>
          <p:spPr>
            <a:xfrm rot="10800000" flipH="1">
              <a:off x="6505516" y="3013075"/>
              <a:ext cx="7936" cy="987425"/>
            </a:xfrm>
            <a:prstGeom prst="bentConnector3">
              <a:avLst>
                <a:gd name="adj1" fmla="val -2918050"/>
              </a:avLst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2"/>
              <a:endCxn id="23" idx="0"/>
            </p:cNvCxnSpPr>
            <p:nvPr/>
          </p:nvCxnSpPr>
          <p:spPr>
            <a:xfrm>
              <a:off x="7708562" y="2311400"/>
              <a:ext cx="0" cy="3127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1" idx="2"/>
              <a:endCxn id="22" idx="0"/>
            </p:cNvCxnSpPr>
            <p:nvPr/>
          </p:nvCxnSpPr>
          <p:spPr>
            <a:xfrm>
              <a:off x="7703801" y="1524000"/>
              <a:ext cx="4761" cy="25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3" idx="2"/>
              <a:endCxn id="27" idx="0"/>
            </p:cNvCxnSpPr>
            <p:nvPr/>
          </p:nvCxnSpPr>
          <p:spPr>
            <a:xfrm>
              <a:off x="7708562" y="3403600"/>
              <a:ext cx="4762" cy="255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2"/>
              <a:endCxn id="24" idx="0"/>
            </p:cNvCxnSpPr>
            <p:nvPr/>
          </p:nvCxnSpPr>
          <p:spPr>
            <a:xfrm flipH="1">
              <a:off x="7713324" y="4343400"/>
              <a:ext cx="0" cy="227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64" name="TextBox 38"/>
            <p:cNvSpPr txBox="1">
              <a:spLocks noChangeArrowheads="1"/>
            </p:cNvSpPr>
            <p:nvPr/>
          </p:nvSpPr>
          <p:spPr bwMode="auto">
            <a:xfrm>
              <a:off x="6248400" y="3581400"/>
              <a:ext cx="5982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000000"/>
                  </a:solidFill>
                  <a:cs typeface="Arial" charset="0"/>
                </a:rPr>
                <a:t>No</a:t>
              </a:r>
            </a:p>
          </p:txBody>
        </p:sp>
        <p:sp>
          <p:nvSpPr>
            <p:cNvPr id="32865" name="TextBox 39"/>
            <p:cNvSpPr txBox="1">
              <a:spLocks noChangeArrowheads="1"/>
            </p:cNvSpPr>
            <p:nvPr/>
          </p:nvSpPr>
          <p:spPr bwMode="auto">
            <a:xfrm>
              <a:off x="7913441" y="4233446"/>
              <a:ext cx="7777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000000"/>
                  </a:solidFill>
                  <a:cs typeface="Arial" charset="0"/>
                </a:rPr>
                <a:t>Yes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6667500" y="5105400"/>
            <a:ext cx="2400300" cy="6858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46" name="Action Button: Forward or Next 45">
            <a:hlinkClick r:id="rId3" action="ppaction://hlinksldjump" highlightClick="1"/>
          </p:cNvPr>
          <p:cNvSpPr/>
          <p:nvPr/>
        </p:nvSpPr>
        <p:spPr>
          <a:xfrm>
            <a:off x="8382000" y="6248400"/>
            <a:ext cx="533400" cy="4572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Arial Unicode MS" pitchFamily="34" charset="-128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079621"/>
              </p:ext>
            </p:extLst>
          </p:nvPr>
        </p:nvGraphicFramePr>
        <p:xfrm>
          <a:off x="685801" y="1600201"/>
          <a:ext cx="2438400" cy="1482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</a:tblGrid>
              <a:tr h="37068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26" name="Elbow Connector 5"/>
          <p:cNvCxnSpPr>
            <a:cxnSpLocks noChangeShapeType="1"/>
          </p:cNvCxnSpPr>
          <p:nvPr/>
        </p:nvCxnSpPr>
        <p:spPr bwMode="auto">
          <a:xfrm rot="5400000">
            <a:off x="1104901" y="1714501"/>
            <a:ext cx="1143000" cy="914400"/>
          </a:xfrm>
          <a:prstGeom prst="bentConnector3">
            <a:avLst>
              <a:gd name="adj1" fmla="val 30954"/>
            </a:avLst>
          </a:prstGeom>
          <a:noFill/>
          <a:ln w="28575" algn="ctr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8"/>
          <p:cNvCxnSpPr>
            <a:cxnSpLocks noChangeShapeType="1"/>
          </p:cNvCxnSpPr>
          <p:nvPr/>
        </p:nvCxnSpPr>
        <p:spPr bwMode="auto">
          <a:xfrm>
            <a:off x="685801" y="1992314"/>
            <a:ext cx="1981200" cy="0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Elbow Connector 10"/>
          <p:cNvCxnSpPr>
            <a:cxnSpLocks noChangeShapeType="1"/>
          </p:cNvCxnSpPr>
          <p:nvPr/>
        </p:nvCxnSpPr>
        <p:spPr bwMode="auto">
          <a:xfrm rot="10800000" flipV="1">
            <a:off x="685801" y="1643064"/>
            <a:ext cx="1447800" cy="381000"/>
          </a:xfrm>
          <a:prstGeom prst="bentConnector3">
            <a:avLst>
              <a:gd name="adj1" fmla="val 34213"/>
            </a:avLst>
          </a:prstGeom>
          <a:noFill/>
          <a:ln w="28575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743397"/>
              </p:ext>
            </p:extLst>
          </p:nvPr>
        </p:nvGraphicFramePr>
        <p:xfrm>
          <a:off x="3733801" y="1641476"/>
          <a:ext cx="2438400" cy="1482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</a:tblGrid>
              <a:tr h="37068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33" name="Elbow Connector 32"/>
          <p:cNvCxnSpPr>
            <a:cxnSpLocks noChangeShapeType="1"/>
          </p:cNvCxnSpPr>
          <p:nvPr/>
        </p:nvCxnSpPr>
        <p:spPr bwMode="auto">
          <a:xfrm rot="5400000">
            <a:off x="4141789" y="1755776"/>
            <a:ext cx="1143000" cy="914400"/>
          </a:xfrm>
          <a:prstGeom prst="bentConnector3">
            <a:avLst>
              <a:gd name="adj1" fmla="val 30954"/>
            </a:avLst>
          </a:prstGeom>
          <a:noFill/>
          <a:ln w="28575" algn="ctr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Connector 34"/>
          <p:cNvCxnSpPr>
            <a:cxnSpLocks noChangeShapeType="1"/>
          </p:cNvCxnSpPr>
          <p:nvPr/>
        </p:nvCxnSpPr>
        <p:spPr bwMode="auto">
          <a:xfrm>
            <a:off x="3733801" y="2000251"/>
            <a:ext cx="5334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37"/>
          <p:cNvCxnSpPr>
            <a:cxnSpLocks noChangeShapeType="1"/>
          </p:cNvCxnSpPr>
          <p:nvPr/>
        </p:nvCxnSpPr>
        <p:spPr bwMode="auto">
          <a:xfrm>
            <a:off x="5181601" y="2000251"/>
            <a:ext cx="9906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Elbow Connector 46"/>
          <p:cNvCxnSpPr>
            <a:cxnSpLocks noChangeShapeType="1"/>
          </p:cNvCxnSpPr>
          <p:nvPr/>
        </p:nvCxnSpPr>
        <p:spPr bwMode="auto">
          <a:xfrm rot="16200000" flipH="1">
            <a:off x="3646489" y="2133601"/>
            <a:ext cx="762000" cy="457200"/>
          </a:xfrm>
          <a:prstGeom prst="bentConnector3">
            <a:avLst>
              <a:gd name="adj1" fmla="val 0"/>
            </a:avLst>
          </a:prstGeom>
          <a:noFill/>
          <a:ln w="2857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Elbow Connector 47"/>
          <p:cNvCxnSpPr>
            <a:cxnSpLocks noChangeShapeType="1"/>
          </p:cNvCxnSpPr>
          <p:nvPr/>
        </p:nvCxnSpPr>
        <p:spPr bwMode="auto">
          <a:xfrm>
            <a:off x="5181601" y="1600201"/>
            <a:ext cx="990600" cy="381000"/>
          </a:xfrm>
          <a:prstGeom prst="bentConnector3">
            <a:avLst>
              <a:gd name="adj1" fmla="val 551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>
            <a:off x="4267201" y="1981201"/>
            <a:ext cx="914400" cy="0"/>
          </a:xfrm>
          <a:prstGeom prst="line">
            <a:avLst/>
          </a:prstGeom>
          <a:noFill/>
          <a:ln w="28575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AutoShape 141"/>
          <p:cNvSpPr>
            <a:spLocks noChangeArrowheads="1"/>
          </p:cNvSpPr>
          <p:nvPr/>
        </p:nvSpPr>
        <p:spPr bwMode="auto">
          <a:xfrm>
            <a:off x="3176589" y="2244726"/>
            <a:ext cx="481012" cy="274638"/>
          </a:xfrm>
          <a:prstGeom prst="rightArrow">
            <a:avLst>
              <a:gd name="adj1" fmla="val 50000"/>
              <a:gd name="adj2" fmla="val 41580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1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CGRIP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coalesCgrip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variation of CGRIP used to judge the ISPD 2011 contest on routability-driven placement</a:t>
            </a:r>
          </a:p>
          <a:p>
            <a:pPr lvl="1"/>
            <a:r>
              <a:rPr lang="en-US" dirty="0" smtClean="0"/>
              <a:t>Uses FGR </a:t>
            </a:r>
            <a:r>
              <a:rPr lang="en-US" dirty="0" smtClean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TCAD’08]</a:t>
            </a:r>
            <a:r>
              <a:rPr lang="en-US" dirty="0" smtClean="0"/>
              <a:t> to generate an initial solution (INIT step)</a:t>
            </a:r>
          </a:p>
          <a:p>
            <a:pPr lvl="1"/>
            <a:r>
              <a:rPr lang="en-US" dirty="0" smtClean="0"/>
              <a:t>Runs a simpler variation of CGRIP after initial solution</a:t>
            </a:r>
          </a:p>
          <a:p>
            <a:pPr lvl="2"/>
            <a:r>
              <a:rPr lang="en-US" dirty="0" smtClean="0"/>
              <a:t>Maximum resolution</a:t>
            </a:r>
          </a:p>
          <a:p>
            <a:pPr lvl="2"/>
            <a:r>
              <a:rPr lang="en-US" dirty="0" smtClean="0"/>
              <a:t>Uses RLP but for IP-CA which minimizes the total overflow</a:t>
            </a:r>
          </a:p>
          <a:p>
            <a:pPr lvl="2"/>
            <a:r>
              <a:rPr lang="en-US" dirty="0" smtClean="0"/>
              <a:t>Does not have the MRSR and CMST steps</a:t>
            </a:r>
          </a:p>
          <a:p>
            <a:pPr lvl="2"/>
            <a:r>
              <a:rPr lang="en-US" dirty="0" smtClean="0"/>
              <a:t>Uses a greedy approach for layer assignment</a:t>
            </a:r>
          </a:p>
        </p:txBody>
      </p:sp>
      <p:pic>
        <p:nvPicPr>
          <p:cNvPr id="82946" name="Picture 2" descr="http://2.bp.blogspot.com/-5Uqx7_l1AKM/TWJjbhNDH0I/AAAAAAAAAL4/zPEuECFvD2A/s1600/efficienc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841" y="4267200"/>
            <a:ext cx="2194559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CGRIP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4652" y="557426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coalesCgrip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10200" y="42672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CGRIP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Setup</a:t>
            </a:r>
          </a:p>
        </p:txBody>
      </p:sp>
      <p:sp>
        <p:nvSpPr>
          <p:cNvPr id="3584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</a:t>
            </a:r>
            <a:r>
              <a:rPr lang="en-US" dirty="0" err="1" smtClean="0"/>
              <a:t>coalesCgrip</a:t>
            </a:r>
            <a:r>
              <a:rPr lang="en-US" dirty="0" smtClean="0"/>
              <a:t> and CGRIP support the new bookshelf format used in the ISPD 2011 benchmark suites </a:t>
            </a:r>
          </a:p>
          <a:p>
            <a:pPr lvl="1"/>
            <a:r>
              <a:rPr lang="en-US" dirty="0" smtClean="0"/>
              <a:t>Has different wire sizes and </a:t>
            </a:r>
            <a:r>
              <a:rPr lang="en-US" dirty="0" err="1" smtClean="0"/>
              <a:t>spacings</a:t>
            </a:r>
            <a:r>
              <a:rPr lang="en-US" dirty="0" smtClean="0"/>
              <a:t> for 9 metal layers</a:t>
            </a:r>
          </a:p>
          <a:p>
            <a:pPr lvl="1"/>
            <a:r>
              <a:rPr lang="en-US" dirty="0" smtClean="0"/>
              <a:t>Non-rectangular cells and routing obstacles</a:t>
            </a:r>
          </a:p>
          <a:p>
            <a:pPr lvl="1"/>
            <a:r>
              <a:rPr lang="en-US" dirty="0" smtClean="0"/>
              <a:t>Virtual pins located at the higher metal layers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3048000"/>
          <a:ext cx="8229600" cy="29718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71600"/>
                <a:gridCol w="1126671"/>
                <a:gridCol w="1540328"/>
                <a:gridCol w="1905000"/>
                <a:gridCol w="1143000"/>
                <a:gridCol w="1143001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Design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Nodes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Terminals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Terminal_NI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Nets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X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x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 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superblue1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847441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52627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29712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822744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704x516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superblue2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1014029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59312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33444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990899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770x1114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superblue4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600220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40550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38204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567607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467x415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superblue5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772457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74365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20676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786999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774x713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superblue10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1129144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153595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60628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1085737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638x968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superblue12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1293433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8953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6396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1293436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444x518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superblue15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1123963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252053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42296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1080409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399x495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superblue18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483452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25063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15984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468918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381x404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</a:tr>
            </a:tbl>
          </a:graphicData>
        </a:graphic>
      </p:graphicFrame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CGRIP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3820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Standard Global Routing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3400" y="1219200"/>
            <a:ext cx="6172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>
              <a:spcBef>
                <a:spcPct val="20000"/>
              </a:spcBef>
              <a:buClr>
                <a:srgbClr val="800000"/>
              </a:buClr>
              <a:buFontTx/>
              <a:buChar char="•"/>
              <a:defRPr/>
            </a:pPr>
            <a:endParaRPr kumimoji="0" lang="en-US" sz="3200" kern="0" dirty="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9220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5791200" cy="1066800"/>
          </a:xfrm>
        </p:spPr>
        <p:txBody>
          <a:bodyPr/>
          <a:lstStyle/>
          <a:p>
            <a:r>
              <a:rPr lang="en-US" sz="2400" dirty="0" smtClean="0"/>
              <a:t>Objectives of standard global routing</a:t>
            </a:r>
          </a:p>
          <a:p>
            <a:pPr lvl="1"/>
            <a:r>
              <a:rPr lang="en-US" sz="1800" dirty="0" smtClean="0"/>
              <a:t>Serves as a critical step after placement</a:t>
            </a:r>
          </a:p>
          <a:p>
            <a:pPr lvl="1"/>
            <a:r>
              <a:rPr lang="en-US" sz="1800" dirty="0" smtClean="0"/>
              <a:t>Provides coarse routes for detailed routing</a:t>
            </a:r>
          </a:p>
          <a:p>
            <a:pPr lvl="1"/>
            <a:r>
              <a:rPr lang="en-US" sz="1800" dirty="0" smtClean="0"/>
              <a:t>Provides congestion map for placement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6699250" y="3276600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Placement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99250" y="4191000"/>
            <a:ext cx="1981200" cy="5334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Global Routing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9250" y="5105400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Detailed Routing</a:t>
            </a:r>
          </a:p>
        </p:txBody>
      </p:sp>
      <p:cxnSp>
        <p:nvCxnSpPr>
          <p:cNvPr id="7" name="Straight Arrow Connector 6"/>
          <p:cNvCxnSpPr>
            <a:stCxn id="3" idx="2"/>
            <a:endCxn id="17" idx="0"/>
          </p:cNvCxnSpPr>
          <p:nvPr/>
        </p:nvCxnSpPr>
        <p:spPr>
          <a:xfrm>
            <a:off x="7689850" y="3810000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7" idx="2"/>
            <a:endCxn id="21" idx="0"/>
          </p:cNvCxnSpPr>
          <p:nvPr/>
        </p:nvCxnSpPr>
        <p:spPr>
          <a:xfrm>
            <a:off x="7689850" y="4724400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7" idx="3"/>
            <a:endCxn id="3" idx="3"/>
          </p:cNvCxnSpPr>
          <p:nvPr/>
        </p:nvCxnSpPr>
        <p:spPr>
          <a:xfrm flipV="1">
            <a:off x="8680450" y="3543300"/>
            <a:ext cx="12700" cy="914400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699250" y="1447800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Partitioning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699250" y="2362200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 smtClean="0">
                <a:solidFill>
                  <a:schemeClr val="tx1"/>
                </a:solidFill>
              </a:rPr>
              <a:t>Floorplanning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8" idx="2"/>
            <a:endCxn id="29" idx="0"/>
          </p:cNvCxnSpPr>
          <p:nvPr/>
        </p:nvCxnSpPr>
        <p:spPr>
          <a:xfrm>
            <a:off x="7689850" y="1981200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9" idx="2"/>
            <a:endCxn id="3" idx="0"/>
          </p:cNvCxnSpPr>
          <p:nvPr/>
        </p:nvCxnSpPr>
        <p:spPr>
          <a:xfrm>
            <a:off x="7689850" y="2895600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699250" y="6019800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Timing Closure</a:t>
            </a:r>
          </a:p>
        </p:txBody>
      </p:sp>
      <p:cxnSp>
        <p:nvCxnSpPr>
          <p:cNvPr id="31" name="Straight Arrow Connector 30"/>
          <p:cNvCxnSpPr>
            <a:stCxn id="21" idx="2"/>
            <a:endCxn id="33" idx="0"/>
          </p:cNvCxnSpPr>
          <p:nvPr/>
        </p:nvCxnSpPr>
        <p:spPr>
          <a:xfrm>
            <a:off x="7689850" y="5638800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900" name="Picture 4" descr="http://www.blog.revolutionit.com.au/wp-content/uploads/succ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200399"/>
            <a:ext cx="50482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20000922">
            <a:off x="2489211" y="4498073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GR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5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CGRIP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1) Minimizing Total Overflow (TOF)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375979"/>
              </p:ext>
            </p:extLst>
          </p:nvPr>
        </p:nvGraphicFramePr>
        <p:xfrm>
          <a:off x="533400" y="1371600"/>
          <a:ext cx="8458198" cy="324008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295400"/>
                <a:gridCol w="1219198"/>
                <a:gridCol w="1110344"/>
                <a:gridCol w="1480456"/>
                <a:gridCol w="838200"/>
                <a:gridCol w="1219200"/>
                <a:gridCol w="1295400"/>
              </a:tblGrid>
              <a:tr h="37917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Placer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coalesCgrip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CGRIP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917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TOF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WL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TOF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WL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TOF Imp.%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/>
                </a:tc>
              </a:tr>
              <a:tr h="312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superblue1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SimPLR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150.24</a:t>
                      </a: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151.14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</a:tr>
              <a:tr h="312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superblue2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Ripple</a:t>
                      </a: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797898</a:t>
                      </a: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307.73</a:t>
                      </a: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115332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85.55</a:t>
                      </a:r>
                    </a:p>
                  </a:txBody>
                  <a:tcPr marL="9525" marR="9525" marT="9525" marB="0" anchor="b"/>
                </a:tc>
              </a:tr>
              <a:tr h="312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superblue4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Ripple</a:t>
                      </a: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85538</a:t>
                      </a: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108.57</a:t>
                      </a: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114.38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98.35</a:t>
                      </a:r>
                    </a:p>
                  </a:txBody>
                  <a:tcPr marL="9525" marR="9525" marT="9525" marB="0" anchor="b"/>
                </a:tc>
              </a:tr>
              <a:tr h="312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superblue5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Ripple</a:t>
                      </a: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126186</a:t>
                      </a: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172.86</a:t>
                      </a: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180.56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83.95</a:t>
                      </a:r>
                    </a:p>
                  </a:txBody>
                  <a:tcPr marL="9525" marR="9525" marT="9525" marB="0" anchor="b"/>
                </a:tc>
              </a:tr>
              <a:tr h="312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superblue10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RADIANT</a:t>
                      </a: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616742</a:t>
                      </a: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250.16</a:t>
                      </a: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267.84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90.38</a:t>
                      </a:r>
                    </a:p>
                  </a:txBody>
                  <a:tcPr marL="9525" marR="9525" marT="9525" marB="0" anchor="b"/>
                </a:tc>
              </a:tr>
              <a:tr h="312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superblue12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SimPLR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415428</a:t>
                      </a: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228.85</a:t>
                      </a: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35298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243.16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91.50</a:t>
                      </a:r>
                    </a:p>
                  </a:txBody>
                  <a:tcPr marL="9525" marR="9525" marT="9525" marB="0" anchor="b"/>
                </a:tc>
              </a:tr>
              <a:tr h="312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superblue15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Ripple</a:t>
                      </a: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125936</a:t>
                      </a: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179.11</a:t>
                      </a: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12832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192.17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89.81</a:t>
                      </a:r>
                    </a:p>
                  </a:txBody>
                  <a:tcPr marL="9525" marR="9525" marT="9525" marB="0" anchor="b"/>
                </a:tc>
              </a:tr>
              <a:tr h="294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superblue18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mPL11</a:t>
                      </a: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31440</a:t>
                      </a: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98.44</a:t>
                      </a: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100.00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6938" name="Content Placeholder 2"/>
          <p:cNvSpPr txBox="1">
            <a:spLocks/>
          </p:cNvSpPr>
          <p:nvPr/>
        </p:nvSpPr>
        <p:spPr bwMode="auto">
          <a:xfrm>
            <a:off x="457200" y="4800600"/>
            <a:ext cx="8305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800000"/>
              </a:buCl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cs typeface="Arial" charset="0"/>
              </a:rPr>
              <a:t>Took placement instances from the ISPD 2011 contest website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cs typeface="Arial" charset="0"/>
              </a:rPr>
              <a:t>Used maximum resolution in CGRIP to minimize TOF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cs typeface="Arial" charset="0"/>
              </a:rPr>
              <a:t>15 minutes runtime budget for both 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coalesCgrip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 and CGRIP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cs typeface="Arial" charset="0"/>
              </a:rPr>
              <a:t>TOF is improved by 80% compared to 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coalesCgrip</a:t>
            </a:r>
            <a:endParaRPr lang="en-US" sz="2000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410200" y="1371600"/>
            <a:ext cx="0" cy="3236913"/>
          </a:xfrm>
          <a:prstGeom prst="line">
            <a:avLst/>
          </a:prstGeom>
          <a:ln w="1587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71800" y="1371600"/>
            <a:ext cx="0" cy="3236913"/>
          </a:xfrm>
          <a:prstGeom prst="line">
            <a:avLst/>
          </a:prstGeom>
          <a:ln w="1587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CGRIP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6412468"/>
            <a:ext cx="367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* WL should be scaled up to 10^5 </a:t>
            </a:r>
            <a:endParaRPr 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) Impact of Features in CGRIP</a:t>
            </a:r>
          </a:p>
        </p:txBody>
      </p:sp>
      <p:graphicFrame>
        <p:nvGraphicFramePr>
          <p:cNvPr id="37891" name="Content Placeholder 5"/>
          <p:cNvGraphicFramePr>
            <a:graphicFrameLocks noGrp="1"/>
          </p:cNvGraphicFramePr>
          <p:nvPr>
            <p:ph idx="1"/>
          </p:nvPr>
        </p:nvGraphicFramePr>
        <p:xfrm>
          <a:off x="787400" y="1168400"/>
          <a:ext cx="8178800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7" r:id="rId3" imgW="8181541" imgH="3450635" progId="Excel.Chart.8">
                  <p:embed/>
                </p:oleObj>
              </mc:Choice>
              <mc:Fallback>
                <p:oleObj r:id="rId3" imgW="8181541" imgH="3450635" progId="Excel.Chart.8">
                  <p:embed/>
                  <p:pic>
                    <p:nvPicPr>
                      <p:cNvPr id="0" name="Content Placeholder 5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1168400"/>
                        <a:ext cx="8178800" cy="345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Content Placeholder 2"/>
          <p:cNvSpPr txBox="1">
            <a:spLocks/>
          </p:cNvSpPr>
          <p:nvPr/>
        </p:nvSpPr>
        <p:spPr bwMode="auto">
          <a:xfrm>
            <a:off x="533400" y="4724400"/>
            <a:ext cx="8382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800000"/>
              </a:buClr>
              <a:buFontTx/>
              <a:buChar char="•"/>
            </a:pPr>
            <a:r>
              <a:rPr lang="en-US" sz="2400" dirty="0" smtClean="0">
                <a:cs typeface="Arial" charset="0"/>
              </a:rPr>
              <a:t>Compared to CGRIP-all</a:t>
            </a:r>
          </a:p>
          <a:p>
            <a:pPr lvl="1">
              <a:spcBef>
                <a:spcPct val="20000"/>
              </a:spcBef>
              <a:buClr>
                <a:srgbClr val="800000"/>
              </a:buClr>
              <a:buFontTx/>
              <a:buChar char="•"/>
            </a:pPr>
            <a:r>
              <a:rPr lang="en-US" sz="2000" dirty="0">
                <a:cs typeface="+mn-cs"/>
              </a:rPr>
              <a:t>CMST, MRSR, and RLP on average can improve OF by 49%, 51%, and 63%</a:t>
            </a:r>
          </a:p>
          <a:p>
            <a:pPr lvl="1">
              <a:spcBef>
                <a:spcPct val="20000"/>
              </a:spcBef>
              <a:buClr>
                <a:srgbClr val="800000"/>
              </a:buClr>
              <a:buFontTx/>
              <a:buChar char="•"/>
            </a:pPr>
            <a:r>
              <a:rPr lang="en-US" sz="2000" dirty="0" err="1">
                <a:cs typeface="+mn-cs"/>
              </a:rPr>
              <a:t>CGRIP+all</a:t>
            </a:r>
            <a:r>
              <a:rPr lang="en-US" sz="2000" dirty="0">
                <a:cs typeface="+mn-cs"/>
              </a:rPr>
              <a:t> in average improves OF by 78% 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Tx/>
              <a:buChar char="•"/>
            </a:pPr>
            <a:endParaRPr lang="en-US" sz="2000" dirty="0">
              <a:cs typeface="+mn-cs"/>
            </a:endParaRPr>
          </a:p>
        </p:txBody>
      </p:sp>
      <p:sp>
        <p:nvSpPr>
          <p:cNvPr id="37899" name="TextBox 2"/>
          <p:cNvSpPr txBox="1">
            <a:spLocks noChangeArrowheads="1"/>
          </p:cNvSpPr>
          <p:nvPr/>
        </p:nvSpPr>
        <p:spPr bwMode="auto">
          <a:xfrm>
            <a:off x="3143250" y="981075"/>
            <a:ext cx="272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/>
              <a:t>% overflow Improvement</a:t>
            </a: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CGRIP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Ranking the Congested </a:t>
            </a:r>
            <a:r>
              <a:rPr lang="en-US" dirty="0"/>
              <a:t>R</a:t>
            </a:r>
            <a:r>
              <a:rPr lang="en-US" dirty="0" smtClean="0"/>
              <a:t>egions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411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Ran </a:t>
            </a:r>
            <a:r>
              <a:rPr lang="en-US" dirty="0"/>
              <a:t>CGRIP in three modes: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b="1" dirty="0"/>
              <a:t>maxRes60</a:t>
            </a:r>
            <a:r>
              <a:rPr lang="en-US" dirty="0"/>
              <a:t>: </a:t>
            </a:r>
            <a:r>
              <a:rPr lang="en-US" dirty="0" smtClean="0"/>
              <a:t>minimizing TOF with </a:t>
            </a:r>
            <a:r>
              <a:rPr lang="en-US" dirty="0"/>
              <a:t>a time budget of 60 minutes 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b="1" dirty="0"/>
              <a:t>maxRes15: </a:t>
            </a:r>
            <a:r>
              <a:rPr lang="en-US" dirty="0" smtClean="0"/>
              <a:t>minimizing TOF</a:t>
            </a:r>
            <a:r>
              <a:rPr lang="en-US" b="1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a time-budget of 15 minutes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b="1" dirty="0"/>
              <a:t>lowRes15:</a:t>
            </a:r>
            <a:r>
              <a:rPr lang="en-US" i="1" dirty="0"/>
              <a:t> </a:t>
            </a:r>
            <a:r>
              <a:rPr lang="en-US" dirty="0" smtClean="0"/>
              <a:t>regional minimization of overflow for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x</a:t>
            </a:r>
            <a:r>
              <a:rPr lang="en-US" dirty="0" err="1" smtClean="0"/>
              <a:t>x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y</a:t>
            </a:r>
            <a:r>
              <a:rPr lang="en-US" dirty="0" smtClean="0"/>
              <a:t>=10x10 regions with a time-budget of 15 minutes and in two modes:</a:t>
            </a:r>
          </a:p>
          <a:p>
            <a:pPr marL="1314450" lvl="2" indent="-457200">
              <a:defRPr/>
            </a:pPr>
            <a:r>
              <a:rPr lang="en-US" b="1" dirty="0" smtClean="0"/>
              <a:t>NOV</a:t>
            </a:r>
            <a:r>
              <a:rPr lang="en-US" dirty="0" smtClean="0"/>
              <a:t>: no overlap between regions</a:t>
            </a:r>
          </a:p>
          <a:p>
            <a:pPr marL="1314450" lvl="2" indent="-457200">
              <a:defRPr/>
            </a:pPr>
            <a:r>
              <a:rPr lang="en-US" b="1" dirty="0" smtClean="0"/>
              <a:t>OV</a:t>
            </a:r>
            <a:r>
              <a:rPr lang="en-US" dirty="0" smtClean="0"/>
              <a:t>: overlap between regions</a:t>
            </a:r>
            <a:endParaRPr lang="en-US" dirty="0"/>
          </a:p>
        </p:txBody>
      </p:sp>
      <p:pic>
        <p:nvPicPr>
          <p:cNvPr id="13" name="Picture 2" descr="http://science-experiments.info/wp-content/uploads/science%20experiment%20carto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0" y="5029200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CGRIP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Ranking the Congested </a:t>
            </a:r>
            <a:r>
              <a:rPr lang="en-US" dirty="0"/>
              <a:t>R</a:t>
            </a:r>
            <a:r>
              <a:rPr lang="en-US" dirty="0" smtClean="0"/>
              <a:t>egions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411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Evaluated the solution of each case by: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Imposing a 10x10 resolution and ranking the resulting regions based on descending overflow in each case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Took maxRes60 as reference</a:t>
            </a:r>
          </a:p>
          <a:p>
            <a:pPr lvl="2">
              <a:defRPr/>
            </a:pPr>
            <a:r>
              <a:rPr lang="en-US" dirty="0" smtClean="0"/>
              <a:t>Identified critical regions </a:t>
            </a:r>
            <a:r>
              <a:rPr lang="en-US" i="1" dirty="0" err="1" smtClean="0"/>
              <a:t>Rc</a:t>
            </a:r>
            <a:r>
              <a:rPr lang="en-US" dirty="0" smtClean="0"/>
              <a:t> with non-zero overflow and their ranks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Evaluated the accuracy of maxRes15 and lowRes15 by this metric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76400" y="3424996"/>
                <a:ext cx="5982279" cy="689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𝐸𝑟𝑟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𝑟𝑎𝑛𝑘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𝑚𝑎𝑥𝑅𝑒𝑠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60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𝑟𝑎𝑛𝑘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𝑚𝑎𝑥𝑅𝑒𝑠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15 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𝑜𝑟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𝑙𝑜𝑤𝑅𝑒𝑠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424996"/>
                <a:ext cx="5982279" cy="6898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 descr="http://science-experiments.info/wp-content/uploads/science%20experiment%20carto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0" y="5029200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CGRIP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956458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Ranking the Congested </a:t>
            </a:r>
            <a:r>
              <a:rPr lang="en-US" dirty="0"/>
              <a:t>R</a:t>
            </a:r>
            <a:r>
              <a:rPr lang="en-US" dirty="0" smtClean="0"/>
              <a:t>egions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533400" y="4114800"/>
            <a:ext cx="8686800" cy="1066800"/>
          </a:xfrm>
        </p:spPr>
        <p:txBody>
          <a:bodyPr/>
          <a:lstStyle/>
          <a:p>
            <a:r>
              <a:rPr lang="en-US" b="1" smtClean="0"/>
              <a:t>lowRes15</a:t>
            </a:r>
            <a:r>
              <a:rPr lang="en-US" smtClean="0"/>
              <a:t> always provides a better ranking than </a:t>
            </a:r>
            <a:r>
              <a:rPr lang="en-US" b="1" smtClean="0"/>
              <a:t>maxRes15</a:t>
            </a:r>
          </a:p>
          <a:p>
            <a:r>
              <a:rPr lang="en-US" b="1" smtClean="0"/>
              <a:t>OV</a:t>
            </a:r>
            <a:r>
              <a:rPr lang="en-US" smtClean="0"/>
              <a:t> always provides a better ranking than </a:t>
            </a:r>
            <a:r>
              <a:rPr lang="en-US" b="1" smtClean="0"/>
              <a:t>NOV</a:t>
            </a:r>
          </a:p>
        </p:txBody>
      </p:sp>
      <p:sp>
        <p:nvSpPr>
          <p:cNvPr id="39940" name="TextBox 5"/>
          <p:cNvSpPr txBox="1">
            <a:spLocks noChangeArrowheads="1"/>
          </p:cNvSpPr>
          <p:nvPr/>
        </p:nvSpPr>
        <p:spPr bwMode="auto">
          <a:xfrm>
            <a:off x="1676400" y="1066800"/>
            <a:ext cx="1555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 b="1">
                <a:solidFill>
                  <a:srgbClr val="000000"/>
                </a:solidFill>
              </a:rPr>
              <a:t>% Err for NOV</a:t>
            </a:r>
          </a:p>
        </p:txBody>
      </p:sp>
      <p:sp>
        <p:nvSpPr>
          <p:cNvPr id="39941" name="TextBox 6"/>
          <p:cNvSpPr txBox="1">
            <a:spLocks noChangeArrowheads="1"/>
          </p:cNvSpPr>
          <p:nvPr/>
        </p:nvSpPr>
        <p:spPr bwMode="auto">
          <a:xfrm>
            <a:off x="6172200" y="1109663"/>
            <a:ext cx="1408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 b="1">
                <a:solidFill>
                  <a:srgbClr val="000000"/>
                </a:solidFill>
              </a:rPr>
              <a:t>% Err for OV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646113" y="1371600"/>
          <a:ext cx="40233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351651"/>
              </p:ext>
            </p:extLst>
          </p:nvPr>
        </p:nvGraphicFramePr>
        <p:xfrm>
          <a:off x="4953476" y="1371600"/>
          <a:ext cx="40233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4994" name="Picture 2" descr="http://science-experiments.info/wp-content/uploads/science%20experiment%20cartoon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0" y="5029200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CGRIP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609600" y="1154113"/>
            <a:ext cx="8382000" cy="903287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dirty="0" smtClean="0"/>
              <a:t>LCGRIP: Planning for Local Net Congestion </a:t>
            </a:r>
          </a:p>
          <a:p>
            <a:pPr marL="0" indent="0" algn="ctr">
              <a:buFontTx/>
              <a:buNone/>
            </a:pPr>
            <a:r>
              <a:rPr lang="en-US" dirty="0" smtClean="0"/>
              <a:t>in Global Routing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86000" y="2179320"/>
            <a:ext cx="5577840" cy="4297680"/>
            <a:chOff x="2286000" y="2046288"/>
            <a:chExt cx="5943600" cy="4735512"/>
          </a:xfrm>
        </p:grpSpPr>
        <p:grpSp>
          <p:nvGrpSpPr>
            <p:cNvPr id="21" name="Group 31"/>
            <p:cNvGrpSpPr>
              <a:grpSpLocks/>
            </p:cNvGrpSpPr>
            <p:nvPr/>
          </p:nvGrpSpPr>
          <p:grpSpPr bwMode="auto">
            <a:xfrm>
              <a:off x="2362200" y="2382982"/>
              <a:ext cx="5791200" cy="4017818"/>
              <a:chOff x="3352800" y="2040104"/>
              <a:chExt cx="5791200" cy="401748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557712" y="2184872"/>
                <a:ext cx="1919288" cy="5333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Placement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858000" y="2040104"/>
                <a:ext cx="2286000" cy="822892"/>
              </a:xfrm>
              <a:prstGeom prst="rect">
                <a:avLst/>
              </a:prstGeom>
              <a:noFill/>
              <a:ln w="254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Congestion Analysis for Modern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+mj-lt"/>
                  </a:rPr>
                  <a:t>Designs</a:t>
                </a:r>
              </a:p>
              <a:p>
                <a:pPr algn="ctr">
                  <a:defRPr/>
                </a:pPr>
                <a:r>
                  <a:rPr lang="en-US" sz="1600" b="1" dirty="0" smtClean="0">
                    <a:solidFill>
                      <a:schemeClr val="tx1"/>
                    </a:solidFill>
                    <a:latin typeface="+mj-lt"/>
                  </a:rPr>
                  <a:t>CGRIP</a:t>
                </a:r>
                <a:endParaRPr lang="en-US" sz="16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11675" y="4472763"/>
                <a:ext cx="1919288" cy="82289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Multi-objective</a:t>
                </a:r>
              </a:p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Global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+mj-lt"/>
                  </a:rPr>
                  <a:t>Routing</a:t>
                </a:r>
              </a:p>
              <a:p>
                <a:pPr algn="ctr">
                  <a:defRPr/>
                </a:pPr>
                <a:r>
                  <a:rPr lang="en-US" sz="1600" b="1" dirty="0" err="1" smtClean="0">
                    <a:solidFill>
                      <a:schemeClr val="tx1"/>
                    </a:solidFill>
                    <a:latin typeface="+mj-lt"/>
                  </a:rPr>
                  <a:t>Coll</a:t>
                </a:r>
                <a:r>
                  <a:rPr lang="en-US" sz="1600" b="1" dirty="0" smtClean="0">
                    <a:solidFill>
                      <a:schemeClr val="tx1"/>
                    </a:solidFill>
                    <a:latin typeface="+mj-lt"/>
                  </a:rPr>
                  <a:t>-MGR</a:t>
                </a:r>
                <a:endParaRPr lang="en-US" sz="16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511675" y="5524237"/>
                <a:ext cx="1919288" cy="5333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Detailed Routing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352800" y="3162230"/>
                <a:ext cx="2103120" cy="822892"/>
              </a:xfrm>
              <a:prstGeom prst="rect">
                <a:avLst/>
              </a:prstGeom>
              <a:noFill/>
              <a:ln w="254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+mj-lt"/>
                  </a:rPr>
                  <a:t>Congestion-aware</a:t>
                </a:r>
                <a:endParaRPr lang="en-US" sz="1600" dirty="0">
                  <a:solidFill>
                    <a:schemeClr val="tx1"/>
                  </a:solidFill>
                  <a:latin typeface="+mj-lt"/>
                </a:endParaRPr>
              </a:p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Global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+mj-lt"/>
                  </a:rPr>
                  <a:t>Routing</a:t>
                </a:r>
              </a:p>
              <a:p>
                <a:pPr algn="ctr">
                  <a:defRPr/>
                </a:pPr>
                <a:r>
                  <a:rPr lang="en-US" sz="1600" b="1" dirty="0" smtClean="0">
                    <a:solidFill>
                      <a:schemeClr val="tx1"/>
                    </a:solidFill>
                    <a:latin typeface="+mj-lt"/>
                  </a:rPr>
                  <a:t>LCGRIP</a:t>
                </a:r>
                <a:endParaRPr lang="en-US" sz="16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638800" y="3162230"/>
                <a:ext cx="2103120" cy="822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  <a:latin typeface="+mj-lt"/>
                    <a:cs typeface="Arial" pitchFamily="34" charset="0"/>
                  </a:rPr>
                  <a:t>Other Routers</a:t>
                </a:r>
              </a:p>
            </p:txBody>
          </p:sp>
          <p:cxnSp>
            <p:nvCxnSpPr>
              <p:cNvPr id="28" name="Straight Arrow Connector 27"/>
              <p:cNvCxnSpPr>
                <a:stCxn id="22" idx="3"/>
                <a:endCxn id="23" idx="1"/>
              </p:cNvCxnSpPr>
              <p:nvPr/>
            </p:nvCxnSpPr>
            <p:spPr>
              <a:xfrm>
                <a:off x="6477000" y="2451550"/>
                <a:ext cx="381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4" idx="2"/>
                <a:endCxn id="25" idx="0"/>
              </p:cNvCxnSpPr>
              <p:nvPr/>
            </p:nvCxnSpPr>
            <p:spPr>
              <a:xfrm>
                <a:off x="5471319" y="5295656"/>
                <a:ext cx="0" cy="22858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/>
            <p:cNvCxnSpPr/>
            <p:nvPr/>
          </p:nvCxnSpPr>
          <p:spPr>
            <a:xfrm>
              <a:off x="4495800" y="2133600"/>
              <a:ext cx="0" cy="3778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495800" y="6400800"/>
              <a:ext cx="0" cy="274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2286000" y="2046288"/>
              <a:ext cx="5943600" cy="473551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3" name="Elbow Connector 32"/>
            <p:cNvCxnSpPr>
              <a:stCxn id="22" idx="2"/>
              <a:endCxn id="27" idx="0"/>
            </p:cNvCxnSpPr>
            <p:nvPr/>
          </p:nvCxnSpPr>
          <p:spPr>
            <a:xfrm rot="16200000" flipH="1">
              <a:off x="4891239" y="2696679"/>
              <a:ext cx="444038" cy="117300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2" idx="2"/>
              <a:endCxn id="26" idx="0"/>
            </p:cNvCxnSpPr>
            <p:nvPr/>
          </p:nvCxnSpPr>
          <p:spPr>
            <a:xfrm rot="5400000">
              <a:off x="3748239" y="2726683"/>
              <a:ext cx="444038" cy="1112996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27" idx="2"/>
              <a:endCxn id="24" idx="0"/>
            </p:cNvCxnSpPr>
            <p:nvPr/>
          </p:nvCxnSpPr>
          <p:spPr>
            <a:xfrm rot="5400000">
              <a:off x="4846400" y="3962479"/>
              <a:ext cx="487681" cy="1219041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26" idx="2"/>
              <a:endCxn id="24" idx="0"/>
            </p:cNvCxnSpPr>
            <p:nvPr/>
          </p:nvCxnSpPr>
          <p:spPr>
            <a:xfrm rot="16200000" flipH="1">
              <a:off x="3703399" y="4038519"/>
              <a:ext cx="487681" cy="1066959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3837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Congestion Impact of Local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915400" cy="28575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Modern designs have high pin density translating to high number of local nets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In ISPD11 benchmarks, 31.20% of nets are local</a:t>
            </a:r>
          </a:p>
          <a:p>
            <a:pPr>
              <a:defRPr/>
            </a:pPr>
            <a:r>
              <a:rPr lang="en-US" dirty="0" smtClean="0"/>
              <a:t>Local nets consume wire track and block access to pins</a:t>
            </a:r>
          </a:p>
          <a:p>
            <a:pPr>
              <a:defRPr/>
            </a:pPr>
            <a:r>
              <a:rPr lang="en-US" dirty="0"/>
              <a:t>Local nets are ignored in standard global routing</a:t>
            </a:r>
          </a:p>
          <a:p>
            <a:pPr>
              <a:defRPr/>
            </a:pPr>
            <a:r>
              <a:rPr lang="en-US" dirty="0" smtClean="0"/>
              <a:t>They can cause serious routability issues at the detailed routing stage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9876" y="5410200"/>
            <a:ext cx="88665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It is desirable to have a global router that </a:t>
            </a:r>
            <a:r>
              <a:rPr lang="en-US" sz="2400" b="1" dirty="0" smtClean="0"/>
              <a:t>comprehensively </a:t>
            </a:r>
          </a:p>
          <a:p>
            <a:pPr algn="ctr"/>
            <a:r>
              <a:rPr lang="en-US" sz="2400" b="1" dirty="0" smtClean="0"/>
              <a:t>accounts </a:t>
            </a:r>
            <a:r>
              <a:rPr lang="en-US" sz="2400" b="1" dirty="0"/>
              <a:t>for congestion impact of local </a:t>
            </a:r>
            <a:r>
              <a:rPr lang="en-US" sz="2400" b="1" dirty="0" smtClean="0"/>
              <a:t>nets </a:t>
            </a:r>
          </a:p>
          <a:p>
            <a:pPr algn="ctr"/>
            <a:r>
              <a:rPr lang="en-US" sz="2400" b="1" dirty="0" smtClean="0"/>
              <a:t>in addition to the previously-mentioned factors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307080" y="3581400"/>
            <a:ext cx="2865120" cy="169527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1"/>
            <a:endCxn id="8" idx="3"/>
          </p:cNvCxnSpPr>
          <p:nvPr/>
        </p:nvCxnSpPr>
        <p:spPr>
          <a:xfrm>
            <a:off x="3307080" y="4429036"/>
            <a:ext cx="286512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07080" y="4857045"/>
            <a:ext cx="286512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307080" y="4007556"/>
            <a:ext cx="286512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8" idx="2"/>
          </p:cNvCxnSpPr>
          <p:nvPr/>
        </p:nvCxnSpPr>
        <p:spPr>
          <a:xfrm>
            <a:off x="4739640" y="3581400"/>
            <a:ext cx="0" cy="1695271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40680" y="3581400"/>
            <a:ext cx="0" cy="1695271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23924" y="3581400"/>
            <a:ext cx="0" cy="1695271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54880" y="4114800"/>
            <a:ext cx="24384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54880" y="4343400"/>
            <a:ext cx="24384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196840" y="4114800"/>
            <a:ext cx="24384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120640" y="4267200"/>
            <a:ext cx="24384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059680" y="4088271"/>
            <a:ext cx="91440" cy="91440"/>
          </a:xfrm>
          <a:prstGeom prst="ellipse">
            <a:avLst/>
          </a:prstGeom>
          <a:solidFill>
            <a:srgbClr val="3B28C8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/>
          <p:cNvCxnSpPr/>
          <p:nvPr/>
        </p:nvCxnSpPr>
        <p:spPr>
          <a:xfrm rot="10800000" flipV="1">
            <a:off x="4023924" y="4191000"/>
            <a:ext cx="715716" cy="666044"/>
          </a:xfrm>
          <a:prstGeom prst="bentConnector3">
            <a:avLst/>
          </a:prstGeom>
          <a:ln w="28575">
            <a:solidFill>
              <a:srgbClr val="3B28C8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969194" y="4202905"/>
            <a:ext cx="24384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CGRIP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4" name="Picture 4" descr="http://www.connectamol.com/wp-content/uploads/2011/03/Image-Alt-Tag-Is-Important-To-Improve-Search-Engine-Ran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493" y="4389120"/>
            <a:ext cx="2555507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LCGRIP: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7010400" cy="5334000"/>
          </a:xfrm>
        </p:spPr>
        <p:txBody>
          <a:bodyPr/>
          <a:lstStyle/>
          <a:p>
            <a:r>
              <a:rPr lang="en-US" dirty="0" smtClean="0"/>
              <a:t>To deal with local nets </a:t>
            </a:r>
          </a:p>
          <a:p>
            <a:pPr lvl="1"/>
            <a:r>
              <a:rPr lang="en-US" dirty="0" smtClean="0"/>
              <a:t>A procedure to generate non-uniform global cells to </a:t>
            </a:r>
            <a:r>
              <a:rPr lang="en-US" b="1" dirty="0" smtClean="0"/>
              <a:t>reduce</a:t>
            </a:r>
            <a:r>
              <a:rPr lang="en-US" dirty="0" smtClean="0"/>
              <a:t> the number of local nets while keeping the number of global cells intact</a:t>
            </a:r>
          </a:p>
          <a:p>
            <a:pPr lvl="1"/>
            <a:r>
              <a:rPr lang="en-US" dirty="0" smtClean="0"/>
              <a:t>A technique to </a:t>
            </a:r>
            <a:r>
              <a:rPr lang="en-US" b="1" dirty="0" smtClean="0"/>
              <a:t>approximate </a:t>
            </a:r>
            <a:r>
              <a:rPr lang="en-US" dirty="0" smtClean="0"/>
              <a:t>area required for routing local nets and adjust the area of affected global cells</a:t>
            </a:r>
          </a:p>
          <a:p>
            <a:r>
              <a:rPr lang="en-US" dirty="0" smtClean="0"/>
              <a:t>A complete graph model and IP formulation that</a:t>
            </a:r>
          </a:p>
          <a:p>
            <a:pPr lvl="1"/>
            <a:r>
              <a:rPr lang="en-US" dirty="0" smtClean="0"/>
              <a:t>Accounts for non-uniform global cells</a:t>
            </a:r>
          </a:p>
          <a:p>
            <a:pPr lvl="1"/>
            <a:r>
              <a:rPr lang="en-US" dirty="0" smtClean="0"/>
              <a:t>Includes vertex capacity in addition to edge capacity to address resource usage by local nets</a:t>
            </a:r>
          </a:p>
          <a:p>
            <a:pPr lvl="1"/>
            <a:r>
              <a:rPr lang="en-US" dirty="0" smtClean="0"/>
              <a:t>Accounts for other complicating factors that are supported by CGRIP</a:t>
            </a:r>
          </a:p>
          <a:p>
            <a:r>
              <a:rPr lang="en-US" dirty="0" smtClean="0"/>
              <a:t>Integration with CGRIP</a:t>
            </a:r>
          </a:p>
          <a:p>
            <a:pPr lvl="1"/>
            <a:endParaRPr lang="en-US" dirty="0" smtClean="0"/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CGRIP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LCGRIP: Framework Overview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352800" y="1693863"/>
            <a:ext cx="2835275" cy="822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Binning Procedures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2911475"/>
            <a:ext cx="2835275" cy="823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New graph and IP model with edge and vertex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</a:rPr>
              <a:t>capacities</a:t>
            </a:r>
            <a:endParaRPr lang="en-US" sz="1600" b="1" dirty="0">
              <a:solidFill>
                <a:srgbClr val="800000"/>
              </a:solidFill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52800" y="4130675"/>
            <a:ext cx="2835275" cy="822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</a:rPr>
              <a:t>A framework to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support new graph and new formulation</a:t>
            </a:r>
            <a:endParaRPr lang="en-US" sz="1600" b="1" dirty="0">
              <a:solidFill>
                <a:srgbClr val="800000"/>
              </a:solidFill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352800" y="5349875"/>
            <a:ext cx="2835275" cy="822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Detailed routing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</a:rPr>
              <a:t>emulator</a:t>
            </a:r>
          </a:p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</a:rPr>
              <a:t>for validation</a:t>
            </a:r>
            <a:endParaRPr lang="en-US" sz="160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4" name="Straight Arrow Connector 3"/>
          <p:cNvCxnSpPr>
            <a:stCxn id="5" idx="2"/>
            <a:endCxn id="6" idx="0"/>
          </p:cNvCxnSpPr>
          <p:nvPr/>
        </p:nvCxnSpPr>
        <p:spPr>
          <a:xfrm>
            <a:off x="4770438" y="2516188"/>
            <a:ext cx="0" cy="39528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4770438" y="3735388"/>
            <a:ext cx="0" cy="39528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>
            <a:off x="4770438" y="4953000"/>
            <a:ext cx="0" cy="39687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CGRIP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Binning Procedure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239000" y="1560513"/>
            <a:ext cx="1935163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700">
                <a:cs typeface="Arial" charset="0"/>
              </a:rPr>
              <a:t># of global nets: 2</a:t>
            </a:r>
          </a:p>
          <a:p>
            <a:pPr eaLnBrk="1" hangingPunct="1"/>
            <a:r>
              <a:rPr lang="en-US" sz="1700">
                <a:cs typeface="Arial" charset="0"/>
              </a:rPr>
              <a:t># of local nets: 6</a:t>
            </a:r>
          </a:p>
          <a:p>
            <a:pPr eaLnBrk="1" hangingPunct="1"/>
            <a:r>
              <a:rPr lang="en-US" sz="1700">
                <a:cs typeface="Arial" charset="0"/>
              </a:rPr>
              <a:t># of global cells: 9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89738" y="3157538"/>
            <a:ext cx="197326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700" dirty="0">
                <a:cs typeface="Arial" charset="0"/>
              </a:rPr>
              <a:t># of </a:t>
            </a:r>
            <a:r>
              <a:rPr lang="en-US" sz="1700" dirty="0" smtClean="0">
                <a:cs typeface="Arial" charset="0"/>
              </a:rPr>
              <a:t>global </a:t>
            </a:r>
            <a:r>
              <a:rPr lang="en-US" sz="1700" dirty="0">
                <a:cs typeface="Arial" charset="0"/>
              </a:rPr>
              <a:t>nets: 8</a:t>
            </a:r>
          </a:p>
          <a:p>
            <a:pPr eaLnBrk="1" hangingPunct="1"/>
            <a:r>
              <a:rPr lang="en-US" sz="1700" dirty="0">
                <a:cs typeface="Arial" charset="0"/>
              </a:rPr>
              <a:t># of local nets: 0</a:t>
            </a:r>
          </a:p>
          <a:p>
            <a:pPr eaLnBrk="1" hangingPunct="1"/>
            <a:r>
              <a:rPr lang="en-US" sz="1700" dirty="0">
                <a:cs typeface="Arial" charset="0"/>
              </a:rPr>
              <a:t># of global cells: 9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447800" y="3157538"/>
            <a:ext cx="13493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700">
                <a:cs typeface="Arial" charset="0"/>
              </a:rPr>
              <a:t>non-uniform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81400" y="19812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05200" y="1600200"/>
            <a:ext cx="9128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700">
                <a:cs typeface="Arial" charset="0"/>
              </a:rPr>
              <a:t>uniform</a:t>
            </a:r>
          </a:p>
        </p:txBody>
      </p:sp>
      <p:grpSp>
        <p:nvGrpSpPr>
          <p:cNvPr id="45064" name="Group 9"/>
          <p:cNvGrpSpPr>
            <a:grpSpLocks/>
          </p:cNvGrpSpPr>
          <p:nvPr/>
        </p:nvGrpSpPr>
        <p:grpSpPr bwMode="auto">
          <a:xfrm>
            <a:off x="914400" y="1073150"/>
            <a:ext cx="2368550" cy="2127250"/>
            <a:chOff x="1600200" y="1285998"/>
            <a:chExt cx="2369127" cy="2127613"/>
          </a:xfrm>
        </p:grpSpPr>
        <p:sp>
          <p:nvSpPr>
            <p:cNvPr id="45156" name="TextBox 94"/>
            <p:cNvSpPr txBox="1">
              <a:spLocks noChangeArrowheads="1"/>
            </p:cNvSpPr>
            <p:nvPr/>
          </p:nvSpPr>
          <p:spPr bwMode="auto">
            <a:xfrm>
              <a:off x="2606854" y="3059668"/>
              <a:ext cx="450764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700">
                  <a:cs typeface="Arial" charset="0"/>
                </a:rPr>
                <a:t>(a)</a:t>
              </a:r>
            </a:p>
          </p:txBody>
        </p:sp>
        <p:cxnSp>
          <p:nvCxnSpPr>
            <p:cNvPr id="96" name="Elbow Connector 95"/>
            <p:cNvCxnSpPr/>
            <p:nvPr/>
          </p:nvCxnSpPr>
          <p:spPr>
            <a:xfrm flipV="1">
              <a:off x="1981293" y="1884588"/>
              <a:ext cx="1524371" cy="762130"/>
            </a:xfrm>
            <a:prstGeom prst="bentConnector3">
              <a:avLst>
                <a:gd name="adj1" fmla="val 100303"/>
              </a:avLst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2389380" y="1482882"/>
              <a:ext cx="78759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938420" y="1873473"/>
              <a:ext cx="0" cy="593826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/>
            <p:nvPr/>
          </p:nvCxnSpPr>
          <p:spPr>
            <a:xfrm rot="5400000">
              <a:off x="3277031" y="2560967"/>
              <a:ext cx="609704" cy="304874"/>
            </a:xfrm>
            <a:prstGeom prst="bentConnector3">
              <a:avLst>
                <a:gd name="adj1" fmla="val 100000"/>
              </a:avLst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752637" y="1565446"/>
              <a:ext cx="0" cy="86851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573944" y="1300288"/>
              <a:ext cx="0" cy="174813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784764" y="1300288"/>
              <a:ext cx="0" cy="174813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180148" y="1300288"/>
              <a:ext cx="0" cy="174813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389380" y="1300288"/>
              <a:ext cx="0" cy="174813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995584" y="1300288"/>
              <a:ext cx="0" cy="174813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1600200" y="1573385"/>
              <a:ext cx="236912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1600200" y="1863947"/>
              <a:ext cx="236912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1600200" y="2156096"/>
              <a:ext cx="236912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1600200" y="2446659"/>
              <a:ext cx="236912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1600200" y="2738809"/>
              <a:ext cx="236912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1600200" y="3029370"/>
              <a:ext cx="23691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1600200" y="1285998"/>
              <a:ext cx="2369127" cy="1748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700">
                <a:latin typeface="Arial" pitchFamily="34" charset="0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3175384" y="1732162"/>
              <a:ext cx="78759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398908" y="2324400"/>
              <a:ext cx="78600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2362386" y="2875357"/>
              <a:ext cx="786004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4800600" y="1066800"/>
            <a:ext cx="2368550" cy="2133600"/>
            <a:chOff x="5403273" y="1279770"/>
            <a:chExt cx="2369127" cy="2133841"/>
          </a:xfrm>
        </p:grpSpPr>
        <p:sp>
          <p:nvSpPr>
            <p:cNvPr id="45142" name="TextBox 80"/>
            <p:cNvSpPr txBox="1">
              <a:spLocks noChangeArrowheads="1"/>
            </p:cNvSpPr>
            <p:nvPr/>
          </p:nvSpPr>
          <p:spPr bwMode="auto">
            <a:xfrm>
              <a:off x="6553200" y="3059668"/>
              <a:ext cx="450764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700">
                  <a:cs typeface="Arial" charset="0"/>
                </a:rPr>
                <a:t>(b)</a:t>
              </a:r>
            </a:p>
          </p:txBody>
        </p:sp>
        <p:cxnSp>
          <p:nvCxnSpPr>
            <p:cNvPr id="82" name="Elbow Connector 81"/>
            <p:cNvCxnSpPr/>
            <p:nvPr/>
          </p:nvCxnSpPr>
          <p:spPr>
            <a:xfrm flipV="1">
              <a:off x="5784366" y="1878326"/>
              <a:ext cx="1524371" cy="762086"/>
            </a:xfrm>
            <a:prstGeom prst="bentConnector3">
              <a:avLst>
                <a:gd name="adj1" fmla="val 100303"/>
              </a:avLst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192453" y="1579842"/>
              <a:ext cx="787592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/>
            <p:nvPr/>
          </p:nvCxnSpPr>
          <p:spPr>
            <a:xfrm rot="5400000">
              <a:off x="7080121" y="2564183"/>
              <a:ext cx="609669" cy="304874"/>
            </a:xfrm>
            <a:prstGeom prst="bentConnector3">
              <a:avLst>
                <a:gd name="adj1" fmla="val 100000"/>
              </a:avLst>
            </a:prstGeom>
            <a:ln w="25400">
              <a:solidFill>
                <a:schemeClr val="tx1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555710" y="1559202"/>
              <a:ext cx="0" cy="86846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970518" y="1294060"/>
              <a:ext cx="0" cy="174803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192453" y="1294060"/>
              <a:ext cx="0" cy="174803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5403273" y="1857685"/>
              <a:ext cx="236912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5403273" y="2440364"/>
              <a:ext cx="236912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5403273" y="1279770"/>
              <a:ext cx="2369127" cy="1748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700">
                <a:latin typeface="Arial" pitchFamily="34" charset="0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6978457" y="1725908"/>
              <a:ext cx="787592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201981" y="2318112"/>
              <a:ext cx="78600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165459" y="2869037"/>
              <a:ext cx="78600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790717" y="1867211"/>
              <a:ext cx="0" cy="593792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>
            <a:off x="3154363" y="4986338"/>
            <a:ext cx="274637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96000" y="4910138"/>
            <a:ext cx="27463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409950" y="3998913"/>
            <a:ext cx="2609850" cy="2360612"/>
            <a:chOff x="3334328" y="4346695"/>
            <a:chExt cx="2609590" cy="2360415"/>
          </a:xfrm>
        </p:grpSpPr>
        <p:sp>
          <p:nvSpPr>
            <p:cNvPr id="45121" name="TextBox 59"/>
            <p:cNvSpPr txBox="1">
              <a:spLocks noChangeArrowheads="1"/>
            </p:cNvSpPr>
            <p:nvPr/>
          </p:nvSpPr>
          <p:spPr bwMode="auto">
            <a:xfrm>
              <a:off x="3810000" y="6045935"/>
              <a:ext cx="2011889" cy="353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700" dirty="0">
                  <a:cs typeface="Arial" charset="0"/>
                </a:rPr>
                <a:t>0    </a:t>
              </a:r>
              <a:r>
                <a:rPr lang="en-US" sz="1700" dirty="0" smtClean="0">
                  <a:cs typeface="Arial" charset="0"/>
                </a:rPr>
                <a:t> </a:t>
              </a:r>
              <a:r>
                <a:rPr lang="en-US" sz="1700" dirty="0">
                  <a:cs typeface="Arial" charset="0"/>
                </a:rPr>
                <a:t>0 </a:t>
              </a:r>
              <a:r>
                <a:rPr lang="en-US" sz="1700" dirty="0" smtClean="0">
                  <a:cs typeface="Arial" charset="0"/>
                </a:rPr>
                <a:t>   </a:t>
              </a:r>
              <a:r>
                <a:rPr lang="en-US" sz="1700" dirty="0">
                  <a:cs typeface="Arial" charset="0"/>
                </a:rPr>
                <a:t>0     0  </a:t>
              </a:r>
              <a:r>
                <a:rPr lang="en-US" sz="1700" dirty="0" smtClean="0">
                  <a:cs typeface="Arial" charset="0"/>
                </a:rPr>
                <a:t>   </a:t>
              </a:r>
              <a:r>
                <a:rPr lang="en-US" sz="1700" dirty="0">
                  <a:cs typeface="Arial" charset="0"/>
                </a:rPr>
                <a:t>2</a:t>
              </a:r>
            </a:p>
          </p:txBody>
        </p:sp>
        <p:sp>
          <p:nvSpPr>
            <p:cNvPr id="45122" name="TextBox 60"/>
            <p:cNvSpPr txBox="1">
              <a:spLocks noChangeArrowheads="1"/>
            </p:cNvSpPr>
            <p:nvPr/>
          </p:nvSpPr>
          <p:spPr bwMode="auto">
            <a:xfrm>
              <a:off x="3337442" y="4448047"/>
              <a:ext cx="301686" cy="87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700">
                  <a:cs typeface="Arial" charset="0"/>
                </a:rPr>
                <a:t>0</a:t>
              </a:r>
            </a:p>
            <a:p>
              <a:pPr eaLnBrk="1" hangingPunct="1"/>
              <a:r>
                <a:rPr lang="en-US" sz="1700">
                  <a:cs typeface="Arial" charset="0"/>
                </a:rPr>
                <a:t>0</a:t>
              </a:r>
            </a:p>
            <a:p>
              <a:pPr eaLnBrk="1" hangingPunct="1"/>
              <a:r>
                <a:rPr lang="en-US" sz="1700">
                  <a:cs typeface="Arial" charset="0"/>
                </a:rPr>
                <a:t>0</a:t>
              </a:r>
            </a:p>
          </p:txBody>
        </p:sp>
        <p:sp>
          <p:nvSpPr>
            <p:cNvPr id="45123" name="TextBox 61"/>
            <p:cNvSpPr txBox="1">
              <a:spLocks noChangeArrowheads="1"/>
            </p:cNvSpPr>
            <p:nvPr/>
          </p:nvSpPr>
          <p:spPr bwMode="auto">
            <a:xfrm>
              <a:off x="3334328" y="5332427"/>
              <a:ext cx="30168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700">
                  <a:cs typeface="Arial" charset="0"/>
                </a:rPr>
                <a:t>0</a:t>
              </a:r>
            </a:p>
            <a:p>
              <a:pPr eaLnBrk="1" hangingPunct="1"/>
              <a:r>
                <a:rPr lang="en-US" sz="1700">
                  <a:cs typeface="Arial" charset="0"/>
                </a:rPr>
                <a:t>1</a:t>
              </a:r>
            </a:p>
          </p:txBody>
        </p:sp>
        <p:sp>
          <p:nvSpPr>
            <p:cNvPr id="45124" name="TextBox 62"/>
            <p:cNvSpPr txBox="1">
              <a:spLocks noChangeArrowheads="1"/>
            </p:cNvSpPr>
            <p:nvPr/>
          </p:nvSpPr>
          <p:spPr bwMode="auto">
            <a:xfrm>
              <a:off x="4478562" y="6353167"/>
              <a:ext cx="450764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700">
                  <a:cs typeface="Arial" charset="0"/>
                </a:rPr>
                <a:t>(d)</a:t>
              </a:r>
            </a:p>
          </p:txBody>
        </p:sp>
        <p:cxnSp>
          <p:nvCxnSpPr>
            <p:cNvPr id="64" name="Elbow Connector 63"/>
            <p:cNvCxnSpPr/>
            <p:nvPr/>
          </p:nvCxnSpPr>
          <p:spPr>
            <a:xfrm rot="5400000">
              <a:off x="5250245" y="5605479"/>
              <a:ext cx="609549" cy="304770"/>
            </a:xfrm>
            <a:prstGeom prst="bentConnector3">
              <a:avLst>
                <a:gd name="adj1" fmla="val 100000"/>
              </a:avLst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48670" y="4365743"/>
              <a:ext cx="0" cy="17476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759761" y="4365743"/>
              <a:ext cx="0" cy="17476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153422" y="4365743"/>
              <a:ext cx="0" cy="17476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364513" y="4365743"/>
              <a:ext cx="0" cy="17476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969265" y="4365743"/>
              <a:ext cx="0" cy="17476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574017" y="4365743"/>
              <a:ext cx="0" cy="17476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943918" y="4365743"/>
              <a:ext cx="0" cy="17476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3574017" y="4638771"/>
              <a:ext cx="23699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574017" y="4346695"/>
              <a:ext cx="23699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3574017" y="4929258"/>
              <a:ext cx="23699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3574017" y="5221334"/>
              <a:ext cx="2369901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3574017" y="5511823"/>
              <a:ext cx="23699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3574017" y="5803898"/>
              <a:ext cx="2369901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3574017" y="6094386"/>
              <a:ext cx="23699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3574017" y="4351457"/>
              <a:ext cx="2369901" cy="17476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700">
                <a:latin typeface="Arial" pitchFamily="34" charset="0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5150247" y="4797507"/>
              <a:ext cx="785735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477000" y="4016375"/>
            <a:ext cx="2368550" cy="2343150"/>
            <a:chOff x="6622473" y="4365029"/>
            <a:chExt cx="2369127" cy="2342081"/>
          </a:xfrm>
        </p:grpSpPr>
        <p:sp>
          <p:nvSpPr>
            <p:cNvPr id="45106" name="TextBox 44"/>
            <p:cNvSpPr txBox="1">
              <a:spLocks noChangeArrowheads="1"/>
            </p:cNvSpPr>
            <p:nvPr/>
          </p:nvSpPr>
          <p:spPr bwMode="auto">
            <a:xfrm>
              <a:off x="7640862" y="6353167"/>
              <a:ext cx="450764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700">
                  <a:cs typeface="Arial" charset="0"/>
                </a:rPr>
                <a:t>(e)</a:t>
              </a:r>
            </a:p>
          </p:txBody>
        </p:sp>
        <p:cxnSp>
          <p:nvCxnSpPr>
            <p:cNvPr id="46" name="Elbow Connector 45"/>
            <p:cNvCxnSpPr/>
            <p:nvPr/>
          </p:nvCxnSpPr>
          <p:spPr>
            <a:xfrm flipV="1">
              <a:off x="7003566" y="4950550"/>
              <a:ext cx="1524371" cy="761652"/>
            </a:xfrm>
            <a:prstGeom prst="bentConnector3">
              <a:avLst>
                <a:gd name="adj1" fmla="val 100303"/>
              </a:avLst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411653" y="4549095"/>
              <a:ext cx="78759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960693" y="4937856"/>
              <a:ext cx="0" cy="59504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/>
            <p:nvPr/>
          </p:nvCxnSpPr>
          <p:spPr>
            <a:xfrm rot="5400000">
              <a:off x="8299495" y="5624822"/>
              <a:ext cx="609322" cy="304874"/>
            </a:xfrm>
            <a:prstGeom prst="bentConnector3">
              <a:avLst>
                <a:gd name="adj1" fmla="val 100000"/>
              </a:avLst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596217" y="4365029"/>
              <a:ext cx="0" cy="174862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807037" y="4365029"/>
              <a:ext cx="0" cy="174862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8991600" y="4365029"/>
              <a:ext cx="0" cy="17486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6622473" y="5220302"/>
              <a:ext cx="236912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6622473" y="5802648"/>
              <a:ext cx="236912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6622473" y="4369790"/>
              <a:ext cx="2369127" cy="17486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700">
                <a:latin typeface="Arial" pitchFamily="34" charset="0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8197657" y="4798219"/>
              <a:ext cx="78759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421181" y="5388500"/>
              <a:ext cx="78600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384659" y="5940698"/>
              <a:ext cx="786004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781262" y="4634781"/>
              <a:ext cx="0" cy="867967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50850" y="3995738"/>
            <a:ext cx="2597150" cy="2393950"/>
            <a:chOff x="76200" y="4311807"/>
            <a:chExt cx="2597727" cy="2395303"/>
          </a:xfrm>
        </p:grpSpPr>
        <p:sp>
          <p:nvSpPr>
            <p:cNvPr id="45079" name="TextBox 17"/>
            <p:cNvSpPr txBox="1">
              <a:spLocks noChangeArrowheads="1"/>
            </p:cNvSpPr>
            <p:nvPr/>
          </p:nvSpPr>
          <p:spPr bwMode="auto">
            <a:xfrm>
              <a:off x="551872" y="6055171"/>
              <a:ext cx="1951608" cy="354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700" dirty="0">
                  <a:cs typeface="Arial" charset="0"/>
                </a:rPr>
                <a:t>1    </a:t>
              </a:r>
              <a:r>
                <a:rPr lang="en-US" sz="1700" dirty="0" smtClean="0">
                  <a:cs typeface="Arial" charset="0"/>
                </a:rPr>
                <a:t> </a:t>
              </a:r>
              <a:r>
                <a:rPr lang="en-US" sz="1700" dirty="0">
                  <a:cs typeface="Arial" charset="0"/>
                </a:rPr>
                <a:t>1    4  </a:t>
              </a:r>
              <a:r>
                <a:rPr lang="en-US" sz="1700" dirty="0" smtClean="0">
                  <a:cs typeface="Arial" charset="0"/>
                </a:rPr>
                <a:t>   </a:t>
              </a:r>
              <a:r>
                <a:rPr lang="en-US" sz="1700" dirty="0">
                  <a:cs typeface="Arial" charset="0"/>
                </a:rPr>
                <a:t>1  </a:t>
              </a:r>
              <a:r>
                <a:rPr lang="en-US" sz="1700" dirty="0" smtClean="0">
                  <a:cs typeface="Arial" charset="0"/>
                </a:rPr>
                <a:t>  </a:t>
              </a:r>
              <a:r>
                <a:rPr lang="en-US" sz="1700" dirty="0">
                  <a:cs typeface="Arial" charset="0"/>
                </a:rPr>
                <a:t>2</a:t>
              </a:r>
            </a:p>
          </p:txBody>
        </p:sp>
        <p:sp>
          <p:nvSpPr>
            <p:cNvPr id="45080" name="TextBox 18"/>
            <p:cNvSpPr txBox="1">
              <a:spLocks noChangeArrowheads="1"/>
            </p:cNvSpPr>
            <p:nvPr/>
          </p:nvSpPr>
          <p:spPr bwMode="auto">
            <a:xfrm>
              <a:off x="1316262" y="6353167"/>
              <a:ext cx="437940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700">
                  <a:cs typeface="Arial" charset="0"/>
                </a:rPr>
                <a:t>(c)</a:t>
              </a:r>
            </a:p>
          </p:txBody>
        </p:sp>
        <p:cxnSp>
          <p:nvCxnSpPr>
            <p:cNvPr id="20" name="Elbow Connector 19"/>
            <p:cNvCxnSpPr/>
            <p:nvPr/>
          </p:nvCxnSpPr>
          <p:spPr>
            <a:xfrm flipV="1">
              <a:off x="685935" y="4915398"/>
              <a:ext cx="1524339" cy="762431"/>
            </a:xfrm>
            <a:prstGeom prst="bentConnector3">
              <a:avLst>
                <a:gd name="adj1" fmla="val 100303"/>
              </a:avLst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094014" y="4513533"/>
              <a:ext cx="787575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3064" y="4904279"/>
              <a:ext cx="0" cy="59406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5400000">
              <a:off x="1981519" y="5579400"/>
              <a:ext cx="609945" cy="304868"/>
            </a:xfrm>
            <a:prstGeom prst="bentConnector3">
              <a:avLst>
                <a:gd name="adj1" fmla="val 100000"/>
              </a:avLst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278552" y="4330868"/>
              <a:ext cx="0" cy="174723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489389" y="4330868"/>
              <a:ext cx="0" cy="17472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884765" y="4330868"/>
              <a:ext cx="0" cy="174723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94014" y="4330868"/>
              <a:ext cx="0" cy="174723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00227" y="4330868"/>
              <a:ext cx="0" cy="174723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04851" y="4330868"/>
              <a:ext cx="0" cy="17472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673927" y="4330868"/>
              <a:ext cx="0" cy="17472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04851" y="4602483"/>
              <a:ext cx="236907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04851" y="4311807"/>
              <a:ext cx="23690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304851" y="4894748"/>
              <a:ext cx="236907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304851" y="5185425"/>
              <a:ext cx="236907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04851" y="5477691"/>
              <a:ext cx="236907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04851" y="5768367"/>
              <a:ext cx="236907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04851" y="6059044"/>
              <a:ext cx="23690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304851" y="4316572"/>
              <a:ext cx="2369076" cy="17472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700">
                <a:latin typeface="Arial" pitchFamily="34" charset="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880001" y="4762912"/>
              <a:ext cx="787575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103541" y="5353796"/>
              <a:ext cx="785987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67020" y="5906558"/>
              <a:ext cx="7859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57285" y="4597718"/>
              <a:ext cx="0" cy="868853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04" name="TextBox 42"/>
            <p:cNvSpPr txBox="1">
              <a:spLocks noChangeArrowheads="1"/>
            </p:cNvSpPr>
            <p:nvPr/>
          </p:nvSpPr>
          <p:spPr bwMode="auto">
            <a:xfrm>
              <a:off x="76200" y="4407074"/>
              <a:ext cx="301686" cy="87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700">
                  <a:cs typeface="Arial" charset="0"/>
                </a:rPr>
                <a:t>1</a:t>
              </a:r>
            </a:p>
            <a:p>
              <a:pPr eaLnBrk="1" hangingPunct="1"/>
              <a:r>
                <a:rPr lang="en-US" sz="1700">
                  <a:cs typeface="Arial" charset="0"/>
                </a:rPr>
                <a:t>1</a:t>
              </a:r>
            </a:p>
            <a:p>
              <a:pPr eaLnBrk="1" hangingPunct="1"/>
              <a:r>
                <a:rPr lang="en-US" sz="1700">
                  <a:cs typeface="Arial" charset="0"/>
                </a:rPr>
                <a:t>3</a:t>
              </a:r>
            </a:p>
          </p:txBody>
        </p:sp>
        <p:sp>
          <p:nvSpPr>
            <p:cNvPr id="45105" name="TextBox 43"/>
            <p:cNvSpPr txBox="1">
              <a:spLocks noChangeArrowheads="1"/>
            </p:cNvSpPr>
            <p:nvPr/>
          </p:nvSpPr>
          <p:spPr bwMode="auto">
            <a:xfrm>
              <a:off x="76200" y="5284743"/>
              <a:ext cx="30168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700">
                  <a:cs typeface="Arial" charset="0"/>
                </a:rPr>
                <a:t>1</a:t>
              </a:r>
            </a:p>
            <a:p>
              <a:pPr eaLnBrk="1" hangingPunct="1"/>
              <a:r>
                <a:rPr lang="en-US" sz="1700">
                  <a:cs typeface="Arial" charset="0"/>
                </a:rPr>
                <a:t>1</a:t>
              </a:r>
            </a:p>
          </p:txBody>
        </p:sp>
      </p:grpSp>
      <p:cxnSp>
        <p:nvCxnSpPr>
          <p:cNvPr id="119" name="Straight Arrow Connector 118"/>
          <p:cNvCxnSpPr/>
          <p:nvPr/>
        </p:nvCxnSpPr>
        <p:spPr>
          <a:xfrm>
            <a:off x="1477963" y="2887663"/>
            <a:ext cx="0" cy="95567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Action Button: Forward or Next 126">
            <a:hlinkClick r:id="rId2" action="ppaction://hlinksldjump" highlightClick="1"/>
          </p:cNvPr>
          <p:cNvSpPr/>
          <p:nvPr/>
        </p:nvSpPr>
        <p:spPr>
          <a:xfrm>
            <a:off x="8382000" y="6248400"/>
            <a:ext cx="533400" cy="4572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Arial Unicode MS" pitchFamily="34" charset="-128"/>
            </a:endParaRPr>
          </a:p>
        </p:txBody>
      </p:sp>
      <p:sp>
        <p:nvSpPr>
          <p:cNvPr id="128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CGRIP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traight Connector 99"/>
          <p:cNvCxnSpPr/>
          <p:nvPr/>
        </p:nvCxnSpPr>
        <p:spPr>
          <a:xfrm>
            <a:off x="520700" y="1584960"/>
            <a:ext cx="0" cy="2377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Global Routing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03473" y="1584960"/>
            <a:ext cx="2838927" cy="2392680"/>
            <a:chOff x="6203473" y="1584960"/>
            <a:chExt cx="2838927" cy="2392680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6210300" y="1600200"/>
              <a:ext cx="0" cy="23774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7700880" y="1600200"/>
              <a:ext cx="0" cy="23774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7849938" y="1600200"/>
              <a:ext cx="0" cy="23774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7998996" y="1600200"/>
              <a:ext cx="0" cy="23774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8148054" y="1600200"/>
              <a:ext cx="0" cy="23774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8297112" y="1600200"/>
              <a:ext cx="0" cy="23774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8446170" y="1600200"/>
              <a:ext cx="0" cy="23774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8595228" y="1600200"/>
              <a:ext cx="0" cy="23774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8744286" y="1600200"/>
              <a:ext cx="0" cy="23774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8893344" y="1600200"/>
              <a:ext cx="0" cy="23774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9042400" y="1600200"/>
              <a:ext cx="0" cy="23774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6359358" y="1600200"/>
              <a:ext cx="0" cy="23774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6508416" y="1600200"/>
              <a:ext cx="0" cy="23774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6657474" y="1600200"/>
              <a:ext cx="0" cy="23774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6806532" y="1600200"/>
              <a:ext cx="0" cy="23774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6955590" y="1600200"/>
              <a:ext cx="0" cy="23774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7104648" y="1600200"/>
              <a:ext cx="0" cy="23774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7253706" y="1600200"/>
              <a:ext cx="0" cy="23774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402764" y="1600200"/>
              <a:ext cx="0" cy="23774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7551822" y="1600200"/>
              <a:ext cx="0" cy="23774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6207760" y="2720340"/>
              <a:ext cx="283464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207760" y="2999740"/>
              <a:ext cx="283464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207760" y="3139440"/>
              <a:ext cx="283464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207760" y="3279140"/>
              <a:ext cx="283464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6207760" y="3418840"/>
              <a:ext cx="283464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6207760" y="3558540"/>
              <a:ext cx="283464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6207760" y="3698240"/>
              <a:ext cx="283464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6207760" y="3837940"/>
              <a:ext cx="283464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6207760" y="3964940"/>
              <a:ext cx="283464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6207760" y="1590040"/>
              <a:ext cx="283464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6207760" y="1742440"/>
              <a:ext cx="283464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6207760" y="1882140"/>
              <a:ext cx="283464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6207760" y="2021840"/>
              <a:ext cx="283464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207760" y="2161540"/>
              <a:ext cx="283464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6207760" y="2301240"/>
              <a:ext cx="283464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6207760" y="2440940"/>
              <a:ext cx="283464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207760" y="2580640"/>
              <a:ext cx="283464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6207760" y="2860040"/>
              <a:ext cx="283464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44" name="Group 1"/>
            <p:cNvGrpSpPr>
              <a:grpSpLocks/>
            </p:cNvGrpSpPr>
            <p:nvPr/>
          </p:nvGrpSpPr>
          <p:grpSpPr bwMode="auto">
            <a:xfrm>
              <a:off x="6203473" y="1584960"/>
              <a:ext cx="2834640" cy="2377440"/>
              <a:chOff x="6172200" y="1447800"/>
              <a:chExt cx="2895600" cy="2519363"/>
            </a:xfrm>
          </p:grpSpPr>
          <p:sp>
            <p:nvSpPr>
              <p:cNvPr id="283" name="Rectangle 282"/>
              <p:cNvSpPr/>
              <p:nvPr/>
            </p:nvSpPr>
            <p:spPr>
              <a:xfrm>
                <a:off x="6172200" y="1447800"/>
                <a:ext cx="2895600" cy="2519363"/>
              </a:xfrm>
              <a:prstGeom prst="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00" kern="0">
                  <a:solidFill>
                    <a:sysClr val="window" lastClr="FFFFFF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7330440" y="2566209"/>
                <a:ext cx="644007" cy="1335363"/>
              </a:xfrm>
              <a:prstGeom prst="rect">
                <a:avLst/>
              </a:prstGeom>
              <a:solidFill>
                <a:srgbClr val="9BBB59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1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C3</a:t>
                </a:r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7330440" y="2566209"/>
                <a:ext cx="170329" cy="290954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9144" tIns="0" rIns="0" bIns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12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n1</a:t>
                </a:r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7804118" y="2566209"/>
                <a:ext cx="170329" cy="290954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9144" tIns="0" rIns="0" bIns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12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n4</a:t>
                </a:r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7330440" y="3610618"/>
                <a:ext cx="170329" cy="290955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9144" tIns="0" rIns="0" bIns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12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n5</a:t>
                </a:r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7804118" y="3610618"/>
                <a:ext cx="170329" cy="290955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9144" tIns="0" rIns="0" bIns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12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n3</a:t>
                </a:r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6365240" y="1646254"/>
                <a:ext cx="644008" cy="729909"/>
              </a:xfrm>
              <a:prstGeom prst="rect">
                <a:avLst/>
              </a:prstGeom>
              <a:solidFill>
                <a:srgbClr val="F79646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1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C1</a:t>
                </a:r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6365240" y="1646254"/>
                <a:ext cx="170330" cy="159773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9144" tIns="0" rIns="0" bIns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12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n1</a:t>
                </a:r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6838918" y="1646254"/>
                <a:ext cx="170330" cy="159773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9144" tIns="0" rIns="0" bIns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12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n2</a:t>
                </a:r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6365240" y="2218073"/>
                <a:ext cx="170330" cy="158091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9144" tIns="0" rIns="0" bIns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12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n1</a:t>
                </a:r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6838918" y="2218073"/>
                <a:ext cx="170330" cy="158091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9144" tIns="0" rIns="0" bIns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12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n5</a:t>
                </a:r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8167488" y="1646254"/>
                <a:ext cx="642385" cy="1126818"/>
              </a:xfrm>
              <a:prstGeom prst="rect">
                <a:avLst/>
              </a:prstGeom>
              <a:solidFill>
                <a:srgbClr val="4BACC6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1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C2</a:t>
                </a: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8167488" y="1646254"/>
                <a:ext cx="170329" cy="245545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9144" tIns="0" rIns="0" bIns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12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n5</a:t>
                </a: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8641166" y="1646254"/>
                <a:ext cx="168707" cy="245545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9144" tIns="0" rIns="0" bIns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12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n3</a:t>
                </a:r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8167488" y="2527527"/>
                <a:ext cx="170329" cy="245545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9144" tIns="0" rIns="0" bIns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12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n4</a:t>
                </a:r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8641166" y="2527527"/>
                <a:ext cx="168707" cy="245545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9144" tIns="0" rIns="0" bIns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12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n2</a:t>
                </a:r>
              </a:p>
            </p:txBody>
          </p:sp>
          <p:cxnSp>
            <p:nvCxnSpPr>
              <p:cNvPr id="10298" name="Elbow Connector 298"/>
              <p:cNvCxnSpPr>
                <a:cxnSpLocks noChangeShapeType="1"/>
                <a:stCxn id="295" idx="1"/>
                <a:endCxn id="293" idx="3"/>
              </p:cNvCxnSpPr>
              <p:nvPr/>
            </p:nvCxnSpPr>
            <p:spPr bwMode="auto">
              <a:xfrm rot="10800000" flipV="1">
                <a:off x="7008813" y="1770063"/>
                <a:ext cx="1158875" cy="527050"/>
              </a:xfrm>
              <a:prstGeom prst="bentConnector3">
                <a:avLst>
                  <a:gd name="adj1" fmla="val 29366"/>
                </a:avLst>
              </a:prstGeom>
              <a:noFill/>
              <a:ln w="19050" algn="ctr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99" name="Elbow Connector 299"/>
              <p:cNvCxnSpPr>
                <a:cxnSpLocks noChangeShapeType="1"/>
                <a:stCxn id="287" idx="1"/>
              </p:cNvCxnSpPr>
              <p:nvPr/>
            </p:nvCxnSpPr>
            <p:spPr bwMode="auto">
              <a:xfrm rot="10800000">
                <a:off x="7137400" y="2297113"/>
                <a:ext cx="193675" cy="1458912"/>
              </a:xfrm>
              <a:prstGeom prst="bentConnector2">
                <a:avLst/>
              </a:prstGeom>
              <a:noFill/>
              <a:ln w="25400" algn="ctr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00" name="Elbow Connector 300"/>
              <p:cNvCxnSpPr>
                <a:cxnSpLocks noChangeShapeType="1"/>
                <a:stCxn id="290" idx="1"/>
                <a:endCxn id="285" idx="1"/>
              </p:cNvCxnSpPr>
              <p:nvPr/>
            </p:nvCxnSpPr>
            <p:spPr bwMode="auto">
              <a:xfrm rot="10800000" flipH="1" flipV="1">
                <a:off x="6365875" y="1725613"/>
                <a:ext cx="965200" cy="985837"/>
              </a:xfrm>
              <a:prstGeom prst="bentConnector3">
                <a:avLst>
                  <a:gd name="adj1" fmla="val -13333"/>
                </a:avLst>
              </a:prstGeom>
              <a:noFill/>
              <a:ln w="25400" algn="ctr">
                <a:solidFill>
                  <a:srgbClr val="00B050"/>
                </a:solidFill>
                <a:prstDash val="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01" name="Elbow Connector 301"/>
              <p:cNvCxnSpPr>
                <a:cxnSpLocks noChangeShapeType="1"/>
                <a:stCxn id="296" idx="3"/>
                <a:endCxn id="288" idx="3"/>
              </p:cNvCxnSpPr>
              <p:nvPr/>
            </p:nvCxnSpPr>
            <p:spPr bwMode="auto">
              <a:xfrm flipH="1">
                <a:off x="7974013" y="1770063"/>
                <a:ext cx="836612" cy="1985962"/>
              </a:xfrm>
              <a:prstGeom prst="bentConnector3">
                <a:avLst>
                  <a:gd name="adj1" fmla="val -23079"/>
                </a:avLst>
              </a:prstGeom>
              <a:noFill/>
              <a:ln w="25400" algn="ctr">
                <a:solidFill>
                  <a:srgbClr val="7030A0"/>
                </a:solidFill>
                <a:prstDash val="lg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02" name="Elbow Connector 302"/>
              <p:cNvCxnSpPr>
                <a:cxnSpLocks noChangeShapeType="1"/>
                <a:stCxn id="297" idx="1"/>
                <a:endCxn id="286" idx="3"/>
              </p:cNvCxnSpPr>
              <p:nvPr/>
            </p:nvCxnSpPr>
            <p:spPr bwMode="auto">
              <a:xfrm rot="10800000" flipV="1">
                <a:off x="7974013" y="2649538"/>
                <a:ext cx="193675" cy="61912"/>
              </a:xfrm>
              <a:prstGeom prst="bentConnector3">
                <a:avLst>
                  <a:gd name="adj1" fmla="val 50000"/>
                </a:avLst>
              </a:prstGeom>
              <a:noFill/>
              <a:ln w="19050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03" name="Elbow Connector 303"/>
              <p:cNvCxnSpPr>
                <a:cxnSpLocks noChangeShapeType="1"/>
                <a:endCxn id="291" idx="3"/>
              </p:cNvCxnSpPr>
              <p:nvPr/>
            </p:nvCxnSpPr>
            <p:spPr bwMode="auto">
              <a:xfrm rot="10800000" flipV="1">
                <a:off x="7008813" y="1581150"/>
                <a:ext cx="1930400" cy="144463"/>
              </a:xfrm>
              <a:prstGeom prst="bentConnector3">
                <a:avLst>
                  <a:gd name="adj1" fmla="val 74287"/>
                </a:avLst>
              </a:prstGeom>
              <a:noFill/>
              <a:ln w="25400" algn="ctr">
                <a:solidFill>
                  <a:srgbClr val="4A7EBB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04" name="Elbow Connector 304"/>
              <p:cNvCxnSpPr>
                <a:cxnSpLocks noChangeShapeType="1"/>
                <a:stCxn id="298" idx="3"/>
              </p:cNvCxnSpPr>
              <p:nvPr/>
            </p:nvCxnSpPr>
            <p:spPr bwMode="auto">
              <a:xfrm flipV="1">
                <a:off x="8810625" y="1581150"/>
                <a:ext cx="128588" cy="1068388"/>
              </a:xfrm>
              <a:prstGeom prst="bentConnector2">
                <a:avLst/>
              </a:prstGeom>
              <a:noFill/>
              <a:ln w="19050" algn="ctr">
                <a:solidFill>
                  <a:srgbClr val="4A7EBB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05" name="Straight Connector 305"/>
              <p:cNvCxnSpPr>
                <a:cxnSpLocks noChangeShapeType="1"/>
                <a:stCxn id="292" idx="1"/>
              </p:cNvCxnSpPr>
              <p:nvPr/>
            </p:nvCxnSpPr>
            <p:spPr bwMode="auto">
              <a:xfrm flipH="1" flipV="1">
                <a:off x="6235700" y="2286000"/>
                <a:ext cx="130175" cy="11113"/>
              </a:xfrm>
              <a:prstGeom prst="line">
                <a:avLst/>
              </a:prstGeom>
              <a:noFill/>
              <a:ln w="19050" algn="ctr">
                <a:solidFill>
                  <a:srgbClr val="00B050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0245" name="Group 3"/>
          <p:cNvGrpSpPr>
            <a:grpSpLocks/>
          </p:cNvGrpSpPr>
          <p:nvPr/>
        </p:nvGrpSpPr>
        <p:grpSpPr bwMode="auto">
          <a:xfrm>
            <a:off x="3445192" y="4328160"/>
            <a:ext cx="2834640" cy="2377440"/>
            <a:chOff x="3352800" y="4186237"/>
            <a:chExt cx="2895600" cy="2519363"/>
          </a:xfrm>
        </p:grpSpPr>
        <p:sp>
          <p:nvSpPr>
            <p:cNvPr id="260" name="Rectangle 259"/>
            <p:cNvSpPr/>
            <p:nvPr/>
          </p:nvSpPr>
          <p:spPr>
            <a:xfrm>
              <a:off x="3352800" y="4186237"/>
              <a:ext cx="2895600" cy="2519363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200" kern="0">
                <a:solidFill>
                  <a:sysClr val="window" lastClr="FFFFFF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4512013" y="5303710"/>
              <a:ext cx="642026" cy="1336255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4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  C3</a:t>
              </a: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4512013" y="5303710"/>
              <a:ext cx="170234" cy="292832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n1</a:t>
              </a: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4985426" y="5303710"/>
              <a:ext cx="168613" cy="292832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n4</a:t>
              </a: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4512013" y="6348817"/>
              <a:ext cx="170234" cy="291148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n5</a:t>
              </a: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4985426" y="6348817"/>
              <a:ext cx="168613" cy="291148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n3</a:t>
              </a: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545732" y="4384824"/>
              <a:ext cx="643646" cy="730396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4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C1</a:t>
              </a: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545732" y="4384824"/>
              <a:ext cx="170234" cy="15988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n1</a:t>
              </a: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019145" y="4384824"/>
              <a:ext cx="170234" cy="15988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n2</a:t>
              </a: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545732" y="4955342"/>
              <a:ext cx="170234" cy="15987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n1</a:t>
              </a: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019145" y="4955342"/>
              <a:ext cx="170234" cy="15987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n5</a:t>
              </a: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5348592" y="4384824"/>
              <a:ext cx="642026" cy="11275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4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C2</a:t>
              </a: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348592" y="4384824"/>
              <a:ext cx="170234" cy="24570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n5</a:t>
              </a: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5822005" y="4384824"/>
              <a:ext cx="168613" cy="24570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n3</a:t>
              </a: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348592" y="5265003"/>
              <a:ext cx="170234" cy="247392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n4</a:t>
              </a: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822005" y="5265003"/>
              <a:ext cx="168613" cy="247392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n2</a:t>
              </a:r>
            </a:p>
          </p:txBody>
        </p:sp>
        <p:cxnSp>
          <p:nvCxnSpPr>
            <p:cNvPr id="10271" name="Straight Connector 275"/>
            <p:cNvCxnSpPr>
              <a:cxnSpLocks noChangeShapeType="1"/>
            </p:cNvCxnSpPr>
            <p:nvPr/>
          </p:nvCxnSpPr>
          <p:spPr bwMode="auto">
            <a:xfrm>
              <a:off x="4768850" y="4186237"/>
              <a:ext cx="0" cy="251936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2" name="Straight Connector 276"/>
            <p:cNvCxnSpPr>
              <a:cxnSpLocks noChangeShapeType="1"/>
            </p:cNvCxnSpPr>
            <p:nvPr/>
          </p:nvCxnSpPr>
          <p:spPr bwMode="auto">
            <a:xfrm>
              <a:off x="5542829" y="4186237"/>
              <a:ext cx="0" cy="251936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3" name="Straight Connector 277"/>
            <p:cNvCxnSpPr>
              <a:cxnSpLocks noChangeShapeType="1"/>
            </p:cNvCxnSpPr>
            <p:nvPr/>
          </p:nvCxnSpPr>
          <p:spPr bwMode="auto">
            <a:xfrm>
              <a:off x="4024313" y="4186237"/>
              <a:ext cx="0" cy="251936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4" name="Straight Connector 278"/>
            <p:cNvCxnSpPr>
              <a:cxnSpLocks noChangeShapeType="1"/>
            </p:cNvCxnSpPr>
            <p:nvPr/>
          </p:nvCxnSpPr>
          <p:spPr bwMode="auto">
            <a:xfrm>
              <a:off x="3352800" y="5511800"/>
              <a:ext cx="28956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5" name="Straight Connector 279"/>
            <p:cNvCxnSpPr>
              <a:cxnSpLocks noChangeShapeType="1"/>
            </p:cNvCxnSpPr>
            <p:nvPr/>
          </p:nvCxnSpPr>
          <p:spPr bwMode="auto">
            <a:xfrm>
              <a:off x="3352800" y="4868862"/>
              <a:ext cx="28956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6" name="Straight Connector 280"/>
            <p:cNvCxnSpPr>
              <a:cxnSpLocks noChangeShapeType="1"/>
            </p:cNvCxnSpPr>
            <p:nvPr/>
          </p:nvCxnSpPr>
          <p:spPr bwMode="auto">
            <a:xfrm>
              <a:off x="3352800" y="6108700"/>
              <a:ext cx="28956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7" name="Straight Connector 281"/>
            <p:cNvCxnSpPr>
              <a:cxnSpLocks noChangeShapeType="1"/>
            </p:cNvCxnSpPr>
            <p:nvPr/>
          </p:nvCxnSpPr>
          <p:spPr bwMode="auto">
            <a:xfrm>
              <a:off x="4405313" y="5511800"/>
              <a:ext cx="0" cy="59690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0" name="Freeform 309"/>
            <p:cNvSpPr/>
            <p:nvPr/>
          </p:nvSpPr>
          <p:spPr>
            <a:xfrm>
              <a:off x="4753583" y="4251872"/>
              <a:ext cx="1420238" cy="621005"/>
            </a:xfrm>
            <a:custGeom>
              <a:avLst/>
              <a:gdLst>
                <a:gd name="connsiteX0" fmla="*/ 0 w 1421295"/>
                <a:gd name="connsiteY0" fmla="*/ 54469 h 620526"/>
                <a:gd name="connsiteX1" fmla="*/ 1262743 w 1421295"/>
                <a:gd name="connsiteY1" fmla="*/ 54469 h 620526"/>
                <a:gd name="connsiteX2" fmla="*/ 1360714 w 1421295"/>
                <a:gd name="connsiteY2" fmla="*/ 620526 h 620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1295" h="620526">
                  <a:moveTo>
                    <a:pt x="0" y="54469"/>
                  </a:moveTo>
                  <a:cubicBezTo>
                    <a:pt x="517978" y="7297"/>
                    <a:pt x="1035957" y="-39874"/>
                    <a:pt x="1262743" y="54469"/>
                  </a:cubicBezTo>
                  <a:cubicBezTo>
                    <a:pt x="1489529" y="148812"/>
                    <a:pt x="1425121" y="384669"/>
                    <a:pt x="1360714" y="620526"/>
                  </a:cubicBezTo>
                </a:path>
              </a:pathLst>
            </a:custGeom>
            <a:noFill/>
            <a:ln w="19050" cap="flat" cmpd="sng" algn="ctr">
              <a:solidFill>
                <a:srgbClr val="4F81BD">
                  <a:shade val="50000"/>
                </a:srgbClr>
              </a:solidFill>
              <a:prstDash val="sysDash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>
                <a:solidFill>
                  <a:sysClr val="window" lastClr="FFFFFF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11" name="Freeform 310"/>
            <p:cNvSpPr/>
            <p:nvPr/>
          </p:nvSpPr>
          <p:spPr>
            <a:xfrm>
              <a:off x="4774660" y="4872877"/>
              <a:ext cx="337226" cy="281052"/>
            </a:xfrm>
            <a:custGeom>
              <a:avLst/>
              <a:gdLst>
                <a:gd name="connsiteX0" fmla="*/ 337458 w 337458"/>
                <a:gd name="connsiteY0" fmla="*/ 0 h 282856"/>
                <a:gd name="connsiteX1" fmla="*/ 250372 w 337458"/>
                <a:gd name="connsiteY1" fmla="*/ 250371 h 282856"/>
                <a:gd name="connsiteX2" fmla="*/ 0 w 337458"/>
                <a:gd name="connsiteY2" fmla="*/ 272143 h 28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7458" h="282856">
                  <a:moveTo>
                    <a:pt x="337458" y="0"/>
                  </a:moveTo>
                  <a:cubicBezTo>
                    <a:pt x="322036" y="102507"/>
                    <a:pt x="306615" y="205014"/>
                    <a:pt x="250372" y="250371"/>
                  </a:cubicBezTo>
                  <a:cubicBezTo>
                    <a:pt x="194129" y="295728"/>
                    <a:pt x="97064" y="283935"/>
                    <a:pt x="0" y="272143"/>
                  </a:cubicBez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>
                <a:solidFill>
                  <a:sysClr val="window" lastClr="FFFFFF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12" name="Freeform 311"/>
            <p:cNvSpPr/>
            <p:nvPr/>
          </p:nvSpPr>
          <p:spPr>
            <a:xfrm>
              <a:off x="5548009" y="4872877"/>
              <a:ext cx="585281" cy="1588696"/>
            </a:xfrm>
            <a:custGeom>
              <a:avLst/>
              <a:gdLst>
                <a:gd name="connsiteX0" fmla="*/ 533400 w 584726"/>
                <a:gd name="connsiteY0" fmla="*/ 0 h 1589314"/>
                <a:gd name="connsiteX1" fmla="*/ 533400 w 584726"/>
                <a:gd name="connsiteY1" fmla="*/ 1371600 h 1589314"/>
                <a:gd name="connsiteX2" fmla="*/ 0 w 584726"/>
                <a:gd name="connsiteY2" fmla="*/ 1567543 h 158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726" h="1589314">
                  <a:moveTo>
                    <a:pt x="533400" y="0"/>
                  </a:moveTo>
                  <a:cubicBezTo>
                    <a:pt x="577850" y="555171"/>
                    <a:pt x="622300" y="1110343"/>
                    <a:pt x="533400" y="1371600"/>
                  </a:cubicBezTo>
                  <a:cubicBezTo>
                    <a:pt x="444500" y="1632857"/>
                    <a:pt x="222250" y="1600200"/>
                    <a:pt x="0" y="1567543"/>
                  </a:cubicBezTo>
                </a:path>
              </a:pathLst>
            </a:custGeom>
            <a:noFill/>
            <a:ln w="19050" cap="flat" cmpd="sng" algn="ctr">
              <a:solidFill>
                <a:srgbClr val="7030A0"/>
              </a:solidFill>
              <a:prstDash val="lgDash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>
                <a:solidFill>
                  <a:sysClr val="window" lastClr="FFFFFF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13" name="Freeform 312"/>
            <p:cNvSpPr/>
            <p:nvPr/>
          </p:nvSpPr>
          <p:spPr>
            <a:xfrm>
              <a:off x="3416030" y="4882975"/>
              <a:ext cx="596630" cy="434199"/>
            </a:xfrm>
            <a:custGeom>
              <a:avLst/>
              <a:gdLst>
                <a:gd name="connsiteX0" fmla="*/ 52373 w 596658"/>
                <a:gd name="connsiteY0" fmla="*/ 0 h 434137"/>
                <a:gd name="connsiteX1" fmla="*/ 52373 w 596658"/>
                <a:gd name="connsiteY1" fmla="*/ 391886 h 434137"/>
                <a:gd name="connsiteX2" fmla="*/ 596658 w 596658"/>
                <a:gd name="connsiteY2" fmla="*/ 424543 h 43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6658" h="434137">
                  <a:moveTo>
                    <a:pt x="52373" y="0"/>
                  </a:moveTo>
                  <a:cubicBezTo>
                    <a:pt x="7016" y="160564"/>
                    <a:pt x="-38341" y="321129"/>
                    <a:pt x="52373" y="391886"/>
                  </a:cubicBezTo>
                  <a:cubicBezTo>
                    <a:pt x="143087" y="462643"/>
                    <a:pt x="496872" y="422729"/>
                    <a:pt x="596658" y="424543"/>
                  </a:cubicBezTo>
                </a:path>
              </a:pathLst>
            </a:custGeom>
            <a:noFill/>
            <a:ln w="19050" cap="flat" cmpd="sng" algn="ctr">
              <a:solidFill>
                <a:srgbClr val="00B050"/>
              </a:solidFill>
              <a:prstDash val="dashDot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>
                <a:solidFill>
                  <a:sysClr val="window" lastClr="FFFFFF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0246" name="TextBox 15"/>
          <p:cNvSpPr txBox="1">
            <a:spLocks noChangeArrowheads="1"/>
          </p:cNvSpPr>
          <p:nvPr/>
        </p:nvSpPr>
        <p:spPr bwMode="auto">
          <a:xfrm>
            <a:off x="644049" y="1219200"/>
            <a:ext cx="2582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/>
              <a:t>Design after Placement</a:t>
            </a:r>
          </a:p>
        </p:txBody>
      </p:sp>
      <p:sp>
        <p:nvSpPr>
          <p:cNvPr id="10247" name="TextBox 87"/>
          <p:cNvSpPr txBox="1">
            <a:spLocks noChangeArrowheads="1"/>
          </p:cNvSpPr>
          <p:nvPr/>
        </p:nvSpPr>
        <p:spPr bwMode="auto">
          <a:xfrm>
            <a:off x="3352800" y="3933093"/>
            <a:ext cx="3019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dirty="0"/>
              <a:t>Design after Global Routing</a:t>
            </a:r>
          </a:p>
        </p:txBody>
      </p:sp>
      <p:sp>
        <p:nvSpPr>
          <p:cNvPr id="10248" name="TextBox 88"/>
          <p:cNvSpPr txBox="1">
            <a:spLocks noChangeArrowheads="1"/>
          </p:cNvSpPr>
          <p:nvPr/>
        </p:nvSpPr>
        <p:spPr bwMode="auto">
          <a:xfrm>
            <a:off x="6021387" y="1218248"/>
            <a:ext cx="3198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dirty="0"/>
              <a:t>Design after Detailed Routing</a:t>
            </a:r>
          </a:p>
        </p:txBody>
      </p:sp>
      <p:cxnSp>
        <p:nvCxnSpPr>
          <p:cNvPr id="3" name="Elbow Connector 2"/>
          <p:cNvCxnSpPr>
            <a:stCxn id="244" idx="2"/>
            <a:endCxn id="260" idx="1"/>
          </p:cNvCxnSpPr>
          <p:nvPr/>
        </p:nvCxnSpPr>
        <p:spPr>
          <a:xfrm rot="16200000" flipH="1">
            <a:off x="1913572" y="3985260"/>
            <a:ext cx="1553528" cy="1509712"/>
          </a:xfrm>
          <a:prstGeom prst="bentConnector2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260" idx="3"/>
            <a:endCxn id="283" idx="2"/>
          </p:cNvCxnSpPr>
          <p:nvPr/>
        </p:nvCxnSpPr>
        <p:spPr>
          <a:xfrm flipV="1">
            <a:off x="6279832" y="3962400"/>
            <a:ext cx="1340961" cy="1554480"/>
          </a:xfrm>
          <a:prstGeom prst="bentConnector2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CGRIP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011280" y="1584960"/>
            <a:ext cx="0" cy="2377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160338" y="1584960"/>
            <a:ext cx="0" cy="2377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309396" y="1584960"/>
            <a:ext cx="0" cy="2377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458454" y="1584960"/>
            <a:ext cx="0" cy="2377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607512" y="1584960"/>
            <a:ext cx="0" cy="2377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756570" y="1584960"/>
            <a:ext cx="0" cy="2377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905628" y="1584960"/>
            <a:ext cx="0" cy="2377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054686" y="1584960"/>
            <a:ext cx="0" cy="2377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203744" y="1584960"/>
            <a:ext cx="0" cy="2377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352800" y="1584960"/>
            <a:ext cx="0" cy="2377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69758" y="1584960"/>
            <a:ext cx="0" cy="2377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818816" y="1584960"/>
            <a:ext cx="0" cy="2377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967874" y="1584960"/>
            <a:ext cx="0" cy="2377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116932" y="1584960"/>
            <a:ext cx="0" cy="2377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265990" y="1584960"/>
            <a:ext cx="0" cy="2377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415048" y="1584960"/>
            <a:ext cx="0" cy="2377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564106" y="1584960"/>
            <a:ext cx="0" cy="2377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713164" y="1584960"/>
            <a:ext cx="0" cy="2377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862222" y="1584960"/>
            <a:ext cx="0" cy="2377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8160" y="2705100"/>
            <a:ext cx="283464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18160" y="2984500"/>
            <a:ext cx="283464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18160" y="3124200"/>
            <a:ext cx="283464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18160" y="3263900"/>
            <a:ext cx="283464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18160" y="3403600"/>
            <a:ext cx="283464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18160" y="3543300"/>
            <a:ext cx="283464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18160" y="3683000"/>
            <a:ext cx="283464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18160" y="3822700"/>
            <a:ext cx="283464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518160" y="3962400"/>
            <a:ext cx="283464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518160" y="1587500"/>
            <a:ext cx="283464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18160" y="1727200"/>
            <a:ext cx="283464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18160" y="1866900"/>
            <a:ext cx="283464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18160" y="2006600"/>
            <a:ext cx="283464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18160" y="2146300"/>
            <a:ext cx="283464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18160" y="2286000"/>
            <a:ext cx="283464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18160" y="2425700"/>
            <a:ext cx="283464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18160" y="2565400"/>
            <a:ext cx="283464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18160" y="2844800"/>
            <a:ext cx="283464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3" name="Group 2"/>
          <p:cNvGrpSpPr>
            <a:grpSpLocks/>
          </p:cNvGrpSpPr>
          <p:nvPr/>
        </p:nvGrpSpPr>
        <p:grpSpPr bwMode="auto">
          <a:xfrm>
            <a:off x="518160" y="1585912"/>
            <a:ext cx="2834640" cy="2377440"/>
            <a:chOff x="533400" y="1443037"/>
            <a:chExt cx="2895600" cy="2519363"/>
          </a:xfrm>
        </p:grpSpPr>
        <p:sp>
          <p:nvSpPr>
            <p:cNvPr id="244" name="Rectangle 243"/>
            <p:cNvSpPr/>
            <p:nvPr/>
          </p:nvSpPr>
          <p:spPr>
            <a:xfrm>
              <a:off x="533400" y="1443037"/>
              <a:ext cx="2895600" cy="2519363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200" kern="0">
                <a:solidFill>
                  <a:sysClr val="window" lastClr="FFFFFF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690991" y="2561446"/>
              <a:ext cx="643647" cy="1335363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4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C3</a:t>
              </a: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690991" y="2561446"/>
              <a:ext cx="171855" cy="290954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n1</a:t>
              </a: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166026" y="2561446"/>
              <a:ext cx="168613" cy="290954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n4</a:t>
              </a: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1690991" y="3605855"/>
              <a:ext cx="171855" cy="290955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n5</a:t>
              </a: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166026" y="3605855"/>
              <a:ext cx="168613" cy="290955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n3</a:t>
              </a: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724711" y="1641491"/>
              <a:ext cx="645268" cy="729909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4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C1</a:t>
              </a: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24711" y="1641491"/>
              <a:ext cx="170235" cy="159773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n1</a:t>
              </a: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1199745" y="1641492"/>
              <a:ext cx="170234" cy="159774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n2</a:t>
              </a: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724711" y="2213310"/>
              <a:ext cx="170235" cy="15809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n1</a:t>
              </a: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199745" y="2213310"/>
              <a:ext cx="170234" cy="15809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n5</a:t>
              </a: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527570" y="1641491"/>
              <a:ext cx="643647" cy="1126818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4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C2</a:t>
              </a: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527570" y="1641491"/>
              <a:ext cx="170235" cy="245545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n5</a:t>
              </a: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002605" y="1641492"/>
              <a:ext cx="168613" cy="245545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n3</a:t>
              </a: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2527570" y="2522764"/>
              <a:ext cx="170235" cy="245545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n4</a:t>
              </a: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3002605" y="2522764"/>
              <a:ext cx="168613" cy="245545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n2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/>
      <p:bldP spid="1024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Congestion Balancing</a:t>
            </a:r>
          </a:p>
        </p:txBody>
      </p:sp>
      <p:grpSp>
        <p:nvGrpSpPr>
          <p:cNvPr id="46083" name="Group 187"/>
          <p:cNvGrpSpPr>
            <a:grpSpLocks/>
          </p:cNvGrpSpPr>
          <p:nvPr/>
        </p:nvGrpSpPr>
        <p:grpSpPr bwMode="auto">
          <a:xfrm>
            <a:off x="2733675" y="1066800"/>
            <a:ext cx="2447925" cy="1736725"/>
            <a:chOff x="-402772" y="2224089"/>
            <a:chExt cx="2447709" cy="2271711"/>
          </a:xfrm>
        </p:grpSpPr>
        <p:grpSp>
          <p:nvGrpSpPr>
            <p:cNvPr id="46233" name="Group 188"/>
            <p:cNvGrpSpPr>
              <a:grpSpLocks/>
            </p:cNvGrpSpPr>
            <p:nvPr/>
          </p:nvGrpSpPr>
          <p:grpSpPr bwMode="auto">
            <a:xfrm>
              <a:off x="-381000" y="2286000"/>
              <a:ext cx="2414016" cy="2209800"/>
              <a:chOff x="76200" y="2209800"/>
              <a:chExt cx="4419600" cy="2971800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77026" y="2210317"/>
                <a:ext cx="4417350" cy="2971283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kern="0" dirty="0">
                  <a:solidFill>
                    <a:sysClr val="window" lastClr="FFFFFF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6255" name="Straight Connector 210"/>
              <p:cNvCxnSpPr>
                <a:cxnSpLocks noChangeShapeType="1"/>
              </p:cNvCxnSpPr>
              <p:nvPr/>
            </p:nvCxnSpPr>
            <p:spPr bwMode="auto">
              <a:xfrm>
                <a:off x="3611880" y="2209800"/>
                <a:ext cx="0" cy="297180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56" name="Straight Connector 211"/>
              <p:cNvCxnSpPr>
                <a:cxnSpLocks noChangeShapeType="1"/>
              </p:cNvCxnSpPr>
              <p:nvPr/>
            </p:nvCxnSpPr>
            <p:spPr bwMode="auto">
              <a:xfrm>
                <a:off x="960120" y="2209800"/>
                <a:ext cx="0" cy="297180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57" name="Straight Connector 212"/>
              <p:cNvCxnSpPr>
                <a:cxnSpLocks noChangeShapeType="1"/>
              </p:cNvCxnSpPr>
              <p:nvPr/>
            </p:nvCxnSpPr>
            <p:spPr bwMode="auto">
              <a:xfrm>
                <a:off x="1844040" y="2209800"/>
                <a:ext cx="0" cy="297180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58" name="Straight Connector 213"/>
              <p:cNvCxnSpPr>
                <a:cxnSpLocks noChangeShapeType="1"/>
              </p:cNvCxnSpPr>
              <p:nvPr/>
            </p:nvCxnSpPr>
            <p:spPr bwMode="auto">
              <a:xfrm>
                <a:off x="2727960" y="2209800"/>
                <a:ext cx="0" cy="297180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59" name="Straight Connector 214"/>
              <p:cNvCxnSpPr>
                <a:cxnSpLocks noChangeShapeType="1"/>
              </p:cNvCxnSpPr>
              <p:nvPr/>
            </p:nvCxnSpPr>
            <p:spPr bwMode="auto">
              <a:xfrm>
                <a:off x="4495800" y="2209800"/>
                <a:ext cx="0" cy="297180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60" name="Straight Connector 215"/>
              <p:cNvCxnSpPr>
                <a:cxnSpLocks noChangeShapeType="1"/>
              </p:cNvCxnSpPr>
              <p:nvPr/>
            </p:nvCxnSpPr>
            <p:spPr bwMode="auto">
              <a:xfrm>
                <a:off x="76200" y="2209800"/>
                <a:ext cx="0" cy="297180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61" name="Straight Connector 216"/>
              <p:cNvCxnSpPr>
                <a:cxnSpLocks noChangeShapeType="1"/>
              </p:cNvCxnSpPr>
              <p:nvPr/>
            </p:nvCxnSpPr>
            <p:spPr bwMode="auto">
              <a:xfrm flipH="1">
                <a:off x="228600" y="2590800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62" name="Straight Connector 217"/>
              <p:cNvCxnSpPr>
                <a:cxnSpLocks noChangeShapeType="1"/>
              </p:cNvCxnSpPr>
              <p:nvPr/>
            </p:nvCxnSpPr>
            <p:spPr bwMode="auto">
              <a:xfrm flipH="1">
                <a:off x="304800" y="4874172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63" name="Straight Connector 218"/>
              <p:cNvCxnSpPr>
                <a:cxnSpLocks noChangeShapeType="1"/>
              </p:cNvCxnSpPr>
              <p:nvPr/>
            </p:nvCxnSpPr>
            <p:spPr bwMode="auto">
              <a:xfrm flipH="1">
                <a:off x="2057400" y="2971799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64" name="Straight Connector 219"/>
              <p:cNvCxnSpPr>
                <a:cxnSpLocks noChangeShapeType="1"/>
              </p:cNvCxnSpPr>
              <p:nvPr/>
            </p:nvCxnSpPr>
            <p:spPr bwMode="auto">
              <a:xfrm flipH="1">
                <a:off x="2286000" y="3352800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65" name="Straight Connector 220"/>
              <p:cNvCxnSpPr>
                <a:cxnSpLocks noChangeShapeType="1"/>
              </p:cNvCxnSpPr>
              <p:nvPr/>
            </p:nvCxnSpPr>
            <p:spPr bwMode="auto">
              <a:xfrm flipH="1">
                <a:off x="2057400" y="3733800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66" name="Straight Connector 221"/>
              <p:cNvCxnSpPr>
                <a:cxnSpLocks noChangeShapeType="1"/>
              </p:cNvCxnSpPr>
              <p:nvPr/>
            </p:nvCxnSpPr>
            <p:spPr bwMode="auto">
              <a:xfrm flipH="1">
                <a:off x="3063240" y="3733800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67" name="Straight Connector 222"/>
              <p:cNvCxnSpPr>
                <a:cxnSpLocks noChangeShapeType="1"/>
              </p:cNvCxnSpPr>
              <p:nvPr/>
            </p:nvCxnSpPr>
            <p:spPr bwMode="auto">
              <a:xfrm flipH="1">
                <a:off x="2910840" y="2971799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68" name="Straight Connector 223"/>
              <p:cNvCxnSpPr>
                <a:cxnSpLocks noChangeShapeType="1"/>
              </p:cNvCxnSpPr>
              <p:nvPr/>
            </p:nvCxnSpPr>
            <p:spPr bwMode="auto">
              <a:xfrm flipH="1">
                <a:off x="3048001" y="3352800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69" name="Straight Connector 224"/>
              <p:cNvCxnSpPr>
                <a:cxnSpLocks noChangeShapeType="1"/>
              </p:cNvCxnSpPr>
              <p:nvPr/>
            </p:nvCxnSpPr>
            <p:spPr bwMode="auto">
              <a:xfrm flipH="1">
                <a:off x="2042160" y="4874172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70" name="Straight Connector 225"/>
              <p:cNvCxnSpPr>
                <a:cxnSpLocks noChangeShapeType="1"/>
              </p:cNvCxnSpPr>
              <p:nvPr/>
            </p:nvCxnSpPr>
            <p:spPr bwMode="auto">
              <a:xfrm flipH="1">
                <a:off x="3794760" y="2667000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71" name="Straight Connector 226"/>
              <p:cNvCxnSpPr>
                <a:cxnSpLocks noChangeShapeType="1"/>
              </p:cNvCxnSpPr>
              <p:nvPr/>
            </p:nvCxnSpPr>
            <p:spPr bwMode="auto">
              <a:xfrm flipH="1">
                <a:off x="3870960" y="4874172"/>
                <a:ext cx="418522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72" name="Straight Connector 227"/>
              <p:cNvCxnSpPr>
                <a:cxnSpLocks noChangeShapeType="1"/>
              </p:cNvCxnSpPr>
              <p:nvPr/>
            </p:nvCxnSpPr>
            <p:spPr bwMode="auto">
              <a:xfrm flipH="1">
                <a:off x="76200" y="3810000"/>
                <a:ext cx="4419600" cy="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73" name="Straight Connector 228"/>
              <p:cNvCxnSpPr>
                <a:cxnSpLocks noChangeShapeType="1"/>
              </p:cNvCxnSpPr>
              <p:nvPr/>
            </p:nvCxnSpPr>
            <p:spPr bwMode="auto">
              <a:xfrm flipH="1">
                <a:off x="76200" y="2906486"/>
                <a:ext cx="4419600" cy="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74" name="Straight Connector 229"/>
              <p:cNvCxnSpPr>
                <a:cxnSpLocks noChangeShapeType="1"/>
              </p:cNvCxnSpPr>
              <p:nvPr/>
            </p:nvCxnSpPr>
            <p:spPr bwMode="auto">
              <a:xfrm flipH="1">
                <a:off x="76200" y="2209800"/>
                <a:ext cx="4419600" cy="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75" name="Straight Connector 230"/>
              <p:cNvCxnSpPr>
                <a:cxnSpLocks noChangeShapeType="1"/>
              </p:cNvCxnSpPr>
              <p:nvPr/>
            </p:nvCxnSpPr>
            <p:spPr bwMode="auto">
              <a:xfrm flipH="1">
                <a:off x="76200" y="4572000"/>
                <a:ext cx="4419600" cy="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76" name="Straight Connector 231"/>
              <p:cNvCxnSpPr>
                <a:cxnSpLocks noChangeShapeType="1"/>
              </p:cNvCxnSpPr>
              <p:nvPr/>
            </p:nvCxnSpPr>
            <p:spPr bwMode="auto">
              <a:xfrm flipH="1">
                <a:off x="76200" y="5181600"/>
                <a:ext cx="4419600" cy="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90" name="TextBox 189"/>
            <p:cNvSpPr txBox="1"/>
            <p:nvPr/>
          </p:nvSpPr>
          <p:spPr>
            <a:xfrm>
              <a:off x="144868" y="2224089"/>
              <a:ext cx="363505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644886" y="2224089"/>
              <a:ext cx="363506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-393248" y="2224089"/>
              <a:ext cx="509543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0.125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536982" y="2224089"/>
              <a:ext cx="507955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0.125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125856" y="2224089"/>
              <a:ext cx="363505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68678" y="2861581"/>
              <a:ext cx="363506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71867" y="2861581"/>
              <a:ext cx="507955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0.375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-320229" y="2861581"/>
              <a:ext cx="363506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608414" y="2861581"/>
              <a:ext cx="365093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54424" y="2861581"/>
              <a:ext cx="507955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0.375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68678" y="3428470"/>
              <a:ext cx="363506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644886" y="3428470"/>
              <a:ext cx="363506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-393248" y="3428470"/>
              <a:ext cx="365093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608414" y="3428470"/>
              <a:ext cx="365093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125856" y="3428470"/>
              <a:ext cx="363505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168678" y="4005742"/>
              <a:ext cx="365093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71867" y="3963526"/>
              <a:ext cx="507955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0.125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-402772" y="3963526"/>
              <a:ext cx="507955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0.125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536982" y="3963526"/>
              <a:ext cx="507955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0.125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125856" y="4005742"/>
              <a:ext cx="363505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3025775" y="2819400"/>
            <a:ext cx="20697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defTabSz="914400" fontAlgn="auto">
              <a:spcBef>
                <a:spcPts val="0"/>
              </a:spcBef>
              <a:spcAft>
                <a:spcPts val="0"/>
              </a:spcAft>
              <a:buFontTx/>
              <a:buAutoNum type="alphaLcParenBoth"/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Arial" pitchFamily="34" charset="0"/>
              </a:rPr>
              <a:t>average: </a:t>
            </a:r>
            <a:r>
              <a:rPr kumimoji="0" lang="en-US" kern="0" dirty="0" smtClean="0">
                <a:solidFill>
                  <a:sysClr val="windowText" lastClr="000000"/>
                </a:solidFill>
                <a:latin typeface="Arial" pitchFamily="34" charset="0"/>
              </a:rPr>
              <a:t>0.196</a:t>
            </a:r>
            <a:endParaRPr kumimoji="0" lang="en-US" kern="0" dirty="0">
              <a:solidFill>
                <a:sysClr val="windowText" lastClr="000000"/>
              </a:solidFill>
              <a:latin typeface="Arial" pitchFamily="34" charset="0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Arial" pitchFamily="34" charset="0"/>
              </a:rPr>
              <a:t>     </a:t>
            </a:r>
            <a:r>
              <a:rPr kumimoji="0" lang="en-US" kern="0" dirty="0" smtClean="0">
                <a:solidFill>
                  <a:sysClr val="windowText" lastClr="000000"/>
                </a:solidFill>
                <a:latin typeface="Arial" pitchFamily="34" charset="0"/>
              </a:rPr>
              <a:t>deviation: </a:t>
            </a:r>
            <a:r>
              <a:rPr kumimoji="0" lang="en-US" kern="0" dirty="0">
                <a:solidFill>
                  <a:sysClr val="windowText" lastClr="000000"/>
                </a:solidFill>
                <a:latin typeface="Arial" pitchFamily="34" charset="0"/>
              </a:rPr>
              <a:t>3.26</a:t>
            </a:r>
          </a:p>
        </p:txBody>
      </p:sp>
      <p:grpSp>
        <p:nvGrpSpPr>
          <p:cNvPr id="234" name="Group 233"/>
          <p:cNvGrpSpPr>
            <a:grpSpLocks/>
          </p:cNvGrpSpPr>
          <p:nvPr/>
        </p:nvGrpSpPr>
        <p:grpSpPr bwMode="auto">
          <a:xfrm>
            <a:off x="6400800" y="1066800"/>
            <a:ext cx="2438400" cy="1736725"/>
            <a:chOff x="2133600" y="2224089"/>
            <a:chExt cx="2438400" cy="2271711"/>
          </a:xfrm>
        </p:grpSpPr>
        <p:grpSp>
          <p:nvGrpSpPr>
            <p:cNvPr id="46189" name="Group 234"/>
            <p:cNvGrpSpPr>
              <a:grpSpLocks/>
            </p:cNvGrpSpPr>
            <p:nvPr/>
          </p:nvGrpSpPr>
          <p:grpSpPr bwMode="auto">
            <a:xfrm>
              <a:off x="2146063" y="2286000"/>
              <a:ext cx="2414016" cy="2209800"/>
              <a:chOff x="76200" y="2209800"/>
              <a:chExt cx="4419600" cy="2971800"/>
            </a:xfrm>
          </p:grpSpPr>
          <p:sp>
            <p:nvSpPr>
              <p:cNvPr id="256" name="Rectangle 255"/>
              <p:cNvSpPr/>
              <p:nvPr/>
            </p:nvSpPr>
            <p:spPr>
              <a:xfrm>
                <a:off x="76634" y="2210317"/>
                <a:ext cx="4417740" cy="2971283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kern="0" dirty="0">
                  <a:solidFill>
                    <a:sysClr val="window" lastClr="FFFFFF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6211" name="Straight Connector 256"/>
              <p:cNvCxnSpPr>
                <a:cxnSpLocks noChangeShapeType="1"/>
              </p:cNvCxnSpPr>
              <p:nvPr/>
            </p:nvCxnSpPr>
            <p:spPr bwMode="auto">
              <a:xfrm>
                <a:off x="3611880" y="2209800"/>
                <a:ext cx="0" cy="297180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12" name="Straight Connector 257"/>
              <p:cNvCxnSpPr>
                <a:cxnSpLocks noChangeShapeType="1"/>
              </p:cNvCxnSpPr>
              <p:nvPr/>
            </p:nvCxnSpPr>
            <p:spPr bwMode="auto">
              <a:xfrm>
                <a:off x="960120" y="2209800"/>
                <a:ext cx="0" cy="297180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13" name="Straight Connector 258"/>
              <p:cNvCxnSpPr>
                <a:cxnSpLocks noChangeShapeType="1"/>
              </p:cNvCxnSpPr>
              <p:nvPr/>
            </p:nvCxnSpPr>
            <p:spPr bwMode="auto">
              <a:xfrm>
                <a:off x="1844040" y="2209800"/>
                <a:ext cx="0" cy="297180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14" name="Straight Connector 259"/>
              <p:cNvCxnSpPr>
                <a:cxnSpLocks noChangeShapeType="1"/>
              </p:cNvCxnSpPr>
              <p:nvPr/>
            </p:nvCxnSpPr>
            <p:spPr bwMode="auto">
              <a:xfrm>
                <a:off x="2727960" y="2209800"/>
                <a:ext cx="0" cy="297180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15" name="Straight Connector 260"/>
              <p:cNvCxnSpPr>
                <a:cxnSpLocks noChangeShapeType="1"/>
              </p:cNvCxnSpPr>
              <p:nvPr/>
            </p:nvCxnSpPr>
            <p:spPr bwMode="auto">
              <a:xfrm>
                <a:off x="4495800" y="2209800"/>
                <a:ext cx="0" cy="297180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16" name="Straight Connector 261"/>
              <p:cNvCxnSpPr>
                <a:cxnSpLocks noChangeShapeType="1"/>
              </p:cNvCxnSpPr>
              <p:nvPr/>
            </p:nvCxnSpPr>
            <p:spPr bwMode="auto">
              <a:xfrm>
                <a:off x="76200" y="2209800"/>
                <a:ext cx="0" cy="297180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17" name="Straight Connector 262"/>
              <p:cNvCxnSpPr>
                <a:cxnSpLocks noChangeShapeType="1"/>
              </p:cNvCxnSpPr>
              <p:nvPr/>
            </p:nvCxnSpPr>
            <p:spPr bwMode="auto">
              <a:xfrm flipH="1">
                <a:off x="228600" y="2590800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18" name="Straight Connector 263"/>
              <p:cNvCxnSpPr>
                <a:cxnSpLocks noChangeShapeType="1"/>
              </p:cNvCxnSpPr>
              <p:nvPr/>
            </p:nvCxnSpPr>
            <p:spPr bwMode="auto">
              <a:xfrm flipH="1">
                <a:off x="304800" y="4874172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19" name="Straight Connector 264"/>
              <p:cNvCxnSpPr>
                <a:cxnSpLocks noChangeShapeType="1"/>
              </p:cNvCxnSpPr>
              <p:nvPr/>
            </p:nvCxnSpPr>
            <p:spPr bwMode="auto">
              <a:xfrm flipH="1">
                <a:off x="2057400" y="2971799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20" name="Straight Connector 265"/>
              <p:cNvCxnSpPr>
                <a:cxnSpLocks noChangeShapeType="1"/>
              </p:cNvCxnSpPr>
              <p:nvPr/>
            </p:nvCxnSpPr>
            <p:spPr bwMode="auto">
              <a:xfrm flipH="1">
                <a:off x="2286000" y="3352800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21" name="Straight Connector 266"/>
              <p:cNvCxnSpPr>
                <a:cxnSpLocks noChangeShapeType="1"/>
              </p:cNvCxnSpPr>
              <p:nvPr/>
            </p:nvCxnSpPr>
            <p:spPr bwMode="auto">
              <a:xfrm flipH="1">
                <a:off x="2057400" y="3733800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22" name="Straight Connector 267"/>
              <p:cNvCxnSpPr>
                <a:cxnSpLocks noChangeShapeType="1"/>
              </p:cNvCxnSpPr>
              <p:nvPr/>
            </p:nvCxnSpPr>
            <p:spPr bwMode="auto">
              <a:xfrm flipH="1">
                <a:off x="3063240" y="3733800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23" name="Straight Connector 268"/>
              <p:cNvCxnSpPr>
                <a:cxnSpLocks noChangeShapeType="1"/>
              </p:cNvCxnSpPr>
              <p:nvPr/>
            </p:nvCxnSpPr>
            <p:spPr bwMode="auto">
              <a:xfrm flipH="1">
                <a:off x="2910840" y="2971799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24" name="Straight Connector 269"/>
              <p:cNvCxnSpPr>
                <a:cxnSpLocks noChangeShapeType="1"/>
              </p:cNvCxnSpPr>
              <p:nvPr/>
            </p:nvCxnSpPr>
            <p:spPr bwMode="auto">
              <a:xfrm flipH="1">
                <a:off x="3048001" y="3352800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25" name="Straight Connector 270"/>
              <p:cNvCxnSpPr>
                <a:cxnSpLocks noChangeShapeType="1"/>
              </p:cNvCxnSpPr>
              <p:nvPr/>
            </p:nvCxnSpPr>
            <p:spPr bwMode="auto">
              <a:xfrm flipH="1">
                <a:off x="2042160" y="4874172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26" name="Straight Connector 271"/>
              <p:cNvCxnSpPr>
                <a:cxnSpLocks noChangeShapeType="1"/>
              </p:cNvCxnSpPr>
              <p:nvPr/>
            </p:nvCxnSpPr>
            <p:spPr bwMode="auto">
              <a:xfrm flipH="1">
                <a:off x="3794760" y="2667000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27" name="Straight Connector 272"/>
              <p:cNvCxnSpPr>
                <a:cxnSpLocks noChangeShapeType="1"/>
              </p:cNvCxnSpPr>
              <p:nvPr/>
            </p:nvCxnSpPr>
            <p:spPr bwMode="auto">
              <a:xfrm flipH="1">
                <a:off x="3870960" y="4874172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28" name="Straight Connector 273"/>
              <p:cNvCxnSpPr>
                <a:cxnSpLocks noChangeShapeType="1"/>
              </p:cNvCxnSpPr>
              <p:nvPr/>
            </p:nvCxnSpPr>
            <p:spPr bwMode="auto">
              <a:xfrm flipH="1">
                <a:off x="76200" y="3810000"/>
                <a:ext cx="4419600" cy="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29" name="Straight Connector 274"/>
              <p:cNvCxnSpPr>
                <a:cxnSpLocks noChangeShapeType="1"/>
              </p:cNvCxnSpPr>
              <p:nvPr/>
            </p:nvCxnSpPr>
            <p:spPr bwMode="auto">
              <a:xfrm flipH="1">
                <a:off x="76200" y="3044247"/>
                <a:ext cx="4419600" cy="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30" name="Straight Connector 275"/>
              <p:cNvCxnSpPr>
                <a:cxnSpLocks noChangeShapeType="1"/>
              </p:cNvCxnSpPr>
              <p:nvPr/>
            </p:nvCxnSpPr>
            <p:spPr bwMode="auto">
              <a:xfrm flipH="1">
                <a:off x="76200" y="2209800"/>
                <a:ext cx="4419600" cy="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31" name="Straight Connector 276"/>
              <p:cNvCxnSpPr>
                <a:cxnSpLocks noChangeShapeType="1"/>
              </p:cNvCxnSpPr>
              <p:nvPr/>
            </p:nvCxnSpPr>
            <p:spPr bwMode="auto">
              <a:xfrm flipH="1">
                <a:off x="76200" y="4572000"/>
                <a:ext cx="4419600" cy="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232" name="Straight Connector 277"/>
              <p:cNvCxnSpPr>
                <a:cxnSpLocks noChangeShapeType="1"/>
              </p:cNvCxnSpPr>
              <p:nvPr/>
            </p:nvCxnSpPr>
            <p:spPr bwMode="auto">
              <a:xfrm flipH="1">
                <a:off x="76200" y="5181600"/>
                <a:ext cx="4419600" cy="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36" name="TextBox 235"/>
            <p:cNvSpPr txBox="1"/>
            <p:nvPr/>
          </p:nvSpPr>
          <p:spPr>
            <a:xfrm>
              <a:off x="2671763" y="2224089"/>
              <a:ext cx="363537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171825" y="2224089"/>
              <a:ext cx="363538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0.1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133600" y="2224089"/>
              <a:ext cx="365125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0.1</a:t>
              </a: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4064000" y="2224089"/>
              <a:ext cx="363538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0.1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3652838" y="2224089"/>
              <a:ext cx="363537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0.1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2695575" y="2861581"/>
              <a:ext cx="363538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3098800" y="2861581"/>
              <a:ext cx="436563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0.33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2206625" y="2861581"/>
              <a:ext cx="363538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4135438" y="2861581"/>
              <a:ext cx="365125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581400" y="2861581"/>
              <a:ext cx="434975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0.33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2695575" y="3428470"/>
              <a:ext cx="363538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171825" y="3428470"/>
              <a:ext cx="363538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216150" y="3428470"/>
              <a:ext cx="363538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135438" y="3428470"/>
              <a:ext cx="365125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652838" y="3428470"/>
              <a:ext cx="363537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2695575" y="4005742"/>
              <a:ext cx="365125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3098800" y="4005742"/>
              <a:ext cx="508000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0.125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2133600" y="4005742"/>
              <a:ext cx="508000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0.125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064000" y="4005742"/>
              <a:ext cx="508000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0.125</a:t>
              </a: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3652838" y="4005742"/>
              <a:ext cx="363537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</p:grpSp>
      <p:sp>
        <p:nvSpPr>
          <p:cNvPr id="279" name="TextBox 278"/>
          <p:cNvSpPr txBox="1"/>
          <p:nvPr/>
        </p:nvSpPr>
        <p:spPr>
          <a:xfrm>
            <a:off x="6683375" y="2819400"/>
            <a:ext cx="213391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Arial" pitchFamily="34" charset="0"/>
              </a:rPr>
              <a:t>(b) average: </a:t>
            </a:r>
            <a:r>
              <a:rPr kumimoji="0" lang="en-US" kern="0" dirty="0" smtClean="0">
                <a:solidFill>
                  <a:sysClr val="windowText" lastClr="000000"/>
                </a:solidFill>
                <a:latin typeface="Arial" pitchFamily="34" charset="0"/>
              </a:rPr>
              <a:t>0.160</a:t>
            </a:r>
            <a:endParaRPr kumimoji="0" lang="en-US" kern="0" dirty="0">
              <a:solidFill>
                <a:sysClr val="windowText" lastClr="000000"/>
              </a:solidFill>
              <a:latin typeface="Arial" pitchFamily="34" charset="0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Arial" pitchFamily="34" charset="0"/>
              </a:rPr>
              <a:t>      </a:t>
            </a:r>
            <a:r>
              <a:rPr kumimoji="0" lang="en-US" kern="0" dirty="0" smtClean="0">
                <a:solidFill>
                  <a:sysClr val="windowText" lastClr="000000"/>
                </a:solidFill>
                <a:latin typeface="Arial" pitchFamily="34" charset="0"/>
              </a:rPr>
              <a:t>deviation </a:t>
            </a:r>
            <a:r>
              <a:rPr kumimoji="0" lang="en-US" kern="0" dirty="0">
                <a:solidFill>
                  <a:sysClr val="windowText" lastClr="000000"/>
                </a:solidFill>
                <a:latin typeface="Arial" pitchFamily="34" charset="0"/>
              </a:rPr>
              <a:t>: 2.17</a:t>
            </a:r>
          </a:p>
        </p:txBody>
      </p:sp>
      <p:grpSp>
        <p:nvGrpSpPr>
          <p:cNvPr id="280" name="Group 279"/>
          <p:cNvGrpSpPr>
            <a:grpSpLocks/>
          </p:cNvGrpSpPr>
          <p:nvPr/>
        </p:nvGrpSpPr>
        <p:grpSpPr bwMode="auto">
          <a:xfrm>
            <a:off x="6400800" y="3962400"/>
            <a:ext cx="2438400" cy="1736725"/>
            <a:chOff x="4648200" y="2209800"/>
            <a:chExt cx="2437844" cy="2271711"/>
          </a:xfrm>
        </p:grpSpPr>
        <p:grpSp>
          <p:nvGrpSpPr>
            <p:cNvPr id="46145" name="Group 280"/>
            <p:cNvGrpSpPr>
              <a:grpSpLocks/>
            </p:cNvGrpSpPr>
            <p:nvPr/>
          </p:nvGrpSpPr>
          <p:grpSpPr bwMode="auto">
            <a:xfrm>
              <a:off x="4660107" y="2271711"/>
              <a:ext cx="2414016" cy="2209800"/>
              <a:chOff x="76200" y="2209800"/>
              <a:chExt cx="4419600" cy="2971800"/>
            </a:xfrm>
          </p:grpSpPr>
          <p:sp>
            <p:nvSpPr>
              <p:cNvPr id="302" name="Rectangle 301"/>
              <p:cNvSpPr/>
              <p:nvPr/>
            </p:nvSpPr>
            <p:spPr>
              <a:xfrm>
                <a:off x="77646" y="2210317"/>
                <a:ext cx="4416732" cy="2971283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kern="0" dirty="0">
                  <a:solidFill>
                    <a:sysClr val="window" lastClr="FFFFFF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6167" name="Straight Connector 302"/>
              <p:cNvCxnSpPr>
                <a:cxnSpLocks noChangeShapeType="1"/>
              </p:cNvCxnSpPr>
              <p:nvPr/>
            </p:nvCxnSpPr>
            <p:spPr bwMode="auto">
              <a:xfrm>
                <a:off x="3611880" y="2209800"/>
                <a:ext cx="0" cy="297180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68" name="Straight Connector 303"/>
              <p:cNvCxnSpPr>
                <a:cxnSpLocks noChangeShapeType="1"/>
              </p:cNvCxnSpPr>
              <p:nvPr/>
            </p:nvCxnSpPr>
            <p:spPr bwMode="auto">
              <a:xfrm>
                <a:off x="960120" y="2209800"/>
                <a:ext cx="0" cy="297180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69" name="Straight Connector 304"/>
              <p:cNvCxnSpPr>
                <a:cxnSpLocks noChangeShapeType="1"/>
              </p:cNvCxnSpPr>
              <p:nvPr/>
            </p:nvCxnSpPr>
            <p:spPr bwMode="auto">
              <a:xfrm>
                <a:off x="1844040" y="2209800"/>
                <a:ext cx="0" cy="297180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70" name="Straight Connector 305"/>
              <p:cNvCxnSpPr>
                <a:cxnSpLocks noChangeShapeType="1"/>
              </p:cNvCxnSpPr>
              <p:nvPr/>
            </p:nvCxnSpPr>
            <p:spPr bwMode="auto">
              <a:xfrm>
                <a:off x="2727960" y="2209800"/>
                <a:ext cx="0" cy="297180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71" name="Straight Connector 306"/>
              <p:cNvCxnSpPr>
                <a:cxnSpLocks noChangeShapeType="1"/>
              </p:cNvCxnSpPr>
              <p:nvPr/>
            </p:nvCxnSpPr>
            <p:spPr bwMode="auto">
              <a:xfrm>
                <a:off x="4495800" y="2209800"/>
                <a:ext cx="0" cy="297180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72" name="Straight Connector 307"/>
              <p:cNvCxnSpPr>
                <a:cxnSpLocks noChangeShapeType="1"/>
              </p:cNvCxnSpPr>
              <p:nvPr/>
            </p:nvCxnSpPr>
            <p:spPr bwMode="auto">
              <a:xfrm>
                <a:off x="76200" y="2209800"/>
                <a:ext cx="0" cy="297180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73" name="Straight Connector 308"/>
              <p:cNvCxnSpPr>
                <a:cxnSpLocks noChangeShapeType="1"/>
              </p:cNvCxnSpPr>
              <p:nvPr/>
            </p:nvCxnSpPr>
            <p:spPr bwMode="auto">
              <a:xfrm flipH="1">
                <a:off x="228600" y="2590800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74" name="Straight Connector 309"/>
              <p:cNvCxnSpPr>
                <a:cxnSpLocks noChangeShapeType="1"/>
              </p:cNvCxnSpPr>
              <p:nvPr/>
            </p:nvCxnSpPr>
            <p:spPr bwMode="auto">
              <a:xfrm flipH="1">
                <a:off x="304800" y="4893389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75" name="Straight Connector 310"/>
              <p:cNvCxnSpPr>
                <a:cxnSpLocks noChangeShapeType="1"/>
              </p:cNvCxnSpPr>
              <p:nvPr/>
            </p:nvCxnSpPr>
            <p:spPr bwMode="auto">
              <a:xfrm flipH="1">
                <a:off x="2057400" y="2930504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76" name="Straight Connector 311"/>
              <p:cNvCxnSpPr>
                <a:cxnSpLocks noChangeShapeType="1"/>
              </p:cNvCxnSpPr>
              <p:nvPr/>
            </p:nvCxnSpPr>
            <p:spPr bwMode="auto">
              <a:xfrm flipH="1">
                <a:off x="2286000" y="3352800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77" name="Straight Connector 312"/>
              <p:cNvCxnSpPr>
                <a:cxnSpLocks noChangeShapeType="1"/>
              </p:cNvCxnSpPr>
              <p:nvPr/>
            </p:nvCxnSpPr>
            <p:spPr bwMode="auto">
              <a:xfrm flipH="1">
                <a:off x="2057400" y="3733800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78" name="Straight Connector 313"/>
              <p:cNvCxnSpPr>
                <a:cxnSpLocks noChangeShapeType="1"/>
              </p:cNvCxnSpPr>
              <p:nvPr/>
            </p:nvCxnSpPr>
            <p:spPr bwMode="auto">
              <a:xfrm flipH="1">
                <a:off x="3063240" y="3733800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79" name="Straight Connector 314"/>
              <p:cNvCxnSpPr>
                <a:cxnSpLocks noChangeShapeType="1"/>
              </p:cNvCxnSpPr>
              <p:nvPr/>
            </p:nvCxnSpPr>
            <p:spPr bwMode="auto">
              <a:xfrm flipH="1">
                <a:off x="2910840" y="2971799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80" name="Straight Connector 315"/>
              <p:cNvCxnSpPr>
                <a:cxnSpLocks noChangeShapeType="1"/>
              </p:cNvCxnSpPr>
              <p:nvPr/>
            </p:nvCxnSpPr>
            <p:spPr bwMode="auto">
              <a:xfrm flipH="1">
                <a:off x="3048001" y="3352800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81" name="Straight Connector 316"/>
              <p:cNvCxnSpPr>
                <a:cxnSpLocks noChangeShapeType="1"/>
              </p:cNvCxnSpPr>
              <p:nvPr/>
            </p:nvCxnSpPr>
            <p:spPr bwMode="auto">
              <a:xfrm flipH="1">
                <a:off x="2042160" y="4874172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82" name="Straight Connector 317"/>
              <p:cNvCxnSpPr>
                <a:cxnSpLocks noChangeShapeType="1"/>
              </p:cNvCxnSpPr>
              <p:nvPr/>
            </p:nvCxnSpPr>
            <p:spPr bwMode="auto">
              <a:xfrm flipH="1">
                <a:off x="3794760" y="2667000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83" name="Straight Connector 318"/>
              <p:cNvCxnSpPr>
                <a:cxnSpLocks noChangeShapeType="1"/>
              </p:cNvCxnSpPr>
              <p:nvPr/>
            </p:nvCxnSpPr>
            <p:spPr bwMode="auto">
              <a:xfrm flipH="1">
                <a:off x="3870960" y="4874172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84" name="Straight Connector 319"/>
              <p:cNvCxnSpPr>
                <a:cxnSpLocks noChangeShapeType="1"/>
              </p:cNvCxnSpPr>
              <p:nvPr/>
            </p:nvCxnSpPr>
            <p:spPr bwMode="auto">
              <a:xfrm flipH="1">
                <a:off x="76200" y="3678318"/>
                <a:ext cx="4419600" cy="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85" name="Straight Connector 320"/>
              <p:cNvCxnSpPr>
                <a:cxnSpLocks noChangeShapeType="1"/>
              </p:cNvCxnSpPr>
              <p:nvPr/>
            </p:nvCxnSpPr>
            <p:spPr bwMode="auto">
              <a:xfrm flipH="1">
                <a:off x="76200" y="3044247"/>
                <a:ext cx="4419600" cy="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86" name="Straight Connector 321"/>
              <p:cNvCxnSpPr>
                <a:cxnSpLocks noChangeShapeType="1"/>
              </p:cNvCxnSpPr>
              <p:nvPr/>
            </p:nvCxnSpPr>
            <p:spPr bwMode="auto">
              <a:xfrm flipH="1">
                <a:off x="76200" y="2209800"/>
                <a:ext cx="4419600" cy="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87" name="Straight Connector 322"/>
              <p:cNvCxnSpPr>
                <a:cxnSpLocks noChangeShapeType="1"/>
              </p:cNvCxnSpPr>
              <p:nvPr/>
            </p:nvCxnSpPr>
            <p:spPr bwMode="auto">
              <a:xfrm flipH="1">
                <a:off x="76200" y="4572000"/>
                <a:ext cx="4419600" cy="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88" name="Straight Connector 323"/>
              <p:cNvCxnSpPr>
                <a:cxnSpLocks noChangeShapeType="1"/>
              </p:cNvCxnSpPr>
              <p:nvPr/>
            </p:nvCxnSpPr>
            <p:spPr bwMode="auto">
              <a:xfrm flipH="1">
                <a:off x="76200" y="5181600"/>
                <a:ext cx="4419600" cy="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82" name="TextBox 281"/>
            <p:cNvSpPr txBox="1"/>
            <p:nvPr/>
          </p:nvSpPr>
          <p:spPr>
            <a:xfrm>
              <a:off x="5184653" y="2209800"/>
              <a:ext cx="365042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5684601" y="2209800"/>
              <a:ext cx="365042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0.1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4648200" y="2209800"/>
              <a:ext cx="363454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0.1</a:t>
              </a: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6578160" y="2209800"/>
              <a:ext cx="363454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0.1</a:t>
              </a: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6167091" y="2209800"/>
              <a:ext cx="363455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0.1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5208459" y="2847292"/>
              <a:ext cx="365042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5613180" y="2847292"/>
              <a:ext cx="436462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0.25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719621" y="2847292"/>
              <a:ext cx="365042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6649581" y="2847292"/>
              <a:ext cx="365042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6094082" y="2847292"/>
              <a:ext cx="436463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0.25</a:t>
              </a: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5208459" y="3414181"/>
              <a:ext cx="365042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5684601" y="3414181"/>
              <a:ext cx="365042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0.1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719621" y="3414181"/>
              <a:ext cx="363455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6649581" y="3414181"/>
              <a:ext cx="365042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6167091" y="3414181"/>
              <a:ext cx="363455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0.1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210047" y="3991453"/>
              <a:ext cx="365042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5613180" y="3991453"/>
              <a:ext cx="507884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0.125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4648200" y="3991453"/>
              <a:ext cx="507884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0.125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6578160" y="3991453"/>
              <a:ext cx="507884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0.125</a:t>
              </a: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6167091" y="3991453"/>
              <a:ext cx="363455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</p:grpSp>
      <p:sp>
        <p:nvSpPr>
          <p:cNvPr id="325" name="TextBox 324"/>
          <p:cNvSpPr txBox="1"/>
          <p:nvPr/>
        </p:nvSpPr>
        <p:spPr>
          <a:xfrm>
            <a:off x="6634162" y="5754688"/>
            <a:ext cx="2057400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Arial" pitchFamily="34" charset="0"/>
              </a:rPr>
              <a:t>(c) average: </a:t>
            </a:r>
            <a:r>
              <a:rPr kumimoji="0" lang="en-US" kern="0" dirty="0" smtClean="0">
                <a:solidFill>
                  <a:sysClr val="windowText" lastClr="000000"/>
                </a:solidFill>
                <a:latin typeface="Arial" pitchFamily="34" charset="0"/>
              </a:rPr>
              <a:t>0.134</a:t>
            </a:r>
            <a:endParaRPr kumimoji="0" lang="en-US" kern="0" dirty="0">
              <a:solidFill>
                <a:sysClr val="windowText" lastClr="000000"/>
              </a:solidFill>
              <a:latin typeface="Arial" pitchFamily="34" charset="0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Arial" pitchFamily="34" charset="0"/>
              </a:rPr>
              <a:t>     </a:t>
            </a:r>
            <a:r>
              <a:rPr kumimoji="0" lang="en-US" kern="0" dirty="0" smtClean="0">
                <a:solidFill>
                  <a:sysClr val="windowText" lastClr="000000"/>
                </a:solidFill>
                <a:latin typeface="Arial" pitchFamily="34" charset="0"/>
              </a:rPr>
              <a:t>deviation: </a:t>
            </a:r>
            <a:r>
              <a:rPr kumimoji="0" lang="en-US" kern="0" dirty="0">
                <a:solidFill>
                  <a:sysClr val="windowText" lastClr="000000"/>
                </a:solidFill>
                <a:latin typeface="Arial" pitchFamily="34" charset="0"/>
              </a:rPr>
              <a:t>1.67</a:t>
            </a:r>
          </a:p>
        </p:txBody>
      </p:sp>
      <p:grpSp>
        <p:nvGrpSpPr>
          <p:cNvPr id="326" name="Group 325"/>
          <p:cNvGrpSpPr>
            <a:grpSpLocks/>
          </p:cNvGrpSpPr>
          <p:nvPr/>
        </p:nvGrpSpPr>
        <p:grpSpPr bwMode="auto">
          <a:xfrm>
            <a:off x="2743200" y="4038600"/>
            <a:ext cx="2425700" cy="1736725"/>
            <a:chOff x="7162800" y="2209800"/>
            <a:chExt cx="2425923" cy="2271711"/>
          </a:xfrm>
        </p:grpSpPr>
        <p:grpSp>
          <p:nvGrpSpPr>
            <p:cNvPr id="46101" name="Group 326"/>
            <p:cNvGrpSpPr>
              <a:grpSpLocks/>
            </p:cNvGrpSpPr>
            <p:nvPr/>
          </p:nvGrpSpPr>
          <p:grpSpPr bwMode="auto">
            <a:xfrm>
              <a:off x="7174707" y="2271711"/>
              <a:ext cx="2414016" cy="2209800"/>
              <a:chOff x="76200" y="2209800"/>
              <a:chExt cx="4419600" cy="2971800"/>
            </a:xfrm>
          </p:grpSpPr>
          <p:sp>
            <p:nvSpPr>
              <p:cNvPr id="348" name="Rectangle 347"/>
              <p:cNvSpPr/>
              <p:nvPr/>
            </p:nvSpPr>
            <p:spPr>
              <a:xfrm>
                <a:off x="74748" y="2210317"/>
                <a:ext cx="4421052" cy="2971283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kern="0" dirty="0">
                  <a:solidFill>
                    <a:sysClr val="window" lastClr="FFFFFF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6123" name="Straight Connector 348"/>
              <p:cNvCxnSpPr>
                <a:cxnSpLocks noChangeShapeType="1"/>
              </p:cNvCxnSpPr>
              <p:nvPr/>
            </p:nvCxnSpPr>
            <p:spPr bwMode="auto">
              <a:xfrm>
                <a:off x="3611880" y="2209800"/>
                <a:ext cx="0" cy="297180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24" name="Straight Connector 349"/>
              <p:cNvCxnSpPr>
                <a:cxnSpLocks noChangeShapeType="1"/>
              </p:cNvCxnSpPr>
              <p:nvPr/>
            </p:nvCxnSpPr>
            <p:spPr bwMode="auto">
              <a:xfrm>
                <a:off x="960120" y="2209800"/>
                <a:ext cx="0" cy="297180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25" name="Straight Connector 350"/>
              <p:cNvCxnSpPr>
                <a:cxnSpLocks noChangeShapeType="1"/>
              </p:cNvCxnSpPr>
              <p:nvPr/>
            </p:nvCxnSpPr>
            <p:spPr bwMode="auto">
              <a:xfrm>
                <a:off x="1844040" y="2209800"/>
                <a:ext cx="0" cy="297180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26" name="Straight Connector 351"/>
              <p:cNvCxnSpPr>
                <a:cxnSpLocks noChangeShapeType="1"/>
              </p:cNvCxnSpPr>
              <p:nvPr/>
            </p:nvCxnSpPr>
            <p:spPr bwMode="auto">
              <a:xfrm>
                <a:off x="2727960" y="2209800"/>
                <a:ext cx="0" cy="297180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27" name="Straight Connector 352"/>
              <p:cNvCxnSpPr>
                <a:cxnSpLocks noChangeShapeType="1"/>
              </p:cNvCxnSpPr>
              <p:nvPr/>
            </p:nvCxnSpPr>
            <p:spPr bwMode="auto">
              <a:xfrm>
                <a:off x="4495800" y="2209800"/>
                <a:ext cx="0" cy="297180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28" name="Straight Connector 353"/>
              <p:cNvCxnSpPr>
                <a:cxnSpLocks noChangeShapeType="1"/>
              </p:cNvCxnSpPr>
              <p:nvPr/>
            </p:nvCxnSpPr>
            <p:spPr bwMode="auto">
              <a:xfrm>
                <a:off x="76200" y="2209800"/>
                <a:ext cx="0" cy="297180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29" name="Straight Connector 354"/>
              <p:cNvCxnSpPr>
                <a:cxnSpLocks noChangeShapeType="1"/>
              </p:cNvCxnSpPr>
              <p:nvPr/>
            </p:nvCxnSpPr>
            <p:spPr bwMode="auto">
              <a:xfrm flipH="1">
                <a:off x="228600" y="2590800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30" name="Straight Connector 355"/>
              <p:cNvCxnSpPr>
                <a:cxnSpLocks noChangeShapeType="1"/>
              </p:cNvCxnSpPr>
              <p:nvPr/>
            </p:nvCxnSpPr>
            <p:spPr bwMode="auto">
              <a:xfrm flipH="1">
                <a:off x="304800" y="4893389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31" name="Straight Connector 356"/>
              <p:cNvCxnSpPr>
                <a:cxnSpLocks noChangeShapeType="1"/>
              </p:cNvCxnSpPr>
              <p:nvPr/>
            </p:nvCxnSpPr>
            <p:spPr bwMode="auto">
              <a:xfrm flipH="1">
                <a:off x="2057400" y="2971799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32" name="Straight Connector 357"/>
              <p:cNvCxnSpPr>
                <a:cxnSpLocks noChangeShapeType="1"/>
              </p:cNvCxnSpPr>
              <p:nvPr/>
            </p:nvCxnSpPr>
            <p:spPr bwMode="auto">
              <a:xfrm flipH="1">
                <a:off x="2286000" y="3352800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33" name="Straight Connector 358"/>
              <p:cNvCxnSpPr>
                <a:cxnSpLocks noChangeShapeType="1"/>
              </p:cNvCxnSpPr>
              <p:nvPr/>
            </p:nvCxnSpPr>
            <p:spPr bwMode="auto">
              <a:xfrm flipH="1">
                <a:off x="2057400" y="3733800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34" name="Straight Connector 359"/>
              <p:cNvCxnSpPr>
                <a:cxnSpLocks noChangeShapeType="1"/>
              </p:cNvCxnSpPr>
              <p:nvPr/>
            </p:nvCxnSpPr>
            <p:spPr bwMode="auto">
              <a:xfrm flipH="1">
                <a:off x="3063240" y="3733800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35" name="Straight Connector 360"/>
              <p:cNvCxnSpPr>
                <a:cxnSpLocks noChangeShapeType="1"/>
              </p:cNvCxnSpPr>
              <p:nvPr/>
            </p:nvCxnSpPr>
            <p:spPr bwMode="auto">
              <a:xfrm flipH="1">
                <a:off x="2910840" y="2971799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36" name="Straight Connector 361"/>
              <p:cNvCxnSpPr>
                <a:cxnSpLocks noChangeShapeType="1"/>
              </p:cNvCxnSpPr>
              <p:nvPr/>
            </p:nvCxnSpPr>
            <p:spPr bwMode="auto">
              <a:xfrm flipH="1">
                <a:off x="3048001" y="3352800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37" name="Straight Connector 362"/>
              <p:cNvCxnSpPr>
                <a:cxnSpLocks noChangeShapeType="1"/>
              </p:cNvCxnSpPr>
              <p:nvPr/>
            </p:nvCxnSpPr>
            <p:spPr bwMode="auto">
              <a:xfrm flipH="1">
                <a:off x="2042160" y="4874172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38" name="Straight Connector 363"/>
              <p:cNvCxnSpPr>
                <a:cxnSpLocks noChangeShapeType="1"/>
              </p:cNvCxnSpPr>
              <p:nvPr/>
            </p:nvCxnSpPr>
            <p:spPr bwMode="auto">
              <a:xfrm flipH="1">
                <a:off x="3794760" y="2667000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39" name="Straight Connector 364"/>
              <p:cNvCxnSpPr>
                <a:cxnSpLocks noChangeShapeType="1"/>
              </p:cNvCxnSpPr>
              <p:nvPr/>
            </p:nvCxnSpPr>
            <p:spPr bwMode="auto">
              <a:xfrm flipH="1">
                <a:off x="3870960" y="4874172"/>
                <a:ext cx="418523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40" name="Straight Connector 365"/>
              <p:cNvCxnSpPr>
                <a:cxnSpLocks noChangeShapeType="1"/>
              </p:cNvCxnSpPr>
              <p:nvPr/>
            </p:nvCxnSpPr>
            <p:spPr bwMode="auto">
              <a:xfrm flipH="1">
                <a:off x="76200" y="3678318"/>
                <a:ext cx="4419600" cy="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41" name="Straight Connector 366"/>
              <p:cNvCxnSpPr>
                <a:cxnSpLocks noChangeShapeType="1"/>
              </p:cNvCxnSpPr>
              <p:nvPr/>
            </p:nvCxnSpPr>
            <p:spPr bwMode="auto">
              <a:xfrm flipH="1">
                <a:off x="76200" y="3044247"/>
                <a:ext cx="4419600" cy="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42" name="Straight Connector 367"/>
              <p:cNvCxnSpPr>
                <a:cxnSpLocks noChangeShapeType="1"/>
              </p:cNvCxnSpPr>
              <p:nvPr/>
            </p:nvCxnSpPr>
            <p:spPr bwMode="auto">
              <a:xfrm flipH="1">
                <a:off x="76200" y="2209800"/>
                <a:ext cx="4419600" cy="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43" name="Straight Connector 368"/>
              <p:cNvCxnSpPr>
                <a:cxnSpLocks noChangeShapeType="1"/>
              </p:cNvCxnSpPr>
              <p:nvPr/>
            </p:nvCxnSpPr>
            <p:spPr bwMode="auto">
              <a:xfrm flipH="1">
                <a:off x="76200" y="4410286"/>
                <a:ext cx="4419600" cy="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44" name="Straight Connector 369"/>
              <p:cNvCxnSpPr>
                <a:cxnSpLocks noChangeShapeType="1"/>
              </p:cNvCxnSpPr>
              <p:nvPr/>
            </p:nvCxnSpPr>
            <p:spPr bwMode="auto">
              <a:xfrm flipH="1">
                <a:off x="76200" y="5181600"/>
                <a:ext cx="4419600" cy="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28" name="TextBox 327"/>
            <p:cNvSpPr txBox="1"/>
            <p:nvPr/>
          </p:nvSpPr>
          <p:spPr>
            <a:xfrm>
              <a:off x="7699424" y="2209800"/>
              <a:ext cx="365159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8199533" y="2209800"/>
              <a:ext cx="365159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0.1</a:t>
              </a: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7162800" y="2209800"/>
              <a:ext cx="363571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0.1</a:t>
              </a: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9091790" y="2209800"/>
              <a:ext cx="365159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0.1</a:t>
              </a: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8682178" y="2209800"/>
              <a:ext cx="363570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0.1</a:t>
              </a: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7723240" y="2847292"/>
              <a:ext cx="365159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8128089" y="2847292"/>
              <a:ext cx="436603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0.25</a:t>
              </a: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7234245" y="2847292"/>
              <a:ext cx="365159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9164822" y="2847292"/>
              <a:ext cx="363570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8609146" y="2847292"/>
              <a:ext cx="436602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0.25</a:t>
              </a: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7723240" y="3414181"/>
              <a:ext cx="365159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8153491" y="3414181"/>
              <a:ext cx="508047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0.125</a:t>
              </a: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7162800" y="3414181"/>
              <a:ext cx="363571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9164822" y="3414181"/>
              <a:ext cx="363570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8610733" y="3414181"/>
              <a:ext cx="508047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0.125</a:t>
              </a: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7724827" y="3991453"/>
              <a:ext cx="363571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8213822" y="3991453"/>
              <a:ext cx="363571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0.1</a:t>
              </a: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7234245" y="3991453"/>
              <a:ext cx="365159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0.1</a:t>
              </a: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9160059" y="3991453"/>
              <a:ext cx="365159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0.1</a:t>
              </a: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8682178" y="3991453"/>
              <a:ext cx="363570" cy="261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00" kern="0" dirty="0">
                  <a:solidFill>
                    <a:sysClr val="windowText" lastClr="000000"/>
                  </a:solidFill>
                  <a:latin typeface="Arial" pitchFamily="34" charset="0"/>
                </a:rPr>
                <a:t>0.0</a:t>
              </a:r>
            </a:p>
          </p:txBody>
        </p:sp>
      </p:grpSp>
      <p:sp>
        <p:nvSpPr>
          <p:cNvPr id="371" name="TextBox 370"/>
          <p:cNvSpPr txBox="1"/>
          <p:nvPr/>
        </p:nvSpPr>
        <p:spPr>
          <a:xfrm>
            <a:off x="2957513" y="5830888"/>
            <a:ext cx="2070100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Arial" pitchFamily="34" charset="0"/>
              </a:rPr>
              <a:t>(d) average: </a:t>
            </a:r>
            <a:r>
              <a:rPr kumimoji="0" lang="en-US" kern="0" dirty="0" smtClean="0">
                <a:solidFill>
                  <a:sysClr val="windowText" lastClr="000000"/>
                </a:solidFill>
                <a:latin typeface="Arial" pitchFamily="34" charset="0"/>
              </a:rPr>
              <a:t>0.130</a:t>
            </a:r>
            <a:endParaRPr kumimoji="0" lang="en-US" kern="0" dirty="0">
              <a:solidFill>
                <a:sysClr val="windowText" lastClr="000000"/>
              </a:solidFill>
              <a:latin typeface="Arial" pitchFamily="34" charset="0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Arial" pitchFamily="34" charset="0"/>
              </a:rPr>
              <a:t>      </a:t>
            </a:r>
            <a:r>
              <a:rPr kumimoji="0" lang="en-US" kern="0" dirty="0" smtClean="0">
                <a:solidFill>
                  <a:sysClr val="windowText" lastClr="000000"/>
                </a:solidFill>
                <a:latin typeface="Arial" pitchFamily="34" charset="0"/>
              </a:rPr>
              <a:t>deviation: </a:t>
            </a:r>
            <a:r>
              <a:rPr kumimoji="0" lang="en-US" kern="0" dirty="0">
                <a:solidFill>
                  <a:sysClr val="windowText" lastClr="000000"/>
                </a:solidFill>
                <a:latin typeface="Arial" pitchFamily="34" charset="0"/>
              </a:rPr>
              <a:t>1.63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349475" y="1981200"/>
            <a:ext cx="89892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5334000" y="4953000"/>
            <a:ext cx="89892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3236" y="1595287"/>
                <a:ext cx="1215333" cy="934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algn="ctr"/>
                <a:r>
                  <a:rPr lang="en-US" dirty="0" smtClean="0"/>
                  <a:t>for </a:t>
                </a:r>
                <a:r>
                  <a:rPr lang="en-US" dirty="0" err="1" smtClean="0"/>
                  <a:t>gcell</a:t>
                </a:r>
                <a:r>
                  <a:rPr lang="en-US" dirty="0" smtClean="0"/>
                  <a:t> c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6" y="1595287"/>
                <a:ext cx="1215333" cy="934679"/>
              </a:xfrm>
              <a:prstGeom prst="rect">
                <a:avLst/>
              </a:prstGeom>
              <a:blipFill rotWithShape="1">
                <a:blip r:embed="rId2"/>
                <a:stretch>
                  <a:fillRect l="-2513" r="-201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8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CGRIP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  <p:cxnSp>
        <p:nvCxnSpPr>
          <p:cNvPr id="4" name="Straight Arrow Connector 3"/>
          <p:cNvCxnSpPr>
            <a:stCxn id="279" idx="2"/>
          </p:cNvCxnSpPr>
          <p:nvPr/>
        </p:nvCxnSpPr>
        <p:spPr>
          <a:xfrm>
            <a:off x="7750334" y="3465731"/>
            <a:ext cx="0" cy="42046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/>
      <p:bldP spid="325" grpId="0"/>
      <p:bldP spid="37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Graph Model</a:t>
            </a:r>
          </a:p>
        </p:txBody>
      </p:sp>
      <p:cxnSp>
        <p:nvCxnSpPr>
          <p:cNvPr id="47149" name="Straight Connector 88"/>
          <p:cNvCxnSpPr>
            <a:cxnSpLocks noChangeShapeType="1"/>
          </p:cNvCxnSpPr>
          <p:nvPr/>
        </p:nvCxnSpPr>
        <p:spPr bwMode="auto">
          <a:xfrm>
            <a:off x="6935617" y="1430159"/>
            <a:ext cx="0" cy="1835463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50" name="Straight Connector 89"/>
          <p:cNvCxnSpPr>
            <a:cxnSpLocks noChangeShapeType="1"/>
          </p:cNvCxnSpPr>
          <p:nvPr/>
        </p:nvCxnSpPr>
        <p:spPr bwMode="auto">
          <a:xfrm>
            <a:off x="7749856" y="1430159"/>
            <a:ext cx="0" cy="1835463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51" name="Straight Connector 90"/>
          <p:cNvCxnSpPr>
            <a:cxnSpLocks noChangeShapeType="1"/>
          </p:cNvCxnSpPr>
          <p:nvPr/>
        </p:nvCxnSpPr>
        <p:spPr bwMode="auto">
          <a:xfrm>
            <a:off x="6121378" y="1430159"/>
            <a:ext cx="0" cy="1835463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52" name="Straight Connector 91"/>
          <p:cNvCxnSpPr>
            <a:cxnSpLocks noChangeShapeType="1"/>
          </p:cNvCxnSpPr>
          <p:nvPr/>
        </p:nvCxnSpPr>
        <p:spPr bwMode="auto">
          <a:xfrm>
            <a:off x="5307140" y="2641954"/>
            <a:ext cx="2383432" cy="0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53" name="Straight Connector 92"/>
          <p:cNvCxnSpPr>
            <a:cxnSpLocks noChangeShapeType="1"/>
          </p:cNvCxnSpPr>
          <p:nvPr/>
        </p:nvCxnSpPr>
        <p:spPr bwMode="auto">
          <a:xfrm>
            <a:off x="5307140" y="2036057"/>
            <a:ext cx="2383432" cy="0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54" name="Straight Connector 93"/>
          <p:cNvCxnSpPr>
            <a:cxnSpLocks noChangeShapeType="1"/>
          </p:cNvCxnSpPr>
          <p:nvPr/>
        </p:nvCxnSpPr>
        <p:spPr bwMode="auto">
          <a:xfrm>
            <a:off x="5307140" y="3247851"/>
            <a:ext cx="2383432" cy="0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55" name="Straight Connector 94"/>
          <p:cNvCxnSpPr>
            <a:cxnSpLocks noChangeShapeType="1"/>
          </p:cNvCxnSpPr>
          <p:nvPr/>
        </p:nvCxnSpPr>
        <p:spPr bwMode="auto">
          <a:xfrm>
            <a:off x="5307140" y="1430159"/>
            <a:ext cx="0" cy="1835463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56" name="Straight Connector 95"/>
          <p:cNvCxnSpPr>
            <a:cxnSpLocks noChangeShapeType="1"/>
          </p:cNvCxnSpPr>
          <p:nvPr/>
        </p:nvCxnSpPr>
        <p:spPr bwMode="auto">
          <a:xfrm>
            <a:off x="5307140" y="1430159"/>
            <a:ext cx="2383432" cy="0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Oval 14"/>
          <p:cNvSpPr/>
          <p:nvPr/>
        </p:nvSpPr>
        <p:spPr bwMode="auto">
          <a:xfrm>
            <a:off x="5214620" y="1351845"/>
            <a:ext cx="182880" cy="18288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654607" y="1351845"/>
            <a:ext cx="182880" cy="18288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027420" y="1351845"/>
            <a:ext cx="182880" cy="18288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840220" y="1351845"/>
            <a:ext cx="182880" cy="18288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225732" y="1948745"/>
            <a:ext cx="182880" cy="18288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665720" y="1948745"/>
            <a:ext cx="182880" cy="18288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40120" y="1948745"/>
            <a:ext cx="182880" cy="18288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852920" y="1948745"/>
            <a:ext cx="182880" cy="18288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214620" y="2545645"/>
            <a:ext cx="182880" cy="18288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654607" y="2545645"/>
            <a:ext cx="182880" cy="18288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027420" y="2545645"/>
            <a:ext cx="182880" cy="18288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6840220" y="2545645"/>
            <a:ext cx="182880" cy="18288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214620" y="3153657"/>
            <a:ext cx="182880" cy="18288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654607" y="3153657"/>
            <a:ext cx="182880" cy="18288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027420" y="3153657"/>
            <a:ext cx="182880" cy="18288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840220" y="3153657"/>
            <a:ext cx="182880" cy="18288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4849813" y="1258888"/>
            <a:ext cx="400050" cy="3095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n1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4849813" y="1860550"/>
            <a:ext cx="4000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n1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5775325" y="1677988"/>
            <a:ext cx="400050" cy="3095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n1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5929313" y="990600"/>
            <a:ext cx="400050" cy="3095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n2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6143625" y="2024063"/>
            <a:ext cx="400050" cy="3095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n5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7831138" y="1833563"/>
            <a:ext cx="398462" cy="3095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n2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7831138" y="1249363"/>
            <a:ext cx="398462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n3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6772275" y="3273425"/>
            <a:ext cx="3984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n3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5940425" y="3271838"/>
            <a:ext cx="400050" cy="3095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n5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6748463" y="990600"/>
            <a:ext cx="400050" cy="3095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n5</a:t>
            </a:r>
          </a:p>
        </p:txBody>
      </p:sp>
      <p:grpSp>
        <p:nvGrpSpPr>
          <p:cNvPr id="47108" name="Group 39"/>
          <p:cNvGrpSpPr>
            <a:grpSpLocks/>
          </p:cNvGrpSpPr>
          <p:nvPr/>
        </p:nvGrpSpPr>
        <p:grpSpPr bwMode="auto">
          <a:xfrm>
            <a:off x="392113" y="1052513"/>
            <a:ext cx="3767137" cy="2589212"/>
            <a:chOff x="391901" y="1219200"/>
            <a:chExt cx="3768042" cy="2588775"/>
          </a:xfrm>
        </p:grpSpPr>
        <p:sp>
          <p:nvSpPr>
            <p:cNvPr id="41" name="Rectangle 40"/>
            <p:cNvSpPr/>
            <p:nvPr/>
          </p:nvSpPr>
          <p:spPr bwMode="auto">
            <a:xfrm>
              <a:off x="2121103" y="2158841"/>
              <a:ext cx="608159" cy="1117411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4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   C3</a:t>
              </a: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121103" y="2158841"/>
              <a:ext cx="160377" cy="244434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568886" y="2158841"/>
              <a:ext cx="160377" cy="244434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121103" y="3033406"/>
              <a:ext cx="160377" cy="242847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568886" y="3033406"/>
              <a:ext cx="160377" cy="242847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1325575" y="1442999"/>
              <a:ext cx="606571" cy="609497"/>
            </a:xfrm>
            <a:prstGeom prst="rect">
              <a:avLst/>
            </a:prstGeom>
            <a:solidFill>
              <a:srgbClr val="4BACC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4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C1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1325575" y="1442999"/>
              <a:ext cx="158788" cy="13174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771769" y="1442999"/>
              <a:ext cx="160377" cy="13174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1325575" y="1919169"/>
              <a:ext cx="158788" cy="133327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1771769" y="1919169"/>
              <a:ext cx="160377" cy="133327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897578" y="1428715"/>
              <a:ext cx="606571" cy="942816"/>
            </a:xfrm>
            <a:prstGeom prst="rect">
              <a:avLst/>
            </a:prstGeom>
            <a:solidFill>
              <a:srgbClr val="C0504D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4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C2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897578" y="1428715"/>
              <a:ext cx="160376" cy="20634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3343772" y="1428715"/>
              <a:ext cx="160377" cy="20634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2897578" y="2165190"/>
              <a:ext cx="160376" cy="20634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3343772" y="2165190"/>
              <a:ext cx="160377" cy="20634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7133" name="Straight Connector 133"/>
            <p:cNvCxnSpPr>
              <a:cxnSpLocks noChangeShapeType="1"/>
            </p:cNvCxnSpPr>
            <p:nvPr/>
          </p:nvCxnSpPr>
          <p:spPr bwMode="auto">
            <a:xfrm>
              <a:off x="3760729" y="1336266"/>
              <a:ext cx="0" cy="2110005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4" name="Straight Connector 134"/>
            <p:cNvCxnSpPr>
              <a:cxnSpLocks noChangeShapeType="1"/>
            </p:cNvCxnSpPr>
            <p:nvPr/>
          </p:nvCxnSpPr>
          <p:spPr bwMode="auto">
            <a:xfrm>
              <a:off x="1028183" y="1336266"/>
              <a:ext cx="0" cy="2110005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5" name="Straight Connector 135"/>
            <p:cNvCxnSpPr>
              <a:cxnSpLocks noChangeShapeType="1"/>
            </p:cNvCxnSpPr>
            <p:nvPr/>
          </p:nvCxnSpPr>
          <p:spPr bwMode="auto">
            <a:xfrm>
              <a:off x="1028183" y="1336266"/>
              <a:ext cx="2732547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6" name="Straight Connector 136"/>
            <p:cNvCxnSpPr>
              <a:cxnSpLocks noChangeShapeType="1"/>
            </p:cNvCxnSpPr>
            <p:nvPr/>
          </p:nvCxnSpPr>
          <p:spPr bwMode="auto">
            <a:xfrm>
              <a:off x="1028183" y="3446272"/>
              <a:ext cx="2732547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7137" name="Group 59"/>
            <p:cNvGrpSpPr>
              <a:grpSpLocks/>
            </p:cNvGrpSpPr>
            <p:nvPr/>
          </p:nvGrpSpPr>
          <p:grpSpPr bwMode="auto">
            <a:xfrm>
              <a:off x="1028183" y="1336266"/>
              <a:ext cx="2732547" cy="2110005"/>
              <a:chOff x="1066800" y="1365949"/>
              <a:chExt cx="2895939" cy="2520251"/>
            </a:xfrm>
          </p:grpSpPr>
          <p:cxnSp>
            <p:nvCxnSpPr>
              <p:cNvPr id="47141" name="Straight Connector 127"/>
              <p:cNvCxnSpPr>
                <a:cxnSpLocks noChangeShapeType="1"/>
              </p:cNvCxnSpPr>
              <p:nvPr/>
            </p:nvCxnSpPr>
            <p:spPr bwMode="auto">
              <a:xfrm>
                <a:off x="2514768" y="1365949"/>
                <a:ext cx="0" cy="2520251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42" name="Straight Connector 128"/>
              <p:cNvCxnSpPr>
                <a:cxnSpLocks noChangeShapeType="1"/>
              </p:cNvCxnSpPr>
              <p:nvPr/>
            </p:nvCxnSpPr>
            <p:spPr bwMode="auto">
              <a:xfrm>
                <a:off x="3368904" y="1365949"/>
                <a:ext cx="0" cy="2520251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43" name="Straight Connector 129"/>
              <p:cNvCxnSpPr>
                <a:cxnSpLocks noChangeShapeType="1"/>
              </p:cNvCxnSpPr>
              <p:nvPr/>
            </p:nvCxnSpPr>
            <p:spPr bwMode="auto">
              <a:xfrm>
                <a:off x="1592264" y="1365949"/>
                <a:ext cx="0" cy="2520251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44" name="Straight Connector 130"/>
              <p:cNvCxnSpPr>
                <a:cxnSpLocks noChangeShapeType="1"/>
              </p:cNvCxnSpPr>
              <p:nvPr/>
            </p:nvCxnSpPr>
            <p:spPr bwMode="auto">
              <a:xfrm>
                <a:off x="1066800" y="2881087"/>
                <a:ext cx="2895939" cy="0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45" name="Straight Connector 131"/>
              <p:cNvCxnSpPr>
                <a:cxnSpLocks noChangeShapeType="1"/>
              </p:cNvCxnSpPr>
              <p:nvPr/>
            </p:nvCxnSpPr>
            <p:spPr bwMode="auto">
              <a:xfrm>
                <a:off x="1066800" y="1970932"/>
                <a:ext cx="2895939" cy="0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46" name="Straight Connector 132"/>
              <p:cNvCxnSpPr>
                <a:cxnSpLocks noChangeShapeType="1"/>
              </p:cNvCxnSpPr>
              <p:nvPr/>
            </p:nvCxnSpPr>
            <p:spPr bwMode="auto">
              <a:xfrm>
                <a:off x="1066800" y="3427180"/>
                <a:ext cx="2895939" cy="0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7138" name="TextBox 60"/>
            <p:cNvSpPr txBox="1">
              <a:spLocks noChangeArrowheads="1"/>
            </p:cNvSpPr>
            <p:nvPr/>
          </p:nvSpPr>
          <p:spPr bwMode="auto">
            <a:xfrm>
              <a:off x="838200" y="3438643"/>
              <a:ext cx="33217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        α</a:t>
              </a:r>
              <a:r>
                <a:rPr lang="en-US" baseline="-25000"/>
                <a:t>0</a:t>
              </a:r>
              <a:r>
                <a:rPr lang="en-US"/>
                <a:t>          α</a:t>
              </a:r>
              <a:r>
                <a:rPr lang="en-US" baseline="-25000"/>
                <a:t>1              </a:t>
              </a:r>
              <a:r>
                <a:rPr lang="en-US"/>
                <a:t>α</a:t>
              </a:r>
              <a:r>
                <a:rPr lang="en-US" baseline="-25000"/>
                <a:t>2     </a:t>
              </a:r>
              <a:r>
                <a:rPr lang="en-US"/>
                <a:t>α</a:t>
              </a:r>
              <a:r>
                <a:rPr lang="en-US" baseline="-25000"/>
                <a:t>3</a:t>
              </a:r>
              <a:r>
                <a:rPr lang="en-US"/>
                <a:t>=X</a:t>
              </a:r>
            </a:p>
          </p:txBody>
        </p:sp>
        <p:sp>
          <p:nvSpPr>
            <p:cNvPr id="47139" name="TextBox 61"/>
            <p:cNvSpPr txBox="1">
              <a:spLocks noChangeArrowheads="1"/>
            </p:cNvSpPr>
            <p:nvPr/>
          </p:nvSpPr>
          <p:spPr bwMode="auto">
            <a:xfrm>
              <a:off x="391901" y="1219200"/>
              <a:ext cx="706732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l-GR" sz="1600"/>
                <a:t>Β</a:t>
              </a:r>
              <a:r>
                <a:rPr lang="en-US" sz="1600" baseline="-25000"/>
                <a:t>3</a:t>
              </a:r>
              <a:r>
                <a:rPr lang="en-US" sz="1600"/>
                <a:t>= Y</a:t>
              </a:r>
            </a:p>
            <a:p>
              <a:pPr algn="ctr" eaLnBrk="1" hangingPunct="1"/>
              <a:endParaRPr lang="en-US" sz="1600"/>
            </a:p>
            <a:p>
              <a:pPr algn="ctr" eaLnBrk="1" hangingPunct="1"/>
              <a:r>
                <a:rPr lang="el-GR" sz="1600"/>
                <a:t>β</a:t>
              </a:r>
              <a:r>
                <a:rPr lang="en-US" sz="1600" baseline="-25000"/>
                <a:t>2</a:t>
              </a:r>
              <a:endParaRPr lang="en-US" sz="1600"/>
            </a:p>
            <a:p>
              <a:pPr algn="ctr" eaLnBrk="1" hangingPunct="1"/>
              <a:endParaRPr lang="en-US" sz="1600"/>
            </a:p>
            <a:p>
              <a:pPr algn="ctr" eaLnBrk="1" hangingPunct="1"/>
              <a:endParaRPr lang="en-US" sz="1600"/>
            </a:p>
            <a:p>
              <a:pPr algn="ctr" eaLnBrk="1" hangingPunct="1"/>
              <a:r>
                <a:rPr lang="el-GR" sz="1600"/>
                <a:t>β</a:t>
              </a:r>
              <a:r>
                <a:rPr lang="en-US" sz="1600" baseline="-25000"/>
                <a:t>1</a:t>
              </a:r>
              <a:endParaRPr lang="en-US" sz="1600"/>
            </a:p>
            <a:p>
              <a:pPr algn="ctr" eaLnBrk="1" hangingPunct="1"/>
              <a:endParaRPr lang="en-US" sz="1600"/>
            </a:p>
            <a:p>
              <a:pPr algn="ctr" eaLnBrk="1" hangingPunct="1"/>
              <a:r>
                <a:rPr lang="el-GR" sz="1600"/>
                <a:t>β</a:t>
              </a:r>
              <a:r>
                <a:rPr lang="en-US" sz="1600" baseline="-25000"/>
                <a:t>0</a:t>
              </a:r>
              <a:endParaRPr lang="en-US" sz="1600"/>
            </a:p>
            <a:p>
              <a:pPr algn="ctr" eaLnBrk="1" hangingPunct="1"/>
              <a:endParaRPr lang="en-US" sz="1600"/>
            </a:p>
            <a:p>
              <a:pPr algn="ctr" eaLnBrk="1" hangingPunct="1"/>
              <a:endParaRPr lang="en-US" sz="1600"/>
            </a:p>
          </p:txBody>
        </p:sp>
        <p:sp>
          <p:nvSpPr>
            <p:cNvPr id="47140" name="TextBox 62"/>
            <p:cNvSpPr txBox="1">
              <a:spLocks noChangeArrowheads="1"/>
            </p:cNvSpPr>
            <p:nvPr/>
          </p:nvSpPr>
          <p:spPr bwMode="auto">
            <a:xfrm>
              <a:off x="713285" y="3382493"/>
              <a:ext cx="295286" cy="309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</p:grpSp>
      <p:sp>
        <p:nvSpPr>
          <p:cNvPr id="71" name="TextBox 70"/>
          <p:cNvSpPr txBox="1"/>
          <p:nvPr/>
        </p:nvSpPr>
        <p:spPr bwMode="auto">
          <a:xfrm>
            <a:off x="5512863" y="3733800"/>
            <a:ext cx="41069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kumimoji="0" lang="en-US" b="1" kern="0" baseline="-250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</a:t>
            </a:r>
            <a:endParaRPr kumimoji="0" lang="en-US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5708126" y="3276600"/>
            <a:ext cx="0" cy="508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7772400" y="3352800"/>
            <a:ext cx="0" cy="5080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 bwMode="auto">
          <a:xfrm>
            <a:off x="7586663" y="3800475"/>
            <a:ext cx="3593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kern="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kumimoji="0" lang="en-US" b="1" kern="0" baseline="-25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</a:t>
            </a:r>
            <a:endParaRPr kumimoji="0" lang="en-US" b="1" kern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Content Placeholder 2"/>
          <p:cNvSpPr>
            <a:spLocks noGrp="1"/>
          </p:cNvSpPr>
          <p:nvPr>
            <p:ph idx="1"/>
          </p:nvPr>
        </p:nvSpPr>
        <p:spPr>
          <a:xfrm>
            <a:off x="533400" y="4191000"/>
            <a:ext cx="8382000" cy="2286000"/>
          </a:xfrm>
        </p:spPr>
        <p:txBody>
          <a:bodyPr/>
          <a:lstStyle/>
          <a:p>
            <a:r>
              <a:rPr lang="en-US" dirty="0" smtClean="0"/>
              <a:t>The size of the grid graph does not change</a:t>
            </a:r>
          </a:p>
          <a:p>
            <a:r>
              <a:rPr lang="en-US" dirty="0" smtClean="0"/>
              <a:t>The normalized edge capacities remain the same </a:t>
            </a:r>
          </a:p>
          <a:p>
            <a:pPr lvl="1"/>
            <a:r>
              <a:rPr lang="en-US" dirty="0" smtClean="0"/>
              <a:t>Corresponding to </a:t>
            </a:r>
            <a:r>
              <a:rPr lang="en-US" dirty="0" err="1" smtClean="0"/>
              <a:t>gcells</a:t>
            </a:r>
            <a:r>
              <a:rPr lang="en-US" dirty="0" smtClean="0"/>
              <a:t> of non-uniform size</a:t>
            </a:r>
          </a:p>
          <a:p>
            <a:r>
              <a:rPr lang="en-US" dirty="0" smtClean="0"/>
              <a:t>Vertex capacity is introduced</a:t>
            </a:r>
          </a:p>
          <a:p>
            <a:pPr lvl="1"/>
            <a:r>
              <a:rPr lang="en-US" dirty="0" smtClean="0"/>
              <a:t>Based on approximation of routing resource usage of each local net</a:t>
            </a:r>
          </a:p>
        </p:txBody>
      </p:sp>
      <p:sp>
        <p:nvSpPr>
          <p:cNvPr id="88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CGRIP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Graph Model</a:t>
            </a:r>
          </a:p>
        </p:txBody>
      </p:sp>
      <p:cxnSp>
        <p:nvCxnSpPr>
          <p:cNvPr id="47149" name="Straight Connector 88"/>
          <p:cNvCxnSpPr>
            <a:cxnSpLocks noChangeShapeType="1"/>
          </p:cNvCxnSpPr>
          <p:nvPr/>
        </p:nvCxnSpPr>
        <p:spPr bwMode="auto">
          <a:xfrm>
            <a:off x="6935617" y="1430159"/>
            <a:ext cx="0" cy="1835463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50" name="Straight Connector 89"/>
          <p:cNvCxnSpPr>
            <a:cxnSpLocks noChangeShapeType="1"/>
          </p:cNvCxnSpPr>
          <p:nvPr/>
        </p:nvCxnSpPr>
        <p:spPr bwMode="auto">
          <a:xfrm>
            <a:off x="7749856" y="1430159"/>
            <a:ext cx="0" cy="1835463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51" name="Straight Connector 90"/>
          <p:cNvCxnSpPr>
            <a:cxnSpLocks noChangeShapeType="1"/>
          </p:cNvCxnSpPr>
          <p:nvPr/>
        </p:nvCxnSpPr>
        <p:spPr bwMode="auto">
          <a:xfrm>
            <a:off x="6121378" y="1430159"/>
            <a:ext cx="0" cy="1835463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52" name="Straight Connector 91"/>
          <p:cNvCxnSpPr>
            <a:cxnSpLocks noChangeShapeType="1"/>
          </p:cNvCxnSpPr>
          <p:nvPr/>
        </p:nvCxnSpPr>
        <p:spPr bwMode="auto">
          <a:xfrm>
            <a:off x="5307140" y="2641954"/>
            <a:ext cx="2383432" cy="0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53" name="Straight Connector 92"/>
          <p:cNvCxnSpPr>
            <a:cxnSpLocks noChangeShapeType="1"/>
          </p:cNvCxnSpPr>
          <p:nvPr/>
        </p:nvCxnSpPr>
        <p:spPr bwMode="auto">
          <a:xfrm>
            <a:off x="5307140" y="2036057"/>
            <a:ext cx="2383432" cy="0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54" name="Straight Connector 93"/>
          <p:cNvCxnSpPr>
            <a:cxnSpLocks noChangeShapeType="1"/>
          </p:cNvCxnSpPr>
          <p:nvPr/>
        </p:nvCxnSpPr>
        <p:spPr bwMode="auto">
          <a:xfrm>
            <a:off x="5307140" y="3247851"/>
            <a:ext cx="2383432" cy="0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55" name="Straight Connector 94"/>
          <p:cNvCxnSpPr>
            <a:cxnSpLocks noChangeShapeType="1"/>
          </p:cNvCxnSpPr>
          <p:nvPr/>
        </p:nvCxnSpPr>
        <p:spPr bwMode="auto">
          <a:xfrm>
            <a:off x="5307140" y="1430159"/>
            <a:ext cx="0" cy="1835463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56" name="Straight Connector 95"/>
          <p:cNvCxnSpPr>
            <a:cxnSpLocks noChangeShapeType="1"/>
          </p:cNvCxnSpPr>
          <p:nvPr/>
        </p:nvCxnSpPr>
        <p:spPr bwMode="auto">
          <a:xfrm>
            <a:off x="5307140" y="1430159"/>
            <a:ext cx="2383432" cy="0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Oval 14"/>
          <p:cNvSpPr/>
          <p:nvPr/>
        </p:nvSpPr>
        <p:spPr bwMode="auto">
          <a:xfrm>
            <a:off x="5214620" y="1351845"/>
            <a:ext cx="182880" cy="18288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654607" y="1351845"/>
            <a:ext cx="182880" cy="18288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027420" y="1351845"/>
            <a:ext cx="182880" cy="18288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840220" y="1351845"/>
            <a:ext cx="182880" cy="18288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225732" y="1948745"/>
            <a:ext cx="182880" cy="18288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665720" y="1948745"/>
            <a:ext cx="182880" cy="18288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40120" y="1948745"/>
            <a:ext cx="182880" cy="18288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852920" y="1948745"/>
            <a:ext cx="182880" cy="18288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214620" y="2545645"/>
            <a:ext cx="182880" cy="18288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654607" y="2545645"/>
            <a:ext cx="182880" cy="18288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027420" y="2545645"/>
            <a:ext cx="182880" cy="18288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6840220" y="2545645"/>
            <a:ext cx="182880" cy="18288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214620" y="3153657"/>
            <a:ext cx="182880" cy="18288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654607" y="3153657"/>
            <a:ext cx="182880" cy="18288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027420" y="3153657"/>
            <a:ext cx="182880" cy="18288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840220" y="3153657"/>
            <a:ext cx="182880" cy="18288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4849813" y="1258888"/>
            <a:ext cx="400050" cy="3095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n1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4849813" y="1860550"/>
            <a:ext cx="4000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n1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5775325" y="1677988"/>
            <a:ext cx="400050" cy="3095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n1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5929313" y="990600"/>
            <a:ext cx="400050" cy="3095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n2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6143625" y="2024063"/>
            <a:ext cx="400050" cy="3095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n5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7831138" y="1833563"/>
            <a:ext cx="398462" cy="3095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n2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7831138" y="1249363"/>
            <a:ext cx="398462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n3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6772275" y="3273425"/>
            <a:ext cx="3984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n3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5940425" y="3271838"/>
            <a:ext cx="400050" cy="3095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n5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6748463" y="990600"/>
            <a:ext cx="400050" cy="3095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n5</a:t>
            </a:r>
          </a:p>
        </p:txBody>
      </p:sp>
      <p:grpSp>
        <p:nvGrpSpPr>
          <p:cNvPr id="47108" name="Group 39"/>
          <p:cNvGrpSpPr>
            <a:grpSpLocks/>
          </p:cNvGrpSpPr>
          <p:nvPr/>
        </p:nvGrpSpPr>
        <p:grpSpPr bwMode="auto">
          <a:xfrm>
            <a:off x="392113" y="1052513"/>
            <a:ext cx="3767137" cy="2589212"/>
            <a:chOff x="391901" y="1219200"/>
            <a:chExt cx="3768042" cy="2588775"/>
          </a:xfrm>
        </p:grpSpPr>
        <p:sp>
          <p:nvSpPr>
            <p:cNvPr id="41" name="Rectangle 40"/>
            <p:cNvSpPr/>
            <p:nvPr/>
          </p:nvSpPr>
          <p:spPr bwMode="auto">
            <a:xfrm>
              <a:off x="2121103" y="2158841"/>
              <a:ext cx="608159" cy="1117411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4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   C3</a:t>
              </a: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121103" y="2158841"/>
              <a:ext cx="160377" cy="244434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568886" y="2158841"/>
              <a:ext cx="160377" cy="244434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121103" y="3033406"/>
              <a:ext cx="160377" cy="242847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568886" y="3033406"/>
              <a:ext cx="160377" cy="242847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1325575" y="1442999"/>
              <a:ext cx="606571" cy="609497"/>
            </a:xfrm>
            <a:prstGeom prst="rect">
              <a:avLst/>
            </a:prstGeom>
            <a:solidFill>
              <a:srgbClr val="4BACC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4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C1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1325575" y="1442999"/>
              <a:ext cx="158788" cy="13174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771769" y="1442999"/>
              <a:ext cx="160377" cy="13174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1325575" y="1919169"/>
              <a:ext cx="158788" cy="133327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1771769" y="1919169"/>
              <a:ext cx="160377" cy="133327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897578" y="1428715"/>
              <a:ext cx="606571" cy="942816"/>
            </a:xfrm>
            <a:prstGeom prst="rect">
              <a:avLst/>
            </a:prstGeom>
            <a:solidFill>
              <a:srgbClr val="C0504D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4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C2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897578" y="1428715"/>
              <a:ext cx="160376" cy="20634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3343772" y="1428715"/>
              <a:ext cx="160377" cy="20634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2897578" y="2165190"/>
              <a:ext cx="160376" cy="20634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3343772" y="2165190"/>
              <a:ext cx="160377" cy="20634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" tIns="0" rIns="0" bIns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7133" name="Straight Connector 133"/>
            <p:cNvCxnSpPr>
              <a:cxnSpLocks noChangeShapeType="1"/>
            </p:cNvCxnSpPr>
            <p:nvPr/>
          </p:nvCxnSpPr>
          <p:spPr bwMode="auto">
            <a:xfrm>
              <a:off x="3760729" y="1336266"/>
              <a:ext cx="0" cy="2110005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4" name="Straight Connector 134"/>
            <p:cNvCxnSpPr>
              <a:cxnSpLocks noChangeShapeType="1"/>
            </p:cNvCxnSpPr>
            <p:nvPr/>
          </p:nvCxnSpPr>
          <p:spPr bwMode="auto">
            <a:xfrm>
              <a:off x="1028183" y="1336266"/>
              <a:ext cx="0" cy="2110005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5" name="Straight Connector 135"/>
            <p:cNvCxnSpPr>
              <a:cxnSpLocks noChangeShapeType="1"/>
            </p:cNvCxnSpPr>
            <p:nvPr/>
          </p:nvCxnSpPr>
          <p:spPr bwMode="auto">
            <a:xfrm>
              <a:off x="1028183" y="1336266"/>
              <a:ext cx="2732547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6" name="Straight Connector 136"/>
            <p:cNvCxnSpPr>
              <a:cxnSpLocks noChangeShapeType="1"/>
            </p:cNvCxnSpPr>
            <p:nvPr/>
          </p:nvCxnSpPr>
          <p:spPr bwMode="auto">
            <a:xfrm>
              <a:off x="1028183" y="3446272"/>
              <a:ext cx="2732547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7137" name="Group 59"/>
            <p:cNvGrpSpPr>
              <a:grpSpLocks/>
            </p:cNvGrpSpPr>
            <p:nvPr/>
          </p:nvGrpSpPr>
          <p:grpSpPr bwMode="auto">
            <a:xfrm>
              <a:off x="1028183" y="1336266"/>
              <a:ext cx="2732547" cy="2110005"/>
              <a:chOff x="1066800" y="1365949"/>
              <a:chExt cx="2895939" cy="2520251"/>
            </a:xfrm>
          </p:grpSpPr>
          <p:cxnSp>
            <p:nvCxnSpPr>
              <p:cNvPr id="47141" name="Straight Connector 127"/>
              <p:cNvCxnSpPr>
                <a:cxnSpLocks noChangeShapeType="1"/>
              </p:cNvCxnSpPr>
              <p:nvPr/>
            </p:nvCxnSpPr>
            <p:spPr bwMode="auto">
              <a:xfrm>
                <a:off x="2514768" y="1365949"/>
                <a:ext cx="0" cy="2520251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42" name="Straight Connector 128"/>
              <p:cNvCxnSpPr>
                <a:cxnSpLocks noChangeShapeType="1"/>
              </p:cNvCxnSpPr>
              <p:nvPr/>
            </p:nvCxnSpPr>
            <p:spPr bwMode="auto">
              <a:xfrm>
                <a:off x="3368904" y="1365949"/>
                <a:ext cx="0" cy="2520251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43" name="Straight Connector 129"/>
              <p:cNvCxnSpPr>
                <a:cxnSpLocks noChangeShapeType="1"/>
              </p:cNvCxnSpPr>
              <p:nvPr/>
            </p:nvCxnSpPr>
            <p:spPr bwMode="auto">
              <a:xfrm>
                <a:off x="1592264" y="1365949"/>
                <a:ext cx="0" cy="2520251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44" name="Straight Connector 130"/>
              <p:cNvCxnSpPr>
                <a:cxnSpLocks noChangeShapeType="1"/>
              </p:cNvCxnSpPr>
              <p:nvPr/>
            </p:nvCxnSpPr>
            <p:spPr bwMode="auto">
              <a:xfrm>
                <a:off x="1066800" y="2881087"/>
                <a:ext cx="2895939" cy="0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45" name="Straight Connector 131"/>
              <p:cNvCxnSpPr>
                <a:cxnSpLocks noChangeShapeType="1"/>
              </p:cNvCxnSpPr>
              <p:nvPr/>
            </p:nvCxnSpPr>
            <p:spPr bwMode="auto">
              <a:xfrm>
                <a:off x="1066800" y="1970932"/>
                <a:ext cx="2895939" cy="0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46" name="Straight Connector 132"/>
              <p:cNvCxnSpPr>
                <a:cxnSpLocks noChangeShapeType="1"/>
              </p:cNvCxnSpPr>
              <p:nvPr/>
            </p:nvCxnSpPr>
            <p:spPr bwMode="auto">
              <a:xfrm>
                <a:off x="1066800" y="3427180"/>
                <a:ext cx="2895939" cy="0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7138" name="TextBox 60"/>
            <p:cNvSpPr txBox="1">
              <a:spLocks noChangeArrowheads="1"/>
            </p:cNvSpPr>
            <p:nvPr/>
          </p:nvSpPr>
          <p:spPr bwMode="auto">
            <a:xfrm>
              <a:off x="838200" y="3438643"/>
              <a:ext cx="33217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        α</a:t>
              </a:r>
              <a:r>
                <a:rPr lang="en-US" baseline="-25000"/>
                <a:t>0</a:t>
              </a:r>
              <a:r>
                <a:rPr lang="en-US"/>
                <a:t>          α</a:t>
              </a:r>
              <a:r>
                <a:rPr lang="en-US" baseline="-25000"/>
                <a:t>1              </a:t>
              </a:r>
              <a:r>
                <a:rPr lang="en-US"/>
                <a:t>α</a:t>
              </a:r>
              <a:r>
                <a:rPr lang="en-US" baseline="-25000"/>
                <a:t>2     </a:t>
              </a:r>
              <a:r>
                <a:rPr lang="en-US"/>
                <a:t>α</a:t>
              </a:r>
              <a:r>
                <a:rPr lang="en-US" baseline="-25000"/>
                <a:t>3</a:t>
              </a:r>
              <a:r>
                <a:rPr lang="en-US"/>
                <a:t>=X</a:t>
              </a:r>
            </a:p>
          </p:txBody>
        </p:sp>
        <p:sp>
          <p:nvSpPr>
            <p:cNvPr id="47139" name="TextBox 61"/>
            <p:cNvSpPr txBox="1">
              <a:spLocks noChangeArrowheads="1"/>
            </p:cNvSpPr>
            <p:nvPr/>
          </p:nvSpPr>
          <p:spPr bwMode="auto">
            <a:xfrm>
              <a:off x="391901" y="1219200"/>
              <a:ext cx="706732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l-GR" sz="1600"/>
                <a:t>Β</a:t>
              </a:r>
              <a:r>
                <a:rPr lang="en-US" sz="1600" baseline="-25000"/>
                <a:t>3</a:t>
              </a:r>
              <a:r>
                <a:rPr lang="en-US" sz="1600"/>
                <a:t>= Y</a:t>
              </a:r>
            </a:p>
            <a:p>
              <a:pPr algn="ctr" eaLnBrk="1" hangingPunct="1"/>
              <a:endParaRPr lang="en-US" sz="1600"/>
            </a:p>
            <a:p>
              <a:pPr algn="ctr" eaLnBrk="1" hangingPunct="1"/>
              <a:r>
                <a:rPr lang="el-GR" sz="1600"/>
                <a:t>β</a:t>
              </a:r>
              <a:r>
                <a:rPr lang="en-US" sz="1600" baseline="-25000"/>
                <a:t>2</a:t>
              </a:r>
              <a:endParaRPr lang="en-US" sz="1600"/>
            </a:p>
            <a:p>
              <a:pPr algn="ctr" eaLnBrk="1" hangingPunct="1"/>
              <a:endParaRPr lang="en-US" sz="1600"/>
            </a:p>
            <a:p>
              <a:pPr algn="ctr" eaLnBrk="1" hangingPunct="1"/>
              <a:endParaRPr lang="en-US" sz="1600"/>
            </a:p>
            <a:p>
              <a:pPr algn="ctr" eaLnBrk="1" hangingPunct="1"/>
              <a:r>
                <a:rPr lang="el-GR" sz="1600"/>
                <a:t>β</a:t>
              </a:r>
              <a:r>
                <a:rPr lang="en-US" sz="1600" baseline="-25000"/>
                <a:t>1</a:t>
              </a:r>
              <a:endParaRPr lang="en-US" sz="1600"/>
            </a:p>
            <a:p>
              <a:pPr algn="ctr" eaLnBrk="1" hangingPunct="1"/>
              <a:endParaRPr lang="en-US" sz="1600"/>
            </a:p>
            <a:p>
              <a:pPr algn="ctr" eaLnBrk="1" hangingPunct="1"/>
              <a:r>
                <a:rPr lang="el-GR" sz="1600"/>
                <a:t>β</a:t>
              </a:r>
              <a:r>
                <a:rPr lang="en-US" sz="1600" baseline="-25000"/>
                <a:t>0</a:t>
              </a:r>
              <a:endParaRPr lang="en-US" sz="1600"/>
            </a:p>
            <a:p>
              <a:pPr algn="ctr" eaLnBrk="1" hangingPunct="1"/>
              <a:endParaRPr lang="en-US" sz="1600"/>
            </a:p>
            <a:p>
              <a:pPr algn="ctr" eaLnBrk="1" hangingPunct="1"/>
              <a:endParaRPr lang="en-US" sz="1600"/>
            </a:p>
          </p:txBody>
        </p:sp>
        <p:sp>
          <p:nvSpPr>
            <p:cNvPr id="47140" name="TextBox 62"/>
            <p:cNvSpPr txBox="1">
              <a:spLocks noChangeArrowheads="1"/>
            </p:cNvSpPr>
            <p:nvPr/>
          </p:nvSpPr>
          <p:spPr bwMode="auto">
            <a:xfrm>
              <a:off x="713285" y="3382493"/>
              <a:ext cx="295286" cy="309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</p:grpSp>
      <p:sp>
        <p:nvSpPr>
          <p:cNvPr id="71" name="TextBox 70"/>
          <p:cNvSpPr txBox="1"/>
          <p:nvPr/>
        </p:nvSpPr>
        <p:spPr bwMode="auto">
          <a:xfrm>
            <a:off x="5512863" y="3733800"/>
            <a:ext cx="41069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kumimoji="0" lang="en-US" b="1" kern="0" baseline="-250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</a:t>
            </a:r>
            <a:endParaRPr kumimoji="0" lang="en-US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5708126" y="3276600"/>
            <a:ext cx="0" cy="508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7772400" y="3352800"/>
            <a:ext cx="0" cy="5080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 bwMode="auto">
          <a:xfrm>
            <a:off x="7586663" y="3800475"/>
            <a:ext cx="3593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kern="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kumimoji="0" lang="en-US" b="1" kern="0" baseline="-25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</a:t>
            </a:r>
            <a:endParaRPr kumimoji="0" lang="en-US" b="1" kern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Content Placeholder 2"/>
          <p:cNvSpPr>
            <a:spLocks noGrp="1"/>
          </p:cNvSpPr>
          <p:nvPr>
            <p:ph idx="1"/>
          </p:nvPr>
        </p:nvSpPr>
        <p:spPr>
          <a:xfrm>
            <a:off x="533400" y="4191000"/>
            <a:ext cx="8382000" cy="2286000"/>
          </a:xfrm>
        </p:spPr>
        <p:txBody>
          <a:bodyPr/>
          <a:lstStyle/>
          <a:p>
            <a:r>
              <a:rPr lang="en-US" dirty="0" smtClean="0"/>
              <a:t>To approximate resource usage by local nets</a:t>
            </a:r>
          </a:p>
          <a:p>
            <a:pPr lvl="1"/>
            <a:r>
              <a:rPr lang="en-US" dirty="0" smtClean="0"/>
              <a:t>Each local net is routed on its half-parameter bounding box on layers 2 and 3</a:t>
            </a:r>
          </a:p>
          <a:p>
            <a:pPr lvl="1"/>
            <a:r>
              <a:rPr lang="en-US" dirty="0" smtClean="0"/>
              <a:t>The area usage of each local net is computed considering its wire size </a:t>
            </a:r>
          </a:p>
          <a:p>
            <a:pPr lvl="1"/>
            <a:r>
              <a:rPr lang="en-US" dirty="0" smtClean="0"/>
              <a:t>Then summation of the areas of the local nets inside a </a:t>
            </a:r>
            <a:r>
              <a:rPr lang="en-US" dirty="0" err="1" smtClean="0"/>
              <a:t>gcell</a:t>
            </a:r>
            <a:r>
              <a:rPr lang="en-US" dirty="0" smtClean="0"/>
              <a:t> is subtracted from the </a:t>
            </a:r>
            <a:r>
              <a:rPr lang="en-US" dirty="0" err="1" smtClean="0"/>
              <a:t>gcell</a:t>
            </a:r>
            <a:r>
              <a:rPr lang="en-US" dirty="0" smtClean="0"/>
              <a:t> area </a:t>
            </a:r>
            <a:endParaRPr lang="en-US" dirty="0"/>
          </a:p>
        </p:txBody>
      </p:sp>
      <p:sp>
        <p:nvSpPr>
          <p:cNvPr id="87" name="Action Button: Forward or Next 86">
            <a:hlinkClick r:id="rId2" action="ppaction://hlinksldjump" highlightClick="1"/>
          </p:cNvPr>
          <p:cNvSpPr/>
          <p:nvPr/>
        </p:nvSpPr>
        <p:spPr>
          <a:xfrm>
            <a:off x="8382000" y="6248400"/>
            <a:ext cx="533400" cy="4572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Arial Unicode MS" pitchFamily="34" charset="-128"/>
            </a:endParaRPr>
          </a:p>
        </p:txBody>
      </p:sp>
      <p:sp>
        <p:nvSpPr>
          <p:cNvPr id="88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CGRIP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757323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990600"/>
          </a:xfrm>
        </p:spPr>
        <p:txBody>
          <a:bodyPr/>
          <a:lstStyle/>
          <a:p>
            <a:r>
              <a:rPr lang="en-US" sz="3500" dirty="0" smtClean="0"/>
              <a:t>Example</a:t>
            </a:r>
          </a:p>
        </p:txBody>
      </p:sp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1219200" y="1390650"/>
            <a:ext cx="2193925" cy="2193925"/>
            <a:chOff x="838200" y="4343400"/>
            <a:chExt cx="2194560" cy="2194560"/>
          </a:xfrm>
        </p:grpSpPr>
        <p:sp>
          <p:nvSpPr>
            <p:cNvPr id="5" name="Rectangle 4"/>
            <p:cNvSpPr/>
            <p:nvPr/>
          </p:nvSpPr>
          <p:spPr>
            <a:xfrm>
              <a:off x="1570250" y="4343400"/>
              <a:ext cx="730461" cy="219456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200" y="5075450"/>
              <a:ext cx="2194560" cy="73046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52865" y="5181843"/>
              <a:ext cx="365231" cy="365231"/>
            </a:xfrm>
            <a:prstGeom prst="rect">
              <a:avLst/>
            </a:prstGeom>
            <a:pattFill prst="pct60">
              <a:fgClr>
                <a:schemeClr val="tx1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224" name="TextBox 7"/>
            <p:cNvSpPr txBox="1">
              <a:spLocks noChangeArrowheads="1"/>
            </p:cNvSpPr>
            <p:nvPr/>
          </p:nvSpPr>
          <p:spPr bwMode="auto">
            <a:xfrm>
              <a:off x="1700645" y="5511922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50225" name="TextBox 8"/>
            <p:cNvSpPr txBox="1">
              <a:spLocks noChangeArrowheads="1"/>
            </p:cNvSpPr>
            <p:nvPr/>
          </p:nvSpPr>
          <p:spPr bwMode="auto">
            <a:xfrm>
              <a:off x="990600" y="5269468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24</a:t>
              </a:r>
            </a:p>
          </p:txBody>
        </p:sp>
        <p:sp>
          <p:nvSpPr>
            <p:cNvPr id="50226" name="TextBox 9"/>
            <p:cNvSpPr txBox="1">
              <a:spLocks noChangeArrowheads="1"/>
            </p:cNvSpPr>
            <p:nvPr/>
          </p:nvSpPr>
          <p:spPr bwMode="auto">
            <a:xfrm>
              <a:off x="1692454" y="4507468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24</a:t>
              </a:r>
            </a:p>
          </p:txBody>
        </p:sp>
        <p:sp>
          <p:nvSpPr>
            <p:cNvPr id="50227" name="TextBox 10"/>
            <p:cNvSpPr txBox="1">
              <a:spLocks noChangeArrowheads="1"/>
            </p:cNvSpPr>
            <p:nvPr/>
          </p:nvSpPr>
          <p:spPr bwMode="auto">
            <a:xfrm>
              <a:off x="1692454" y="6031468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24</a:t>
              </a:r>
            </a:p>
          </p:txBody>
        </p:sp>
        <p:sp>
          <p:nvSpPr>
            <p:cNvPr id="50228" name="TextBox 11"/>
            <p:cNvSpPr txBox="1">
              <a:spLocks noChangeArrowheads="1"/>
            </p:cNvSpPr>
            <p:nvPr/>
          </p:nvSpPr>
          <p:spPr bwMode="auto">
            <a:xfrm>
              <a:off x="2438400" y="5257800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24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465763" y="1676400"/>
            <a:ext cx="1468437" cy="1473200"/>
            <a:chOff x="3505200" y="4547062"/>
            <a:chExt cx="1468235" cy="147273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241699" y="4547062"/>
              <a:ext cx="0" cy="73160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241699" y="5288193"/>
              <a:ext cx="0" cy="731607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241699" y="5283431"/>
              <a:ext cx="73173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505200" y="5278670"/>
              <a:ext cx="73173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17" name="TextBox 17"/>
            <p:cNvSpPr txBox="1">
              <a:spLocks noChangeArrowheads="1"/>
            </p:cNvSpPr>
            <p:nvPr/>
          </p:nvSpPr>
          <p:spPr bwMode="auto">
            <a:xfrm>
              <a:off x="4419600" y="52578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6</a:t>
              </a:r>
            </a:p>
          </p:txBody>
        </p:sp>
        <p:sp>
          <p:nvSpPr>
            <p:cNvPr id="50218" name="TextBox 18"/>
            <p:cNvSpPr txBox="1">
              <a:spLocks noChangeArrowheads="1"/>
            </p:cNvSpPr>
            <p:nvPr/>
          </p:nvSpPr>
          <p:spPr bwMode="auto">
            <a:xfrm>
              <a:off x="3725694" y="52578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6</a:t>
              </a:r>
            </a:p>
          </p:txBody>
        </p:sp>
        <p:sp>
          <p:nvSpPr>
            <p:cNvPr id="50219" name="TextBox 19"/>
            <p:cNvSpPr txBox="1">
              <a:spLocks noChangeArrowheads="1"/>
            </p:cNvSpPr>
            <p:nvPr/>
          </p:nvSpPr>
          <p:spPr bwMode="auto">
            <a:xfrm>
              <a:off x="4191000" y="47244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6</a:t>
              </a:r>
            </a:p>
          </p:txBody>
        </p:sp>
        <p:sp>
          <p:nvSpPr>
            <p:cNvPr id="50220" name="TextBox 20"/>
            <p:cNvSpPr txBox="1">
              <a:spLocks noChangeArrowheads="1"/>
            </p:cNvSpPr>
            <p:nvPr/>
          </p:nvSpPr>
          <p:spPr bwMode="auto">
            <a:xfrm>
              <a:off x="4191000" y="54864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6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666875" y="4416425"/>
            <a:ext cx="1468438" cy="1473200"/>
            <a:chOff x="5313565" y="4547062"/>
            <a:chExt cx="1468235" cy="1472738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6050063" y="4547062"/>
              <a:ext cx="0" cy="73160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50063" y="5288193"/>
              <a:ext cx="0" cy="731607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050063" y="5283431"/>
              <a:ext cx="73173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5313565" y="5278670"/>
              <a:ext cx="73173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09" name="TextBox 26"/>
            <p:cNvSpPr txBox="1">
              <a:spLocks noChangeArrowheads="1"/>
            </p:cNvSpPr>
            <p:nvPr/>
          </p:nvSpPr>
          <p:spPr bwMode="auto">
            <a:xfrm>
              <a:off x="6227965" y="52578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50210" name="TextBox 27"/>
            <p:cNvSpPr txBox="1">
              <a:spLocks noChangeArrowheads="1"/>
            </p:cNvSpPr>
            <p:nvPr/>
          </p:nvSpPr>
          <p:spPr bwMode="auto">
            <a:xfrm>
              <a:off x="5534059" y="52578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50211" name="TextBox 28"/>
            <p:cNvSpPr txBox="1">
              <a:spLocks noChangeArrowheads="1"/>
            </p:cNvSpPr>
            <p:nvPr/>
          </p:nvSpPr>
          <p:spPr bwMode="auto">
            <a:xfrm>
              <a:off x="5999365" y="47244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50212" name="TextBox 29"/>
            <p:cNvSpPr txBox="1">
              <a:spLocks noChangeArrowheads="1"/>
            </p:cNvSpPr>
            <p:nvPr/>
          </p:nvSpPr>
          <p:spPr bwMode="auto">
            <a:xfrm>
              <a:off x="5999365" y="54864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5318125" y="4037013"/>
            <a:ext cx="1905000" cy="2232025"/>
            <a:chOff x="7086600" y="4202668"/>
            <a:chExt cx="1905000" cy="2231491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8031163" y="4572467"/>
              <a:ext cx="0" cy="731663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031163" y="5313652"/>
              <a:ext cx="0" cy="73166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031163" y="5308890"/>
              <a:ext cx="73183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7294563" y="5304129"/>
              <a:ext cx="73183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96" name="TextBox 35"/>
            <p:cNvSpPr txBox="1">
              <a:spLocks noChangeArrowheads="1"/>
            </p:cNvSpPr>
            <p:nvPr/>
          </p:nvSpPr>
          <p:spPr bwMode="auto">
            <a:xfrm>
              <a:off x="8209165" y="528273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6</a:t>
              </a:r>
            </a:p>
          </p:txBody>
        </p:sp>
        <p:sp>
          <p:nvSpPr>
            <p:cNvPr id="50197" name="TextBox 36"/>
            <p:cNvSpPr txBox="1">
              <a:spLocks noChangeArrowheads="1"/>
            </p:cNvSpPr>
            <p:nvPr/>
          </p:nvSpPr>
          <p:spPr bwMode="auto">
            <a:xfrm>
              <a:off x="7515259" y="528273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6</a:t>
              </a:r>
            </a:p>
          </p:txBody>
        </p:sp>
        <p:sp>
          <p:nvSpPr>
            <p:cNvPr id="50198" name="TextBox 37"/>
            <p:cNvSpPr txBox="1">
              <a:spLocks noChangeArrowheads="1"/>
            </p:cNvSpPr>
            <p:nvPr/>
          </p:nvSpPr>
          <p:spPr bwMode="auto">
            <a:xfrm>
              <a:off x="7980565" y="474933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6</a:t>
              </a:r>
            </a:p>
          </p:txBody>
        </p:sp>
        <p:sp>
          <p:nvSpPr>
            <p:cNvPr id="50199" name="TextBox 38"/>
            <p:cNvSpPr txBox="1">
              <a:spLocks noChangeArrowheads="1"/>
            </p:cNvSpPr>
            <p:nvPr/>
          </p:nvSpPr>
          <p:spPr bwMode="auto">
            <a:xfrm>
              <a:off x="7980565" y="551133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6</a:t>
              </a:r>
            </a:p>
          </p:txBody>
        </p:sp>
        <p:sp>
          <p:nvSpPr>
            <p:cNvPr id="50200" name="TextBox 39"/>
            <p:cNvSpPr txBox="1">
              <a:spLocks noChangeArrowheads="1"/>
            </p:cNvSpPr>
            <p:nvPr/>
          </p:nvSpPr>
          <p:spPr bwMode="auto">
            <a:xfrm>
              <a:off x="7086600" y="4953000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b="1"/>
                <a:t>24</a:t>
              </a:r>
            </a:p>
          </p:txBody>
        </p:sp>
        <p:sp>
          <p:nvSpPr>
            <p:cNvPr id="50201" name="TextBox 40"/>
            <p:cNvSpPr txBox="1">
              <a:spLocks noChangeArrowheads="1"/>
            </p:cNvSpPr>
            <p:nvPr/>
          </p:nvSpPr>
          <p:spPr bwMode="auto">
            <a:xfrm>
              <a:off x="7813964" y="4202668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b="1"/>
                <a:t>24</a:t>
              </a:r>
            </a:p>
          </p:txBody>
        </p:sp>
        <p:sp>
          <p:nvSpPr>
            <p:cNvPr id="50202" name="TextBox 41"/>
            <p:cNvSpPr txBox="1">
              <a:spLocks noChangeArrowheads="1"/>
            </p:cNvSpPr>
            <p:nvPr/>
          </p:nvSpPr>
          <p:spPr bwMode="auto">
            <a:xfrm>
              <a:off x="8550454" y="4942609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b="1"/>
                <a:t>24</a:t>
              </a:r>
            </a:p>
          </p:txBody>
        </p:sp>
        <p:sp>
          <p:nvSpPr>
            <p:cNvPr id="50203" name="TextBox 42"/>
            <p:cNvSpPr txBox="1">
              <a:spLocks noChangeArrowheads="1"/>
            </p:cNvSpPr>
            <p:nvPr/>
          </p:nvSpPr>
          <p:spPr bwMode="auto">
            <a:xfrm>
              <a:off x="7817427" y="6064827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b="1"/>
                <a:t>24</a:t>
              </a:r>
            </a:p>
          </p:txBody>
        </p:sp>
        <p:sp>
          <p:nvSpPr>
            <p:cNvPr id="50204" name="TextBox 43"/>
            <p:cNvSpPr txBox="1">
              <a:spLocks noChangeArrowheads="1"/>
            </p:cNvSpPr>
            <p:nvPr/>
          </p:nvSpPr>
          <p:spPr bwMode="auto">
            <a:xfrm>
              <a:off x="8006663" y="5008418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b="1"/>
                <a:t>16</a:t>
              </a:r>
            </a:p>
          </p:txBody>
        </p:sp>
      </p:grp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1143000" y="5954713"/>
            <a:ext cx="2800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dirty="0"/>
              <a:t>edge capacity </a:t>
            </a:r>
            <a:r>
              <a:rPr lang="en-US" dirty="0" smtClean="0"/>
              <a:t>adjustment</a:t>
            </a:r>
            <a:endParaRPr lang="en-US" dirty="0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164138" y="6107113"/>
            <a:ext cx="28135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dirty="0"/>
              <a:t>edge </a:t>
            </a:r>
            <a:r>
              <a:rPr lang="en-US" dirty="0" smtClean="0"/>
              <a:t>and </a:t>
            </a:r>
            <a:r>
              <a:rPr lang="en-US" dirty="0"/>
              <a:t>vertex </a:t>
            </a:r>
            <a:r>
              <a:rPr lang="en-US" dirty="0" smtClean="0"/>
              <a:t>capacity</a:t>
            </a:r>
            <a:endParaRPr lang="en-US" dirty="0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716338" y="3287713"/>
            <a:ext cx="5275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/>
              <a:t>Graph model without considering local congestion</a:t>
            </a:r>
          </a:p>
        </p:txBody>
      </p:sp>
      <p:sp>
        <p:nvSpPr>
          <p:cNvPr id="53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CGRIP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15453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990600"/>
          </a:xfrm>
        </p:spPr>
        <p:txBody>
          <a:bodyPr/>
          <a:lstStyle/>
          <a:p>
            <a:r>
              <a:rPr lang="en-US" smtClean="0"/>
              <a:t>IP-LC: An IP for Local Congestion </a:t>
            </a:r>
          </a:p>
        </p:txBody>
      </p:sp>
      <p:grpSp>
        <p:nvGrpSpPr>
          <p:cNvPr id="49155" name="Group 75"/>
          <p:cNvGrpSpPr>
            <a:grpSpLocks/>
          </p:cNvGrpSpPr>
          <p:nvPr/>
        </p:nvGrpSpPr>
        <p:grpSpPr bwMode="auto">
          <a:xfrm>
            <a:off x="1447800" y="1509713"/>
            <a:ext cx="2133600" cy="2057400"/>
            <a:chOff x="1248" y="2448"/>
            <a:chExt cx="1344" cy="1296"/>
          </a:xfrm>
        </p:grpSpPr>
        <p:sp>
          <p:nvSpPr>
            <p:cNvPr id="49200" name="Line 76"/>
            <p:cNvSpPr>
              <a:spLocks noChangeShapeType="1"/>
            </p:cNvSpPr>
            <p:nvPr/>
          </p:nvSpPr>
          <p:spPr bwMode="auto">
            <a:xfrm>
              <a:off x="1920" y="2448"/>
              <a:ext cx="0" cy="129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1" name="Line 77"/>
            <p:cNvSpPr>
              <a:spLocks noChangeShapeType="1"/>
            </p:cNvSpPr>
            <p:nvPr/>
          </p:nvSpPr>
          <p:spPr bwMode="auto">
            <a:xfrm>
              <a:off x="2256" y="2448"/>
              <a:ext cx="0" cy="129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2" name="Line 78"/>
            <p:cNvSpPr>
              <a:spLocks noChangeShapeType="1"/>
            </p:cNvSpPr>
            <p:nvPr/>
          </p:nvSpPr>
          <p:spPr bwMode="auto">
            <a:xfrm>
              <a:off x="1584" y="2448"/>
              <a:ext cx="0" cy="129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3" name="Line 79"/>
            <p:cNvSpPr>
              <a:spLocks noChangeShapeType="1"/>
            </p:cNvSpPr>
            <p:nvPr/>
          </p:nvSpPr>
          <p:spPr bwMode="auto">
            <a:xfrm>
              <a:off x="1248" y="3120"/>
              <a:ext cx="13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4" name="Line 80"/>
            <p:cNvSpPr>
              <a:spLocks noChangeShapeType="1"/>
            </p:cNvSpPr>
            <p:nvPr/>
          </p:nvSpPr>
          <p:spPr bwMode="auto">
            <a:xfrm>
              <a:off x="1248" y="2784"/>
              <a:ext cx="13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5" name="Line 81"/>
            <p:cNvSpPr>
              <a:spLocks noChangeShapeType="1"/>
            </p:cNvSpPr>
            <p:nvPr/>
          </p:nvSpPr>
          <p:spPr bwMode="auto">
            <a:xfrm>
              <a:off x="1248" y="3456"/>
              <a:ext cx="13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6" name="Rectangle 82"/>
            <p:cNvSpPr>
              <a:spLocks noChangeArrowheads="1"/>
            </p:cNvSpPr>
            <p:nvPr/>
          </p:nvSpPr>
          <p:spPr bwMode="auto">
            <a:xfrm>
              <a:off x="1248" y="2448"/>
              <a:ext cx="1344" cy="129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49156" name="Group 60"/>
          <p:cNvGrpSpPr>
            <a:grpSpLocks/>
          </p:cNvGrpSpPr>
          <p:nvPr/>
        </p:nvGrpSpPr>
        <p:grpSpPr bwMode="auto">
          <a:xfrm>
            <a:off x="950913" y="1443038"/>
            <a:ext cx="3087687" cy="2290762"/>
            <a:chOff x="950913" y="1443038"/>
            <a:chExt cx="3087687" cy="2290762"/>
          </a:xfrm>
        </p:grpSpPr>
        <p:sp>
          <p:nvSpPr>
            <p:cNvPr id="49190" name="Text Box 93"/>
            <p:cNvSpPr txBox="1">
              <a:spLocks noChangeArrowheads="1"/>
            </p:cNvSpPr>
            <p:nvPr/>
          </p:nvSpPr>
          <p:spPr bwMode="auto">
            <a:xfrm>
              <a:off x="950913" y="3367088"/>
              <a:ext cx="4206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rgbClr val="000000"/>
                  </a:solidFill>
                </a:rPr>
                <a:t>S</a:t>
              </a:r>
              <a:r>
                <a:rPr lang="en-US" altLang="zh-TW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9191" name="Text Box 94"/>
            <p:cNvSpPr txBox="1">
              <a:spLocks noChangeArrowheads="1"/>
            </p:cNvSpPr>
            <p:nvPr/>
          </p:nvSpPr>
          <p:spPr bwMode="auto">
            <a:xfrm>
              <a:off x="3630613" y="1443038"/>
              <a:ext cx="4079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rgbClr val="000000"/>
                  </a:solidFill>
                </a:rPr>
                <a:t>T</a:t>
              </a:r>
              <a:r>
                <a:rPr lang="en-US" altLang="zh-TW" baseline="-25000">
                  <a:solidFill>
                    <a:srgbClr val="000000"/>
                  </a:solidFill>
                </a:rPr>
                <a:t>1</a:t>
              </a:r>
            </a:p>
          </p:txBody>
        </p:sp>
        <p:grpSp>
          <p:nvGrpSpPr>
            <p:cNvPr id="49192" name="Group 33"/>
            <p:cNvGrpSpPr>
              <a:grpSpLocks/>
            </p:cNvGrpSpPr>
            <p:nvPr/>
          </p:nvGrpSpPr>
          <p:grpSpPr bwMode="auto">
            <a:xfrm>
              <a:off x="1335088" y="1447800"/>
              <a:ext cx="2286000" cy="2209800"/>
              <a:chOff x="1335088" y="1447800"/>
              <a:chExt cx="2286000" cy="2209800"/>
            </a:xfrm>
          </p:grpSpPr>
          <p:graphicFrame>
            <p:nvGraphicFramePr>
              <p:cNvPr id="49193" name="Object 73"/>
              <p:cNvGraphicFramePr>
                <a:graphicFrameLocks noChangeAspect="1"/>
              </p:cNvGraphicFramePr>
              <p:nvPr/>
            </p:nvGraphicFramePr>
            <p:xfrm>
              <a:off x="2649538" y="1576388"/>
              <a:ext cx="287337" cy="344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654" name="Equation" r:id="rId4" imgW="190500" imgH="228600" progId="">
                      <p:embed/>
                    </p:oleObj>
                  </mc:Choice>
                  <mc:Fallback>
                    <p:oleObj name="Equation" r:id="rId4" imgW="190500" imgH="2286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9538" y="1576388"/>
                            <a:ext cx="287337" cy="3444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94" name="Object 74"/>
              <p:cNvGraphicFramePr>
                <a:graphicFrameLocks noChangeAspect="1"/>
              </p:cNvGraphicFramePr>
              <p:nvPr/>
            </p:nvGraphicFramePr>
            <p:xfrm>
              <a:off x="2573338" y="3176588"/>
              <a:ext cx="306387" cy="344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655" name="Equation" r:id="rId6" imgW="203112" imgH="228501" progId="">
                      <p:embed/>
                    </p:oleObj>
                  </mc:Choice>
                  <mc:Fallback>
                    <p:oleObj name="Equation" r:id="rId6" imgW="203112" imgH="228501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73338" y="3176588"/>
                            <a:ext cx="306387" cy="3444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195" name="Freeform 30"/>
              <p:cNvSpPr>
                <a:spLocks/>
              </p:cNvSpPr>
              <p:nvPr/>
            </p:nvSpPr>
            <p:spPr bwMode="auto">
              <a:xfrm>
                <a:off x="1411288" y="1500188"/>
                <a:ext cx="2133600" cy="2057400"/>
              </a:xfrm>
              <a:custGeom>
                <a:avLst/>
                <a:gdLst>
                  <a:gd name="T0" fmla="*/ 0 w 1344"/>
                  <a:gd name="T1" fmla="*/ 2147483647 h 1296"/>
                  <a:gd name="T2" fmla="*/ 2147483647 w 1344"/>
                  <a:gd name="T3" fmla="*/ 2147483647 h 1296"/>
                  <a:gd name="T4" fmla="*/ 2147483647 w 1344"/>
                  <a:gd name="T5" fmla="*/ 2147483647 h 1296"/>
                  <a:gd name="T6" fmla="*/ 2147483647 w 1344"/>
                  <a:gd name="T7" fmla="*/ 2147483647 h 1296"/>
                  <a:gd name="T8" fmla="*/ 2147483647 w 1344"/>
                  <a:gd name="T9" fmla="*/ 0 h 1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4"/>
                  <a:gd name="T16" fmla="*/ 0 h 1296"/>
                  <a:gd name="T17" fmla="*/ 1344 w 1344"/>
                  <a:gd name="T18" fmla="*/ 1296 h 1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4" h="1296">
                    <a:moveTo>
                      <a:pt x="0" y="1296"/>
                    </a:moveTo>
                    <a:lnTo>
                      <a:pt x="672" y="1296"/>
                    </a:lnTo>
                    <a:lnTo>
                      <a:pt x="672" y="672"/>
                    </a:lnTo>
                    <a:lnTo>
                      <a:pt x="1344" y="672"/>
                    </a:lnTo>
                    <a:lnTo>
                      <a:pt x="1344" y="0"/>
                    </a:lnTo>
                  </a:path>
                </a:pathLst>
              </a:custGeom>
              <a:noFill/>
              <a:ln w="63500" cap="rnd">
                <a:solidFill>
                  <a:srgbClr val="00008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196" name="Group 32"/>
              <p:cNvGrpSpPr>
                <a:grpSpLocks/>
              </p:cNvGrpSpPr>
              <p:nvPr/>
            </p:nvGrpSpPr>
            <p:grpSpPr bwMode="auto">
              <a:xfrm>
                <a:off x="1335088" y="1447800"/>
                <a:ext cx="2286000" cy="2209800"/>
                <a:chOff x="1335088" y="1423988"/>
                <a:chExt cx="2286000" cy="2209800"/>
              </a:xfrm>
            </p:grpSpPr>
            <p:sp>
              <p:nvSpPr>
                <p:cNvPr id="49197" name="Oval 89"/>
                <p:cNvSpPr>
                  <a:spLocks noChangeArrowheads="1"/>
                </p:cNvSpPr>
                <p:nvPr/>
              </p:nvSpPr>
              <p:spPr bwMode="auto">
                <a:xfrm>
                  <a:off x="1335088" y="3481388"/>
                  <a:ext cx="152400" cy="152400"/>
                </a:xfrm>
                <a:prstGeom prst="ellipse">
                  <a:avLst/>
                </a:prstGeom>
                <a:solidFill>
                  <a:srgbClr val="00008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9198" name="Oval 90"/>
                <p:cNvSpPr>
                  <a:spLocks noChangeArrowheads="1"/>
                </p:cNvSpPr>
                <p:nvPr/>
              </p:nvSpPr>
              <p:spPr bwMode="auto">
                <a:xfrm>
                  <a:off x="3468688" y="1423988"/>
                  <a:ext cx="152400" cy="152400"/>
                </a:xfrm>
                <a:prstGeom prst="ellipse">
                  <a:avLst/>
                </a:prstGeom>
                <a:solidFill>
                  <a:srgbClr val="00008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9199" name="Freeform 29"/>
                <p:cNvSpPr>
                  <a:spLocks/>
                </p:cNvSpPr>
                <p:nvPr/>
              </p:nvSpPr>
              <p:spPr bwMode="auto">
                <a:xfrm>
                  <a:off x="1411288" y="1500188"/>
                  <a:ext cx="2133600" cy="2057400"/>
                </a:xfrm>
                <a:custGeom>
                  <a:avLst/>
                  <a:gdLst>
                    <a:gd name="T0" fmla="*/ 0 w 1344"/>
                    <a:gd name="T1" fmla="*/ 2147483647 h 1296"/>
                    <a:gd name="T2" fmla="*/ 0 w 1344"/>
                    <a:gd name="T3" fmla="*/ 2147483647 h 1296"/>
                    <a:gd name="T4" fmla="*/ 2147483647 w 1344"/>
                    <a:gd name="T5" fmla="*/ 2147483647 h 1296"/>
                    <a:gd name="T6" fmla="*/ 2147483647 w 1344"/>
                    <a:gd name="T7" fmla="*/ 2147483647 h 1296"/>
                    <a:gd name="T8" fmla="*/ 2147483647 w 1344"/>
                    <a:gd name="T9" fmla="*/ 2147483647 h 1296"/>
                    <a:gd name="T10" fmla="*/ 2147483647 w 1344"/>
                    <a:gd name="T11" fmla="*/ 0 h 1296"/>
                    <a:gd name="T12" fmla="*/ 2147483647 w 1344"/>
                    <a:gd name="T13" fmla="*/ 0 h 129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44"/>
                    <a:gd name="T22" fmla="*/ 0 h 1296"/>
                    <a:gd name="T23" fmla="*/ 1344 w 1344"/>
                    <a:gd name="T24" fmla="*/ 1296 h 129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44" h="1296">
                      <a:moveTo>
                        <a:pt x="0" y="1296"/>
                      </a:moveTo>
                      <a:lnTo>
                        <a:pt x="0" y="1008"/>
                      </a:lnTo>
                      <a:lnTo>
                        <a:pt x="336" y="1008"/>
                      </a:lnTo>
                      <a:lnTo>
                        <a:pt x="336" y="672"/>
                      </a:lnTo>
                      <a:lnTo>
                        <a:pt x="1008" y="672"/>
                      </a:lnTo>
                      <a:lnTo>
                        <a:pt x="1008" y="0"/>
                      </a:lnTo>
                      <a:lnTo>
                        <a:pt x="1344" y="0"/>
                      </a:lnTo>
                    </a:path>
                  </a:pathLst>
                </a:custGeom>
                <a:noFill/>
                <a:ln w="50800">
                  <a:solidFill>
                    <a:srgbClr val="00008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954088" y="1674813"/>
            <a:ext cx="2676525" cy="1206500"/>
            <a:chOff x="954088" y="1674813"/>
            <a:chExt cx="2676525" cy="1206500"/>
          </a:xfrm>
        </p:grpSpPr>
        <p:sp>
          <p:nvSpPr>
            <p:cNvPr id="49181" name="Line 85"/>
            <p:cNvSpPr>
              <a:spLocks noChangeShapeType="1"/>
            </p:cNvSpPr>
            <p:nvPr/>
          </p:nvSpPr>
          <p:spPr bwMode="auto">
            <a:xfrm>
              <a:off x="1411288" y="2566988"/>
              <a:ext cx="2133600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182" name="Group 34"/>
            <p:cNvGrpSpPr>
              <a:grpSpLocks/>
            </p:cNvGrpSpPr>
            <p:nvPr/>
          </p:nvGrpSpPr>
          <p:grpSpPr bwMode="auto">
            <a:xfrm>
              <a:off x="954088" y="1674813"/>
              <a:ext cx="2676525" cy="1206500"/>
              <a:chOff x="954088" y="1674813"/>
              <a:chExt cx="2676525" cy="1206500"/>
            </a:xfrm>
          </p:grpSpPr>
          <p:sp>
            <p:nvSpPr>
              <p:cNvPr id="49183" name="Oval 83"/>
              <p:cNvSpPr>
                <a:spLocks noChangeArrowheads="1"/>
              </p:cNvSpPr>
              <p:nvPr/>
            </p:nvSpPr>
            <p:spPr bwMode="auto">
              <a:xfrm>
                <a:off x="1344613" y="2500313"/>
                <a:ext cx="152400" cy="152400"/>
              </a:xfrm>
              <a:prstGeom prst="ellipse">
                <a:avLst/>
              </a:prstGeom>
              <a:solidFill>
                <a:srgbClr val="8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184" name="Text Box 87"/>
              <p:cNvSpPr txBox="1">
                <a:spLocks noChangeArrowheads="1"/>
              </p:cNvSpPr>
              <p:nvPr/>
            </p:nvSpPr>
            <p:spPr bwMode="auto">
              <a:xfrm>
                <a:off x="954088" y="2514600"/>
                <a:ext cx="420687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rgbClr val="000000"/>
                    </a:solidFill>
                  </a:rPr>
                  <a:t>S</a:t>
                </a:r>
                <a:r>
                  <a:rPr lang="en-US" altLang="zh-TW" baseline="-250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49185" name="Text Box 88"/>
              <p:cNvSpPr txBox="1">
                <a:spLocks noChangeArrowheads="1"/>
              </p:cNvSpPr>
              <p:nvPr/>
            </p:nvSpPr>
            <p:spPr bwMode="auto">
              <a:xfrm>
                <a:off x="1447800" y="2509838"/>
                <a:ext cx="407987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rgbClr val="000000"/>
                    </a:solidFill>
                  </a:rPr>
                  <a:t>T</a:t>
                </a:r>
                <a:r>
                  <a:rPr lang="en-US" altLang="zh-TW" baseline="-250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49186" name="Oval 84"/>
              <p:cNvSpPr>
                <a:spLocks noChangeArrowheads="1"/>
              </p:cNvSpPr>
              <p:nvPr/>
            </p:nvSpPr>
            <p:spPr bwMode="auto">
              <a:xfrm>
                <a:off x="3478213" y="2509838"/>
                <a:ext cx="152400" cy="152400"/>
              </a:xfrm>
              <a:prstGeom prst="ellipse">
                <a:avLst/>
              </a:prstGeom>
              <a:solidFill>
                <a:srgbClr val="8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49187" name="Object 75"/>
              <p:cNvGraphicFramePr>
                <a:graphicFrameLocks noChangeAspect="1"/>
              </p:cNvGraphicFramePr>
              <p:nvPr/>
            </p:nvGraphicFramePr>
            <p:xfrm>
              <a:off x="1573213" y="2185988"/>
              <a:ext cx="306387" cy="344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656" name="Equation" r:id="rId8" imgW="203112" imgH="228501" progId="">
                      <p:embed/>
                    </p:oleObj>
                  </mc:Choice>
                  <mc:Fallback>
                    <p:oleObj name="Equation" r:id="rId8" imgW="203112" imgH="228501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3213" y="2185988"/>
                            <a:ext cx="306387" cy="3444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188" name="Freeform 25"/>
              <p:cNvSpPr>
                <a:spLocks/>
              </p:cNvSpPr>
              <p:nvPr/>
            </p:nvSpPr>
            <p:spPr bwMode="auto">
              <a:xfrm>
                <a:off x="1423985" y="2057400"/>
                <a:ext cx="2133600" cy="533400"/>
              </a:xfrm>
              <a:custGeom>
                <a:avLst/>
                <a:gdLst>
                  <a:gd name="T0" fmla="*/ 0 w 2133600"/>
                  <a:gd name="T1" fmla="*/ 533270 h 528637"/>
                  <a:gd name="T2" fmla="*/ 0 w 2133600"/>
                  <a:gd name="T3" fmla="*/ 0 h 528637"/>
                  <a:gd name="T4" fmla="*/ 2133600 w 2133600"/>
                  <a:gd name="T5" fmla="*/ 0 h 528637"/>
                  <a:gd name="T6" fmla="*/ 2133600 w 2133600"/>
                  <a:gd name="T7" fmla="*/ 543055 h 5286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33600" h="528637">
                    <a:moveTo>
                      <a:pt x="0" y="519112"/>
                    </a:moveTo>
                    <a:lnTo>
                      <a:pt x="0" y="0"/>
                    </a:lnTo>
                    <a:lnTo>
                      <a:pt x="2133600" y="0"/>
                    </a:lnTo>
                    <a:lnTo>
                      <a:pt x="2133600" y="528637"/>
                    </a:lnTo>
                  </a:path>
                </a:pathLst>
              </a:custGeom>
              <a:noFill/>
              <a:ln w="38100">
                <a:solidFill>
                  <a:srgbClr val="8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49189" name="Object 75"/>
              <p:cNvGraphicFramePr>
                <a:graphicFrameLocks noChangeAspect="1"/>
              </p:cNvGraphicFramePr>
              <p:nvPr/>
            </p:nvGraphicFramePr>
            <p:xfrm>
              <a:off x="1557338" y="1674813"/>
              <a:ext cx="325437" cy="344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657" name="Equation" r:id="rId10" imgW="215806" imgH="228501" progId="">
                      <p:embed/>
                    </p:oleObj>
                  </mc:Choice>
                  <mc:Fallback>
                    <p:oleObj name="Equation" r:id="rId10" imgW="215806" imgH="228501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7338" y="1674813"/>
                            <a:ext cx="325437" cy="3444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8" name="AutoShape 141"/>
          <p:cNvSpPr>
            <a:spLocks noChangeArrowheads="1"/>
          </p:cNvSpPr>
          <p:nvPr/>
        </p:nvSpPr>
        <p:spPr bwMode="auto">
          <a:xfrm>
            <a:off x="4191000" y="246221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59" name="Left Brace 58"/>
          <p:cNvSpPr/>
          <p:nvPr/>
        </p:nvSpPr>
        <p:spPr>
          <a:xfrm>
            <a:off x="1143000" y="4573588"/>
            <a:ext cx="304800" cy="2132012"/>
          </a:xfrm>
          <a:prstGeom prst="leftBrace">
            <a:avLst>
              <a:gd name="adj1" fmla="val 38889"/>
              <a:gd name="adj2" fmla="val 51166"/>
            </a:avLst>
          </a:prstGeom>
          <a:ln w="1587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2573338" y="2239963"/>
            <a:ext cx="447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 i="1">
                <a:solidFill>
                  <a:srgbClr val="000000"/>
                </a:solidFill>
              </a:rPr>
              <a:t>o</a:t>
            </a:r>
            <a:r>
              <a:rPr lang="en-US" sz="1600" i="1" baseline="-25000">
                <a:solidFill>
                  <a:srgbClr val="000000"/>
                </a:solidFill>
              </a:rPr>
              <a:t>10</a:t>
            </a:r>
            <a:endParaRPr lang="en-US" sz="1600" i="1">
              <a:solidFill>
                <a:srgbClr val="000000"/>
              </a:solidFill>
            </a:endParaRPr>
          </a:p>
        </p:txBody>
      </p:sp>
      <p:sp>
        <p:nvSpPr>
          <p:cNvPr id="85" name="Oval 98"/>
          <p:cNvSpPr>
            <a:spLocks noChangeArrowheads="1"/>
          </p:cNvSpPr>
          <p:nvPr/>
        </p:nvSpPr>
        <p:spPr bwMode="auto">
          <a:xfrm>
            <a:off x="2325688" y="2286000"/>
            <a:ext cx="8382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 i="1">
              <a:solidFill>
                <a:srgbClr val="000000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3581400" y="2328863"/>
            <a:ext cx="438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 i="1">
                <a:solidFill>
                  <a:srgbClr val="000000"/>
                </a:solidFill>
              </a:rPr>
              <a:t>s</a:t>
            </a:r>
            <a:r>
              <a:rPr lang="en-US" sz="1600" i="1" baseline="-25000">
                <a:solidFill>
                  <a:srgbClr val="000000"/>
                </a:solidFill>
              </a:rPr>
              <a:t>14</a:t>
            </a:r>
            <a:endParaRPr lang="en-US" sz="1600" i="1">
              <a:solidFill>
                <a:srgbClr val="000000"/>
              </a:solidFill>
            </a:endParaRPr>
          </a:p>
        </p:txBody>
      </p:sp>
      <p:sp>
        <p:nvSpPr>
          <p:cNvPr id="87" name="Oval 98"/>
          <p:cNvSpPr>
            <a:spLocks noChangeArrowheads="1"/>
          </p:cNvSpPr>
          <p:nvPr/>
        </p:nvSpPr>
        <p:spPr bwMode="auto">
          <a:xfrm>
            <a:off x="3276600" y="2408238"/>
            <a:ext cx="684213" cy="31273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 i="1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47800" y="4535255"/>
                <a:ext cx="3520131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       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=1,…,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</a:rPr>
                        <m:t>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535255"/>
                <a:ext cx="3520131" cy="79874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47800" y="5221055"/>
                <a:ext cx="3471656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   ∀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221055"/>
                <a:ext cx="3471656" cy="79874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447800" y="5906855"/>
                <a:ext cx="3405035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𝑁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𝑣𝑡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    ∀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906855"/>
                <a:ext cx="3405035" cy="79874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43000" y="3810000"/>
                <a:ext cx="4382289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𝐸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810000"/>
                <a:ext cx="4382289" cy="79874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81600" y="1057870"/>
                <a:ext cx="382393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min</m:t>
                      </m:r>
                      <m:r>
                        <a:rPr lang="en-US" b="0" i="1" smtClean="0">
                          <a:latin typeface="Cambria Math"/>
                        </a:rPr>
                        <m:t>⁡[(8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+8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+6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+4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r>
                  <a:rPr lang="en-US" b="0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057870"/>
                <a:ext cx="3823932" cy="923330"/>
              </a:xfrm>
              <a:prstGeom prst="rect">
                <a:avLst/>
              </a:prstGeom>
              <a:blipFill rotWithShape="1">
                <a:blip r:embed="rId16"/>
                <a:stretch>
                  <a:fillRect b="-6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48739" y="2067412"/>
                <a:ext cx="1685461" cy="59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739" y="2067412"/>
                <a:ext cx="1685461" cy="59958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55656" y="3200400"/>
                <a:ext cx="2997744" cy="863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≤4+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656" y="3200400"/>
                <a:ext cx="2997744" cy="86318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181240" y="2667000"/>
                <a:ext cx="2972160" cy="863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≤2+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240" y="2667000"/>
                <a:ext cx="2972160" cy="86318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28656" y="1143000"/>
                <a:ext cx="2228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=2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656" y="1143000"/>
                <a:ext cx="2228944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Picture 2" descr="http://www.articleflicks.com/wp-content/uploads/2010/03/Improve-Website-Traffic.jp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330" y="3931920"/>
            <a:ext cx="2644048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CGRIP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291144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74" grpId="0"/>
      <p:bldP spid="85" grpId="0" animBg="1"/>
      <p:bldP spid="86" grpId="0"/>
      <p:bldP spid="87" grpId="0" animBg="1"/>
      <p:bldP spid="2" grpId="0"/>
      <p:bldP spid="3" grpId="0"/>
      <p:bldP spid="64" grpId="0"/>
      <p:bldP spid="4" grpId="0"/>
      <p:bldP spid="5" grpId="0"/>
      <p:bldP spid="6" grpId="0"/>
      <p:bldP spid="7" grpId="0"/>
      <p:bldP spid="6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LCGRIP: Integration with CGRIP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 Projection</a:t>
            </a:r>
          </a:p>
          <a:p>
            <a:pPr lvl="1"/>
            <a:r>
              <a:rPr lang="en-US" dirty="0" smtClean="0"/>
              <a:t>Similar to edge capacities, 2D vertex capacities are computed by adding their corresponding 3D vertex capacities</a:t>
            </a:r>
          </a:p>
          <a:p>
            <a:r>
              <a:rPr lang="en-US" dirty="0" smtClean="0"/>
              <a:t>Reduced-sized linear programming (RLP)</a:t>
            </a:r>
          </a:p>
          <a:p>
            <a:pPr lvl="1"/>
            <a:r>
              <a:rPr lang="en-US" dirty="0" smtClean="0"/>
              <a:t>Based on formulation with vertex capacity (IP-LC)</a:t>
            </a:r>
          </a:p>
          <a:p>
            <a:r>
              <a:rPr lang="en-US" dirty="0" err="1" smtClean="0"/>
              <a:t>Ripup</a:t>
            </a:r>
            <a:r>
              <a:rPr lang="en-US" dirty="0" smtClean="0"/>
              <a:t> and re-route (RRR)</a:t>
            </a:r>
          </a:p>
          <a:p>
            <a:pPr lvl="1"/>
            <a:r>
              <a:rPr lang="en-US" dirty="0" smtClean="0"/>
              <a:t>The shortest path algorithm considers both vertex and edge weights</a:t>
            </a:r>
          </a:p>
          <a:p>
            <a:r>
              <a:rPr lang="en-US" dirty="0" smtClean="0"/>
              <a:t>Congestion-aware layer assignment (CLA)</a:t>
            </a:r>
          </a:p>
          <a:p>
            <a:pPr lvl="1"/>
            <a:r>
              <a:rPr lang="en-US" dirty="0" err="1" smtClean="0"/>
              <a:t>Wirelength</a:t>
            </a:r>
            <a:r>
              <a:rPr lang="en-US" dirty="0" smtClean="0"/>
              <a:t> minimization is based on </a:t>
            </a:r>
            <a:r>
              <a:rPr lang="en-US" dirty="0" err="1" smtClean="0"/>
              <a:t>gcells</a:t>
            </a:r>
            <a:r>
              <a:rPr lang="en-US" dirty="0" smtClean="0"/>
              <a:t> with non-uniform sizes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Action Button: Forward or Next 3">
            <a:hlinkClick r:id="rId2" action="ppaction://hlinksldjump" highlightClick="1"/>
          </p:cNvPr>
          <p:cNvSpPr/>
          <p:nvPr/>
        </p:nvSpPr>
        <p:spPr>
          <a:xfrm>
            <a:off x="8305800" y="6096000"/>
            <a:ext cx="609600" cy="533400"/>
          </a:xfrm>
          <a:prstGeom prst="actionButtonForwardNex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ea typeface="Arial Unicode MS" pitchFamily="34" charset="-128"/>
            </a:endParaRPr>
          </a:p>
        </p:txBody>
      </p:sp>
      <p:pic>
        <p:nvPicPr>
          <p:cNvPr id="90114" name="Picture 2" descr="http://searchengine-results.net/wp-content/uploads/2011/12/Improve-Search-Engine-Rank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550" y="5029200"/>
            <a:ext cx="17614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CGRIP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58674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CGRIP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49530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LCGRIP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245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detailed router that supports global routing solution</a:t>
            </a:r>
          </a:p>
          <a:p>
            <a:r>
              <a:rPr lang="en-US" dirty="0" smtClean="0"/>
              <a:t>We implemented a detailed routing emulator for validation</a:t>
            </a:r>
          </a:p>
          <a:p>
            <a:pPr lvl="1"/>
            <a:r>
              <a:rPr lang="en-US" dirty="0" smtClean="0"/>
              <a:t>Visits the </a:t>
            </a:r>
            <a:r>
              <a:rPr lang="en-US" dirty="0" err="1" smtClean="0"/>
              <a:t>gcells</a:t>
            </a:r>
            <a:r>
              <a:rPr lang="en-US" dirty="0" smtClean="0"/>
              <a:t> sequentially </a:t>
            </a:r>
          </a:p>
          <a:p>
            <a:pPr lvl="1"/>
            <a:r>
              <a:rPr lang="en-US" dirty="0" smtClean="0"/>
              <a:t>Applies one iteration of RRR to route the nets inside each </a:t>
            </a:r>
            <a:r>
              <a:rPr lang="en-US" dirty="0" err="1" smtClean="0"/>
              <a:t>gcell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762000" y="3236912"/>
            <a:ext cx="3581400" cy="3003550"/>
            <a:chOff x="762000" y="3236912"/>
            <a:chExt cx="3581400" cy="3003550"/>
          </a:xfrm>
        </p:grpSpPr>
        <p:grpSp>
          <p:nvGrpSpPr>
            <p:cNvPr id="4" name="Group 38"/>
            <p:cNvGrpSpPr>
              <a:grpSpLocks/>
            </p:cNvGrpSpPr>
            <p:nvPr/>
          </p:nvGrpSpPr>
          <p:grpSpPr bwMode="auto">
            <a:xfrm>
              <a:off x="762000" y="3236912"/>
              <a:ext cx="3581400" cy="3003550"/>
              <a:chOff x="4640612" y="1949450"/>
              <a:chExt cx="3581400" cy="3003550"/>
            </a:xfrm>
          </p:grpSpPr>
          <p:grpSp>
            <p:nvGrpSpPr>
              <p:cNvPr id="5" name="Group 7"/>
              <p:cNvGrpSpPr>
                <a:grpSpLocks/>
              </p:cNvGrpSpPr>
              <p:nvPr/>
            </p:nvGrpSpPr>
            <p:grpSpPr bwMode="auto">
              <a:xfrm>
                <a:off x="4640612" y="1949450"/>
                <a:ext cx="3581400" cy="3003550"/>
                <a:chOff x="4419600" y="1720850"/>
                <a:chExt cx="3581400" cy="3003550"/>
              </a:xfrm>
            </p:grpSpPr>
            <p:cxnSp>
              <p:nvCxnSpPr>
                <p:cNvPr id="7" name="Straight Connector 88"/>
                <p:cNvCxnSpPr>
                  <a:cxnSpLocks noChangeShapeType="1"/>
                </p:cNvCxnSpPr>
                <p:nvPr/>
              </p:nvCxnSpPr>
              <p:spPr bwMode="auto">
                <a:xfrm>
                  <a:off x="6629828" y="2154184"/>
                  <a:ext cx="0" cy="2192938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" name="Straight Connector 89"/>
                <p:cNvCxnSpPr>
                  <a:cxnSpLocks noChangeShapeType="1"/>
                </p:cNvCxnSpPr>
                <p:nvPr/>
              </p:nvCxnSpPr>
              <p:spPr bwMode="auto">
                <a:xfrm>
                  <a:off x="7492638" y="2154184"/>
                  <a:ext cx="0" cy="2192938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" name="Straight Connector 90"/>
                <p:cNvCxnSpPr>
                  <a:cxnSpLocks noChangeShapeType="1"/>
                </p:cNvCxnSpPr>
                <p:nvPr/>
              </p:nvCxnSpPr>
              <p:spPr bwMode="auto">
                <a:xfrm>
                  <a:off x="5767017" y="2154184"/>
                  <a:ext cx="0" cy="2192938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" name="Straight Connector 91"/>
                <p:cNvCxnSpPr>
                  <a:cxnSpLocks noChangeShapeType="1"/>
                </p:cNvCxnSpPr>
                <p:nvPr/>
              </p:nvCxnSpPr>
              <p:spPr bwMode="auto">
                <a:xfrm>
                  <a:off x="4904208" y="3601988"/>
                  <a:ext cx="2525610" cy="0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" name="Straight Connector 92"/>
                <p:cNvCxnSpPr>
                  <a:cxnSpLocks noChangeShapeType="1"/>
                </p:cNvCxnSpPr>
                <p:nvPr/>
              </p:nvCxnSpPr>
              <p:spPr bwMode="auto">
                <a:xfrm>
                  <a:off x="4904208" y="2878086"/>
                  <a:ext cx="2525610" cy="0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" name="Straight Connector 93"/>
                <p:cNvCxnSpPr>
                  <a:cxnSpLocks noChangeShapeType="1"/>
                </p:cNvCxnSpPr>
                <p:nvPr/>
              </p:nvCxnSpPr>
              <p:spPr bwMode="auto">
                <a:xfrm>
                  <a:off x="4904208" y="4325889"/>
                  <a:ext cx="2525610" cy="0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" name="Straight Connector 94"/>
                <p:cNvCxnSpPr>
                  <a:cxnSpLocks noChangeShapeType="1"/>
                </p:cNvCxnSpPr>
                <p:nvPr/>
              </p:nvCxnSpPr>
              <p:spPr bwMode="auto">
                <a:xfrm>
                  <a:off x="4904208" y="2154184"/>
                  <a:ext cx="0" cy="2192938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" name="Straight Connector 95"/>
                <p:cNvCxnSpPr>
                  <a:cxnSpLocks noChangeShapeType="1"/>
                </p:cNvCxnSpPr>
                <p:nvPr/>
              </p:nvCxnSpPr>
              <p:spPr bwMode="auto">
                <a:xfrm>
                  <a:off x="4904208" y="2154184"/>
                  <a:ext cx="2525610" cy="0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5" name="Oval 14"/>
                <p:cNvSpPr/>
                <p:nvPr/>
              </p:nvSpPr>
              <p:spPr bwMode="auto">
                <a:xfrm>
                  <a:off x="4768850" y="2014538"/>
                  <a:ext cx="274638" cy="274637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 bwMode="auto">
                <a:xfrm>
                  <a:off x="7354888" y="2014538"/>
                  <a:ext cx="274637" cy="274637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17" name="Oval 16"/>
                <p:cNvSpPr/>
                <p:nvPr/>
              </p:nvSpPr>
              <p:spPr bwMode="auto">
                <a:xfrm>
                  <a:off x="5630863" y="2014538"/>
                  <a:ext cx="274637" cy="274637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 bwMode="auto">
                <a:xfrm>
                  <a:off x="6492875" y="2014538"/>
                  <a:ext cx="274638" cy="274637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 bwMode="auto">
                <a:xfrm>
                  <a:off x="4781550" y="2727325"/>
                  <a:ext cx="274638" cy="274638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 bwMode="auto">
                <a:xfrm>
                  <a:off x="7367588" y="2727325"/>
                  <a:ext cx="274637" cy="274638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21" name="Oval 20"/>
                <p:cNvSpPr/>
                <p:nvPr/>
              </p:nvSpPr>
              <p:spPr bwMode="auto">
                <a:xfrm>
                  <a:off x="5643563" y="2727325"/>
                  <a:ext cx="274637" cy="274638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22" name="Oval 21"/>
                <p:cNvSpPr/>
                <p:nvPr/>
              </p:nvSpPr>
              <p:spPr bwMode="auto">
                <a:xfrm>
                  <a:off x="6505575" y="2727325"/>
                  <a:ext cx="274638" cy="274638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 bwMode="auto">
                <a:xfrm>
                  <a:off x="4768850" y="3440113"/>
                  <a:ext cx="274638" cy="274637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24" name="Oval 23"/>
                <p:cNvSpPr/>
                <p:nvPr/>
              </p:nvSpPr>
              <p:spPr bwMode="auto">
                <a:xfrm>
                  <a:off x="7354888" y="3440113"/>
                  <a:ext cx="274637" cy="274637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 bwMode="auto">
                <a:xfrm>
                  <a:off x="5630863" y="3440113"/>
                  <a:ext cx="274637" cy="274637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26" name="Oval 25"/>
                <p:cNvSpPr/>
                <p:nvPr/>
              </p:nvSpPr>
              <p:spPr bwMode="auto">
                <a:xfrm>
                  <a:off x="6492875" y="3440113"/>
                  <a:ext cx="274638" cy="274637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27" name="Oval 26"/>
                <p:cNvSpPr/>
                <p:nvPr/>
              </p:nvSpPr>
              <p:spPr bwMode="auto">
                <a:xfrm>
                  <a:off x="4768850" y="4167188"/>
                  <a:ext cx="274638" cy="274637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 bwMode="auto">
                <a:xfrm>
                  <a:off x="7354888" y="4167188"/>
                  <a:ext cx="274637" cy="274637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29" name="Oval 28"/>
                <p:cNvSpPr/>
                <p:nvPr/>
              </p:nvSpPr>
              <p:spPr bwMode="auto">
                <a:xfrm>
                  <a:off x="5630863" y="4167188"/>
                  <a:ext cx="274637" cy="274637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 bwMode="auto">
                <a:xfrm>
                  <a:off x="6492875" y="4167188"/>
                  <a:ext cx="274638" cy="274637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 bwMode="auto">
                <a:xfrm>
                  <a:off x="4419600" y="1949450"/>
                  <a:ext cx="423863" cy="3698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kern="0" dirty="0">
                      <a:solidFill>
                        <a:sysClr val="windowText" lastClr="000000"/>
                      </a:solidFill>
                      <a:latin typeface="Times New Roman" pitchFamily="18" charset="0"/>
                      <a:cs typeface="Times New Roman" pitchFamily="18" charset="0"/>
                    </a:rPr>
                    <a:t>n1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 bwMode="auto">
                <a:xfrm>
                  <a:off x="4419600" y="2668588"/>
                  <a:ext cx="423863" cy="36830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kern="0" dirty="0">
                      <a:solidFill>
                        <a:sysClr val="windowText" lastClr="000000"/>
                      </a:solidFill>
                      <a:latin typeface="Times New Roman" pitchFamily="18" charset="0"/>
                      <a:cs typeface="Times New Roman" pitchFamily="18" charset="0"/>
                    </a:rPr>
                    <a:t>n1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 bwMode="auto">
                <a:xfrm>
                  <a:off x="5400675" y="2451100"/>
                  <a:ext cx="423863" cy="36830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kern="0" dirty="0">
                      <a:solidFill>
                        <a:sysClr val="windowText" lastClr="000000"/>
                      </a:solidFill>
                      <a:latin typeface="Times New Roman" pitchFamily="18" charset="0"/>
                      <a:cs typeface="Times New Roman" pitchFamily="18" charset="0"/>
                    </a:rPr>
                    <a:t>n1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 bwMode="auto">
                <a:xfrm>
                  <a:off x="5564188" y="1720850"/>
                  <a:ext cx="423862" cy="3698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kern="0" dirty="0">
                      <a:solidFill>
                        <a:sysClr val="windowText" lastClr="000000"/>
                      </a:solidFill>
                      <a:latin typeface="Times New Roman" pitchFamily="18" charset="0"/>
                      <a:cs typeface="Times New Roman" pitchFamily="18" charset="0"/>
                    </a:rPr>
                    <a:t>n2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 bwMode="auto">
                <a:xfrm>
                  <a:off x="5791200" y="2863850"/>
                  <a:ext cx="423863" cy="3698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kern="0" dirty="0">
                      <a:solidFill>
                        <a:sysClr val="windowText" lastClr="000000"/>
                      </a:solidFill>
                      <a:latin typeface="Times New Roman" pitchFamily="18" charset="0"/>
                      <a:cs typeface="Times New Roman" pitchFamily="18" charset="0"/>
                    </a:rPr>
                    <a:t>n5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 bwMode="auto">
                <a:xfrm>
                  <a:off x="7578725" y="2635250"/>
                  <a:ext cx="422275" cy="3698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kern="0" dirty="0">
                      <a:solidFill>
                        <a:sysClr val="windowText" lastClr="000000"/>
                      </a:solidFill>
                      <a:latin typeface="Times New Roman" pitchFamily="18" charset="0"/>
                      <a:cs typeface="Times New Roman" pitchFamily="18" charset="0"/>
                    </a:rPr>
                    <a:t>n2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 bwMode="auto">
                <a:xfrm>
                  <a:off x="7578725" y="1938338"/>
                  <a:ext cx="422275" cy="36830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kern="0" dirty="0">
                      <a:solidFill>
                        <a:sysClr val="windowText" lastClr="000000"/>
                      </a:solidFill>
                      <a:latin typeface="Times New Roman" pitchFamily="18" charset="0"/>
                      <a:cs typeface="Times New Roman" pitchFamily="18" charset="0"/>
                    </a:rPr>
                    <a:t>n3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 bwMode="auto">
                <a:xfrm>
                  <a:off x="6456363" y="4356100"/>
                  <a:ext cx="422275" cy="36830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kern="0" dirty="0">
                      <a:solidFill>
                        <a:sysClr val="windowText" lastClr="000000"/>
                      </a:solidFill>
                      <a:latin typeface="Times New Roman" pitchFamily="18" charset="0"/>
                      <a:cs typeface="Times New Roman" pitchFamily="18" charset="0"/>
                    </a:rPr>
                    <a:t>n3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 bwMode="auto">
                <a:xfrm>
                  <a:off x="5575300" y="4354513"/>
                  <a:ext cx="423863" cy="36988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kern="0" dirty="0">
                      <a:solidFill>
                        <a:sysClr val="windowText" lastClr="000000"/>
                      </a:solidFill>
                      <a:latin typeface="Times New Roman" pitchFamily="18" charset="0"/>
                      <a:cs typeface="Times New Roman" pitchFamily="18" charset="0"/>
                    </a:rPr>
                    <a:t>n5</a:t>
                  </a:r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 bwMode="auto">
              <a:xfrm>
                <a:off x="6651975" y="1949450"/>
                <a:ext cx="423862" cy="3698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n5</a:t>
                </a:r>
              </a:p>
            </p:txBody>
          </p:sp>
        </p:grpSp>
        <p:cxnSp>
          <p:nvCxnSpPr>
            <p:cNvPr id="40" name="Elbow Connector 39"/>
            <p:cNvCxnSpPr/>
            <p:nvPr/>
          </p:nvCxnSpPr>
          <p:spPr>
            <a:xfrm rot="16200000" flipH="1">
              <a:off x="1320800" y="3727450"/>
              <a:ext cx="574675" cy="736600"/>
            </a:xfrm>
            <a:prstGeom prst="bentConnector2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>
              <a:off x="2238375" y="3670300"/>
              <a:ext cx="1503363" cy="615950"/>
            </a:xfrm>
            <a:prstGeom prst="bentConnector2">
              <a:avLst/>
            </a:prstGeom>
            <a:ln w="508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5400000">
              <a:off x="2455863" y="4452937"/>
              <a:ext cx="2014538" cy="725487"/>
            </a:xfrm>
            <a:prstGeom prst="bentConnector2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5400000">
              <a:off x="1593850" y="4316412"/>
              <a:ext cx="1878013" cy="862013"/>
            </a:xfrm>
            <a:prstGeom prst="bentConnector3">
              <a:avLst>
                <a:gd name="adj1" fmla="val 31188"/>
              </a:avLst>
            </a:prstGeom>
            <a:ln w="5080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Elbow Connector 43"/>
          <p:cNvCxnSpPr>
            <a:stCxn id="59" idx="6"/>
            <a:endCxn id="65" idx="2"/>
          </p:cNvCxnSpPr>
          <p:nvPr/>
        </p:nvCxnSpPr>
        <p:spPr>
          <a:xfrm flipH="1">
            <a:off x="7123113" y="4435475"/>
            <a:ext cx="76200" cy="920750"/>
          </a:xfrm>
          <a:prstGeom prst="bentConnector5">
            <a:avLst>
              <a:gd name="adj1" fmla="val 1543764"/>
              <a:gd name="adj2" fmla="val 50000"/>
              <a:gd name="adj3" fmla="val 1547279"/>
            </a:avLst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6" idx="0"/>
            <a:endCxn id="57" idx="0"/>
          </p:cNvCxnSpPr>
          <p:nvPr/>
        </p:nvCxnSpPr>
        <p:spPr>
          <a:xfrm flipH="1">
            <a:off x="6619875" y="3933825"/>
            <a:ext cx="3175" cy="912812"/>
          </a:xfrm>
          <a:prstGeom prst="line">
            <a:avLst/>
          </a:prstGeom>
          <a:ln w="41275">
            <a:solidFill>
              <a:srgbClr val="7030A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700963" y="4481512"/>
            <a:ext cx="0" cy="828675"/>
          </a:xfrm>
          <a:prstGeom prst="line">
            <a:avLst/>
          </a:prstGeom>
          <a:ln w="28575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6008688" y="3454400"/>
            <a:ext cx="2297112" cy="2870200"/>
            <a:chOff x="6009409" y="2319338"/>
            <a:chExt cx="2296391" cy="2870488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6620404" y="2330451"/>
              <a:ext cx="0" cy="512814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6020518" y="2832151"/>
              <a:ext cx="2285282" cy="185597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0" name="Straight Connector 49"/>
            <p:cNvCxnSpPr>
              <a:stCxn id="49" idx="0"/>
              <a:endCxn id="49" idx="2"/>
            </p:cNvCxnSpPr>
            <p:nvPr/>
          </p:nvCxnSpPr>
          <p:spPr>
            <a:xfrm>
              <a:off x="7163159" y="2832151"/>
              <a:ext cx="0" cy="185597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696391" y="2819450"/>
              <a:ext cx="0" cy="185597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609296" y="2819450"/>
              <a:ext cx="0" cy="185597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9" idx="3"/>
              <a:endCxn id="49" idx="1"/>
            </p:cNvCxnSpPr>
            <p:nvPr/>
          </p:nvCxnSpPr>
          <p:spPr>
            <a:xfrm flipH="1">
              <a:off x="6020518" y="3759344"/>
              <a:ext cx="228528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6009409" y="3317975"/>
              <a:ext cx="228528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009409" y="4232467"/>
              <a:ext cx="228528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87"/>
            <p:cNvSpPr txBox="1">
              <a:spLocks noChangeArrowheads="1"/>
            </p:cNvSpPr>
            <p:nvPr/>
          </p:nvSpPr>
          <p:spPr bwMode="auto">
            <a:xfrm>
              <a:off x="6553200" y="3429000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n2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6574382" y="3711715"/>
              <a:ext cx="90459" cy="92084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TextBox 89"/>
            <p:cNvSpPr txBox="1">
              <a:spLocks noChangeArrowheads="1"/>
            </p:cNvSpPr>
            <p:nvPr/>
          </p:nvSpPr>
          <p:spPr bwMode="auto">
            <a:xfrm>
              <a:off x="7086600" y="2971800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n6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7107614" y="3254469"/>
              <a:ext cx="90459" cy="92084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" name="TextBox 91"/>
            <p:cNvSpPr txBox="1">
              <a:spLocks noChangeArrowheads="1"/>
            </p:cNvSpPr>
            <p:nvPr/>
          </p:nvSpPr>
          <p:spPr bwMode="auto">
            <a:xfrm>
              <a:off x="7646445" y="389282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n7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7661477" y="4175311"/>
              <a:ext cx="92046" cy="92084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" name="TextBox 93"/>
            <p:cNvSpPr txBox="1">
              <a:spLocks noChangeArrowheads="1"/>
            </p:cNvSpPr>
            <p:nvPr/>
          </p:nvSpPr>
          <p:spPr bwMode="auto">
            <a:xfrm>
              <a:off x="7636054" y="2971800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n7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7661477" y="3254469"/>
              <a:ext cx="92046" cy="92084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" name="TextBox 95"/>
            <p:cNvSpPr txBox="1">
              <a:spLocks noChangeArrowheads="1"/>
            </p:cNvSpPr>
            <p:nvPr/>
          </p:nvSpPr>
          <p:spPr bwMode="auto">
            <a:xfrm>
              <a:off x="7102654" y="389282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n6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7123484" y="4175311"/>
              <a:ext cx="92046" cy="92084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577556" y="2798811"/>
              <a:ext cx="92046" cy="90496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7128245" y="2784522"/>
              <a:ext cx="92046" cy="92084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7126658" y="4643671"/>
              <a:ext cx="92046" cy="90496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9" name="Straight Connector 68"/>
            <p:cNvCxnSpPr>
              <a:stCxn id="67" idx="0"/>
            </p:cNvCxnSpPr>
            <p:nvPr/>
          </p:nvCxnSpPr>
          <p:spPr>
            <a:xfrm flipV="1">
              <a:off x="7174268" y="2319338"/>
              <a:ext cx="0" cy="465184"/>
            </a:xfrm>
            <a:prstGeom prst="line">
              <a:avLst/>
            </a:prstGeom>
            <a:ln w="28575">
              <a:solidFill>
                <a:srgbClr val="FFC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7172681" y="4724641"/>
              <a:ext cx="0" cy="465185"/>
            </a:xfrm>
            <a:prstGeom prst="line">
              <a:avLst/>
            </a:prstGeom>
            <a:ln w="28575">
              <a:solidFill>
                <a:srgbClr val="FFC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>
            <a:stCxn id="67" idx="4"/>
            <a:endCxn id="68" idx="0"/>
          </p:cNvCxnSpPr>
          <p:nvPr/>
        </p:nvCxnSpPr>
        <p:spPr>
          <a:xfrm flipH="1">
            <a:off x="7172325" y="4011612"/>
            <a:ext cx="1588" cy="1766888"/>
          </a:xfrm>
          <a:prstGeom prst="line">
            <a:avLst/>
          </a:prstGeom>
          <a:ln w="38100">
            <a:solidFill>
              <a:srgbClr val="FFC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 bwMode="auto">
          <a:xfrm>
            <a:off x="3713163" y="4237037"/>
            <a:ext cx="274637" cy="274638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739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833 -0.06666 L -3.33333E-6 -4.44444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Setup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1143000"/>
          </a:xfrm>
        </p:spPr>
        <p:txBody>
          <a:bodyPr/>
          <a:lstStyle/>
          <a:p>
            <a:r>
              <a:rPr lang="en-US" dirty="0" smtClean="0"/>
              <a:t>ISPD 2011 benchmarks</a:t>
            </a:r>
          </a:p>
          <a:p>
            <a:pPr lvl="1"/>
            <a:r>
              <a:rPr lang="en-US" dirty="0" smtClean="0"/>
              <a:t>Released as challenging benchmarks for routability</a:t>
            </a:r>
          </a:p>
          <a:p>
            <a:pPr lvl="1"/>
            <a:r>
              <a:rPr lang="en-US" dirty="0" smtClean="0"/>
              <a:t>Have large number of local nets when using the winning solutions from ISPD 2011 contest on routability-driven placement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46857"/>
              </p:ext>
            </p:extLst>
          </p:nvPr>
        </p:nvGraphicFramePr>
        <p:xfrm>
          <a:off x="609601" y="2747892"/>
          <a:ext cx="8229598" cy="273850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71599"/>
                <a:gridCol w="1143000"/>
                <a:gridCol w="1219200"/>
                <a:gridCol w="1411903"/>
                <a:gridCol w="1541948"/>
                <a:gridCol w="1541948"/>
              </a:tblGrid>
              <a:tr h="4376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Design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X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x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 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# Nets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 # 2T-Nets</a:t>
                      </a:r>
                    </a:p>
                  </a:txBody>
                  <a:tcPr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%LC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   Uniform    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    Non-uniform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</a:tr>
              <a:tr h="2500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superblue1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704x516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822744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2038444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Arial" pitchFamily="34" charset="0"/>
                        </a:rPr>
                        <a:t>30.8</a:t>
                      </a:r>
                    </a:p>
                  </a:txBody>
                  <a:tcPr marL="9525" marR="9525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Arial" pitchFamily="34" charset="0"/>
                        </a:rPr>
                        <a:t>14.1</a:t>
                      </a:r>
                    </a:p>
                  </a:txBody>
                  <a:tcPr marL="9525" marR="9525" marT="0" marB="0" anchor="b"/>
                </a:tc>
              </a:tr>
              <a:tr h="25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770x1114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990899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2237446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Arial" pitchFamily="34" charset="0"/>
                        </a:rPr>
                        <a:t>28.9</a:t>
                      </a:r>
                    </a:p>
                  </a:txBody>
                  <a:tcPr marL="9525" marR="9525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Arial" pitchFamily="34" charset="0"/>
                        </a:rPr>
                        <a:t>13.5</a:t>
                      </a:r>
                    </a:p>
                  </a:txBody>
                  <a:tcPr marL="9525" marR="9525" marT="0" marB="0" anchor="b"/>
                </a:tc>
              </a:tr>
              <a:tr h="25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467x415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567607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1316401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Arial" pitchFamily="34" charset="0"/>
                        </a:rPr>
                        <a:t>35.2</a:t>
                      </a:r>
                    </a:p>
                  </a:txBody>
                  <a:tcPr marL="9525" marR="9525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Arial" pitchFamily="34" charset="0"/>
                        </a:rPr>
                        <a:t>16.8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0" marB="0" anchor="b"/>
                </a:tc>
              </a:tr>
              <a:tr h="25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774x713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786999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1713307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Arial" pitchFamily="34" charset="0"/>
                        </a:rPr>
                        <a:t>29.4</a:t>
                      </a:r>
                    </a:p>
                  </a:txBody>
                  <a:tcPr marL="9525" marR="9525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Arial" pitchFamily="34" charset="0"/>
                        </a:rPr>
                        <a:t>12.2</a:t>
                      </a:r>
                    </a:p>
                  </a:txBody>
                  <a:tcPr marL="9525" marR="9525" marT="0" marB="0" anchor="b"/>
                </a:tc>
              </a:tr>
              <a:tr h="25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638x968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1085737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2579974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Arial" pitchFamily="34" charset="0"/>
                        </a:rPr>
                        <a:t>34.1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Arial" pitchFamily="34" charset="0"/>
                        </a:rPr>
                        <a:t>34.0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0" marB="0" anchor="b"/>
                </a:tc>
              </a:tr>
              <a:tr h="25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444x518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1293436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3480633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Arial" pitchFamily="34" charset="0"/>
                        </a:rPr>
                        <a:t>28.6</a:t>
                      </a:r>
                    </a:p>
                  </a:txBody>
                  <a:tcPr marL="9525" marR="9525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Arial" pitchFamily="34" charset="0"/>
                        </a:rPr>
                        <a:t>14.6</a:t>
                      </a:r>
                    </a:p>
                  </a:txBody>
                  <a:tcPr marL="9525" marR="9525" marT="0" marB="0" anchor="b"/>
                </a:tc>
              </a:tr>
              <a:tr h="25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superblue15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399x495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1080409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2736271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Arial" pitchFamily="34" charset="0"/>
                        </a:rPr>
                        <a:t>34.4</a:t>
                      </a:r>
                    </a:p>
                  </a:txBody>
                  <a:tcPr marL="9525" marR="9525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Arial" pitchFamily="34" charset="0"/>
                        </a:rPr>
                        <a:t>15.8</a:t>
                      </a:r>
                    </a:p>
                  </a:txBody>
                  <a:tcPr marL="9525" marR="9525" marT="0" marB="0" anchor="b"/>
                </a:tc>
              </a:tr>
              <a:tr h="25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superblue18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381x404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468918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1395388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Arial" pitchFamily="34" charset="0"/>
                        </a:rPr>
                        <a:t>28.2</a:t>
                      </a:r>
                    </a:p>
                  </a:txBody>
                  <a:tcPr marL="9525" marR="9525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Arial" pitchFamily="34" charset="0"/>
                        </a:rPr>
                        <a:t>15.0</a:t>
                      </a:r>
                    </a:p>
                  </a:txBody>
                  <a:tcPr marL="9525" marR="9525" marT="0" marB="0" anchor="b"/>
                </a:tc>
              </a:tr>
              <a:tr h="25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average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Arial" pitchFamily="34" charset="0"/>
                        </a:rPr>
                        <a:t>31.2%</a:t>
                      </a:r>
                      <a:endParaRPr lang="en-US" sz="1600" b="1" kern="1200" baseline="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Arial" pitchFamily="34" charset="0"/>
                        </a:rPr>
                        <a:t>17.0%</a:t>
                      </a:r>
                      <a:endParaRPr lang="en-US" sz="1600" b="1" kern="1200" baseline="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0" marB="0" anchor="b"/>
                </a:tc>
              </a:tr>
            </a:tbl>
          </a:graphicData>
        </a:graphic>
      </p:graphicFrame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CGRIP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7162800" cy="5334000"/>
          </a:xfrm>
        </p:spPr>
        <p:txBody>
          <a:bodyPr/>
          <a:lstStyle/>
          <a:p>
            <a:pPr>
              <a:defRPr/>
            </a:pPr>
            <a:r>
              <a:rPr lang="en-US" dirty="0"/>
              <a:t>Global Routing </a:t>
            </a:r>
            <a:r>
              <a:rPr lang="en-US" dirty="0" smtClean="0"/>
              <a:t>Variations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b="1" dirty="0" smtClean="0"/>
              <a:t>U-E</a:t>
            </a:r>
            <a:r>
              <a:rPr lang="en-US" dirty="0" smtClean="0"/>
              <a:t>: Uniform grid with Edge capacity only </a:t>
            </a:r>
          </a:p>
          <a:p>
            <a:pPr lvl="2">
              <a:buFont typeface="Arial" pitchFamily="34" charset="0"/>
              <a:buChar char="–"/>
              <a:defRPr/>
            </a:pPr>
            <a:r>
              <a:rPr lang="en-US" dirty="0" smtClean="0"/>
              <a:t>It is identical to CGRIP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b="1" dirty="0" smtClean="0"/>
              <a:t>U-AE</a:t>
            </a:r>
            <a:r>
              <a:rPr lang="en-US" dirty="0" smtClean="0"/>
              <a:t>: Uniform grid with Adjusted Edge capacity</a:t>
            </a:r>
          </a:p>
          <a:p>
            <a:pPr lvl="2">
              <a:buFont typeface="Arial" pitchFamily="34" charset="0"/>
              <a:buChar char="–"/>
              <a:defRPr/>
            </a:pPr>
            <a:r>
              <a:rPr lang="en-US" dirty="0" smtClean="0"/>
              <a:t>Similar to U-E but edge capacities are reduced based on the local nets in corresponding global cells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b="1" dirty="0" smtClean="0"/>
              <a:t>U-AV</a:t>
            </a:r>
            <a:r>
              <a:rPr lang="en-US" dirty="0" smtClean="0"/>
              <a:t>: Uniform grid with Adjusted </a:t>
            </a:r>
            <a:r>
              <a:rPr lang="en-US" dirty="0"/>
              <a:t>V</a:t>
            </a:r>
            <a:r>
              <a:rPr lang="en-US" dirty="0" smtClean="0"/>
              <a:t>ertex capacity</a:t>
            </a:r>
          </a:p>
          <a:p>
            <a:pPr lvl="2">
              <a:buFont typeface="Arial" pitchFamily="34" charset="0"/>
              <a:buChar char="–"/>
              <a:defRPr/>
            </a:pPr>
            <a:r>
              <a:rPr lang="en-US" dirty="0" smtClean="0"/>
              <a:t>Similar to U-E but we also consider vertex capacities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b="1" dirty="0" smtClean="0"/>
              <a:t>NU-AV</a:t>
            </a:r>
            <a:r>
              <a:rPr lang="en-US" dirty="0" smtClean="0"/>
              <a:t>: Non-Uniform grid with Adjusted Vertex capacity</a:t>
            </a:r>
          </a:p>
          <a:p>
            <a:pPr lvl="2">
              <a:buFont typeface="Arial" pitchFamily="34" charset="0"/>
              <a:buChar char="–"/>
              <a:defRPr/>
            </a:pPr>
            <a:r>
              <a:rPr lang="en-US" dirty="0" smtClean="0"/>
              <a:t>Similar to U-AV but here the global cells are not uniform</a:t>
            </a:r>
          </a:p>
          <a:p>
            <a:pPr>
              <a:defRPr/>
            </a:pPr>
            <a:r>
              <a:rPr lang="en-US" dirty="0" smtClean="0"/>
              <a:t>NU-AV includes all the proposed features</a:t>
            </a:r>
          </a:p>
          <a:p>
            <a:pPr lvl="1">
              <a:buFont typeface="Arial" pitchFamily="34" charset="0"/>
              <a:buChar char="–"/>
              <a:defRPr/>
            </a:pPr>
            <a:endParaRPr lang="en-US" dirty="0" smtClean="0"/>
          </a:p>
          <a:p>
            <a:pPr marL="457200" lvl="1" indent="0">
              <a:buFont typeface="Arial" pitchFamily="34" charset="0"/>
              <a:buNone/>
              <a:defRPr/>
            </a:pPr>
            <a:endParaRPr lang="en-US" dirty="0" smtClean="0"/>
          </a:p>
          <a:p>
            <a:pPr lvl="1">
              <a:buFont typeface="Arial" pitchFamily="34" charset="0"/>
              <a:buChar char="–"/>
              <a:defRPr/>
            </a:pPr>
            <a:endParaRPr lang="en-US" dirty="0" smtClean="0"/>
          </a:p>
          <a:p>
            <a:pPr lvl="1">
              <a:buFont typeface="Arial" pitchFamily="34" charset="0"/>
              <a:buChar char="–"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CGRIP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  <p:pic>
        <p:nvPicPr>
          <p:cNvPr id="9" name="Picture 2" descr="That cute little cartoon figure represents your company, anxious to find its way through a thicket of data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840" y="5234025"/>
            <a:ext cx="2194560" cy="16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7801610" y="1143000"/>
            <a:ext cx="914400" cy="914400"/>
            <a:chOff x="3505200" y="4547062"/>
            <a:chExt cx="1468235" cy="147273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241699" y="4547062"/>
              <a:ext cx="0" cy="73160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241699" y="5288193"/>
              <a:ext cx="0" cy="731607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241699" y="5283431"/>
              <a:ext cx="73173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505200" y="5278670"/>
              <a:ext cx="73173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7"/>
            <p:cNvSpPr txBox="1">
              <a:spLocks noChangeArrowheads="1"/>
            </p:cNvSpPr>
            <p:nvPr/>
          </p:nvSpPr>
          <p:spPr bwMode="auto">
            <a:xfrm>
              <a:off x="4419600" y="5160703"/>
              <a:ext cx="312906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dirty="0"/>
                <a:t>6</a:t>
              </a:r>
            </a:p>
          </p:txBody>
        </p:sp>
        <p:sp>
          <p:nvSpPr>
            <p:cNvPr id="21" name="TextBox 18"/>
            <p:cNvSpPr txBox="1">
              <a:spLocks noChangeArrowheads="1"/>
            </p:cNvSpPr>
            <p:nvPr/>
          </p:nvSpPr>
          <p:spPr bwMode="auto">
            <a:xfrm>
              <a:off x="3559353" y="5160703"/>
              <a:ext cx="312906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dirty="0"/>
                <a:t>6</a:t>
              </a:r>
            </a:p>
          </p:txBody>
        </p:sp>
        <p:sp>
          <p:nvSpPr>
            <p:cNvPr id="22" name="TextBox 19"/>
            <p:cNvSpPr txBox="1">
              <a:spLocks noChangeArrowheads="1"/>
            </p:cNvSpPr>
            <p:nvPr/>
          </p:nvSpPr>
          <p:spPr bwMode="auto">
            <a:xfrm>
              <a:off x="4171118" y="4547062"/>
              <a:ext cx="312906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dirty="0"/>
                <a:t>6</a:t>
              </a:r>
            </a:p>
          </p:txBody>
        </p:sp>
        <p:sp>
          <p:nvSpPr>
            <p:cNvPr id="23" name="TextBox 20"/>
            <p:cNvSpPr txBox="1">
              <a:spLocks noChangeArrowheads="1"/>
            </p:cNvSpPr>
            <p:nvPr/>
          </p:nvSpPr>
          <p:spPr bwMode="auto">
            <a:xfrm>
              <a:off x="4116965" y="5406159"/>
              <a:ext cx="312906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6</a:t>
              </a: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7801610" y="2362200"/>
            <a:ext cx="914400" cy="914400"/>
            <a:chOff x="5313565" y="4547062"/>
            <a:chExt cx="1468235" cy="1472738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050063" y="4547062"/>
              <a:ext cx="0" cy="73160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050063" y="5288193"/>
              <a:ext cx="0" cy="731607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050063" y="5283431"/>
              <a:ext cx="73173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5313565" y="5278670"/>
              <a:ext cx="73173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6"/>
            <p:cNvSpPr txBox="1">
              <a:spLocks noChangeArrowheads="1"/>
            </p:cNvSpPr>
            <p:nvPr/>
          </p:nvSpPr>
          <p:spPr bwMode="auto">
            <a:xfrm>
              <a:off x="6170035" y="5205579"/>
              <a:ext cx="312906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dirty="0"/>
                <a:t>4</a:t>
              </a:r>
            </a:p>
          </p:txBody>
        </p:sp>
        <p:sp>
          <p:nvSpPr>
            <p:cNvPr id="30" name="TextBox 27"/>
            <p:cNvSpPr txBox="1">
              <a:spLocks noChangeArrowheads="1"/>
            </p:cNvSpPr>
            <p:nvPr/>
          </p:nvSpPr>
          <p:spPr bwMode="auto">
            <a:xfrm>
              <a:off x="5367718" y="5205579"/>
              <a:ext cx="312906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dirty="0"/>
                <a:t>4</a:t>
              </a:r>
            </a:p>
          </p:txBody>
        </p:sp>
        <p:sp>
          <p:nvSpPr>
            <p:cNvPr id="31" name="TextBox 28"/>
            <p:cNvSpPr txBox="1">
              <a:spLocks noChangeArrowheads="1"/>
            </p:cNvSpPr>
            <p:nvPr/>
          </p:nvSpPr>
          <p:spPr bwMode="auto">
            <a:xfrm>
              <a:off x="5979483" y="4591938"/>
              <a:ext cx="312906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dirty="0"/>
                <a:t>4</a:t>
              </a:r>
            </a:p>
          </p:txBody>
        </p:sp>
        <p:sp>
          <p:nvSpPr>
            <p:cNvPr id="32" name="TextBox 29"/>
            <p:cNvSpPr txBox="1">
              <a:spLocks noChangeArrowheads="1"/>
            </p:cNvSpPr>
            <p:nvPr/>
          </p:nvSpPr>
          <p:spPr bwMode="auto">
            <a:xfrm>
              <a:off x="5925330" y="5452182"/>
              <a:ext cx="312906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dirty="0"/>
                <a:t>4</a:t>
              </a: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7526020" y="3404516"/>
            <a:ext cx="1465580" cy="1396084"/>
            <a:chOff x="6543836" y="3977732"/>
            <a:chExt cx="2660983" cy="2456427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8031163" y="4572467"/>
              <a:ext cx="0" cy="731663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031163" y="5313652"/>
              <a:ext cx="0" cy="73166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31163" y="5308890"/>
              <a:ext cx="73183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7294563" y="5304129"/>
              <a:ext cx="73183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5"/>
            <p:cNvSpPr txBox="1">
              <a:spLocks noChangeArrowheads="1"/>
            </p:cNvSpPr>
            <p:nvPr/>
          </p:nvSpPr>
          <p:spPr bwMode="auto">
            <a:xfrm>
              <a:off x="8131335" y="5151511"/>
              <a:ext cx="312906" cy="369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dirty="0"/>
                <a:t>6</a:t>
              </a:r>
            </a:p>
          </p:txBody>
        </p:sp>
        <p:sp>
          <p:nvSpPr>
            <p:cNvPr id="39" name="TextBox 36"/>
            <p:cNvSpPr txBox="1">
              <a:spLocks noChangeArrowheads="1"/>
            </p:cNvSpPr>
            <p:nvPr/>
          </p:nvSpPr>
          <p:spPr bwMode="auto">
            <a:xfrm>
              <a:off x="7344384" y="5160751"/>
              <a:ext cx="312906" cy="369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dirty="0"/>
                <a:t>6</a:t>
              </a:r>
            </a:p>
          </p:txBody>
        </p:sp>
        <p:sp>
          <p:nvSpPr>
            <p:cNvPr id="40" name="TextBox 37"/>
            <p:cNvSpPr txBox="1">
              <a:spLocks noChangeArrowheads="1"/>
            </p:cNvSpPr>
            <p:nvPr/>
          </p:nvSpPr>
          <p:spPr bwMode="auto">
            <a:xfrm>
              <a:off x="7645704" y="4499292"/>
              <a:ext cx="258600" cy="594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dirty="0"/>
                <a:t>6</a:t>
              </a:r>
            </a:p>
          </p:txBody>
        </p:sp>
        <p:sp>
          <p:nvSpPr>
            <p:cNvPr id="41" name="TextBox 38"/>
            <p:cNvSpPr txBox="1">
              <a:spLocks noChangeArrowheads="1"/>
            </p:cNvSpPr>
            <p:nvPr/>
          </p:nvSpPr>
          <p:spPr bwMode="auto">
            <a:xfrm>
              <a:off x="7911389" y="542195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dirty="0"/>
                <a:t>6</a:t>
              </a:r>
            </a:p>
          </p:txBody>
        </p:sp>
        <p:sp>
          <p:nvSpPr>
            <p:cNvPr id="42" name="TextBox 39"/>
            <p:cNvSpPr txBox="1">
              <a:spLocks noChangeArrowheads="1"/>
            </p:cNvSpPr>
            <p:nvPr/>
          </p:nvSpPr>
          <p:spPr bwMode="auto">
            <a:xfrm>
              <a:off x="6543836" y="4926507"/>
              <a:ext cx="441145" cy="369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b="1" dirty="0"/>
                <a:t>24</a:t>
              </a:r>
            </a:p>
          </p:txBody>
        </p:sp>
        <p:sp>
          <p:nvSpPr>
            <p:cNvPr id="43" name="TextBox 40"/>
            <p:cNvSpPr txBox="1">
              <a:spLocks noChangeArrowheads="1"/>
            </p:cNvSpPr>
            <p:nvPr/>
          </p:nvSpPr>
          <p:spPr bwMode="auto">
            <a:xfrm>
              <a:off x="7647629" y="3977732"/>
              <a:ext cx="441146" cy="369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b="1" dirty="0"/>
                <a:t>24</a:t>
              </a:r>
            </a:p>
          </p:txBody>
        </p:sp>
        <p:sp>
          <p:nvSpPr>
            <p:cNvPr id="44" name="TextBox 41"/>
            <p:cNvSpPr txBox="1">
              <a:spLocks noChangeArrowheads="1"/>
            </p:cNvSpPr>
            <p:nvPr/>
          </p:nvSpPr>
          <p:spPr bwMode="auto">
            <a:xfrm>
              <a:off x="8763674" y="4938602"/>
              <a:ext cx="441145" cy="369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b="1" dirty="0"/>
                <a:t>24</a:t>
              </a:r>
            </a:p>
          </p:txBody>
        </p:sp>
        <p:sp>
          <p:nvSpPr>
            <p:cNvPr id="45" name="TextBox 42"/>
            <p:cNvSpPr txBox="1">
              <a:spLocks noChangeArrowheads="1"/>
            </p:cNvSpPr>
            <p:nvPr/>
          </p:nvSpPr>
          <p:spPr bwMode="auto">
            <a:xfrm>
              <a:off x="7562850" y="6064828"/>
              <a:ext cx="441146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b="1" dirty="0"/>
                <a:t>24</a:t>
              </a:r>
            </a:p>
          </p:txBody>
        </p:sp>
        <p:sp>
          <p:nvSpPr>
            <p:cNvPr id="46" name="TextBox 43"/>
            <p:cNvSpPr txBox="1">
              <a:spLocks noChangeArrowheads="1"/>
            </p:cNvSpPr>
            <p:nvPr/>
          </p:nvSpPr>
          <p:spPr bwMode="auto">
            <a:xfrm>
              <a:off x="7869336" y="4737489"/>
              <a:ext cx="441145" cy="369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b="1" dirty="0"/>
                <a:t>16</a:t>
              </a:r>
            </a:p>
          </p:txBody>
        </p:sp>
      </p:grpSp>
      <p:sp>
        <p:nvSpPr>
          <p:cNvPr id="47" name="Action Button: Forward or Next 46">
            <a:hlinkClick r:id="rId3" action="ppaction://hlinksldjump" highlightClick="1"/>
          </p:cNvPr>
          <p:cNvSpPr/>
          <p:nvPr/>
        </p:nvSpPr>
        <p:spPr>
          <a:xfrm>
            <a:off x="8305800" y="6096000"/>
            <a:ext cx="609600" cy="533400"/>
          </a:xfrm>
          <a:prstGeom prst="actionButtonForwardNex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ea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3687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For each variation we allow our framework to run until there is no further overflow improvement</a:t>
            </a:r>
          </a:p>
          <a:p>
            <a:pPr lvl="1">
              <a:defRPr/>
            </a:pPr>
            <a:r>
              <a:rPr lang="en-US" dirty="0" smtClean="0"/>
              <a:t>Used as a congestion-aware global router that optimizes overflow as much as possible</a:t>
            </a:r>
          </a:p>
          <a:p>
            <a:pPr>
              <a:defRPr/>
            </a:pPr>
            <a:r>
              <a:rPr lang="en-US" dirty="0" smtClean="0"/>
              <a:t>Evaluation metrics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b="1" dirty="0" smtClean="0"/>
              <a:t>GR-OF</a:t>
            </a:r>
            <a:r>
              <a:rPr lang="en-US" dirty="0" smtClean="0"/>
              <a:t>: overflow of GR with un-adjusted capacities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b="1" dirty="0" smtClean="0"/>
              <a:t>DR-OF</a:t>
            </a:r>
            <a:r>
              <a:rPr lang="en-US" dirty="0" smtClean="0"/>
              <a:t>: total overflow computed by detailed routing emulator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b="1" dirty="0" smtClean="0"/>
              <a:t>GR-T</a:t>
            </a:r>
            <a:r>
              <a:rPr lang="en-US" dirty="0" smtClean="0"/>
              <a:t>: runtime of global routing</a:t>
            </a:r>
            <a:endParaRPr lang="en-US" dirty="0"/>
          </a:p>
          <a:p>
            <a:pPr lvl="1">
              <a:buFont typeface="Arial" pitchFamily="34" charset="0"/>
              <a:buChar char="–"/>
              <a:defRPr/>
            </a:pPr>
            <a:r>
              <a:rPr lang="en-US" b="1" dirty="0" smtClean="0"/>
              <a:t>DR-T</a:t>
            </a:r>
            <a:r>
              <a:rPr lang="en-US" dirty="0" smtClean="0"/>
              <a:t>: runtime of detailed routing</a:t>
            </a:r>
            <a:endParaRPr lang="en-US" dirty="0"/>
          </a:p>
          <a:p>
            <a:pPr lvl="1">
              <a:buFont typeface="Arial" pitchFamily="34" charset="0"/>
              <a:buChar char="–"/>
              <a:defRPr/>
            </a:pPr>
            <a:endParaRPr lang="en-US" dirty="0" smtClean="0"/>
          </a:p>
          <a:p>
            <a:pPr lvl="1">
              <a:buFont typeface="Arial" pitchFamily="34" charset="0"/>
              <a:buChar char="–"/>
              <a:defRPr/>
            </a:pPr>
            <a:endParaRPr lang="en-US" dirty="0" smtClean="0"/>
          </a:p>
          <a:p>
            <a:pPr marL="457200" lvl="1" indent="0">
              <a:buFont typeface="Arial" pitchFamily="34" charset="0"/>
              <a:buNone/>
              <a:defRPr/>
            </a:pPr>
            <a:endParaRPr lang="en-US" dirty="0" smtClean="0"/>
          </a:p>
          <a:p>
            <a:pPr lvl="1">
              <a:buFont typeface="Arial" pitchFamily="34" charset="0"/>
              <a:buChar char="–"/>
              <a:defRPr/>
            </a:pPr>
            <a:endParaRPr lang="en-US" dirty="0" smtClean="0"/>
          </a:p>
          <a:p>
            <a:pPr lvl="1">
              <a:buFont typeface="Arial" pitchFamily="34" charset="0"/>
              <a:buChar char="–"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CGRIP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  <p:pic>
        <p:nvPicPr>
          <p:cNvPr id="79874" name="Picture 2" descr="That cute little cartoon figure represents your company, anxious to find its way through a thicket of data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840" y="5234025"/>
            <a:ext cx="2194560" cy="16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53000" y="1187450"/>
            <a:ext cx="3581400" cy="3003550"/>
            <a:chOff x="4648200" y="1187450"/>
            <a:chExt cx="3581400" cy="3003550"/>
          </a:xfrm>
        </p:grpSpPr>
        <p:cxnSp>
          <p:nvCxnSpPr>
            <p:cNvPr id="11310" name="Straight Connector 88"/>
            <p:cNvCxnSpPr>
              <a:cxnSpLocks noChangeShapeType="1"/>
            </p:cNvCxnSpPr>
            <p:nvPr/>
          </p:nvCxnSpPr>
          <p:spPr bwMode="auto">
            <a:xfrm>
              <a:off x="6858428" y="1620784"/>
              <a:ext cx="0" cy="219293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1" name="Straight Connector 89"/>
            <p:cNvCxnSpPr>
              <a:cxnSpLocks noChangeShapeType="1"/>
            </p:cNvCxnSpPr>
            <p:nvPr/>
          </p:nvCxnSpPr>
          <p:spPr bwMode="auto">
            <a:xfrm>
              <a:off x="7721238" y="1620784"/>
              <a:ext cx="0" cy="219293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2" name="Straight Connector 90"/>
            <p:cNvCxnSpPr>
              <a:cxnSpLocks noChangeShapeType="1"/>
            </p:cNvCxnSpPr>
            <p:nvPr/>
          </p:nvCxnSpPr>
          <p:spPr bwMode="auto">
            <a:xfrm>
              <a:off x="5995617" y="1620784"/>
              <a:ext cx="0" cy="219293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3" name="Straight Connector 91"/>
            <p:cNvCxnSpPr>
              <a:cxnSpLocks noChangeShapeType="1"/>
            </p:cNvCxnSpPr>
            <p:nvPr/>
          </p:nvCxnSpPr>
          <p:spPr bwMode="auto">
            <a:xfrm>
              <a:off x="5132808" y="3068588"/>
              <a:ext cx="2525610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4" name="Straight Connector 92"/>
            <p:cNvCxnSpPr>
              <a:cxnSpLocks noChangeShapeType="1"/>
            </p:cNvCxnSpPr>
            <p:nvPr/>
          </p:nvCxnSpPr>
          <p:spPr bwMode="auto">
            <a:xfrm>
              <a:off x="5132808" y="2344686"/>
              <a:ext cx="2525610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5" name="Straight Connector 93"/>
            <p:cNvCxnSpPr>
              <a:cxnSpLocks noChangeShapeType="1"/>
            </p:cNvCxnSpPr>
            <p:nvPr/>
          </p:nvCxnSpPr>
          <p:spPr bwMode="auto">
            <a:xfrm>
              <a:off x="5132808" y="3792489"/>
              <a:ext cx="2525610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6" name="Straight Connector 94"/>
            <p:cNvCxnSpPr>
              <a:cxnSpLocks noChangeShapeType="1"/>
            </p:cNvCxnSpPr>
            <p:nvPr/>
          </p:nvCxnSpPr>
          <p:spPr bwMode="auto">
            <a:xfrm>
              <a:off x="5132808" y="1620784"/>
              <a:ext cx="0" cy="219293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7" name="Straight Connector 95"/>
            <p:cNvCxnSpPr>
              <a:cxnSpLocks noChangeShapeType="1"/>
            </p:cNvCxnSpPr>
            <p:nvPr/>
          </p:nvCxnSpPr>
          <p:spPr bwMode="auto">
            <a:xfrm>
              <a:off x="5132808" y="1620784"/>
              <a:ext cx="2525610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" name="Oval 96"/>
            <p:cNvSpPr/>
            <p:nvPr/>
          </p:nvSpPr>
          <p:spPr bwMode="auto">
            <a:xfrm>
              <a:off x="5042606" y="1537583"/>
              <a:ext cx="182880" cy="18288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>
                <a:solidFill>
                  <a:sysClr val="window" lastClr="FFFFFF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628644" y="1537583"/>
              <a:ext cx="182880" cy="18288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>
                <a:solidFill>
                  <a:sysClr val="window" lastClr="FFFFFF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5904619" y="1537583"/>
              <a:ext cx="182880" cy="18288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>
                <a:solidFill>
                  <a:sysClr val="window" lastClr="FFFFFF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6766631" y="1537583"/>
              <a:ext cx="182880" cy="18288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>
                <a:solidFill>
                  <a:sysClr val="window" lastClr="FFFFFF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5055306" y="2250370"/>
              <a:ext cx="182880" cy="18288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>
                <a:solidFill>
                  <a:sysClr val="window" lastClr="FFFFFF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641344" y="2250370"/>
              <a:ext cx="182880" cy="18288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>
                <a:solidFill>
                  <a:sysClr val="window" lastClr="FFFFFF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5917319" y="2250370"/>
              <a:ext cx="182880" cy="18288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>
                <a:solidFill>
                  <a:sysClr val="window" lastClr="FFFFFF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6779331" y="2250370"/>
              <a:ext cx="182880" cy="18288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>
                <a:solidFill>
                  <a:sysClr val="window" lastClr="FFFFFF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5042606" y="2963158"/>
              <a:ext cx="182880" cy="18288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>
                <a:solidFill>
                  <a:sysClr val="window" lastClr="FFFFFF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628644" y="2963158"/>
              <a:ext cx="182880" cy="18288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>
                <a:solidFill>
                  <a:sysClr val="window" lastClr="FFFFFF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5904619" y="2963158"/>
              <a:ext cx="182880" cy="18288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>
                <a:solidFill>
                  <a:sysClr val="window" lastClr="FFFFFF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6766631" y="2963158"/>
              <a:ext cx="182880" cy="18288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>
                <a:solidFill>
                  <a:sysClr val="window" lastClr="FFFFFF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5042606" y="3690233"/>
              <a:ext cx="182880" cy="18288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>
                <a:solidFill>
                  <a:sysClr val="window" lastClr="FFFFFF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7628644" y="3690233"/>
              <a:ext cx="182880" cy="18288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>
                <a:solidFill>
                  <a:sysClr val="window" lastClr="FFFFFF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5904619" y="3690233"/>
              <a:ext cx="182880" cy="18288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>
                <a:solidFill>
                  <a:sysClr val="window" lastClr="FFFFFF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6766631" y="3690233"/>
              <a:ext cx="182880" cy="18288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>
                <a:solidFill>
                  <a:sysClr val="window" lastClr="FFFFFF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 bwMode="auto">
            <a:xfrm>
              <a:off x="4648200" y="1416050"/>
              <a:ext cx="423863" cy="3698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n1</a:t>
              </a:r>
            </a:p>
          </p:txBody>
        </p:sp>
        <p:sp>
          <p:nvSpPr>
            <p:cNvPr id="74" name="TextBox 73"/>
            <p:cNvSpPr txBox="1"/>
            <p:nvPr/>
          </p:nvSpPr>
          <p:spPr bwMode="auto">
            <a:xfrm>
              <a:off x="4648200" y="2135188"/>
              <a:ext cx="423863" cy="368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n1</a:t>
              </a:r>
            </a:p>
          </p:txBody>
        </p:sp>
        <p:sp>
          <p:nvSpPr>
            <p:cNvPr id="75" name="TextBox 74"/>
            <p:cNvSpPr txBox="1"/>
            <p:nvPr/>
          </p:nvSpPr>
          <p:spPr bwMode="auto">
            <a:xfrm>
              <a:off x="5629275" y="1917700"/>
              <a:ext cx="423863" cy="368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n1</a:t>
              </a:r>
            </a:p>
          </p:txBody>
        </p:sp>
        <p:sp>
          <p:nvSpPr>
            <p:cNvPr id="76" name="TextBox 75"/>
            <p:cNvSpPr txBox="1"/>
            <p:nvPr/>
          </p:nvSpPr>
          <p:spPr bwMode="auto">
            <a:xfrm>
              <a:off x="5792788" y="1187450"/>
              <a:ext cx="423862" cy="3698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n2</a:t>
              </a:r>
            </a:p>
          </p:txBody>
        </p:sp>
        <p:sp>
          <p:nvSpPr>
            <p:cNvPr id="77" name="TextBox 76"/>
            <p:cNvSpPr txBox="1"/>
            <p:nvPr/>
          </p:nvSpPr>
          <p:spPr bwMode="auto">
            <a:xfrm>
              <a:off x="6019800" y="2330450"/>
              <a:ext cx="423863" cy="3698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n5</a:t>
              </a:r>
            </a:p>
          </p:txBody>
        </p:sp>
        <p:sp>
          <p:nvSpPr>
            <p:cNvPr id="78" name="TextBox 77"/>
            <p:cNvSpPr txBox="1"/>
            <p:nvPr/>
          </p:nvSpPr>
          <p:spPr bwMode="auto">
            <a:xfrm>
              <a:off x="7807325" y="2101850"/>
              <a:ext cx="422275" cy="3698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n2</a:t>
              </a:r>
            </a:p>
          </p:txBody>
        </p:sp>
        <p:sp>
          <p:nvSpPr>
            <p:cNvPr id="79" name="TextBox 78"/>
            <p:cNvSpPr txBox="1"/>
            <p:nvPr/>
          </p:nvSpPr>
          <p:spPr bwMode="auto">
            <a:xfrm>
              <a:off x="7807325" y="1404938"/>
              <a:ext cx="422275" cy="368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n3</a:t>
              </a:r>
            </a:p>
          </p:txBody>
        </p:sp>
        <p:sp>
          <p:nvSpPr>
            <p:cNvPr id="80" name="TextBox 79"/>
            <p:cNvSpPr txBox="1"/>
            <p:nvPr/>
          </p:nvSpPr>
          <p:spPr bwMode="auto">
            <a:xfrm>
              <a:off x="6684963" y="3822700"/>
              <a:ext cx="422275" cy="368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n3</a:t>
              </a:r>
            </a:p>
          </p:txBody>
        </p:sp>
        <p:sp>
          <p:nvSpPr>
            <p:cNvPr id="81" name="TextBox 80"/>
            <p:cNvSpPr txBox="1"/>
            <p:nvPr/>
          </p:nvSpPr>
          <p:spPr bwMode="auto">
            <a:xfrm>
              <a:off x="5803900" y="3821113"/>
              <a:ext cx="423863" cy="369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n5</a:t>
              </a:r>
            </a:p>
          </p:txBody>
        </p:sp>
        <p:sp>
          <p:nvSpPr>
            <p:cNvPr id="92" name="TextBox 91"/>
            <p:cNvSpPr txBox="1"/>
            <p:nvPr/>
          </p:nvSpPr>
          <p:spPr bwMode="auto">
            <a:xfrm>
              <a:off x="6659563" y="1187450"/>
              <a:ext cx="423862" cy="3698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n5</a:t>
              </a:r>
            </a:p>
          </p:txBody>
        </p:sp>
      </p:grpSp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Routing Grid Graph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2530475" y="2347913"/>
            <a:ext cx="642938" cy="1335087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C3</a:t>
            </a:r>
          </a:p>
        </p:txBody>
      </p:sp>
      <p:sp>
        <p:nvSpPr>
          <p:cNvPr id="114" name="Rectangle 113"/>
          <p:cNvSpPr/>
          <p:nvPr/>
        </p:nvSpPr>
        <p:spPr bwMode="auto">
          <a:xfrm>
            <a:off x="2530475" y="2347913"/>
            <a:ext cx="169863" cy="2921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4" tIns="0" rIns="0" bIns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n1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3003550" y="2347913"/>
            <a:ext cx="169863" cy="2921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4" tIns="0" rIns="0" bIns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n4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530475" y="3392488"/>
            <a:ext cx="169863" cy="290512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4" tIns="0" rIns="0" bIns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n5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3003550" y="3392488"/>
            <a:ext cx="169863" cy="290512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4" tIns="0" rIns="0" bIns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n3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1685925" y="1492250"/>
            <a:ext cx="642938" cy="728663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C1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1685925" y="1492250"/>
            <a:ext cx="169863" cy="15875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4" tIns="0" rIns="0" bIns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n1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2159000" y="1492250"/>
            <a:ext cx="169863" cy="15875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4" tIns="0" rIns="0" bIns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n2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1685925" y="2062163"/>
            <a:ext cx="169863" cy="15875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4" tIns="0" rIns="0" bIns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n1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2159000" y="2062163"/>
            <a:ext cx="169863" cy="15875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4" tIns="0" rIns="0" bIns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n5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352800" y="1476375"/>
            <a:ext cx="642938" cy="1125538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400" kern="0" dirty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C2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3352800" y="1476375"/>
            <a:ext cx="169863" cy="24606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4" tIns="0" rIns="0" bIns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n5</a:t>
            </a:r>
          </a:p>
        </p:txBody>
      </p:sp>
      <p:sp>
        <p:nvSpPr>
          <p:cNvPr id="125" name="Rectangle 124"/>
          <p:cNvSpPr/>
          <p:nvPr/>
        </p:nvSpPr>
        <p:spPr bwMode="auto">
          <a:xfrm>
            <a:off x="3825875" y="1476375"/>
            <a:ext cx="169863" cy="24606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4" tIns="0" rIns="0" bIns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n3</a:t>
            </a:r>
          </a:p>
        </p:txBody>
      </p:sp>
      <p:sp>
        <p:nvSpPr>
          <p:cNvPr id="126" name="Rectangle 125"/>
          <p:cNvSpPr/>
          <p:nvPr/>
        </p:nvSpPr>
        <p:spPr bwMode="auto">
          <a:xfrm>
            <a:off x="3352800" y="2355850"/>
            <a:ext cx="169863" cy="24606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4" tIns="0" rIns="0" bIns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n4</a:t>
            </a:r>
          </a:p>
        </p:txBody>
      </p:sp>
      <p:sp>
        <p:nvSpPr>
          <p:cNvPr id="127" name="Rectangle 126"/>
          <p:cNvSpPr/>
          <p:nvPr/>
        </p:nvSpPr>
        <p:spPr bwMode="auto">
          <a:xfrm>
            <a:off x="3825875" y="2355850"/>
            <a:ext cx="169863" cy="24606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4" tIns="0" rIns="0" bIns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n2</a:t>
            </a:r>
          </a:p>
        </p:txBody>
      </p:sp>
      <p:cxnSp>
        <p:nvCxnSpPr>
          <p:cNvPr id="11283" name="Straight Connector 133"/>
          <p:cNvCxnSpPr>
            <a:cxnSpLocks noChangeShapeType="1"/>
          </p:cNvCxnSpPr>
          <p:nvPr/>
        </p:nvCxnSpPr>
        <p:spPr bwMode="auto">
          <a:xfrm>
            <a:off x="4267200" y="1365250"/>
            <a:ext cx="0" cy="2520950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Straight Connector 134"/>
          <p:cNvCxnSpPr>
            <a:cxnSpLocks noChangeShapeType="1"/>
          </p:cNvCxnSpPr>
          <p:nvPr/>
        </p:nvCxnSpPr>
        <p:spPr bwMode="auto">
          <a:xfrm>
            <a:off x="1371600" y="1365250"/>
            <a:ext cx="0" cy="2520950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Straight Connector 135"/>
          <p:cNvCxnSpPr>
            <a:cxnSpLocks noChangeShapeType="1"/>
          </p:cNvCxnSpPr>
          <p:nvPr/>
        </p:nvCxnSpPr>
        <p:spPr bwMode="auto">
          <a:xfrm>
            <a:off x="1371600" y="1365250"/>
            <a:ext cx="2895600" cy="0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Straight Connector 136"/>
          <p:cNvCxnSpPr>
            <a:cxnSpLocks noChangeShapeType="1"/>
          </p:cNvCxnSpPr>
          <p:nvPr/>
        </p:nvCxnSpPr>
        <p:spPr bwMode="auto">
          <a:xfrm>
            <a:off x="1371600" y="3886200"/>
            <a:ext cx="2895600" cy="0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182" name="Group 7181"/>
          <p:cNvGrpSpPr>
            <a:grpSpLocks/>
          </p:cNvGrpSpPr>
          <p:nvPr/>
        </p:nvGrpSpPr>
        <p:grpSpPr bwMode="auto">
          <a:xfrm>
            <a:off x="1371600" y="1365250"/>
            <a:ext cx="2895600" cy="2520950"/>
            <a:chOff x="1066800" y="1365949"/>
            <a:chExt cx="2895939" cy="2520251"/>
          </a:xfrm>
        </p:grpSpPr>
        <p:cxnSp>
          <p:nvCxnSpPr>
            <p:cNvPr id="11302" name="Straight Connector 127"/>
            <p:cNvCxnSpPr>
              <a:cxnSpLocks noChangeShapeType="1"/>
            </p:cNvCxnSpPr>
            <p:nvPr/>
          </p:nvCxnSpPr>
          <p:spPr bwMode="auto">
            <a:xfrm>
              <a:off x="2514768" y="1365949"/>
              <a:ext cx="0" cy="2520251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3" name="Straight Connector 128"/>
            <p:cNvCxnSpPr>
              <a:cxnSpLocks noChangeShapeType="1"/>
            </p:cNvCxnSpPr>
            <p:nvPr/>
          </p:nvCxnSpPr>
          <p:spPr bwMode="auto">
            <a:xfrm>
              <a:off x="3238753" y="1365949"/>
              <a:ext cx="0" cy="2520251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4" name="Straight Connector 129"/>
            <p:cNvCxnSpPr>
              <a:cxnSpLocks noChangeShapeType="1"/>
            </p:cNvCxnSpPr>
            <p:nvPr/>
          </p:nvCxnSpPr>
          <p:spPr bwMode="auto">
            <a:xfrm>
              <a:off x="1790784" y="1365949"/>
              <a:ext cx="0" cy="2520251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5" name="Straight Connector 130"/>
            <p:cNvCxnSpPr>
              <a:cxnSpLocks noChangeShapeType="1"/>
            </p:cNvCxnSpPr>
            <p:nvPr/>
          </p:nvCxnSpPr>
          <p:spPr bwMode="auto">
            <a:xfrm>
              <a:off x="1066800" y="2626075"/>
              <a:ext cx="2895939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6" name="Straight Connector 131"/>
            <p:cNvCxnSpPr>
              <a:cxnSpLocks noChangeShapeType="1"/>
            </p:cNvCxnSpPr>
            <p:nvPr/>
          </p:nvCxnSpPr>
          <p:spPr bwMode="auto">
            <a:xfrm>
              <a:off x="1066800" y="1996012"/>
              <a:ext cx="2895939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7" name="Straight Connector 132"/>
            <p:cNvCxnSpPr>
              <a:cxnSpLocks noChangeShapeType="1"/>
            </p:cNvCxnSpPr>
            <p:nvPr/>
          </p:nvCxnSpPr>
          <p:spPr bwMode="auto">
            <a:xfrm>
              <a:off x="1066800" y="3256137"/>
              <a:ext cx="2895939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5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CGRIP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  <p:sp>
        <p:nvSpPr>
          <p:cNvPr id="181" name="Text Box 60"/>
          <p:cNvSpPr txBox="1">
            <a:spLocks noChangeArrowheads="1"/>
          </p:cNvSpPr>
          <p:nvPr/>
        </p:nvSpPr>
        <p:spPr bwMode="auto">
          <a:xfrm>
            <a:off x="5638800" y="4572000"/>
            <a:ext cx="577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 err="1"/>
              <a:t>Vias</a:t>
            </a:r>
            <a:endParaRPr lang="en-US" altLang="zh-TW" dirty="0"/>
          </a:p>
        </p:txBody>
      </p:sp>
      <p:sp>
        <p:nvSpPr>
          <p:cNvPr id="182" name="Line 62"/>
          <p:cNvSpPr>
            <a:spLocks noChangeShapeType="1"/>
          </p:cNvSpPr>
          <p:nvPr/>
        </p:nvSpPr>
        <p:spPr bwMode="auto">
          <a:xfrm flipH="1" flipV="1">
            <a:off x="5181600" y="4756150"/>
            <a:ext cx="457200" cy="44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83" name="Group 234"/>
          <p:cNvGrpSpPr>
            <a:grpSpLocks/>
          </p:cNvGrpSpPr>
          <p:nvPr/>
        </p:nvGrpSpPr>
        <p:grpSpPr bwMode="auto">
          <a:xfrm>
            <a:off x="3276600" y="4495800"/>
            <a:ext cx="3048000" cy="2133600"/>
            <a:chOff x="2928" y="2640"/>
            <a:chExt cx="1920" cy="1344"/>
          </a:xfrm>
        </p:grpSpPr>
        <p:sp>
          <p:nvSpPr>
            <p:cNvPr id="184" name="Line 184"/>
            <p:cNvSpPr>
              <a:spLocks noChangeShapeType="1"/>
            </p:cNvSpPr>
            <p:nvPr/>
          </p:nvSpPr>
          <p:spPr bwMode="auto">
            <a:xfrm>
              <a:off x="3552" y="3264"/>
              <a:ext cx="576" cy="0"/>
            </a:xfrm>
            <a:prstGeom prst="line">
              <a:avLst/>
            </a:prstGeom>
            <a:noFill/>
            <a:ln w="3175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183"/>
            <p:cNvSpPr>
              <a:spLocks noChangeShapeType="1"/>
            </p:cNvSpPr>
            <p:nvPr/>
          </p:nvSpPr>
          <p:spPr bwMode="auto">
            <a:xfrm>
              <a:off x="2976" y="3264"/>
              <a:ext cx="576" cy="0"/>
            </a:xfrm>
            <a:prstGeom prst="line">
              <a:avLst/>
            </a:prstGeom>
            <a:noFill/>
            <a:ln w="3175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196"/>
            <p:cNvSpPr>
              <a:spLocks noChangeShapeType="1"/>
            </p:cNvSpPr>
            <p:nvPr/>
          </p:nvSpPr>
          <p:spPr bwMode="auto">
            <a:xfrm>
              <a:off x="3888" y="3600"/>
              <a:ext cx="576" cy="0"/>
            </a:xfrm>
            <a:prstGeom prst="line">
              <a:avLst/>
            </a:prstGeom>
            <a:noFill/>
            <a:ln w="3175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195"/>
            <p:cNvSpPr>
              <a:spLocks noChangeShapeType="1"/>
            </p:cNvSpPr>
            <p:nvPr/>
          </p:nvSpPr>
          <p:spPr bwMode="auto">
            <a:xfrm>
              <a:off x="3312" y="3600"/>
              <a:ext cx="576" cy="0"/>
            </a:xfrm>
            <a:prstGeom prst="line">
              <a:avLst/>
            </a:prstGeom>
            <a:noFill/>
            <a:ln w="3175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229"/>
            <p:cNvSpPr>
              <a:spLocks noChangeShapeType="1"/>
            </p:cNvSpPr>
            <p:nvPr/>
          </p:nvSpPr>
          <p:spPr bwMode="auto">
            <a:xfrm>
              <a:off x="2976" y="2976"/>
              <a:ext cx="336" cy="33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228"/>
            <p:cNvSpPr>
              <a:spLocks noChangeShapeType="1"/>
            </p:cNvSpPr>
            <p:nvPr/>
          </p:nvSpPr>
          <p:spPr bwMode="auto">
            <a:xfrm>
              <a:off x="3312" y="3312"/>
              <a:ext cx="336" cy="33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230"/>
            <p:cNvSpPr>
              <a:spLocks noChangeShapeType="1"/>
            </p:cNvSpPr>
            <p:nvPr/>
          </p:nvSpPr>
          <p:spPr bwMode="auto">
            <a:xfrm>
              <a:off x="3552" y="2976"/>
              <a:ext cx="336" cy="33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Line 231"/>
            <p:cNvSpPr>
              <a:spLocks noChangeShapeType="1"/>
            </p:cNvSpPr>
            <p:nvPr/>
          </p:nvSpPr>
          <p:spPr bwMode="auto">
            <a:xfrm>
              <a:off x="3888" y="3312"/>
              <a:ext cx="336" cy="33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Line 232"/>
            <p:cNvSpPr>
              <a:spLocks noChangeShapeType="1"/>
            </p:cNvSpPr>
            <p:nvPr/>
          </p:nvSpPr>
          <p:spPr bwMode="auto">
            <a:xfrm>
              <a:off x="4128" y="2976"/>
              <a:ext cx="336" cy="33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233"/>
            <p:cNvSpPr>
              <a:spLocks noChangeShapeType="1"/>
            </p:cNvSpPr>
            <p:nvPr/>
          </p:nvSpPr>
          <p:spPr bwMode="auto">
            <a:xfrm>
              <a:off x="4464" y="3312"/>
              <a:ext cx="336" cy="33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Line 187"/>
            <p:cNvSpPr>
              <a:spLocks noChangeShapeType="1"/>
            </p:cNvSpPr>
            <p:nvPr/>
          </p:nvSpPr>
          <p:spPr bwMode="auto">
            <a:xfrm>
              <a:off x="2976" y="2688"/>
              <a:ext cx="0" cy="576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185"/>
            <p:cNvSpPr>
              <a:spLocks noChangeShapeType="1"/>
            </p:cNvSpPr>
            <p:nvPr/>
          </p:nvSpPr>
          <p:spPr bwMode="auto">
            <a:xfrm>
              <a:off x="2976" y="2688"/>
              <a:ext cx="576" cy="0"/>
            </a:xfrm>
            <a:prstGeom prst="line">
              <a:avLst/>
            </a:prstGeom>
            <a:noFill/>
            <a:ln w="3175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188"/>
            <p:cNvSpPr>
              <a:spLocks noChangeShapeType="1"/>
            </p:cNvSpPr>
            <p:nvPr/>
          </p:nvSpPr>
          <p:spPr bwMode="auto">
            <a:xfrm>
              <a:off x="3552" y="2688"/>
              <a:ext cx="0" cy="576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186"/>
            <p:cNvSpPr>
              <a:spLocks noChangeShapeType="1"/>
            </p:cNvSpPr>
            <p:nvPr/>
          </p:nvSpPr>
          <p:spPr bwMode="auto">
            <a:xfrm>
              <a:off x="3552" y="2688"/>
              <a:ext cx="576" cy="0"/>
            </a:xfrm>
            <a:prstGeom prst="line">
              <a:avLst/>
            </a:prstGeom>
            <a:noFill/>
            <a:ln w="3175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189"/>
            <p:cNvSpPr>
              <a:spLocks noChangeShapeType="1"/>
            </p:cNvSpPr>
            <p:nvPr/>
          </p:nvSpPr>
          <p:spPr bwMode="auto">
            <a:xfrm>
              <a:off x="4128" y="2688"/>
              <a:ext cx="0" cy="576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Oval 83"/>
            <p:cNvSpPr>
              <a:spLocks noChangeArrowheads="1"/>
            </p:cNvSpPr>
            <p:nvPr/>
          </p:nvSpPr>
          <p:spPr bwMode="auto">
            <a:xfrm>
              <a:off x="2928" y="3216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00" name="Oval 161"/>
            <p:cNvSpPr>
              <a:spLocks noChangeArrowheads="1"/>
            </p:cNvSpPr>
            <p:nvPr/>
          </p:nvSpPr>
          <p:spPr bwMode="auto">
            <a:xfrm>
              <a:off x="2928" y="2928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01" name="Oval 176"/>
            <p:cNvSpPr>
              <a:spLocks noChangeArrowheads="1"/>
            </p:cNvSpPr>
            <p:nvPr/>
          </p:nvSpPr>
          <p:spPr bwMode="auto">
            <a:xfrm>
              <a:off x="3504" y="3216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02" name="Oval 177"/>
            <p:cNvSpPr>
              <a:spLocks noChangeArrowheads="1"/>
            </p:cNvSpPr>
            <p:nvPr/>
          </p:nvSpPr>
          <p:spPr bwMode="auto">
            <a:xfrm>
              <a:off x="4080" y="3216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03" name="Oval 178"/>
            <p:cNvSpPr>
              <a:spLocks noChangeArrowheads="1"/>
            </p:cNvSpPr>
            <p:nvPr/>
          </p:nvSpPr>
          <p:spPr bwMode="auto">
            <a:xfrm>
              <a:off x="3504" y="2928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04" name="Oval 179"/>
            <p:cNvSpPr>
              <a:spLocks noChangeArrowheads="1"/>
            </p:cNvSpPr>
            <p:nvPr/>
          </p:nvSpPr>
          <p:spPr bwMode="auto">
            <a:xfrm>
              <a:off x="4080" y="2928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05" name="Oval 180"/>
            <p:cNvSpPr>
              <a:spLocks noChangeArrowheads="1"/>
            </p:cNvSpPr>
            <p:nvPr/>
          </p:nvSpPr>
          <p:spPr bwMode="auto">
            <a:xfrm>
              <a:off x="3504" y="2640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06" name="Oval 181"/>
            <p:cNvSpPr>
              <a:spLocks noChangeArrowheads="1"/>
            </p:cNvSpPr>
            <p:nvPr/>
          </p:nvSpPr>
          <p:spPr bwMode="auto">
            <a:xfrm>
              <a:off x="4080" y="2640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07" name="Oval 182"/>
            <p:cNvSpPr>
              <a:spLocks noChangeArrowheads="1"/>
            </p:cNvSpPr>
            <p:nvPr/>
          </p:nvSpPr>
          <p:spPr bwMode="auto">
            <a:xfrm>
              <a:off x="2928" y="2640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08" name="Line 192"/>
            <p:cNvSpPr>
              <a:spLocks noChangeShapeType="1"/>
            </p:cNvSpPr>
            <p:nvPr/>
          </p:nvSpPr>
          <p:spPr bwMode="auto">
            <a:xfrm>
              <a:off x="3312" y="3024"/>
              <a:ext cx="0" cy="576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193"/>
            <p:cNvSpPr>
              <a:spLocks noChangeShapeType="1"/>
            </p:cNvSpPr>
            <p:nvPr/>
          </p:nvSpPr>
          <p:spPr bwMode="auto">
            <a:xfrm>
              <a:off x="3312" y="3024"/>
              <a:ext cx="576" cy="0"/>
            </a:xfrm>
            <a:prstGeom prst="line">
              <a:avLst/>
            </a:prstGeom>
            <a:noFill/>
            <a:ln w="3175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194"/>
            <p:cNvSpPr>
              <a:spLocks noChangeShapeType="1"/>
            </p:cNvSpPr>
            <p:nvPr/>
          </p:nvSpPr>
          <p:spPr bwMode="auto">
            <a:xfrm>
              <a:off x="3888" y="3024"/>
              <a:ext cx="0" cy="576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197"/>
            <p:cNvSpPr>
              <a:spLocks noChangeShapeType="1"/>
            </p:cNvSpPr>
            <p:nvPr/>
          </p:nvSpPr>
          <p:spPr bwMode="auto">
            <a:xfrm>
              <a:off x="3888" y="3024"/>
              <a:ext cx="576" cy="0"/>
            </a:xfrm>
            <a:prstGeom prst="line">
              <a:avLst/>
            </a:prstGeom>
            <a:noFill/>
            <a:ln w="3175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198"/>
            <p:cNvSpPr>
              <a:spLocks noChangeShapeType="1"/>
            </p:cNvSpPr>
            <p:nvPr/>
          </p:nvSpPr>
          <p:spPr bwMode="auto">
            <a:xfrm>
              <a:off x="4464" y="3024"/>
              <a:ext cx="0" cy="576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Oval 199"/>
            <p:cNvSpPr>
              <a:spLocks noChangeArrowheads="1"/>
            </p:cNvSpPr>
            <p:nvPr/>
          </p:nvSpPr>
          <p:spPr bwMode="auto">
            <a:xfrm>
              <a:off x="3264" y="3552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14" name="Oval 200"/>
            <p:cNvSpPr>
              <a:spLocks noChangeArrowheads="1"/>
            </p:cNvSpPr>
            <p:nvPr/>
          </p:nvSpPr>
          <p:spPr bwMode="auto">
            <a:xfrm>
              <a:off x="3264" y="3264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15" name="Oval 201"/>
            <p:cNvSpPr>
              <a:spLocks noChangeArrowheads="1"/>
            </p:cNvSpPr>
            <p:nvPr/>
          </p:nvSpPr>
          <p:spPr bwMode="auto">
            <a:xfrm>
              <a:off x="3840" y="3552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16" name="Oval 202"/>
            <p:cNvSpPr>
              <a:spLocks noChangeArrowheads="1"/>
            </p:cNvSpPr>
            <p:nvPr/>
          </p:nvSpPr>
          <p:spPr bwMode="auto">
            <a:xfrm>
              <a:off x="4416" y="3552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17" name="Oval 203"/>
            <p:cNvSpPr>
              <a:spLocks noChangeArrowheads="1"/>
            </p:cNvSpPr>
            <p:nvPr/>
          </p:nvSpPr>
          <p:spPr bwMode="auto">
            <a:xfrm>
              <a:off x="3840" y="3264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18" name="Oval 204"/>
            <p:cNvSpPr>
              <a:spLocks noChangeArrowheads="1"/>
            </p:cNvSpPr>
            <p:nvPr/>
          </p:nvSpPr>
          <p:spPr bwMode="auto">
            <a:xfrm>
              <a:off x="4416" y="3264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19" name="Oval 205"/>
            <p:cNvSpPr>
              <a:spLocks noChangeArrowheads="1"/>
            </p:cNvSpPr>
            <p:nvPr/>
          </p:nvSpPr>
          <p:spPr bwMode="auto">
            <a:xfrm>
              <a:off x="3840" y="2976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20" name="Oval 206"/>
            <p:cNvSpPr>
              <a:spLocks noChangeArrowheads="1"/>
            </p:cNvSpPr>
            <p:nvPr/>
          </p:nvSpPr>
          <p:spPr bwMode="auto">
            <a:xfrm>
              <a:off x="4416" y="2976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21" name="Oval 207"/>
            <p:cNvSpPr>
              <a:spLocks noChangeArrowheads="1"/>
            </p:cNvSpPr>
            <p:nvPr/>
          </p:nvSpPr>
          <p:spPr bwMode="auto">
            <a:xfrm>
              <a:off x="3264" y="2976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grpSp>
          <p:nvGrpSpPr>
            <p:cNvPr id="222" name="Group 209"/>
            <p:cNvGrpSpPr>
              <a:grpSpLocks/>
            </p:cNvGrpSpPr>
            <p:nvPr/>
          </p:nvGrpSpPr>
          <p:grpSpPr bwMode="auto">
            <a:xfrm>
              <a:off x="3600" y="3312"/>
              <a:ext cx="1248" cy="672"/>
              <a:chOff x="3264" y="3312"/>
              <a:chExt cx="1248" cy="672"/>
            </a:xfrm>
          </p:grpSpPr>
          <p:sp>
            <p:nvSpPr>
              <p:cNvPr id="223" name="Line 210"/>
              <p:cNvSpPr>
                <a:spLocks noChangeShapeType="1"/>
              </p:cNvSpPr>
              <p:nvPr/>
            </p:nvSpPr>
            <p:spPr bwMode="auto">
              <a:xfrm>
                <a:off x="3312" y="3360"/>
                <a:ext cx="0" cy="576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Line 211"/>
              <p:cNvSpPr>
                <a:spLocks noChangeShapeType="1"/>
              </p:cNvSpPr>
              <p:nvPr/>
            </p:nvSpPr>
            <p:spPr bwMode="auto">
              <a:xfrm>
                <a:off x="3312" y="3360"/>
                <a:ext cx="576" cy="0"/>
              </a:xfrm>
              <a:prstGeom prst="line">
                <a:avLst/>
              </a:prstGeom>
              <a:noFill/>
              <a:ln w="31750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Line 212"/>
              <p:cNvSpPr>
                <a:spLocks noChangeShapeType="1"/>
              </p:cNvSpPr>
              <p:nvPr/>
            </p:nvSpPr>
            <p:spPr bwMode="auto">
              <a:xfrm>
                <a:off x="3888" y="3360"/>
                <a:ext cx="0" cy="576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Line 213"/>
              <p:cNvSpPr>
                <a:spLocks noChangeShapeType="1"/>
              </p:cNvSpPr>
              <p:nvPr/>
            </p:nvSpPr>
            <p:spPr bwMode="auto">
              <a:xfrm>
                <a:off x="3312" y="3936"/>
                <a:ext cx="576" cy="0"/>
              </a:xfrm>
              <a:prstGeom prst="line">
                <a:avLst/>
              </a:prstGeom>
              <a:noFill/>
              <a:ln w="31750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" name="Line 214"/>
              <p:cNvSpPr>
                <a:spLocks noChangeShapeType="1"/>
              </p:cNvSpPr>
              <p:nvPr/>
            </p:nvSpPr>
            <p:spPr bwMode="auto">
              <a:xfrm>
                <a:off x="3888" y="3936"/>
                <a:ext cx="576" cy="0"/>
              </a:xfrm>
              <a:prstGeom prst="line">
                <a:avLst/>
              </a:prstGeom>
              <a:noFill/>
              <a:ln w="31750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" name="Line 215"/>
              <p:cNvSpPr>
                <a:spLocks noChangeShapeType="1"/>
              </p:cNvSpPr>
              <p:nvPr/>
            </p:nvSpPr>
            <p:spPr bwMode="auto">
              <a:xfrm>
                <a:off x="3888" y="3360"/>
                <a:ext cx="576" cy="0"/>
              </a:xfrm>
              <a:prstGeom prst="line">
                <a:avLst/>
              </a:prstGeom>
              <a:noFill/>
              <a:ln w="31750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Line 216"/>
              <p:cNvSpPr>
                <a:spLocks noChangeShapeType="1"/>
              </p:cNvSpPr>
              <p:nvPr/>
            </p:nvSpPr>
            <p:spPr bwMode="auto">
              <a:xfrm>
                <a:off x="4464" y="3360"/>
                <a:ext cx="0" cy="576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Oval 217"/>
              <p:cNvSpPr>
                <a:spLocks noChangeArrowheads="1"/>
              </p:cNvSpPr>
              <p:nvPr/>
            </p:nvSpPr>
            <p:spPr bwMode="auto">
              <a:xfrm>
                <a:off x="3264" y="3888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231" name="Oval 218"/>
              <p:cNvSpPr>
                <a:spLocks noChangeArrowheads="1"/>
              </p:cNvSpPr>
              <p:nvPr/>
            </p:nvSpPr>
            <p:spPr bwMode="auto">
              <a:xfrm>
                <a:off x="3264" y="3600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232" name="Oval 219"/>
              <p:cNvSpPr>
                <a:spLocks noChangeArrowheads="1"/>
              </p:cNvSpPr>
              <p:nvPr/>
            </p:nvSpPr>
            <p:spPr bwMode="auto">
              <a:xfrm>
                <a:off x="3840" y="3888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233" name="Oval 220"/>
              <p:cNvSpPr>
                <a:spLocks noChangeArrowheads="1"/>
              </p:cNvSpPr>
              <p:nvPr/>
            </p:nvSpPr>
            <p:spPr bwMode="auto">
              <a:xfrm>
                <a:off x="4416" y="3888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234" name="Oval 221"/>
              <p:cNvSpPr>
                <a:spLocks noChangeArrowheads="1"/>
              </p:cNvSpPr>
              <p:nvPr/>
            </p:nvSpPr>
            <p:spPr bwMode="auto">
              <a:xfrm>
                <a:off x="3840" y="3600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235" name="Oval 222"/>
              <p:cNvSpPr>
                <a:spLocks noChangeArrowheads="1"/>
              </p:cNvSpPr>
              <p:nvPr/>
            </p:nvSpPr>
            <p:spPr bwMode="auto">
              <a:xfrm>
                <a:off x="4416" y="3600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236" name="Oval 223"/>
              <p:cNvSpPr>
                <a:spLocks noChangeArrowheads="1"/>
              </p:cNvSpPr>
              <p:nvPr/>
            </p:nvSpPr>
            <p:spPr bwMode="auto">
              <a:xfrm>
                <a:off x="3840" y="3312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237" name="Oval 224"/>
              <p:cNvSpPr>
                <a:spLocks noChangeArrowheads="1"/>
              </p:cNvSpPr>
              <p:nvPr/>
            </p:nvSpPr>
            <p:spPr bwMode="auto">
              <a:xfrm>
                <a:off x="4416" y="3312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238" name="Oval 225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7072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8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of Evaluation Metrics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855562"/>
              </p:ext>
            </p:extLst>
          </p:nvPr>
        </p:nvGraphicFramePr>
        <p:xfrm>
          <a:off x="1416844" y="1066800"/>
          <a:ext cx="7086600" cy="2286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71600"/>
                <a:gridCol w="1126671"/>
                <a:gridCol w="1540328"/>
                <a:gridCol w="1905000"/>
                <a:gridCol w="1143001"/>
              </a:tblGrid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Design</a:t>
                      </a:r>
                      <a:endParaRPr lang="en-US" sz="1500" dirty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U-E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U-AE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U-AV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NU-AV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  <a:cs typeface="Arial" pitchFamily="34" charset="0"/>
                        </a:rPr>
                        <a:t>superblue1</a:t>
                      </a:r>
                      <a:endParaRPr lang="en-US" sz="1500" dirty="0"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0</a:t>
                      </a:r>
                      <a:endParaRPr lang="en-US" sz="15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0</a:t>
                      </a:r>
                      <a:endParaRPr lang="en-US" sz="15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+mj-lt"/>
                          <a:cs typeface="Arial" pitchFamily="34" charset="0"/>
                        </a:rPr>
                        <a:t>superblue2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3168</a:t>
                      </a:r>
                      <a:endParaRPr lang="en-US" sz="15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14496</a:t>
                      </a:r>
                      <a:endParaRPr lang="en-US" sz="15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10526</a:t>
                      </a:r>
                      <a:endParaRPr lang="en-US" sz="15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7756</a:t>
                      </a:r>
                      <a:endParaRPr lang="en-US" sz="15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+mj-lt"/>
                          <a:cs typeface="Arial" pitchFamily="34" charset="0"/>
                        </a:rPr>
                        <a:t>superblue4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228</a:t>
                      </a:r>
                      <a:endParaRPr lang="en-US" sz="15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2024</a:t>
                      </a:r>
                      <a:endParaRPr lang="en-US" sz="15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880</a:t>
                      </a:r>
                      <a:endParaRPr lang="en-US" sz="15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420</a:t>
                      </a:r>
                      <a:endParaRPr lang="en-US" sz="15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+mj-lt"/>
                          <a:cs typeface="Arial" pitchFamily="34" charset="0"/>
                        </a:rPr>
                        <a:t>superblue5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322</a:t>
                      </a:r>
                      <a:endParaRPr lang="en-US" sz="15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448</a:t>
                      </a:r>
                      <a:endParaRPr lang="en-US" sz="15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+mj-lt"/>
                          <a:cs typeface="Arial" pitchFamily="34" charset="0"/>
                        </a:rPr>
                        <a:t>superblue10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124</a:t>
                      </a:r>
                      <a:endParaRPr lang="en-US" sz="15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4502</a:t>
                      </a:r>
                      <a:endParaRPr lang="en-US" sz="15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872</a:t>
                      </a:r>
                      <a:endParaRPr lang="en-US" sz="15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766</a:t>
                      </a:r>
                      <a:endParaRPr lang="en-US" sz="15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+mj-lt"/>
                          <a:cs typeface="Arial" pitchFamily="34" charset="0"/>
                        </a:rPr>
                        <a:t>superblue12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274</a:t>
                      </a:r>
                      <a:endParaRPr lang="en-US" sz="15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302</a:t>
                      </a:r>
                      <a:endParaRPr lang="en-US" sz="15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12232</a:t>
                      </a:r>
                      <a:endParaRPr lang="en-US" sz="15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+mj-lt"/>
                          <a:cs typeface="Arial" pitchFamily="34" charset="0"/>
                        </a:rPr>
                        <a:t>superblue15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1022</a:t>
                      </a:r>
                      <a:endParaRPr lang="en-US" sz="15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846</a:t>
                      </a:r>
                      <a:endParaRPr lang="en-US" sz="15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2582</a:t>
                      </a:r>
                      <a:endParaRPr lang="en-US" sz="15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+mj-lt"/>
                          <a:cs typeface="Arial" pitchFamily="34" charset="0"/>
                        </a:rPr>
                        <a:t>superblue18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0</a:t>
                      </a:r>
                      <a:endParaRPr lang="en-US" sz="15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0</a:t>
                      </a:r>
                      <a:endParaRPr lang="en-US" sz="15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0</a:t>
                      </a:r>
                      <a:endParaRPr lang="en-US" sz="15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0</a:t>
                      </a:r>
                      <a:endParaRPr lang="en-US" sz="15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latin typeface="+mj-lt"/>
                          <a:cs typeface="Arial" pitchFamily="34" charset="0"/>
                        </a:rPr>
                        <a:t>average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smtClean="0">
                          <a:effectLst/>
                        </a:rPr>
                        <a:t>1.0X</a:t>
                      </a:r>
                      <a:endParaRPr lang="en-US" sz="15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smtClean="0">
                          <a:effectLst/>
                        </a:rPr>
                        <a:t>6.4X</a:t>
                      </a:r>
                      <a:endParaRPr lang="en-US" sz="15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smtClean="0">
                          <a:effectLst/>
                        </a:rPr>
                        <a:t>3.8X</a:t>
                      </a:r>
                      <a:endParaRPr lang="en-US" sz="15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smtClean="0">
                          <a:effectLst/>
                        </a:rPr>
                        <a:t>6.9X</a:t>
                      </a:r>
                      <a:endParaRPr lang="en-US" sz="15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212902"/>
              </p:ext>
            </p:extLst>
          </p:nvPr>
        </p:nvGraphicFramePr>
        <p:xfrm>
          <a:off x="1416844" y="3429000"/>
          <a:ext cx="7086600" cy="247745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71600"/>
                <a:gridCol w="1126671"/>
                <a:gridCol w="1540328"/>
                <a:gridCol w="1905000"/>
                <a:gridCol w="1143001"/>
              </a:tblGrid>
              <a:tr h="33432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Design</a:t>
                      </a:r>
                      <a:endParaRPr lang="en-US" sz="1500" dirty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U-E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U-AE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U-AV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NU-AV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</a:tr>
              <a:tr h="18298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  <a:cs typeface="Arial" pitchFamily="34" charset="0"/>
                        </a:rPr>
                        <a:t>superblue1</a:t>
                      </a:r>
                      <a:endParaRPr lang="en-US" sz="1500" dirty="0"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806</a:t>
                      </a:r>
                    </a:p>
                  </a:txBody>
                  <a:tcPr marL="9525" marR="9525" marT="9525" marB="0" anchor="ctr"/>
                </a:tc>
              </a:tr>
              <a:tr h="1829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+mj-lt"/>
                          <a:cs typeface="Arial" pitchFamily="34" charset="0"/>
                        </a:rPr>
                        <a:t>superblue2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18506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9140</a:t>
                      </a:r>
                    </a:p>
                  </a:txBody>
                  <a:tcPr marL="9525" marR="9525" marT="9525" marB="0" anchor="ctr"/>
                </a:tc>
              </a:tr>
              <a:tr h="1829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+mj-lt"/>
                          <a:cs typeface="Arial" pitchFamily="34" charset="0"/>
                        </a:rPr>
                        <a:t>superblue4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28696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27476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888</a:t>
                      </a:r>
                    </a:p>
                  </a:txBody>
                  <a:tcPr marL="9525" marR="9525" marT="9525" marB="0" anchor="ctr"/>
                </a:tc>
              </a:tr>
              <a:tr h="1829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+mj-lt"/>
                          <a:cs typeface="Arial" pitchFamily="34" charset="0"/>
                        </a:rPr>
                        <a:t>superblue5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1032</a:t>
                      </a:r>
                    </a:p>
                  </a:txBody>
                  <a:tcPr marL="9525" marR="9525" marT="9525" marB="0" anchor="ctr"/>
                </a:tc>
              </a:tr>
              <a:tr h="1829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+mj-lt"/>
                          <a:cs typeface="Arial" pitchFamily="34" charset="0"/>
                        </a:rPr>
                        <a:t>superblue10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84842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73862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66780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65232</a:t>
                      </a:r>
                    </a:p>
                  </a:txBody>
                  <a:tcPr marL="9525" marR="9525" marT="9525" marB="0" anchor="ctr"/>
                </a:tc>
              </a:tr>
              <a:tr h="1829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+mj-lt"/>
                          <a:cs typeface="Arial" pitchFamily="34" charset="0"/>
                        </a:rPr>
                        <a:t>superblue12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44556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44416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36414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15566</a:t>
                      </a:r>
                    </a:p>
                  </a:txBody>
                  <a:tcPr marL="9525" marR="9525" marT="9525" marB="0" anchor="ctr"/>
                </a:tc>
              </a:tr>
              <a:tr h="1829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+mj-lt"/>
                          <a:cs typeface="Arial" pitchFamily="34" charset="0"/>
                        </a:rPr>
                        <a:t>superblue15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29982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18886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7922</a:t>
                      </a:r>
                    </a:p>
                  </a:txBody>
                  <a:tcPr marL="9525" marR="9525" marT="9525" marB="0" anchor="ctr"/>
                </a:tc>
              </a:tr>
              <a:tr h="1829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+mj-lt"/>
                          <a:cs typeface="Arial" pitchFamily="34" charset="0"/>
                        </a:rPr>
                        <a:t>superblue18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444</a:t>
                      </a:r>
                    </a:p>
                  </a:txBody>
                  <a:tcPr marL="9525" marR="9525" marT="9525" marB="0" anchor="ctr"/>
                </a:tc>
              </a:tr>
              <a:tr h="1829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latin typeface="+mj-lt"/>
                          <a:cs typeface="Arial" pitchFamily="34" charset="0"/>
                        </a:rPr>
                        <a:t>average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0.4x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6431" name="TextBox 8"/>
          <p:cNvSpPr txBox="1">
            <a:spLocks noChangeArrowheads="1"/>
          </p:cNvSpPr>
          <p:nvPr/>
        </p:nvSpPr>
        <p:spPr bwMode="auto">
          <a:xfrm>
            <a:off x="381000" y="2144712"/>
            <a:ext cx="927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70C0"/>
                </a:solidFill>
              </a:rPr>
              <a:t>GR-OF</a:t>
            </a:r>
          </a:p>
        </p:txBody>
      </p:sp>
      <p:sp>
        <p:nvSpPr>
          <p:cNvPr id="56432" name="TextBox 9"/>
          <p:cNvSpPr txBox="1">
            <a:spLocks noChangeArrowheads="1"/>
          </p:cNvSpPr>
          <p:nvPr/>
        </p:nvSpPr>
        <p:spPr bwMode="auto">
          <a:xfrm>
            <a:off x="421922" y="4648200"/>
            <a:ext cx="91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70C0"/>
                </a:solidFill>
              </a:rPr>
              <a:t>DR-OF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405688" y="1306512"/>
            <a:ext cx="1066800" cy="2046288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405688" y="3745089"/>
            <a:ext cx="1066800" cy="2133600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819400" y="1306512"/>
            <a:ext cx="1066800" cy="2046288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819400" y="3745089"/>
            <a:ext cx="1066800" cy="2133600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09813" y="6010870"/>
            <a:ext cx="6612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 WL of U-AE, U-AV, NU-AV are up to 1% larger than U-E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1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CGRIP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Runtime (minutes)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411845"/>
              </p:ext>
            </p:extLst>
          </p:nvPr>
        </p:nvGraphicFramePr>
        <p:xfrm>
          <a:off x="1371600" y="1066800"/>
          <a:ext cx="7086600" cy="252412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71600"/>
                <a:gridCol w="1126671"/>
                <a:gridCol w="1540328"/>
                <a:gridCol w="1905000"/>
                <a:gridCol w="1143001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Design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U-E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U-AE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U-AV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NU-AV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superblue1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381</a:t>
                      </a:r>
                    </a:p>
                  </a:txBody>
                  <a:tcPr marL="9525" marR="9525" marT="9525" marB="0" anchor="b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220</a:t>
                      </a:r>
                    </a:p>
                  </a:txBody>
                  <a:tcPr marL="9525" marR="9525" marT="9525" marB="0" anchor="b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342</a:t>
                      </a:r>
                    </a:p>
                  </a:txBody>
                  <a:tcPr marL="9525" marR="9525" marT="9525" marB="0" anchor="b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302</a:t>
                      </a:r>
                    </a:p>
                  </a:txBody>
                  <a:tcPr marL="9525" marR="9525" marT="9525" marB="0" anchor="b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superblue15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221</a:t>
                      </a:r>
                    </a:p>
                  </a:txBody>
                  <a:tcPr marL="9525" marR="9525" marT="9525" marB="0" anchor="b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superblue18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+mj-lt"/>
                          <a:cs typeface="Arial" pitchFamily="34" charset="0"/>
                        </a:rPr>
                        <a:t>average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1.1X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601277"/>
              </p:ext>
            </p:extLst>
          </p:nvPr>
        </p:nvGraphicFramePr>
        <p:xfrm>
          <a:off x="1371600" y="3733800"/>
          <a:ext cx="7086600" cy="252412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71600"/>
                <a:gridCol w="1126671"/>
                <a:gridCol w="1540328"/>
                <a:gridCol w="1905000"/>
                <a:gridCol w="1143001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Design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U-E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U-AE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U-AV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NU-AV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0" marB="0" anchor="ctr"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superblue1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superblue15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superblue18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+mj-lt"/>
                          <a:cs typeface="Arial" pitchFamily="34" charset="0"/>
                        </a:rPr>
                        <a:t>average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0.4X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7455" name="TextBox 8"/>
          <p:cNvSpPr txBox="1">
            <a:spLocks noChangeArrowheads="1"/>
          </p:cNvSpPr>
          <p:nvPr/>
        </p:nvSpPr>
        <p:spPr bwMode="auto">
          <a:xfrm>
            <a:off x="471487" y="2258218"/>
            <a:ext cx="747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70C0"/>
                </a:solidFill>
              </a:rPr>
              <a:t>GR-T</a:t>
            </a:r>
          </a:p>
        </p:txBody>
      </p:sp>
      <p:sp>
        <p:nvSpPr>
          <p:cNvPr id="57456" name="TextBox 9"/>
          <p:cNvSpPr txBox="1">
            <a:spLocks noChangeArrowheads="1"/>
          </p:cNvSpPr>
          <p:nvPr/>
        </p:nvSpPr>
        <p:spPr bwMode="auto">
          <a:xfrm>
            <a:off x="455118" y="4938712"/>
            <a:ext cx="735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70C0"/>
                </a:solidFill>
              </a:rPr>
              <a:t>DR-T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329488" y="1338262"/>
            <a:ext cx="1066800" cy="2209800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329488" y="4017962"/>
            <a:ext cx="1066800" cy="2209800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743200" y="1338262"/>
            <a:ext cx="1066800" cy="2209800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743200" y="4017962"/>
            <a:ext cx="1066800" cy="2209800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CGRIP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1600" y="6336268"/>
            <a:ext cx="7085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Increase in effort in </a:t>
            </a:r>
            <a:r>
              <a:rPr lang="en-US" dirty="0" smtClean="0"/>
              <a:t>GR results in decrease </a:t>
            </a:r>
            <a:r>
              <a:rPr lang="en-US" dirty="0"/>
              <a:t>in effort in DR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two techniques for considering local nets</a:t>
            </a:r>
          </a:p>
          <a:p>
            <a:pPr lvl="1"/>
            <a:r>
              <a:rPr lang="en-US" dirty="0" smtClean="0"/>
              <a:t>A technique for constructing non-uniform global cells that can decrease the number of local nets</a:t>
            </a:r>
          </a:p>
          <a:p>
            <a:pPr lvl="1"/>
            <a:r>
              <a:rPr lang="en-US" dirty="0" smtClean="0"/>
              <a:t>A new graph and IP model which include vertex capacity in addition to edge capacity </a:t>
            </a:r>
          </a:p>
          <a:p>
            <a:r>
              <a:rPr lang="en-US" dirty="0" smtClean="0"/>
              <a:t>The framework accounts for other complicating factors</a:t>
            </a:r>
          </a:p>
          <a:p>
            <a:pPr lvl="1"/>
            <a:r>
              <a:rPr lang="en-US" dirty="0" smtClean="0"/>
              <a:t>Different wire size and spacing</a:t>
            </a:r>
          </a:p>
          <a:p>
            <a:pPr lvl="1"/>
            <a:r>
              <a:rPr lang="en-US" dirty="0" smtClean="0"/>
              <a:t>Virtual pins</a:t>
            </a:r>
          </a:p>
          <a:p>
            <a:pPr lvl="1"/>
            <a:r>
              <a:rPr lang="en-US" dirty="0" smtClean="0"/>
              <a:t>Routing blockages</a:t>
            </a:r>
          </a:p>
          <a:p>
            <a:r>
              <a:rPr lang="en-US" dirty="0" smtClean="0"/>
              <a:t>Showed significant reduction in the detailed routing effort using our emulator</a:t>
            </a:r>
            <a:endParaRPr lang="en-US" dirty="0"/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CGRIP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96926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of Contributions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Congestion prediction and reduction in modern designs</a:t>
            </a:r>
          </a:p>
          <a:p>
            <a:pPr lvl="1"/>
            <a:r>
              <a:rPr lang="en-US" dirty="0" smtClean="0"/>
              <a:t>H. Shojaei, A. </a:t>
            </a:r>
            <a:r>
              <a:rPr lang="en-US" dirty="0" err="1" smtClean="0"/>
              <a:t>Davoodi</a:t>
            </a:r>
            <a:r>
              <a:rPr lang="en-US" dirty="0" smtClean="0"/>
              <a:t>, J. T. </a:t>
            </a:r>
            <a:r>
              <a:rPr lang="en-US" dirty="0" err="1" smtClean="0"/>
              <a:t>Linderoth</a:t>
            </a:r>
            <a:r>
              <a:rPr lang="en-US" dirty="0" smtClean="0"/>
              <a:t>: Congestion analysis for global routing via integer programming. ICCAD 2011</a:t>
            </a:r>
          </a:p>
          <a:p>
            <a:pPr lvl="1"/>
            <a:r>
              <a:rPr lang="en-US" dirty="0" smtClean="0"/>
              <a:t>H. Shojaei, A. </a:t>
            </a:r>
            <a:r>
              <a:rPr lang="en-US" dirty="0" err="1" smtClean="0"/>
              <a:t>Davoodi</a:t>
            </a:r>
            <a:r>
              <a:rPr lang="en-US" dirty="0" smtClean="0"/>
              <a:t>, P. </a:t>
            </a:r>
            <a:r>
              <a:rPr lang="en-US" dirty="0" err="1" smtClean="0"/>
              <a:t>Ramanathan</a:t>
            </a:r>
            <a:r>
              <a:rPr lang="en-US" dirty="0" smtClean="0"/>
              <a:t>: Confidentiality preserving Integer Programming for Global Routing. To appear in DAC 2012*</a:t>
            </a:r>
          </a:p>
          <a:p>
            <a:pPr lvl="1"/>
            <a:r>
              <a:rPr lang="en-US" dirty="0" smtClean="0"/>
              <a:t>H. Shojaei, A. </a:t>
            </a:r>
            <a:r>
              <a:rPr lang="en-US" dirty="0" err="1" smtClean="0"/>
              <a:t>Davoodi</a:t>
            </a:r>
            <a:r>
              <a:rPr lang="en-US" dirty="0" smtClean="0"/>
              <a:t>, J. T. </a:t>
            </a:r>
            <a:r>
              <a:rPr lang="en-US" dirty="0" err="1" smtClean="0"/>
              <a:t>Linderoth</a:t>
            </a:r>
            <a:r>
              <a:rPr lang="en-US" dirty="0" smtClean="0"/>
              <a:t>: Planning for Local Net Congestion in Global Routing. Submitted to ICCAD 2012</a:t>
            </a:r>
          </a:p>
          <a:p>
            <a:pPr lvl="1"/>
            <a:r>
              <a:rPr lang="en-US" dirty="0" smtClean="0"/>
              <a:t>H. Shojaei, A. </a:t>
            </a:r>
            <a:r>
              <a:rPr lang="en-US" dirty="0" err="1" smtClean="0"/>
              <a:t>Davoodi</a:t>
            </a:r>
            <a:r>
              <a:rPr lang="en-US" dirty="0" smtClean="0"/>
              <a:t>, J. T. </a:t>
            </a:r>
            <a:r>
              <a:rPr lang="en-US" dirty="0" err="1" smtClean="0"/>
              <a:t>Linderoth</a:t>
            </a:r>
            <a:r>
              <a:rPr lang="en-US" dirty="0" smtClean="0"/>
              <a:t>: Congestion analysis for global routing via integer programming. Under progress, plan to submit to TCAD in May</a:t>
            </a:r>
          </a:p>
          <a:p>
            <a:pPr lvl="1"/>
            <a:r>
              <a:rPr lang="en-US" dirty="0" smtClean="0"/>
              <a:t>We made our framework available online at </a:t>
            </a:r>
            <a:r>
              <a:rPr lang="en-US" b="1" dirty="0">
                <a:solidFill>
                  <a:srgbClr val="3B28C8"/>
                </a:solidFill>
              </a:rPr>
              <a:t>http://wiscad.ece.wisc.edu/gr/cgrip</a:t>
            </a:r>
          </a:p>
          <a:p>
            <a:pPr lvl="1"/>
            <a:r>
              <a:rPr lang="en-US" dirty="0" smtClean="0"/>
              <a:t>First version of CGRIP was used to judge the ISPD 2011 contest on routability-driven placement</a:t>
            </a:r>
          </a:p>
          <a:p>
            <a:pPr lvl="1"/>
            <a:r>
              <a:rPr lang="en-US" dirty="0" smtClean="0"/>
              <a:t>It was mentioned in </a:t>
            </a:r>
            <a:r>
              <a:rPr lang="en-US" b="1" dirty="0" err="1">
                <a:solidFill>
                  <a:srgbClr val="3B28C8"/>
                </a:solidFill>
              </a:rPr>
              <a:t>EETimes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as “gold standard in routability”</a:t>
            </a:r>
          </a:p>
          <a:p>
            <a:pPr lvl="1"/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6260068"/>
            <a:ext cx="651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This work proposes to use CGRIP in cloud in a secure mode</a:t>
            </a:r>
            <a:endParaRPr lang="en-US" dirty="0"/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CGRIP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of Contributions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Collaborative multi-objective </a:t>
            </a:r>
            <a:r>
              <a:rPr lang="en-US" dirty="0"/>
              <a:t>g</a:t>
            </a:r>
            <a:r>
              <a:rPr lang="en-US" dirty="0" smtClean="0"/>
              <a:t>lobal </a:t>
            </a:r>
            <a:r>
              <a:rPr lang="en-US" dirty="0"/>
              <a:t>r</a:t>
            </a:r>
            <a:r>
              <a:rPr lang="en-US" dirty="0" smtClean="0"/>
              <a:t>outing</a:t>
            </a:r>
          </a:p>
          <a:p>
            <a:pPr lvl="1"/>
            <a:r>
              <a:rPr lang="en-US" sz="1800" dirty="0" smtClean="0"/>
              <a:t>H. Shojaei, T. Wu, A. </a:t>
            </a:r>
            <a:r>
              <a:rPr lang="en-US" sz="1800" dirty="0" err="1" smtClean="0"/>
              <a:t>Davoodi</a:t>
            </a:r>
            <a:r>
              <a:rPr lang="en-US" sz="1800" dirty="0" smtClean="0"/>
              <a:t>, T. </a:t>
            </a:r>
            <a:r>
              <a:rPr lang="en-US" sz="1800" dirty="0" err="1" smtClean="0"/>
              <a:t>Basten</a:t>
            </a:r>
            <a:r>
              <a:rPr lang="en-US" sz="1800" dirty="0" smtClean="0"/>
              <a:t>: A </a:t>
            </a:r>
            <a:r>
              <a:rPr lang="en-US" sz="1800" dirty="0"/>
              <a:t>P</a:t>
            </a:r>
            <a:r>
              <a:rPr lang="en-US" sz="1800" dirty="0" smtClean="0"/>
              <a:t>areto-algebraic framework for signal power optimization in global routing. ISLPED 2010</a:t>
            </a:r>
          </a:p>
          <a:p>
            <a:pPr lvl="1"/>
            <a:r>
              <a:rPr lang="en-US" sz="1800" dirty="0" smtClean="0"/>
              <a:t>H. Shojaei, A. </a:t>
            </a:r>
            <a:r>
              <a:rPr lang="en-US" sz="1800" dirty="0" err="1" smtClean="0"/>
              <a:t>Davoodi</a:t>
            </a:r>
            <a:r>
              <a:rPr lang="en-US" sz="1800" dirty="0" smtClean="0"/>
              <a:t>, T. </a:t>
            </a:r>
            <a:r>
              <a:rPr lang="en-US" sz="1800" dirty="0" err="1" smtClean="0"/>
              <a:t>Basten</a:t>
            </a:r>
            <a:r>
              <a:rPr lang="en-US" sz="1800" dirty="0" smtClean="0"/>
              <a:t>: Collaborative Multi-objective </a:t>
            </a:r>
            <a:r>
              <a:rPr lang="en-US" sz="1800" dirty="0"/>
              <a:t>g</a:t>
            </a:r>
            <a:r>
              <a:rPr lang="en-US" sz="1800" dirty="0" smtClean="0"/>
              <a:t>lobal </a:t>
            </a:r>
            <a:r>
              <a:rPr lang="en-US" sz="1800" dirty="0"/>
              <a:t>r</a:t>
            </a:r>
            <a:r>
              <a:rPr lang="en-US" sz="1800" dirty="0" smtClean="0"/>
              <a:t>outing. Under revision in TVLSI</a:t>
            </a:r>
          </a:p>
          <a:p>
            <a:pPr lvl="1"/>
            <a:r>
              <a:rPr lang="en-US" sz="1800" dirty="0"/>
              <a:t>H. Shojaei, A. H. </a:t>
            </a:r>
            <a:r>
              <a:rPr lang="en-US" sz="1800" dirty="0" err="1"/>
              <a:t>Ghamarian</a:t>
            </a:r>
            <a:r>
              <a:rPr lang="en-US" sz="1800" dirty="0"/>
              <a:t>, T. </a:t>
            </a:r>
            <a:r>
              <a:rPr lang="en-US" sz="1800" dirty="0" err="1"/>
              <a:t>Basten</a:t>
            </a:r>
            <a:r>
              <a:rPr lang="en-US" sz="1800" dirty="0"/>
              <a:t>, M. </a:t>
            </a:r>
            <a:r>
              <a:rPr lang="en-US" sz="1800" dirty="0" err="1"/>
              <a:t>Geilen</a:t>
            </a:r>
            <a:r>
              <a:rPr lang="en-US" sz="1800" dirty="0"/>
              <a:t>, S. </a:t>
            </a:r>
            <a:r>
              <a:rPr lang="en-US" sz="1800" dirty="0" err="1"/>
              <a:t>Stuijk</a:t>
            </a:r>
            <a:r>
              <a:rPr lang="en-US" sz="1800" dirty="0"/>
              <a:t>, R. Hoes: A parameterized compositional multi-dimensional multiple-choice knapsack heuristic for CMP run-time management. DAC </a:t>
            </a:r>
            <a:r>
              <a:rPr lang="en-US" sz="1800" dirty="0" smtClean="0"/>
              <a:t>2009</a:t>
            </a:r>
          </a:p>
          <a:p>
            <a:r>
              <a:rPr lang="en-US" dirty="0" smtClean="0"/>
              <a:t>Extended global </a:t>
            </a:r>
            <a:r>
              <a:rPr lang="en-US" dirty="0"/>
              <a:t>r</a:t>
            </a:r>
            <a:r>
              <a:rPr lang="en-US" dirty="0" smtClean="0"/>
              <a:t>outing ideas to FPGA</a:t>
            </a:r>
          </a:p>
          <a:p>
            <a:pPr lvl="1"/>
            <a:r>
              <a:rPr lang="en-US" sz="1800" dirty="0" smtClean="0"/>
              <a:t>N. Steiner, A. Wood, H. Shojaei, J. Couch, P. </a:t>
            </a:r>
            <a:r>
              <a:rPr lang="en-US" sz="1800" dirty="0" err="1" smtClean="0"/>
              <a:t>Athanas</a:t>
            </a:r>
            <a:r>
              <a:rPr lang="en-US" sz="1800" dirty="0" smtClean="0"/>
              <a:t>, M. French: </a:t>
            </a:r>
            <a:r>
              <a:rPr lang="en-US" sz="1800" dirty="0" err="1" smtClean="0"/>
              <a:t>Torc</a:t>
            </a:r>
            <a:r>
              <a:rPr lang="en-US" sz="1800" dirty="0" smtClean="0"/>
              <a:t>: towards an open-source tool flow. FPGA 2011</a:t>
            </a:r>
          </a:p>
          <a:p>
            <a:pPr lvl="1"/>
            <a:r>
              <a:rPr lang="en-US" sz="1800" dirty="0" smtClean="0"/>
              <a:t>N. Steiner, A. Wood, H. Shojaei, J. Couch, P. </a:t>
            </a:r>
            <a:r>
              <a:rPr lang="en-US" sz="1800" dirty="0" err="1" smtClean="0"/>
              <a:t>Athanas</a:t>
            </a:r>
            <a:r>
              <a:rPr lang="en-US" sz="1800" dirty="0" smtClean="0"/>
              <a:t>, M. French: TORC: Tools for Open Reconfigurable Computing. FCCM 2011</a:t>
            </a:r>
          </a:p>
          <a:p>
            <a:pPr lvl="1"/>
            <a:r>
              <a:rPr lang="en-US" sz="1800" dirty="0" err="1" smtClean="0"/>
              <a:t>Torc</a:t>
            </a:r>
            <a:r>
              <a:rPr lang="en-US" sz="1800" dirty="0" smtClean="0"/>
              <a:t> is hosted on </a:t>
            </a:r>
            <a:r>
              <a:rPr lang="en-US" sz="1800" b="1" dirty="0" smtClean="0">
                <a:solidFill>
                  <a:srgbClr val="3B28C8"/>
                </a:solidFill>
              </a:rPr>
              <a:t>http://torc-isi.sourceforge.net</a:t>
            </a:r>
          </a:p>
          <a:p>
            <a:r>
              <a:rPr lang="en-US" dirty="0" smtClean="0"/>
              <a:t>Other contributions</a:t>
            </a:r>
          </a:p>
          <a:p>
            <a:pPr lvl="1"/>
            <a:r>
              <a:rPr lang="en-US" sz="1800" dirty="0" smtClean="0"/>
              <a:t>H. Shojaei, A. </a:t>
            </a:r>
            <a:r>
              <a:rPr lang="en-US" sz="1800" dirty="0" err="1" smtClean="0"/>
              <a:t>Davoodi</a:t>
            </a:r>
            <a:r>
              <a:rPr lang="en-US" sz="1800" dirty="0" smtClean="0"/>
              <a:t>: Trace signal selection to enhance timing and logic visibility in post-silicon validation. ICCAD 2010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CGRIP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Presented CGRIP </a:t>
            </a:r>
            <a:r>
              <a:rPr lang="en-US" dirty="0"/>
              <a:t>a</a:t>
            </a:r>
            <a:r>
              <a:rPr lang="en-US" dirty="0" smtClean="0"/>
              <a:t>s a fast congestion analysis framework that opens the doors to new research opportunities for routability improvement at early stages of the design flow like </a:t>
            </a:r>
            <a:r>
              <a:rPr lang="en-US" dirty="0" err="1" smtClean="0"/>
              <a:t>floorplanning</a:t>
            </a:r>
            <a:r>
              <a:rPr lang="en-US" dirty="0" smtClean="0"/>
              <a:t> and placement </a:t>
            </a:r>
          </a:p>
          <a:p>
            <a:r>
              <a:rPr lang="en-US" dirty="0" smtClean="0"/>
              <a:t>Presented LCGRIP which optimizes congestion by </a:t>
            </a:r>
            <a:r>
              <a:rPr lang="en-US" dirty="0"/>
              <a:t>treating global and detailed routing in </a:t>
            </a:r>
            <a:r>
              <a:rPr lang="en-US" dirty="0" smtClean="0"/>
              <a:t>a more </a:t>
            </a:r>
            <a:r>
              <a:rPr lang="en-US" dirty="0"/>
              <a:t>holistic </a:t>
            </a:r>
            <a:r>
              <a:rPr lang="en-US" dirty="0" smtClean="0"/>
              <a:t>manner</a:t>
            </a:r>
            <a:r>
              <a:rPr lang="en-US" dirty="0"/>
              <a:t> </a:t>
            </a:r>
            <a:r>
              <a:rPr lang="en-US" dirty="0" smtClean="0"/>
              <a:t>while modeling other </a:t>
            </a:r>
            <a:r>
              <a:rPr lang="en-US" dirty="0"/>
              <a:t>factors contributing to </a:t>
            </a:r>
            <a:r>
              <a:rPr lang="en-US" dirty="0" smtClean="0"/>
              <a:t>congestion in modern designs</a:t>
            </a:r>
          </a:p>
          <a:p>
            <a:r>
              <a:rPr lang="en-US" dirty="0" smtClean="0"/>
              <a:t>Presented </a:t>
            </a:r>
            <a:r>
              <a:rPr lang="en-US" dirty="0" err="1" smtClean="0"/>
              <a:t>Coll</a:t>
            </a:r>
            <a:r>
              <a:rPr lang="en-US" dirty="0" smtClean="0"/>
              <a:t>-MGR which provides a collaborative and multi-objective global routing framework to optimize several performance metrics simultaneously</a:t>
            </a:r>
          </a:p>
          <a:p>
            <a:pPr lvl="1"/>
            <a:r>
              <a:rPr lang="en-US" dirty="0" smtClean="0"/>
              <a:t>Presented in my prelim exam</a:t>
            </a:r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CGRIP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609600" y="1154113"/>
            <a:ext cx="8382000" cy="903287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4400" b="1" dirty="0" smtClean="0"/>
              <a:t>Question?</a:t>
            </a:r>
          </a:p>
        </p:txBody>
      </p:sp>
      <p:pic>
        <p:nvPicPr>
          <p:cNvPr id="89094" name="Picture 6" descr="http://duplexchick.com/files/2010/03/question2-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098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Backup Slides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94781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Overlapping Regions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33400" y="4267200"/>
            <a:ext cx="8610600" cy="2057400"/>
          </a:xfrm>
        </p:spPr>
        <p:txBody>
          <a:bodyPr/>
          <a:lstStyle/>
          <a:p>
            <a:r>
              <a:rPr lang="en-US" dirty="0" smtClean="0"/>
              <a:t>We have [(</a:t>
            </a:r>
            <a:r>
              <a:rPr lang="en-US" dirty="0" smtClean="0">
                <a:solidFill>
                  <a:srgbClr val="000000"/>
                </a:solidFill>
              </a:rPr>
              <a:t>r</a:t>
            </a:r>
            <a:r>
              <a:rPr lang="en-US" baseline="-25000" dirty="0" smtClean="0">
                <a:solidFill>
                  <a:srgbClr val="000000"/>
                </a:solidFill>
              </a:rPr>
              <a:t>x</a:t>
            </a:r>
            <a:r>
              <a:rPr lang="en-US" dirty="0" smtClean="0">
                <a:solidFill>
                  <a:srgbClr val="000000"/>
                </a:solidFill>
              </a:rPr>
              <a:t>-1)(r</a:t>
            </a:r>
            <a:r>
              <a:rPr lang="en-US" baseline="-25000" dirty="0" smtClean="0">
                <a:solidFill>
                  <a:srgbClr val="000000"/>
                </a:solidFill>
              </a:rPr>
              <a:t>y</a:t>
            </a:r>
            <a:r>
              <a:rPr lang="en-US" dirty="0" smtClean="0">
                <a:solidFill>
                  <a:srgbClr val="000000"/>
                </a:solidFill>
              </a:rPr>
              <a:t>-1)] regions that have overlap with other regions</a:t>
            </a:r>
            <a:endParaRPr lang="en-US" dirty="0" smtClean="0"/>
          </a:p>
          <a:p>
            <a:r>
              <a:rPr lang="en-US" dirty="0" smtClean="0"/>
              <a:t>The overlapping regions are defined by the red grid and start form </a:t>
            </a:r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aseline="-25000" dirty="0" err="1" smtClean="0">
                <a:solidFill>
                  <a:srgbClr val="000000"/>
                </a:solidFill>
              </a:rPr>
              <a:t>r</a:t>
            </a:r>
            <a:r>
              <a:rPr lang="en-US" dirty="0" smtClean="0"/>
              <a:t>/2 and </a:t>
            </a:r>
            <a:r>
              <a:rPr lang="en-US" dirty="0" err="1" smtClean="0"/>
              <a:t>Y</a:t>
            </a:r>
            <a:r>
              <a:rPr lang="en-US" baseline="-25000" dirty="0" err="1" smtClean="0">
                <a:solidFill>
                  <a:srgbClr val="000000"/>
                </a:solidFill>
              </a:rPr>
              <a:t>r</a:t>
            </a:r>
            <a:r>
              <a:rPr lang="en-US" dirty="0" smtClean="0"/>
              <a:t>/2 </a:t>
            </a:r>
            <a:endParaRPr lang="en-US" baseline="-25000" dirty="0" smtClean="0">
              <a:solidFill>
                <a:srgbClr val="000000"/>
              </a:solidFill>
            </a:endParaRPr>
          </a:p>
          <a:p>
            <a:endParaRPr lang="en-US" baseline="-25000" dirty="0" smtClean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21088" y="1423988"/>
            <a:ext cx="1798637" cy="1819275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21529" name="Straight Connector 86"/>
          <p:cNvCxnSpPr>
            <a:cxnSpLocks noChangeShapeType="1"/>
          </p:cNvCxnSpPr>
          <p:nvPr/>
        </p:nvCxnSpPr>
        <p:spPr bwMode="auto">
          <a:xfrm flipH="1">
            <a:off x="3621088" y="1727200"/>
            <a:ext cx="1798637" cy="0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0" name="Straight Connector 87"/>
          <p:cNvCxnSpPr>
            <a:cxnSpLocks noChangeShapeType="1"/>
          </p:cNvCxnSpPr>
          <p:nvPr/>
        </p:nvCxnSpPr>
        <p:spPr bwMode="auto">
          <a:xfrm>
            <a:off x="3921125" y="1423988"/>
            <a:ext cx="0" cy="1819275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1" name="Straight Connector 89"/>
          <p:cNvCxnSpPr>
            <a:cxnSpLocks noChangeShapeType="1"/>
          </p:cNvCxnSpPr>
          <p:nvPr/>
        </p:nvCxnSpPr>
        <p:spPr bwMode="auto">
          <a:xfrm>
            <a:off x="4221163" y="1423988"/>
            <a:ext cx="0" cy="1819275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2" name="Straight Connector 90"/>
          <p:cNvCxnSpPr>
            <a:cxnSpLocks noChangeShapeType="1"/>
          </p:cNvCxnSpPr>
          <p:nvPr/>
        </p:nvCxnSpPr>
        <p:spPr bwMode="auto">
          <a:xfrm>
            <a:off x="4521200" y="1423988"/>
            <a:ext cx="0" cy="1819275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3" name="Straight Connector 91"/>
          <p:cNvCxnSpPr>
            <a:cxnSpLocks noChangeShapeType="1"/>
          </p:cNvCxnSpPr>
          <p:nvPr/>
        </p:nvCxnSpPr>
        <p:spPr bwMode="auto">
          <a:xfrm>
            <a:off x="4821238" y="1423988"/>
            <a:ext cx="0" cy="1819275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4" name="Straight Connector 92"/>
          <p:cNvCxnSpPr>
            <a:cxnSpLocks noChangeShapeType="1"/>
          </p:cNvCxnSpPr>
          <p:nvPr/>
        </p:nvCxnSpPr>
        <p:spPr bwMode="auto">
          <a:xfrm>
            <a:off x="5119688" y="1423988"/>
            <a:ext cx="0" cy="1819275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5" name="Straight Connector 94"/>
          <p:cNvCxnSpPr>
            <a:cxnSpLocks noChangeShapeType="1"/>
          </p:cNvCxnSpPr>
          <p:nvPr/>
        </p:nvCxnSpPr>
        <p:spPr bwMode="auto">
          <a:xfrm flipH="1">
            <a:off x="3621088" y="2030413"/>
            <a:ext cx="1798637" cy="0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6" name="Straight Connector 95"/>
          <p:cNvCxnSpPr>
            <a:cxnSpLocks noChangeShapeType="1"/>
          </p:cNvCxnSpPr>
          <p:nvPr/>
        </p:nvCxnSpPr>
        <p:spPr bwMode="auto">
          <a:xfrm flipH="1">
            <a:off x="3621088" y="2333625"/>
            <a:ext cx="1798637" cy="0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7" name="Straight Connector 96"/>
          <p:cNvCxnSpPr>
            <a:cxnSpLocks noChangeShapeType="1"/>
          </p:cNvCxnSpPr>
          <p:nvPr/>
        </p:nvCxnSpPr>
        <p:spPr bwMode="auto">
          <a:xfrm flipH="1">
            <a:off x="3621088" y="2636838"/>
            <a:ext cx="1798637" cy="0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8" name="Straight Connector 97"/>
          <p:cNvCxnSpPr>
            <a:cxnSpLocks noChangeShapeType="1"/>
          </p:cNvCxnSpPr>
          <p:nvPr/>
        </p:nvCxnSpPr>
        <p:spPr bwMode="auto">
          <a:xfrm flipH="1">
            <a:off x="3621088" y="2940050"/>
            <a:ext cx="1798637" cy="0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9" name="Straight Connector 100"/>
          <p:cNvCxnSpPr>
            <a:cxnSpLocks noChangeShapeType="1"/>
          </p:cNvCxnSpPr>
          <p:nvPr/>
        </p:nvCxnSpPr>
        <p:spPr bwMode="auto">
          <a:xfrm flipH="1">
            <a:off x="3770313" y="1579563"/>
            <a:ext cx="1503362" cy="0"/>
          </a:xfrm>
          <a:prstGeom prst="line">
            <a:avLst/>
          </a:prstGeom>
          <a:noFill/>
          <a:ln w="1587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0" name="Straight Connector 101"/>
          <p:cNvCxnSpPr>
            <a:cxnSpLocks noChangeShapeType="1"/>
          </p:cNvCxnSpPr>
          <p:nvPr/>
        </p:nvCxnSpPr>
        <p:spPr bwMode="auto">
          <a:xfrm flipH="1">
            <a:off x="3770313" y="1882775"/>
            <a:ext cx="1503362" cy="0"/>
          </a:xfrm>
          <a:prstGeom prst="line">
            <a:avLst/>
          </a:prstGeom>
          <a:noFill/>
          <a:ln w="1587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1" name="Straight Connector 102"/>
          <p:cNvCxnSpPr>
            <a:cxnSpLocks noChangeShapeType="1"/>
          </p:cNvCxnSpPr>
          <p:nvPr/>
        </p:nvCxnSpPr>
        <p:spPr bwMode="auto">
          <a:xfrm flipH="1">
            <a:off x="3770313" y="2185988"/>
            <a:ext cx="1503362" cy="0"/>
          </a:xfrm>
          <a:prstGeom prst="line">
            <a:avLst/>
          </a:prstGeom>
          <a:noFill/>
          <a:ln w="1587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2" name="Straight Connector 103"/>
          <p:cNvCxnSpPr>
            <a:cxnSpLocks noChangeShapeType="1"/>
          </p:cNvCxnSpPr>
          <p:nvPr/>
        </p:nvCxnSpPr>
        <p:spPr bwMode="auto">
          <a:xfrm flipH="1">
            <a:off x="3770313" y="2487613"/>
            <a:ext cx="1503362" cy="0"/>
          </a:xfrm>
          <a:prstGeom prst="line">
            <a:avLst/>
          </a:prstGeom>
          <a:noFill/>
          <a:ln w="1587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3" name="Straight Connector 104"/>
          <p:cNvCxnSpPr>
            <a:cxnSpLocks noChangeShapeType="1"/>
          </p:cNvCxnSpPr>
          <p:nvPr/>
        </p:nvCxnSpPr>
        <p:spPr bwMode="auto">
          <a:xfrm flipH="1">
            <a:off x="3770313" y="2790825"/>
            <a:ext cx="1503362" cy="0"/>
          </a:xfrm>
          <a:prstGeom prst="line">
            <a:avLst/>
          </a:prstGeom>
          <a:noFill/>
          <a:ln w="1587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4" name="Straight Connector 105"/>
          <p:cNvCxnSpPr>
            <a:cxnSpLocks noChangeShapeType="1"/>
          </p:cNvCxnSpPr>
          <p:nvPr/>
        </p:nvCxnSpPr>
        <p:spPr bwMode="auto">
          <a:xfrm flipH="1">
            <a:off x="3770313" y="3092450"/>
            <a:ext cx="1503362" cy="0"/>
          </a:xfrm>
          <a:prstGeom prst="line">
            <a:avLst/>
          </a:prstGeom>
          <a:noFill/>
          <a:ln w="1587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5" name="Straight Connector 106"/>
          <p:cNvCxnSpPr>
            <a:cxnSpLocks noChangeShapeType="1"/>
          </p:cNvCxnSpPr>
          <p:nvPr/>
        </p:nvCxnSpPr>
        <p:spPr bwMode="auto">
          <a:xfrm>
            <a:off x="3770313" y="1577975"/>
            <a:ext cx="0" cy="1514475"/>
          </a:xfrm>
          <a:prstGeom prst="line">
            <a:avLst/>
          </a:prstGeom>
          <a:noFill/>
          <a:ln w="1587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6" name="Straight Connector 107"/>
          <p:cNvCxnSpPr>
            <a:cxnSpLocks noChangeShapeType="1"/>
          </p:cNvCxnSpPr>
          <p:nvPr/>
        </p:nvCxnSpPr>
        <p:spPr bwMode="auto">
          <a:xfrm>
            <a:off x="4070350" y="1577975"/>
            <a:ext cx="0" cy="1514475"/>
          </a:xfrm>
          <a:prstGeom prst="line">
            <a:avLst/>
          </a:prstGeom>
          <a:noFill/>
          <a:ln w="1587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7" name="Straight Connector 108"/>
          <p:cNvCxnSpPr>
            <a:cxnSpLocks noChangeShapeType="1"/>
          </p:cNvCxnSpPr>
          <p:nvPr/>
        </p:nvCxnSpPr>
        <p:spPr bwMode="auto">
          <a:xfrm>
            <a:off x="4370388" y="1577975"/>
            <a:ext cx="0" cy="1514475"/>
          </a:xfrm>
          <a:prstGeom prst="line">
            <a:avLst/>
          </a:prstGeom>
          <a:noFill/>
          <a:ln w="1587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8" name="Straight Connector 109"/>
          <p:cNvCxnSpPr>
            <a:cxnSpLocks noChangeShapeType="1"/>
          </p:cNvCxnSpPr>
          <p:nvPr/>
        </p:nvCxnSpPr>
        <p:spPr bwMode="auto">
          <a:xfrm>
            <a:off x="4970463" y="1577975"/>
            <a:ext cx="0" cy="1514475"/>
          </a:xfrm>
          <a:prstGeom prst="line">
            <a:avLst/>
          </a:prstGeom>
          <a:noFill/>
          <a:ln w="1587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9" name="Straight Connector 110"/>
          <p:cNvCxnSpPr>
            <a:cxnSpLocks noChangeShapeType="1"/>
          </p:cNvCxnSpPr>
          <p:nvPr/>
        </p:nvCxnSpPr>
        <p:spPr bwMode="auto">
          <a:xfrm>
            <a:off x="5268913" y="1577975"/>
            <a:ext cx="0" cy="1514475"/>
          </a:xfrm>
          <a:prstGeom prst="line">
            <a:avLst/>
          </a:prstGeom>
          <a:noFill/>
          <a:ln w="1587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0" name="Straight Connector 111"/>
          <p:cNvCxnSpPr>
            <a:cxnSpLocks noChangeShapeType="1"/>
          </p:cNvCxnSpPr>
          <p:nvPr/>
        </p:nvCxnSpPr>
        <p:spPr bwMode="auto">
          <a:xfrm>
            <a:off x="4670425" y="1577975"/>
            <a:ext cx="0" cy="1514475"/>
          </a:xfrm>
          <a:prstGeom prst="line">
            <a:avLst/>
          </a:prstGeom>
          <a:noFill/>
          <a:ln w="1587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TextBox 112"/>
          <p:cNvSpPr txBox="1"/>
          <p:nvPr/>
        </p:nvSpPr>
        <p:spPr>
          <a:xfrm>
            <a:off x="4346575" y="3429000"/>
            <a:ext cx="377825" cy="333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Arial" pitchFamily="34" charset="0"/>
              </a:rPr>
              <a:t>(c)</a:t>
            </a:r>
          </a:p>
        </p:txBody>
      </p:sp>
      <p:cxnSp>
        <p:nvCxnSpPr>
          <p:cNvPr id="21552" name="Straight Connector 113"/>
          <p:cNvCxnSpPr>
            <a:cxnSpLocks noChangeShapeType="1"/>
          </p:cNvCxnSpPr>
          <p:nvPr/>
        </p:nvCxnSpPr>
        <p:spPr bwMode="auto">
          <a:xfrm>
            <a:off x="3556000" y="2928938"/>
            <a:ext cx="0" cy="344487"/>
          </a:xfrm>
          <a:prstGeom prst="line">
            <a:avLst/>
          </a:prstGeom>
          <a:noFill/>
          <a:ln w="15875" algn="ctr">
            <a:solidFill>
              <a:srgbClr val="00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3" name="Straight Connector 114"/>
          <p:cNvCxnSpPr>
            <a:cxnSpLocks noChangeShapeType="1"/>
          </p:cNvCxnSpPr>
          <p:nvPr/>
        </p:nvCxnSpPr>
        <p:spPr bwMode="auto">
          <a:xfrm>
            <a:off x="3597275" y="3317875"/>
            <a:ext cx="341313" cy="0"/>
          </a:xfrm>
          <a:prstGeom prst="line">
            <a:avLst/>
          </a:prstGeom>
          <a:noFill/>
          <a:ln w="22225" algn="ctr">
            <a:solidFill>
              <a:srgbClr val="00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TextBox 115"/>
          <p:cNvSpPr txBox="1"/>
          <p:nvPr/>
        </p:nvSpPr>
        <p:spPr>
          <a:xfrm>
            <a:off x="3262313" y="2892425"/>
            <a:ext cx="319087" cy="333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 err="1">
                <a:solidFill>
                  <a:sysClr val="windowText" lastClr="000000"/>
                </a:solidFill>
                <a:latin typeface="Arial" pitchFamily="34" charset="0"/>
              </a:rPr>
              <a:t>X</a:t>
            </a:r>
            <a:r>
              <a:rPr kumimoji="0" lang="en-US" kern="0" baseline="-25000" dirty="0" err="1">
                <a:solidFill>
                  <a:sysClr val="windowText" lastClr="000000"/>
                </a:solidFill>
                <a:latin typeface="Arial" pitchFamily="34" charset="0"/>
              </a:rPr>
              <a:t>r</a:t>
            </a:r>
            <a:endParaRPr kumimoji="0" lang="en-US" kern="0" baseline="-25000" dirty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29025" y="3273425"/>
            <a:ext cx="303213" cy="333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Arial" pitchFamily="34" charset="0"/>
              </a:rPr>
              <a:t>Y</a:t>
            </a:r>
            <a:r>
              <a:rPr kumimoji="0" lang="en-US" kern="0" baseline="-25000" dirty="0">
                <a:solidFill>
                  <a:sysClr val="windowText" lastClr="000000"/>
                </a:solidFill>
                <a:latin typeface="Arial" pitchFamily="34" charset="0"/>
              </a:rPr>
              <a:t>r</a:t>
            </a:r>
            <a:endParaRPr kumimoji="0" lang="en-US" kern="0" dirty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cxnSp>
        <p:nvCxnSpPr>
          <p:cNvPr id="21556" name="Straight Connector 117"/>
          <p:cNvCxnSpPr>
            <a:cxnSpLocks noChangeShapeType="1"/>
          </p:cNvCxnSpPr>
          <p:nvPr/>
        </p:nvCxnSpPr>
        <p:spPr bwMode="auto">
          <a:xfrm>
            <a:off x="3649663" y="1344613"/>
            <a:ext cx="1770062" cy="0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7" name="Straight Connector 118"/>
          <p:cNvCxnSpPr>
            <a:cxnSpLocks noChangeShapeType="1"/>
          </p:cNvCxnSpPr>
          <p:nvPr/>
        </p:nvCxnSpPr>
        <p:spPr bwMode="auto">
          <a:xfrm>
            <a:off x="5487988" y="1438275"/>
            <a:ext cx="0" cy="1790700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0" name="TextBox 119"/>
          <p:cNvSpPr txBox="1"/>
          <p:nvPr/>
        </p:nvSpPr>
        <p:spPr>
          <a:xfrm>
            <a:off x="4383088" y="990600"/>
            <a:ext cx="504825" cy="333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 err="1">
                <a:solidFill>
                  <a:sysClr val="windowText" lastClr="000000"/>
                </a:solidFill>
                <a:latin typeface="Arial" pitchFamily="34" charset="0"/>
              </a:rPr>
              <a:t>r</a:t>
            </a:r>
            <a:r>
              <a:rPr kumimoji="0" lang="en-US" kern="0" baseline="-25000" dirty="0" err="1">
                <a:solidFill>
                  <a:sysClr val="windowText" lastClr="000000"/>
                </a:solidFill>
                <a:latin typeface="Arial" pitchFamily="34" charset="0"/>
              </a:rPr>
              <a:t>x</a:t>
            </a:r>
            <a:r>
              <a:rPr kumimoji="0" lang="en-US" kern="0" dirty="0">
                <a:solidFill>
                  <a:sysClr val="windowText" lastClr="000000"/>
                </a:solidFill>
                <a:latin typeface="Arial" pitchFamily="34" charset="0"/>
              </a:rPr>
              <a:t>=6</a:t>
            </a:r>
            <a:endParaRPr kumimoji="0" lang="en-US" kern="0" baseline="-25000" dirty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437188" y="2128838"/>
            <a:ext cx="506412" cy="334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 err="1">
                <a:solidFill>
                  <a:sysClr val="windowText" lastClr="000000"/>
                </a:solidFill>
                <a:latin typeface="Arial" pitchFamily="34" charset="0"/>
              </a:rPr>
              <a:t>r</a:t>
            </a:r>
            <a:r>
              <a:rPr kumimoji="0" lang="en-US" kern="0" baseline="-25000" dirty="0" err="1">
                <a:solidFill>
                  <a:sysClr val="windowText" lastClr="000000"/>
                </a:solidFill>
                <a:latin typeface="Arial" pitchFamily="34" charset="0"/>
              </a:rPr>
              <a:t>y</a:t>
            </a:r>
            <a:r>
              <a:rPr kumimoji="0" lang="en-US" kern="0" dirty="0">
                <a:solidFill>
                  <a:sysClr val="windowText" lastClr="000000"/>
                </a:solidFill>
                <a:latin typeface="Arial" pitchFamily="34" charset="0"/>
              </a:rPr>
              <a:t>=6</a:t>
            </a:r>
            <a:endParaRPr kumimoji="0" lang="en-US" kern="0" baseline="-25000" dirty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77" name="Action Button: Back or Previous 76">
            <a:hlinkClick r:id="rId2" action="ppaction://hlinksldjump" highlightClick="1"/>
          </p:cNvPr>
          <p:cNvSpPr/>
          <p:nvPr/>
        </p:nvSpPr>
        <p:spPr>
          <a:xfrm>
            <a:off x="8305800" y="6248400"/>
            <a:ext cx="609600" cy="457200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Arial Unicode MS" pitchFamily="34" charset="-128"/>
            </a:endParaRPr>
          </a:p>
        </p:txBody>
      </p:sp>
      <p:sp>
        <p:nvSpPr>
          <p:cNvPr id="85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CGRIP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536010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CGRIP: 2D Projection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capacity of an edge in the projected 2D graph</a:t>
                </a:r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𝑒𝑙</m:t>
                        </m:r>
                      </m:sub>
                    </m:sSub>
                  </m:oMath>
                </a14:m>
                <a:r>
                  <a:rPr lang="en-US" dirty="0" smtClean="0"/>
                  <a:t>, the normalized capacity for each edge on layer </a:t>
                </a:r>
                <a:r>
                  <a:rPr lang="en-US" i="1" dirty="0" smtClean="0"/>
                  <a:t>l </a:t>
                </a:r>
                <a:r>
                  <a:rPr lang="en-US" dirty="0" smtClean="0"/>
                  <a:t>from its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𝑒𝑙</m:t>
                        </m:r>
                      </m:sub>
                    </m:sSub>
                  </m:oMath>
                </a14:m>
                <a:r>
                  <a:rPr lang="en-US" dirty="0" smtClean="0"/>
                  <a:t> and add the 3D edge capacities corresponding to the same edge on the 2D projected grid-graph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Example: </a:t>
                </a:r>
              </a:p>
              <a:p>
                <a:pPr lvl="1"/>
                <a:endParaRPr lang="en-US" i="1" dirty="0"/>
              </a:p>
              <a:p>
                <a:pPr lvl="1"/>
                <a:endParaRPr lang="en-US" i="1" dirty="0" smtClean="0"/>
              </a:p>
              <a:p>
                <a:endParaRPr lang="en-US" sz="2000" dirty="0" smtClean="0"/>
              </a:p>
              <a:p>
                <a:pPr lvl="1"/>
                <a:endParaRPr lang="en-US" i="1" dirty="0" smtClean="0"/>
              </a:p>
              <a:p>
                <a:pPr lvl="1"/>
                <a:endParaRPr lang="en-US" i="1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i="1" dirty="0"/>
              </a:p>
              <a:p>
                <a:pPr marL="457200" lvl="1" indent="0">
                  <a:buNone/>
                </a:pPr>
                <a:endParaRPr lang="en-US" i="1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i="1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i="1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i="1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1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371600" y="2663781"/>
                <a:ext cx="2592826" cy="522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𝑒𝑙</m:t>
                        </m:r>
                      </m:sub>
                    </m:sSub>
                  </m:oMath>
                </a14:m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𝑒𝑙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b="0" i="1" smtClean="0">
                            <a:latin typeface="Cambria Math"/>
                            <a:ea typeface="Cambria Math"/>
                          </a:rPr>
                          <m:t>∀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𝑒𝑙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663781"/>
                <a:ext cx="2592826" cy="522387"/>
              </a:xfrm>
              <a:prstGeom prst="rect">
                <a:avLst/>
              </a:prstGeom>
              <a:blipFill rotWithShape="1">
                <a:blip r:embed="rId3"/>
                <a:stretch>
                  <a:fillRect t="-73256" r="-6824" b="-1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419600" y="3048000"/>
            <a:ext cx="2366394" cy="1441208"/>
            <a:chOff x="1003300" y="1371600"/>
            <a:chExt cx="2209800" cy="1384300"/>
          </a:xfrm>
        </p:grpSpPr>
        <p:grpSp>
          <p:nvGrpSpPr>
            <p:cNvPr id="69" name="Group 68"/>
            <p:cNvGrpSpPr/>
            <p:nvPr/>
          </p:nvGrpSpPr>
          <p:grpSpPr>
            <a:xfrm>
              <a:off x="1003300" y="1371600"/>
              <a:ext cx="2209800" cy="1371600"/>
              <a:chOff x="1003300" y="1371600"/>
              <a:chExt cx="2209800" cy="1828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03300" y="1371600"/>
                <a:ext cx="2209800" cy="1828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003300" y="1752600"/>
                <a:ext cx="2209800" cy="365760"/>
              </a:xfrm>
              <a:prstGeom prst="rect">
                <a:avLst/>
              </a:prstGeom>
              <a:solidFill>
                <a:srgbClr val="92D050"/>
              </a:solidFill>
              <a:ln w="158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01600" h="215900"/>
                <a:bevelB w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003300" y="2438400"/>
                <a:ext cx="2209800" cy="365760"/>
              </a:xfrm>
              <a:prstGeom prst="rect">
                <a:avLst/>
              </a:prstGeom>
              <a:solidFill>
                <a:srgbClr val="92D050"/>
              </a:solidFill>
              <a:ln w="158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01600" h="215900"/>
                <a:bevelB w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222500" y="2118360"/>
                <a:ext cx="0" cy="339151"/>
              </a:xfrm>
              <a:prstGeom prst="straightConnector1">
                <a:avLst/>
              </a:prstGeom>
              <a:ln w="31750">
                <a:solidFill>
                  <a:srgbClr val="800000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209800" y="1771115"/>
                <a:ext cx="0" cy="339151"/>
              </a:xfrm>
              <a:prstGeom prst="straightConnector1">
                <a:avLst/>
              </a:prstGeom>
              <a:ln w="31750">
                <a:solidFill>
                  <a:srgbClr val="800000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/>
            <p:cNvCxnSpPr/>
            <p:nvPr/>
          </p:nvCxnSpPr>
          <p:spPr>
            <a:xfrm>
              <a:off x="1981200" y="1371600"/>
              <a:ext cx="0" cy="1384300"/>
            </a:xfrm>
            <a:prstGeom prst="line">
              <a:avLst/>
            </a:prstGeom>
            <a:ln w="31750">
              <a:solidFill>
                <a:srgbClr val="800000"/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1539249" y="1840468"/>
                  <a:ext cx="5308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/>
                              </a:rPr>
                              <m:t>𝒆𝒍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9249" y="1840468"/>
                  <a:ext cx="53085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/>
            <p:cNvSpPr/>
            <p:nvPr/>
          </p:nvSpPr>
          <p:spPr>
            <a:xfrm>
              <a:off x="1003300" y="1371600"/>
              <a:ext cx="1104900" cy="1371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95500" y="1371600"/>
              <a:ext cx="1104900" cy="1371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223490" y="1871246"/>
                  <a:ext cx="40959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𝒍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3490" y="1871246"/>
                  <a:ext cx="409599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198090" y="1600200"/>
                  <a:ext cx="46891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𝒍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8090" y="1600200"/>
                  <a:ext cx="468910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90600" y="5497413"/>
                <a:ext cx="303961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𝑒</m:t>
                        </m:r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𝑙</m:t>
                        </m:r>
                        <m:r>
                          <a:rPr lang="en-US" sz="1800" b="0" i="1" smtClean="0">
                            <a:latin typeface="Cambria Math"/>
                          </a:rPr>
                          <m:t>=2</m:t>
                        </m:r>
                      </m:sub>
                    </m:sSub>
                  </m:oMath>
                </a14:m>
                <a:r>
                  <a:rPr lang="en-US" sz="1800" dirty="0" smtClean="0"/>
                  <a:t> = 80,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𝑙</m:t>
                        </m:r>
                        <m:r>
                          <a:rPr lang="en-US" sz="1800" i="1">
                            <a:latin typeface="Cambria Math"/>
                          </a:rPr>
                          <m:t>=2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𝑙</m:t>
                        </m:r>
                        <m:r>
                          <a:rPr lang="en-US" sz="1800" i="1">
                            <a:latin typeface="Cambria Math"/>
                          </a:rPr>
                          <m:t>=2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=2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497413"/>
                <a:ext cx="3039615" cy="381515"/>
              </a:xfrm>
              <a:prstGeom prst="rect">
                <a:avLst/>
              </a:prstGeom>
              <a:blipFill rotWithShape="1">
                <a:blip r:embed="rId7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35867" y="5486400"/>
                <a:ext cx="124771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𝑒</m:t>
                        </m:r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𝑙</m:t>
                        </m:r>
                        <m:r>
                          <a:rPr lang="en-US" sz="1800" b="0" i="1" smtClean="0">
                            <a:latin typeface="Cambria Math"/>
                          </a:rPr>
                          <m:t>=2</m:t>
                        </m:r>
                      </m:sub>
                    </m:sSub>
                  </m:oMath>
                </a14:m>
                <a:r>
                  <a:rPr lang="en-US" sz="1800" dirty="0" smtClean="0"/>
                  <a:t> = 20</a:t>
                </a:r>
                <a:endParaRPr lang="en-US" sz="18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867" y="5486400"/>
                <a:ext cx="1247714" cy="381515"/>
              </a:xfrm>
              <a:prstGeom prst="rect">
                <a:avLst/>
              </a:prstGeom>
              <a:blipFill rotWithShape="1">
                <a:blip r:embed="rId8"/>
                <a:stretch>
                  <a:fillRect t="-7937" r="-3431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990600" y="5943085"/>
                <a:ext cx="303961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𝑒</m:t>
                        </m:r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𝑙</m:t>
                        </m:r>
                        <m:r>
                          <a:rPr lang="en-US" sz="1800" b="0" i="1" smtClean="0">
                            <a:latin typeface="Cambria Math"/>
                          </a:rPr>
                          <m:t>=1</m:t>
                        </m:r>
                      </m:sub>
                    </m:sSub>
                  </m:oMath>
                </a14:m>
                <a:r>
                  <a:rPr lang="en-US" sz="1800" dirty="0" smtClean="0"/>
                  <a:t> = 80,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𝑙</m:t>
                        </m:r>
                        <m:r>
                          <a:rPr lang="en-US" sz="1800" i="1">
                            <a:latin typeface="Cambria Math"/>
                          </a:rPr>
                          <m:t>=1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𝑙</m:t>
                        </m:r>
                        <m:r>
                          <a:rPr lang="en-US" sz="1800" i="1">
                            <a:latin typeface="Cambria Math"/>
                          </a:rPr>
                          <m:t>=1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943085"/>
                <a:ext cx="3039615" cy="381515"/>
              </a:xfrm>
              <a:prstGeom prst="rect">
                <a:avLst/>
              </a:prstGeom>
              <a:blipFill rotWithShape="1">
                <a:blip r:embed="rId9"/>
                <a:stretch>
                  <a:fillRect t="-793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435867" y="5932072"/>
                <a:ext cx="124771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𝑒</m:t>
                        </m:r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𝑙</m:t>
                        </m:r>
                        <m:r>
                          <a:rPr lang="en-US" sz="1800" b="0" i="1" smtClean="0">
                            <a:latin typeface="Cambria Math"/>
                          </a:rPr>
                          <m:t>=1</m:t>
                        </m:r>
                      </m:sub>
                    </m:sSub>
                  </m:oMath>
                </a14:m>
                <a:r>
                  <a:rPr lang="en-US" sz="1800" dirty="0" smtClean="0"/>
                  <a:t> = </a:t>
                </a:r>
                <a:r>
                  <a:rPr lang="en-US" sz="1800" dirty="0"/>
                  <a:t>4</a:t>
                </a:r>
                <a:r>
                  <a:rPr lang="en-US" sz="1800" dirty="0" smtClean="0"/>
                  <a:t>0</a:t>
                </a:r>
                <a:endParaRPr lang="en-US" sz="18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867" y="5932072"/>
                <a:ext cx="1247714" cy="381515"/>
              </a:xfrm>
              <a:prstGeom prst="rect">
                <a:avLst/>
              </a:prstGeom>
              <a:blipFill rotWithShape="1">
                <a:blip r:embed="rId10"/>
                <a:stretch>
                  <a:fillRect t="-7937" r="-3431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utoShape 141"/>
          <p:cNvSpPr>
            <a:spLocks noChangeArrowheads="1"/>
          </p:cNvSpPr>
          <p:nvPr/>
        </p:nvSpPr>
        <p:spPr bwMode="auto">
          <a:xfrm>
            <a:off x="3962400" y="565032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83" name="AutoShape 141"/>
          <p:cNvSpPr>
            <a:spLocks noChangeArrowheads="1"/>
          </p:cNvSpPr>
          <p:nvPr/>
        </p:nvSpPr>
        <p:spPr bwMode="auto">
          <a:xfrm>
            <a:off x="3962400" y="6019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5" name="AutoShape 141"/>
          <p:cNvSpPr>
            <a:spLocks noChangeArrowheads="1"/>
          </p:cNvSpPr>
          <p:nvPr/>
        </p:nvSpPr>
        <p:spPr bwMode="auto">
          <a:xfrm>
            <a:off x="5801230" y="5753615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248400" y="5638800"/>
                <a:ext cx="927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800" dirty="0" smtClean="0"/>
                  <a:t> = </a:t>
                </a:r>
                <a:r>
                  <a:rPr lang="en-US" sz="1800" dirty="0"/>
                  <a:t>6</a:t>
                </a:r>
                <a:r>
                  <a:rPr lang="en-US" sz="1800" dirty="0" smtClean="0"/>
                  <a:t>0</a:t>
                </a:r>
                <a:endParaRPr lang="en-US" sz="18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638800"/>
                <a:ext cx="92775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46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ction Button: Back or Previous 41">
            <a:hlinkClick r:id="rId12" action="ppaction://hlinksldjump" highlightClick="1"/>
          </p:cNvPr>
          <p:cNvSpPr/>
          <p:nvPr/>
        </p:nvSpPr>
        <p:spPr>
          <a:xfrm>
            <a:off x="8305800" y="6248400"/>
            <a:ext cx="609600" cy="457200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Arial Unicode MS" pitchFamily="34" charset="-128"/>
            </a:endParaRPr>
          </a:p>
        </p:txBody>
      </p:sp>
      <p:sp>
        <p:nvSpPr>
          <p:cNvPr id="43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CGRIP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8289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10" name="Straight Connector 88"/>
          <p:cNvCxnSpPr>
            <a:cxnSpLocks noChangeShapeType="1"/>
          </p:cNvCxnSpPr>
          <p:nvPr/>
        </p:nvCxnSpPr>
        <p:spPr bwMode="auto">
          <a:xfrm>
            <a:off x="6858428" y="1620784"/>
            <a:ext cx="0" cy="2192938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1" name="Straight Connector 89"/>
          <p:cNvCxnSpPr>
            <a:cxnSpLocks noChangeShapeType="1"/>
          </p:cNvCxnSpPr>
          <p:nvPr/>
        </p:nvCxnSpPr>
        <p:spPr bwMode="auto">
          <a:xfrm>
            <a:off x="7721238" y="1620784"/>
            <a:ext cx="0" cy="2192938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2" name="Straight Connector 90"/>
          <p:cNvCxnSpPr>
            <a:cxnSpLocks noChangeShapeType="1"/>
          </p:cNvCxnSpPr>
          <p:nvPr/>
        </p:nvCxnSpPr>
        <p:spPr bwMode="auto">
          <a:xfrm>
            <a:off x="5995617" y="1620784"/>
            <a:ext cx="0" cy="2192938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3" name="Straight Connector 91"/>
          <p:cNvCxnSpPr>
            <a:cxnSpLocks noChangeShapeType="1"/>
          </p:cNvCxnSpPr>
          <p:nvPr/>
        </p:nvCxnSpPr>
        <p:spPr bwMode="auto">
          <a:xfrm>
            <a:off x="5132808" y="3068588"/>
            <a:ext cx="2525610" cy="0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4" name="Straight Connector 92"/>
          <p:cNvCxnSpPr>
            <a:cxnSpLocks noChangeShapeType="1"/>
          </p:cNvCxnSpPr>
          <p:nvPr/>
        </p:nvCxnSpPr>
        <p:spPr bwMode="auto">
          <a:xfrm>
            <a:off x="5132808" y="2344686"/>
            <a:ext cx="2525610" cy="0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5" name="Straight Connector 93"/>
          <p:cNvCxnSpPr>
            <a:cxnSpLocks noChangeShapeType="1"/>
          </p:cNvCxnSpPr>
          <p:nvPr/>
        </p:nvCxnSpPr>
        <p:spPr bwMode="auto">
          <a:xfrm>
            <a:off x="5132808" y="3792489"/>
            <a:ext cx="2525610" cy="0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6" name="Straight Connector 94"/>
          <p:cNvCxnSpPr>
            <a:cxnSpLocks noChangeShapeType="1"/>
          </p:cNvCxnSpPr>
          <p:nvPr/>
        </p:nvCxnSpPr>
        <p:spPr bwMode="auto">
          <a:xfrm>
            <a:off x="5132808" y="1620784"/>
            <a:ext cx="0" cy="2192938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7" name="Straight Connector 95"/>
          <p:cNvCxnSpPr>
            <a:cxnSpLocks noChangeShapeType="1"/>
          </p:cNvCxnSpPr>
          <p:nvPr/>
        </p:nvCxnSpPr>
        <p:spPr bwMode="auto">
          <a:xfrm>
            <a:off x="5132808" y="1620784"/>
            <a:ext cx="2525610" cy="0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Oval 96"/>
          <p:cNvSpPr/>
          <p:nvPr/>
        </p:nvSpPr>
        <p:spPr bwMode="auto">
          <a:xfrm>
            <a:off x="5021826" y="1539381"/>
            <a:ext cx="182880" cy="182880"/>
          </a:xfrm>
          <a:prstGeom prst="ellipse">
            <a:avLst/>
          </a:prstGeom>
          <a:solidFill>
            <a:srgbClr val="40A10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7607864" y="1539381"/>
            <a:ext cx="182880" cy="182880"/>
          </a:xfrm>
          <a:prstGeom prst="ellipse">
            <a:avLst/>
          </a:prstGeom>
          <a:solidFill>
            <a:srgbClr val="40A10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9" name="Oval 98"/>
          <p:cNvSpPr/>
          <p:nvPr/>
        </p:nvSpPr>
        <p:spPr bwMode="auto">
          <a:xfrm>
            <a:off x="5883839" y="1539381"/>
            <a:ext cx="182880" cy="182880"/>
          </a:xfrm>
          <a:prstGeom prst="ellipse">
            <a:avLst/>
          </a:prstGeom>
          <a:solidFill>
            <a:srgbClr val="40A10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6745851" y="1539381"/>
            <a:ext cx="182880" cy="182880"/>
          </a:xfrm>
          <a:prstGeom prst="ellipse">
            <a:avLst/>
          </a:prstGeom>
          <a:solidFill>
            <a:srgbClr val="40A10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5034526" y="2252168"/>
            <a:ext cx="182880" cy="182880"/>
          </a:xfrm>
          <a:prstGeom prst="ellipse">
            <a:avLst/>
          </a:prstGeom>
          <a:solidFill>
            <a:srgbClr val="40A10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7620564" y="2252168"/>
            <a:ext cx="182880" cy="182880"/>
          </a:xfrm>
          <a:prstGeom prst="ellipse">
            <a:avLst/>
          </a:prstGeom>
          <a:solidFill>
            <a:srgbClr val="40A10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5896539" y="2252168"/>
            <a:ext cx="182880" cy="182880"/>
          </a:xfrm>
          <a:prstGeom prst="ellipse">
            <a:avLst/>
          </a:prstGeom>
          <a:solidFill>
            <a:srgbClr val="40A10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6758551" y="2252168"/>
            <a:ext cx="182880" cy="182880"/>
          </a:xfrm>
          <a:prstGeom prst="ellipse">
            <a:avLst/>
          </a:prstGeom>
          <a:solidFill>
            <a:srgbClr val="40A10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5021826" y="2964956"/>
            <a:ext cx="182880" cy="182880"/>
          </a:xfrm>
          <a:prstGeom prst="ellipse">
            <a:avLst/>
          </a:prstGeom>
          <a:solidFill>
            <a:srgbClr val="40A10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7607864" y="2964956"/>
            <a:ext cx="182880" cy="182880"/>
          </a:xfrm>
          <a:prstGeom prst="ellipse">
            <a:avLst/>
          </a:prstGeom>
          <a:solidFill>
            <a:srgbClr val="40A10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5883839" y="2964956"/>
            <a:ext cx="182880" cy="182880"/>
          </a:xfrm>
          <a:prstGeom prst="ellipse">
            <a:avLst/>
          </a:prstGeom>
          <a:solidFill>
            <a:srgbClr val="40A10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6745851" y="2964956"/>
            <a:ext cx="182880" cy="182880"/>
          </a:xfrm>
          <a:prstGeom prst="ellipse">
            <a:avLst/>
          </a:prstGeom>
          <a:solidFill>
            <a:srgbClr val="40A10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5021826" y="3692031"/>
            <a:ext cx="182880" cy="182880"/>
          </a:xfrm>
          <a:prstGeom prst="ellipse">
            <a:avLst/>
          </a:prstGeom>
          <a:solidFill>
            <a:srgbClr val="40A10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7607864" y="3692031"/>
            <a:ext cx="182880" cy="182880"/>
          </a:xfrm>
          <a:prstGeom prst="ellipse">
            <a:avLst/>
          </a:prstGeom>
          <a:solidFill>
            <a:srgbClr val="40A10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1" name="Oval 110"/>
          <p:cNvSpPr/>
          <p:nvPr/>
        </p:nvSpPr>
        <p:spPr bwMode="auto">
          <a:xfrm>
            <a:off x="5883839" y="3692031"/>
            <a:ext cx="182880" cy="182880"/>
          </a:xfrm>
          <a:prstGeom prst="ellipse">
            <a:avLst/>
          </a:prstGeom>
          <a:solidFill>
            <a:srgbClr val="40A10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745851" y="3692031"/>
            <a:ext cx="182880" cy="182880"/>
          </a:xfrm>
          <a:prstGeom prst="ellipse">
            <a:avLst/>
          </a:prstGeom>
          <a:solidFill>
            <a:srgbClr val="40A10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 bwMode="auto">
          <a:xfrm>
            <a:off x="4648200" y="1416050"/>
            <a:ext cx="4238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n1</a:t>
            </a:r>
          </a:p>
        </p:txBody>
      </p:sp>
      <p:sp>
        <p:nvSpPr>
          <p:cNvPr id="74" name="TextBox 73"/>
          <p:cNvSpPr txBox="1"/>
          <p:nvPr/>
        </p:nvSpPr>
        <p:spPr bwMode="auto">
          <a:xfrm>
            <a:off x="4648200" y="2135188"/>
            <a:ext cx="42386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n1</a:t>
            </a:r>
          </a:p>
        </p:txBody>
      </p:sp>
      <p:sp>
        <p:nvSpPr>
          <p:cNvPr id="75" name="TextBox 74"/>
          <p:cNvSpPr txBox="1"/>
          <p:nvPr/>
        </p:nvSpPr>
        <p:spPr bwMode="auto">
          <a:xfrm>
            <a:off x="5629275" y="1917700"/>
            <a:ext cx="42386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n1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5792788" y="1187450"/>
            <a:ext cx="42386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n2</a:t>
            </a:r>
          </a:p>
        </p:txBody>
      </p:sp>
      <p:sp>
        <p:nvSpPr>
          <p:cNvPr id="77" name="TextBox 76"/>
          <p:cNvSpPr txBox="1"/>
          <p:nvPr/>
        </p:nvSpPr>
        <p:spPr bwMode="auto">
          <a:xfrm>
            <a:off x="6019800" y="2330450"/>
            <a:ext cx="4238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n5</a:t>
            </a:r>
          </a:p>
        </p:txBody>
      </p:sp>
      <p:sp>
        <p:nvSpPr>
          <p:cNvPr id="78" name="TextBox 77"/>
          <p:cNvSpPr txBox="1"/>
          <p:nvPr/>
        </p:nvSpPr>
        <p:spPr bwMode="auto">
          <a:xfrm>
            <a:off x="7807325" y="2101850"/>
            <a:ext cx="4222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n2</a:t>
            </a:r>
          </a:p>
        </p:txBody>
      </p:sp>
      <p:sp>
        <p:nvSpPr>
          <p:cNvPr id="79" name="TextBox 78"/>
          <p:cNvSpPr txBox="1"/>
          <p:nvPr/>
        </p:nvSpPr>
        <p:spPr bwMode="auto">
          <a:xfrm>
            <a:off x="7807325" y="1404938"/>
            <a:ext cx="42227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n3</a:t>
            </a:r>
          </a:p>
        </p:txBody>
      </p:sp>
      <p:sp>
        <p:nvSpPr>
          <p:cNvPr id="80" name="TextBox 79"/>
          <p:cNvSpPr txBox="1"/>
          <p:nvPr/>
        </p:nvSpPr>
        <p:spPr bwMode="auto">
          <a:xfrm>
            <a:off x="6684963" y="3822700"/>
            <a:ext cx="42227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n3</a:t>
            </a:r>
          </a:p>
        </p:txBody>
      </p:sp>
      <p:sp>
        <p:nvSpPr>
          <p:cNvPr id="81" name="TextBox 80"/>
          <p:cNvSpPr txBox="1"/>
          <p:nvPr/>
        </p:nvSpPr>
        <p:spPr bwMode="auto">
          <a:xfrm>
            <a:off x="5803900" y="3821113"/>
            <a:ext cx="4238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n5</a:t>
            </a:r>
          </a:p>
        </p:txBody>
      </p:sp>
      <p:sp>
        <p:nvSpPr>
          <p:cNvPr id="92" name="TextBox 91"/>
          <p:cNvSpPr txBox="1"/>
          <p:nvPr/>
        </p:nvSpPr>
        <p:spPr bwMode="auto">
          <a:xfrm>
            <a:off x="6659563" y="1187450"/>
            <a:ext cx="42386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n5</a:t>
            </a:r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Routing Grid Graph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2225675" y="2347913"/>
            <a:ext cx="642938" cy="1335087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C3</a:t>
            </a:r>
          </a:p>
        </p:txBody>
      </p:sp>
      <p:sp>
        <p:nvSpPr>
          <p:cNvPr id="114" name="Rectangle 113"/>
          <p:cNvSpPr/>
          <p:nvPr/>
        </p:nvSpPr>
        <p:spPr bwMode="auto">
          <a:xfrm>
            <a:off x="2225675" y="2347913"/>
            <a:ext cx="169863" cy="2921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4" tIns="0" rIns="0" bIns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n1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2698750" y="2347913"/>
            <a:ext cx="169863" cy="2921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4" tIns="0" rIns="0" bIns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n4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225675" y="3392488"/>
            <a:ext cx="169863" cy="290512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4" tIns="0" rIns="0" bIns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n5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2698750" y="3392488"/>
            <a:ext cx="169863" cy="290512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4" tIns="0" rIns="0" bIns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n3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1381125" y="1492250"/>
            <a:ext cx="642938" cy="728663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C1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1381125" y="1492250"/>
            <a:ext cx="169863" cy="15875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4" tIns="0" rIns="0" bIns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n1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1854200" y="1492250"/>
            <a:ext cx="169863" cy="15875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4" tIns="0" rIns="0" bIns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n2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1381125" y="2062163"/>
            <a:ext cx="169863" cy="15875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4" tIns="0" rIns="0" bIns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n1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1854200" y="2062163"/>
            <a:ext cx="169863" cy="15875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4" tIns="0" rIns="0" bIns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n5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048000" y="1476375"/>
            <a:ext cx="642938" cy="1125538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400" kern="0" dirty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C2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3048000" y="1476375"/>
            <a:ext cx="169863" cy="24606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4" tIns="0" rIns="0" bIns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n5</a:t>
            </a:r>
          </a:p>
        </p:txBody>
      </p:sp>
      <p:sp>
        <p:nvSpPr>
          <p:cNvPr id="125" name="Rectangle 124"/>
          <p:cNvSpPr/>
          <p:nvPr/>
        </p:nvSpPr>
        <p:spPr bwMode="auto">
          <a:xfrm>
            <a:off x="3521075" y="1476375"/>
            <a:ext cx="169863" cy="24606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4" tIns="0" rIns="0" bIns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n3</a:t>
            </a:r>
          </a:p>
        </p:txBody>
      </p:sp>
      <p:sp>
        <p:nvSpPr>
          <p:cNvPr id="126" name="Rectangle 125"/>
          <p:cNvSpPr/>
          <p:nvPr/>
        </p:nvSpPr>
        <p:spPr bwMode="auto">
          <a:xfrm>
            <a:off x="3048000" y="2355850"/>
            <a:ext cx="169863" cy="24606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4" tIns="0" rIns="0" bIns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n4</a:t>
            </a:r>
          </a:p>
        </p:txBody>
      </p:sp>
      <p:sp>
        <p:nvSpPr>
          <p:cNvPr id="127" name="Rectangle 126"/>
          <p:cNvSpPr/>
          <p:nvPr/>
        </p:nvSpPr>
        <p:spPr bwMode="auto">
          <a:xfrm>
            <a:off x="3521075" y="2355850"/>
            <a:ext cx="169863" cy="24606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4" tIns="0" rIns="0" bIns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n2</a:t>
            </a:r>
          </a:p>
        </p:txBody>
      </p:sp>
      <p:cxnSp>
        <p:nvCxnSpPr>
          <p:cNvPr id="11283" name="Straight Connector 133"/>
          <p:cNvCxnSpPr>
            <a:cxnSpLocks noChangeShapeType="1"/>
          </p:cNvCxnSpPr>
          <p:nvPr/>
        </p:nvCxnSpPr>
        <p:spPr bwMode="auto">
          <a:xfrm>
            <a:off x="3962400" y="1365250"/>
            <a:ext cx="0" cy="2520950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Straight Connector 134"/>
          <p:cNvCxnSpPr>
            <a:cxnSpLocks noChangeShapeType="1"/>
          </p:cNvCxnSpPr>
          <p:nvPr/>
        </p:nvCxnSpPr>
        <p:spPr bwMode="auto">
          <a:xfrm>
            <a:off x="1066800" y="1365250"/>
            <a:ext cx="0" cy="2520950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Straight Connector 135"/>
          <p:cNvCxnSpPr>
            <a:cxnSpLocks noChangeShapeType="1"/>
          </p:cNvCxnSpPr>
          <p:nvPr/>
        </p:nvCxnSpPr>
        <p:spPr bwMode="auto">
          <a:xfrm>
            <a:off x="1066800" y="1365250"/>
            <a:ext cx="2895600" cy="0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Straight Connector 136"/>
          <p:cNvCxnSpPr>
            <a:cxnSpLocks noChangeShapeType="1"/>
          </p:cNvCxnSpPr>
          <p:nvPr/>
        </p:nvCxnSpPr>
        <p:spPr bwMode="auto">
          <a:xfrm>
            <a:off x="1066800" y="3886200"/>
            <a:ext cx="2895600" cy="0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182" name="Group 7181"/>
          <p:cNvGrpSpPr>
            <a:grpSpLocks/>
          </p:cNvGrpSpPr>
          <p:nvPr/>
        </p:nvGrpSpPr>
        <p:grpSpPr bwMode="auto">
          <a:xfrm>
            <a:off x="1066800" y="1365250"/>
            <a:ext cx="2895600" cy="2520950"/>
            <a:chOff x="1066800" y="1365949"/>
            <a:chExt cx="2895939" cy="2520251"/>
          </a:xfrm>
        </p:grpSpPr>
        <p:cxnSp>
          <p:nvCxnSpPr>
            <p:cNvPr id="11302" name="Straight Connector 127"/>
            <p:cNvCxnSpPr>
              <a:cxnSpLocks noChangeShapeType="1"/>
            </p:cNvCxnSpPr>
            <p:nvPr/>
          </p:nvCxnSpPr>
          <p:spPr bwMode="auto">
            <a:xfrm>
              <a:off x="2514768" y="1365949"/>
              <a:ext cx="0" cy="2520251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3" name="Straight Connector 128"/>
            <p:cNvCxnSpPr>
              <a:cxnSpLocks noChangeShapeType="1"/>
            </p:cNvCxnSpPr>
            <p:nvPr/>
          </p:nvCxnSpPr>
          <p:spPr bwMode="auto">
            <a:xfrm>
              <a:off x="3238753" y="1365949"/>
              <a:ext cx="0" cy="2520251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4" name="Straight Connector 129"/>
            <p:cNvCxnSpPr>
              <a:cxnSpLocks noChangeShapeType="1"/>
            </p:cNvCxnSpPr>
            <p:nvPr/>
          </p:nvCxnSpPr>
          <p:spPr bwMode="auto">
            <a:xfrm>
              <a:off x="1790784" y="1365949"/>
              <a:ext cx="0" cy="2520251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5" name="Straight Connector 130"/>
            <p:cNvCxnSpPr>
              <a:cxnSpLocks noChangeShapeType="1"/>
            </p:cNvCxnSpPr>
            <p:nvPr/>
          </p:nvCxnSpPr>
          <p:spPr bwMode="auto">
            <a:xfrm>
              <a:off x="1066800" y="2626075"/>
              <a:ext cx="2895939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6" name="Straight Connector 131"/>
            <p:cNvCxnSpPr>
              <a:cxnSpLocks noChangeShapeType="1"/>
            </p:cNvCxnSpPr>
            <p:nvPr/>
          </p:nvCxnSpPr>
          <p:spPr bwMode="auto">
            <a:xfrm>
              <a:off x="1066800" y="1996012"/>
              <a:ext cx="2895939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7" name="Straight Connector 132"/>
            <p:cNvCxnSpPr>
              <a:cxnSpLocks noChangeShapeType="1"/>
            </p:cNvCxnSpPr>
            <p:nvPr/>
          </p:nvCxnSpPr>
          <p:spPr bwMode="auto">
            <a:xfrm>
              <a:off x="1066800" y="3256137"/>
              <a:ext cx="2895939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9" name="Content Placeholder 2"/>
          <p:cNvSpPr>
            <a:spLocks noGrp="1"/>
          </p:cNvSpPr>
          <p:nvPr>
            <p:ph idx="1"/>
          </p:nvPr>
        </p:nvSpPr>
        <p:spPr>
          <a:xfrm>
            <a:off x="533400" y="4648200"/>
            <a:ext cx="8610600" cy="1905000"/>
          </a:xfrm>
        </p:spPr>
        <p:txBody>
          <a:bodyPr/>
          <a:lstStyle/>
          <a:p>
            <a:r>
              <a:rPr lang="en-US" dirty="0" smtClean="0"/>
              <a:t>Routes are trees on the grid graph</a:t>
            </a:r>
          </a:p>
          <a:p>
            <a:pPr lvl="1"/>
            <a:r>
              <a:rPr lang="en-US" sz="2400" dirty="0" smtClean="0"/>
              <a:t>Local nets (e.g. n4) are ignored</a:t>
            </a:r>
          </a:p>
        </p:txBody>
      </p:sp>
      <p:cxnSp>
        <p:nvCxnSpPr>
          <p:cNvPr id="90" name="Elbow Connector 89"/>
          <p:cNvCxnSpPr/>
          <p:nvPr/>
        </p:nvCxnSpPr>
        <p:spPr>
          <a:xfrm rot="16200000" flipH="1">
            <a:off x="5217477" y="1602106"/>
            <a:ext cx="640080" cy="822960"/>
          </a:xfrm>
          <a:prstGeom prst="bentConnector2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>
            <a:off x="6090707" y="1620838"/>
            <a:ext cx="1554480" cy="640080"/>
          </a:xfrm>
          <a:prstGeom prst="bentConnector2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rot="5400000">
            <a:off x="6249036" y="2308717"/>
            <a:ext cx="2103120" cy="822960"/>
          </a:xfrm>
          <a:prstGeom prst="bentConnector2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5400000">
            <a:off x="5455321" y="2250580"/>
            <a:ext cx="1920240" cy="914400"/>
          </a:xfrm>
          <a:prstGeom prst="bentConnector3">
            <a:avLst>
              <a:gd name="adj1" fmla="val 31188"/>
            </a:avLst>
          </a:prstGeom>
          <a:ln w="508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CGRIP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CGRIP: Blockages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Blockages are accounted for                                       </a:t>
            </a:r>
          </a:p>
          <a:p>
            <a:pPr lvl="1"/>
            <a:r>
              <a:rPr lang="en-US" dirty="0" smtClean="0"/>
              <a:t>Blockages are the parts reserved for embedded IPs and memories</a:t>
            </a:r>
          </a:p>
          <a:p>
            <a:pPr lvl="1"/>
            <a:r>
              <a:rPr lang="en-US" dirty="0" smtClean="0"/>
              <a:t>The modern designs have irregular routing blockages</a:t>
            </a:r>
          </a:p>
          <a:p>
            <a:pPr lvl="1"/>
            <a:endParaRPr lang="en-US" dirty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457200" lvl="1" indent="0">
              <a:buNone/>
            </a:pPr>
            <a:endParaRPr lang="en-US" i="1" dirty="0" smtClean="0"/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endParaRPr lang="en-US" i="1" dirty="0" smtClean="0"/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602937"/>
              </p:ext>
            </p:extLst>
          </p:nvPr>
        </p:nvGraphicFramePr>
        <p:xfrm>
          <a:off x="3139974" y="3352800"/>
          <a:ext cx="212625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250"/>
                <a:gridCol w="425250"/>
                <a:gridCol w="425250"/>
                <a:gridCol w="425250"/>
                <a:gridCol w="425250"/>
              </a:tblGrid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 bwMode="auto">
          <a:xfrm>
            <a:off x="3505200" y="3970010"/>
            <a:ext cx="974814" cy="83376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4480014" y="4546600"/>
            <a:ext cx="591927" cy="25717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048000" y="3403600"/>
            <a:ext cx="2727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80     80     80    80     80     80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3063774" y="3781623"/>
            <a:ext cx="2711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     </a:t>
            </a:r>
            <a:r>
              <a:rPr lang="en-US" sz="1400" dirty="0" smtClean="0">
                <a:solidFill>
                  <a:srgbClr val="FF0000"/>
                </a:solidFill>
              </a:rPr>
              <a:t>40     40    40     </a:t>
            </a:r>
            <a:r>
              <a:rPr lang="en-US" sz="1400" dirty="0" smtClean="0"/>
              <a:t>80     80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3048000" y="4089400"/>
            <a:ext cx="2555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     </a:t>
            </a:r>
            <a:r>
              <a:rPr lang="en-US" sz="1400" dirty="0" smtClean="0">
                <a:solidFill>
                  <a:srgbClr val="FF0000"/>
                </a:solidFill>
              </a:rPr>
              <a:t>0       0      0       40     </a:t>
            </a:r>
            <a:r>
              <a:rPr lang="en-US" sz="1400" dirty="0" smtClean="0"/>
              <a:t>80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3063774" y="4470400"/>
            <a:ext cx="2545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     </a:t>
            </a:r>
            <a:r>
              <a:rPr lang="en-US" sz="1400" dirty="0" smtClean="0">
                <a:solidFill>
                  <a:srgbClr val="FF0000"/>
                </a:solidFill>
              </a:rPr>
              <a:t>0       0      0       0       </a:t>
            </a:r>
            <a:r>
              <a:rPr lang="en-US" sz="1400" dirty="0" smtClean="0"/>
              <a:t>80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3100122" y="4775200"/>
            <a:ext cx="2538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80     80     80    80    80     80</a:t>
            </a:r>
            <a:endParaRPr lang="en-US" sz="1400" dirty="0"/>
          </a:p>
        </p:txBody>
      </p:sp>
      <p:sp>
        <p:nvSpPr>
          <p:cNvPr id="42" name="Action Button: Back or Previous 41">
            <a:hlinkClick r:id="rId2" action="ppaction://hlinksldjump" highlightClick="1"/>
          </p:cNvPr>
          <p:cNvSpPr/>
          <p:nvPr/>
        </p:nvSpPr>
        <p:spPr>
          <a:xfrm>
            <a:off x="8305800" y="6248400"/>
            <a:ext cx="609600" cy="457200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Arial Unicode MS" pitchFamily="34" charset="-128"/>
            </a:endParaRPr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CGRIP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64569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ion 1 5"/>
          <p:cNvSpPr/>
          <p:nvPr/>
        </p:nvSpPr>
        <p:spPr>
          <a:xfrm>
            <a:off x="1905000" y="1864280"/>
            <a:ext cx="1255713" cy="726520"/>
          </a:xfrm>
          <a:prstGeom prst="irregularSeal1">
            <a:avLst/>
          </a:prstGeom>
          <a:solidFill>
            <a:srgbClr val="FF0000">
              <a:alpha val="2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Congestion-aware Net Decomposition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95400" y="1817688"/>
            <a:ext cx="2057400" cy="1371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31749" name="Straight Connector 37"/>
          <p:cNvCxnSpPr>
            <a:cxnSpLocks noChangeShapeType="1"/>
          </p:cNvCxnSpPr>
          <p:nvPr/>
        </p:nvCxnSpPr>
        <p:spPr bwMode="auto">
          <a:xfrm>
            <a:off x="2514600" y="1828800"/>
            <a:ext cx="0" cy="13716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0" name="Straight Connector 38"/>
          <p:cNvCxnSpPr>
            <a:cxnSpLocks noChangeShapeType="1"/>
          </p:cNvCxnSpPr>
          <p:nvPr/>
        </p:nvCxnSpPr>
        <p:spPr bwMode="auto">
          <a:xfrm>
            <a:off x="2921000" y="1828800"/>
            <a:ext cx="0" cy="13716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1" name="Straight Connector 39"/>
          <p:cNvCxnSpPr>
            <a:cxnSpLocks noChangeShapeType="1"/>
          </p:cNvCxnSpPr>
          <p:nvPr/>
        </p:nvCxnSpPr>
        <p:spPr bwMode="auto">
          <a:xfrm>
            <a:off x="2108200" y="1828800"/>
            <a:ext cx="0" cy="13716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2" name="Straight Connector 40"/>
          <p:cNvCxnSpPr>
            <a:cxnSpLocks noChangeShapeType="1"/>
          </p:cNvCxnSpPr>
          <p:nvPr/>
        </p:nvCxnSpPr>
        <p:spPr bwMode="auto">
          <a:xfrm>
            <a:off x="1701800" y="1828800"/>
            <a:ext cx="0" cy="13716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3" name="Straight Connector 41"/>
          <p:cNvCxnSpPr>
            <a:cxnSpLocks noChangeShapeType="1"/>
          </p:cNvCxnSpPr>
          <p:nvPr/>
        </p:nvCxnSpPr>
        <p:spPr bwMode="auto">
          <a:xfrm>
            <a:off x="1295400" y="2503488"/>
            <a:ext cx="20383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4" name="Straight Connector 42"/>
          <p:cNvCxnSpPr>
            <a:cxnSpLocks noChangeShapeType="1"/>
          </p:cNvCxnSpPr>
          <p:nvPr/>
        </p:nvCxnSpPr>
        <p:spPr bwMode="auto">
          <a:xfrm>
            <a:off x="1295400" y="2160588"/>
            <a:ext cx="20383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5" name="Straight Connector 43"/>
          <p:cNvCxnSpPr>
            <a:cxnSpLocks noChangeShapeType="1"/>
          </p:cNvCxnSpPr>
          <p:nvPr/>
        </p:nvCxnSpPr>
        <p:spPr bwMode="auto">
          <a:xfrm>
            <a:off x="1295400" y="2846388"/>
            <a:ext cx="20383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Oval 46"/>
          <p:cNvSpPr/>
          <p:nvPr/>
        </p:nvSpPr>
        <p:spPr>
          <a:xfrm>
            <a:off x="2870200" y="2786062"/>
            <a:ext cx="109538" cy="109538"/>
          </a:xfrm>
          <a:prstGeom prst="ellips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651000" y="2438400"/>
            <a:ext cx="109538" cy="109538"/>
          </a:xfrm>
          <a:prstGeom prst="ellips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2455863" y="2114550"/>
            <a:ext cx="109537" cy="109538"/>
          </a:xfrm>
          <a:prstGeom prst="ellips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1782" name="TextBox 73"/>
          <p:cNvSpPr txBox="1">
            <a:spLocks noChangeArrowheads="1"/>
          </p:cNvSpPr>
          <p:nvPr/>
        </p:nvSpPr>
        <p:spPr bwMode="auto">
          <a:xfrm>
            <a:off x="1487488" y="1295400"/>
            <a:ext cx="1673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/>
              <a:t>Standard MST</a:t>
            </a:r>
          </a:p>
        </p:txBody>
      </p:sp>
      <p:sp>
        <p:nvSpPr>
          <p:cNvPr id="101" name="TextBox 73"/>
          <p:cNvSpPr txBox="1">
            <a:spLocks noChangeArrowheads="1"/>
          </p:cNvSpPr>
          <p:nvPr/>
        </p:nvSpPr>
        <p:spPr bwMode="auto">
          <a:xfrm>
            <a:off x="4953000" y="1371600"/>
            <a:ext cx="2608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dirty="0" smtClean="0"/>
              <a:t>Congestion-aware </a:t>
            </a:r>
            <a:r>
              <a:rPr lang="en-US" dirty="0"/>
              <a:t>MST</a:t>
            </a:r>
          </a:p>
        </p:txBody>
      </p:sp>
      <p:cxnSp>
        <p:nvCxnSpPr>
          <p:cNvPr id="3" name="Elbow Connector 2"/>
          <p:cNvCxnSpPr>
            <a:stCxn id="51" idx="4"/>
            <a:endCxn id="47" idx="2"/>
          </p:cNvCxnSpPr>
          <p:nvPr/>
        </p:nvCxnSpPr>
        <p:spPr>
          <a:xfrm rot="16200000" flipH="1">
            <a:off x="2382045" y="2352675"/>
            <a:ext cx="616743" cy="359568"/>
          </a:xfrm>
          <a:prstGeom prst="bentConnector2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xplosion 1 68"/>
          <p:cNvSpPr/>
          <p:nvPr/>
        </p:nvSpPr>
        <p:spPr>
          <a:xfrm>
            <a:off x="5867400" y="1864280"/>
            <a:ext cx="1255713" cy="726520"/>
          </a:xfrm>
          <a:prstGeom prst="irregularSeal1">
            <a:avLst/>
          </a:prstGeom>
          <a:solidFill>
            <a:srgbClr val="FF0000">
              <a:alpha val="2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257800" y="1817688"/>
            <a:ext cx="2057400" cy="1371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71" name="Straight Connector 37"/>
          <p:cNvCxnSpPr>
            <a:cxnSpLocks noChangeShapeType="1"/>
          </p:cNvCxnSpPr>
          <p:nvPr/>
        </p:nvCxnSpPr>
        <p:spPr bwMode="auto">
          <a:xfrm>
            <a:off x="6477000" y="1828800"/>
            <a:ext cx="0" cy="13716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Connector 38"/>
          <p:cNvCxnSpPr>
            <a:cxnSpLocks noChangeShapeType="1"/>
          </p:cNvCxnSpPr>
          <p:nvPr/>
        </p:nvCxnSpPr>
        <p:spPr bwMode="auto">
          <a:xfrm>
            <a:off x="6883400" y="1828800"/>
            <a:ext cx="0" cy="13716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Straight Connector 39"/>
          <p:cNvCxnSpPr>
            <a:cxnSpLocks noChangeShapeType="1"/>
          </p:cNvCxnSpPr>
          <p:nvPr/>
        </p:nvCxnSpPr>
        <p:spPr bwMode="auto">
          <a:xfrm>
            <a:off x="6070600" y="1828800"/>
            <a:ext cx="0" cy="13716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Connector 40"/>
          <p:cNvCxnSpPr>
            <a:cxnSpLocks noChangeShapeType="1"/>
          </p:cNvCxnSpPr>
          <p:nvPr/>
        </p:nvCxnSpPr>
        <p:spPr bwMode="auto">
          <a:xfrm>
            <a:off x="5664200" y="1828800"/>
            <a:ext cx="0" cy="13716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Straight Connector 41"/>
          <p:cNvCxnSpPr>
            <a:cxnSpLocks noChangeShapeType="1"/>
          </p:cNvCxnSpPr>
          <p:nvPr/>
        </p:nvCxnSpPr>
        <p:spPr bwMode="auto">
          <a:xfrm>
            <a:off x="5257800" y="2503488"/>
            <a:ext cx="20383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Straight Connector 42"/>
          <p:cNvCxnSpPr>
            <a:cxnSpLocks noChangeShapeType="1"/>
          </p:cNvCxnSpPr>
          <p:nvPr/>
        </p:nvCxnSpPr>
        <p:spPr bwMode="auto">
          <a:xfrm>
            <a:off x="5257800" y="2160588"/>
            <a:ext cx="20383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Straight Connector 43"/>
          <p:cNvCxnSpPr>
            <a:cxnSpLocks noChangeShapeType="1"/>
          </p:cNvCxnSpPr>
          <p:nvPr/>
        </p:nvCxnSpPr>
        <p:spPr bwMode="auto">
          <a:xfrm>
            <a:off x="5257800" y="2846388"/>
            <a:ext cx="20383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Oval 77"/>
          <p:cNvSpPr/>
          <p:nvPr/>
        </p:nvSpPr>
        <p:spPr>
          <a:xfrm>
            <a:off x="6832600" y="2786062"/>
            <a:ext cx="109538" cy="109538"/>
          </a:xfrm>
          <a:prstGeom prst="ellips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5613400" y="2438400"/>
            <a:ext cx="109538" cy="109538"/>
          </a:xfrm>
          <a:prstGeom prst="ellips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418263" y="2114550"/>
            <a:ext cx="109537" cy="109538"/>
          </a:xfrm>
          <a:prstGeom prst="ellips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8" name="Elbow Connector 7"/>
          <p:cNvCxnSpPr>
            <a:stCxn id="78" idx="1"/>
            <a:endCxn id="80" idx="4"/>
          </p:cNvCxnSpPr>
          <p:nvPr/>
        </p:nvCxnSpPr>
        <p:spPr>
          <a:xfrm rot="16200000" flipV="1">
            <a:off x="6371830" y="2325291"/>
            <a:ext cx="578015" cy="375609"/>
          </a:xfrm>
          <a:prstGeom prst="bentConnector3">
            <a:avLst>
              <a:gd name="adj1" fmla="val 3035"/>
            </a:avLst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90800" y="3429000"/>
                <a:ext cx="3427990" cy="613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𝐸𝑑𝑔𝑒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𝑊𝑒𝑖𝑔h𝑡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max</m:t>
                      </m:r>
                      <m:r>
                        <a:rPr lang="en-US" b="0" i="1" smtClean="0">
                          <a:latin typeface="Cambria Math"/>
                        </a:rPr>
                        <m:t>⁡(1.0,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429000"/>
                <a:ext cx="3427990" cy="6135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3022600" y="5148262"/>
            <a:ext cx="109538" cy="109538"/>
          </a:xfrm>
          <a:prstGeom prst="ellips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803400" y="5148262"/>
            <a:ext cx="109538" cy="109538"/>
          </a:xfrm>
          <a:prstGeom prst="ellips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2608263" y="4476750"/>
            <a:ext cx="109537" cy="109538"/>
          </a:xfrm>
          <a:prstGeom prst="ellips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7" name="Curved Connector 6"/>
          <p:cNvCxnSpPr>
            <a:stCxn id="52" idx="6"/>
            <a:endCxn id="44" idx="0"/>
          </p:cNvCxnSpPr>
          <p:nvPr/>
        </p:nvCxnSpPr>
        <p:spPr>
          <a:xfrm>
            <a:off x="2717800" y="4531519"/>
            <a:ext cx="359569" cy="616743"/>
          </a:xfrm>
          <a:prstGeom prst="curvedConnector2">
            <a:avLst/>
          </a:prstGeom>
          <a:ln w="2857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2" idx="2"/>
            <a:endCxn id="45" idx="0"/>
          </p:cNvCxnSpPr>
          <p:nvPr/>
        </p:nvCxnSpPr>
        <p:spPr>
          <a:xfrm rot="10800000" flipV="1">
            <a:off x="1858169" y="4531518"/>
            <a:ext cx="750094" cy="616743"/>
          </a:xfrm>
          <a:prstGeom prst="curvedConnector2">
            <a:avLst/>
          </a:prstGeom>
          <a:ln w="2857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44" idx="3"/>
            <a:endCxn id="45" idx="5"/>
          </p:cNvCxnSpPr>
          <p:nvPr/>
        </p:nvCxnSpPr>
        <p:spPr>
          <a:xfrm rot="5400000">
            <a:off x="2467769" y="4670887"/>
            <a:ext cx="12700" cy="1141744"/>
          </a:xfrm>
          <a:prstGeom prst="curvedConnector3">
            <a:avLst>
              <a:gd name="adj1" fmla="val 1926307"/>
            </a:avLst>
          </a:prstGeom>
          <a:ln w="2857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63694" y="4572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286000" y="542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896894" y="4419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" name="Elbow Connector 15"/>
          <p:cNvCxnSpPr>
            <a:stCxn id="51" idx="3"/>
            <a:endCxn id="49" idx="6"/>
          </p:cNvCxnSpPr>
          <p:nvPr/>
        </p:nvCxnSpPr>
        <p:spPr>
          <a:xfrm rot="5400000">
            <a:off x="1973660" y="1994925"/>
            <a:ext cx="285122" cy="711366"/>
          </a:xfrm>
          <a:prstGeom prst="bentConnector2">
            <a:avLst/>
          </a:prstGeom>
          <a:ln w="254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985000" y="5300662"/>
            <a:ext cx="109538" cy="109538"/>
          </a:xfrm>
          <a:prstGeom prst="ellips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5765800" y="5300662"/>
            <a:ext cx="109538" cy="109538"/>
          </a:xfrm>
          <a:prstGeom prst="ellips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6570663" y="4629150"/>
            <a:ext cx="109537" cy="109538"/>
          </a:xfrm>
          <a:prstGeom prst="ellips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63" name="Curved Connector 62"/>
          <p:cNvCxnSpPr>
            <a:stCxn id="62" idx="6"/>
            <a:endCxn id="60" idx="0"/>
          </p:cNvCxnSpPr>
          <p:nvPr/>
        </p:nvCxnSpPr>
        <p:spPr>
          <a:xfrm>
            <a:off x="6680200" y="4683919"/>
            <a:ext cx="359569" cy="616743"/>
          </a:xfrm>
          <a:prstGeom prst="curvedConnector2">
            <a:avLst/>
          </a:prstGeom>
          <a:ln w="2857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62" idx="2"/>
            <a:endCxn id="61" idx="0"/>
          </p:cNvCxnSpPr>
          <p:nvPr/>
        </p:nvCxnSpPr>
        <p:spPr>
          <a:xfrm rot="10800000" flipV="1">
            <a:off x="5820569" y="4683918"/>
            <a:ext cx="750094" cy="616743"/>
          </a:xfrm>
          <a:prstGeom prst="curvedConnector2">
            <a:avLst/>
          </a:prstGeom>
          <a:ln w="2857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60" idx="3"/>
            <a:endCxn id="61" idx="5"/>
          </p:cNvCxnSpPr>
          <p:nvPr/>
        </p:nvCxnSpPr>
        <p:spPr>
          <a:xfrm rot="5400000">
            <a:off x="6430169" y="4823287"/>
            <a:ext cx="12700" cy="1141744"/>
          </a:xfrm>
          <a:prstGeom prst="curvedConnector3">
            <a:avLst>
              <a:gd name="adj1" fmla="val 1926307"/>
            </a:avLst>
          </a:prstGeom>
          <a:ln w="2857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26094" y="4724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248400" y="5574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715000" y="4572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81711" y="208597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21" name="Elbow Connector 20"/>
          <p:cNvCxnSpPr>
            <a:stCxn id="79" idx="4"/>
            <a:endCxn id="78" idx="2"/>
          </p:cNvCxnSpPr>
          <p:nvPr/>
        </p:nvCxnSpPr>
        <p:spPr>
          <a:xfrm rot="16200000" flipH="1">
            <a:off x="6103938" y="2112168"/>
            <a:ext cx="292893" cy="1164431"/>
          </a:xfrm>
          <a:prstGeom prst="bentConnector2">
            <a:avLst/>
          </a:prstGeom>
          <a:ln w="254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52" idx="6"/>
            <a:endCxn id="44" idx="0"/>
          </p:cNvCxnSpPr>
          <p:nvPr/>
        </p:nvCxnSpPr>
        <p:spPr>
          <a:xfrm>
            <a:off x="2717800" y="4531519"/>
            <a:ext cx="359569" cy="616743"/>
          </a:xfrm>
          <a:prstGeom prst="curvedConnector2">
            <a:avLst/>
          </a:prstGeom>
          <a:ln w="28575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52" idx="2"/>
            <a:endCxn id="45" idx="0"/>
          </p:cNvCxnSpPr>
          <p:nvPr/>
        </p:nvCxnSpPr>
        <p:spPr>
          <a:xfrm rot="10800000" flipV="1">
            <a:off x="1858169" y="4531518"/>
            <a:ext cx="750094" cy="616743"/>
          </a:xfrm>
          <a:prstGeom prst="curvedConnector2">
            <a:avLst/>
          </a:prstGeom>
          <a:ln w="28575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62" idx="6"/>
            <a:endCxn id="60" idx="0"/>
          </p:cNvCxnSpPr>
          <p:nvPr/>
        </p:nvCxnSpPr>
        <p:spPr>
          <a:xfrm>
            <a:off x="6680200" y="4683919"/>
            <a:ext cx="359569" cy="616743"/>
          </a:xfrm>
          <a:prstGeom prst="curvedConnector2">
            <a:avLst/>
          </a:prstGeom>
          <a:ln w="28575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61" idx="5"/>
            <a:endCxn id="60" idx="3"/>
          </p:cNvCxnSpPr>
          <p:nvPr/>
        </p:nvCxnSpPr>
        <p:spPr>
          <a:xfrm rot="16200000" flipH="1">
            <a:off x="6430169" y="4823287"/>
            <a:ext cx="12700" cy="1141744"/>
          </a:xfrm>
          <a:prstGeom prst="curvedConnector3">
            <a:avLst>
              <a:gd name="adj1" fmla="val 1926307"/>
            </a:avLst>
          </a:prstGeom>
          <a:ln w="28575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ction Button: Back or Previous 83">
            <a:hlinkClick r:id="rId4" action="ppaction://hlinksldjump" highlightClick="1"/>
          </p:cNvPr>
          <p:cNvSpPr/>
          <p:nvPr/>
        </p:nvSpPr>
        <p:spPr>
          <a:xfrm>
            <a:off x="8305800" y="6248400"/>
            <a:ext cx="609600" cy="457200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Arial Unicode MS" pitchFamily="34" charset="-128"/>
            </a:endParaRPr>
          </a:p>
        </p:txBody>
      </p:sp>
      <p:sp>
        <p:nvSpPr>
          <p:cNvPr id="81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CGRIP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  <p:sp>
        <p:nvSpPr>
          <p:cNvPr id="87" name="Action Button: Back or Previous 86">
            <a:hlinkClick r:id="rId5" action="ppaction://hlinksldjump" highlightClick="1"/>
          </p:cNvPr>
          <p:cNvSpPr/>
          <p:nvPr/>
        </p:nvSpPr>
        <p:spPr>
          <a:xfrm>
            <a:off x="7543800" y="6248400"/>
            <a:ext cx="609600" cy="457200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3600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6" grpId="0"/>
      <p:bldP spid="67" grpId="0"/>
      <p:bldP spid="6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Assignment</a:t>
            </a:r>
          </a:p>
        </p:txBody>
      </p:sp>
      <p:grpSp>
        <p:nvGrpSpPr>
          <p:cNvPr id="33795" name="Group 469"/>
          <p:cNvGrpSpPr>
            <a:grpSpLocks/>
          </p:cNvGrpSpPr>
          <p:nvPr/>
        </p:nvGrpSpPr>
        <p:grpSpPr bwMode="auto">
          <a:xfrm>
            <a:off x="1871663" y="1127125"/>
            <a:ext cx="2493962" cy="1104900"/>
            <a:chOff x="838200" y="533400"/>
            <a:chExt cx="2492826" cy="1103812"/>
          </a:xfrm>
        </p:grpSpPr>
        <p:cxnSp>
          <p:nvCxnSpPr>
            <p:cNvPr id="33976" name="Straight Connector 470"/>
            <p:cNvCxnSpPr>
              <a:cxnSpLocks noChangeShapeType="1"/>
            </p:cNvCxnSpPr>
            <p:nvPr/>
          </p:nvCxnSpPr>
          <p:spPr bwMode="auto">
            <a:xfrm>
              <a:off x="838200" y="1600200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77" name="Straight Connector 471"/>
            <p:cNvCxnSpPr>
              <a:cxnSpLocks noChangeShapeType="1"/>
            </p:cNvCxnSpPr>
            <p:nvPr/>
          </p:nvCxnSpPr>
          <p:spPr bwMode="auto">
            <a:xfrm>
              <a:off x="838200" y="533400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78" name="Straight Connector 472"/>
            <p:cNvCxnSpPr>
              <a:cxnSpLocks noChangeShapeType="1"/>
            </p:cNvCxnSpPr>
            <p:nvPr/>
          </p:nvCxnSpPr>
          <p:spPr bwMode="auto">
            <a:xfrm>
              <a:off x="838200" y="892628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79" name="Straight Connector 473"/>
            <p:cNvCxnSpPr>
              <a:cxnSpLocks noChangeShapeType="1"/>
            </p:cNvCxnSpPr>
            <p:nvPr/>
          </p:nvCxnSpPr>
          <p:spPr bwMode="auto">
            <a:xfrm>
              <a:off x="838200" y="1240972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80" name="Straight Connector 474"/>
            <p:cNvCxnSpPr>
              <a:cxnSpLocks noChangeShapeType="1"/>
            </p:cNvCxnSpPr>
            <p:nvPr/>
          </p:nvCxnSpPr>
          <p:spPr bwMode="auto">
            <a:xfrm>
              <a:off x="2710540" y="1600200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81" name="Straight Connector 475"/>
            <p:cNvCxnSpPr>
              <a:cxnSpLocks noChangeShapeType="1"/>
            </p:cNvCxnSpPr>
            <p:nvPr/>
          </p:nvCxnSpPr>
          <p:spPr bwMode="auto">
            <a:xfrm>
              <a:off x="3026226" y="1600200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82" name="Straight Connector 476"/>
            <p:cNvCxnSpPr>
              <a:cxnSpLocks noChangeShapeType="1"/>
            </p:cNvCxnSpPr>
            <p:nvPr/>
          </p:nvCxnSpPr>
          <p:spPr bwMode="auto">
            <a:xfrm>
              <a:off x="1160414" y="1600200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83" name="Straight Connector 477"/>
            <p:cNvCxnSpPr>
              <a:cxnSpLocks noChangeShapeType="1"/>
            </p:cNvCxnSpPr>
            <p:nvPr/>
          </p:nvCxnSpPr>
          <p:spPr bwMode="auto">
            <a:xfrm>
              <a:off x="1465214" y="1600200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84" name="Straight Connector 478"/>
            <p:cNvCxnSpPr>
              <a:cxnSpLocks noChangeShapeType="1"/>
            </p:cNvCxnSpPr>
            <p:nvPr/>
          </p:nvCxnSpPr>
          <p:spPr bwMode="auto">
            <a:xfrm>
              <a:off x="1770014" y="1600200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85" name="Straight Connector 479"/>
            <p:cNvCxnSpPr>
              <a:cxnSpLocks noChangeShapeType="1"/>
            </p:cNvCxnSpPr>
            <p:nvPr/>
          </p:nvCxnSpPr>
          <p:spPr bwMode="auto">
            <a:xfrm>
              <a:off x="2074814" y="1600200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86" name="Straight Connector 480"/>
            <p:cNvCxnSpPr>
              <a:cxnSpLocks noChangeShapeType="1"/>
            </p:cNvCxnSpPr>
            <p:nvPr/>
          </p:nvCxnSpPr>
          <p:spPr bwMode="auto">
            <a:xfrm>
              <a:off x="2379614" y="1600200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3987" name="Group 481"/>
            <p:cNvGrpSpPr>
              <a:grpSpLocks/>
            </p:cNvGrpSpPr>
            <p:nvPr/>
          </p:nvGrpSpPr>
          <p:grpSpPr bwMode="auto">
            <a:xfrm>
              <a:off x="1160414" y="1244600"/>
              <a:ext cx="1524000" cy="0"/>
              <a:chOff x="2286000" y="4953000"/>
              <a:chExt cx="1524000" cy="0"/>
            </a:xfrm>
          </p:grpSpPr>
          <p:cxnSp>
            <p:nvCxnSpPr>
              <p:cNvPr id="34014" name="Straight Connector 508"/>
              <p:cNvCxnSpPr>
                <a:cxnSpLocks noChangeShapeType="1"/>
              </p:cNvCxnSpPr>
              <p:nvPr/>
            </p:nvCxnSpPr>
            <p:spPr bwMode="auto">
              <a:xfrm>
                <a:off x="22860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015" name="Straight Connector 509"/>
              <p:cNvCxnSpPr>
                <a:cxnSpLocks noChangeShapeType="1"/>
              </p:cNvCxnSpPr>
              <p:nvPr/>
            </p:nvCxnSpPr>
            <p:spPr bwMode="auto">
              <a:xfrm>
                <a:off x="25908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016" name="Straight Connector 510"/>
              <p:cNvCxnSpPr>
                <a:cxnSpLocks noChangeShapeType="1"/>
              </p:cNvCxnSpPr>
              <p:nvPr/>
            </p:nvCxnSpPr>
            <p:spPr bwMode="auto">
              <a:xfrm>
                <a:off x="28956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017" name="Straight Connector 511"/>
              <p:cNvCxnSpPr>
                <a:cxnSpLocks noChangeShapeType="1"/>
              </p:cNvCxnSpPr>
              <p:nvPr/>
            </p:nvCxnSpPr>
            <p:spPr bwMode="auto">
              <a:xfrm>
                <a:off x="32004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018" name="Straight Connector 512"/>
              <p:cNvCxnSpPr>
                <a:cxnSpLocks noChangeShapeType="1"/>
              </p:cNvCxnSpPr>
              <p:nvPr/>
            </p:nvCxnSpPr>
            <p:spPr bwMode="auto">
              <a:xfrm>
                <a:off x="35052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988" name="Group 482"/>
            <p:cNvGrpSpPr>
              <a:grpSpLocks/>
            </p:cNvGrpSpPr>
            <p:nvPr/>
          </p:nvGrpSpPr>
          <p:grpSpPr bwMode="auto">
            <a:xfrm>
              <a:off x="1160414" y="889000"/>
              <a:ext cx="1524000" cy="0"/>
              <a:chOff x="2286000" y="4953000"/>
              <a:chExt cx="1524000" cy="0"/>
            </a:xfrm>
          </p:grpSpPr>
          <p:cxnSp>
            <p:nvCxnSpPr>
              <p:cNvPr id="34009" name="Straight Connector 503"/>
              <p:cNvCxnSpPr>
                <a:cxnSpLocks noChangeShapeType="1"/>
              </p:cNvCxnSpPr>
              <p:nvPr/>
            </p:nvCxnSpPr>
            <p:spPr bwMode="auto">
              <a:xfrm>
                <a:off x="22860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010" name="Straight Connector 504"/>
              <p:cNvCxnSpPr>
                <a:cxnSpLocks noChangeShapeType="1"/>
              </p:cNvCxnSpPr>
              <p:nvPr/>
            </p:nvCxnSpPr>
            <p:spPr bwMode="auto">
              <a:xfrm>
                <a:off x="25908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011" name="Straight Connector 505"/>
              <p:cNvCxnSpPr>
                <a:cxnSpLocks noChangeShapeType="1"/>
              </p:cNvCxnSpPr>
              <p:nvPr/>
            </p:nvCxnSpPr>
            <p:spPr bwMode="auto">
              <a:xfrm>
                <a:off x="28956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012" name="Straight Connector 506"/>
              <p:cNvCxnSpPr>
                <a:cxnSpLocks noChangeShapeType="1"/>
              </p:cNvCxnSpPr>
              <p:nvPr/>
            </p:nvCxnSpPr>
            <p:spPr bwMode="auto">
              <a:xfrm>
                <a:off x="32004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013" name="Straight Connector 507"/>
              <p:cNvCxnSpPr>
                <a:cxnSpLocks noChangeShapeType="1"/>
              </p:cNvCxnSpPr>
              <p:nvPr/>
            </p:nvCxnSpPr>
            <p:spPr bwMode="auto">
              <a:xfrm>
                <a:off x="35052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989" name="Group 483"/>
            <p:cNvGrpSpPr>
              <a:grpSpLocks/>
            </p:cNvGrpSpPr>
            <p:nvPr/>
          </p:nvGrpSpPr>
          <p:grpSpPr bwMode="auto">
            <a:xfrm>
              <a:off x="1160414" y="533400"/>
              <a:ext cx="1524000" cy="0"/>
              <a:chOff x="2286000" y="4953000"/>
              <a:chExt cx="1524000" cy="0"/>
            </a:xfrm>
          </p:grpSpPr>
          <p:cxnSp>
            <p:nvCxnSpPr>
              <p:cNvPr id="34004" name="Straight Connector 498"/>
              <p:cNvCxnSpPr>
                <a:cxnSpLocks noChangeShapeType="1"/>
              </p:cNvCxnSpPr>
              <p:nvPr/>
            </p:nvCxnSpPr>
            <p:spPr bwMode="auto">
              <a:xfrm>
                <a:off x="22860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005" name="Straight Connector 499"/>
              <p:cNvCxnSpPr>
                <a:cxnSpLocks noChangeShapeType="1"/>
              </p:cNvCxnSpPr>
              <p:nvPr/>
            </p:nvCxnSpPr>
            <p:spPr bwMode="auto">
              <a:xfrm>
                <a:off x="25908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006" name="Straight Connector 500"/>
              <p:cNvCxnSpPr>
                <a:cxnSpLocks noChangeShapeType="1"/>
              </p:cNvCxnSpPr>
              <p:nvPr/>
            </p:nvCxnSpPr>
            <p:spPr bwMode="auto">
              <a:xfrm>
                <a:off x="28956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007" name="Straight Connector 501"/>
              <p:cNvCxnSpPr>
                <a:cxnSpLocks noChangeShapeType="1"/>
              </p:cNvCxnSpPr>
              <p:nvPr/>
            </p:nvCxnSpPr>
            <p:spPr bwMode="auto">
              <a:xfrm>
                <a:off x="32004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008" name="Straight Connector 502"/>
              <p:cNvCxnSpPr>
                <a:cxnSpLocks noChangeShapeType="1"/>
              </p:cNvCxnSpPr>
              <p:nvPr/>
            </p:nvCxnSpPr>
            <p:spPr bwMode="auto">
              <a:xfrm>
                <a:off x="35052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3990" name="Straight Connector 484"/>
            <p:cNvCxnSpPr>
              <a:cxnSpLocks noChangeShapeType="1"/>
            </p:cNvCxnSpPr>
            <p:nvPr/>
          </p:nvCxnSpPr>
          <p:spPr bwMode="auto">
            <a:xfrm>
              <a:off x="1465220" y="1230086"/>
              <a:ext cx="304800" cy="0"/>
            </a:xfrm>
            <a:prstGeom prst="line">
              <a:avLst/>
            </a:prstGeom>
            <a:noFill/>
            <a:ln w="412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91" name="Straight Connector 485"/>
            <p:cNvCxnSpPr>
              <a:cxnSpLocks noChangeShapeType="1"/>
            </p:cNvCxnSpPr>
            <p:nvPr/>
          </p:nvCxnSpPr>
          <p:spPr bwMode="auto">
            <a:xfrm>
              <a:off x="2085700" y="1240972"/>
              <a:ext cx="304800" cy="0"/>
            </a:xfrm>
            <a:prstGeom prst="line">
              <a:avLst/>
            </a:prstGeom>
            <a:noFill/>
            <a:ln w="412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92" name="Straight Connector 486"/>
            <p:cNvCxnSpPr>
              <a:cxnSpLocks noChangeShapeType="1"/>
            </p:cNvCxnSpPr>
            <p:nvPr/>
          </p:nvCxnSpPr>
          <p:spPr bwMode="auto">
            <a:xfrm>
              <a:off x="1770018" y="892628"/>
              <a:ext cx="304800" cy="0"/>
            </a:xfrm>
            <a:prstGeom prst="line">
              <a:avLst/>
            </a:prstGeom>
            <a:noFill/>
            <a:ln w="412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93" name="Straight Connector 487"/>
            <p:cNvCxnSpPr>
              <a:cxnSpLocks noChangeShapeType="1"/>
            </p:cNvCxnSpPr>
            <p:nvPr/>
          </p:nvCxnSpPr>
          <p:spPr bwMode="auto">
            <a:xfrm>
              <a:off x="2063932" y="892628"/>
              <a:ext cx="304800" cy="0"/>
            </a:xfrm>
            <a:prstGeom prst="line">
              <a:avLst/>
            </a:prstGeom>
            <a:noFill/>
            <a:ln w="412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94" name="Straight Connector 488"/>
            <p:cNvCxnSpPr>
              <a:cxnSpLocks noChangeShapeType="1"/>
            </p:cNvCxnSpPr>
            <p:nvPr/>
          </p:nvCxnSpPr>
          <p:spPr bwMode="auto">
            <a:xfrm>
              <a:off x="1160414" y="1600200"/>
              <a:ext cx="1524000" cy="0"/>
            </a:xfrm>
            <a:prstGeom prst="line">
              <a:avLst/>
            </a:prstGeom>
            <a:noFill/>
            <a:ln w="539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95" name="Straight Connector 489"/>
            <p:cNvCxnSpPr>
              <a:cxnSpLocks noChangeShapeType="1"/>
            </p:cNvCxnSpPr>
            <p:nvPr/>
          </p:nvCxnSpPr>
          <p:spPr bwMode="auto">
            <a:xfrm>
              <a:off x="1160414" y="1621972"/>
              <a:ext cx="1524000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" name="Oval 490"/>
            <p:cNvSpPr/>
            <p:nvPr/>
          </p:nvSpPr>
          <p:spPr>
            <a:xfrm>
              <a:off x="1106365" y="1545228"/>
              <a:ext cx="90447" cy="91984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2" name="Oval 491"/>
            <p:cNvSpPr/>
            <p:nvPr/>
          </p:nvSpPr>
          <p:spPr>
            <a:xfrm>
              <a:off x="2662993" y="1545228"/>
              <a:ext cx="90446" cy="91984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3998" name="Straight Connector 492"/>
            <p:cNvCxnSpPr>
              <a:cxnSpLocks noChangeShapeType="1"/>
            </p:cNvCxnSpPr>
            <p:nvPr/>
          </p:nvCxnSpPr>
          <p:spPr bwMode="auto">
            <a:xfrm>
              <a:off x="2710540" y="533400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99" name="Straight Connector 493"/>
            <p:cNvCxnSpPr>
              <a:cxnSpLocks noChangeShapeType="1"/>
            </p:cNvCxnSpPr>
            <p:nvPr/>
          </p:nvCxnSpPr>
          <p:spPr bwMode="auto">
            <a:xfrm>
              <a:off x="3026226" y="533400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000" name="Straight Connector 494"/>
            <p:cNvCxnSpPr>
              <a:cxnSpLocks noChangeShapeType="1"/>
            </p:cNvCxnSpPr>
            <p:nvPr/>
          </p:nvCxnSpPr>
          <p:spPr bwMode="auto">
            <a:xfrm>
              <a:off x="2710540" y="892628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001" name="Straight Connector 495"/>
            <p:cNvCxnSpPr>
              <a:cxnSpLocks noChangeShapeType="1"/>
            </p:cNvCxnSpPr>
            <p:nvPr/>
          </p:nvCxnSpPr>
          <p:spPr bwMode="auto">
            <a:xfrm>
              <a:off x="3026226" y="892628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002" name="Straight Connector 496"/>
            <p:cNvCxnSpPr>
              <a:cxnSpLocks noChangeShapeType="1"/>
            </p:cNvCxnSpPr>
            <p:nvPr/>
          </p:nvCxnSpPr>
          <p:spPr bwMode="auto">
            <a:xfrm>
              <a:off x="2710540" y="1240972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003" name="Straight Connector 497"/>
            <p:cNvCxnSpPr>
              <a:cxnSpLocks noChangeShapeType="1"/>
            </p:cNvCxnSpPr>
            <p:nvPr/>
          </p:nvCxnSpPr>
          <p:spPr bwMode="auto">
            <a:xfrm>
              <a:off x="3026226" y="1240972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7" name="Group 556"/>
          <p:cNvGrpSpPr>
            <a:grpSpLocks/>
          </p:cNvGrpSpPr>
          <p:nvPr/>
        </p:nvGrpSpPr>
        <p:grpSpPr bwMode="auto">
          <a:xfrm>
            <a:off x="1871663" y="3076575"/>
            <a:ext cx="2493962" cy="1114425"/>
            <a:chOff x="838200" y="2923902"/>
            <a:chExt cx="2492828" cy="1114698"/>
          </a:xfrm>
        </p:grpSpPr>
        <p:cxnSp>
          <p:nvCxnSpPr>
            <p:cNvPr id="33922" name="Straight Connector 557"/>
            <p:cNvCxnSpPr>
              <a:cxnSpLocks noChangeShapeType="1"/>
            </p:cNvCxnSpPr>
            <p:nvPr/>
          </p:nvCxnSpPr>
          <p:spPr bwMode="auto">
            <a:xfrm>
              <a:off x="2710542" y="3995058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23" name="Straight Connector 558"/>
            <p:cNvCxnSpPr>
              <a:cxnSpLocks noChangeShapeType="1"/>
            </p:cNvCxnSpPr>
            <p:nvPr/>
          </p:nvCxnSpPr>
          <p:spPr bwMode="auto">
            <a:xfrm>
              <a:off x="3026228" y="3995058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24" name="Straight Connector 559"/>
            <p:cNvCxnSpPr>
              <a:cxnSpLocks noChangeShapeType="1"/>
            </p:cNvCxnSpPr>
            <p:nvPr/>
          </p:nvCxnSpPr>
          <p:spPr bwMode="auto">
            <a:xfrm>
              <a:off x="2710542" y="2928258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25" name="Straight Connector 560"/>
            <p:cNvCxnSpPr>
              <a:cxnSpLocks noChangeShapeType="1"/>
            </p:cNvCxnSpPr>
            <p:nvPr/>
          </p:nvCxnSpPr>
          <p:spPr bwMode="auto">
            <a:xfrm>
              <a:off x="3026228" y="2928258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26" name="Straight Connector 561"/>
            <p:cNvCxnSpPr>
              <a:cxnSpLocks noChangeShapeType="1"/>
            </p:cNvCxnSpPr>
            <p:nvPr/>
          </p:nvCxnSpPr>
          <p:spPr bwMode="auto">
            <a:xfrm>
              <a:off x="2710542" y="3287486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27" name="Straight Connector 562"/>
            <p:cNvCxnSpPr>
              <a:cxnSpLocks noChangeShapeType="1"/>
            </p:cNvCxnSpPr>
            <p:nvPr/>
          </p:nvCxnSpPr>
          <p:spPr bwMode="auto">
            <a:xfrm>
              <a:off x="3026228" y="3287486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28" name="Straight Connector 563"/>
            <p:cNvCxnSpPr>
              <a:cxnSpLocks noChangeShapeType="1"/>
            </p:cNvCxnSpPr>
            <p:nvPr/>
          </p:nvCxnSpPr>
          <p:spPr bwMode="auto">
            <a:xfrm>
              <a:off x="2710542" y="3635830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29" name="Straight Connector 564"/>
            <p:cNvCxnSpPr>
              <a:cxnSpLocks noChangeShapeType="1"/>
            </p:cNvCxnSpPr>
            <p:nvPr/>
          </p:nvCxnSpPr>
          <p:spPr bwMode="auto">
            <a:xfrm>
              <a:off x="3026228" y="3635830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3930" name="Group 565"/>
            <p:cNvGrpSpPr>
              <a:grpSpLocks/>
            </p:cNvGrpSpPr>
            <p:nvPr/>
          </p:nvGrpSpPr>
          <p:grpSpPr bwMode="auto">
            <a:xfrm>
              <a:off x="1169126" y="3990702"/>
              <a:ext cx="1524000" cy="0"/>
              <a:chOff x="2286000" y="4953000"/>
              <a:chExt cx="1524000" cy="0"/>
            </a:xfrm>
          </p:grpSpPr>
          <p:cxnSp>
            <p:nvCxnSpPr>
              <p:cNvPr id="33971" name="Straight Connector 606"/>
              <p:cNvCxnSpPr>
                <a:cxnSpLocks noChangeShapeType="1"/>
              </p:cNvCxnSpPr>
              <p:nvPr/>
            </p:nvCxnSpPr>
            <p:spPr bwMode="auto">
              <a:xfrm>
                <a:off x="22860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72" name="Straight Connector 607"/>
              <p:cNvCxnSpPr>
                <a:cxnSpLocks noChangeShapeType="1"/>
              </p:cNvCxnSpPr>
              <p:nvPr/>
            </p:nvCxnSpPr>
            <p:spPr bwMode="auto">
              <a:xfrm>
                <a:off x="25908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73" name="Straight Connector 608"/>
              <p:cNvCxnSpPr>
                <a:cxnSpLocks noChangeShapeType="1"/>
              </p:cNvCxnSpPr>
              <p:nvPr/>
            </p:nvCxnSpPr>
            <p:spPr bwMode="auto">
              <a:xfrm>
                <a:off x="28956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74" name="Straight Connector 609"/>
              <p:cNvCxnSpPr>
                <a:cxnSpLocks noChangeShapeType="1"/>
              </p:cNvCxnSpPr>
              <p:nvPr/>
            </p:nvCxnSpPr>
            <p:spPr bwMode="auto">
              <a:xfrm>
                <a:off x="32004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75" name="Straight Connector 610"/>
              <p:cNvCxnSpPr>
                <a:cxnSpLocks noChangeShapeType="1"/>
              </p:cNvCxnSpPr>
              <p:nvPr/>
            </p:nvCxnSpPr>
            <p:spPr bwMode="auto">
              <a:xfrm>
                <a:off x="35052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931" name="Group 566"/>
            <p:cNvGrpSpPr>
              <a:grpSpLocks/>
            </p:cNvGrpSpPr>
            <p:nvPr/>
          </p:nvGrpSpPr>
          <p:grpSpPr bwMode="auto">
            <a:xfrm>
              <a:off x="1169126" y="3635102"/>
              <a:ext cx="1524000" cy="0"/>
              <a:chOff x="2286000" y="4953000"/>
              <a:chExt cx="1524000" cy="0"/>
            </a:xfrm>
          </p:grpSpPr>
          <p:cxnSp>
            <p:nvCxnSpPr>
              <p:cNvPr id="33966" name="Straight Connector 601"/>
              <p:cNvCxnSpPr>
                <a:cxnSpLocks noChangeShapeType="1"/>
              </p:cNvCxnSpPr>
              <p:nvPr/>
            </p:nvCxnSpPr>
            <p:spPr bwMode="auto">
              <a:xfrm>
                <a:off x="22860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67" name="Straight Connector 602"/>
              <p:cNvCxnSpPr>
                <a:cxnSpLocks noChangeShapeType="1"/>
              </p:cNvCxnSpPr>
              <p:nvPr/>
            </p:nvCxnSpPr>
            <p:spPr bwMode="auto">
              <a:xfrm>
                <a:off x="25908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68" name="Straight Connector 603"/>
              <p:cNvCxnSpPr>
                <a:cxnSpLocks noChangeShapeType="1"/>
              </p:cNvCxnSpPr>
              <p:nvPr/>
            </p:nvCxnSpPr>
            <p:spPr bwMode="auto">
              <a:xfrm>
                <a:off x="28956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69" name="Straight Connector 604"/>
              <p:cNvCxnSpPr>
                <a:cxnSpLocks noChangeShapeType="1"/>
              </p:cNvCxnSpPr>
              <p:nvPr/>
            </p:nvCxnSpPr>
            <p:spPr bwMode="auto">
              <a:xfrm>
                <a:off x="32004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70" name="Straight Connector 605"/>
              <p:cNvCxnSpPr>
                <a:cxnSpLocks noChangeShapeType="1"/>
              </p:cNvCxnSpPr>
              <p:nvPr/>
            </p:nvCxnSpPr>
            <p:spPr bwMode="auto">
              <a:xfrm>
                <a:off x="35052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932" name="Group 567"/>
            <p:cNvGrpSpPr>
              <a:grpSpLocks/>
            </p:cNvGrpSpPr>
            <p:nvPr/>
          </p:nvGrpSpPr>
          <p:grpSpPr bwMode="auto">
            <a:xfrm>
              <a:off x="1169126" y="3279502"/>
              <a:ext cx="1524000" cy="0"/>
              <a:chOff x="2286000" y="4953000"/>
              <a:chExt cx="1524000" cy="0"/>
            </a:xfrm>
          </p:grpSpPr>
          <p:cxnSp>
            <p:nvCxnSpPr>
              <p:cNvPr id="33961" name="Straight Connector 596"/>
              <p:cNvCxnSpPr>
                <a:cxnSpLocks noChangeShapeType="1"/>
              </p:cNvCxnSpPr>
              <p:nvPr/>
            </p:nvCxnSpPr>
            <p:spPr bwMode="auto">
              <a:xfrm>
                <a:off x="22860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62" name="Straight Connector 597"/>
              <p:cNvCxnSpPr>
                <a:cxnSpLocks noChangeShapeType="1"/>
              </p:cNvCxnSpPr>
              <p:nvPr/>
            </p:nvCxnSpPr>
            <p:spPr bwMode="auto">
              <a:xfrm>
                <a:off x="25908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63" name="Straight Connector 598"/>
              <p:cNvCxnSpPr>
                <a:cxnSpLocks noChangeShapeType="1"/>
              </p:cNvCxnSpPr>
              <p:nvPr/>
            </p:nvCxnSpPr>
            <p:spPr bwMode="auto">
              <a:xfrm>
                <a:off x="28956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64" name="Straight Connector 599"/>
              <p:cNvCxnSpPr>
                <a:cxnSpLocks noChangeShapeType="1"/>
              </p:cNvCxnSpPr>
              <p:nvPr/>
            </p:nvCxnSpPr>
            <p:spPr bwMode="auto">
              <a:xfrm>
                <a:off x="32004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65" name="Straight Connector 600"/>
              <p:cNvCxnSpPr>
                <a:cxnSpLocks noChangeShapeType="1"/>
              </p:cNvCxnSpPr>
              <p:nvPr/>
            </p:nvCxnSpPr>
            <p:spPr bwMode="auto">
              <a:xfrm>
                <a:off x="35052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933" name="Group 568"/>
            <p:cNvGrpSpPr>
              <a:grpSpLocks/>
            </p:cNvGrpSpPr>
            <p:nvPr/>
          </p:nvGrpSpPr>
          <p:grpSpPr bwMode="auto">
            <a:xfrm>
              <a:off x="1169126" y="2923902"/>
              <a:ext cx="1524000" cy="0"/>
              <a:chOff x="2286000" y="4953000"/>
              <a:chExt cx="1524000" cy="0"/>
            </a:xfrm>
          </p:grpSpPr>
          <p:cxnSp>
            <p:nvCxnSpPr>
              <p:cNvPr id="33956" name="Straight Connector 591"/>
              <p:cNvCxnSpPr>
                <a:cxnSpLocks noChangeShapeType="1"/>
              </p:cNvCxnSpPr>
              <p:nvPr/>
            </p:nvCxnSpPr>
            <p:spPr bwMode="auto">
              <a:xfrm>
                <a:off x="22860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57" name="Straight Connector 592"/>
              <p:cNvCxnSpPr>
                <a:cxnSpLocks noChangeShapeType="1"/>
              </p:cNvCxnSpPr>
              <p:nvPr/>
            </p:nvCxnSpPr>
            <p:spPr bwMode="auto">
              <a:xfrm>
                <a:off x="25908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58" name="Straight Connector 593"/>
              <p:cNvCxnSpPr>
                <a:cxnSpLocks noChangeShapeType="1"/>
              </p:cNvCxnSpPr>
              <p:nvPr/>
            </p:nvCxnSpPr>
            <p:spPr bwMode="auto">
              <a:xfrm>
                <a:off x="28956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59" name="Straight Connector 594"/>
              <p:cNvCxnSpPr>
                <a:cxnSpLocks noChangeShapeType="1"/>
              </p:cNvCxnSpPr>
              <p:nvPr/>
            </p:nvCxnSpPr>
            <p:spPr bwMode="auto">
              <a:xfrm>
                <a:off x="32004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60" name="Straight Connector 595"/>
              <p:cNvCxnSpPr>
                <a:cxnSpLocks noChangeShapeType="1"/>
              </p:cNvCxnSpPr>
              <p:nvPr/>
            </p:nvCxnSpPr>
            <p:spPr bwMode="auto">
              <a:xfrm>
                <a:off x="35052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3934" name="Straight Connector 569"/>
            <p:cNvCxnSpPr>
              <a:cxnSpLocks noChangeShapeType="1"/>
            </p:cNvCxnSpPr>
            <p:nvPr/>
          </p:nvCxnSpPr>
          <p:spPr bwMode="auto">
            <a:xfrm>
              <a:off x="1158240" y="3635102"/>
              <a:ext cx="0" cy="35560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35" name="Straight Connector 570"/>
            <p:cNvCxnSpPr>
              <a:cxnSpLocks noChangeShapeType="1"/>
            </p:cNvCxnSpPr>
            <p:nvPr/>
          </p:nvCxnSpPr>
          <p:spPr bwMode="auto">
            <a:xfrm>
              <a:off x="1158236" y="3631474"/>
              <a:ext cx="304800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36" name="Straight Connector 571"/>
            <p:cNvCxnSpPr>
              <a:cxnSpLocks noChangeShapeType="1"/>
            </p:cNvCxnSpPr>
            <p:nvPr/>
          </p:nvCxnSpPr>
          <p:spPr bwMode="auto">
            <a:xfrm>
              <a:off x="1473926" y="3272244"/>
              <a:ext cx="304800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37" name="Straight Connector 572"/>
            <p:cNvCxnSpPr>
              <a:cxnSpLocks noChangeShapeType="1"/>
            </p:cNvCxnSpPr>
            <p:nvPr/>
          </p:nvCxnSpPr>
          <p:spPr bwMode="auto">
            <a:xfrm>
              <a:off x="2072644" y="2923902"/>
              <a:ext cx="304800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38" name="Straight Connector 573"/>
            <p:cNvCxnSpPr>
              <a:cxnSpLocks noChangeShapeType="1"/>
            </p:cNvCxnSpPr>
            <p:nvPr/>
          </p:nvCxnSpPr>
          <p:spPr bwMode="auto">
            <a:xfrm>
              <a:off x="2388326" y="3620588"/>
              <a:ext cx="304800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39" name="Straight Connector 574"/>
            <p:cNvCxnSpPr>
              <a:cxnSpLocks noChangeShapeType="1"/>
            </p:cNvCxnSpPr>
            <p:nvPr/>
          </p:nvCxnSpPr>
          <p:spPr bwMode="auto">
            <a:xfrm>
              <a:off x="2693126" y="3642360"/>
              <a:ext cx="0" cy="35560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40" name="Straight Connector 575"/>
            <p:cNvCxnSpPr>
              <a:cxnSpLocks noChangeShapeType="1"/>
            </p:cNvCxnSpPr>
            <p:nvPr/>
          </p:nvCxnSpPr>
          <p:spPr bwMode="auto">
            <a:xfrm>
              <a:off x="1789612" y="3294016"/>
              <a:ext cx="304800" cy="0"/>
            </a:xfrm>
            <a:prstGeom prst="line">
              <a:avLst/>
            </a:prstGeom>
            <a:noFill/>
            <a:ln w="412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41" name="Straight Connector 576"/>
            <p:cNvCxnSpPr>
              <a:cxnSpLocks noChangeShapeType="1"/>
            </p:cNvCxnSpPr>
            <p:nvPr/>
          </p:nvCxnSpPr>
          <p:spPr bwMode="auto">
            <a:xfrm>
              <a:off x="2094406" y="3626031"/>
              <a:ext cx="304800" cy="0"/>
            </a:xfrm>
            <a:prstGeom prst="line">
              <a:avLst/>
            </a:prstGeom>
            <a:noFill/>
            <a:ln w="412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42" name="Straight Connector 577"/>
            <p:cNvCxnSpPr>
              <a:cxnSpLocks noChangeShapeType="1"/>
            </p:cNvCxnSpPr>
            <p:nvPr/>
          </p:nvCxnSpPr>
          <p:spPr bwMode="auto">
            <a:xfrm>
              <a:off x="1484810" y="3626031"/>
              <a:ext cx="304800" cy="0"/>
            </a:xfrm>
            <a:prstGeom prst="line">
              <a:avLst/>
            </a:prstGeom>
            <a:noFill/>
            <a:ln w="412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43" name="Straight Connector 578"/>
            <p:cNvCxnSpPr>
              <a:cxnSpLocks noChangeShapeType="1"/>
            </p:cNvCxnSpPr>
            <p:nvPr/>
          </p:nvCxnSpPr>
          <p:spPr bwMode="auto">
            <a:xfrm>
              <a:off x="1800498" y="3620588"/>
              <a:ext cx="304800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44" name="Straight Connector 579"/>
            <p:cNvCxnSpPr>
              <a:cxnSpLocks noChangeShapeType="1"/>
            </p:cNvCxnSpPr>
            <p:nvPr/>
          </p:nvCxnSpPr>
          <p:spPr bwMode="auto">
            <a:xfrm>
              <a:off x="2083526" y="3294016"/>
              <a:ext cx="304800" cy="0"/>
            </a:xfrm>
            <a:prstGeom prst="line">
              <a:avLst/>
            </a:prstGeom>
            <a:noFill/>
            <a:ln w="412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45" name="Straight Connector 580"/>
            <p:cNvCxnSpPr>
              <a:cxnSpLocks noChangeShapeType="1"/>
            </p:cNvCxnSpPr>
            <p:nvPr/>
          </p:nvCxnSpPr>
          <p:spPr bwMode="auto">
            <a:xfrm>
              <a:off x="2083526" y="2923902"/>
              <a:ext cx="0" cy="68580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46" name="Straight Connector 581"/>
            <p:cNvCxnSpPr>
              <a:cxnSpLocks noChangeShapeType="1"/>
            </p:cNvCxnSpPr>
            <p:nvPr/>
          </p:nvCxnSpPr>
          <p:spPr bwMode="auto">
            <a:xfrm>
              <a:off x="2388326" y="2923902"/>
              <a:ext cx="0" cy="68580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47" name="Straight Connector 582"/>
            <p:cNvCxnSpPr>
              <a:cxnSpLocks noChangeShapeType="1"/>
            </p:cNvCxnSpPr>
            <p:nvPr/>
          </p:nvCxnSpPr>
          <p:spPr bwMode="auto">
            <a:xfrm>
              <a:off x="1473926" y="3283130"/>
              <a:ext cx="0" cy="35560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48" name="Straight Connector 583"/>
            <p:cNvCxnSpPr>
              <a:cxnSpLocks noChangeShapeType="1"/>
            </p:cNvCxnSpPr>
            <p:nvPr/>
          </p:nvCxnSpPr>
          <p:spPr bwMode="auto">
            <a:xfrm>
              <a:off x="1778726" y="3272244"/>
              <a:ext cx="0" cy="35560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49" name="Straight Connector 584"/>
            <p:cNvCxnSpPr>
              <a:cxnSpLocks noChangeShapeType="1"/>
            </p:cNvCxnSpPr>
            <p:nvPr/>
          </p:nvCxnSpPr>
          <p:spPr bwMode="auto">
            <a:xfrm>
              <a:off x="1169126" y="3990702"/>
              <a:ext cx="1524000" cy="0"/>
            </a:xfrm>
            <a:prstGeom prst="line">
              <a:avLst/>
            </a:prstGeom>
            <a:noFill/>
            <a:ln w="412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6" name="Oval 585"/>
            <p:cNvSpPr/>
            <p:nvPr/>
          </p:nvSpPr>
          <p:spPr>
            <a:xfrm>
              <a:off x="2656648" y="3946502"/>
              <a:ext cx="90446" cy="92098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7" name="Oval 586"/>
            <p:cNvSpPr/>
            <p:nvPr/>
          </p:nvSpPr>
          <p:spPr>
            <a:xfrm>
              <a:off x="1120647" y="3946502"/>
              <a:ext cx="92033" cy="92098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3952" name="Straight Connector 587"/>
            <p:cNvCxnSpPr>
              <a:cxnSpLocks noChangeShapeType="1"/>
            </p:cNvCxnSpPr>
            <p:nvPr/>
          </p:nvCxnSpPr>
          <p:spPr bwMode="auto">
            <a:xfrm>
              <a:off x="838200" y="3990702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53" name="Straight Connector 588"/>
            <p:cNvCxnSpPr>
              <a:cxnSpLocks noChangeShapeType="1"/>
            </p:cNvCxnSpPr>
            <p:nvPr/>
          </p:nvCxnSpPr>
          <p:spPr bwMode="auto">
            <a:xfrm>
              <a:off x="838200" y="2923902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54" name="Straight Connector 589"/>
            <p:cNvCxnSpPr>
              <a:cxnSpLocks noChangeShapeType="1"/>
            </p:cNvCxnSpPr>
            <p:nvPr/>
          </p:nvCxnSpPr>
          <p:spPr bwMode="auto">
            <a:xfrm>
              <a:off x="838200" y="3283130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55" name="Straight Connector 590"/>
            <p:cNvCxnSpPr>
              <a:cxnSpLocks noChangeShapeType="1"/>
            </p:cNvCxnSpPr>
            <p:nvPr/>
          </p:nvCxnSpPr>
          <p:spPr bwMode="auto">
            <a:xfrm>
              <a:off x="838200" y="3631474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2" name="Group 611"/>
          <p:cNvGrpSpPr>
            <a:grpSpLocks/>
          </p:cNvGrpSpPr>
          <p:nvPr/>
        </p:nvGrpSpPr>
        <p:grpSpPr bwMode="auto">
          <a:xfrm>
            <a:off x="5148263" y="3087688"/>
            <a:ext cx="2471737" cy="1103312"/>
            <a:chOff x="4724400" y="2858588"/>
            <a:chExt cx="2471058" cy="1103812"/>
          </a:xfrm>
        </p:grpSpPr>
        <p:cxnSp>
          <p:nvCxnSpPr>
            <p:cNvPr id="33876" name="Straight Connector 612"/>
            <p:cNvCxnSpPr>
              <a:cxnSpLocks noChangeShapeType="1"/>
            </p:cNvCxnSpPr>
            <p:nvPr/>
          </p:nvCxnSpPr>
          <p:spPr bwMode="auto">
            <a:xfrm>
              <a:off x="6574972" y="3929742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77" name="Straight Connector 613"/>
            <p:cNvCxnSpPr>
              <a:cxnSpLocks noChangeShapeType="1"/>
            </p:cNvCxnSpPr>
            <p:nvPr/>
          </p:nvCxnSpPr>
          <p:spPr bwMode="auto">
            <a:xfrm>
              <a:off x="6890658" y="3929742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78" name="Straight Connector 614"/>
            <p:cNvCxnSpPr>
              <a:cxnSpLocks noChangeShapeType="1"/>
            </p:cNvCxnSpPr>
            <p:nvPr/>
          </p:nvCxnSpPr>
          <p:spPr bwMode="auto">
            <a:xfrm>
              <a:off x="6574972" y="2862942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79" name="Straight Connector 615"/>
            <p:cNvCxnSpPr>
              <a:cxnSpLocks noChangeShapeType="1"/>
            </p:cNvCxnSpPr>
            <p:nvPr/>
          </p:nvCxnSpPr>
          <p:spPr bwMode="auto">
            <a:xfrm>
              <a:off x="6890658" y="2862942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80" name="Straight Connector 616"/>
            <p:cNvCxnSpPr>
              <a:cxnSpLocks noChangeShapeType="1"/>
            </p:cNvCxnSpPr>
            <p:nvPr/>
          </p:nvCxnSpPr>
          <p:spPr bwMode="auto">
            <a:xfrm>
              <a:off x="6574972" y="3222170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81" name="Straight Connector 617"/>
            <p:cNvCxnSpPr>
              <a:cxnSpLocks noChangeShapeType="1"/>
            </p:cNvCxnSpPr>
            <p:nvPr/>
          </p:nvCxnSpPr>
          <p:spPr bwMode="auto">
            <a:xfrm>
              <a:off x="6890658" y="3222170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82" name="Straight Connector 618"/>
            <p:cNvCxnSpPr>
              <a:cxnSpLocks noChangeShapeType="1"/>
            </p:cNvCxnSpPr>
            <p:nvPr/>
          </p:nvCxnSpPr>
          <p:spPr bwMode="auto">
            <a:xfrm>
              <a:off x="6574972" y="3570514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83" name="Straight Connector 619"/>
            <p:cNvCxnSpPr>
              <a:cxnSpLocks noChangeShapeType="1"/>
            </p:cNvCxnSpPr>
            <p:nvPr/>
          </p:nvCxnSpPr>
          <p:spPr bwMode="auto">
            <a:xfrm>
              <a:off x="6890658" y="3570514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3884" name="Group 620"/>
            <p:cNvGrpSpPr>
              <a:grpSpLocks/>
            </p:cNvGrpSpPr>
            <p:nvPr/>
          </p:nvGrpSpPr>
          <p:grpSpPr bwMode="auto">
            <a:xfrm>
              <a:off x="5040086" y="3925388"/>
              <a:ext cx="1524000" cy="0"/>
              <a:chOff x="2286000" y="4953000"/>
              <a:chExt cx="1524000" cy="0"/>
            </a:xfrm>
          </p:grpSpPr>
          <p:cxnSp>
            <p:nvCxnSpPr>
              <p:cNvPr id="33917" name="Straight Connector 653"/>
              <p:cNvCxnSpPr>
                <a:cxnSpLocks noChangeShapeType="1"/>
              </p:cNvCxnSpPr>
              <p:nvPr/>
            </p:nvCxnSpPr>
            <p:spPr bwMode="auto">
              <a:xfrm>
                <a:off x="22860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18" name="Straight Connector 654"/>
              <p:cNvCxnSpPr>
                <a:cxnSpLocks noChangeShapeType="1"/>
              </p:cNvCxnSpPr>
              <p:nvPr/>
            </p:nvCxnSpPr>
            <p:spPr bwMode="auto">
              <a:xfrm>
                <a:off x="25908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19" name="Straight Connector 655"/>
              <p:cNvCxnSpPr>
                <a:cxnSpLocks noChangeShapeType="1"/>
              </p:cNvCxnSpPr>
              <p:nvPr/>
            </p:nvCxnSpPr>
            <p:spPr bwMode="auto">
              <a:xfrm>
                <a:off x="28956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20" name="Straight Connector 656"/>
              <p:cNvCxnSpPr>
                <a:cxnSpLocks noChangeShapeType="1"/>
              </p:cNvCxnSpPr>
              <p:nvPr/>
            </p:nvCxnSpPr>
            <p:spPr bwMode="auto">
              <a:xfrm>
                <a:off x="32004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21" name="Straight Connector 657"/>
              <p:cNvCxnSpPr>
                <a:cxnSpLocks noChangeShapeType="1"/>
              </p:cNvCxnSpPr>
              <p:nvPr/>
            </p:nvCxnSpPr>
            <p:spPr bwMode="auto">
              <a:xfrm>
                <a:off x="35052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885" name="Group 621"/>
            <p:cNvGrpSpPr>
              <a:grpSpLocks/>
            </p:cNvGrpSpPr>
            <p:nvPr/>
          </p:nvGrpSpPr>
          <p:grpSpPr bwMode="auto">
            <a:xfrm>
              <a:off x="5040086" y="3569788"/>
              <a:ext cx="1524000" cy="0"/>
              <a:chOff x="2286000" y="4953000"/>
              <a:chExt cx="1524000" cy="0"/>
            </a:xfrm>
          </p:grpSpPr>
          <p:cxnSp>
            <p:nvCxnSpPr>
              <p:cNvPr id="33912" name="Straight Connector 648"/>
              <p:cNvCxnSpPr>
                <a:cxnSpLocks noChangeShapeType="1"/>
              </p:cNvCxnSpPr>
              <p:nvPr/>
            </p:nvCxnSpPr>
            <p:spPr bwMode="auto">
              <a:xfrm>
                <a:off x="22860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13" name="Straight Connector 649"/>
              <p:cNvCxnSpPr>
                <a:cxnSpLocks noChangeShapeType="1"/>
              </p:cNvCxnSpPr>
              <p:nvPr/>
            </p:nvCxnSpPr>
            <p:spPr bwMode="auto">
              <a:xfrm>
                <a:off x="25908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14" name="Straight Connector 650"/>
              <p:cNvCxnSpPr>
                <a:cxnSpLocks noChangeShapeType="1"/>
              </p:cNvCxnSpPr>
              <p:nvPr/>
            </p:nvCxnSpPr>
            <p:spPr bwMode="auto">
              <a:xfrm>
                <a:off x="28956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15" name="Straight Connector 651"/>
              <p:cNvCxnSpPr>
                <a:cxnSpLocks noChangeShapeType="1"/>
              </p:cNvCxnSpPr>
              <p:nvPr/>
            </p:nvCxnSpPr>
            <p:spPr bwMode="auto">
              <a:xfrm>
                <a:off x="32004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16" name="Straight Connector 652"/>
              <p:cNvCxnSpPr>
                <a:cxnSpLocks noChangeShapeType="1"/>
              </p:cNvCxnSpPr>
              <p:nvPr/>
            </p:nvCxnSpPr>
            <p:spPr bwMode="auto">
              <a:xfrm>
                <a:off x="35052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886" name="Group 622"/>
            <p:cNvGrpSpPr>
              <a:grpSpLocks/>
            </p:cNvGrpSpPr>
            <p:nvPr/>
          </p:nvGrpSpPr>
          <p:grpSpPr bwMode="auto">
            <a:xfrm>
              <a:off x="5040086" y="3214188"/>
              <a:ext cx="1524000" cy="0"/>
              <a:chOff x="2286000" y="4953000"/>
              <a:chExt cx="1524000" cy="0"/>
            </a:xfrm>
          </p:grpSpPr>
          <p:cxnSp>
            <p:nvCxnSpPr>
              <p:cNvPr id="33907" name="Straight Connector 643"/>
              <p:cNvCxnSpPr>
                <a:cxnSpLocks noChangeShapeType="1"/>
              </p:cNvCxnSpPr>
              <p:nvPr/>
            </p:nvCxnSpPr>
            <p:spPr bwMode="auto">
              <a:xfrm>
                <a:off x="22860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8" name="Straight Connector 644"/>
              <p:cNvCxnSpPr>
                <a:cxnSpLocks noChangeShapeType="1"/>
              </p:cNvCxnSpPr>
              <p:nvPr/>
            </p:nvCxnSpPr>
            <p:spPr bwMode="auto">
              <a:xfrm>
                <a:off x="25908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9" name="Straight Connector 645"/>
              <p:cNvCxnSpPr>
                <a:cxnSpLocks noChangeShapeType="1"/>
              </p:cNvCxnSpPr>
              <p:nvPr/>
            </p:nvCxnSpPr>
            <p:spPr bwMode="auto">
              <a:xfrm>
                <a:off x="28956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10" name="Straight Connector 646"/>
              <p:cNvCxnSpPr>
                <a:cxnSpLocks noChangeShapeType="1"/>
              </p:cNvCxnSpPr>
              <p:nvPr/>
            </p:nvCxnSpPr>
            <p:spPr bwMode="auto">
              <a:xfrm>
                <a:off x="32004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11" name="Straight Connector 647"/>
              <p:cNvCxnSpPr>
                <a:cxnSpLocks noChangeShapeType="1"/>
              </p:cNvCxnSpPr>
              <p:nvPr/>
            </p:nvCxnSpPr>
            <p:spPr bwMode="auto">
              <a:xfrm>
                <a:off x="35052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887" name="Group 623"/>
            <p:cNvGrpSpPr>
              <a:grpSpLocks/>
            </p:cNvGrpSpPr>
            <p:nvPr/>
          </p:nvGrpSpPr>
          <p:grpSpPr bwMode="auto">
            <a:xfrm>
              <a:off x="5040086" y="2858588"/>
              <a:ext cx="1524000" cy="0"/>
              <a:chOff x="2286000" y="4953000"/>
              <a:chExt cx="1524000" cy="0"/>
            </a:xfrm>
          </p:grpSpPr>
          <p:cxnSp>
            <p:nvCxnSpPr>
              <p:cNvPr id="33902" name="Straight Connector 638"/>
              <p:cNvCxnSpPr>
                <a:cxnSpLocks noChangeShapeType="1"/>
              </p:cNvCxnSpPr>
              <p:nvPr/>
            </p:nvCxnSpPr>
            <p:spPr bwMode="auto">
              <a:xfrm>
                <a:off x="22860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3" name="Straight Connector 639"/>
              <p:cNvCxnSpPr>
                <a:cxnSpLocks noChangeShapeType="1"/>
              </p:cNvCxnSpPr>
              <p:nvPr/>
            </p:nvCxnSpPr>
            <p:spPr bwMode="auto">
              <a:xfrm>
                <a:off x="25908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4" name="Straight Connector 640"/>
              <p:cNvCxnSpPr>
                <a:cxnSpLocks noChangeShapeType="1"/>
              </p:cNvCxnSpPr>
              <p:nvPr/>
            </p:nvCxnSpPr>
            <p:spPr bwMode="auto">
              <a:xfrm>
                <a:off x="28956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5" name="Straight Connector 641"/>
              <p:cNvCxnSpPr>
                <a:cxnSpLocks noChangeShapeType="1"/>
              </p:cNvCxnSpPr>
              <p:nvPr/>
            </p:nvCxnSpPr>
            <p:spPr bwMode="auto">
              <a:xfrm>
                <a:off x="32004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6" name="Straight Connector 642"/>
              <p:cNvCxnSpPr>
                <a:cxnSpLocks noChangeShapeType="1"/>
              </p:cNvCxnSpPr>
              <p:nvPr/>
            </p:nvCxnSpPr>
            <p:spPr bwMode="auto">
              <a:xfrm>
                <a:off x="3505200" y="49530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3888" name="Straight Connector 624"/>
            <p:cNvCxnSpPr>
              <a:cxnSpLocks noChangeShapeType="1"/>
            </p:cNvCxnSpPr>
            <p:nvPr/>
          </p:nvCxnSpPr>
          <p:spPr bwMode="auto">
            <a:xfrm>
              <a:off x="5040086" y="2858588"/>
              <a:ext cx="1524000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89" name="Straight Connector 625"/>
            <p:cNvCxnSpPr>
              <a:cxnSpLocks noChangeShapeType="1"/>
            </p:cNvCxnSpPr>
            <p:nvPr/>
          </p:nvCxnSpPr>
          <p:spPr bwMode="auto">
            <a:xfrm>
              <a:off x="5334006" y="3555274"/>
              <a:ext cx="304800" cy="0"/>
            </a:xfrm>
            <a:prstGeom prst="line">
              <a:avLst/>
            </a:prstGeom>
            <a:noFill/>
            <a:ln w="412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0" name="Straight Connector 626"/>
            <p:cNvCxnSpPr>
              <a:cxnSpLocks noChangeShapeType="1"/>
            </p:cNvCxnSpPr>
            <p:nvPr/>
          </p:nvCxnSpPr>
          <p:spPr bwMode="auto">
            <a:xfrm>
              <a:off x="5954486" y="3566160"/>
              <a:ext cx="304800" cy="0"/>
            </a:xfrm>
            <a:prstGeom prst="line">
              <a:avLst/>
            </a:prstGeom>
            <a:noFill/>
            <a:ln w="412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1" name="Straight Connector 627"/>
            <p:cNvCxnSpPr>
              <a:cxnSpLocks noChangeShapeType="1"/>
            </p:cNvCxnSpPr>
            <p:nvPr/>
          </p:nvCxnSpPr>
          <p:spPr bwMode="auto">
            <a:xfrm>
              <a:off x="5040086" y="2858588"/>
              <a:ext cx="0" cy="106680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2" name="Straight Connector 628"/>
            <p:cNvCxnSpPr>
              <a:cxnSpLocks noChangeShapeType="1"/>
            </p:cNvCxnSpPr>
            <p:nvPr/>
          </p:nvCxnSpPr>
          <p:spPr bwMode="auto">
            <a:xfrm>
              <a:off x="6564086" y="2858588"/>
              <a:ext cx="0" cy="106680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3" name="Straight Connector 629"/>
            <p:cNvCxnSpPr>
              <a:cxnSpLocks noChangeShapeType="1"/>
            </p:cNvCxnSpPr>
            <p:nvPr/>
          </p:nvCxnSpPr>
          <p:spPr bwMode="auto">
            <a:xfrm>
              <a:off x="5660572" y="3217816"/>
              <a:ext cx="304800" cy="0"/>
            </a:xfrm>
            <a:prstGeom prst="line">
              <a:avLst/>
            </a:prstGeom>
            <a:noFill/>
            <a:ln w="412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4" name="Straight Connector 630"/>
            <p:cNvCxnSpPr>
              <a:cxnSpLocks noChangeShapeType="1"/>
            </p:cNvCxnSpPr>
            <p:nvPr/>
          </p:nvCxnSpPr>
          <p:spPr bwMode="auto">
            <a:xfrm>
              <a:off x="5954486" y="3217816"/>
              <a:ext cx="304800" cy="0"/>
            </a:xfrm>
            <a:prstGeom prst="line">
              <a:avLst/>
            </a:prstGeom>
            <a:noFill/>
            <a:ln w="412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5" name="Straight Connector 631"/>
            <p:cNvCxnSpPr>
              <a:cxnSpLocks noChangeShapeType="1"/>
            </p:cNvCxnSpPr>
            <p:nvPr/>
          </p:nvCxnSpPr>
          <p:spPr bwMode="auto">
            <a:xfrm>
              <a:off x="5050972" y="3914502"/>
              <a:ext cx="1524000" cy="0"/>
            </a:xfrm>
            <a:prstGeom prst="line">
              <a:avLst/>
            </a:prstGeom>
            <a:noFill/>
            <a:ln w="412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3" name="Oval 632"/>
            <p:cNvSpPr/>
            <p:nvPr/>
          </p:nvSpPr>
          <p:spPr>
            <a:xfrm>
              <a:off x="5003723" y="3870283"/>
              <a:ext cx="90462" cy="92117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4" name="Oval 633"/>
            <p:cNvSpPr/>
            <p:nvPr/>
          </p:nvSpPr>
          <p:spPr>
            <a:xfrm>
              <a:off x="6527305" y="3860754"/>
              <a:ext cx="90462" cy="90529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3898" name="Straight Connector 634"/>
            <p:cNvCxnSpPr>
              <a:cxnSpLocks noChangeShapeType="1"/>
            </p:cNvCxnSpPr>
            <p:nvPr/>
          </p:nvCxnSpPr>
          <p:spPr bwMode="auto">
            <a:xfrm>
              <a:off x="4724400" y="3925388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9" name="Straight Connector 635"/>
            <p:cNvCxnSpPr>
              <a:cxnSpLocks noChangeShapeType="1"/>
            </p:cNvCxnSpPr>
            <p:nvPr/>
          </p:nvCxnSpPr>
          <p:spPr bwMode="auto">
            <a:xfrm>
              <a:off x="4724400" y="2858588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0" name="Straight Connector 636"/>
            <p:cNvCxnSpPr>
              <a:cxnSpLocks noChangeShapeType="1"/>
            </p:cNvCxnSpPr>
            <p:nvPr/>
          </p:nvCxnSpPr>
          <p:spPr bwMode="auto">
            <a:xfrm>
              <a:off x="4724400" y="3217816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1" name="Straight Connector 637"/>
            <p:cNvCxnSpPr>
              <a:cxnSpLocks noChangeShapeType="1"/>
            </p:cNvCxnSpPr>
            <p:nvPr/>
          </p:nvCxnSpPr>
          <p:spPr bwMode="auto">
            <a:xfrm>
              <a:off x="4724400" y="3566160"/>
              <a:ext cx="304800" cy="0"/>
            </a:xfrm>
            <a:prstGeom prst="line">
              <a:avLst/>
            </a:prstGeom>
            <a:noFill/>
            <a:ln w="19050" algn="ctr">
              <a:solidFill>
                <a:srgbClr val="4A7EBB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148263" y="1066800"/>
            <a:ext cx="2460625" cy="1165225"/>
            <a:chOff x="3810000" y="1524000"/>
            <a:chExt cx="2460172" cy="1164772"/>
          </a:xfrm>
        </p:grpSpPr>
        <p:grpSp>
          <p:nvGrpSpPr>
            <p:cNvPr id="33811" name="Group 513"/>
            <p:cNvGrpSpPr>
              <a:grpSpLocks/>
            </p:cNvGrpSpPr>
            <p:nvPr/>
          </p:nvGrpSpPr>
          <p:grpSpPr bwMode="auto">
            <a:xfrm>
              <a:off x="3810000" y="1584960"/>
              <a:ext cx="2460172" cy="1103812"/>
              <a:chOff x="4702628" y="533400"/>
              <a:chExt cx="2460172" cy="1103812"/>
            </a:xfrm>
          </p:grpSpPr>
          <p:cxnSp>
            <p:nvCxnSpPr>
              <p:cNvPr id="33834" name="Straight Connector 514"/>
              <p:cNvCxnSpPr>
                <a:cxnSpLocks noChangeShapeType="1"/>
              </p:cNvCxnSpPr>
              <p:nvPr/>
            </p:nvCxnSpPr>
            <p:spPr bwMode="auto">
              <a:xfrm>
                <a:off x="5007428" y="16002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35" name="Straight Connector 515"/>
              <p:cNvCxnSpPr>
                <a:cxnSpLocks noChangeShapeType="1"/>
              </p:cNvCxnSpPr>
              <p:nvPr/>
            </p:nvCxnSpPr>
            <p:spPr bwMode="auto">
              <a:xfrm>
                <a:off x="5312228" y="16002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36" name="Straight Connector 516"/>
              <p:cNvCxnSpPr>
                <a:cxnSpLocks noChangeShapeType="1"/>
              </p:cNvCxnSpPr>
              <p:nvPr/>
            </p:nvCxnSpPr>
            <p:spPr bwMode="auto">
              <a:xfrm>
                <a:off x="5617028" y="16002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37" name="Straight Connector 517"/>
              <p:cNvCxnSpPr>
                <a:cxnSpLocks noChangeShapeType="1"/>
              </p:cNvCxnSpPr>
              <p:nvPr/>
            </p:nvCxnSpPr>
            <p:spPr bwMode="auto">
              <a:xfrm>
                <a:off x="5921828" y="16002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38" name="Straight Connector 518"/>
              <p:cNvCxnSpPr>
                <a:cxnSpLocks noChangeShapeType="1"/>
              </p:cNvCxnSpPr>
              <p:nvPr/>
            </p:nvCxnSpPr>
            <p:spPr bwMode="auto">
              <a:xfrm>
                <a:off x="6226628" y="16002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33839" name="Group 519"/>
              <p:cNvGrpSpPr>
                <a:grpSpLocks/>
              </p:cNvGrpSpPr>
              <p:nvPr/>
            </p:nvGrpSpPr>
            <p:grpSpPr bwMode="auto">
              <a:xfrm>
                <a:off x="5007428" y="1244600"/>
                <a:ext cx="1524000" cy="0"/>
                <a:chOff x="2286000" y="4953000"/>
                <a:chExt cx="1524000" cy="0"/>
              </a:xfrm>
            </p:grpSpPr>
            <p:cxnSp>
              <p:nvCxnSpPr>
                <p:cNvPr id="33871" name="Straight Connector 551"/>
                <p:cNvCxnSpPr>
                  <a:cxnSpLocks noChangeShapeType="1"/>
                </p:cNvCxnSpPr>
                <p:nvPr/>
              </p:nvCxnSpPr>
              <p:spPr bwMode="auto">
                <a:xfrm>
                  <a:off x="2286000" y="4953000"/>
                  <a:ext cx="304800" cy="0"/>
                </a:xfrm>
                <a:prstGeom prst="line">
                  <a:avLst/>
                </a:prstGeom>
                <a:noFill/>
                <a:ln w="19050" algn="ctr">
                  <a:solidFill>
                    <a:srgbClr val="4A7EBB"/>
                  </a:solidFill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872" name="Straight Connector 552"/>
                <p:cNvCxnSpPr>
                  <a:cxnSpLocks noChangeShapeType="1"/>
                </p:cNvCxnSpPr>
                <p:nvPr/>
              </p:nvCxnSpPr>
              <p:spPr bwMode="auto">
                <a:xfrm>
                  <a:off x="2590800" y="4953000"/>
                  <a:ext cx="304800" cy="0"/>
                </a:xfrm>
                <a:prstGeom prst="line">
                  <a:avLst/>
                </a:prstGeom>
                <a:noFill/>
                <a:ln w="19050" algn="ctr">
                  <a:solidFill>
                    <a:srgbClr val="4A7EBB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873" name="Straight Connector 553"/>
                <p:cNvCxnSpPr>
                  <a:cxnSpLocks noChangeShapeType="1"/>
                </p:cNvCxnSpPr>
                <p:nvPr/>
              </p:nvCxnSpPr>
              <p:spPr bwMode="auto">
                <a:xfrm>
                  <a:off x="2895600" y="4953000"/>
                  <a:ext cx="304800" cy="0"/>
                </a:xfrm>
                <a:prstGeom prst="line">
                  <a:avLst/>
                </a:prstGeom>
                <a:noFill/>
                <a:ln w="19050" algn="ctr">
                  <a:solidFill>
                    <a:srgbClr val="4A7EBB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874" name="Straight Connector 554"/>
                <p:cNvCxnSpPr>
                  <a:cxnSpLocks noChangeShapeType="1"/>
                </p:cNvCxnSpPr>
                <p:nvPr/>
              </p:nvCxnSpPr>
              <p:spPr bwMode="auto">
                <a:xfrm>
                  <a:off x="3200400" y="4953000"/>
                  <a:ext cx="304800" cy="0"/>
                </a:xfrm>
                <a:prstGeom prst="line">
                  <a:avLst/>
                </a:prstGeom>
                <a:noFill/>
                <a:ln w="19050" algn="ctr">
                  <a:solidFill>
                    <a:srgbClr val="4A7EBB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875" name="Straight Connector 555"/>
                <p:cNvCxnSpPr>
                  <a:cxnSpLocks noChangeShapeType="1"/>
                </p:cNvCxnSpPr>
                <p:nvPr/>
              </p:nvCxnSpPr>
              <p:spPr bwMode="auto">
                <a:xfrm>
                  <a:off x="3505200" y="4953000"/>
                  <a:ext cx="304800" cy="0"/>
                </a:xfrm>
                <a:prstGeom prst="line">
                  <a:avLst/>
                </a:prstGeom>
                <a:noFill/>
                <a:ln w="19050" algn="ctr">
                  <a:solidFill>
                    <a:srgbClr val="4A7EBB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3840" name="Group 520"/>
              <p:cNvGrpSpPr>
                <a:grpSpLocks/>
              </p:cNvGrpSpPr>
              <p:nvPr/>
            </p:nvGrpSpPr>
            <p:grpSpPr bwMode="auto">
              <a:xfrm>
                <a:off x="5007428" y="889000"/>
                <a:ext cx="1524000" cy="0"/>
                <a:chOff x="2286000" y="4953000"/>
                <a:chExt cx="1524000" cy="0"/>
              </a:xfrm>
            </p:grpSpPr>
            <p:cxnSp>
              <p:nvCxnSpPr>
                <p:cNvPr id="33866" name="Straight Connector 546"/>
                <p:cNvCxnSpPr>
                  <a:cxnSpLocks noChangeShapeType="1"/>
                </p:cNvCxnSpPr>
                <p:nvPr/>
              </p:nvCxnSpPr>
              <p:spPr bwMode="auto">
                <a:xfrm>
                  <a:off x="2286000" y="4953000"/>
                  <a:ext cx="304800" cy="0"/>
                </a:xfrm>
                <a:prstGeom prst="line">
                  <a:avLst/>
                </a:prstGeom>
                <a:noFill/>
                <a:ln w="19050" algn="ctr">
                  <a:solidFill>
                    <a:srgbClr val="4A7EBB"/>
                  </a:solidFill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867" name="Straight Connector 547"/>
                <p:cNvCxnSpPr>
                  <a:cxnSpLocks noChangeShapeType="1"/>
                </p:cNvCxnSpPr>
                <p:nvPr/>
              </p:nvCxnSpPr>
              <p:spPr bwMode="auto">
                <a:xfrm>
                  <a:off x="2590800" y="4953000"/>
                  <a:ext cx="304800" cy="0"/>
                </a:xfrm>
                <a:prstGeom prst="line">
                  <a:avLst/>
                </a:prstGeom>
                <a:noFill/>
                <a:ln w="19050" algn="ctr">
                  <a:solidFill>
                    <a:srgbClr val="4A7EBB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868" name="Straight Connector 548"/>
                <p:cNvCxnSpPr>
                  <a:cxnSpLocks noChangeShapeType="1"/>
                </p:cNvCxnSpPr>
                <p:nvPr/>
              </p:nvCxnSpPr>
              <p:spPr bwMode="auto">
                <a:xfrm>
                  <a:off x="2895600" y="4953000"/>
                  <a:ext cx="304800" cy="0"/>
                </a:xfrm>
                <a:prstGeom prst="line">
                  <a:avLst/>
                </a:prstGeom>
                <a:noFill/>
                <a:ln w="19050" algn="ctr">
                  <a:solidFill>
                    <a:srgbClr val="4A7EBB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869" name="Straight Connector 549"/>
                <p:cNvCxnSpPr>
                  <a:cxnSpLocks noChangeShapeType="1"/>
                </p:cNvCxnSpPr>
                <p:nvPr/>
              </p:nvCxnSpPr>
              <p:spPr bwMode="auto">
                <a:xfrm>
                  <a:off x="3200400" y="4953000"/>
                  <a:ext cx="304800" cy="0"/>
                </a:xfrm>
                <a:prstGeom prst="line">
                  <a:avLst/>
                </a:prstGeom>
                <a:noFill/>
                <a:ln w="19050" algn="ctr">
                  <a:solidFill>
                    <a:srgbClr val="4A7EBB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870" name="Straight Connector 550"/>
                <p:cNvCxnSpPr>
                  <a:cxnSpLocks noChangeShapeType="1"/>
                </p:cNvCxnSpPr>
                <p:nvPr/>
              </p:nvCxnSpPr>
              <p:spPr bwMode="auto">
                <a:xfrm>
                  <a:off x="3505200" y="4953000"/>
                  <a:ext cx="304800" cy="0"/>
                </a:xfrm>
                <a:prstGeom prst="line">
                  <a:avLst/>
                </a:prstGeom>
                <a:noFill/>
                <a:ln w="19050" algn="ctr">
                  <a:solidFill>
                    <a:srgbClr val="4A7EBB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3841" name="Group 521"/>
              <p:cNvGrpSpPr>
                <a:grpSpLocks/>
              </p:cNvGrpSpPr>
              <p:nvPr/>
            </p:nvGrpSpPr>
            <p:grpSpPr bwMode="auto">
              <a:xfrm>
                <a:off x="5007428" y="533400"/>
                <a:ext cx="1524000" cy="0"/>
                <a:chOff x="2286000" y="4953000"/>
                <a:chExt cx="1524000" cy="0"/>
              </a:xfrm>
            </p:grpSpPr>
            <p:cxnSp>
              <p:nvCxnSpPr>
                <p:cNvPr id="33861" name="Straight Connector 541"/>
                <p:cNvCxnSpPr>
                  <a:cxnSpLocks noChangeShapeType="1"/>
                </p:cNvCxnSpPr>
                <p:nvPr/>
              </p:nvCxnSpPr>
              <p:spPr bwMode="auto">
                <a:xfrm>
                  <a:off x="2286000" y="4953000"/>
                  <a:ext cx="304800" cy="0"/>
                </a:xfrm>
                <a:prstGeom prst="line">
                  <a:avLst/>
                </a:prstGeom>
                <a:noFill/>
                <a:ln w="19050" algn="ctr">
                  <a:solidFill>
                    <a:srgbClr val="4A7EBB"/>
                  </a:solidFill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862" name="Straight Connector 542"/>
                <p:cNvCxnSpPr>
                  <a:cxnSpLocks noChangeShapeType="1"/>
                </p:cNvCxnSpPr>
                <p:nvPr/>
              </p:nvCxnSpPr>
              <p:spPr bwMode="auto">
                <a:xfrm>
                  <a:off x="2590800" y="4953000"/>
                  <a:ext cx="304800" cy="0"/>
                </a:xfrm>
                <a:prstGeom prst="line">
                  <a:avLst/>
                </a:prstGeom>
                <a:noFill/>
                <a:ln w="19050" algn="ctr">
                  <a:solidFill>
                    <a:srgbClr val="4A7EBB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863" name="Straight Connector 543"/>
                <p:cNvCxnSpPr>
                  <a:cxnSpLocks noChangeShapeType="1"/>
                </p:cNvCxnSpPr>
                <p:nvPr/>
              </p:nvCxnSpPr>
              <p:spPr bwMode="auto">
                <a:xfrm>
                  <a:off x="2895600" y="4953000"/>
                  <a:ext cx="304800" cy="0"/>
                </a:xfrm>
                <a:prstGeom prst="line">
                  <a:avLst/>
                </a:prstGeom>
                <a:noFill/>
                <a:ln w="19050" algn="ctr">
                  <a:solidFill>
                    <a:srgbClr val="4A7EBB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864" name="Straight Connector 544"/>
                <p:cNvCxnSpPr>
                  <a:cxnSpLocks noChangeShapeType="1"/>
                </p:cNvCxnSpPr>
                <p:nvPr/>
              </p:nvCxnSpPr>
              <p:spPr bwMode="auto">
                <a:xfrm>
                  <a:off x="3200400" y="4953000"/>
                  <a:ext cx="304800" cy="0"/>
                </a:xfrm>
                <a:prstGeom prst="line">
                  <a:avLst/>
                </a:prstGeom>
                <a:noFill/>
                <a:ln w="19050" algn="ctr">
                  <a:solidFill>
                    <a:srgbClr val="4A7EBB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865" name="Straight Connector 545"/>
                <p:cNvCxnSpPr>
                  <a:cxnSpLocks noChangeShapeType="1"/>
                </p:cNvCxnSpPr>
                <p:nvPr/>
              </p:nvCxnSpPr>
              <p:spPr bwMode="auto">
                <a:xfrm>
                  <a:off x="3505200" y="4953000"/>
                  <a:ext cx="304800" cy="0"/>
                </a:xfrm>
                <a:prstGeom prst="line">
                  <a:avLst/>
                </a:prstGeom>
                <a:noFill/>
                <a:ln w="19050" algn="ctr">
                  <a:solidFill>
                    <a:srgbClr val="4A7EBB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3842" name="Straight Connector 522"/>
              <p:cNvCxnSpPr>
                <a:cxnSpLocks noChangeShapeType="1"/>
              </p:cNvCxnSpPr>
              <p:nvPr/>
            </p:nvCxnSpPr>
            <p:spPr bwMode="auto">
              <a:xfrm>
                <a:off x="5312234" y="1230086"/>
                <a:ext cx="304800" cy="0"/>
              </a:xfrm>
              <a:prstGeom prst="line">
                <a:avLst/>
              </a:prstGeom>
              <a:noFill/>
              <a:ln w="412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43" name="Straight Connector 523"/>
              <p:cNvCxnSpPr>
                <a:cxnSpLocks noChangeShapeType="1"/>
              </p:cNvCxnSpPr>
              <p:nvPr/>
            </p:nvCxnSpPr>
            <p:spPr bwMode="auto">
              <a:xfrm>
                <a:off x="5932714" y="1240972"/>
                <a:ext cx="304800" cy="0"/>
              </a:xfrm>
              <a:prstGeom prst="line">
                <a:avLst/>
              </a:prstGeom>
              <a:noFill/>
              <a:ln w="412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44" name="Straight Connector 524"/>
              <p:cNvCxnSpPr>
                <a:cxnSpLocks noChangeShapeType="1"/>
              </p:cNvCxnSpPr>
              <p:nvPr/>
            </p:nvCxnSpPr>
            <p:spPr bwMode="auto">
              <a:xfrm>
                <a:off x="5617032" y="892628"/>
                <a:ext cx="304800" cy="0"/>
              </a:xfrm>
              <a:prstGeom prst="line">
                <a:avLst/>
              </a:prstGeom>
              <a:noFill/>
              <a:ln w="412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45" name="Straight Connector 525"/>
              <p:cNvCxnSpPr>
                <a:cxnSpLocks noChangeShapeType="1"/>
              </p:cNvCxnSpPr>
              <p:nvPr/>
            </p:nvCxnSpPr>
            <p:spPr bwMode="auto">
              <a:xfrm>
                <a:off x="5910946" y="892628"/>
                <a:ext cx="304800" cy="0"/>
              </a:xfrm>
              <a:prstGeom prst="line">
                <a:avLst/>
              </a:prstGeom>
              <a:noFill/>
              <a:ln w="412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46" name="Straight Connector 526"/>
              <p:cNvCxnSpPr>
                <a:cxnSpLocks noChangeShapeType="1"/>
              </p:cNvCxnSpPr>
              <p:nvPr/>
            </p:nvCxnSpPr>
            <p:spPr bwMode="auto">
              <a:xfrm>
                <a:off x="5007428" y="1600200"/>
                <a:ext cx="1524000" cy="0"/>
              </a:xfrm>
              <a:prstGeom prst="line">
                <a:avLst/>
              </a:prstGeom>
              <a:noFill/>
              <a:ln w="539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28" name="Oval 527"/>
              <p:cNvSpPr/>
              <p:nvPr/>
            </p:nvSpPr>
            <p:spPr>
              <a:xfrm>
                <a:off x="4953407" y="1545173"/>
                <a:ext cx="90470" cy="92039"/>
              </a:xfrm>
              <a:prstGeom prst="ellipse">
                <a:avLst/>
              </a:prstGeom>
              <a:solidFill>
                <a:srgbClr val="FFFF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kern="0">
                  <a:solidFill>
                    <a:sysClr val="window" lastClr="FFFFFF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9" name="Oval 528"/>
              <p:cNvSpPr/>
              <p:nvPr/>
            </p:nvSpPr>
            <p:spPr>
              <a:xfrm>
                <a:off x="6508870" y="1545173"/>
                <a:ext cx="92058" cy="92039"/>
              </a:xfrm>
              <a:prstGeom prst="ellipse">
                <a:avLst/>
              </a:prstGeom>
              <a:solidFill>
                <a:srgbClr val="FFFF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kern="0">
                  <a:solidFill>
                    <a:sysClr val="window" lastClr="FFFFFF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3849" name="Straight Connector 529"/>
              <p:cNvCxnSpPr>
                <a:cxnSpLocks noChangeShapeType="1"/>
              </p:cNvCxnSpPr>
              <p:nvPr/>
            </p:nvCxnSpPr>
            <p:spPr bwMode="auto">
              <a:xfrm>
                <a:off x="4702628" y="16002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50" name="Straight Connector 530"/>
              <p:cNvCxnSpPr>
                <a:cxnSpLocks noChangeShapeType="1"/>
              </p:cNvCxnSpPr>
              <p:nvPr/>
            </p:nvCxnSpPr>
            <p:spPr bwMode="auto">
              <a:xfrm>
                <a:off x="4702628" y="5334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51" name="Straight Connector 531"/>
              <p:cNvCxnSpPr>
                <a:cxnSpLocks noChangeShapeType="1"/>
              </p:cNvCxnSpPr>
              <p:nvPr/>
            </p:nvCxnSpPr>
            <p:spPr bwMode="auto">
              <a:xfrm>
                <a:off x="4702628" y="892628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52" name="Straight Connector 532"/>
              <p:cNvCxnSpPr>
                <a:cxnSpLocks noChangeShapeType="1"/>
              </p:cNvCxnSpPr>
              <p:nvPr/>
            </p:nvCxnSpPr>
            <p:spPr bwMode="auto">
              <a:xfrm>
                <a:off x="4702628" y="1240972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53" name="Straight Connector 533"/>
              <p:cNvCxnSpPr>
                <a:cxnSpLocks noChangeShapeType="1"/>
              </p:cNvCxnSpPr>
              <p:nvPr/>
            </p:nvCxnSpPr>
            <p:spPr bwMode="auto">
              <a:xfrm>
                <a:off x="6542314" y="16002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54" name="Straight Connector 534"/>
              <p:cNvCxnSpPr>
                <a:cxnSpLocks noChangeShapeType="1"/>
              </p:cNvCxnSpPr>
              <p:nvPr/>
            </p:nvCxnSpPr>
            <p:spPr bwMode="auto">
              <a:xfrm>
                <a:off x="6858000" y="16002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55" name="Straight Connector 535"/>
              <p:cNvCxnSpPr>
                <a:cxnSpLocks noChangeShapeType="1"/>
              </p:cNvCxnSpPr>
              <p:nvPr/>
            </p:nvCxnSpPr>
            <p:spPr bwMode="auto">
              <a:xfrm>
                <a:off x="6542314" y="5334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56" name="Straight Connector 536"/>
              <p:cNvCxnSpPr>
                <a:cxnSpLocks noChangeShapeType="1"/>
              </p:cNvCxnSpPr>
              <p:nvPr/>
            </p:nvCxnSpPr>
            <p:spPr bwMode="auto">
              <a:xfrm>
                <a:off x="6858000" y="533400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57" name="Straight Connector 537"/>
              <p:cNvCxnSpPr>
                <a:cxnSpLocks noChangeShapeType="1"/>
              </p:cNvCxnSpPr>
              <p:nvPr/>
            </p:nvCxnSpPr>
            <p:spPr bwMode="auto">
              <a:xfrm>
                <a:off x="6542314" y="892628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58" name="Straight Connector 538"/>
              <p:cNvCxnSpPr>
                <a:cxnSpLocks noChangeShapeType="1"/>
              </p:cNvCxnSpPr>
              <p:nvPr/>
            </p:nvCxnSpPr>
            <p:spPr bwMode="auto">
              <a:xfrm>
                <a:off x="6858000" y="892628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59" name="Straight Connector 539"/>
              <p:cNvCxnSpPr>
                <a:cxnSpLocks noChangeShapeType="1"/>
              </p:cNvCxnSpPr>
              <p:nvPr/>
            </p:nvCxnSpPr>
            <p:spPr bwMode="auto">
              <a:xfrm>
                <a:off x="6542314" y="1240972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60" name="Straight Connector 540"/>
              <p:cNvCxnSpPr>
                <a:cxnSpLocks noChangeShapeType="1"/>
              </p:cNvCxnSpPr>
              <p:nvPr/>
            </p:nvCxnSpPr>
            <p:spPr bwMode="auto">
              <a:xfrm>
                <a:off x="6858000" y="1240972"/>
                <a:ext cx="304800" cy="0"/>
              </a:xfrm>
              <a:prstGeom prst="line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3812" name="Straight Connector 662"/>
            <p:cNvCxnSpPr>
              <a:cxnSpLocks noChangeShapeType="1"/>
            </p:cNvCxnSpPr>
            <p:nvPr/>
          </p:nvCxnSpPr>
          <p:spPr bwMode="auto">
            <a:xfrm>
              <a:off x="4114800" y="2286000"/>
              <a:ext cx="304800" cy="0"/>
            </a:xfrm>
            <a:prstGeom prst="line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3" name="Straight Connector 663"/>
            <p:cNvCxnSpPr>
              <a:cxnSpLocks noChangeShapeType="1"/>
            </p:cNvCxnSpPr>
            <p:nvPr/>
          </p:nvCxnSpPr>
          <p:spPr bwMode="auto">
            <a:xfrm flipH="1">
              <a:off x="4223658" y="2231572"/>
              <a:ext cx="87086" cy="102326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4" name="Straight Connector 664"/>
            <p:cNvCxnSpPr>
              <a:cxnSpLocks noChangeShapeType="1"/>
            </p:cNvCxnSpPr>
            <p:nvPr/>
          </p:nvCxnSpPr>
          <p:spPr bwMode="auto">
            <a:xfrm>
              <a:off x="4724400" y="2286000"/>
              <a:ext cx="304800" cy="0"/>
            </a:xfrm>
            <a:prstGeom prst="line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5" name="Straight Connector 665"/>
            <p:cNvCxnSpPr>
              <a:cxnSpLocks noChangeShapeType="1"/>
            </p:cNvCxnSpPr>
            <p:nvPr/>
          </p:nvCxnSpPr>
          <p:spPr bwMode="auto">
            <a:xfrm flipH="1">
              <a:off x="4833258" y="2231572"/>
              <a:ext cx="87086" cy="102326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6" name="Straight Connector 666"/>
            <p:cNvCxnSpPr>
              <a:cxnSpLocks noChangeShapeType="1"/>
            </p:cNvCxnSpPr>
            <p:nvPr/>
          </p:nvCxnSpPr>
          <p:spPr bwMode="auto">
            <a:xfrm>
              <a:off x="5344886" y="2286000"/>
              <a:ext cx="304800" cy="0"/>
            </a:xfrm>
            <a:prstGeom prst="line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7" name="Straight Connector 667"/>
            <p:cNvCxnSpPr>
              <a:cxnSpLocks noChangeShapeType="1"/>
            </p:cNvCxnSpPr>
            <p:nvPr/>
          </p:nvCxnSpPr>
          <p:spPr bwMode="auto">
            <a:xfrm flipH="1">
              <a:off x="5453744" y="2231572"/>
              <a:ext cx="87086" cy="102326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8" name="Straight Connector 668"/>
            <p:cNvCxnSpPr>
              <a:cxnSpLocks noChangeShapeType="1"/>
            </p:cNvCxnSpPr>
            <p:nvPr/>
          </p:nvCxnSpPr>
          <p:spPr bwMode="auto">
            <a:xfrm>
              <a:off x="4114800" y="1937658"/>
              <a:ext cx="304800" cy="0"/>
            </a:xfrm>
            <a:prstGeom prst="line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9" name="Straight Connector 669"/>
            <p:cNvCxnSpPr>
              <a:cxnSpLocks noChangeShapeType="1"/>
            </p:cNvCxnSpPr>
            <p:nvPr/>
          </p:nvCxnSpPr>
          <p:spPr bwMode="auto">
            <a:xfrm flipH="1">
              <a:off x="4223658" y="1883230"/>
              <a:ext cx="87086" cy="102326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0" name="Straight Connector 670"/>
            <p:cNvCxnSpPr>
              <a:cxnSpLocks noChangeShapeType="1"/>
            </p:cNvCxnSpPr>
            <p:nvPr/>
          </p:nvCxnSpPr>
          <p:spPr bwMode="auto">
            <a:xfrm>
              <a:off x="4441372" y="1937658"/>
              <a:ext cx="304800" cy="0"/>
            </a:xfrm>
            <a:prstGeom prst="line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1" name="Straight Connector 671"/>
            <p:cNvCxnSpPr>
              <a:cxnSpLocks noChangeShapeType="1"/>
            </p:cNvCxnSpPr>
            <p:nvPr/>
          </p:nvCxnSpPr>
          <p:spPr bwMode="auto">
            <a:xfrm flipH="1">
              <a:off x="4550230" y="1883230"/>
              <a:ext cx="87086" cy="102326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2" name="Straight Connector 672"/>
            <p:cNvCxnSpPr>
              <a:cxnSpLocks noChangeShapeType="1"/>
            </p:cNvCxnSpPr>
            <p:nvPr/>
          </p:nvCxnSpPr>
          <p:spPr bwMode="auto">
            <a:xfrm>
              <a:off x="5344886" y="1937658"/>
              <a:ext cx="304800" cy="0"/>
            </a:xfrm>
            <a:prstGeom prst="line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3" name="Straight Connector 673"/>
            <p:cNvCxnSpPr>
              <a:cxnSpLocks noChangeShapeType="1"/>
            </p:cNvCxnSpPr>
            <p:nvPr/>
          </p:nvCxnSpPr>
          <p:spPr bwMode="auto">
            <a:xfrm flipH="1">
              <a:off x="5453744" y="1883230"/>
              <a:ext cx="87086" cy="102326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4" name="Straight Connector 674"/>
            <p:cNvCxnSpPr>
              <a:cxnSpLocks noChangeShapeType="1"/>
            </p:cNvCxnSpPr>
            <p:nvPr/>
          </p:nvCxnSpPr>
          <p:spPr bwMode="auto">
            <a:xfrm>
              <a:off x="5323114" y="1584960"/>
              <a:ext cx="304800" cy="0"/>
            </a:xfrm>
            <a:prstGeom prst="line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5" name="Straight Connector 675"/>
            <p:cNvCxnSpPr>
              <a:cxnSpLocks noChangeShapeType="1"/>
            </p:cNvCxnSpPr>
            <p:nvPr/>
          </p:nvCxnSpPr>
          <p:spPr bwMode="auto">
            <a:xfrm flipH="1">
              <a:off x="5431972" y="1530532"/>
              <a:ext cx="87086" cy="102326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6" name="Straight Connector 676"/>
            <p:cNvCxnSpPr>
              <a:cxnSpLocks noChangeShapeType="1"/>
            </p:cNvCxnSpPr>
            <p:nvPr/>
          </p:nvCxnSpPr>
          <p:spPr bwMode="auto">
            <a:xfrm>
              <a:off x="5029204" y="1589314"/>
              <a:ext cx="304800" cy="0"/>
            </a:xfrm>
            <a:prstGeom prst="line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7" name="Straight Connector 677"/>
            <p:cNvCxnSpPr>
              <a:cxnSpLocks noChangeShapeType="1"/>
            </p:cNvCxnSpPr>
            <p:nvPr/>
          </p:nvCxnSpPr>
          <p:spPr bwMode="auto">
            <a:xfrm flipH="1">
              <a:off x="5138062" y="1534886"/>
              <a:ext cx="87086" cy="102326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8" name="Straight Connector 678"/>
            <p:cNvCxnSpPr>
              <a:cxnSpLocks noChangeShapeType="1"/>
            </p:cNvCxnSpPr>
            <p:nvPr/>
          </p:nvCxnSpPr>
          <p:spPr bwMode="auto">
            <a:xfrm>
              <a:off x="4724400" y="1578428"/>
              <a:ext cx="304800" cy="0"/>
            </a:xfrm>
            <a:prstGeom prst="line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9" name="Straight Connector 679"/>
            <p:cNvCxnSpPr>
              <a:cxnSpLocks noChangeShapeType="1"/>
            </p:cNvCxnSpPr>
            <p:nvPr/>
          </p:nvCxnSpPr>
          <p:spPr bwMode="auto">
            <a:xfrm flipH="1">
              <a:off x="4833258" y="1524000"/>
              <a:ext cx="87086" cy="102326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0" name="Straight Connector 680"/>
            <p:cNvCxnSpPr>
              <a:cxnSpLocks noChangeShapeType="1"/>
            </p:cNvCxnSpPr>
            <p:nvPr/>
          </p:nvCxnSpPr>
          <p:spPr bwMode="auto">
            <a:xfrm>
              <a:off x="4419600" y="1578428"/>
              <a:ext cx="304800" cy="0"/>
            </a:xfrm>
            <a:prstGeom prst="line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1" name="Straight Connector 681"/>
            <p:cNvCxnSpPr>
              <a:cxnSpLocks noChangeShapeType="1"/>
            </p:cNvCxnSpPr>
            <p:nvPr/>
          </p:nvCxnSpPr>
          <p:spPr bwMode="auto">
            <a:xfrm flipH="1">
              <a:off x="4528458" y="1524000"/>
              <a:ext cx="87086" cy="102326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2" name="Straight Connector 682"/>
            <p:cNvCxnSpPr>
              <a:cxnSpLocks noChangeShapeType="1"/>
            </p:cNvCxnSpPr>
            <p:nvPr/>
          </p:nvCxnSpPr>
          <p:spPr bwMode="auto">
            <a:xfrm>
              <a:off x="4114800" y="1578430"/>
              <a:ext cx="304800" cy="0"/>
            </a:xfrm>
            <a:prstGeom prst="line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3" name="Straight Connector 683"/>
            <p:cNvCxnSpPr>
              <a:cxnSpLocks noChangeShapeType="1"/>
            </p:cNvCxnSpPr>
            <p:nvPr/>
          </p:nvCxnSpPr>
          <p:spPr bwMode="auto">
            <a:xfrm flipH="1">
              <a:off x="4223658" y="1524002"/>
              <a:ext cx="87086" cy="102326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" name="Straight Arrow Connector 4"/>
          <p:cNvCxnSpPr/>
          <p:nvPr/>
        </p:nvCxnSpPr>
        <p:spPr>
          <a:xfrm>
            <a:off x="4614863" y="16002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172200" y="2336800"/>
            <a:ext cx="0" cy="66040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55925" y="2336800"/>
            <a:ext cx="0" cy="66040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119813" y="2327275"/>
            <a:ext cx="8905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/>
              <a:t>Maze</a:t>
            </a:r>
          </a:p>
          <a:p>
            <a:pPr algn="ctr" eaLnBrk="1" hangingPunct="1"/>
            <a:r>
              <a:rPr lang="en-US" sz="1600"/>
              <a:t>Routing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930525" y="2290763"/>
            <a:ext cx="10620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/>
              <a:t>Greedy</a:t>
            </a:r>
          </a:p>
          <a:p>
            <a:pPr algn="ctr" eaLnBrk="1" hangingPunct="1"/>
            <a:r>
              <a:rPr lang="en-US" sz="1600"/>
              <a:t>Approach</a:t>
            </a:r>
          </a:p>
        </p:txBody>
      </p:sp>
      <p:sp>
        <p:nvSpPr>
          <p:cNvPr id="233" name="Action Button: Back or Previous 232">
            <a:hlinkClick r:id="rId3" action="ppaction://hlinksldjump" highlightClick="1"/>
          </p:cNvPr>
          <p:cNvSpPr/>
          <p:nvPr/>
        </p:nvSpPr>
        <p:spPr>
          <a:xfrm>
            <a:off x="8305800" y="6248400"/>
            <a:ext cx="609600" cy="457200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Arial Unicode MS" pitchFamily="34" charset="-128"/>
            </a:endParaRPr>
          </a:p>
        </p:txBody>
      </p:sp>
      <p:sp>
        <p:nvSpPr>
          <p:cNvPr id="234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CGRIP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Content Placeholder 2"/>
              <p:cNvSpPr txBox="1">
                <a:spLocks/>
              </p:cNvSpPr>
              <p:nvPr/>
            </p:nvSpPr>
            <p:spPr bwMode="auto">
              <a:xfrm>
                <a:off x="533400" y="4267200"/>
                <a:ext cx="7772400" cy="2590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Char char="•"/>
                  <a:defRPr sz="1800">
                    <a:solidFill>
                      <a:schemeClr val="tx1"/>
                    </a:solidFill>
                    <a:latin typeface="Arial" charset="0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charset="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en-US" sz="2000" dirty="0" smtClean="0"/>
                  <a:t>If an edge has overflow, the capacity of the corresponding edge on the lowest layer is adjusted: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sz="200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sz="200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r>
                  <a:rPr lang="en-US" sz="2000" dirty="0"/>
                  <a:t>For each edge the corresponding 3D edges are identified</a:t>
                </a:r>
              </a:p>
              <a:p>
                <a:pPr lvl="1"/>
                <a:r>
                  <a:rPr lang="en-US" sz="1800" dirty="0" smtClean="0"/>
                  <a:t>They are not blockages</a:t>
                </a:r>
              </a:p>
              <a:p>
                <a:pPr lvl="1"/>
                <a:r>
                  <a:rPr lang="en-US" sz="1800" dirty="0" smtClean="0"/>
                  <a:t>They are not used by other nets</a:t>
                </a:r>
              </a:p>
              <a:p>
                <a:r>
                  <a:rPr lang="en-US" sz="2000" dirty="0"/>
                  <a:t>We run maze routing on the identified edges</a:t>
                </a:r>
              </a:p>
              <a:p>
                <a:r>
                  <a:rPr lang="en-US" sz="2000" dirty="0"/>
                  <a:t>Maze routing may start from any layer to account for virtual pins</a:t>
                </a:r>
              </a:p>
            </p:txBody>
          </p:sp>
        </mc:Choice>
        <mc:Fallback xmlns="">
          <p:sp>
            <p:nvSpPr>
              <p:cNvPr id="2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4267200"/>
                <a:ext cx="7772400" cy="2590800"/>
              </a:xfrm>
              <a:prstGeom prst="rect">
                <a:avLst/>
              </a:prstGeom>
              <a:blipFill rotWithShape="1">
                <a:blip r:embed="rId4"/>
                <a:stretch>
                  <a:fillRect l="-706" t="-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582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Binning Procedure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89738" y="1111250"/>
            <a:ext cx="197326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700">
                <a:cs typeface="Arial" charset="0"/>
              </a:rPr>
              <a:t># of  global nets: 8</a:t>
            </a:r>
          </a:p>
          <a:p>
            <a:pPr eaLnBrk="1" hangingPunct="1"/>
            <a:r>
              <a:rPr lang="en-US" sz="1700">
                <a:cs typeface="Arial" charset="0"/>
              </a:rPr>
              <a:t># of local nets: 0</a:t>
            </a:r>
          </a:p>
          <a:p>
            <a:pPr eaLnBrk="1" hangingPunct="1"/>
            <a:r>
              <a:rPr lang="en-US" sz="1700">
                <a:cs typeface="Arial" charset="0"/>
              </a:rPr>
              <a:t># of global cells: 9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54363" y="2940050"/>
            <a:ext cx="274637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96000" y="2863850"/>
            <a:ext cx="27463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409950" y="1952625"/>
            <a:ext cx="2609850" cy="2360582"/>
            <a:chOff x="3334328" y="4346695"/>
            <a:chExt cx="2609590" cy="2360385"/>
          </a:xfrm>
        </p:grpSpPr>
        <p:sp>
          <p:nvSpPr>
            <p:cNvPr id="45121" name="TextBox 59"/>
            <p:cNvSpPr txBox="1">
              <a:spLocks noChangeArrowheads="1"/>
            </p:cNvSpPr>
            <p:nvPr/>
          </p:nvSpPr>
          <p:spPr bwMode="auto">
            <a:xfrm>
              <a:off x="3810000" y="6045935"/>
              <a:ext cx="2133918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700">
                  <a:cs typeface="Arial" charset="0"/>
                </a:rPr>
                <a:t>0      0     0     0      2</a:t>
              </a:r>
            </a:p>
          </p:txBody>
        </p:sp>
        <p:sp>
          <p:nvSpPr>
            <p:cNvPr id="45122" name="TextBox 60"/>
            <p:cNvSpPr txBox="1">
              <a:spLocks noChangeArrowheads="1"/>
            </p:cNvSpPr>
            <p:nvPr/>
          </p:nvSpPr>
          <p:spPr bwMode="auto">
            <a:xfrm>
              <a:off x="3337442" y="4448047"/>
              <a:ext cx="301686" cy="87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700">
                  <a:cs typeface="Arial" charset="0"/>
                </a:rPr>
                <a:t>0</a:t>
              </a:r>
            </a:p>
            <a:p>
              <a:pPr eaLnBrk="1" hangingPunct="1"/>
              <a:r>
                <a:rPr lang="en-US" sz="1700">
                  <a:cs typeface="Arial" charset="0"/>
                </a:rPr>
                <a:t>0</a:t>
              </a:r>
            </a:p>
            <a:p>
              <a:pPr eaLnBrk="1" hangingPunct="1"/>
              <a:r>
                <a:rPr lang="en-US" sz="1700">
                  <a:cs typeface="Arial" charset="0"/>
                </a:rPr>
                <a:t>0</a:t>
              </a:r>
            </a:p>
          </p:txBody>
        </p:sp>
        <p:sp>
          <p:nvSpPr>
            <p:cNvPr id="45123" name="TextBox 61"/>
            <p:cNvSpPr txBox="1">
              <a:spLocks noChangeArrowheads="1"/>
            </p:cNvSpPr>
            <p:nvPr/>
          </p:nvSpPr>
          <p:spPr bwMode="auto">
            <a:xfrm>
              <a:off x="3334328" y="5332427"/>
              <a:ext cx="30168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700">
                  <a:cs typeface="Arial" charset="0"/>
                </a:rPr>
                <a:t>0</a:t>
              </a:r>
            </a:p>
            <a:p>
              <a:pPr eaLnBrk="1" hangingPunct="1"/>
              <a:r>
                <a:rPr lang="en-US" sz="1700">
                  <a:cs typeface="Arial" charset="0"/>
                </a:rPr>
                <a:t>1</a:t>
              </a:r>
            </a:p>
          </p:txBody>
        </p:sp>
        <p:sp>
          <p:nvSpPr>
            <p:cNvPr id="45124" name="TextBox 62"/>
            <p:cNvSpPr txBox="1">
              <a:spLocks noChangeArrowheads="1"/>
            </p:cNvSpPr>
            <p:nvPr/>
          </p:nvSpPr>
          <p:spPr bwMode="auto">
            <a:xfrm>
              <a:off x="4478562" y="6353167"/>
              <a:ext cx="450719" cy="353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700" dirty="0" smtClean="0">
                  <a:cs typeface="Arial" charset="0"/>
                </a:rPr>
                <a:t>(b)</a:t>
              </a:r>
              <a:endParaRPr lang="en-US" sz="1700" dirty="0">
                <a:cs typeface="Arial" charset="0"/>
              </a:endParaRPr>
            </a:p>
          </p:txBody>
        </p:sp>
        <p:cxnSp>
          <p:nvCxnSpPr>
            <p:cNvPr id="64" name="Elbow Connector 63"/>
            <p:cNvCxnSpPr/>
            <p:nvPr/>
          </p:nvCxnSpPr>
          <p:spPr>
            <a:xfrm rot="5400000">
              <a:off x="5250245" y="5605479"/>
              <a:ext cx="609549" cy="304770"/>
            </a:xfrm>
            <a:prstGeom prst="bentConnector3">
              <a:avLst>
                <a:gd name="adj1" fmla="val 100000"/>
              </a:avLst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48670" y="4365743"/>
              <a:ext cx="0" cy="17476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759761" y="4365743"/>
              <a:ext cx="0" cy="17476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153422" y="4365743"/>
              <a:ext cx="0" cy="17476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364513" y="4365743"/>
              <a:ext cx="0" cy="17476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969265" y="4365743"/>
              <a:ext cx="0" cy="17476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574017" y="4365743"/>
              <a:ext cx="0" cy="17476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943918" y="4365743"/>
              <a:ext cx="0" cy="17476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3574017" y="4638771"/>
              <a:ext cx="23699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574017" y="4346695"/>
              <a:ext cx="23699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3574017" y="4929258"/>
              <a:ext cx="23699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3574017" y="5221334"/>
              <a:ext cx="2369901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3574017" y="5511823"/>
              <a:ext cx="23699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3574017" y="5803898"/>
              <a:ext cx="2369901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3574017" y="6094386"/>
              <a:ext cx="23699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3574017" y="4351457"/>
              <a:ext cx="2369901" cy="17476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700">
                <a:latin typeface="Arial" pitchFamily="34" charset="0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5150247" y="4797507"/>
              <a:ext cx="785735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477000" y="1970087"/>
            <a:ext cx="2368550" cy="2342989"/>
            <a:chOff x="6622473" y="4365029"/>
            <a:chExt cx="2369127" cy="2341920"/>
          </a:xfrm>
        </p:grpSpPr>
        <p:sp>
          <p:nvSpPr>
            <p:cNvPr id="45106" name="TextBox 44"/>
            <p:cNvSpPr txBox="1">
              <a:spLocks noChangeArrowheads="1"/>
            </p:cNvSpPr>
            <p:nvPr/>
          </p:nvSpPr>
          <p:spPr bwMode="auto">
            <a:xfrm>
              <a:off x="7640862" y="6353167"/>
              <a:ext cx="438047" cy="353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700" dirty="0" smtClean="0">
                  <a:cs typeface="Arial" charset="0"/>
                </a:rPr>
                <a:t>(c)</a:t>
              </a:r>
              <a:endParaRPr lang="en-US" sz="1700" dirty="0">
                <a:cs typeface="Arial" charset="0"/>
              </a:endParaRPr>
            </a:p>
          </p:txBody>
        </p:sp>
        <p:cxnSp>
          <p:nvCxnSpPr>
            <p:cNvPr id="46" name="Elbow Connector 45"/>
            <p:cNvCxnSpPr/>
            <p:nvPr/>
          </p:nvCxnSpPr>
          <p:spPr>
            <a:xfrm flipV="1">
              <a:off x="7003566" y="4950550"/>
              <a:ext cx="1524371" cy="761652"/>
            </a:xfrm>
            <a:prstGeom prst="bentConnector3">
              <a:avLst>
                <a:gd name="adj1" fmla="val 100303"/>
              </a:avLst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411653" y="4549095"/>
              <a:ext cx="78759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960693" y="4937856"/>
              <a:ext cx="0" cy="59504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/>
            <p:nvPr/>
          </p:nvCxnSpPr>
          <p:spPr>
            <a:xfrm rot="5400000">
              <a:off x="8299495" y="5624822"/>
              <a:ext cx="609322" cy="304874"/>
            </a:xfrm>
            <a:prstGeom prst="bentConnector3">
              <a:avLst>
                <a:gd name="adj1" fmla="val 100000"/>
              </a:avLst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596217" y="4365029"/>
              <a:ext cx="0" cy="174862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807037" y="4365029"/>
              <a:ext cx="0" cy="174862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8991600" y="4365029"/>
              <a:ext cx="0" cy="17486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6622473" y="5220302"/>
              <a:ext cx="236912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6622473" y="5802648"/>
              <a:ext cx="236912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6622473" y="4369790"/>
              <a:ext cx="2369127" cy="17486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700">
                <a:latin typeface="Arial" pitchFamily="34" charset="0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8197657" y="4798219"/>
              <a:ext cx="78759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421181" y="5388500"/>
              <a:ext cx="78600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384659" y="5940698"/>
              <a:ext cx="786004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781262" y="4634781"/>
              <a:ext cx="0" cy="867967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50850" y="1949450"/>
            <a:ext cx="2597150" cy="2394150"/>
            <a:chOff x="76200" y="4311807"/>
            <a:chExt cx="2597727" cy="2395503"/>
          </a:xfrm>
        </p:grpSpPr>
        <p:sp>
          <p:nvSpPr>
            <p:cNvPr id="45079" name="TextBox 17"/>
            <p:cNvSpPr txBox="1">
              <a:spLocks noChangeArrowheads="1"/>
            </p:cNvSpPr>
            <p:nvPr/>
          </p:nvSpPr>
          <p:spPr bwMode="auto">
            <a:xfrm>
              <a:off x="551872" y="6055171"/>
              <a:ext cx="2073003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700">
                  <a:cs typeface="Arial" charset="0"/>
                </a:rPr>
                <a:t>1      1    4      1     2</a:t>
              </a:r>
            </a:p>
          </p:txBody>
        </p:sp>
        <p:sp>
          <p:nvSpPr>
            <p:cNvPr id="45080" name="TextBox 18"/>
            <p:cNvSpPr txBox="1">
              <a:spLocks noChangeArrowheads="1"/>
            </p:cNvSpPr>
            <p:nvPr/>
          </p:nvSpPr>
          <p:spPr bwMode="auto">
            <a:xfrm>
              <a:off x="1316262" y="6353167"/>
              <a:ext cx="450864" cy="354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700" dirty="0" smtClean="0">
                  <a:cs typeface="Arial" charset="0"/>
                </a:rPr>
                <a:t>(a)</a:t>
              </a:r>
              <a:endParaRPr lang="en-US" sz="1700" dirty="0">
                <a:cs typeface="Arial" charset="0"/>
              </a:endParaRPr>
            </a:p>
          </p:txBody>
        </p:sp>
        <p:cxnSp>
          <p:nvCxnSpPr>
            <p:cNvPr id="20" name="Elbow Connector 19"/>
            <p:cNvCxnSpPr/>
            <p:nvPr/>
          </p:nvCxnSpPr>
          <p:spPr>
            <a:xfrm flipV="1">
              <a:off x="685935" y="4915398"/>
              <a:ext cx="1524339" cy="762431"/>
            </a:xfrm>
            <a:prstGeom prst="bentConnector3">
              <a:avLst>
                <a:gd name="adj1" fmla="val 100303"/>
              </a:avLst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094014" y="4513533"/>
              <a:ext cx="787575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3064" y="4904279"/>
              <a:ext cx="0" cy="59406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5400000">
              <a:off x="1981519" y="5579400"/>
              <a:ext cx="609945" cy="304868"/>
            </a:xfrm>
            <a:prstGeom prst="bentConnector3">
              <a:avLst>
                <a:gd name="adj1" fmla="val 100000"/>
              </a:avLst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278552" y="4330868"/>
              <a:ext cx="0" cy="174723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489389" y="4330868"/>
              <a:ext cx="0" cy="17472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884765" y="4330868"/>
              <a:ext cx="0" cy="174723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94014" y="4330868"/>
              <a:ext cx="0" cy="174723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00227" y="4330868"/>
              <a:ext cx="0" cy="174723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04851" y="4330868"/>
              <a:ext cx="0" cy="17472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673927" y="4330868"/>
              <a:ext cx="0" cy="17472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04851" y="4602483"/>
              <a:ext cx="236907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04851" y="4311807"/>
              <a:ext cx="23690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304851" y="4894748"/>
              <a:ext cx="236907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304851" y="5185425"/>
              <a:ext cx="236907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04851" y="5477691"/>
              <a:ext cx="236907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04851" y="5768367"/>
              <a:ext cx="236907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04851" y="6059044"/>
              <a:ext cx="23690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304851" y="4316572"/>
              <a:ext cx="2369076" cy="17472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700">
                <a:latin typeface="Arial" pitchFamily="34" charset="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880001" y="4762912"/>
              <a:ext cx="787575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103541" y="5353796"/>
              <a:ext cx="785987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67020" y="5906558"/>
              <a:ext cx="7859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57285" y="4597718"/>
              <a:ext cx="0" cy="868853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04" name="TextBox 42"/>
            <p:cNvSpPr txBox="1">
              <a:spLocks noChangeArrowheads="1"/>
            </p:cNvSpPr>
            <p:nvPr/>
          </p:nvSpPr>
          <p:spPr bwMode="auto">
            <a:xfrm>
              <a:off x="76200" y="4407074"/>
              <a:ext cx="301686" cy="87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700">
                  <a:cs typeface="Arial" charset="0"/>
                </a:rPr>
                <a:t>1</a:t>
              </a:r>
            </a:p>
            <a:p>
              <a:pPr eaLnBrk="1" hangingPunct="1"/>
              <a:r>
                <a:rPr lang="en-US" sz="1700">
                  <a:cs typeface="Arial" charset="0"/>
                </a:rPr>
                <a:t>1</a:t>
              </a:r>
            </a:p>
            <a:p>
              <a:pPr eaLnBrk="1" hangingPunct="1"/>
              <a:r>
                <a:rPr lang="en-US" sz="1700">
                  <a:cs typeface="Arial" charset="0"/>
                </a:rPr>
                <a:t>3</a:t>
              </a:r>
            </a:p>
          </p:txBody>
        </p:sp>
        <p:sp>
          <p:nvSpPr>
            <p:cNvPr id="45105" name="TextBox 43"/>
            <p:cNvSpPr txBox="1">
              <a:spLocks noChangeArrowheads="1"/>
            </p:cNvSpPr>
            <p:nvPr/>
          </p:nvSpPr>
          <p:spPr bwMode="auto">
            <a:xfrm>
              <a:off x="76200" y="5284743"/>
              <a:ext cx="30168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700">
                  <a:cs typeface="Arial" charset="0"/>
                </a:rPr>
                <a:t>1</a:t>
              </a:r>
            </a:p>
            <a:p>
              <a:pPr eaLnBrk="1" hangingPunct="1"/>
              <a:r>
                <a:rPr lang="en-US" sz="1700">
                  <a:cs typeface="Arial" charset="0"/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4419600"/>
                <a:ext cx="8382000" cy="1828800"/>
              </a:xfrm>
            </p:spPr>
            <p:txBody>
              <a:bodyPr/>
              <a:lstStyle/>
              <a:p>
                <a:r>
                  <a:rPr lang="en-US" dirty="0" smtClean="0"/>
                  <a:t>To control the increase in the number of local nets we consider a parameter </a:t>
                </a:r>
                <a:r>
                  <a:rPr lang="el-GR" dirty="0" smtClean="0"/>
                  <a:t>η</a:t>
                </a:r>
                <a:r>
                  <a:rPr lang="en-US" dirty="0" smtClean="0"/>
                  <a:t> that determines the number of cut nets in each step</a:t>
                </a:r>
                <a:endParaRPr lang="en-US" dirty="0"/>
              </a:p>
              <a:p>
                <a:r>
                  <a:rPr lang="en-US" dirty="0" smtClean="0"/>
                  <a:t>For each cut, it is moved to find a cut that results in closest value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η</m:t>
                    </m:r>
                    <m:sSub>
                      <m:sSubPr>
                        <m:ctrlPr>
                          <a:rPr lang="el-G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4419600"/>
                <a:ext cx="8382000" cy="1828800"/>
              </a:xfrm>
              <a:blipFill rotWithShape="1">
                <a:blip r:embed="rId2"/>
                <a:stretch>
                  <a:fillRect l="-1018" t="-2333" r="-1164" b="-1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Action Button: Back or Previous 127">
            <a:hlinkClick r:id="rId3" action="ppaction://hlinksldjump" highlightClick="1"/>
          </p:cNvPr>
          <p:cNvSpPr/>
          <p:nvPr/>
        </p:nvSpPr>
        <p:spPr>
          <a:xfrm>
            <a:off x="8305800" y="6248400"/>
            <a:ext cx="609600" cy="457200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Arial Unicode MS" pitchFamily="34" charset="-128"/>
            </a:endParaRPr>
          </a:p>
        </p:txBody>
      </p:sp>
      <p:sp>
        <p:nvSpPr>
          <p:cNvPr id="81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CGRIP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925837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Graph Model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2113" y="990600"/>
            <a:ext cx="7837487" cy="2994819"/>
            <a:chOff x="392113" y="990600"/>
            <a:chExt cx="7837487" cy="3179763"/>
          </a:xfrm>
        </p:grpSpPr>
        <p:grpSp>
          <p:nvGrpSpPr>
            <p:cNvPr id="48131" name="Group 3"/>
            <p:cNvGrpSpPr>
              <a:grpSpLocks/>
            </p:cNvGrpSpPr>
            <p:nvPr/>
          </p:nvGrpSpPr>
          <p:grpSpPr bwMode="auto">
            <a:xfrm>
              <a:off x="4849813" y="990600"/>
              <a:ext cx="3379787" cy="2590800"/>
              <a:chOff x="4640612" y="1857616"/>
              <a:chExt cx="3581400" cy="3095384"/>
            </a:xfrm>
          </p:grpSpPr>
          <p:grpSp>
            <p:nvGrpSpPr>
              <p:cNvPr id="48175" name="Group 7"/>
              <p:cNvGrpSpPr>
                <a:grpSpLocks/>
              </p:cNvGrpSpPr>
              <p:nvPr/>
            </p:nvGrpSpPr>
            <p:grpSpPr bwMode="auto">
              <a:xfrm>
                <a:off x="4640612" y="1857616"/>
                <a:ext cx="3581400" cy="3095384"/>
                <a:chOff x="4419600" y="1629016"/>
                <a:chExt cx="3581400" cy="3095384"/>
              </a:xfrm>
            </p:grpSpPr>
            <p:cxnSp>
              <p:nvCxnSpPr>
                <p:cNvPr id="48177" name="Straight Connector 88"/>
                <p:cNvCxnSpPr>
                  <a:cxnSpLocks noChangeShapeType="1"/>
                </p:cNvCxnSpPr>
                <p:nvPr/>
              </p:nvCxnSpPr>
              <p:spPr bwMode="auto">
                <a:xfrm>
                  <a:off x="6629828" y="2154184"/>
                  <a:ext cx="0" cy="2192938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178" name="Straight Connector 89"/>
                <p:cNvCxnSpPr>
                  <a:cxnSpLocks noChangeShapeType="1"/>
                </p:cNvCxnSpPr>
                <p:nvPr/>
              </p:nvCxnSpPr>
              <p:spPr bwMode="auto">
                <a:xfrm>
                  <a:off x="7492638" y="2154184"/>
                  <a:ext cx="0" cy="2192938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179" name="Straight Connector 90"/>
                <p:cNvCxnSpPr>
                  <a:cxnSpLocks noChangeShapeType="1"/>
                </p:cNvCxnSpPr>
                <p:nvPr/>
              </p:nvCxnSpPr>
              <p:spPr bwMode="auto">
                <a:xfrm>
                  <a:off x="5767017" y="2154184"/>
                  <a:ext cx="0" cy="2192938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180" name="Straight Connector 91"/>
                <p:cNvCxnSpPr>
                  <a:cxnSpLocks noChangeShapeType="1"/>
                </p:cNvCxnSpPr>
                <p:nvPr/>
              </p:nvCxnSpPr>
              <p:spPr bwMode="auto">
                <a:xfrm>
                  <a:off x="4904208" y="3601988"/>
                  <a:ext cx="2525610" cy="0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181" name="Straight Connector 92"/>
                <p:cNvCxnSpPr>
                  <a:cxnSpLocks noChangeShapeType="1"/>
                </p:cNvCxnSpPr>
                <p:nvPr/>
              </p:nvCxnSpPr>
              <p:spPr bwMode="auto">
                <a:xfrm>
                  <a:off x="4904208" y="2878086"/>
                  <a:ext cx="2525610" cy="0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182" name="Straight Connector 93"/>
                <p:cNvCxnSpPr>
                  <a:cxnSpLocks noChangeShapeType="1"/>
                </p:cNvCxnSpPr>
                <p:nvPr/>
              </p:nvCxnSpPr>
              <p:spPr bwMode="auto">
                <a:xfrm>
                  <a:off x="4904208" y="4325889"/>
                  <a:ext cx="2525610" cy="0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183" name="Straight Connector 94"/>
                <p:cNvCxnSpPr>
                  <a:cxnSpLocks noChangeShapeType="1"/>
                </p:cNvCxnSpPr>
                <p:nvPr/>
              </p:nvCxnSpPr>
              <p:spPr bwMode="auto">
                <a:xfrm>
                  <a:off x="4904208" y="2154184"/>
                  <a:ext cx="0" cy="2192938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184" name="Straight Connector 95"/>
                <p:cNvCxnSpPr>
                  <a:cxnSpLocks noChangeShapeType="1"/>
                </p:cNvCxnSpPr>
                <p:nvPr/>
              </p:nvCxnSpPr>
              <p:spPr bwMode="auto">
                <a:xfrm>
                  <a:off x="4904208" y="2154184"/>
                  <a:ext cx="2525610" cy="0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5" name="Oval 14"/>
                <p:cNvSpPr/>
                <p:nvPr/>
              </p:nvSpPr>
              <p:spPr bwMode="auto">
                <a:xfrm>
                  <a:off x="4769497" y="2014043"/>
                  <a:ext cx="274198" cy="275018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 bwMode="auto">
                <a:xfrm>
                  <a:off x="7355036" y="2014043"/>
                  <a:ext cx="274199" cy="275018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17" name="Oval 16"/>
                <p:cNvSpPr/>
                <p:nvPr/>
              </p:nvSpPr>
              <p:spPr bwMode="auto">
                <a:xfrm>
                  <a:off x="5630783" y="2014043"/>
                  <a:ext cx="274198" cy="275018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 bwMode="auto">
                <a:xfrm>
                  <a:off x="6492069" y="2014043"/>
                  <a:ext cx="275881" cy="275018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 bwMode="auto">
                <a:xfrm>
                  <a:off x="4781272" y="2727195"/>
                  <a:ext cx="274199" cy="275018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 bwMode="auto">
                <a:xfrm>
                  <a:off x="7366812" y="2727195"/>
                  <a:ext cx="275881" cy="275018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21" name="Oval 20"/>
                <p:cNvSpPr/>
                <p:nvPr/>
              </p:nvSpPr>
              <p:spPr bwMode="auto">
                <a:xfrm>
                  <a:off x="5644240" y="2727195"/>
                  <a:ext cx="274198" cy="275018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22" name="Oval 21"/>
                <p:cNvSpPr/>
                <p:nvPr/>
              </p:nvSpPr>
              <p:spPr bwMode="auto">
                <a:xfrm>
                  <a:off x="6505526" y="2727195"/>
                  <a:ext cx="274198" cy="275018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 bwMode="auto">
                <a:xfrm>
                  <a:off x="4769497" y="3440347"/>
                  <a:ext cx="274198" cy="275018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24" name="Oval 23"/>
                <p:cNvSpPr/>
                <p:nvPr/>
              </p:nvSpPr>
              <p:spPr bwMode="auto">
                <a:xfrm>
                  <a:off x="7355036" y="3440347"/>
                  <a:ext cx="274199" cy="275018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 bwMode="auto">
                <a:xfrm>
                  <a:off x="5630783" y="3440347"/>
                  <a:ext cx="274198" cy="275018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26" name="Oval 25"/>
                <p:cNvSpPr/>
                <p:nvPr/>
              </p:nvSpPr>
              <p:spPr bwMode="auto">
                <a:xfrm>
                  <a:off x="6492069" y="3440347"/>
                  <a:ext cx="275881" cy="275018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27" name="Oval 26"/>
                <p:cNvSpPr/>
                <p:nvPr/>
              </p:nvSpPr>
              <p:spPr bwMode="auto">
                <a:xfrm>
                  <a:off x="4769497" y="4166776"/>
                  <a:ext cx="274198" cy="275019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 bwMode="auto">
                <a:xfrm>
                  <a:off x="7355036" y="4166776"/>
                  <a:ext cx="274199" cy="275019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29" name="Oval 28"/>
                <p:cNvSpPr/>
                <p:nvPr/>
              </p:nvSpPr>
              <p:spPr bwMode="auto">
                <a:xfrm>
                  <a:off x="5630783" y="4166776"/>
                  <a:ext cx="274198" cy="275019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 bwMode="auto">
                <a:xfrm>
                  <a:off x="6492069" y="4166776"/>
                  <a:ext cx="275881" cy="275019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 bwMode="auto">
                <a:xfrm>
                  <a:off x="4419600" y="1949556"/>
                  <a:ext cx="423914" cy="36985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kern="0" dirty="0">
                      <a:solidFill>
                        <a:sysClr val="windowText" lastClr="000000"/>
                      </a:solidFill>
                      <a:latin typeface="Times New Roman" pitchFamily="18" charset="0"/>
                      <a:cs typeface="Times New Roman" pitchFamily="18" charset="0"/>
                    </a:rPr>
                    <a:t>n1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 bwMode="auto">
                <a:xfrm>
                  <a:off x="4419600" y="2668397"/>
                  <a:ext cx="423914" cy="36795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kern="0" dirty="0">
                      <a:solidFill>
                        <a:sysClr val="windowText" lastClr="000000"/>
                      </a:solidFill>
                      <a:latin typeface="Times New Roman" pitchFamily="18" charset="0"/>
                      <a:cs typeface="Times New Roman" pitchFamily="18" charset="0"/>
                    </a:rPr>
                    <a:t>n1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 bwMode="auto">
                <a:xfrm>
                  <a:off x="5400321" y="2450280"/>
                  <a:ext cx="423914" cy="36985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kern="0" dirty="0">
                      <a:solidFill>
                        <a:sysClr val="windowText" lastClr="000000"/>
                      </a:solidFill>
                      <a:latin typeface="Times New Roman" pitchFamily="18" charset="0"/>
                      <a:cs typeface="Times New Roman" pitchFamily="18" charset="0"/>
                    </a:rPr>
                    <a:t>n1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 bwMode="auto">
                <a:xfrm>
                  <a:off x="5563495" y="1629016"/>
                  <a:ext cx="423914" cy="36985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kern="0" dirty="0">
                      <a:solidFill>
                        <a:sysClr val="windowText" lastClr="000000"/>
                      </a:solidFill>
                      <a:latin typeface="Times New Roman" pitchFamily="18" charset="0"/>
                      <a:cs typeface="Times New Roman" pitchFamily="18" charset="0"/>
                    </a:rPr>
                    <a:t>n2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 bwMode="auto">
                <a:xfrm>
                  <a:off x="5790591" y="2863756"/>
                  <a:ext cx="423914" cy="36985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kern="0" dirty="0">
                      <a:solidFill>
                        <a:sysClr val="windowText" lastClr="000000"/>
                      </a:solidFill>
                      <a:latin typeface="Times New Roman" pitchFamily="18" charset="0"/>
                      <a:cs typeface="Times New Roman" pitchFamily="18" charset="0"/>
                    </a:rPr>
                    <a:t>n5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 bwMode="auto">
                <a:xfrm>
                  <a:off x="7578769" y="2636154"/>
                  <a:ext cx="422231" cy="36985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kern="0" dirty="0">
                      <a:solidFill>
                        <a:sysClr val="windowText" lastClr="000000"/>
                      </a:solidFill>
                      <a:latin typeface="Times New Roman" pitchFamily="18" charset="0"/>
                      <a:cs typeface="Times New Roman" pitchFamily="18" charset="0"/>
                    </a:rPr>
                    <a:t>n2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 bwMode="auto">
                <a:xfrm>
                  <a:off x="7578769" y="1938176"/>
                  <a:ext cx="422231" cy="36795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kern="0" dirty="0">
                      <a:solidFill>
                        <a:sysClr val="windowText" lastClr="000000"/>
                      </a:solidFill>
                      <a:latin typeface="Times New Roman" pitchFamily="18" charset="0"/>
                      <a:cs typeface="Times New Roman" pitchFamily="18" charset="0"/>
                    </a:rPr>
                    <a:t>n3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 bwMode="auto">
                <a:xfrm>
                  <a:off x="6456742" y="4356444"/>
                  <a:ext cx="422232" cy="36795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kern="0" dirty="0">
                      <a:solidFill>
                        <a:sysClr val="windowText" lastClr="000000"/>
                      </a:solidFill>
                      <a:latin typeface="Times New Roman" pitchFamily="18" charset="0"/>
                      <a:cs typeface="Times New Roman" pitchFamily="18" charset="0"/>
                    </a:rPr>
                    <a:t>n3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 bwMode="auto">
                <a:xfrm>
                  <a:off x="5575270" y="4354548"/>
                  <a:ext cx="423914" cy="36985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kern="0" dirty="0">
                      <a:solidFill>
                        <a:sysClr val="windowText" lastClr="000000"/>
                      </a:solidFill>
                      <a:latin typeface="Times New Roman" pitchFamily="18" charset="0"/>
                      <a:cs typeface="Times New Roman" pitchFamily="18" charset="0"/>
                    </a:rPr>
                    <a:t>n5</a:t>
                  </a:r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 bwMode="auto">
              <a:xfrm>
                <a:off x="6652521" y="1857616"/>
                <a:ext cx="423914" cy="36985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n5</a:t>
                </a:r>
              </a:p>
            </p:txBody>
          </p:sp>
        </p:grpSp>
        <p:grpSp>
          <p:nvGrpSpPr>
            <p:cNvPr id="48132" name="Group 39"/>
            <p:cNvGrpSpPr>
              <a:grpSpLocks/>
            </p:cNvGrpSpPr>
            <p:nvPr/>
          </p:nvGrpSpPr>
          <p:grpSpPr bwMode="auto">
            <a:xfrm>
              <a:off x="392113" y="1052513"/>
              <a:ext cx="3767137" cy="2589212"/>
              <a:chOff x="391901" y="1219200"/>
              <a:chExt cx="3768042" cy="2588775"/>
            </a:xfrm>
          </p:grpSpPr>
          <p:sp>
            <p:nvSpPr>
              <p:cNvPr id="41" name="Rectangle 40"/>
              <p:cNvSpPr/>
              <p:nvPr/>
            </p:nvSpPr>
            <p:spPr bwMode="auto">
              <a:xfrm>
                <a:off x="2121103" y="2158841"/>
                <a:ext cx="608159" cy="1117411"/>
              </a:xfrm>
              <a:prstGeom prst="rect">
                <a:avLst/>
              </a:prstGeom>
              <a:solidFill>
                <a:srgbClr val="9BBB59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1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    C3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2121103" y="2158841"/>
                <a:ext cx="160377" cy="244434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9144" tIns="0" rIns="0" bIns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568886" y="2158841"/>
                <a:ext cx="160377" cy="244434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9144" tIns="0" rIns="0" bIns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2121103" y="3033406"/>
                <a:ext cx="160377" cy="242847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9144" tIns="0" rIns="0" bIns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2568886" y="3033406"/>
                <a:ext cx="160377" cy="242847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9144" tIns="0" rIns="0" bIns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1325575" y="1442999"/>
                <a:ext cx="606571" cy="609497"/>
              </a:xfrm>
              <a:prstGeom prst="rect">
                <a:avLst/>
              </a:prstGeom>
              <a:solidFill>
                <a:srgbClr val="4BACC6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1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C1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1325575" y="1442999"/>
                <a:ext cx="158788" cy="131741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9144" tIns="0" rIns="0" bIns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1771769" y="1442999"/>
                <a:ext cx="160377" cy="131741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9144" tIns="0" rIns="0" bIns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1325575" y="1919169"/>
                <a:ext cx="158788" cy="133327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9144" tIns="0" rIns="0" bIns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1771769" y="1919169"/>
                <a:ext cx="160377" cy="133327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9144" tIns="0" rIns="0" bIns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2897578" y="1428715"/>
                <a:ext cx="606571" cy="942816"/>
              </a:xfrm>
              <a:prstGeom prst="rect">
                <a:avLst/>
              </a:prstGeom>
              <a:solidFill>
                <a:srgbClr val="C0504D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4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1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C2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2897578" y="1428715"/>
                <a:ext cx="160376" cy="20634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9144" tIns="0" rIns="0" bIns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3343772" y="1428715"/>
                <a:ext cx="160377" cy="20634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9144" tIns="0" rIns="0" bIns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897578" y="2165190"/>
                <a:ext cx="160376" cy="20634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9144" tIns="0" rIns="0" bIns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3343772" y="2165190"/>
                <a:ext cx="160377" cy="20634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9144" tIns="0" rIns="0" bIns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cxnSp>
            <p:nvCxnSpPr>
              <p:cNvPr id="48161" name="Straight Connector 133"/>
              <p:cNvCxnSpPr>
                <a:cxnSpLocks noChangeShapeType="1"/>
              </p:cNvCxnSpPr>
              <p:nvPr/>
            </p:nvCxnSpPr>
            <p:spPr bwMode="auto">
              <a:xfrm>
                <a:off x="3760729" y="1336266"/>
                <a:ext cx="0" cy="2110005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2" name="Straight Connector 134"/>
              <p:cNvCxnSpPr>
                <a:cxnSpLocks noChangeShapeType="1"/>
              </p:cNvCxnSpPr>
              <p:nvPr/>
            </p:nvCxnSpPr>
            <p:spPr bwMode="auto">
              <a:xfrm>
                <a:off x="1028183" y="1336266"/>
                <a:ext cx="0" cy="2110005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3" name="Straight Connector 135"/>
              <p:cNvCxnSpPr>
                <a:cxnSpLocks noChangeShapeType="1"/>
              </p:cNvCxnSpPr>
              <p:nvPr/>
            </p:nvCxnSpPr>
            <p:spPr bwMode="auto">
              <a:xfrm>
                <a:off x="1028183" y="1336266"/>
                <a:ext cx="2732547" cy="0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4" name="Straight Connector 136"/>
              <p:cNvCxnSpPr>
                <a:cxnSpLocks noChangeShapeType="1"/>
              </p:cNvCxnSpPr>
              <p:nvPr/>
            </p:nvCxnSpPr>
            <p:spPr bwMode="auto">
              <a:xfrm>
                <a:off x="1028183" y="3446272"/>
                <a:ext cx="2732547" cy="0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48165" name="Group 59"/>
              <p:cNvGrpSpPr>
                <a:grpSpLocks/>
              </p:cNvGrpSpPr>
              <p:nvPr/>
            </p:nvGrpSpPr>
            <p:grpSpPr bwMode="auto">
              <a:xfrm>
                <a:off x="1028183" y="1336266"/>
                <a:ext cx="2732547" cy="2110005"/>
                <a:chOff x="1066800" y="1365949"/>
                <a:chExt cx="2895939" cy="2520251"/>
              </a:xfrm>
            </p:grpSpPr>
            <p:cxnSp>
              <p:nvCxnSpPr>
                <p:cNvPr id="48169" name="Straight Connector 127"/>
                <p:cNvCxnSpPr>
                  <a:cxnSpLocks noChangeShapeType="1"/>
                </p:cNvCxnSpPr>
                <p:nvPr/>
              </p:nvCxnSpPr>
              <p:spPr bwMode="auto">
                <a:xfrm>
                  <a:off x="2514768" y="1365949"/>
                  <a:ext cx="0" cy="2520251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170" name="Straight Connector 128"/>
                <p:cNvCxnSpPr>
                  <a:cxnSpLocks noChangeShapeType="1"/>
                </p:cNvCxnSpPr>
                <p:nvPr/>
              </p:nvCxnSpPr>
              <p:spPr bwMode="auto">
                <a:xfrm>
                  <a:off x="3368904" y="1365949"/>
                  <a:ext cx="0" cy="2520251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171" name="Straight Connector 129"/>
                <p:cNvCxnSpPr>
                  <a:cxnSpLocks noChangeShapeType="1"/>
                </p:cNvCxnSpPr>
                <p:nvPr/>
              </p:nvCxnSpPr>
              <p:spPr bwMode="auto">
                <a:xfrm>
                  <a:off x="1592264" y="1365949"/>
                  <a:ext cx="0" cy="2520251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172" name="Straight Connector 130"/>
                <p:cNvCxnSpPr>
                  <a:cxnSpLocks noChangeShapeType="1"/>
                </p:cNvCxnSpPr>
                <p:nvPr/>
              </p:nvCxnSpPr>
              <p:spPr bwMode="auto">
                <a:xfrm>
                  <a:off x="1066800" y="2881087"/>
                  <a:ext cx="2895939" cy="0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173" name="Straight Connector 131"/>
                <p:cNvCxnSpPr>
                  <a:cxnSpLocks noChangeShapeType="1"/>
                </p:cNvCxnSpPr>
                <p:nvPr/>
              </p:nvCxnSpPr>
              <p:spPr bwMode="auto">
                <a:xfrm>
                  <a:off x="1066800" y="1970932"/>
                  <a:ext cx="2895939" cy="0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174" name="Straight Connector 132"/>
                <p:cNvCxnSpPr>
                  <a:cxnSpLocks noChangeShapeType="1"/>
                </p:cNvCxnSpPr>
                <p:nvPr/>
              </p:nvCxnSpPr>
              <p:spPr bwMode="auto">
                <a:xfrm>
                  <a:off x="1066800" y="3427180"/>
                  <a:ext cx="2895939" cy="0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48166" name="TextBox 60"/>
              <p:cNvSpPr txBox="1">
                <a:spLocks noChangeArrowheads="1"/>
              </p:cNvSpPr>
              <p:nvPr/>
            </p:nvSpPr>
            <p:spPr bwMode="auto">
              <a:xfrm>
                <a:off x="838200" y="3438643"/>
                <a:ext cx="332174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/>
                  <a:t>        α</a:t>
                </a:r>
                <a:r>
                  <a:rPr lang="en-US" baseline="-25000"/>
                  <a:t>0</a:t>
                </a:r>
                <a:r>
                  <a:rPr lang="en-US"/>
                  <a:t>          α</a:t>
                </a:r>
                <a:r>
                  <a:rPr lang="en-US" baseline="-25000"/>
                  <a:t>1              </a:t>
                </a:r>
                <a:r>
                  <a:rPr lang="en-US"/>
                  <a:t>α</a:t>
                </a:r>
                <a:r>
                  <a:rPr lang="en-US" baseline="-25000"/>
                  <a:t>2     </a:t>
                </a:r>
                <a:r>
                  <a:rPr lang="en-US"/>
                  <a:t>α</a:t>
                </a:r>
                <a:r>
                  <a:rPr lang="en-US" baseline="-25000"/>
                  <a:t>3</a:t>
                </a:r>
                <a:r>
                  <a:rPr lang="en-US"/>
                  <a:t>=X</a:t>
                </a:r>
              </a:p>
            </p:txBody>
          </p:sp>
          <p:sp>
            <p:nvSpPr>
              <p:cNvPr id="48167" name="TextBox 61"/>
              <p:cNvSpPr txBox="1">
                <a:spLocks noChangeArrowheads="1"/>
              </p:cNvSpPr>
              <p:nvPr/>
            </p:nvSpPr>
            <p:spPr bwMode="auto">
              <a:xfrm>
                <a:off x="391901" y="1219200"/>
                <a:ext cx="706732" cy="2554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 eaLnBrk="1" hangingPunct="1"/>
                <a:r>
                  <a:rPr lang="el-GR" sz="1600"/>
                  <a:t>Β</a:t>
                </a:r>
                <a:r>
                  <a:rPr lang="en-US" sz="1600" baseline="-25000"/>
                  <a:t>3</a:t>
                </a:r>
                <a:r>
                  <a:rPr lang="en-US" sz="1600"/>
                  <a:t>= Y</a:t>
                </a:r>
              </a:p>
              <a:p>
                <a:pPr algn="ctr" eaLnBrk="1" hangingPunct="1"/>
                <a:endParaRPr lang="en-US" sz="1600"/>
              </a:p>
              <a:p>
                <a:pPr algn="ctr" eaLnBrk="1" hangingPunct="1"/>
                <a:r>
                  <a:rPr lang="el-GR" sz="1600"/>
                  <a:t>β</a:t>
                </a:r>
                <a:r>
                  <a:rPr lang="en-US" sz="1600" baseline="-25000"/>
                  <a:t>2</a:t>
                </a:r>
                <a:endParaRPr lang="en-US" sz="1600"/>
              </a:p>
              <a:p>
                <a:pPr algn="ctr" eaLnBrk="1" hangingPunct="1"/>
                <a:endParaRPr lang="en-US" sz="1600"/>
              </a:p>
              <a:p>
                <a:pPr algn="ctr" eaLnBrk="1" hangingPunct="1"/>
                <a:endParaRPr lang="en-US" sz="1600"/>
              </a:p>
              <a:p>
                <a:pPr algn="ctr" eaLnBrk="1" hangingPunct="1"/>
                <a:r>
                  <a:rPr lang="el-GR" sz="1600"/>
                  <a:t>β</a:t>
                </a:r>
                <a:r>
                  <a:rPr lang="en-US" sz="1600" baseline="-25000"/>
                  <a:t>1</a:t>
                </a:r>
                <a:endParaRPr lang="en-US" sz="1600"/>
              </a:p>
              <a:p>
                <a:pPr algn="ctr" eaLnBrk="1" hangingPunct="1"/>
                <a:endParaRPr lang="en-US" sz="1600"/>
              </a:p>
              <a:p>
                <a:pPr algn="ctr" eaLnBrk="1" hangingPunct="1"/>
                <a:r>
                  <a:rPr lang="el-GR" sz="1600"/>
                  <a:t>β</a:t>
                </a:r>
                <a:r>
                  <a:rPr lang="en-US" sz="1600" baseline="-25000"/>
                  <a:t>0</a:t>
                </a:r>
                <a:endParaRPr lang="en-US" sz="1600"/>
              </a:p>
              <a:p>
                <a:pPr algn="ctr" eaLnBrk="1" hangingPunct="1"/>
                <a:endParaRPr lang="en-US" sz="1600"/>
              </a:p>
              <a:p>
                <a:pPr algn="ctr" eaLnBrk="1" hangingPunct="1"/>
                <a:endParaRPr lang="en-US" sz="1600"/>
              </a:p>
            </p:txBody>
          </p:sp>
          <p:sp>
            <p:nvSpPr>
              <p:cNvPr id="48168" name="TextBox 62"/>
              <p:cNvSpPr txBox="1">
                <a:spLocks noChangeArrowheads="1"/>
              </p:cNvSpPr>
              <p:nvPr/>
            </p:nvSpPr>
            <p:spPr bwMode="auto">
              <a:xfrm>
                <a:off x="713285" y="3382493"/>
                <a:ext cx="295286" cy="309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</p:grpSp>
        <p:sp>
          <p:nvSpPr>
            <p:cNvPr id="71" name="TextBox 70"/>
            <p:cNvSpPr txBox="1"/>
            <p:nvPr/>
          </p:nvSpPr>
          <p:spPr bwMode="auto">
            <a:xfrm>
              <a:off x="5410200" y="3733800"/>
              <a:ext cx="398463" cy="3698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kumimoji="0" lang="en-US" kern="0" baseline="-250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e</a:t>
              </a:r>
              <a:endParaRPr kumimoji="0" lang="en-US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V="1">
              <a:off x="5605463" y="3276600"/>
              <a:ext cx="0" cy="508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7772400" y="3352800"/>
              <a:ext cx="0" cy="508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 bwMode="auto">
            <a:xfrm>
              <a:off x="7586663" y="3800475"/>
              <a:ext cx="338137" cy="3698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kern="0" dirty="0" err="1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kern="0" baseline="-25000" dirty="0" err="1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v</a:t>
              </a:r>
              <a:endParaRPr kumimoji="0" lang="en-US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5" name="Action Button: Back or Previous 84">
            <a:hlinkClick r:id="rId2" action="ppaction://hlinksldjump" highlightClick="1"/>
          </p:cNvPr>
          <p:cNvSpPr/>
          <p:nvPr/>
        </p:nvSpPr>
        <p:spPr>
          <a:xfrm>
            <a:off x="8305800" y="6248400"/>
            <a:ext cx="609600" cy="457200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Arial Unicode MS" pitchFamily="34" charset="-128"/>
            </a:endParaRPr>
          </a:p>
        </p:txBody>
      </p:sp>
      <p:sp>
        <p:nvSpPr>
          <p:cNvPr id="94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CGRIP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3499" y="3962400"/>
                <a:ext cx="8786701" cy="2413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approximate area for local net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𝑙𝑎𝑦𝑒𝑟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3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𝑓𝑜𝑟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𝑙𝑎𝑦𝑒𝑟</m:t>
                            </m:r>
                            <m:r>
                              <a:rPr lang="en-US" i="1">
                                <a:latin typeface="Cambria Math"/>
                              </a:rPr>
                              <m:t> 2</m:t>
                            </m:r>
                          </m:e>
                        </m:eqArr>
                      </m:e>
                    </m:d>
                  </m:oMath>
                </a14:m>
                <a:endParaRPr lang="en-US" b="0" dirty="0" smtClean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approximate local resource used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𝑖𝑗𝑙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𝑖𝑗𝑙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𝑙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=2,3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b="0" dirty="0" smtClean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normalized vertex capacity: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             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𝑖𝑗𝑙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𝑙𝑎𝑦𝑒𝑟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2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𝑙𝑎𝑦𝑒𝑟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3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/>
                      </a:rPr>
                      <m:t>                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99" y="3962400"/>
                <a:ext cx="8786701" cy="2413931"/>
              </a:xfrm>
              <a:prstGeom prst="rect">
                <a:avLst/>
              </a:prstGeom>
              <a:blipFill rotWithShape="1">
                <a:blip r:embed="rId3"/>
                <a:stretch>
                  <a:fillRect l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276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LCGRIP: Integration with CGRIP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018" t="-800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791200" y="2057400"/>
            <a:ext cx="1676400" cy="598488"/>
            <a:chOff x="6096000" y="4876800"/>
            <a:chExt cx="1676400" cy="597932"/>
          </a:xfrm>
        </p:grpSpPr>
        <p:sp>
          <p:nvSpPr>
            <p:cNvPr id="4" name="Rectangle 3"/>
            <p:cNvSpPr/>
            <p:nvPr/>
          </p:nvSpPr>
          <p:spPr>
            <a:xfrm>
              <a:off x="6096000" y="4876800"/>
              <a:ext cx="838200" cy="228388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934200" y="4876800"/>
              <a:ext cx="838200" cy="228388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515100" y="4973548"/>
              <a:ext cx="838200" cy="0"/>
            </a:xfrm>
            <a:prstGeom prst="line">
              <a:avLst/>
            </a:prstGeom>
            <a:ln w="28575">
              <a:solidFill>
                <a:srgbClr val="800000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781800" y="5105400"/>
              <a:ext cx="426912" cy="369332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</p:grpSp>
      <p:sp>
        <p:nvSpPr>
          <p:cNvPr id="18" name="Action Button: Back or Previous 17">
            <a:hlinkClick r:id="rId4" action="ppaction://hlinksldjump" highlightClick="1"/>
          </p:cNvPr>
          <p:cNvSpPr/>
          <p:nvPr/>
        </p:nvSpPr>
        <p:spPr>
          <a:xfrm>
            <a:off x="8305800" y="6248400"/>
            <a:ext cx="609600" cy="457200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Arial Unicode MS" pitchFamily="34" charset="-128"/>
            </a:endParaRPr>
          </a:p>
        </p:txBody>
      </p:sp>
      <p:sp>
        <p:nvSpPr>
          <p:cNvPr id="27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CGRIP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181010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Detailed Routing Emulation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1143000"/>
          </a:xfrm>
        </p:spPr>
        <p:txBody>
          <a:bodyPr/>
          <a:lstStyle/>
          <a:p>
            <a:r>
              <a:rPr lang="en-US" smtClean="0"/>
              <a:t>Works on a projected detailed routing</a:t>
            </a:r>
          </a:p>
          <a:p>
            <a:pPr lvl="1"/>
            <a:r>
              <a:rPr lang="en-US" smtClean="0"/>
              <a:t>one vertical and one horizontal layer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When there is a via, utilization of 1 unit is considered</a:t>
            </a:r>
          </a:p>
        </p:txBody>
      </p:sp>
      <p:grpSp>
        <p:nvGrpSpPr>
          <p:cNvPr id="53252" name="Group 38"/>
          <p:cNvGrpSpPr>
            <a:grpSpLocks/>
          </p:cNvGrpSpPr>
          <p:nvPr/>
        </p:nvGrpSpPr>
        <p:grpSpPr bwMode="auto">
          <a:xfrm>
            <a:off x="762000" y="2101850"/>
            <a:ext cx="3581400" cy="3003550"/>
            <a:chOff x="4640612" y="1949450"/>
            <a:chExt cx="3581400" cy="3003550"/>
          </a:xfrm>
        </p:grpSpPr>
        <p:grpSp>
          <p:nvGrpSpPr>
            <p:cNvPr id="53292" name="Group 7"/>
            <p:cNvGrpSpPr>
              <a:grpSpLocks/>
            </p:cNvGrpSpPr>
            <p:nvPr/>
          </p:nvGrpSpPr>
          <p:grpSpPr bwMode="auto">
            <a:xfrm>
              <a:off x="4640612" y="1949450"/>
              <a:ext cx="3581400" cy="3003550"/>
              <a:chOff x="4419600" y="1720850"/>
              <a:chExt cx="3581400" cy="3003550"/>
            </a:xfrm>
          </p:grpSpPr>
          <p:cxnSp>
            <p:nvCxnSpPr>
              <p:cNvPr id="53294" name="Straight Connector 88"/>
              <p:cNvCxnSpPr>
                <a:cxnSpLocks noChangeShapeType="1"/>
              </p:cNvCxnSpPr>
              <p:nvPr/>
            </p:nvCxnSpPr>
            <p:spPr bwMode="auto">
              <a:xfrm>
                <a:off x="6629828" y="2154184"/>
                <a:ext cx="0" cy="2192938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295" name="Straight Connector 89"/>
              <p:cNvCxnSpPr>
                <a:cxnSpLocks noChangeShapeType="1"/>
              </p:cNvCxnSpPr>
              <p:nvPr/>
            </p:nvCxnSpPr>
            <p:spPr bwMode="auto">
              <a:xfrm>
                <a:off x="7492638" y="2154184"/>
                <a:ext cx="0" cy="2192938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296" name="Straight Connector 90"/>
              <p:cNvCxnSpPr>
                <a:cxnSpLocks noChangeShapeType="1"/>
              </p:cNvCxnSpPr>
              <p:nvPr/>
            </p:nvCxnSpPr>
            <p:spPr bwMode="auto">
              <a:xfrm>
                <a:off x="5767017" y="2154184"/>
                <a:ext cx="0" cy="2192938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297" name="Straight Connector 91"/>
              <p:cNvCxnSpPr>
                <a:cxnSpLocks noChangeShapeType="1"/>
              </p:cNvCxnSpPr>
              <p:nvPr/>
            </p:nvCxnSpPr>
            <p:spPr bwMode="auto">
              <a:xfrm>
                <a:off x="4904208" y="3601988"/>
                <a:ext cx="2525610" cy="0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298" name="Straight Connector 92"/>
              <p:cNvCxnSpPr>
                <a:cxnSpLocks noChangeShapeType="1"/>
              </p:cNvCxnSpPr>
              <p:nvPr/>
            </p:nvCxnSpPr>
            <p:spPr bwMode="auto">
              <a:xfrm>
                <a:off x="4904208" y="2878086"/>
                <a:ext cx="2525610" cy="0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299" name="Straight Connector 93"/>
              <p:cNvCxnSpPr>
                <a:cxnSpLocks noChangeShapeType="1"/>
              </p:cNvCxnSpPr>
              <p:nvPr/>
            </p:nvCxnSpPr>
            <p:spPr bwMode="auto">
              <a:xfrm>
                <a:off x="4904208" y="4325889"/>
                <a:ext cx="2525610" cy="0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300" name="Straight Connector 94"/>
              <p:cNvCxnSpPr>
                <a:cxnSpLocks noChangeShapeType="1"/>
              </p:cNvCxnSpPr>
              <p:nvPr/>
            </p:nvCxnSpPr>
            <p:spPr bwMode="auto">
              <a:xfrm>
                <a:off x="4904208" y="2154184"/>
                <a:ext cx="0" cy="2192938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301" name="Straight Connector 95"/>
              <p:cNvCxnSpPr>
                <a:cxnSpLocks noChangeShapeType="1"/>
              </p:cNvCxnSpPr>
              <p:nvPr/>
            </p:nvCxnSpPr>
            <p:spPr bwMode="auto">
              <a:xfrm>
                <a:off x="4904208" y="2154184"/>
                <a:ext cx="2525610" cy="0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0" name="Oval 49"/>
              <p:cNvSpPr/>
              <p:nvPr/>
            </p:nvSpPr>
            <p:spPr bwMode="auto">
              <a:xfrm>
                <a:off x="4768850" y="2014538"/>
                <a:ext cx="274638" cy="274637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kern="0">
                  <a:solidFill>
                    <a:sysClr val="window" lastClr="FFFFFF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7354888" y="2014538"/>
                <a:ext cx="274637" cy="274637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kern="0">
                  <a:solidFill>
                    <a:sysClr val="window" lastClr="FFFFFF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 bwMode="auto">
              <a:xfrm>
                <a:off x="5630863" y="2014538"/>
                <a:ext cx="274637" cy="274637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kern="0">
                  <a:solidFill>
                    <a:sysClr val="window" lastClr="FFFFFF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 bwMode="auto">
              <a:xfrm>
                <a:off x="6492875" y="2014538"/>
                <a:ext cx="274638" cy="274637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kern="0">
                  <a:solidFill>
                    <a:sysClr val="window" lastClr="FFFFFF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 bwMode="auto">
              <a:xfrm>
                <a:off x="4781550" y="2727325"/>
                <a:ext cx="274638" cy="274638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kern="0">
                  <a:solidFill>
                    <a:sysClr val="window" lastClr="FFFFFF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 bwMode="auto">
              <a:xfrm>
                <a:off x="7367588" y="2727325"/>
                <a:ext cx="274637" cy="274638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kern="0">
                  <a:solidFill>
                    <a:sysClr val="window" lastClr="FFFFFF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 bwMode="auto">
              <a:xfrm>
                <a:off x="5643563" y="2727325"/>
                <a:ext cx="274637" cy="274638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kern="0">
                  <a:solidFill>
                    <a:sysClr val="window" lastClr="FFFFFF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 bwMode="auto">
              <a:xfrm>
                <a:off x="6505575" y="2727325"/>
                <a:ext cx="274638" cy="274638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kern="0">
                  <a:solidFill>
                    <a:sysClr val="window" lastClr="FFFFFF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 bwMode="auto">
              <a:xfrm>
                <a:off x="4768850" y="3440113"/>
                <a:ext cx="274638" cy="274637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kern="0">
                  <a:solidFill>
                    <a:sysClr val="window" lastClr="FFFFFF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 bwMode="auto">
              <a:xfrm>
                <a:off x="7354888" y="3440113"/>
                <a:ext cx="274637" cy="274637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kern="0">
                  <a:solidFill>
                    <a:sysClr val="window" lastClr="FFFFFF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 bwMode="auto">
              <a:xfrm>
                <a:off x="5630863" y="3440113"/>
                <a:ext cx="274637" cy="274637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kern="0">
                  <a:solidFill>
                    <a:sysClr val="window" lastClr="FFFFFF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>
                <a:off x="6492875" y="3440113"/>
                <a:ext cx="274638" cy="274637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kern="0">
                  <a:solidFill>
                    <a:sysClr val="window" lastClr="FFFFFF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 bwMode="auto">
              <a:xfrm>
                <a:off x="4768850" y="4167188"/>
                <a:ext cx="274638" cy="274637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kern="0">
                  <a:solidFill>
                    <a:sysClr val="window" lastClr="FFFFFF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 bwMode="auto">
              <a:xfrm>
                <a:off x="7354888" y="4167188"/>
                <a:ext cx="274637" cy="274637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kern="0">
                  <a:solidFill>
                    <a:sysClr val="window" lastClr="FFFFFF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 bwMode="auto">
              <a:xfrm>
                <a:off x="5630863" y="4167188"/>
                <a:ext cx="274637" cy="274637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kern="0">
                  <a:solidFill>
                    <a:sysClr val="window" lastClr="FFFFFF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 bwMode="auto">
              <a:xfrm>
                <a:off x="6492875" y="4167188"/>
                <a:ext cx="274638" cy="274637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kern="0">
                  <a:solidFill>
                    <a:sysClr val="window" lastClr="FFFFFF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 bwMode="auto">
              <a:xfrm>
                <a:off x="4419600" y="1949450"/>
                <a:ext cx="423863" cy="3698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n1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 bwMode="auto">
              <a:xfrm>
                <a:off x="4419600" y="2668588"/>
                <a:ext cx="423863" cy="3683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n1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 bwMode="auto">
              <a:xfrm>
                <a:off x="5400675" y="2451100"/>
                <a:ext cx="423863" cy="3683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n1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 bwMode="auto">
              <a:xfrm>
                <a:off x="5564188" y="1720850"/>
                <a:ext cx="423862" cy="3698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n2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 bwMode="auto">
              <a:xfrm>
                <a:off x="5791200" y="2863850"/>
                <a:ext cx="423863" cy="3698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n5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 bwMode="auto">
              <a:xfrm>
                <a:off x="7578725" y="2635250"/>
                <a:ext cx="422275" cy="3698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n2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 bwMode="auto">
              <a:xfrm>
                <a:off x="7578725" y="1938338"/>
                <a:ext cx="422275" cy="3683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n3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 bwMode="auto">
              <a:xfrm>
                <a:off x="6456363" y="4356100"/>
                <a:ext cx="422275" cy="3683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n3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 bwMode="auto">
              <a:xfrm>
                <a:off x="5575300" y="4354513"/>
                <a:ext cx="423863" cy="369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n5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 bwMode="auto">
            <a:xfrm>
              <a:off x="6651975" y="1949450"/>
              <a:ext cx="423862" cy="3698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n5</a:t>
              </a:r>
            </a:p>
          </p:txBody>
        </p:sp>
      </p:grpSp>
      <p:cxnSp>
        <p:nvCxnSpPr>
          <p:cNvPr id="75" name="Elbow Connector 74"/>
          <p:cNvCxnSpPr/>
          <p:nvPr/>
        </p:nvCxnSpPr>
        <p:spPr>
          <a:xfrm rot="16200000" flipH="1">
            <a:off x="1320800" y="2592388"/>
            <a:ext cx="574675" cy="736600"/>
          </a:xfrm>
          <a:prstGeom prst="bentConnector2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>
            <a:off x="2238375" y="2535238"/>
            <a:ext cx="1503363" cy="615950"/>
          </a:xfrm>
          <a:prstGeom prst="bentConnector2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 rot="5400000">
            <a:off x="2455863" y="3317875"/>
            <a:ext cx="2014538" cy="725487"/>
          </a:xfrm>
          <a:prstGeom prst="bentConnector2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 rot="5400000">
            <a:off x="1593850" y="3181350"/>
            <a:ext cx="1878013" cy="862013"/>
          </a:xfrm>
          <a:prstGeom prst="bentConnector3">
            <a:avLst>
              <a:gd name="adj1" fmla="val 31188"/>
            </a:avLst>
          </a:prstGeom>
          <a:ln w="508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91" idx="6"/>
            <a:endCxn id="97" idx="2"/>
          </p:cNvCxnSpPr>
          <p:nvPr/>
        </p:nvCxnSpPr>
        <p:spPr>
          <a:xfrm flipH="1">
            <a:off x="7123113" y="3300413"/>
            <a:ext cx="76200" cy="920750"/>
          </a:xfrm>
          <a:prstGeom prst="bentConnector5">
            <a:avLst>
              <a:gd name="adj1" fmla="val 1543764"/>
              <a:gd name="adj2" fmla="val 50000"/>
              <a:gd name="adj3" fmla="val 1547279"/>
            </a:avLst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5" idx="0"/>
            <a:endCxn id="89" idx="0"/>
          </p:cNvCxnSpPr>
          <p:nvPr/>
        </p:nvCxnSpPr>
        <p:spPr>
          <a:xfrm flipH="1">
            <a:off x="6619875" y="2798763"/>
            <a:ext cx="3175" cy="912812"/>
          </a:xfrm>
          <a:prstGeom prst="line">
            <a:avLst/>
          </a:prstGeom>
          <a:ln w="41275">
            <a:solidFill>
              <a:srgbClr val="7030A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700963" y="3346450"/>
            <a:ext cx="0" cy="828675"/>
          </a:xfrm>
          <a:prstGeom prst="line">
            <a:avLst/>
          </a:prstGeom>
          <a:ln w="28575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>
            <a:grpSpLocks/>
          </p:cNvGrpSpPr>
          <p:nvPr/>
        </p:nvGrpSpPr>
        <p:grpSpPr bwMode="auto">
          <a:xfrm>
            <a:off x="6008688" y="2319338"/>
            <a:ext cx="2297112" cy="2870200"/>
            <a:chOff x="6009409" y="2319338"/>
            <a:chExt cx="2296391" cy="2870488"/>
          </a:xfrm>
        </p:grpSpPr>
        <p:cxnSp>
          <p:nvCxnSpPr>
            <p:cNvPr id="104" name="Straight Connector 103"/>
            <p:cNvCxnSpPr/>
            <p:nvPr/>
          </p:nvCxnSpPr>
          <p:spPr>
            <a:xfrm flipV="1">
              <a:off x="6620404" y="2330451"/>
              <a:ext cx="0" cy="512814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6020518" y="2832151"/>
              <a:ext cx="2285282" cy="185597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1" name="Straight Connector 80"/>
            <p:cNvCxnSpPr>
              <a:stCxn id="79" idx="0"/>
              <a:endCxn id="79" idx="2"/>
            </p:cNvCxnSpPr>
            <p:nvPr/>
          </p:nvCxnSpPr>
          <p:spPr>
            <a:xfrm>
              <a:off x="7163159" y="2832151"/>
              <a:ext cx="0" cy="185597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7696391" y="2819450"/>
              <a:ext cx="0" cy="185597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609296" y="2819450"/>
              <a:ext cx="0" cy="185597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9" idx="3"/>
              <a:endCxn id="79" idx="1"/>
            </p:cNvCxnSpPr>
            <p:nvPr/>
          </p:nvCxnSpPr>
          <p:spPr>
            <a:xfrm flipH="1">
              <a:off x="6020518" y="3759344"/>
              <a:ext cx="228528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6009409" y="3317975"/>
              <a:ext cx="228528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6009409" y="4232467"/>
              <a:ext cx="228528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77" name="TextBox 87"/>
            <p:cNvSpPr txBox="1">
              <a:spLocks noChangeArrowheads="1"/>
            </p:cNvSpPr>
            <p:nvPr/>
          </p:nvSpPr>
          <p:spPr bwMode="auto">
            <a:xfrm>
              <a:off x="6553200" y="3429000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n2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6574382" y="3711715"/>
              <a:ext cx="90459" cy="92084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279" name="TextBox 89"/>
            <p:cNvSpPr txBox="1">
              <a:spLocks noChangeArrowheads="1"/>
            </p:cNvSpPr>
            <p:nvPr/>
          </p:nvSpPr>
          <p:spPr bwMode="auto">
            <a:xfrm>
              <a:off x="7086600" y="2971800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n6</a:t>
              </a:r>
            </a:p>
          </p:txBody>
        </p:sp>
        <p:sp>
          <p:nvSpPr>
            <p:cNvPr id="91" name="Oval 90"/>
            <p:cNvSpPr/>
            <p:nvPr/>
          </p:nvSpPr>
          <p:spPr>
            <a:xfrm>
              <a:off x="7107614" y="3254469"/>
              <a:ext cx="90459" cy="92084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281" name="TextBox 91"/>
            <p:cNvSpPr txBox="1">
              <a:spLocks noChangeArrowheads="1"/>
            </p:cNvSpPr>
            <p:nvPr/>
          </p:nvSpPr>
          <p:spPr bwMode="auto">
            <a:xfrm>
              <a:off x="7646445" y="389282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n7</a:t>
              </a:r>
            </a:p>
          </p:txBody>
        </p:sp>
        <p:sp>
          <p:nvSpPr>
            <p:cNvPr id="93" name="Oval 92"/>
            <p:cNvSpPr/>
            <p:nvPr/>
          </p:nvSpPr>
          <p:spPr>
            <a:xfrm>
              <a:off x="7661477" y="4175311"/>
              <a:ext cx="92046" cy="92084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283" name="TextBox 93"/>
            <p:cNvSpPr txBox="1">
              <a:spLocks noChangeArrowheads="1"/>
            </p:cNvSpPr>
            <p:nvPr/>
          </p:nvSpPr>
          <p:spPr bwMode="auto">
            <a:xfrm>
              <a:off x="7636054" y="2971800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n7</a:t>
              </a:r>
            </a:p>
          </p:txBody>
        </p:sp>
        <p:sp>
          <p:nvSpPr>
            <p:cNvPr id="95" name="Oval 94"/>
            <p:cNvSpPr/>
            <p:nvPr/>
          </p:nvSpPr>
          <p:spPr>
            <a:xfrm>
              <a:off x="7661477" y="3254469"/>
              <a:ext cx="92046" cy="92084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285" name="TextBox 95"/>
            <p:cNvSpPr txBox="1">
              <a:spLocks noChangeArrowheads="1"/>
            </p:cNvSpPr>
            <p:nvPr/>
          </p:nvSpPr>
          <p:spPr bwMode="auto">
            <a:xfrm>
              <a:off x="7102654" y="389282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n6</a:t>
              </a:r>
            </a:p>
          </p:txBody>
        </p:sp>
        <p:sp>
          <p:nvSpPr>
            <p:cNvPr id="97" name="Oval 96"/>
            <p:cNvSpPr/>
            <p:nvPr/>
          </p:nvSpPr>
          <p:spPr>
            <a:xfrm>
              <a:off x="7123484" y="4175311"/>
              <a:ext cx="92046" cy="92084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577556" y="2798811"/>
              <a:ext cx="92046" cy="90496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7128245" y="2784522"/>
              <a:ext cx="92046" cy="92084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7126658" y="4643671"/>
              <a:ext cx="92046" cy="90496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27" name="Straight Connector 126"/>
            <p:cNvCxnSpPr>
              <a:stCxn id="106" idx="0"/>
            </p:cNvCxnSpPr>
            <p:nvPr/>
          </p:nvCxnSpPr>
          <p:spPr>
            <a:xfrm flipV="1">
              <a:off x="7174268" y="2319338"/>
              <a:ext cx="0" cy="465184"/>
            </a:xfrm>
            <a:prstGeom prst="line">
              <a:avLst/>
            </a:prstGeom>
            <a:ln w="28575">
              <a:solidFill>
                <a:srgbClr val="FFC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7172681" y="4724641"/>
              <a:ext cx="0" cy="465185"/>
            </a:xfrm>
            <a:prstGeom prst="line">
              <a:avLst/>
            </a:prstGeom>
            <a:ln w="28575">
              <a:solidFill>
                <a:srgbClr val="FFC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>
            <a:stCxn id="106" idx="4"/>
            <a:endCxn id="107" idx="0"/>
          </p:cNvCxnSpPr>
          <p:nvPr/>
        </p:nvCxnSpPr>
        <p:spPr>
          <a:xfrm flipH="1">
            <a:off x="7172325" y="2876550"/>
            <a:ext cx="1588" cy="1766888"/>
          </a:xfrm>
          <a:prstGeom prst="line">
            <a:avLst/>
          </a:prstGeom>
          <a:ln w="38100">
            <a:solidFill>
              <a:srgbClr val="FFC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 bwMode="auto">
          <a:xfrm>
            <a:off x="3713163" y="3101975"/>
            <a:ext cx="274637" cy="274638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6" name="Action Button: Back or Previous 95">
            <a:hlinkClick r:id="rId2" action="ppaction://hlinksldjump" highlightClick="1"/>
          </p:cNvPr>
          <p:cNvSpPr/>
          <p:nvPr/>
        </p:nvSpPr>
        <p:spPr>
          <a:xfrm>
            <a:off x="8305800" y="6248400"/>
            <a:ext cx="609600" cy="457200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Arial Unicode MS" pitchFamily="34" charset="-128"/>
            </a:endParaRPr>
          </a:p>
        </p:txBody>
      </p:sp>
      <p:sp>
        <p:nvSpPr>
          <p:cNvPr id="98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CGRIP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569281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833 -0.06666 L -3.33333E-6 -4.44444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Routing Grid Graph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31126" y="1371600"/>
            <a:ext cx="2419026" cy="2066925"/>
            <a:chOff x="976873" y="1600200"/>
            <a:chExt cx="2419026" cy="2066925"/>
          </a:xfrm>
        </p:grpSpPr>
        <p:sp>
          <p:nvSpPr>
            <p:cNvPr id="12295" name="TextBox 14"/>
            <p:cNvSpPr txBox="1">
              <a:spLocks noChangeArrowheads="1"/>
            </p:cNvSpPr>
            <p:nvPr/>
          </p:nvSpPr>
          <p:spPr bwMode="auto">
            <a:xfrm>
              <a:off x="1029659" y="1600200"/>
              <a:ext cx="23134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dirty="0" smtClean="0"/>
                <a:t>Horizontal global cell</a:t>
              </a:r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76873" y="2133600"/>
              <a:ext cx="2419026" cy="1533525"/>
              <a:chOff x="1382713" y="3810000"/>
              <a:chExt cx="2419026" cy="1533525"/>
            </a:xfrm>
          </p:grpSpPr>
          <p:grpSp>
            <p:nvGrpSpPr>
              <p:cNvPr id="12293" name="Group 81"/>
              <p:cNvGrpSpPr>
                <a:grpSpLocks/>
              </p:cNvGrpSpPr>
              <p:nvPr/>
            </p:nvGrpSpPr>
            <p:grpSpPr bwMode="auto">
              <a:xfrm>
                <a:off x="1584325" y="3810000"/>
                <a:ext cx="1920875" cy="1189038"/>
                <a:chOff x="1003300" y="1371600"/>
                <a:chExt cx="2209800" cy="1384300"/>
              </a:xfrm>
            </p:grpSpPr>
            <p:grpSp>
              <p:nvGrpSpPr>
                <p:cNvPr id="12322" name="Group 160"/>
                <p:cNvGrpSpPr>
                  <a:grpSpLocks/>
                </p:cNvGrpSpPr>
                <p:nvPr/>
              </p:nvGrpSpPr>
              <p:grpSpPr bwMode="auto">
                <a:xfrm>
                  <a:off x="1003300" y="1371600"/>
                  <a:ext cx="2209800" cy="1371600"/>
                  <a:chOff x="1003300" y="1371600"/>
                  <a:chExt cx="2209800" cy="1828800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003300" y="1371600"/>
                    <a:ext cx="2209800" cy="1828483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1003300" y="1752600"/>
                    <a:ext cx="2209800" cy="365760"/>
                  </a:xfrm>
                  <a:prstGeom prst="rect">
                    <a:avLst/>
                  </a:prstGeom>
                  <a:solidFill>
                    <a:srgbClr val="92D050"/>
                  </a:solidFill>
                  <a:ln w="15875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 w="101600" h="215900"/>
                    <a:bevelB w="889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1003300" y="2438400"/>
                    <a:ext cx="2209800" cy="365760"/>
                  </a:xfrm>
                  <a:prstGeom prst="rect">
                    <a:avLst/>
                  </a:prstGeom>
                  <a:solidFill>
                    <a:srgbClr val="92D050"/>
                  </a:solidFill>
                  <a:ln w="15875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 w="101600" h="215900"/>
                    <a:bevelB w="889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cxnSp>
                <p:nvCxnSpPr>
                  <p:cNvPr id="130" name="Straight Arrow Connector 129"/>
                  <p:cNvCxnSpPr/>
                  <p:nvPr/>
                </p:nvCxnSpPr>
                <p:spPr>
                  <a:xfrm>
                    <a:off x="2223256" y="2120736"/>
                    <a:ext cx="0" cy="335140"/>
                  </a:xfrm>
                  <a:prstGeom prst="straightConnector1">
                    <a:avLst/>
                  </a:prstGeom>
                  <a:ln w="31750">
                    <a:solidFill>
                      <a:srgbClr val="800000"/>
                    </a:solidFill>
                    <a:prstDash val="solid"/>
                    <a:headEnd type="stealth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Arrow Connector 130"/>
                  <p:cNvCxnSpPr/>
                  <p:nvPr/>
                </p:nvCxnSpPr>
                <p:spPr>
                  <a:xfrm>
                    <a:off x="2210472" y="1770811"/>
                    <a:ext cx="0" cy="340068"/>
                  </a:xfrm>
                  <a:prstGeom prst="straightConnector1">
                    <a:avLst/>
                  </a:prstGeom>
                  <a:ln w="31750">
                    <a:solidFill>
                      <a:srgbClr val="800000"/>
                    </a:solidFill>
                    <a:prstDash val="solid"/>
                    <a:headEnd type="stealth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1980361" y="1371600"/>
                  <a:ext cx="0" cy="1384300"/>
                </a:xfrm>
                <a:prstGeom prst="line">
                  <a:avLst/>
                </a:prstGeom>
                <a:ln w="31750">
                  <a:solidFill>
                    <a:srgbClr val="800000"/>
                  </a:solidFill>
                  <a:prstDash val="solid"/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Rectangle 85"/>
                <p:cNvSpPr/>
                <p:nvPr/>
              </p:nvSpPr>
              <p:spPr>
                <a:xfrm>
                  <a:off x="1003300" y="1371600"/>
                  <a:ext cx="1104901" cy="137136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noFill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2095416" y="1371600"/>
                  <a:ext cx="1104901" cy="137136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noFill/>
                  </a:endParaRPr>
                </a:p>
              </p:txBody>
            </p:sp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3490" y="1871246"/>
                  <a:ext cx="409599" cy="33855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pPr>
                    <a:defRPr/>
                  </a:pPr>
                  <a:r>
                    <a:rPr lang="en-US">
                      <a:noFill/>
                      <a:latin typeface="Arial" pitchFamily="34" charset="0"/>
                    </a:rPr>
                    <a:t> </a:t>
                  </a:r>
                </a:p>
              </p:txBody>
            </p:sp>
            <p:sp>
              <p:nvSpPr>
                <p:cNvPr id="95" name="Rectangl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8090" y="1600200"/>
                  <a:ext cx="468910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772"/>
                  </a:stretch>
                </a:blipFill>
              </p:spPr>
              <p:txBody>
                <a:bodyPr/>
                <a:lstStyle/>
                <a:p>
                  <a:pPr>
                    <a:defRPr/>
                  </a:pPr>
                  <a:r>
                    <a:rPr lang="en-US">
                      <a:noFill/>
                      <a:latin typeface="Arial" pitchFamily="34" charset="0"/>
                    </a:rPr>
                    <a:t> </a:t>
                  </a:r>
                </a:p>
              </p:txBody>
            </p:sp>
          </p:grpSp>
          <p:sp>
            <p:nvSpPr>
              <p:cNvPr id="12297" name="Rectangle 15"/>
              <p:cNvSpPr>
                <a:spLocks noChangeArrowheads="1"/>
              </p:cNvSpPr>
              <p:nvPr/>
            </p:nvSpPr>
            <p:spPr bwMode="auto">
              <a:xfrm>
                <a:off x="1382713" y="4973638"/>
                <a:ext cx="4143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α</a:t>
                </a:r>
                <a:r>
                  <a:rPr lang="en-US" baseline="-25000"/>
                  <a:t>i</a:t>
                </a:r>
                <a:r>
                  <a:rPr lang="en-US"/>
                  <a:t> </a:t>
                </a:r>
              </a:p>
            </p:txBody>
          </p:sp>
          <p:sp>
            <p:nvSpPr>
              <p:cNvPr id="12298" name="Rectangle 151"/>
              <p:cNvSpPr>
                <a:spLocks noChangeArrowheads="1"/>
              </p:cNvSpPr>
              <p:nvPr/>
            </p:nvSpPr>
            <p:spPr bwMode="auto">
              <a:xfrm>
                <a:off x="3211513" y="4973638"/>
                <a:ext cx="5902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l-GR" dirty="0"/>
                  <a:t>α</a:t>
                </a:r>
                <a:r>
                  <a:rPr lang="en-US" baseline="-25000" dirty="0" smtClean="0"/>
                  <a:t>i+2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138" name="Rectangle 151"/>
              <p:cNvSpPr>
                <a:spLocks noChangeArrowheads="1"/>
              </p:cNvSpPr>
              <p:nvPr/>
            </p:nvSpPr>
            <p:spPr bwMode="auto">
              <a:xfrm>
                <a:off x="2306638" y="4953000"/>
                <a:ext cx="588962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l-GR" dirty="0"/>
                  <a:t>α</a:t>
                </a:r>
                <a:r>
                  <a:rPr lang="en-US" baseline="-25000" dirty="0"/>
                  <a:t>i+1</a:t>
                </a:r>
                <a:r>
                  <a:rPr lang="en-US" dirty="0"/>
                  <a:t> 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117568" y="1371600"/>
            <a:ext cx="2514384" cy="1817132"/>
            <a:chOff x="5638800" y="3364468"/>
            <a:chExt cx="2514384" cy="1817132"/>
          </a:xfrm>
        </p:grpSpPr>
        <p:grpSp>
          <p:nvGrpSpPr>
            <p:cNvPr id="5" name="Group 4"/>
            <p:cNvGrpSpPr/>
            <p:nvPr/>
          </p:nvGrpSpPr>
          <p:grpSpPr>
            <a:xfrm>
              <a:off x="5676395" y="3733800"/>
              <a:ext cx="2476789" cy="1447800"/>
              <a:chOff x="5676611" y="3733800"/>
              <a:chExt cx="2476789" cy="1447800"/>
            </a:xfrm>
          </p:grpSpPr>
          <p:grpSp>
            <p:nvGrpSpPr>
              <p:cNvPr id="12294" name="Group 13"/>
              <p:cNvGrpSpPr>
                <a:grpSpLocks/>
              </p:cNvGrpSpPr>
              <p:nvPr/>
            </p:nvGrpSpPr>
            <p:grpSpPr bwMode="auto">
              <a:xfrm>
                <a:off x="5676611" y="3886200"/>
                <a:ext cx="1920875" cy="1189038"/>
                <a:chOff x="5181600" y="4344987"/>
                <a:chExt cx="2365526" cy="1446213"/>
              </a:xfrm>
            </p:grpSpPr>
            <p:sp>
              <p:nvSpPr>
                <p:cNvPr id="140" name="Rectangle 139"/>
                <p:cNvSpPr/>
                <p:nvPr/>
              </p:nvSpPr>
              <p:spPr bwMode="auto">
                <a:xfrm>
                  <a:off x="5181600" y="4344987"/>
                  <a:ext cx="2365526" cy="142883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/>
                </a:p>
              </p:txBody>
            </p:sp>
            <p:sp>
              <p:nvSpPr>
                <p:cNvPr id="141" name="Rectangle 140"/>
                <p:cNvSpPr/>
                <p:nvPr/>
              </p:nvSpPr>
              <p:spPr bwMode="auto">
                <a:xfrm>
                  <a:off x="5334000" y="4895955"/>
                  <a:ext cx="1426464" cy="285645"/>
                </a:xfrm>
                <a:prstGeom prst="rect">
                  <a:avLst/>
                </a:prstGeom>
                <a:solidFill>
                  <a:srgbClr val="92D050"/>
                </a:solidFill>
                <a:ln w="15875">
                  <a:solidFill>
                    <a:schemeClr val="tx1"/>
                  </a:solidFill>
                </a:ln>
                <a:scene3d>
                  <a:camera prst="orthographicFront">
                    <a:rot lat="0" lon="0" rev="5400000"/>
                  </a:camera>
                  <a:lightRig rig="threePt" dir="t"/>
                </a:scene3d>
                <a:sp3d>
                  <a:bevelT w="101600" h="215900"/>
                  <a:bevelB w="889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/>
                </a:p>
              </p:txBody>
            </p:sp>
            <p:sp>
              <p:nvSpPr>
                <p:cNvPr id="142" name="Rectangle 141"/>
                <p:cNvSpPr/>
                <p:nvPr/>
              </p:nvSpPr>
              <p:spPr bwMode="auto">
                <a:xfrm>
                  <a:off x="5964936" y="4895955"/>
                  <a:ext cx="1426464" cy="285645"/>
                </a:xfrm>
                <a:prstGeom prst="rect">
                  <a:avLst/>
                </a:prstGeom>
                <a:solidFill>
                  <a:srgbClr val="92D050"/>
                </a:solidFill>
                <a:ln w="15875">
                  <a:solidFill>
                    <a:schemeClr val="tx1"/>
                  </a:solidFill>
                </a:ln>
                <a:scene3d>
                  <a:camera prst="orthographicFront">
                    <a:rot lat="0" lon="0" rev="5400000"/>
                  </a:camera>
                  <a:lightRig rig="threePt" dir="t"/>
                </a:scene3d>
                <a:sp3d>
                  <a:bevelT w="101600" h="215900"/>
                  <a:bevelB w="889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/>
                </a:p>
              </p:txBody>
            </p: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5181600" y="5181049"/>
                  <a:ext cx="2365526" cy="0"/>
                </a:xfrm>
                <a:prstGeom prst="straightConnector1">
                  <a:avLst/>
                </a:prstGeom>
                <a:ln w="34925">
                  <a:solidFill>
                    <a:srgbClr val="990000"/>
                  </a:solidFill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ectangle 8"/>
                <p:cNvSpPr/>
                <p:nvPr/>
              </p:nvSpPr>
              <p:spPr>
                <a:xfrm>
                  <a:off x="5181600" y="4344987"/>
                  <a:ext cx="2365526" cy="72600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5181600" y="5065198"/>
                  <a:ext cx="2365526" cy="72600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/>
                </a:p>
              </p:txBody>
            </p:sp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3660" y="4422844"/>
                  <a:ext cx="577647" cy="41188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pPr>
                    <a:defRPr/>
                  </a:pPr>
                  <a:r>
                    <a:rPr lang="en-US">
                      <a:noFill/>
                    </a:rPr>
                    <a:t> </a:t>
                  </a:r>
                </a:p>
              </p:txBody>
            </p:sp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11" y="4413252"/>
                  <a:ext cx="504581" cy="41188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pPr>
                    <a:defRPr/>
                  </a:pPr>
                  <a:r>
                    <a:rPr lang="en-US">
                      <a:noFill/>
                    </a:rPr>
                    <a:t> </a:t>
                  </a: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6528582" y="4800669"/>
                  <a:ext cx="330391" cy="0"/>
                </a:xfrm>
                <a:prstGeom prst="straightConnector1">
                  <a:avLst/>
                </a:prstGeom>
                <a:ln w="28575">
                  <a:solidFill>
                    <a:srgbClr val="800000"/>
                  </a:solidFill>
                  <a:headEnd type="stealth" w="med" len="med"/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6204055" y="4800669"/>
                  <a:ext cx="328437" cy="0"/>
                </a:xfrm>
                <a:prstGeom prst="straightConnector1">
                  <a:avLst/>
                </a:prstGeom>
                <a:ln w="28575">
                  <a:solidFill>
                    <a:srgbClr val="800000"/>
                  </a:solidFill>
                  <a:headEnd type="stealth" w="med" len="med"/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99" name="Rectangle 152"/>
              <p:cNvSpPr>
                <a:spLocks noChangeArrowheads="1"/>
              </p:cNvSpPr>
              <p:nvPr/>
            </p:nvSpPr>
            <p:spPr bwMode="auto">
              <a:xfrm>
                <a:off x="7563174" y="4811713"/>
                <a:ext cx="415925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l-GR"/>
                  <a:t>β</a:t>
                </a:r>
                <a:r>
                  <a:rPr lang="en-US" baseline="-25000"/>
                  <a:t>i</a:t>
                </a:r>
                <a:r>
                  <a:rPr lang="en-US"/>
                  <a:t> </a:t>
                </a:r>
              </a:p>
            </p:txBody>
          </p:sp>
          <p:sp>
            <p:nvSpPr>
              <p:cNvPr id="12300" name="Rectangle 153"/>
              <p:cNvSpPr>
                <a:spLocks noChangeArrowheads="1"/>
              </p:cNvSpPr>
              <p:nvPr/>
            </p:nvSpPr>
            <p:spPr bwMode="auto">
              <a:xfrm>
                <a:off x="7563174" y="3733800"/>
                <a:ext cx="5902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l-GR" dirty="0"/>
                  <a:t>β</a:t>
                </a:r>
                <a:r>
                  <a:rPr lang="en-US" baseline="-25000" dirty="0" smtClean="0"/>
                  <a:t>i+2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139" name="Rectangle 153"/>
              <p:cNvSpPr>
                <a:spLocks noChangeArrowheads="1"/>
              </p:cNvSpPr>
              <p:nvPr/>
            </p:nvSpPr>
            <p:spPr bwMode="auto">
              <a:xfrm>
                <a:off x="7562850" y="4278312"/>
                <a:ext cx="59055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l-GR" dirty="0"/>
                  <a:t>β</a:t>
                </a:r>
                <a:r>
                  <a:rPr lang="en-US" baseline="-25000" dirty="0"/>
                  <a:t>i+1</a:t>
                </a:r>
                <a:r>
                  <a:rPr lang="en-US" dirty="0"/>
                  <a:t> </a:t>
                </a:r>
              </a:p>
            </p:txBody>
          </p:sp>
        </p:grpSp>
        <p:sp>
          <p:nvSpPr>
            <p:cNvPr id="143" name="TextBox 14"/>
            <p:cNvSpPr txBox="1">
              <a:spLocks noChangeArrowheads="1"/>
            </p:cNvSpPr>
            <p:nvPr/>
          </p:nvSpPr>
          <p:spPr bwMode="auto">
            <a:xfrm>
              <a:off x="5638800" y="3364468"/>
              <a:ext cx="20313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dirty="0" smtClean="0"/>
                <a:t>Vertical global cell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2061" y="3581400"/>
            <a:ext cx="7007939" cy="381000"/>
            <a:chOff x="990600" y="3810000"/>
            <a:chExt cx="7007939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90600" y="3821668"/>
                  <a:ext cx="31000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edge capacity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821668"/>
                  <a:ext cx="310007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572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4824721" y="3810000"/>
                  <a:ext cx="3173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edge capacity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4721" y="3810000"/>
                  <a:ext cx="317381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536" t="-8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919355" y="2466108"/>
                <a:ext cx="454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355" y="2466108"/>
                <a:ext cx="454933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/>
              <p:cNvSpPr/>
              <p:nvPr/>
            </p:nvSpPr>
            <p:spPr>
              <a:xfrm>
                <a:off x="2035422" y="2265218"/>
                <a:ext cx="454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1" name="Rectangle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2" y="2265218"/>
                <a:ext cx="454933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2061" y="4110413"/>
                <a:ext cx="3337901" cy="498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normalized capacity: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61" y="4110413"/>
                <a:ext cx="3337901" cy="498085"/>
              </a:xfrm>
              <a:prstGeom prst="rect">
                <a:avLst/>
              </a:prstGeom>
              <a:blipFill rotWithShape="1">
                <a:blip r:embed="rId10"/>
                <a:stretch>
                  <a:fillRect l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2061" y="4756511"/>
                <a:ext cx="4905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edge utilization: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= # of wires that pass edge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61" y="4756511"/>
                <a:ext cx="4905702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9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12061" y="5273856"/>
                <a:ext cx="4518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normalized overflow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61" y="5273856"/>
                <a:ext cx="4518673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07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12061" y="5791200"/>
                <a:ext cx="3750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actual overflow: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61" y="5791200"/>
                <a:ext cx="3750514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29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6477000" y="4114800"/>
            <a:ext cx="2194560" cy="2651760"/>
            <a:chOff x="6477000" y="3962400"/>
            <a:chExt cx="2368781" cy="2834640"/>
          </a:xfrm>
        </p:grpSpPr>
        <p:pic>
          <p:nvPicPr>
            <p:cNvPr id="76802" name="Picture 2" descr="http://www.mpsaz.org/franklin/west/staff/vrfitzpatric/announcements/images/cartoon_newspaper_extra.gif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962400"/>
              <a:ext cx="2368781" cy="2834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 rot="19603353">
              <a:off x="7052299" y="5355469"/>
              <a:ext cx="1558796" cy="42770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Overflow!!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6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CGRIP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  <p:sp>
        <p:nvSpPr>
          <p:cNvPr id="55" name="Action Button: Forward or Next 54">
            <a:hlinkClick r:id="rId15" action="ppaction://hlinksldjump" highlightClick="1"/>
          </p:cNvPr>
          <p:cNvSpPr/>
          <p:nvPr/>
        </p:nvSpPr>
        <p:spPr>
          <a:xfrm>
            <a:off x="8382000" y="6248400"/>
            <a:ext cx="533400" cy="4572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Rethinking Global Routing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4405312" y="2299162"/>
            <a:ext cx="1919288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Placement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6705600" y="2154382"/>
            <a:ext cx="2286000" cy="822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Congestion Analysis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for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Modern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Designs</a:t>
            </a:r>
          </a:p>
          <a:p>
            <a:pPr algn="ctr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CGRIP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359275" y="4587240"/>
            <a:ext cx="1919288" cy="822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Multi-objective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Global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Routing</a:t>
            </a:r>
          </a:p>
          <a:p>
            <a:pPr algn="ctr">
              <a:defRPr/>
            </a:pPr>
            <a:r>
              <a:rPr lang="en-US" sz="1600" b="1" dirty="0" err="1" smtClean="0">
                <a:solidFill>
                  <a:schemeClr val="tx1"/>
                </a:solidFill>
                <a:latin typeface="+mj-lt"/>
              </a:rPr>
              <a:t>Coll</a:t>
            </a: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-MGR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359275" y="5638800"/>
            <a:ext cx="1919288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Detailed Routing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3200400" y="3276600"/>
            <a:ext cx="2103120" cy="822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Congestion-aware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Global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Routing</a:t>
            </a:r>
          </a:p>
          <a:p>
            <a:pPr algn="ctr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LCGRIP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486400" y="3276600"/>
            <a:ext cx="2103120" cy="822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Other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Global Routers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9" name="Straight Arrow Connector 58"/>
          <p:cNvCxnSpPr>
            <a:stCxn id="53" idx="3"/>
            <a:endCxn id="54" idx="1"/>
          </p:cNvCxnSpPr>
          <p:nvPr/>
        </p:nvCxnSpPr>
        <p:spPr bwMode="auto">
          <a:xfrm>
            <a:off x="6324600" y="256586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2"/>
            <a:endCxn id="56" idx="0"/>
          </p:cNvCxnSpPr>
          <p:nvPr/>
        </p:nvCxnSpPr>
        <p:spPr bwMode="auto">
          <a:xfrm>
            <a:off x="5318919" y="5410201"/>
            <a:ext cx="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32"/>
          <p:cNvSpPr txBox="1">
            <a:spLocks noChangeArrowheads="1"/>
          </p:cNvSpPr>
          <p:nvPr/>
        </p:nvSpPr>
        <p:spPr bwMode="auto">
          <a:xfrm>
            <a:off x="833438" y="1447800"/>
            <a:ext cx="1673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rgbClr val="0070C0"/>
                </a:solidFill>
              </a:rPr>
              <a:t>Standard Flow</a:t>
            </a:r>
          </a:p>
        </p:txBody>
      </p:sp>
      <p:sp>
        <p:nvSpPr>
          <p:cNvPr id="62" name="TextBox 33"/>
          <p:cNvSpPr txBox="1">
            <a:spLocks noChangeArrowheads="1"/>
          </p:cNvSpPr>
          <p:nvPr/>
        </p:nvSpPr>
        <p:spPr bwMode="auto">
          <a:xfrm>
            <a:off x="5057775" y="1447800"/>
            <a:ext cx="172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rgbClr val="0070C0"/>
                </a:solidFill>
              </a:rPr>
              <a:t>Proposed Flow</a:t>
            </a:r>
          </a:p>
        </p:txBody>
      </p:sp>
      <p:grpSp>
        <p:nvGrpSpPr>
          <p:cNvPr id="63" name="Group 40"/>
          <p:cNvGrpSpPr>
            <a:grpSpLocks/>
          </p:cNvGrpSpPr>
          <p:nvPr/>
        </p:nvGrpSpPr>
        <p:grpSpPr bwMode="auto">
          <a:xfrm>
            <a:off x="673100" y="2209800"/>
            <a:ext cx="1993900" cy="2743200"/>
            <a:chOff x="673100" y="2057400"/>
            <a:chExt cx="1993900" cy="2743200"/>
          </a:xfrm>
        </p:grpSpPr>
        <p:grpSp>
          <p:nvGrpSpPr>
            <p:cNvPr id="64" name="Group 30"/>
            <p:cNvGrpSpPr>
              <a:grpSpLocks/>
            </p:cNvGrpSpPr>
            <p:nvPr/>
          </p:nvGrpSpPr>
          <p:grpSpPr bwMode="auto">
            <a:xfrm>
              <a:off x="673100" y="2438400"/>
              <a:ext cx="1993900" cy="2362200"/>
              <a:chOff x="533400" y="3505200"/>
              <a:chExt cx="1993900" cy="23622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533400" y="3505200"/>
                <a:ext cx="19812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Placement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33400" y="4419600"/>
                <a:ext cx="1981200" cy="533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Global Routing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33400" y="5334000"/>
                <a:ext cx="19812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Detailed Routing</a:t>
                </a:r>
              </a:p>
            </p:txBody>
          </p:sp>
          <p:cxnSp>
            <p:nvCxnSpPr>
              <p:cNvPr id="69" name="Straight Arrow Connector 68"/>
              <p:cNvCxnSpPr>
                <a:stCxn id="66" idx="2"/>
                <a:endCxn id="67" idx="0"/>
              </p:cNvCxnSpPr>
              <p:nvPr/>
            </p:nvCxnSpPr>
            <p:spPr>
              <a:xfrm>
                <a:off x="1524000" y="4038600"/>
                <a:ext cx="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67" idx="2"/>
                <a:endCxn id="68" idx="0"/>
              </p:cNvCxnSpPr>
              <p:nvPr/>
            </p:nvCxnSpPr>
            <p:spPr>
              <a:xfrm>
                <a:off x="1524000" y="4953000"/>
                <a:ext cx="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Elbow Connector 70"/>
              <p:cNvCxnSpPr>
                <a:stCxn id="67" idx="3"/>
                <a:endCxn id="66" idx="3"/>
              </p:cNvCxnSpPr>
              <p:nvPr/>
            </p:nvCxnSpPr>
            <p:spPr>
              <a:xfrm flipV="1">
                <a:off x="2514600" y="3771900"/>
                <a:ext cx="12700" cy="914400"/>
              </a:xfrm>
              <a:prstGeom prst="bentConnector3">
                <a:avLst>
                  <a:gd name="adj1" fmla="val 1800000"/>
                </a:avLst>
              </a:prstGeom>
              <a:ln w="2540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Arrow Connector 64"/>
            <p:cNvCxnSpPr/>
            <p:nvPr/>
          </p:nvCxnSpPr>
          <p:spPr>
            <a:xfrm>
              <a:off x="1676400" y="2057400"/>
              <a:ext cx="0" cy="381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/>
          <p:cNvCxnSpPr/>
          <p:nvPr/>
        </p:nvCxnSpPr>
        <p:spPr>
          <a:xfrm>
            <a:off x="1676400" y="4953000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334000" y="1905000"/>
            <a:ext cx="0" cy="37782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34000" y="6172200"/>
            <a:ext cx="0" cy="27432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33400" y="1817688"/>
            <a:ext cx="2514600" cy="47355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124200" y="1817688"/>
            <a:ext cx="5943600" cy="47355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9" name="Elbow Connector 78"/>
          <p:cNvCxnSpPr>
            <a:stCxn id="53" idx="2"/>
            <a:endCxn id="58" idx="0"/>
          </p:cNvCxnSpPr>
          <p:nvPr/>
        </p:nvCxnSpPr>
        <p:spPr>
          <a:xfrm rot="16200000" flipH="1">
            <a:off x="5729439" y="2468079"/>
            <a:ext cx="444038" cy="1173004"/>
          </a:xfrm>
          <a:prstGeom prst="bentConnector3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3" idx="2"/>
            <a:endCxn id="57" idx="0"/>
          </p:cNvCxnSpPr>
          <p:nvPr/>
        </p:nvCxnSpPr>
        <p:spPr>
          <a:xfrm rot="5400000">
            <a:off x="4586439" y="2498083"/>
            <a:ext cx="444038" cy="1112996"/>
          </a:xfrm>
          <a:prstGeom prst="bentConnector3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58" idx="2"/>
            <a:endCxn id="55" idx="0"/>
          </p:cNvCxnSpPr>
          <p:nvPr/>
        </p:nvCxnSpPr>
        <p:spPr>
          <a:xfrm rot="5400000">
            <a:off x="5684600" y="3733879"/>
            <a:ext cx="487681" cy="1219041"/>
          </a:xfrm>
          <a:prstGeom prst="bentConnector3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7" idx="2"/>
            <a:endCxn id="55" idx="0"/>
          </p:cNvCxnSpPr>
          <p:nvPr/>
        </p:nvCxnSpPr>
        <p:spPr>
          <a:xfrm rot="16200000" flipH="1">
            <a:off x="4541599" y="3809919"/>
            <a:ext cx="487681" cy="1066959"/>
          </a:xfrm>
          <a:prstGeom prst="bentConnector3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ght Brace 37"/>
          <p:cNvSpPr/>
          <p:nvPr/>
        </p:nvSpPr>
        <p:spPr>
          <a:xfrm>
            <a:off x="6324600" y="4535487"/>
            <a:ext cx="174625" cy="87471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6521450" y="4821238"/>
            <a:ext cx="2622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/>
              <a:t>Covered in prelim exam</a:t>
            </a:r>
          </a:p>
        </p:txBody>
      </p:sp>
      <p:sp>
        <p:nvSpPr>
          <p:cNvPr id="40" name="TextBox 14"/>
          <p:cNvSpPr txBox="1">
            <a:spLocks noChangeArrowheads="1"/>
          </p:cNvSpPr>
          <p:nvPr/>
        </p:nvSpPr>
        <p:spPr bwMode="auto">
          <a:xfrm>
            <a:off x="53340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ea typeface="Arial Unicode MS" pitchFamily="34" charset="-120"/>
                <a:cs typeface="Arial Unicode MS" pitchFamily="34" charset="-120"/>
              </a:rPr>
              <a:t>Introduction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1332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Conclusions</a:t>
            </a:r>
            <a:endParaRPr lang="en-US" sz="1600" b="1" dirty="0">
              <a:solidFill>
                <a:schemeClr val="bg2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78380" y="10391"/>
            <a:ext cx="155448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ctr" eaLnBrk="1" hangingPunct="1">
              <a:defRPr sz="1600" b="1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CGRIP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2336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LCGRIP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68340" y="10391"/>
            <a:ext cx="1554480" cy="338554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144133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609600" y="1154113"/>
            <a:ext cx="8382000" cy="903287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mtClean="0"/>
              <a:t>CGRIP: A Framework for Routing Congestion Analysis </a:t>
            </a:r>
          </a:p>
          <a:p>
            <a:pPr marL="0" indent="0" algn="ctr">
              <a:buFontTx/>
              <a:buNone/>
            </a:pPr>
            <a:r>
              <a:rPr lang="en-US" smtClean="0"/>
              <a:t>in Modern Designs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86000" y="2179320"/>
            <a:ext cx="5577840" cy="4297680"/>
            <a:chOff x="2286000" y="2046288"/>
            <a:chExt cx="5943600" cy="4735512"/>
          </a:xfrm>
        </p:grpSpPr>
        <p:grpSp>
          <p:nvGrpSpPr>
            <p:cNvPr id="21" name="Group 31"/>
            <p:cNvGrpSpPr>
              <a:grpSpLocks/>
            </p:cNvGrpSpPr>
            <p:nvPr/>
          </p:nvGrpSpPr>
          <p:grpSpPr bwMode="auto">
            <a:xfrm>
              <a:off x="2362200" y="2382982"/>
              <a:ext cx="5791200" cy="4017818"/>
              <a:chOff x="3352800" y="2040104"/>
              <a:chExt cx="5791200" cy="401748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557712" y="2184872"/>
                <a:ext cx="1919288" cy="5333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Placement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858000" y="2040104"/>
                <a:ext cx="2286000" cy="822892"/>
              </a:xfrm>
              <a:prstGeom prst="rect">
                <a:avLst/>
              </a:prstGeom>
              <a:noFill/>
              <a:ln w="76200" cmpd="dbl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Congestion Analysis for Modern 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Designs</a:t>
                </a:r>
              </a:p>
              <a:p>
                <a:pPr algn="ctr">
                  <a:defRPr/>
                </a:pPr>
                <a:r>
                  <a:rPr lang="en-US" sz="1600" b="1" dirty="0" smtClean="0">
                    <a:solidFill>
                      <a:srgbClr val="000000"/>
                    </a:solidFill>
                  </a:rPr>
                  <a:t>CGRIP</a:t>
                </a:r>
                <a:endParaRPr 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11675" y="4472763"/>
                <a:ext cx="1919288" cy="82289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Multi-objective</a:t>
                </a:r>
              </a:p>
              <a:p>
                <a:pPr algn="ctr"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Global 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Routing</a:t>
                </a:r>
              </a:p>
              <a:p>
                <a:pPr algn="ctr">
                  <a:defRPr/>
                </a:pPr>
                <a:r>
                  <a:rPr lang="en-US" sz="1600" b="1" dirty="0" err="1" smtClean="0">
                    <a:solidFill>
                      <a:srgbClr val="000000"/>
                    </a:solidFill>
                  </a:rPr>
                  <a:t>Coll</a:t>
                </a:r>
                <a:r>
                  <a:rPr lang="en-US" sz="1600" b="1" dirty="0" smtClean="0">
                    <a:solidFill>
                      <a:srgbClr val="000000"/>
                    </a:solidFill>
                  </a:rPr>
                  <a:t>-MGR</a:t>
                </a:r>
                <a:endParaRPr 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511675" y="5524237"/>
                <a:ext cx="1919288" cy="5333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Detailed Routing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352800" y="3162230"/>
                <a:ext cx="2103120" cy="82289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 smtClean="0">
                    <a:solidFill>
                      <a:srgbClr val="000000"/>
                    </a:solidFill>
                  </a:rPr>
                  <a:t>Congestion-aware</a:t>
                </a:r>
                <a:endParaRPr lang="en-US" sz="1600" dirty="0">
                  <a:solidFill>
                    <a:srgbClr val="000000"/>
                  </a:solidFill>
                </a:endParaRPr>
              </a:p>
              <a:p>
                <a:pPr algn="ctr"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Global 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Routing</a:t>
                </a:r>
              </a:p>
              <a:p>
                <a:pPr algn="ctr">
                  <a:defRPr/>
                </a:pPr>
                <a:r>
                  <a:rPr lang="en-US" sz="1600" b="1" dirty="0" smtClean="0">
                    <a:solidFill>
                      <a:srgbClr val="000000"/>
                    </a:solidFill>
                  </a:rPr>
                  <a:t>LCGRIP</a:t>
                </a:r>
                <a:endParaRPr 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638800" y="3162230"/>
                <a:ext cx="2103120" cy="822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 smtClean="0">
                    <a:solidFill>
                      <a:srgbClr val="000000"/>
                    </a:solidFill>
                  </a:rPr>
                  <a:t>Other Global </a:t>
                </a:r>
                <a:r>
                  <a:rPr lang="en-US" sz="1600" dirty="0">
                    <a:solidFill>
                      <a:srgbClr val="000000"/>
                    </a:solidFill>
                  </a:rPr>
                  <a:t>Routers</a:t>
                </a:r>
              </a:p>
            </p:txBody>
          </p:sp>
          <p:cxnSp>
            <p:nvCxnSpPr>
              <p:cNvPr id="28" name="Straight Arrow Connector 27"/>
              <p:cNvCxnSpPr>
                <a:stCxn id="22" idx="3"/>
                <a:endCxn id="23" idx="1"/>
              </p:cNvCxnSpPr>
              <p:nvPr/>
            </p:nvCxnSpPr>
            <p:spPr>
              <a:xfrm>
                <a:off x="6477000" y="2451550"/>
                <a:ext cx="381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4" idx="2"/>
                <a:endCxn id="25" idx="0"/>
              </p:cNvCxnSpPr>
              <p:nvPr/>
            </p:nvCxnSpPr>
            <p:spPr>
              <a:xfrm>
                <a:off x="5471319" y="5295656"/>
                <a:ext cx="0" cy="22858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/>
            <p:cNvCxnSpPr/>
            <p:nvPr/>
          </p:nvCxnSpPr>
          <p:spPr>
            <a:xfrm>
              <a:off x="4495800" y="2133600"/>
              <a:ext cx="0" cy="3778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495800" y="6400800"/>
              <a:ext cx="0" cy="274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2286000" y="2046288"/>
              <a:ext cx="5943600" cy="473551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33" name="Elbow Connector 32"/>
            <p:cNvCxnSpPr>
              <a:stCxn id="22" idx="2"/>
              <a:endCxn id="27" idx="0"/>
            </p:cNvCxnSpPr>
            <p:nvPr/>
          </p:nvCxnSpPr>
          <p:spPr>
            <a:xfrm rot="16200000" flipH="1">
              <a:off x="4891239" y="2696679"/>
              <a:ext cx="444038" cy="117300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2" idx="2"/>
              <a:endCxn id="26" idx="0"/>
            </p:cNvCxnSpPr>
            <p:nvPr/>
          </p:nvCxnSpPr>
          <p:spPr>
            <a:xfrm rot="5400000">
              <a:off x="3748239" y="2726683"/>
              <a:ext cx="444038" cy="1112996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27" idx="2"/>
              <a:endCxn id="24" idx="0"/>
            </p:cNvCxnSpPr>
            <p:nvPr/>
          </p:nvCxnSpPr>
          <p:spPr>
            <a:xfrm rot="5400000">
              <a:off x="4846400" y="3962479"/>
              <a:ext cx="487681" cy="1219041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26" idx="2"/>
              <a:endCxn id="24" idx="0"/>
            </p:cNvCxnSpPr>
            <p:nvPr/>
          </p:nvCxnSpPr>
          <p:spPr>
            <a:xfrm rot="16200000" flipH="1">
              <a:off x="3703399" y="4038519"/>
              <a:ext cx="487681" cy="1066959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3383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-DAC-Segment2 (1)">
  <a:themeElements>
    <a:clrScheme name="1_35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352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35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352">
  <a:themeElements>
    <a:clrScheme name="1_35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352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58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prstDash val="sysDot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35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352">
  <a:themeElements>
    <a:clrScheme name="1_35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352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58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prstDash val="sysDot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35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352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1_352">
    <a:majorFont>
      <a:latin typeface="Tahoma"/>
      <a:ea typeface=""/>
      <a:cs typeface="Arial"/>
    </a:majorFont>
    <a:minorFont>
      <a:latin typeface="Tahoma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1_352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1_352">
    <a:majorFont>
      <a:latin typeface="Tahoma"/>
      <a:ea typeface=""/>
      <a:cs typeface="Arial"/>
    </a:majorFont>
    <a:minorFont>
      <a:latin typeface="Tahoma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10-DAC-Segment2 (1)</Template>
  <TotalTime>0</TotalTime>
  <Words>5803</Words>
  <Application>Microsoft Office PowerPoint</Application>
  <PresentationFormat>On-screen Show (4:3)</PresentationFormat>
  <Paragraphs>1810</Paragraphs>
  <Slides>66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10-DAC-Segment2 (1)</vt:lpstr>
      <vt:lpstr>1_352</vt:lpstr>
      <vt:lpstr>3_352</vt:lpstr>
      <vt:lpstr>Equation</vt:lpstr>
      <vt:lpstr>Microsoft Excel Chart</vt:lpstr>
      <vt:lpstr>Rethinking Global Routing: Congestion Reduction and Multiobjective Optimization</vt:lpstr>
      <vt:lpstr>Outline</vt:lpstr>
      <vt:lpstr>Standard Global Routing</vt:lpstr>
      <vt:lpstr>Standard Global Routing</vt:lpstr>
      <vt:lpstr>Global Routing Grid Graph</vt:lpstr>
      <vt:lpstr>Global Routing Grid Graph</vt:lpstr>
      <vt:lpstr>Global Routing Grid Graph</vt:lpstr>
      <vt:lpstr>Rethinking Global Routing</vt:lpstr>
      <vt:lpstr>PowerPoint Presentation</vt:lpstr>
      <vt:lpstr>Goals of Congestion Analysis</vt:lpstr>
      <vt:lpstr>Goals of Congestion Analysis</vt:lpstr>
      <vt:lpstr>Contributions</vt:lpstr>
      <vt:lpstr>Motivational Example</vt:lpstr>
      <vt:lpstr>Motivational Example</vt:lpstr>
      <vt:lpstr>Defining Regions</vt:lpstr>
      <vt:lpstr>Overlapping Regions</vt:lpstr>
      <vt:lpstr>IP-CA: An IP for Congestion Analysis</vt:lpstr>
      <vt:lpstr>CGRIP: Framework Overview</vt:lpstr>
      <vt:lpstr>CGRIP: 2D Projection</vt:lpstr>
      <vt:lpstr>CGRIP: Framework Overview</vt:lpstr>
      <vt:lpstr>RLP: Overview</vt:lpstr>
      <vt:lpstr>RLP: Procedure</vt:lpstr>
      <vt:lpstr>INIT: Procedure</vt:lpstr>
      <vt:lpstr>RRR: Procedure</vt:lpstr>
      <vt:lpstr>Multiple Ripup Single Re-route</vt:lpstr>
      <vt:lpstr>Congestion-aware Net Decomposition</vt:lpstr>
      <vt:lpstr>CGRIP: Layer Assignment</vt:lpstr>
      <vt:lpstr>About coalesCgrip</vt:lpstr>
      <vt:lpstr>Simulation Setup</vt:lpstr>
      <vt:lpstr>1) Minimizing Total Overflow (TOF)</vt:lpstr>
      <vt:lpstr>1) Impact of Features in CGRIP</vt:lpstr>
      <vt:lpstr>2) Ranking the Congested Regions</vt:lpstr>
      <vt:lpstr>2) Ranking the Congested Regions</vt:lpstr>
      <vt:lpstr>2) Ranking the Congested Regions</vt:lpstr>
      <vt:lpstr>PowerPoint Presentation</vt:lpstr>
      <vt:lpstr>Congestion Impact of Local Nets</vt:lpstr>
      <vt:lpstr>LCGRIP: Contributions</vt:lpstr>
      <vt:lpstr>LCGRIP: Framework Overview</vt:lpstr>
      <vt:lpstr>Binning Procedure</vt:lpstr>
      <vt:lpstr>Local Congestion Balancing</vt:lpstr>
      <vt:lpstr>New Graph Model</vt:lpstr>
      <vt:lpstr>New Graph Model</vt:lpstr>
      <vt:lpstr>Example</vt:lpstr>
      <vt:lpstr>IP-LC: An IP for Local Congestion </vt:lpstr>
      <vt:lpstr>LCGRIP: Integration with CGRIP</vt:lpstr>
      <vt:lpstr>Simulation Setup</vt:lpstr>
      <vt:lpstr>Simulation Setup</vt:lpstr>
      <vt:lpstr>Simulation Setup</vt:lpstr>
      <vt:lpstr>Simulation Setup</vt:lpstr>
      <vt:lpstr>Comparison of Evaluation Metrics</vt:lpstr>
      <vt:lpstr>Comparison of Runtime (minutes)</vt:lpstr>
      <vt:lpstr>Conclusions</vt:lpstr>
      <vt:lpstr>Summary of Contributions</vt:lpstr>
      <vt:lpstr>Summary of Contributions</vt:lpstr>
      <vt:lpstr>Conclusions</vt:lpstr>
      <vt:lpstr>PowerPoint Presentation</vt:lpstr>
      <vt:lpstr>PowerPoint Presentation</vt:lpstr>
      <vt:lpstr>Overlapping Regions</vt:lpstr>
      <vt:lpstr>CGRIP: 2D Projection</vt:lpstr>
      <vt:lpstr>CGRIP: Blockages</vt:lpstr>
      <vt:lpstr>Congestion-aware Net Decomposition</vt:lpstr>
      <vt:lpstr>Layer Assignment</vt:lpstr>
      <vt:lpstr>Binning Procedure</vt:lpstr>
      <vt:lpstr>New Graph Model</vt:lpstr>
      <vt:lpstr>LCGRIP: Integration with CGRIP</vt:lpstr>
      <vt:lpstr>Detailed Routing Emulation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Post-Silicon Timing Diagnosis Under Process Variations</dc:title>
  <dc:creator/>
  <cp:lastModifiedBy/>
  <cp:revision>20</cp:revision>
  <dcterms:created xsi:type="dcterms:W3CDTF">2010-05-28T21:01:32Z</dcterms:created>
  <dcterms:modified xsi:type="dcterms:W3CDTF">2012-05-22T21:51:36Z</dcterms:modified>
</cp:coreProperties>
</file>