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52" r:id="rId1"/>
  </p:sldMasterIdLst>
  <p:notesMasterIdLst>
    <p:notesMasterId r:id="rId31"/>
  </p:notesMasterIdLst>
  <p:handoutMasterIdLst>
    <p:handoutMasterId r:id="rId32"/>
  </p:handoutMasterIdLst>
  <p:sldIdLst>
    <p:sldId id="256" r:id="rId2"/>
    <p:sldId id="383" r:id="rId3"/>
    <p:sldId id="344" r:id="rId4"/>
    <p:sldId id="343" r:id="rId5"/>
    <p:sldId id="413" r:id="rId6"/>
    <p:sldId id="339" r:id="rId7"/>
    <p:sldId id="405" r:id="rId8"/>
    <p:sldId id="337" r:id="rId9"/>
    <p:sldId id="352" r:id="rId10"/>
    <p:sldId id="355" r:id="rId11"/>
    <p:sldId id="358" r:id="rId12"/>
    <p:sldId id="376" r:id="rId13"/>
    <p:sldId id="357" r:id="rId14"/>
    <p:sldId id="406" r:id="rId15"/>
    <p:sldId id="360" r:id="rId16"/>
    <p:sldId id="375" r:id="rId17"/>
    <p:sldId id="380" r:id="rId18"/>
    <p:sldId id="385" r:id="rId19"/>
    <p:sldId id="381" r:id="rId20"/>
    <p:sldId id="398" r:id="rId21"/>
    <p:sldId id="399" r:id="rId22"/>
    <p:sldId id="366" r:id="rId23"/>
    <p:sldId id="407" r:id="rId24"/>
    <p:sldId id="408" r:id="rId25"/>
    <p:sldId id="409" r:id="rId26"/>
    <p:sldId id="404" r:id="rId27"/>
    <p:sldId id="412" r:id="rId28"/>
    <p:sldId id="410" r:id="rId29"/>
    <p:sldId id="411" r:id="rId30"/>
  </p:sldIdLst>
  <p:sldSz cx="9144000" cy="6858000" type="screen4x3"/>
  <p:notesSz cx="7315200" cy="96012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1pPr>
    <a:lvl2pPr marL="457200" algn="l" defTabSz="457200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2pPr>
    <a:lvl3pPr marL="914400" algn="l" defTabSz="457200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3pPr>
    <a:lvl4pPr marL="1371600" algn="l" defTabSz="457200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4pPr>
    <a:lvl5pPr marL="1828800" algn="l" defTabSz="457200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777777"/>
    <a:srgbClr val="969696"/>
    <a:srgbClr val="C0C0C0"/>
    <a:srgbClr val="DDDDDD"/>
    <a:srgbClr val="808080"/>
    <a:srgbClr val="B2B2B2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83" autoAdjust="0"/>
    <p:restoredTop sz="95707" autoAdjust="0"/>
  </p:normalViewPr>
  <p:slideViewPr>
    <p:cSldViewPr>
      <p:cViewPr varScale="1">
        <p:scale>
          <a:sx n="112" d="100"/>
          <a:sy n="112" d="100"/>
        </p:scale>
        <p:origin x="-624" y="-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95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image" Target="../media/image17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12" Type="http://schemas.openxmlformats.org/officeDocument/2006/relationships/image" Target="../media/image16.wmf"/><Relationship Id="rId17" Type="http://schemas.openxmlformats.org/officeDocument/2006/relationships/image" Target="../media/image21.wmf"/><Relationship Id="rId2" Type="http://schemas.openxmlformats.org/officeDocument/2006/relationships/image" Target="../media/image6.wmf"/><Relationship Id="rId16" Type="http://schemas.openxmlformats.org/officeDocument/2006/relationships/image" Target="../media/image20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11" Type="http://schemas.openxmlformats.org/officeDocument/2006/relationships/image" Target="../media/image15.wmf"/><Relationship Id="rId5" Type="http://schemas.openxmlformats.org/officeDocument/2006/relationships/image" Target="../media/image9.wmf"/><Relationship Id="rId15" Type="http://schemas.openxmlformats.org/officeDocument/2006/relationships/image" Target="../media/image19.wmf"/><Relationship Id="rId10" Type="http://schemas.openxmlformats.org/officeDocument/2006/relationships/image" Target="../media/image14.wmf"/><Relationship Id="rId4" Type="http://schemas.openxmlformats.org/officeDocument/2006/relationships/image" Target="../media/image8.wmf"/><Relationship Id="rId9" Type="http://schemas.openxmlformats.org/officeDocument/2006/relationships/image" Target="../media/image13.wmf"/><Relationship Id="rId14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9.wmf"/><Relationship Id="rId1" Type="http://schemas.openxmlformats.org/officeDocument/2006/relationships/image" Target="../media/image5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image" Target="../media/image32.wmf"/><Relationship Id="rId18" Type="http://schemas.openxmlformats.org/officeDocument/2006/relationships/image" Target="../media/image37.wmf"/><Relationship Id="rId3" Type="http://schemas.openxmlformats.org/officeDocument/2006/relationships/image" Target="../media/image8.wmf"/><Relationship Id="rId7" Type="http://schemas.openxmlformats.org/officeDocument/2006/relationships/image" Target="../media/image26.wmf"/><Relationship Id="rId12" Type="http://schemas.openxmlformats.org/officeDocument/2006/relationships/image" Target="../media/image31.wmf"/><Relationship Id="rId17" Type="http://schemas.openxmlformats.org/officeDocument/2006/relationships/image" Target="../media/image36.wmf"/><Relationship Id="rId2" Type="http://schemas.openxmlformats.org/officeDocument/2006/relationships/image" Target="../media/image7.wmf"/><Relationship Id="rId16" Type="http://schemas.openxmlformats.org/officeDocument/2006/relationships/image" Target="../media/image35.wmf"/><Relationship Id="rId1" Type="http://schemas.openxmlformats.org/officeDocument/2006/relationships/image" Target="../media/image6.wmf"/><Relationship Id="rId6" Type="http://schemas.openxmlformats.org/officeDocument/2006/relationships/image" Target="../media/image25.wmf"/><Relationship Id="rId11" Type="http://schemas.openxmlformats.org/officeDocument/2006/relationships/image" Target="../media/image30.wmf"/><Relationship Id="rId5" Type="http://schemas.openxmlformats.org/officeDocument/2006/relationships/image" Target="../media/image24.wmf"/><Relationship Id="rId15" Type="http://schemas.openxmlformats.org/officeDocument/2006/relationships/image" Target="../media/image34.wmf"/><Relationship Id="rId10" Type="http://schemas.openxmlformats.org/officeDocument/2006/relationships/image" Target="../media/image29.wmf"/><Relationship Id="rId19" Type="http://schemas.openxmlformats.org/officeDocument/2006/relationships/image" Target="../media/image38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Relationship Id="rId14" Type="http://schemas.openxmlformats.org/officeDocument/2006/relationships/image" Target="../media/image3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defTabSz="457550">
              <a:defRPr sz="1200"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r" defTabSz="457550">
              <a:defRPr sz="1200"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>
              <a:defRPr/>
            </a:pPr>
            <a:fld id="{FF97A5BD-8F07-41BD-9C93-794CD1EE2FEE}" type="datetimeFigureOut">
              <a:rPr lang="zh-TW" altLang="en-US"/>
              <a:pPr>
                <a:defRPr/>
              </a:pPr>
              <a:t>2011/5/11</a:t>
            </a:fld>
            <a:endParaRPr lang="en-US" altLang="zh-TW"/>
          </a:p>
        </p:txBody>
      </p:sp>
      <p:sp>
        <p:nvSpPr>
          <p:cNvPr id="240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defTabSz="457550">
              <a:defRPr sz="1200"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 defTabSz="457550">
              <a:defRPr sz="1200"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>
              <a:defRPr/>
            </a:pPr>
            <a:fld id="{46BA8C2C-0AC7-4E98-A742-2851212BE95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914877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</p:spPr>
        <p:txBody>
          <a:bodyPr wrap="none" lIns="91434" tIns="45717" rIns="91434" bIns="45717" anchor="ctr"/>
          <a:lstStyle/>
          <a:p>
            <a:pPr defTabSz="457550">
              <a:defRPr/>
            </a:pPr>
            <a:endParaRPr kumimoji="0" lang="en-US" altLang="zh-TW" sz="1800" dirty="0"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1434" tIns="45717" rIns="91434" bIns="45717" anchor="ctr"/>
          <a:lstStyle/>
          <a:p>
            <a:pPr defTabSz="457550">
              <a:defRPr/>
            </a:pPr>
            <a:endParaRPr kumimoji="0" lang="en-US" altLang="zh-TW" sz="1800" dirty="0"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1434" tIns="45717" rIns="91434" bIns="45717" anchor="ctr"/>
          <a:lstStyle/>
          <a:p>
            <a:pPr defTabSz="457550">
              <a:defRPr/>
            </a:pPr>
            <a:endParaRPr kumimoji="0" lang="en-US" altLang="zh-TW" sz="1800" dirty="0"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1434" tIns="45717" rIns="91434" bIns="45717" anchor="ctr"/>
          <a:lstStyle/>
          <a:p>
            <a:pPr defTabSz="457550">
              <a:defRPr/>
            </a:pPr>
            <a:endParaRPr kumimoji="0" lang="en-US" altLang="zh-TW" sz="1800" dirty="0"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173413" cy="471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4674" tIns="47517" rIns="94674" bIns="47517" numCol="1" anchor="t" anchorCtr="0" compatLnSpc="1">
            <a:prstTxWarp prst="textNoShape">
              <a:avLst/>
            </a:prstTxWarp>
          </a:bodyPr>
          <a:lstStyle>
            <a:lvl1pPr defTabSz="457550">
              <a:buClr>
                <a:srgbClr val="000000"/>
              </a:buClr>
              <a:buSzPct val="100000"/>
              <a:buFont typeface="Tahoma" pitchFamily="34" charset="0"/>
              <a:buNone/>
              <a:tabLst>
                <a:tab pos="723063" algn="l"/>
                <a:tab pos="1447796" algn="l"/>
                <a:tab pos="2170859" algn="l"/>
                <a:tab pos="2895591" algn="l"/>
              </a:tabLst>
              <a:defRPr kumimoji="0" sz="1200">
                <a:solidFill>
                  <a:srgbClr val="000000"/>
                </a:solidFill>
                <a:latin typeface="Tahoma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4135438" y="0"/>
            <a:ext cx="3173412" cy="471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4674" tIns="47517" rIns="94674" bIns="47517" numCol="1" anchor="t" anchorCtr="0" compatLnSpc="1">
            <a:prstTxWarp prst="textNoShape">
              <a:avLst/>
            </a:prstTxWarp>
          </a:bodyPr>
          <a:lstStyle>
            <a:lvl1pPr algn="r" defTabSz="457550">
              <a:buClr>
                <a:srgbClr val="000000"/>
              </a:buClr>
              <a:buSzPct val="100000"/>
              <a:buFont typeface="Tahoma" pitchFamily="34" charset="0"/>
              <a:buNone/>
              <a:tabLst>
                <a:tab pos="723063" algn="l"/>
                <a:tab pos="1447796" algn="l"/>
                <a:tab pos="2170859" algn="l"/>
                <a:tab pos="2895591" algn="l"/>
              </a:tabLst>
              <a:defRPr kumimoji="0" sz="1200">
                <a:solidFill>
                  <a:srgbClr val="000000"/>
                </a:solidFill>
                <a:latin typeface="Tahoma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2776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44600" y="708025"/>
            <a:ext cx="4819650" cy="36147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80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954088" y="4564063"/>
            <a:ext cx="5400675" cy="4322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4674" tIns="47517" rIns="94674" bIns="47517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zh-TW" noProof="0" smtClean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/>
          </p:nvPr>
        </p:nvSpPr>
        <p:spPr bwMode="auto">
          <a:xfrm>
            <a:off x="0" y="9129713"/>
            <a:ext cx="3173413" cy="471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4674" tIns="47517" rIns="94674" bIns="47517" numCol="1" anchor="b" anchorCtr="0" compatLnSpc="1">
            <a:prstTxWarp prst="textNoShape">
              <a:avLst/>
            </a:prstTxWarp>
          </a:bodyPr>
          <a:lstStyle>
            <a:lvl1pPr defTabSz="457550">
              <a:buClr>
                <a:srgbClr val="000000"/>
              </a:buClr>
              <a:buSzPct val="100000"/>
              <a:buFont typeface="Tahoma" pitchFamily="34" charset="0"/>
              <a:buNone/>
              <a:tabLst>
                <a:tab pos="723063" algn="l"/>
                <a:tab pos="1447796" algn="l"/>
                <a:tab pos="2170859" algn="l"/>
                <a:tab pos="2895591" algn="l"/>
              </a:tabLst>
              <a:defRPr kumimoji="0" sz="1200">
                <a:solidFill>
                  <a:srgbClr val="000000"/>
                </a:solidFill>
                <a:latin typeface="Tahoma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135438" y="9129713"/>
            <a:ext cx="3173412" cy="471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4674" tIns="47517" rIns="94674" bIns="47517" numCol="1" anchor="b" anchorCtr="0" compatLnSpc="1">
            <a:prstTxWarp prst="textNoShape">
              <a:avLst/>
            </a:prstTxWarp>
          </a:bodyPr>
          <a:lstStyle>
            <a:lvl1pPr algn="r" defTabSz="457550">
              <a:buClr>
                <a:srgbClr val="000000"/>
              </a:buClr>
              <a:buSzPct val="100000"/>
              <a:buFont typeface="Tahoma" pitchFamily="34" charset="0"/>
              <a:buNone/>
              <a:tabLst>
                <a:tab pos="723063" algn="l"/>
                <a:tab pos="1447796" algn="l"/>
                <a:tab pos="2170859" algn="l"/>
                <a:tab pos="2895591" algn="l"/>
              </a:tabLst>
              <a:defRPr kumimoji="0" sz="1200">
                <a:solidFill>
                  <a:srgbClr val="000000"/>
                </a:solidFill>
                <a:latin typeface="Tahoma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>
              <a:defRPr/>
            </a:pPr>
            <a:fld id="{4C9AB846-A3ED-4959-9748-78EBE021073F}" type="slidenum">
              <a:rPr lang="zh-TW" altLang="en-GB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4665536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457200">
              <a:tabLst>
                <a:tab pos="722313" algn="l"/>
                <a:tab pos="1446213" algn="l"/>
                <a:tab pos="2170113" algn="l"/>
                <a:tab pos="2894013" algn="l"/>
              </a:tabLst>
            </a:pPr>
            <a:fld id="{8176521C-DB49-4725-95CF-031B94DF6518}" type="slidenum">
              <a:rPr lang="zh-TW" altLang="en-GB" smtClean="0">
                <a:ea typeface="Arial Unicode MS" pitchFamily="34" charset="-128"/>
                <a:cs typeface="Arial Unicode MS" pitchFamily="34" charset="-128"/>
              </a:rPr>
              <a:pPr defTabSz="457200">
                <a:tabLst>
                  <a:tab pos="722313" algn="l"/>
                  <a:tab pos="1446213" algn="l"/>
                  <a:tab pos="2170113" algn="l"/>
                  <a:tab pos="2894013" algn="l"/>
                </a:tabLst>
              </a:pPr>
              <a:t>1</a:t>
            </a:fld>
            <a:endParaRPr lang="en-GB" altLang="zh-TW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3795" name="Text Box 1"/>
          <p:cNvSpPr txBox="1">
            <a:spLocks noChangeArrowheads="1"/>
          </p:cNvSpPr>
          <p:nvPr/>
        </p:nvSpPr>
        <p:spPr bwMode="auto">
          <a:xfrm>
            <a:off x="1244600" y="708025"/>
            <a:ext cx="4826000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4" tIns="45717" rIns="91434" bIns="45717" anchor="ctr"/>
          <a:lstStyle/>
          <a:p>
            <a:endParaRPr kumimoji="0" lang="en-US" altLang="zh-TW" sz="180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body"/>
          </p:nvPr>
        </p:nvSpPr>
        <p:spPr>
          <a:xfrm>
            <a:off x="954088" y="4564063"/>
            <a:ext cx="5402262" cy="4325937"/>
          </a:xfrm>
          <a:noFill/>
          <a:ln/>
        </p:spPr>
        <p:txBody>
          <a:bodyPr wrap="none" anchor="ctr"/>
          <a:lstStyle/>
          <a:p>
            <a:r>
              <a:rPr lang="en-US" altLang="zh-TW" smtClean="0">
                <a:cs typeface="PMingLiU"/>
              </a:rPr>
              <a:t>Title?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smtClean="0">
                <a:cs typeface="PMingLiU"/>
              </a:rPr>
              <a:t>reference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smtClean="0">
                <a:cs typeface="PMingLiU"/>
              </a:rPr>
              <a:t>Change font color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smtClean="0">
                <a:cs typeface="PMingLiU"/>
              </a:rPr>
              <a:t>Solve the relaxed Linear Programming of IP-GR</a:t>
            </a:r>
          </a:p>
          <a:p>
            <a:endParaRPr lang="en-US" altLang="zh-TW" smtClean="0">
              <a:cs typeface="PMingLiU"/>
            </a:endParaRPr>
          </a:p>
          <a:p>
            <a:r>
              <a:rPr lang="en-US" altLang="zh-TW" smtClean="0">
                <a:cs typeface="PMingLiU"/>
              </a:rPr>
              <a:t>Apply Column Generation to solve Linear Programming</a:t>
            </a:r>
          </a:p>
          <a:p>
            <a:pPr lvl="1"/>
            <a:r>
              <a:rPr lang="en-US" altLang="zh-TW" smtClean="0">
                <a:cs typeface="PMingLiU"/>
              </a:rPr>
              <a:t>Only explicitly include a subset of possible routes which may reduce the objective value</a:t>
            </a:r>
          </a:p>
          <a:p>
            <a:endParaRPr lang="zh-TW" altLang="en-US" smtClean="0">
              <a:cs typeface="PMingLiU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smtClean="0">
              <a:cs typeface="PMingLiU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smtClean="0">
                <a:cs typeface="PMingLiU"/>
              </a:rPr>
              <a:t>Need to replace figures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4668" tIns="47514" rIns="94668" bIns="47514"/>
          <a:lstStyle/>
          <a:p>
            <a:endParaRPr lang="en-US" altLang="zh-TW" smtClean="0">
              <a:cs typeface="PMingLiU"/>
            </a:endParaRPr>
          </a:p>
        </p:txBody>
      </p:sp>
      <p:sp>
        <p:nvSpPr>
          <p:cNvPr id="39940" name="Slide Number Placeholder 3"/>
          <p:cNvSpPr txBox="1">
            <a:spLocks noGrp="1"/>
          </p:cNvSpPr>
          <p:nvPr/>
        </p:nvSpPr>
        <p:spPr bwMode="auto">
          <a:xfrm>
            <a:off x="4135438" y="9129713"/>
            <a:ext cx="3173412" cy="471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4668" tIns="47514" rIns="94668" bIns="47514" anchor="b"/>
          <a:lstStyle/>
          <a:p>
            <a:pPr algn="r">
              <a:buClr>
                <a:srgbClr val="000000"/>
              </a:buClr>
              <a:buSzPct val="100000"/>
              <a:tabLst>
                <a:tab pos="722313" algn="l"/>
                <a:tab pos="1446213" algn="l"/>
                <a:tab pos="2168525" algn="l"/>
                <a:tab pos="2894013" algn="l"/>
              </a:tabLst>
            </a:pPr>
            <a:fld id="{CA99C35C-097A-48D7-B125-8212CA8703BD}" type="slidenum">
              <a:rPr kumimoji="0" lang="zh-TW" altLang="en-GB" sz="1200">
                <a:solidFill>
                  <a:srgbClr val="000000"/>
                </a:solidFill>
                <a:latin typeface="Tahoma" pitchFamily="34" charset="0"/>
              </a:rPr>
              <a:pPr algn="r">
                <a:buClr>
                  <a:srgbClr val="000000"/>
                </a:buClr>
                <a:buSzPct val="100000"/>
                <a:tabLst>
                  <a:tab pos="722313" algn="l"/>
                  <a:tab pos="1446213" algn="l"/>
                  <a:tab pos="2168525" algn="l"/>
                  <a:tab pos="2894013" algn="l"/>
                </a:tabLst>
              </a:pPr>
              <a:t>26</a:t>
            </a:fld>
            <a:endParaRPr kumimoji="0" lang="en-GB" altLang="zh-TW" sz="1200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 rot="16200000">
            <a:off x="-3200400" y="3200400"/>
            <a:ext cx="6858000" cy="45720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0" lang="en-US" sz="1400" b="1">
                <a:solidFill>
                  <a:schemeClr val="bg1"/>
                </a:solidFill>
                <a:latin typeface="Tahoma" pitchFamily="34" charset="0"/>
                <a:ea typeface="Arial Unicode MS" pitchFamily="34" charset="-120"/>
                <a:cs typeface="Arial Unicode MS" pitchFamily="34" charset="-120"/>
              </a:rPr>
              <a:t>WISCAD – VLSI Design Automation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609600" y="2895600"/>
            <a:ext cx="8305800" cy="0"/>
          </a:xfrm>
          <a:prstGeom prst="line">
            <a:avLst/>
          </a:prstGeom>
          <a:noFill/>
          <a:ln w="508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kumimoji="0" lang="en-US" sz="1800">
              <a:latin typeface="Arial" charset="0"/>
              <a:cs typeface="Arial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355725" y="63611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kumimoji="0" lang="en-US" altLang="zh-TW" sz="1800">
              <a:latin typeface="Arial" charset="0"/>
              <a:ea typeface="Arial Unicode MS" pitchFamily="34" charset="-120"/>
              <a:cs typeface="Arial" charset="0"/>
            </a:endParaRPr>
          </a:p>
        </p:txBody>
      </p:sp>
      <p:pic>
        <p:nvPicPr>
          <p:cNvPr id="7" name="Picture 7" descr="U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3021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1371600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858000" cy="2667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228600"/>
            <a:ext cx="20955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61341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295400"/>
            <a:ext cx="41148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800600" y="1295400"/>
            <a:ext cx="4114800" cy="53340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295400"/>
            <a:ext cx="41148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295400"/>
            <a:ext cx="41148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41148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295400"/>
            <a:ext cx="41148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/>
          </p:cNvSpPr>
          <p:nvPr/>
        </p:nvSpPr>
        <p:spPr bwMode="auto">
          <a:xfrm rot="-5400000">
            <a:off x="-3200400" y="3200400"/>
            <a:ext cx="6858000" cy="45720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0" lang="en-US" sz="1400" b="1" dirty="0">
                <a:solidFill>
                  <a:schemeClr val="bg1"/>
                </a:solidFill>
                <a:latin typeface="Tahoma" pitchFamily="34" charset="0"/>
                <a:cs typeface="Arial" charset="0"/>
              </a:rPr>
              <a:t>WISCAD – VLSI Design Automation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8382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382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84997" name="Line 5"/>
          <p:cNvSpPr>
            <a:spLocks noChangeShapeType="1"/>
          </p:cNvSpPr>
          <p:nvPr/>
        </p:nvSpPr>
        <p:spPr bwMode="auto">
          <a:xfrm>
            <a:off x="609600" y="1219200"/>
            <a:ext cx="8305800" cy="0"/>
          </a:xfrm>
          <a:prstGeom prst="line">
            <a:avLst/>
          </a:prstGeom>
          <a:noFill/>
          <a:ln w="508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kumimoji="0" lang="en-US" sz="1800">
              <a:latin typeface="Arial" charset="0"/>
              <a:cs typeface="Arial" charset="0"/>
            </a:endParaRP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0" y="64770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16CDE366-2E5F-445B-A324-D6B020B87588}" type="slidenum">
              <a:rPr kumimoji="0" lang="en-US" altLang="zh-TW" sz="1400" b="1">
                <a:solidFill>
                  <a:schemeClr val="bg1"/>
                </a:solidFill>
                <a:latin typeface="Arial" charset="0"/>
                <a:ea typeface="Arial Unicode MS" pitchFamily="34" charset="-120"/>
                <a:cs typeface="Arial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kumimoji="0" lang="en-US" altLang="zh-TW" sz="1400" b="1">
              <a:solidFill>
                <a:schemeClr val="bg1"/>
              </a:solidFill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1355725" y="63611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kumimoji="0" lang="en-US" altLang="zh-TW" sz="1800">
              <a:latin typeface="Arial" charset="0"/>
              <a:ea typeface="Arial Unicode MS" pitchFamily="34" charset="-12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Char char="•"/>
        <a:defRPr sz="3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itchFamily="34" charset="0"/>
        <a:buChar char="–"/>
        <a:defRPr sz="2800">
          <a:solidFill>
            <a:schemeClr val="tx1"/>
          </a:solidFill>
          <a:latin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Char char="•"/>
        <a:defRPr sz="2400">
          <a:solidFill>
            <a:schemeClr val="tx1"/>
          </a:solidFill>
          <a:latin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itchFamily="34" charset="0"/>
        <a:buChar char="–"/>
        <a:defRPr sz="2000">
          <a:solidFill>
            <a:schemeClr val="tx1"/>
          </a:solidFill>
          <a:latin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itchFamily="34" charset="0"/>
        <a:buChar char="»"/>
        <a:defRPr sz="2000">
          <a:solidFill>
            <a:schemeClr val="tx1"/>
          </a:solidFill>
          <a:latin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7.bin"/><Relationship Id="rId18" Type="http://schemas.openxmlformats.org/officeDocument/2006/relationships/image" Target="../media/image26.wmf"/><Relationship Id="rId26" Type="http://schemas.openxmlformats.org/officeDocument/2006/relationships/image" Target="../media/image30.wmf"/><Relationship Id="rId39" Type="http://schemas.openxmlformats.org/officeDocument/2006/relationships/oleObject" Target="../embeddings/oleObject41.bin"/><Relationship Id="rId3" Type="http://schemas.openxmlformats.org/officeDocument/2006/relationships/slideLayout" Target="../slideLayouts/slideLayout2.xml"/><Relationship Id="rId21" Type="http://schemas.openxmlformats.org/officeDocument/2006/relationships/oleObject" Target="../embeddings/oleObject31.bin"/><Relationship Id="rId34" Type="http://schemas.openxmlformats.org/officeDocument/2006/relationships/oleObject" Target="../embeddings/oleObject38.bin"/><Relationship Id="rId42" Type="http://schemas.openxmlformats.org/officeDocument/2006/relationships/image" Target="../media/image37.wmf"/><Relationship Id="rId47" Type="http://schemas.openxmlformats.org/officeDocument/2006/relationships/oleObject" Target="../embeddings/oleObject46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29.bin"/><Relationship Id="rId25" Type="http://schemas.openxmlformats.org/officeDocument/2006/relationships/oleObject" Target="../embeddings/oleObject33.bin"/><Relationship Id="rId33" Type="http://schemas.openxmlformats.org/officeDocument/2006/relationships/image" Target="../media/image33.wmf"/><Relationship Id="rId38" Type="http://schemas.openxmlformats.org/officeDocument/2006/relationships/oleObject" Target="../embeddings/oleObject40.bin"/><Relationship Id="rId46" Type="http://schemas.openxmlformats.org/officeDocument/2006/relationships/oleObject" Target="../embeddings/oleObject45.bin"/><Relationship Id="rId2" Type="http://schemas.openxmlformats.org/officeDocument/2006/relationships/tags" Target="../tags/tag5.xml"/><Relationship Id="rId16" Type="http://schemas.openxmlformats.org/officeDocument/2006/relationships/image" Target="../media/image25.wmf"/><Relationship Id="rId20" Type="http://schemas.openxmlformats.org/officeDocument/2006/relationships/image" Target="../media/image27.wmf"/><Relationship Id="rId29" Type="http://schemas.openxmlformats.org/officeDocument/2006/relationships/oleObject" Target="../embeddings/oleObject35.bin"/><Relationship Id="rId41" Type="http://schemas.openxmlformats.org/officeDocument/2006/relationships/oleObject" Target="../embeddings/oleObject42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26.bin"/><Relationship Id="rId24" Type="http://schemas.openxmlformats.org/officeDocument/2006/relationships/image" Target="../media/image29.wmf"/><Relationship Id="rId32" Type="http://schemas.openxmlformats.org/officeDocument/2006/relationships/oleObject" Target="../embeddings/oleObject37.bin"/><Relationship Id="rId37" Type="http://schemas.openxmlformats.org/officeDocument/2006/relationships/image" Target="../media/image35.wmf"/><Relationship Id="rId40" Type="http://schemas.openxmlformats.org/officeDocument/2006/relationships/image" Target="../media/image36.wmf"/><Relationship Id="rId45" Type="http://schemas.openxmlformats.org/officeDocument/2006/relationships/oleObject" Target="../embeddings/oleObject44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23" Type="http://schemas.openxmlformats.org/officeDocument/2006/relationships/oleObject" Target="../embeddings/oleObject32.bin"/><Relationship Id="rId28" Type="http://schemas.openxmlformats.org/officeDocument/2006/relationships/image" Target="../media/image31.wmf"/><Relationship Id="rId36" Type="http://schemas.openxmlformats.org/officeDocument/2006/relationships/oleObject" Target="../embeddings/oleObject39.bin"/><Relationship Id="rId49" Type="http://schemas.openxmlformats.org/officeDocument/2006/relationships/oleObject" Target="../embeddings/oleObject48.bin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30.bin"/><Relationship Id="rId31" Type="http://schemas.openxmlformats.org/officeDocument/2006/relationships/oleObject" Target="../embeddings/oleObject36.bin"/><Relationship Id="rId44" Type="http://schemas.openxmlformats.org/officeDocument/2006/relationships/image" Target="../media/image38.wmf"/><Relationship Id="rId4" Type="http://schemas.openxmlformats.org/officeDocument/2006/relationships/notesSlide" Target="../notesSlides/notesSlide4.xml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4.wmf"/><Relationship Id="rId22" Type="http://schemas.openxmlformats.org/officeDocument/2006/relationships/image" Target="../media/image28.wmf"/><Relationship Id="rId27" Type="http://schemas.openxmlformats.org/officeDocument/2006/relationships/oleObject" Target="../embeddings/oleObject34.bin"/><Relationship Id="rId30" Type="http://schemas.openxmlformats.org/officeDocument/2006/relationships/image" Target="../media/image32.wmf"/><Relationship Id="rId35" Type="http://schemas.openxmlformats.org/officeDocument/2006/relationships/image" Target="../media/image34.wmf"/><Relationship Id="rId43" Type="http://schemas.openxmlformats.org/officeDocument/2006/relationships/oleObject" Target="../embeddings/oleObject43.bin"/><Relationship Id="rId48" Type="http://schemas.openxmlformats.org/officeDocument/2006/relationships/oleObject" Target="../embeddings/oleObject47.bin"/><Relationship Id="rId8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22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50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56.bin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4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9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7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48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5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53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6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9.wmf"/><Relationship Id="rId18" Type="http://schemas.openxmlformats.org/officeDocument/2006/relationships/oleObject" Target="../embeddings/oleObject8.bin"/><Relationship Id="rId26" Type="http://schemas.openxmlformats.org/officeDocument/2006/relationships/oleObject" Target="../embeddings/oleObject12.bin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13.wmf"/><Relationship Id="rId34" Type="http://schemas.openxmlformats.org/officeDocument/2006/relationships/oleObject" Target="../embeddings/oleObject16.bin"/><Relationship Id="rId7" Type="http://schemas.openxmlformats.org/officeDocument/2006/relationships/image" Target="../media/image6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1.wmf"/><Relationship Id="rId25" Type="http://schemas.openxmlformats.org/officeDocument/2006/relationships/image" Target="../media/image15.wmf"/><Relationship Id="rId33" Type="http://schemas.openxmlformats.org/officeDocument/2006/relationships/image" Target="../media/image19.wmf"/><Relationship Id="rId2" Type="http://schemas.openxmlformats.org/officeDocument/2006/relationships/tags" Target="../tags/tag3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29" Type="http://schemas.openxmlformats.org/officeDocument/2006/relationships/image" Target="../media/image17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8.wmf"/><Relationship Id="rId24" Type="http://schemas.openxmlformats.org/officeDocument/2006/relationships/oleObject" Target="../embeddings/oleObject11.bin"/><Relationship Id="rId32" Type="http://schemas.openxmlformats.org/officeDocument/2006/relationships/oleObject" Target="../embeddings/oleObject15.bin"/><Relationship Id="rId37" Type="http://schemas.openxmlformats.org/officeDocument/2006/relationships/image" Target="../media/image21.wmf"/><Relationship Id="rId5" Type="http://schemas.openxmlformats.org/officeDocument/2006/relationships/image" Target="../media/image5.wmf"/><Relationship Id="rId15" Type="http://schemas.openxmlformats.org/officeDocument/2006/relationships/image" Target="../media/image10.wmf"/><Relationship Id="rId23" Type="http://schemas.openxmlformats.org/officeDocument/2006/relationships/image" Target="../media/image14.wmf"/><Relationship Id="rId28" Type="http://schemas.openxmlformats.org/officeDocument/2006/relationships/oleObject" Target="../embeddings/oleObject13.bin"/><Relationship Id="rId36" Type="http://schemas.openxmlformats.org/officeDocument/2006/relationships/oleObject" Target="../embeddings/oleObject17.bin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2.wmf"/><Relationship Id="rId31" Type="http://schemas.openxmlformats.org/officeDocument/2006/relationships/image" Target="../media/image18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image" Target="../media/image16.wmf"/><Relationship Id="rId30" Type="http://schemas.openxmlformats.org/officeDocument/2006/relationships/oleObject" Target="../embeddings/oleObject14.bin"/><Relationship Id="rId35" Type="http://schemas.openxmlformats.org/officeDocument/2006/relationships/image" Target="../media/image2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16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ctrTitle"/>
          </p:nvPr>
        </p:nvSpPr>
        <p:spPr>
          <a:xfrm>
            <a:off x="457200" y="1143000"/>
            <a:ext cx="8534400" cy="1470025"/>
          </a:xfrm>
        </p:spPr>
        <p:txBody>
          <a:bodyPr/>
          <a:lstStyle/>
          <a:p>
            <a:pPr eaLnBrk="1" hangingPunct="1"/>
            <a:r>
              <a:rPr lang="en-GB" altLang="zh-TW" smtClean="0">
                <a:latin typeface="Arial" pitchFamily="34" charset="0"/>
                <a:ea typeface="PMingLiU"/>
                <a:cs typeface="PMingLiU"/>
              </a:rPr>
              <a:t>GRIP: Scalable 3-D Global Routing using Integer Programming</a:t>
            </a:r>
          </a:p>
        </p:txBody>
      </p:sp>
      <p:sp>
        <p:nvSpPr>
          <p:cNvPr id="10243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200400"/>
            <a:ext cx="7315200" cy="2667000"/>
          </a:xfrm>
        </p:spPr>
        <p:txBody>
          <a:bodyPr/>
          <a:lstStyle/>
          <a:p>
            <a:pPr eaLnBrk="1" hangingPunct="1"/>
            <a:r>
              <a:rPr lang="en-US" altLang="zh-TW" sz="2400" b="1" smtClean="0">
                <a:latin typeface="Arial" pitchFamily="34" charset="0"/>
                <a:ea typeface="PMingLiU"/>
                <a:cs typeface="PMingLiU"/>
              </a:rPr>
              <a:t>Tai-Hsuan Wu, Azadeh Davoodi</a:t>
            </a:r>
          </a:p>
          <a:p>
            <a:pPr eaLnBrk="1" hangingPunct="1"/>
            <a:r>
              <a:rPr lang="en-US" altLang="zh-TW" sz="2400" smtClean="0">
                <a:latin typeface="Arial" pitchFamily="34" charset="0"/>
                <a:ea typeface="PMingLiU"/>
                <a:cs typeface="PMingLiU"/>
              </a:rPr>
              <a:t>Department of Electrical and Computer Engineering </a:t>
            </a:r>
          </a:p>
          <a:p>
            <a:pPr eaLnBrk="1" hangingPunct="1"/>
            <a:r>
              <a:rPr lang="en-US" altLang="zh-TW" sz="2400" b="1" smtClean="0">
                <a:latin typeface="Arial" pitchFamily="34" charset="0"/>
                <a:ea typeface="PMingLiU"/>
                <a:cs typeface="PMingLiU"/>
              </a:rPr>
              <a:t>Jeffrey Linderoth</a:t>
            </a:r>
          </a:p>
          <a:p>
            <a:pPr eaLnBrk="1" hangingPunct="1"/>
            <a:r>
              <a:rPr lang="en-US" altLang="zh-TW" sz="2400" smtClean="0">
                <a:latin typeface="Arial" pitchFamily="34" charset="0"/>
                <a:ea typeface="PMingLiU"/>
                <a:cs typeface="PMingLiU"/>
              </a:rPr>
              <a:t>Department of Industrial and Systems Engineering</a:t>
            </a:r>
          </a:p>
          <a:p>
            <a:pPr eaLnBrk="1" hangingPunct="1"/>
            <a:r>
              <a:rPr lang="en-US" altLang="zh-TW" sz="2400" smtClean="0">
                <a:latin typeface="Arial" pitchFamily="34" charset="0"/>
                <a:ea typeface="PMingLiU"/>
                <a:cs typeface="PMingLiU"/>
              </a:rPr>
              <a:t>University of Wisconsin-Madison</a:t>
            </a:r>
          </a:p>
          <a:p>
            <a:pPr eaLnBrk="1" hangingPunct="1"/>
            <a:endParaRPr lang="en-US" altLang="zh-TW" sz="2400" smtClean="0">
              <a:latin typeface="Arial" pitchFamily="34" charset="0"/>
              <a:ea typeface="PMingLiU"/>
              <a:cs typeface="PMingLiU"/>
            </a:endParaRPr>
          </a:p>
        </p:txBody>
      </p:sp>
      <p:pic>
        <p:nvPicPr>
          <p:cNvPr id="10244" name="Picture 14" descr="fountai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5600700"/>
            <a:ext cx="14478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5" name="Rectangle 15"/>
          <p:cNvSpPr>
            <a:spLocks noChangeArrowheads="1"/>
          </p:cNvSpPr>
          <p:nvPr/>
        </p:nvSpPr>
        <p:spPr bwMode="auto">
          <a:xfrm>
            <a:off x="2057400" y="5699125"/>
            <a:ext cx="3740150" cy="1006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zh-TW" sz="1800" b="1"/>
              <a:t> WISCAD</a:t>
            </a:r>
            <a:r>
              <a:rPr kumimoji="0" lang="en-US" altLang="zh-TW" sz="1800"/>
              <a:t/>
            </a:r>
            <a:br>
              <a:rPr kumimoji="0" lang="en-US" altLang="zh-TW" sz="1800"/>
            </a:br>
            <a:r>
              <a:rPr kumimoji="0" lang="en-US" altLang="zh-TW" sz="1800"/>
              <a:t> </a:t>
            </a:r>
            <a:r>
              <a:rPr kumimoji="0" lang="en-US" altLang="zh-TW" sz="1800" b="1"/>
              <a:t>VLSI Design Automation Lab</a:t>
            </a:r>
            <a:r>
              <a:rPr kumimoji="0" lang="en-US" altLang="zh-TW" sz="1800"/>
              <a:t/>
            </a:r>
            <a:br>
              <a:rPr kumimoji="0" lang="en-US" altLang="zh-TW" sz="1800"/>
            </a:br>
            <a:r>
              <a:rPr kumimoji="0" lang="en-US" altLang="zh-TW" sz="1800"/>
              <a:t> http://wiscad.ece.wisc.edu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3"/>
          <p:cNvGrpSpPr>
            <a:grpSpLocks/>
          </p:cNvGrpSpPr>
          <p:nvPr/>
        </p:nvGrpSpPr>
        <p:grpSpPr bwMode="auto">
          <a:xfrm>
            <a:off x="5257800" y="2667000"/>
            <a:ext cx="3048000" cy="2286000"/>
            <a:chOff x="3312" y="1584"/>
            <a:chExt cx="1920" cy="1440"/>
          </a:xfrm>
        </p:grpSpPr>
        <p:grpSp>
          <p:nvGrpSpPr>
            <p:cNvPr id="17458" name="Group 234"/>
            <p:cNvGrpSpPr>
              <a:grpSpLocks/>
            </p:cNvGrpSpPr>
            <p:nvPr/>
          </p:nvGrpSpPr>
          <p:grpSpPr bwMode="auto">
            <a:xfrm>
              <a:off x="3312" y="1584"/>
              <a:ext cx="1920" cy="1344"/>
              <a:chOff x="2928" y="2640"/>
              <a:chExt cx="1920" cy="1344"/>
            </a:xfrm>
          </p:grpSpPr>
          <p:sp>
            <p:nvSpPr>
              <p:cNvPr id="17463" name="Line 184"/>
              <p:cNvSpPr>
                <a:spLocks noChangeShapeType="1"/>
              </p:cNvSpPr>
              <p:nvPr/>
            </p:nvSpPr>
            <p:spPr bwMode="auto">
              <a:xfrm>
                <a:off x="3552" y="3264"/>
                <a:ext cx="576" cy="0"/>
              </a:xfrm>
              <a:prstGeom prst="line">
                <a:avLst/>
              </a:prstGeom>
              <a:noFill/>
              <a:ln w="22225">
                <a:solidFill>
                  <a:srgbClr val="99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4" name="Line 183"/>
              <p:cNvSpPr>
                <a:spLocks noChangeShapeType="1"/>
              </p:cNvSpPr>
              <p:nvPr/>
            </p:nvSpPr>
            <p:spPr bwMode="auto">
              <a:xfrm>
                <a:off x="2976" y="3264"/>
                <a:ext cx="576" cy="0"/>
              </a:xfrm>
              <a:prstGeom prst="line">
                <a:avLst/>
              </a:prstGeom>
              <a:noFill/>
              <a:ln w="22225">
                <a:solidFill>
                  <a:srgbClr val="99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5" name="Line 196"/>
              <p:cNvSpPr>
                <a:spLocks noChangeShapeType="1"/>
              </p:cNvSpPr>
              <p:nvPr/>
            </p:nvSpPr>
            <p:spPr bwMode="auto">
              <a:xfrm>
                <a:off x="3888" y="3600"/>
                <a:ext cx="576" cy="0"/>
              </a:xfrm>
              <a:prstGeom prst="line">
                <a:avLst/>
              </a:prstGeom>
              <a:noFill/>
              <a:ln w="22225">
                <a:solidFill>
                  <a:srgbClr val="99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6" name="Line 195"/>
              <p:cNvSpPr>
                <a:spLocks noChangeShapeType="1"/>
              </p:cNvSpPr>
              <p:nvPr/>
            </p:nvSpPr>
            <p:spPr bwMode="auto">
              <a:xfrm>
                <a:off x="3312" y="3600"/>
                <a:ext cx="576" cy="0"/>
              </a:xfrm>
              <a:prstGeom prst="line">
                <a:avLst/>
              </a:prstGeom>
              <a:noFill/>
              <a:ln w="22225">
                <a:solidFill>
                  <a:srgbClr val="99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7" name="Line 229"/>
              <p:cNvSpPr>
                <a:spLocks noChangeShapeType="1"/>
              </p:cNvSpPr>
              <p:nvPr/>
            </p:nvSpPr>
            <p:spPr bwMode="auto">
              <a:xfrm>
                <a:off x="2976" y="2976"/>
                <a:ext cx="336" cy="336"/>
              </a:xfrm>
              <a:prstGeom prst="line">
                <a:avLst/>
              </a:prstGeom>
              <a:noFill/>
              <a:ln w="22225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8" name="Line 228"/>
              <p:cNvSpPr>
                <a:spLocks noChangeShapeType="1"/>
              </p:cNvSpPr>
              <p:nvPr/>
            </p:nvSpPr>
            <p:spPr bwMode="auto">
              <a:xfrm>
                <a:off x="3312" y="3312"/>
                <a:ext cx="336" cy="336"/>
              </a:xfrm>
              <a:prstGeom prst="line">
                <a:avLst/>
              </a:prstGeom>
              <a:noFill/>
              <a:ln w="22225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9" name="Line 230"/>
              <p:cNvSpPr>
                <a:spLocks noChangeShapeType="1"/>
              </p:cNvSpPr>
              <p:nvPr/>
            </p:nvSpPr>
            <p:spPr bwMode="auto">
              <a:xfrm>
                <a:off x="3552" y="2976"/>
                <a:ext cx="336" cy="336"/>
              </a:xfrm>
              <a:prstGeom prst="line">
                <a:avLst/>
              </a:prstGeom>
              <a:noFill/>
              <a:ln w="22225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0" name="Line 231"/>
              <p:cNvSpPr>
                <a:spLocks noChangeShapeType="1"/>
              </p:cNvSpPr>
              <p:nvPr/>
            </p:nvSpPr>
            <p:spPr bwMode="auto">
              <a:xfrm>
                <a:off x="3888" y="3312"/>
                <a:ext cx="336" cy="336"/>
              </a:xfrm>
              <a:prstGeom prst="line">
                <a:avLst/>
              </a:prstGeom>
              <a:noFill/>
              <a:ln w="22225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1" name="Line 232"/>
              <p:cNvSpPr>
                <a:spLocks noChangeShapeType="1"/>
              </p:cNvSpPr>
              <p:nvPr/>
            </p:nvSpPr>
            <p:spPr bwMode="auto">
              <a:xfrm>
                <a:off x="4128" y="2976"/>
                <a:ext cx="336" cy="336"/>
              </a:xfrm>
              <a:prstGeom prst="line">
                <a:avLst/>
              </a:prstGeom>
              <a:noFill/>
              <a:ln w="22225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2" name="Line 233"/>
              <p:cNvSpPr>
                <a:spLocks noChangeShapeType="1"/>
              </p:cNvSpPr>
              <p:nvPr/>
            </p:nvSpPr>
            <p:spPr bwMode="auto">
              <a:xfrm>
                <a:off x="4464" y="3312"/>
                <a:ext cx="336" cy="336"/>
              </a:xfrm>
              <a:prstGeom prst="line">
                <a:avLst/>
              </a:prstGeom>
              <a:noFill/>
              <a:ln w="22225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3" name="Line 187"/>
              <p:cNvSpPr>
                <a:spLocks noChangeShapeType="1"/>
              </p:cNvSpPr>
              <p:nvPr/>
            </p:nvSpPr>
            <p:spPr bwMode="auto">
              <a:xfrm>
                <a:off x="2976" y="2688"/>
                <a:ext cx="0" cy="576"/>
              </a:xfrm>
              <a:prstGeom prst="line">
                <a:avLst/>
              </a:prstGeom>
              <a:noFill/>
              <a:ln w="222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4" name="Line 185"/>
              <p:cNvSpPr>
                <a:spLocks noChangeShapeType="1"/>
              </p:cNvSpPr>
              <p:nvPr/>
            </p:nvSpPr>
            <p:spPr bwMode="auto">
              <a:xfrm>
                <a:off x="2976" y="2688"/>
                <a:ext cx="576" cy="0"/>
              </a:xfrm>
              <a:prstGeom prst="line">
                <a:avLst/>
              </a:prstGeom>
              <a:noFill/>
              <a:ln w="22225">
                <a:solidFill>
                  <a:srgbClr val="99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5" name="Line 188"/>
              <p:cNvSpPr>
                <a:spLocks noChangeShapeType="1"/>
              </p:cNvSpPr>
              <p:nvPr/>
            </p:nvSpPr>
            <p:spPr bwMode="auto">
              <a:xfrm>
                <a:off x="3552" y="2688"/>
                <a:ext cx="0" cy="576"/>
              </a:xfrm>
              <a:prstGeom prst="line">
                <a:avLst/>
              </a:prstGeom>
              <a:noFill/>
              <a:ln w="222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6" name="Line 186"/>
              <p:cNvSpPr>
                <a:spLocks noChangeShapeType="1"/>
              </p:cNvSpPr>
              <p:nvPr/>
            </p:nvSpPr>
            <p:spPr bwMode="auto">
              <a:xfrm>
                <a:off x="3552" y="2688"/>
                <a:ext cx="576" cy="0"/>
              </a:xfrm>
              <a:prstGeom prst="line">
                <a:avLst/>
              </a:prstGeom>
              <a:noFill/>
              <a:ln w="22225">
                <a:solidFill>
                  <a:srgbClr val="99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7" name="Line 189"/>
              <p:cNvSpPr>
                <a:spLocks noChangeShapeType="1"/>
              </p:cNvSpPr>
              <p:nvPr/>
            </p:nvSpPr>
            <p:spPr bwMode="auto">
              <a:xfrm>
                <a:off x="4128" y="2688"/>
                <a:ext cx="0" cy="576"/>
              </a:xfrm>
              <a:prstGeom prst="line">
                <a:avLst/>
              </a:prstGeom>
              <a:noFill/>
              <a:ln w="222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8" name="Oval 83"/>
              <p:cNvSpPr>
                <a:spLocks noChangeArrowheads="1"/>
              </p:cNvSpPr>
              <p:nvPr/>
            </p:nvSpPr>
            <p:spPr bwMode="auto">
              <a:xfrm>
                <a:off x="2928" y="3216"/>
                <a:ext cx="96" cy="96"/>
              </a:xfrm>
              <a:prstGeom prst="ellipse">
                <a:avLst/>
              </a:prstGeom>
              <a:gradFill rotWithShape="1">
                <a:gsLst>
                  <a:gs pos="0">
                    <a:srgbClr val="99CC00"/>
                  </a:gs>
                  <a:gs pos="100000">
                    <a:srgbClr val="475E00"/>
                  </a:gs>
                </a:gsLst>
                <a:lin ang="2700000" scaled="1"/>
              </a:gra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TW" sz="1400"/>
              </a:p>
            </p:txBody>
          </p:sp>
          <p:sp>
            <p:nvSpPr>
              <p:cNvPr id="17479" name="Oval 161"/>
              <p:cNvSpPr>
                <a:spLocks noChangeArrowheads="1"/>
              </p:cNvSpPr>
              <p:nvPr/>
            </p:nvSpPr>
            <p:spPr bwMode="auto">
              <a:xfrm>
                <a:off x="2928" y="2928"/>
                <a:ext cx="96" cy="96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000076"/>
                  </a:gs>
                </a:gsLst>
                <a:lin ang="5400000" scaled="1"/>
              </a:gra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TW" sz="1400"/>
              </a:p>
            </p:txBody>
          </p:sp>
          <p:sp>
            <p:nvSpPr>
              <p:cNvPr id="17480" name="Oval 176"/>
              <p:cNvSpPr>
                <a:spLocks noChangeArrowheads="1"/>
              </p:cNvSpPr>
              <p:nvPr/>
            </p:nvSpPr>
            <p:spPr bwMode="auto">
              <a:xfrm>
                <a:off x="3504" y="3216"/>
                <a:ext cx="96" cy="96"/>
              </a:xfrm>
              <a:prstGeom prst="ellipse">
                <a:avLst/>
              </a:prstGeom>
              <a:gradFill rotWithShape="1">
                <a:gsLst>
                  <a:gs pos="0">
                    <a:srgbClr val="99CC00"/>
                  </a:gs>
                  <a:gs pos="100000">
                    <a:srgbClr val="475E00"/>
                  </a:gs>
                </a:gsLst>
                <a:lin ang="2700000" scaled="1"/>
              </a:gra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TW" sz="1400"/>
              </a:p>
            </p:txBody>
          </p:sp>
          <p:sp>
            <p:nvSpPr>
              <p:cNvPr id="17481" name="Oval 177"/>
              <p:cNvSpPr>
                <a:spLocks noChangeArrowheads="1"/>
              </p:cNvSpPr>
              <p:nvPr/>
            </p:nvSpPr>
            <p:spPr bwMode="auto">
              <a:xfrm>
                <a:off x="4080" y="3216"/>
                <a:ext cx="96" cy="96"/>
              </a:xfrm>
              <a:prstGeom prst="ellipse">
                <a:avLst/>
              </a:prstGeom>
              <a:gradFill rotWithShape="1">
                <a:gsLst>
                  <a:gs pos="0">
                    <a:srgbClr val="99CC00"/>
                  </a:gs>
                  <a:gs pos="100000">
                    <a:srgbClr val="475E00"/>
                  </a:gs>
                </a:gsLst>
                <a:lin ang="2700000" scaled="1"/>
              </a:gra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TW" sz="1400"/>
              </a:p>
            </p:txBody>
          </p:sp>
          <p:sp>
            <p:nvSpPr>
              <p:cNvPr id="17482" name="Oval 178"/>
              <p:cNvSpPr>
                <a:spLocks noChangeArrowheads="1"/>
              </p:cNvSpPr>
              <p:nvPr/>
            </p:nvSpPr>
            <p:spPr bwMode="auto">
              <a:xfrm>
                <a:off x="3504" y="2928"/>
                <a:ext cx="96" cy="96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000076"/>
                  </a:gs>
                </a:gsLst>
                <a:lin ang="5400000" scaled="1"/>
              </a:gra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TW" sz="1400"/>
              </a:p>
            </p:txBody>
          </p:sp>
          <p:sp>
            <p:nvSpPr>
              <p:cNvPr id="17483" name="Oval 179"/>
              <p:cNvSpPr>
                <a:spLocks noChangeArrowheads="1"/>
              </p:cNvSpPr>
              <p:nvPr/>
            </p:nvSpPr>
            <p:spPr bwMode="auto">
              <a:xfrm>
                <a:off x="4080" y="2928"/>
                <a:ext cx="96" cy="96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000076"/>
                  </a:gs>
                </a:gsLst>
                <a:lin ang="5400000" scaled="1"/>
              </a:gra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TW" sz="1400"/>
              </a:p>
            </p:txBody>
          </p:sp>
          <p:sp>
            <p:nvSpPr>
              <p:cNvPr id="17484" name="Oval 180"/>
              <p:cNvSpPr>
                <a:spLocks noChangeArrowheads="1"/>
              </p:cNvSpPr>
              <p:nvPr/>
            </p:nvSpPr>
            <p:spPr bwMode="auto">
              <a:xfrm>
                <a:off x="3504" y="2640"/>
                <a:ext cx="96" cy="96"/>
              </a:xfrm>
              <a:prstGeom prst="ellipse">
                <a:avLst/>
              </a:prstGeom>
              <a:gradFill rotWithShape="1">
                <a:gsLst>
                  <a:gs pos="0">
                    <a:srgbClr val="99CC00"/>
                  </a:gs>
                  <a:gs pos="100000">
                    <a:srgbClr val="475E00"/>
                  </a:gs>
                </a:gsLst>
                <a:lin ang="2700000" scaled="1"/>
              </a:gra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TW" sz="1400"/>
              </a:p>
            </p:txBody>
          </p:sp>
          <p:sp>
            <p:nvSpPr>
              <p:cNvPr id="17485" name="Oval 181"/>
              <p:cNvSpPr>
                <a:spLocks noChangeArrowheads="1"/>
              </p:cNvSpPr>
              <p:nvPr/>
            </p:nvSpPr>
            <p:spPr bwMode="auto">
              <a:xfrm>
                <a:off x="4080" y="2640"/>
                <a:ext cx="96" cy="96"/>
              </a:xfrm>
              <a:prstGeom prst="ellipse">
                <a:avLst/>
              </a:prstGeom>
              <a:gradFill rotWithShape="1">
                <a:gsLst>
                  <a:gs pos="0">
                    <a:srgbClr val="99CC00"/>
                  </a:gs>
                  <a:gs pos="100000">
                    <a:srgbClr val="475E00"/>
                  </a:gs>
                </a:gsLst>
                <a:lin ang="2700000" scaled="1"/>
              </a:gra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TW" sz="1400"/>
              </a:p>
            </p:txBody>
          </p:sp>
          <p:sp>
            <p:nvSpPr>
              <p:cNvPr id="17486" name="Oval 182"/>
              <p:cNvSpPr>
                <a:spLocks noChangeArrowheads="1"/>
              </p:cNvSpPr>
              <p:nvPr/>
            </p:nvSpPr>
            <p:spPr bwMode="auto">
              <a:xfrm>
                <a:off x="2928" y="2640"/>
                <a:ext cx="96" cy="96"/>
              </a:xfrm>
              <a:prstGeom prst="ellipse">
                <a:avLst/>
              </a:prstGeom>
              <a:gradFill rotWithShape="1">
                <a:gsLst>
                  <a:gs pos="0">
                    <a:srgbClr val="99CC00"/>
                  </a:gs>
                  <a:gs pos="100000">
                    <a:srgbClr val="475E00"/>
                  </a:gs>
                </a:gsLst>
                <a:lin ang="2700000" scaled="1"/>
              </a:gra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TW" sz="1400"/>
              </a:p>
            </p:txBody>
          </p:sp>
          <p:sp>
            <p:nvSpPr>
              <p:cNvPr id="17487" name="Line 192"/>
              <p:cNvSpPr>
                <a:spLocks noChangeShapeType="1"/>
              </p:cNvSpPr>
              <p:nvPr/>
            </p:nvSpPr>
            <p:spPr bwMode="auto">
              <a:xfrm>
                <a:off x="3312" y="3024"/>
                <a:ext cx="0" cy="576"/>
              </a:xfrm>
              <a:prstGeom prst="line">
                <a:avLst/>
              </a:prstGeom>
              <a:noFill/>
              <a:ln w="222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8" name="Line 193"/>
              <p:cNvSpPr>
                <a:spLocks noChangeShapeType="1"/>
              </p:cNvSpPr>
              <p:nvPr/>
            </p:nvSpPr>
            <p:spPr bwMode="auto">
              <a:xfrm>
                <a:off x="3312" y="3024"/>
                <a:ext cx="576" cy="0"/>
              </a:xfrm>
              <a:prstGeom prst="line">
                <a:avLst/>
              </a:prstGeom>
              <a:noFill/>
              <a:ln w="22225">
                <a:solidFill>
                  <a:srgbClr val="99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9" name="Line 194"/>
              <p:cNvSpPr>
                <a:spLocks noChangeShapeType="1"/>
              </p:cNvSpPr>
              <p:nvPr/>
            </p:nvSpPr>
            <p:spPr bwMode="auto">
              <a:xfrm>
                <a:off x="3888" y="3024"/>
                <a:ext cx="0" cy="576"/>
              </a:xfrm>
              <a:prstGeom prst="line">
                <a:avLst/>
              </a:prstGeom>
              <a:noFill/>
              <a:ln w="222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90" name="Line 197"/>
              <p:cNvSpPr>
                <a:spLocks noChangeShapeType="1"/>
              </p:cNvSpPr>
              <p:nvPr/>
            </p:nvSpPr>
            <p:spPr bwMode="auto">
              <a:xfrm>
                <a:off x="3888" y="3024"/>
                <a:ext cx="576" cy="0"/>
              </a:xfrm>
              <a:prstGeom prst="line">
                <a:avLst/>
              </a:prstGeom>
              <a:noFill/>
              <a:ln w="22225">
                <a:solidFill>
                  <a:srgbClr val="99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91" name="Line 198"/>
              <p:cNvSpPr>
                <a:spLocks noChangeShapeType="1"/>
              </p:cNvSpPr>
              <p:nvPr/>
            </p:nvSpPr>
            <p:spPr bwMode="auto">
              <a:xfrm>
                <a:off x="4464" y="3024"/>
                <a:ext cx="0" cy="576"/>
              </a:xfrm>
              <a:prstGeom prst="line">
                <a:avLst/>
              </a:prstGeom>
              <a:noFill/>
              <a:ln w="222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92" name="Oval 199"/>
              <p:cNvSpPr>
                <a:spLocks noChangeArrowheads="1"/>
              </p:cNvSpPr>
              <p:nvPr/>
            </p:nvSpPr>
            <p:spPr bwMode="auto">
              <a:xfrm>
                <a:off x="3264" y="3552"/>
                <a:ext cx="96" cy="96"/>
              </a:xfrm>
              <a:prstGeom prst="ellipse">
                <a:avLst/>
              </a:prstGeom>
              <a:gradFill rotWithShape="1">
                <a:gsLst>
                  <a:gs pos="0">
                    <a:srgbClr val="99CC00"/>
                  </a:gs>
                  <a:gs pos="100000">
                    <a:srgbClr val="475E00"/>
                  </a:gs>
                </a:gsLst>
                <a:lin ang="2700000" scaled="1"/>
              </a:gra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TW" sz="1400"/>
              </a:p>
            </p:txBody>
          </p:sp>
          <p:sp>
            <p:nvSpPr>
              <p:cNvPr id="17493" name="Oval 200"/>
              <p:cNvSpPr>
                <a:spLocks noChangeArrowheads="1"/>
              </p:cNvSpPr>
              <p:nvPr/>
            </p:nvSpPr>
            <p:spPr bwMode="auto">
              <a:xfrm>
                <a:off x="3264" y="3264"/>
                <a:ext cx="96" cy="96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000076"/>
                  </a:gs>
                </a:gsLst>
                <a:lin ang="5400000" scaled="1"/>
              </a:gra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TW" sz="1400"/>
              </a:p>
            </p:txBody>
          </p:sp>
          <p:sp>
            <p:nvSpPr>
              <p:cNvPr id="17494" name="Oval 201"/>
              <p:cNvSpPr>
                <a:spLocks noChangeArrowheads="1"/>
              </p:cNvSpPr>
              <p:nvPr/>
            </p:nvSpPr>
            <p:spPr bwMode="auto">
              <a:xfrm>
                <a:off x="3840" y="3552"/>
                <a:ext cx="96" cy="96"/>
              </a:xfrm>
              <a:prstGeom prst="ellipse">
                <a:avLst/>
              </a:prstGeom>
              <a:gradFill rotWithShape="1">
                <a:gsLst>
                  <a:gs pos="0">
                    <a:srgbClr val="99CC00"/>
                  </a:gs>
                  <a:gs pos="100000">
                    <a:srgbClr val="475E00"/>
                  </a:gs>
                </a:gsLst>
                <a:lin ang="2700000" scaled="1"/>
              </a:gra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TW" sz="1400"/>
              </a:p>
            </p:txBody>
          </p:sp>
          <p:sp>
            <p:nvSpPr>
              <p:cNvPr id="17495" name="Oval 202"/>
              <p:cNvSpPr>
                <a:spLocks noChangeArrowheads="1"/>
              </p:cNvSpPr>
              <p:nvPr/>
            </p:nvSpPr>
            <p:spPr bwMode="auto">
              <a:xfrm>
                <a:off x="4416" y="3552"/>
                <a:ext cx="96" cy="96"/>
              </a:xfrm>
              <a:prstGeom prst="ellipse">
                <a:avLst/>
              </a:prstGeom>
              <a:gradFill rotWithShape="1">
                <a:gsLst>
                  <a:gs pos="0">
                    <a:srgbClr val="99CC00"/>
                  </a:gs>
                  <a:gs pos="100000">
                    <a:srgbClr val="475E00"/>
                  </a:gs>
                </a:gsLst>
                <a:lin ang="2700000" scaled="1"/>
              </a:gra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TW" sz="1400"/>
              </a:p>
            </p:txBody>
          </p:sp>
          <p:sp>
            <p:nvSpPr>
              <p:cNvPr id="17496" name="Oval 203"/>
              <p:cNvSpPr>
                <a:spLocks noChangeArrowheads="1"/>
              </p:cNvSpPr>
              <p:nvPr/>
            </p:nvSpPr>
            <p:spPr bwMode="auto">
              <a:xfrm>
                <a:off x="3840" y="3264"/>
                <a:ext cx="96" cy="96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000076"/>
                  </a:gs>
                </a:gsLst>
                <a:lin ang="5400000" scaled="1"/>
              </a:gra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TW" sz="1400"/>
              </a:p>
            </p:txBody>
          </p:sp>
          <p:sp>
            <p:nvSpPr>
              <p:cNvPr id="17497" name="Oval 204"/>
              <p:cNvSpPr>
                <a:spLocks noChangeArrowheads="1"/>
              </p:cNvSpPr>
              <p:nvPr/>
            </p:nvSpPr>
            <p:spPr bwMode="auto">
              <a:xfrm>
                <a:off x="4416" y="3264"/>
                <a:ext cx="96" cy="96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000076"/>
                  </a:gs>
                </a:gsLst>
                <a:lin ang="5400000" scaled="1"/>
              </a:gra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TW" sz="1400"/>
              </a:p>
            </p:txBody>
          </p:sp>
          <p:sp>
            <p:nvSpPr>
              <p:cNvPr id="17498" name="Oval 205"/>
              <p:cNvSpPr>
                <a:spLocks noChangeArrowheads="1"/>
              </p:cNvSpPr>
              <p:nvPr/>
            </p:nvSpPr>
            <p:spPr bwMode="auto">
              <a:xfrm>
                <a:off x="3840" y="2976"/>
                <a:ext cx="96" cy="96"/>
              </a:xfrm>
              <a:prstGeom prst="ellipse">
                <a:avLst/>
              </a:prstGeom>
              <a:gradFill rotWithShape="1">
                <a:gsLst>
                  <a:gs pos="0">
                    <a:srgbClr val="99CC00"/>
                  </a:gs>
                  <a:gs pos="100000">
                    <a:srgbClr val="475E00"/>
                  </a:gs>
                </a:gsLst>
                <a:lin ang="2700000" scaled="1"/>
              </a:gra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TW" sz="1400"/>
              </a:p>
            </p:txBody>
          </p:sp>
          <p:sp>
            <p:nvSpPr>
              <p:cNvPr id="17499" name="Oval 206"/>
              <p:cNvSpPr>
                <a:spLocks noChangeArrowheads="1"/>
              </p:cNvSpPr>
              <p:nvPr/>
            </p:nvSpPr>
            <p:spPr bwMode="auto">
              <a:xfrm>
                <a:off x="4416" y="2976"/>
                <a:ext cx="96" cy="96"/>
              </a:xfrm>
              <a:prstGeom prst="ellipse">
                <a:avLst/>
              </a:prstGeom>
              <a:gradFill rotWithShape="1">
                <a:gsLst>
                  <a:gs pos="0">
                    <a:srgbClr val="99CC00"/>
                  </a:gs>
                  <a:gs pos="100000">
                    <a:srgbClr val="475E00"/>
                  </a:gs>
                </a:gsLst>
                <a:lin ang="2700000" scaled="1"/>
              </a:gra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TW" sz="1400"/>
              </a:p>
            </p:txBody>
          </p:sp>
          <p:sp>
            <p:nvSpPr>
              <p:cNvPr id="17500" name="Oval 207"/>
              <p:cNvSpPr>
                <a:spLocks noChangeArrowheads="1"/>
              </p:cNvSpPr>
              <p:nvPr/>
            </p:nvSpPr>
            <p:spPr bwMode="auto">
              <a:xfrm>
                <a:off x="3264" y="2976"/>
                <a:ext cx="96" cy="96"/>
              </a:xfrm>
              <a:prstGeom prst="ellipse">
                <a:avLst/>
              </a:prstGeom>
              <a:gradFill rotWithShape="1">
                <a:gsLst>
                  <a:gs pos="0">
                    <a:srgbClr val="99CC00"/>
                  </a:gs>
                  <a:gs pos="100000">
                    <a:srgbClr val="475E00"/>
                  </a:gs>
                </a:gsLst>
                <a:lin ang="2700000" scaled="1"/>
              </a:gra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TW" sz="1400"/>
              </a:p>
            </p:txBody>
          </p:sp>
          <p:grpSp>
            <p:nvGrpSpPr>
              <p:cNvPr id="17501" name="Group 209"/>
              <p:cNvGrpSpPr>
                <a:grpSpLocks/>
              </p:cNvGrpSpPr>
              <p:nvPr/>
            </p:nvGrpSpPr>
            <p:grpSpPr bwMode="auto">
              <a:xfrm>
                <a:off x="3600" y="3312"/>
                <a:ext cx="1248" cy="672"/>
                <a:chOff x="3264" y="3312"/>
                <a:chExt cx="1248" cy="672"/>
              </a:xfrm>
            </p:grpSpPr>
            <p:sp>
              <p:nvSpPr>
                <p:cNvPr id="17502" name="Line 210"/>
                <p:cNvSpPr>
                  <a:spLocks noChangeShapeType="1"/>
                </p:cNvSpPr>
                <p:nvPr/>
              </p:nvSpPr>
              <p:spPr bwMode="auto">
                <a:xfrm>
                  <a:off x="3312" y="3360"/>
                  <a:ext cx="0" cy="576"/>
                </a:xfrm>
                <a:prstGeom prst="line">
                  <a:avLst/>
                </a:prstGeom>
                <a:noFill/>
                <a:ln w="22225">
                  <a:solidFill>
                    <a:srgbClr val="8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503" name="Line 211"/>
                <p:cNvSpPr>
                  <a:spLocks noChangeShapeType="1"/>
                </p:cNvSpPr>
                <p:nvPr/>
              </p:nvSpPr>
              <p:spPr bwMode="auto">
                <a:xfrm>
                  <a:off x="3312" y="3360"/>
                  <a:ext cx="576" cy="0"/>
                </a:xfrm>
                <a:prstGeom prst="line">
                  <a:avLst/>
                </a:prstGeom>
                <a:noFill/>
                <a:ln w="22225">
                  <a:solidFill>
                    <a:srgbClr val="99CC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504" name="Line 212"/>
                <p:cNvSpPr>
                  <a:spLocks noChangeShapeType="1"/>
                </p:cNvSpPr>
                <p:nvPr/>
              </p:nvSpPr>
              <p:spPr bwMode="auto">
                <a:xfrm>
                  <a:off x="3888" y="3360"/>
                  <a:ext cx="0" cy="576"/>
                </a:xfrm>
                <a:prstGeom prst="line">
                  <a:avLst/>
                </a:prstGeom>
                <a:noFill/>
                <a:ln w="22225">
                  <a:solidFill>
                    <a:srgbClr val="8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505" name="Line 213"/>
                <p:cNvSpPr>
                  <a:spLocks noChangeShapeType="1"/>
                </p:cNvSpPr>
                <p:nvPr/>
              </p:nvSpPr>
              <p:spPr bwMode="auto">
                <a:xfrm>
                  <a:off x="3312" y="3936"/>
                  <a:ext cx="576" cy="0"/>
                </a:xfrm>
                <a:prstGeom prst="line">
                  <a:avLst/>
                </a:prstGeom>
                <a:noFill/>
                <a:ln w="22225">
                  <a:solidFill>
                    <a:srgbClr val="99CC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506" name="Line 214"/>
                <p:cNvSpPr>
                  <a:spLocks noChangeShapeType="1"/>
                </p:cNvSpPr>
                <p:nvPr/>
              </p:nvSpPr>
              <p:spPr bwMode="auto">
                <a:xfrm>
                  <a:off x="3888" y="3936"/>
                  <a:ext cx="576" cy="0"/>
                </a:xfrm>
                <a:prstGeom prst="line">
                  <a:avLst/>
                </a:prstGeom>
                <a:noFill/>
                <a:ln w="22225">
                  <a:solidFill>
                    <a:srgbClr val="99CC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507" name="Line 215"/>
                <p:cNvSpPr>
                  <a:spLocks noChangeShapeType="1"/>
                </p:cNvSpPr>
                <p:nvPr/>
              </p:nvSpPr>
              <p:spPr bwMode="auto">
                <a:xfrm>
                  <a:off x="3888" y="3360"/>
                  <a:ext cx="576" cy="0"/>
                </a:xfrm>
                <a:prstGeom prst="line">
                  <a:avLst/>
                </a:prstGeom>
                <a:noFill/>
                <a:ln w="22225">
                  <a:solidFill>
                    <a:srgbClr val="99CC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508" name="Line 216"/>
                <p:cNvSpPr>
                  <a:spLocks noChangeShapeType="1"/>
                </p:cNvSpPr>
                <p:nvPr/>
              </p:nvSpPr>
              <p:spPr bwMode="auto">
                <a:xfrm>
                  <a:off x="4464" y="3360"/>
                  <a:ext cx="0" cy="576"/>
                </a:xfrm>
                <a:prstGeom prst="line">
                  <a:avLst/>
                </a:prstGeom>
                <a:noFill/>
                <a:ln w="22225">
                  <a:solidFill>
                    <a:srgbClr val="8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509" name="Oval 217"/>
                <p:cNvSpPr>
                  <a:spLocks noChangeArrowheads="1"/>
                </p:cNvSpPr>
                <p:nvPr/>
              </p:nvSpPr>
              <p:spPr bwMode="auto">
                <a:xfrm>
                  <a:off x="3264" y="3888"/>
                  <a:ext cx="96" cy="9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CC00"/>
                    </a:gs>
                    <a:gs pos="100000">
                      <a:srgbClr val="475E00"/>
                    </a:gs>
                  </a:gsLst>
                  <a:lin ang="2700000" scaled="1"/>
                </a:gradFill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TW" sz="1400"/>
                </a:p>
              </p:txBody>
            </p:sp>
            <p:sp>
              <p:nvSpPr>
                <p:cNvPr id="17510" name="Oval 218"/>
                <p:cNvSpPr>
                  <a:spLocks noChangeArrowheads="1"/>
                </p:cNvSpPr>
                <p:nvPr/>
              </p:nvSpPr>
              <p:spPr bwMode="auto">
                <a:xfrm>
                  <a:off x="3264" y="3600"/>
                  <a:ext cx="96" cy="9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FF"/>
                    </a:gs>
                    <a:gs pos="100000">
                      <a:srgbClr val="000076"/>
                    </a:gs>
                  </a:gsLst>
                  <a:lin ang="5400000" scaled="1"/>
                </a:gradFill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TW" sz="1400"/>
                </a:p>
              </p:txBody>
            </p:sp>
            <p:sp>
              <p:nvSpPr>
                <p:cNvPr id="17511" name="Oval 219"/>
                <p:cNvSpPr>
                  <a:spLocks noChangeArrowheads="1"/>
                </p:cNvSpPr>
                <p:nvPr/>
              </p:nvSpPr>
              <p:spPr bwMode="auto">
                <a:xfrm>
                  <a:off x="3840" y="3888"/>
                  <a:ext cx="96" cy="9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CC00"/>
                    </a:gs>
                    <a:gs pos="100000">
                      <a:srgbClr val="475E00"/>
                    </a:gs>
                  </a:gsLst>
                  <a:lin ang="2700000" scaled="1"/>
                </a:gradFill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TW" sz="1400"/>
                </a:p>
              </p:txBody>
            </p:sp>
            <p:sp>
              <p:nvSpPr>
                <p:cNvPr id="17512" name="Oval 220"/>
                <p:cNvSpPr>
                  <a:spLocks noChangeArrowheads="1"/>
                </p:cNvSpPr>
                <p:nvPr/>
              </p:nvSpPr>
              <p:spPr bwMode="auto">
                <a:xfrm>
                  <a:off x="4416" y="3888"/>
                  <a:ext cx="96" cy="9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CC00"/>
                    </a:gs>
                    <a:gs pos="100000">
                      <a:srgbClr val="475E00"/>
                    </a:gs>
                  </a:gsLst>
                  <a:lin ang="2700000" scaled="1"/>
                </a:gradFill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TW" sz="1400"/>
                </a:p>
              </p:txBody>
            </p:sp>
            <p:sp>
              <p:nvSpPr>
                <p:cNvPr id="17513" name="Oval 221"/>
                <p:cNvSpPr>
                  <a:spLocks noChangeArrowheads="1"/>
                </p:cNvSpPr>
                <p:nvPr/>
              </p:nvSpPr>
              <p:spPr bwMode="auto">
                <a:xfrm>
                  <a:off x="3840" y="3600"/>
                  <a:ext cx="96" cy="9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FF"/>
                    </a:gs>
                    <a:gs pos="100000">
                      <a:srgbClr val="000076"/>
                    </a:gs>
                  </a:gsLst>
                  <a:lin ang="5400000" scaled="1"/>
                </a:gradFill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TW" sz="1400"/>
                </a:p>
              </p:txBody>
            </p:sp>
            <p:sp>
              <p:nvSpPr>
                <p:cNvPr id="17514" name="Oval 222"/>
                <p:cNvSpPr>
                  <a:spLocks noChangeArrowheads="1"/>
                </p:cNvSpPr>
                <p:nvPr/>
              </p:nvSpPr>
              <p:spPr bwMode="auto">
                <a:xfrm>
                  <a:off x="4416" y="3600"/>
                  <a:ext cx="96" cy="9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FF"/>
                    </a:gs>
                    <a:gs pos="100000">
                      <a:srgbClr val="000076"/>
                    </a:gs>
                  </a:gsLst>
                  <a:lin ang="5400000" scaled="1"/>
                </a:gradFill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TW" sz="1400"/>
                </a:p>
              </p:txBody>
            </p:sp>
            <p:sp>
              <p:nvSpPr>
                <p:cNvPr id="17515" name="Oval 223"/>
                <p:cNvSpPr>
                  <a:spLocks noChangeArrowheads="1"/>
                </p:cNvSpPr>
                <p:nvPr/>
              </p:nvSpPr>
              <p:spPr bwMode="auto">
                <a:xfrm>
                  <a:off x="3840" y="3312"/>
                  <a:ext cx="96" cy="9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CC00"/>
                    </a:gs>
                    <a:gs pos="100000">
                      <a:srgbClr val="475E00"/>
                    </a:gs>
                  </a:gsLst>
                  <a:lin ang="2700000" scaled="1"/>
                </a:gradFill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TW" sz="1400"/>
                </a:p>
              </p:txBody>
            </p:sp>
            <p:sp>
              <p:nvSpPr>
                <p:cNvPr id="17516" name="Oval 224"/>
                <p:cNvSpPr>
                  <a:spLocks noChangeArrowheads="1"/>
                </p:cNvSpPr>
                <p:nvPr/>
              </p:nvSpPr>
              <p:spPr bwMode="auto">
                <a:xfrm>
                  <a:off x="4416" y="3312"/>
                  <a:ext cx="96" cy="9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CC00"/>
                    </a:gs>
                    <a:gs pos="100000">
                      <a:srgbClr val="475E00"/>
                    </a:gs>
                  </a:gsLst>
                  <a:lin ang="2700000" scaled="1"/>
                </a:gradFill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TW" sz="1400"/>
                </a:p>
              </p:txBody>
            </p:sp>
            <p:sp>
              <p:nvSpPr>
                <p:cNvPr id="17517" name="Oval 225"/>
                <p:cNvSpPr>
                  <a:spLocks noChangeArrowheads="1"/>
                </p:cNvSpPr>
                <p:nvPr/>
              </p:nvSpPr>
              <p:spPr bwMode="auto">
                <a:xfrm>
                  <a:off x="3264" y="3312"/>
                  <a:ext cx="96" cy="9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CC00"/>
                    </a:gs>
                    <a:gs pos="100000">
                      <a:srgbClr val="475E00"/>
                    </a:gs>
                  </a:gsLst>
                  <a:lin ang="2700000" scaled="1"/>
                </a:gradFill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TW" sz="1400"/>
                </a:p>
              </p:txBody>
            </p:sp>
          </p:grpSp>
        </p:grpSp>
        <p:sp>
          <p:nvSpPr>
            <p:cNvPr id="17459" name="Oval 109"/>
            <p:cNvSpPr>
              <a:spLocks noChangeArrowheads="1"/>
            </p:cNvSpPr>
            <p:nvPr/>
          </p:nvSpPr>
          <p:spPr bwMode="auto">
            <a:xfrm>
              <a:off x="3984" y="2832"/>
              <a:ext cx="96" cy="96"/>
            </a:xfrm>
            <a:prstGeom prst="ellipse">
              <a:avLst/>
            </a:prstGeom>
            <a:solidFill>
              <a:srgbClr val="8080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0" name="Oval 110"/>
            <p:cNvSpPr>
              <a:spLocks noChangeArrowheads="1"/>
            </p:cNvSpPr>
            <p:nvPr/>
          </p:nvSpPr>
          <p:spPr bwMode="auto">
            <a:xfrm>
              <a:off x="4464" y="2160"/>
              <a:ext cx="96" cy="96"/>
            </a:xfrm>
            <a:prstGeom prst="ellipse">
              <a:avLst/>
            </a:prstGeom>
            <a:solidFill>
              <a:srgbClr val="8080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1" name="Text Box 93"/>
            <p:cNvSpPr txBox="1">
              <a:spLocks noChangeArrowheads="1"/>
            </p:cNvSpPr>
            <p:nvPr/>
          </p:nvSpPr>
          <p:spPr bwMode="auto">
            <a:xfrm>
              <a:off x="3772" y="2793"/>
              <a:ext cx="212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/>
                <a:t>S</a:t>
              </a:r>
              <a:endParaRPr lang="en-US" altLang="zh-TW" sz="1800" baseline="-25000"/>
            </a:p>
          </p:txBody>
        </p:sp>
        <p:sp>
          <p:nvSpPr>
            <p:cNvPr id="17462" name="Text Box 93"/>
            <p:cNvSpPr txBox="1">
              <a:spLocks noChangeArrowheads="1"/>
            </p:cNvSpPr>
            <p:nvPr/>
          </p:nvSpPr>
          <p:spPr bwMode="auto">
            <a:xfrm>
              <a:off x="4512" y="2073"/>
              <a:ext cx="20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/>
                <a:t>T</a:t>
              </a:r>
              <a:endParaRPr lang="en-US" altLang="zh-TW" sz="1800" baseline="-25000"/>
            </a:p>
          </p:txBody>
        </p:sp>
      </p:grp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atin typeface="Arial" pitchFamily="34" charset="0"/>
                <a:ea typeface="PMingLiU"/>
                <a:cs typeface="PMingLiU"/>
              </a:rPr>
              <a:t>Solving IP-GR: Motivation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382000" cy="5334000"/>
          </a:xfrm>
        </p:spPr>
        <p:txBody>
          <a:bodyPr/>
          <a:lstStyle/>
          <a:p>
            <a:r>
              <a:rPr lang="en-US" altLang="zh-TW" sz="2400" smtClean="0">
                <a:latin typeface="Arial" pitchFamily="34" charset="0"/>
                <a:ea typeface="PMingLiU"/>
                <a:cs typeface="PMingLiU"/>
              </a:rPr>
              <a:t>Large number of decision variables (Steiner trees) for each net</a:t>
            </a:r>
            <a:endParaRPr lang="zh-TW" altLang="en-US" sz="2400" smtClean="0">
              <a:latin typeface="Arial" pitchFamily="34" charset="0"/>
              <a:ea typeface="PMingLiU"/>
              <a:cs typeface="PMingLiU"/>
            </a:endParaRPr>
          </a:p>
        </p:txBody>
      </p:sp>
      <p:pic>
        <p:nvPicPr>
          <p:cNvPr id="16896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55700" y="5962650"/>
            <a:ext cx="838200" cy="6667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sp>
        <p:nvSpPr>
          <p:cNvPr id="17414" name="Line 76"/>
          <p:cNvSpPr>
            <a:spLocks noChangeShapeType="1"/>
          </p:cNvSpPr>
          <p:nvPr/>
        </p:nvSpPr>
        <p:spPr bwMode="auto">
          <a:xfrm>
            <a:off x="2895600" y="2895600"/>
            <a:ext cx="0" cy="16002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5" name="Line 77"/>
          <p:cNvSpPr>
            <a:spLocks noChangeShapeType="1"/>
          </p:cNvSpPr>
          <p:nvPr/>
        </p:nvSpPr>
        <p:spPr bwMode="auto">
          <a:xfrm>
            <a:off x="3429000" y="2895600"/>
            <a:ext cx="0" cy="16002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6" name="Line 78"/>
          <p:cNvSpPr>
            <a:spLocks noChangeShapeType="1"/>
          </p:cNvSpPr>
          <p:nvPr/>
        </p:nvSpPr>
        <p:spPr bwMode="auto">
          <a:xfrm>
            <a:off x="2362200" y="2895600"/>
            <a:ext cx="0" cy="16002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7" name="Line 79"/>
          <p:cNvSpPr>
            <a:spLocks noChangeShapeType="1"/>
          </p:cNvSpPr>
          <p:nvPr/>
        </p:nvSpPr>
        <p:spPr bwMode="auto">
          <a:xfrm>
            <a:off x="1828800" y="3962400"/>
            <a:ext cx="1600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8" name="Line 80"/>
          <p:cNvSpPr>
            <a:spLocks noChangeShapeType="1"/>
          </p:cNvSpPr>
          <p:nvPr/>
        </p:nvSpPr>
        <p:spPr bwMode="auto">
          <a:xfrm>
            <a:off x="1828800" y="3429000"/>
            <a:ext cx="1600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9" name="Line 81"/>
          <p:cNvSpPr>
            <a:spLocks noChangeShapeType="1"/>
          </p:cNvSpPr>
          <p:nvPr/>
        </p:nvSpPr>
        <p:spPr bwMode="auto">
          <a:xfrm>
            <a:off x="1828800" y="4495800"/>
            <a:ext cx="1600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8972" name="Rectangle 82"/>
          <p:cNvSpPr>
            <a:spLocks noChangeArrowheads="1"/>
          </p:cNvSpPr>
          <p:nvPr/>
        </p:nvSpPr>
        <p:spPr bwMode="auto">
          <a:xfrm>
            <a:off x="1828800" y="2895600"/>
            <a:ext cx="1600200" cy="1600200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Line 80"/>
          <p:cNvSpPr>
            <a:spLocks noChangeShapeType="1"/>
          </p:cNvSpPr>
          <p:nvPr/>
        </p:nvSpPr>
        <p:spPr bwMode="auto">
          <a:xfrm>
            <a:off x="1828800" y="2895600"/>
            <a:ext cx="1600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2" name="Line 77"/>
          <p:cNvSpPr>
            <a:spLocks noChangeShapeType="1"/>
          </p:cNvSpPr>
          <p:nvPr/>
        </p:nvSpPr>
        <p:spPr bwMode="auto">
          <a:xfrm>
            <a:off x="1828800" y="2895600"/>
            <a:ext cx="0" cy="16002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8978" name="Freeform 18"/>
          <p:cNvSpPr>
            <a:spLocks/>
          </p:cNvSpPr>
          <p:nvPr/>
        </p:nvSpPr>
        <p:spPr bwMode="auto">
          <a:xfrm>
            <a:off x="1828800" y="2895600"/>
            <a:ext cx="1600200" cy="1600200"/>
          </a:xfrm>
          <a:custGeom>
            <a:avLst/>
            <a:gdLst>
              <a:gd name="T0" fmla="*/ 0 w 1008"/>
              <a:gd name="T1" fmla="*/ 2147483647 h 1008"/>
              <a:gd name="T2" fmla="*/ 0 w 1008"/>
              <a:gd name="T3" fmla="*/ 0 h 1008"/>
              <a:gd name="T4" fmla="*/ 2147483647 w 1008"/>
              <a:gd name="T5" fmla="*/ 0 h 1008"/>
              <a:gd name="T6" fmla="*/ 0 60000 65536"/>
              <a:gd name="T7" fmla="*/ 0 60000 65536"/>
              <a:gd name="T8" fmla="*/ 0 60000 65536"/>
              <a:gd name="T9" fmla="*/ 0 w 1008"/>
              <a:gd name="T10" fmla="*/ 0 h 1008"/>
              <a:gd name="T11" fmla="*/ 1008 w 1008"/>
              <a:gd name="T12" fmla="*/ 1008 h 10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1008">
                <a:moveTo>
                  <a:pt x="0" y="1008"/>
                </a:moveTo>
                <a:lnTo>
                  <a:pt x="0" y="0"/>
                </a:lnTo>
                <a:lnTo>
                  <a:pt x="1008" y="0"/>
                </a:lnTo>
              </a:path>
            </a:pathLst>
          </a:cu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8979" name="Freeform 19"/>
          <p:cNvSpPr>
            <a:spLocks/>
          </p:cNvSpPr>
          <p:nvPr/>
        </p:nvSpPr>
        <p:spPr bwMode="auto">
          <a:xfrm flipH="1" flipV="1">
            <a:off x="1828800" y="2895600"/>
            <a:ext cx="1600200" cy="1600200"/>
          </a:xfrm>
          <a:custGeom>
            <a:avLst/>
            <a:gdLst>
              <a:gd name="T0" fmla="*/ 0 w 1008"/>
              <a:gd name="T1" fmla="*/ 2147483647 h 1008"/>
              <a:gd name="T2" fmla="*/ 0 w 1008"/>
              <a:gd name="T3" fmla="*/ 0 h 1008"/>
              <a:gd name="T4" fmla="*/ 2147483647 w 1008"/>
              <a:gd name="T5" fmla="*/ 0 h 1008"/>
              <a:gd name="T6" fmla="*/ 0 60000 65536"/>
              <a:gd name="T7" fmla="*/ 0 60000 65536"/>
              <a:gd name="T8" fmla="*/ 0 60000 65536"/>
              <a:gd name="T9" fmla="*/ 0 w 1008"/>
              <a:gd name="T10" fmla="*/ 0 h 1008"/>
              <a:gd name="T11" fmla="*/ 1008 w 1008"/>
              <a:gd name="T12" fmla="*/ 1008 h 10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1008">
                <a:moveTo>
                  <a:pt x="0" y="1008"/>
                </a:moveTo>
                <a:lnTo>
                  <a:pt x="0" y="0"/>
                </a:lnTo>
                <a:lnTo>
                  <a:pt x="1008" y="0"/>
                </a:lnTo>
              </a:path>
            </a:pathLst>
          </a:custGeom>
          <a:noFill/>
          <a:ln w="38100">
            <a:solidFill>
              <a:srgbClr val="99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8980" name="Freeform 20"/>
          <p:cNvSpPr>
            <a:spLocks/>
          </p:cNvSpPr>
          <p:nvPr/>
        </p:nvSpPr>
        <p:spPr bwMode="auto">
          <a:xfrm>
            <a:off x="1828800" y="2895600"/>
            <a:ext cx="1600200" cy="1600200"/>
          </a:xfrm>
          <a:custGeom>
            <a:avLst/>
            <a:gdLst>
              <a:gd name="T0" fmla="*/ 0 w 1008"/>
              <a:gd name="T1" fmla="*/ 2147483647 h 1008"/>
              <a:gd name="T2" fmla="*/ 0 w 1008"/>
              <a:gd name="T3" fmla="*/ 2147483647 h 1008"/>
              <a:gd name="T4" fmla="*/ 2147483647 w 1008"/>
              <a:gd name="T5" fmla="*/ 2147483647 h 1008"/>
              <a:gd name="T6" fmla="*/ 2147483647 w 1008"/>
              <a:gd name="T7" fmla="*/ 0 h 1008"/>
              <a:gd name="T8" fmla="*/ 2147483647 w 1008"/>
              <a:gd name="T9" fmla="*/ 0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8"/>
              <a:gd name="T16" fmla="*/ 0 h 1008"/>
              <a:gd name="T17" fmla="*/ 1008 w 1008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8" h="1008">
                <a:moveTo>
                  <a:pt x="0" y="1008"/>
                </a:moveTo>
                <a:lnTo>
                  <a:pt x="0" y="336"/>
                </a:lnTo>
                <a:lnTo>
                  <a:pt x="336" y="336"/>
                </a:lnTo>
                <a:lnTo>
                  <a:pt x="336" y="0"/>
                </a:lnTo>
                <a:lnTo>
                  <a:pt x="1008" y="0"/>
                </a:lnTo>
              </a:path>
            </a:pathLst>
          </a:cu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8981" name="Freeform 21"/>
          <p:cNvSpPr>
            <a:spLocks/>
          </p:cNvSpPr>
          <p:nvPr/>
        </p:nvSpPr>
        <p:spPr bwMode="auto">
          <a:xfrm>
            <a:off x="1828800" y="2895600"/>
            <a:ext cx="1600200" cy="1600200"/>
          </a:xfrm>
          <a:custGeom>
            <a:avLst/>
            <a:gdLst>
              <a:gd name="T0" fmla="*/ 0 w 1008"/>
              <a:gd name="T1" fmla="*/ 2147483647 h 1008"/>
              <a:gd name="T2" fmla="*/ 2147483647 w 1008"/>
              <a:gd name="T3" fmla="*/ 2147483647 h 1008"/>
              <a:gd name="T4" fmla="*/ 2147483647 w 1008"/>
              <a:gd name="T5" fmla="*/ 2147483647 h 1008"/>
              <a:gd name="T6" fmla="*/ 2147483647 w 1008"/>
              <a:gd name="T7" fmla="*/ 2147483647 h 1008"/>
              <a:gd name="T8" fmla="*/ 2147483647 w 1008"/>
              <a:gd name="T9" fmla="*/ 0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8"/>
              <a:gd name="T16" fmla="*/ 0 h 1008"/>
              <a:gd name="T17" fmla="*/ 1008 w 1008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8" h="1008">
                <a:moveTo>
                  <a:pt x="0" y="1008"/>
                </a:moveTo>
                <a:lnTo>
                  <a:pt x="672" y="1008"/>
                </a:lnTo>
                <a:lnTo>
                  <a:pt x="672" y="672"/>
                </a:lnTo>
                <a:lnTo>
                  <a:pt x="1008" y="672"/>
                </a:lnTo>
                <a:lnTo>
                  <a:pt x="1008" y="0"/>
                </a:lnTo>
              </a:path>
            </a:pathLst>
          </a:custGeom>
          <a:noFill/>
          <a:ln w="38100">
            <a:solidFill>
              <a:srgbClr val="99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8982" name="Freeform 22"/>
          <p:cNvSpPr>
            <a:spLocks/>
          </p:cNvSpPr>
          <p:nvPr/>
        </p:nvSpPr>
        <p:spPr bwMode="auto">
          <a:xfrm>
            <a:off x="1828800" y="2895600"/>
            <a:ext cx="1600200" cy="1600200"/>
          </a:xfrm>
          <a:custGeom>
            <a:avLst/>
            <a:gdLst>
              <a:gd name="T0" fmla="*/ 0 w 1008"/>
              <a:gd name="T1" fmla="*/ 2147483647 h 1008"/>
              <a:gd name="T2" fmla="*/ 0 w 1008"/>
              <a:gd name="T3" fmla="*/ 2147483647 h 1008"/>
              <a:gd name="T4" fmla="*/ 2147483647 w 1008"/>
              <a:gd name="T5" fmla="*/ 2147483647 h 1008"/>
              <a:gd name="T6" fmla="*/ 2147483647 w 1008"/>
              <a:gd name="T7" fmla="*/ 0 h 1008"/>
              <a:gd name="T8" fmla="*/ 2147483647 w 1008"/>
              <a:gd name="T9" fmla="*/ 0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8"/>
              <a:gd name="T16" fmla="*/ 0 h 1008"/>
              <a:gd name="T17" fmla="*/ 1008 w 1008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8" h="1008">
                <a:moveTo>
                  <a:pt x="0" y="1008"/>
                </a:moveTo>
                <a:lnTo>
                  <a:pt x="0" y="672"/>
                </a:lnTo>
                <a:lnTo>
                  <a:pt x="336" y="672"/>
                </a:lnTo>
                <a:lnTo>
                  <a:pt x="336" y="0"/>
                </a:lnTo>
                <a:lnTo>
                  <a:pt x="1008" y="0"/>
                </a:lnTo>
              </a:path>
            </a:pathLst>
          </a:cu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8983" name="Freeform 23"/>
          <p:cNvSpPr>
            <a:spLocks/>
          </p:cNvSpPr>
          <p:nvPr/>
        </p:nvSpPr>
        <p:spPr bwMode="auto">
          <a:xfrm>
            <a:off x="1828800" y="2895600"/>
            <a:ext cx="1600200" cy="1600200"/>
          </a:xfrm>
          <a:custGeom>
            <a:avLst/>
            <a:gdLst>
              <a:gd name="T0" fmla="*/ 0 w 1008"/>
              <a:gd name="T1" fmla="*/ 2147483647 h 1008"/>
              <a:gd name="T2" fmla="*/ 2147483647 w 1008"/>
              <a:gd name="T3" fmla="*/ 2147483647 h 1008"/>
              <a:gd name="T4" fmla="*/ 2147483647 w 1008"/>
              <a:gd name="T5" fmla="*/ 2147483647 h 1008"/>
              <a:gd name="T6" fmla="*/ 2147483647 w 1008"/>
              <a:gd name="T7" fmla="*/ 2147483647 h 1008"/>
              <a:gd name="T8" fmla="*/ 2147483647 w 1008"/>
              <a:gd name="T9" fmla="*/ 0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8"/>
              <a:gd name="T16" fmla="*/ 0 h 1008"/>
              <a:gd name="T17" fmla="*/ 1008 w 1008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8" h="1008">
                <a:moveTo>
                  <a:pt x="0" y="1008"/>
                </a:moveTo>
                <a:lnTo>
                  <a:pt x="336" y="1008"/>
                </a:lnTo>
                <a:lnTo>
                  <a:pt x="336" y="672"/>
                </a:lnTo>
                <a:lnTo>
                  <a:pt x="1008" y="672"/>
                </a:lnTo>
                <a:lnTo>
                  <a:pt x="1008" y="0"/>
                </a:lnTo>
              </a:path>
            </a:pathLst>
          </a:custGeom>
          <a:noFill/>
          <a:ln w="38100">
            <a:solidFill>
              <a:srgbClr val="99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8984" name="Freeform 24"/>
          <p:cNvSpPr>
            <a:spLocks/>
          </p:cNvSpPr>
          <p:nvPr/>
        </p:nvSpPr>
        <p:spPr bwMode="auto">
          <a:xfrm>
            <a:off x="1828800" y="2895600"/>
            <a:ext cx="1600200" cy="1600200"/>
          </a:xfrm>
          <a:custGeom>
            <a:avLst/>
            <a:gdLst>
              <a:gd name="T0" fmla="*/ 0 w 1008"/>
              <a:gd name="T1" fmla="*/ 2147483647 h 1008"/>
              <a:gd name="T2" fmla="*/ 0 w 1008"/>
              <a:gd name="T3" fmla="*/ 2147483647 h 1008"/>
              <a:gd name="T4" fmla="*/ 2147483647 w 1008"/>
              <a:gd name="T5" fmla="*/ 2147483647 h 1008"/>
              <a:gd name="T6" fmla="*/ 2147483647 w 1008"/>
              <a:gd name="T7" fmla="*/ 0 h 1008"/>
              <a:gd name="T8" fmla="*/ 2147483647 w 1008"/>
              <a:gd name="T9" fmla="*/ 0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8"/>
              <a:gd name="T16" fmla="*/ 0 h 1008"/>
              <a:gd name="T17" fmla="*/ 1008 w 1008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8" h="1008">
                <a:moveTo>
                  <a:pt x="0" y="1008"/>
                </a:moveTo>
                <a:lnTo>
                  <a:pt x="0" y="336"/>
                </a:lnTo>
                <a:lnTo>
                  <a:pt x="672" y="336"/>
                </a:lnTo>
                <a:lnTo>
                  <a:pt x="672" y="0"/>
                </a:lnTo>
                <a:lnTo>
                  <a:pt x="1008" y="0"/>
                </a:lnTo>
              </a:path>
            </a:pathLst>
          </a:cu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8985" name="Freeform 25"/>
          <p:cNvSpPr>
            <a:spLocks/>
          </p:cNvSpPr>
          <p:nvPr/>
        </p:nvSpPr>
        <p:spPr bwMode="auto">
          <a:xfrm>
            <a:off x="1828800" y="2895600"/>
            <a:ext cx="1600200" cy="1600200"/>
          </a:xfrm>
          <a:custGeom>
            <a:avLst/>
            <a:gdLst>
              <a:gd name="T0" fmla="*/ 0 w 1008"/>
              <a:gd name="T1" fmla="*/ 2147483647 h 1008"/>
              <a:gd name="T2" fmla="*/ 2147483647 w 1008"/>
              <a:gd name="T3" fmla="*/ 2147483647 h 1008"/>
              <a:gd name="T4" fmla="*/ 2147483647 w 1008"/>
              <a:gd name="T5" fmla="*/ 2147483647 h 1008"/>
              <a:gd name="T6" fmla="*/ 2147483647 w 1008"/>
              <a:gd name="T7" fmla="*/ 2147483647 h 1008"/>
              <a:gd name="T8" fmla="*/ 2147483647 w 1008"/>
              <a:gd name="T9" fmla="*/ 2147483647 h 1008"/>
              <a:gd name="T10" fmla="*/ 2147483647 w 1008"/>
              <a:gd name="T11" fmla="*/ 2147483647 h 1008"/>
              <a:gd name="T12" fmla="*/ 2147483647 w 1008"/>
              <a:gd name="T13" fmla="*/ 0 h 100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08"/>
              <a:gd name="T22" fmla="*/ 0 h 1008"/>
              <a:gd name="T23" fmla="*/ 1008 w 1008"/>
              <a:gd name="T24" fmla="*/ 1008 h 100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08" h="1008">
                <a:moveTo>
                  <a:pt x="0" y="1008"/>
                </a:moveTo>
                <a:lnTo>
                  <a:pt x="336" y="1008"/>
                </a:lnTo>
                <a:lnTo>
                  <a:pt x="672" y="1008"/>
                </a:lnTo>
                <a:lnTo>
                  <a:pt x="672" y="672"/>
                </a:lnTo>
                <a:lnTo>
                  <a:pt x="672" y="336"/>
                </a:lnTo>
                <a:lnTo>
                  <a:pt x="1008" y="336"/>
                </a:lnTo>
                <a:lnTo>
                  <a:pt x="1008" y="0"/>
                </a:lnTo>
              </a:path>
            </a:pathLst>
          </a:custGeom>
          <a:noFill/>
          <a:ln w="38100">
            <a:solidFill>
              <a:srgbClr val="99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1" name="Text Box 93"/>
          <p:cNvSpPr txBox="1">
            <a:spLocks noChangeArrowheads="1"/>
          </p:cNvSpPr>
          <p:nvPr/>
        </p:nvSpPr>
        <p:spPr bwMode="auto">
          <a:xfrm>
            <a:off x="1492250" y="4114800"/>
            <a:ext cx="3365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/>
              <a:t>S</a:t>
            </a:r>
            <a:endParaRPr lang="en-US" altLang="zh-TW" sz="1800" baseline="-25000"/>
          </a:p>
        </p:txBody>
      </p:sp>
      <p:sp>
        <p:nvSpPr>
          <p:cNvPr id="17432" name="Text Box 93"/>
          <p:cNvSpPr txBox="1">
            <a:spLocks noChangeArrowheads="1"/>
          </p:cNvSpPr>
          <p:nvPr/>
        </p:nvSpPr>
        <p:spPr bwMode="auto">
          <a:xfrm>
            <a:off x="3429000" y="2895600"/>
            <a:ext cx="3238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/>
              <a:t>T</a:t>
            </a:r>
            <a:endParaRPr lang="en-US" altLang="zh-TW" sz="1800" baseline="-25000"/>
          </a:p>
        </p:txBody>
      </p: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1295400" y="2362200"/>
            <a:ext cx="2667000" cy="2667000"/>
            <a:chOff x="720" y="1440"/>
            <a:chExt cx="1680" cy="1680"/>
          </a:xfrm>
        </p:grpSpPr>
        <p:sp>
          <p:nvSpPr>
            <p:cNvPr id="17441" name="Rectangle 28"/>
            <p:cNvSpPr>
              <a:spLocks noChangeArrowheads="1"/>
            </p:cNvSpPr>
            <p:nvPr/>
          </p:nvSpPr>
          <p:spPr bwMode="auto">
            <a:xfrm>
              <a:off x="720" y="1440"/>
              <a:ext cx="1680" cy="1680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2" name="Line 30"/>
            <p:cNvSpPr>
              <a:spLocks noChangeShapeType="1"/>
            </p:cNvSpPr>
            <p:nvPr/>
          </p:nvSpPr>
          <p:spPr bwMode="auto">
            <a:xfrm flipH="1">
              <a:off x="2064" y="2784"/>
              <a:ext cx="33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3" name="Line 34"/>
            <p:cNvSpPr>
              <a:spLocks noChangeShapeType="1"/>
            </p:cNvSpPr>
            <p:nvPr/>
          </p:nvSpPr>
          <p:spPr bwMode="auto">
            <a:xfrm>
              <a:off x="2064" y="1440"/>
              <a:ext cx="0" cy="33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4" name="Line 35"/>
            <p:cNvSpPr>
              <a:spLocks noChangeShapeType="1"/>
            </p:cNvSpPr>
            <p:nvPr/>
          </p:nvSpPr>
          <p:spPr bwMode="auto">
            <a:xfrm>
              <a:off x="1728" y="1440"/>
              <a:ext cx="0" cy="33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5" name="Line 36"/>
            <p:cNvSpPr>
              <a:spLocks noChangeShapeType="1"/>
            </p:cNvSpPr>
            <p:nvPr/>
          </p:nvSpPr>
          <p:spPr bwMode="auto">
            <a:xfrm>
              <a:off x="1392" y="1440"/>
              <a:ext cx="0" cy="33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6" name="Line 37"/>
            <p:cNvSpPr>
              <a:spLocks noChangeShapeType="1"/>
            </p:cNvSpPr>
            <p:nvPr/>
          </p:nvSpPr>
          <p:spPr bwMode="auto">
            <a:xfrm>
              <a:off x="1056" y="1440"/>
              <a:ext cx="0" cy="33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7" name="Line 38"/>
            <p:cNvSpPr>
              <a:spLocks noChangeShapeType="1"/>
            </p:cNvSpPr>
            <p:nvPr/>
          </p:nvSpPr>
          <p:spPr bwMode="auto">
            <a:xfrm>
              <a:off x="2064" y="2784"/>
              <a:ext cx="0" cy="33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8" name="Line 39"/>
            <p:cNvSpPr>
              <a:spLocks noChangeShapeType="1"/>
            </p:cNvSpPr>
            <p:nvPr/>
          </p:nvSpPr>
          <p:spPr bwMode="auto">
            <a:xfrm>
              <a:off x="1728" y="2784"/>
              <a:ext cx="0" cy="33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9" name="Line 40"/>
            <p:cNvSpPr>
              <a:spLocks noChangeShapeType="1"/>
            </p:cNvSpPr>
            <p:nvPr/>
          </p:nvSpPr>
          <p:spPr bwMode="auto">
            <a:xfrm>
              <a:off x="1392" y="2784"/>
              <a:ext cx="0" cy="33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0" name="Line 41"/>
            <p:cNvSpPr>
              <a:spLocks noChangeShapeType="1"/>
            </p:cNvSpPr>
            <p:nvPr/>
          </p:nvSpPr>
          <p:spPr bwMode="auto">
            <a:xfrm>
              <a:off x="1056" y="2784"/>
              <a:ext cx="0" cy="33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1" name="Line 42"/>
            <p:cNvSpPr>
              <a:spLocks noChangeShapeType="1"/>
            </p:cNvSpPr>
            <p:nvPr/>
          </p:nvSpPr>
          <p:spPr bwMode="auto">
            <a:xfrm flipH="1">
              <a:off x="2064" y="2448"/>
              <a:ext cx="33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2" name="Line 43"/>
            <p:cNvSpPr>
              <a:spLocks noChangeShapeType="1"/>
            </p:cNvSpPr>
            <p:nvPr/>
          </p:nvSpPr>
          <p:spPr bwMode="auto">
            <a:xfrm flipH="1">
              <a:off x="2064" y="2112"/>
              <a:ext cx="33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3" name="Line 44"/>
            <p:cNvSpPr>
              <a:spLocks noChangeShapeType="1"/>
            </p:cNvSpPr>
            <p:nvPr/>
          </p:nvSpPr>
          <p:spPr bwMode="auto">
            <a:xfrm flipH="1">
              <a:off x="2064" y="1776"/>
              <a:ext cx="33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4" name="Line 45"/>
            <p:cNvSpPr>
              <a:spLocks noChangeShapeType="1"/>
            </p:cNvSpPr>
            <p:nvPr/>
          </p:nvSpPr>
          <p:spPr bwMode="auto">
            <a:xfrm flipH="1">
              <a:off x="720" y="1776"/>
              <a:ext cx="33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5" name="Line 46"/>
            <p:cNvSpPr>
              <a:spLocks noChangeShapeType="1"/>
            </p:cNvSpPr>
            <p:nvPr/>
          </p:nvSpPr>
          <p:spPr bwMode="auto">
            <a:xfrm flipH="1">
              <a:off x="720" y="2112"/>
              <a:ext cx="33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6" name="Line 47"/>
            <p:cNvSpPr>
              <a:spLocks noChangeShapeType="1"/>
            </p:cNvSpPr>
            <p:nvPr/>
          </p:nvSpPr>
          <p:spPr bwMode="auto">
            <a:xfrm flipH="1">
              <a:off x="720" y="2448"/>
              <a:ext cx="33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7" name="Line 48"/>
            <p:cNvSpPr>
              <a:spLocks noChangeShapeType="1"/>
            </p:cNvSpPr>
            <p:nvPr/>
          </p:nvSpPr>
          <p:spPr bwMode="auto">
            <a:xfrm flipH="1">
              <a:off x="720" y="2784"/>
              <a:ext cx="33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9010" name="Text Box 50"/>
          <p:cNvSpPr txBox="1">
            <a:spLocks noChangeArrowheads="1"/>
          </p:cNvSpPr>
          <p:nvPr/>
        </p:nvSpPr>
        <p:spPr bwMode="auto">
          <a:xfrm>
            <a:off x="914400" y="5105400"/>
            <a:ext cx="3676650" cy="5810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>
              <a:buFontTx/>
              <a:buChar char="•"/>
            </a:pPr>
            <a:r>
              <a:rPr lang="en-US" altLang="zh-TW"/>
              <a:t> 3x3 bounding box: 12 routes</a:t>
            </a:r>
          </a:p>
          <a:p>
            <a:pPr defTabSz="914400">
              <a:buFontTx/>
              <a:buChar char="•"/>
            </a:pPr>
            <a:r>
              <a:rPr lang="en-US" altLang="zh-TW"/>
              <a:t> Routes go outside the bounding box?</a:t>
            </a:r>
          </a:p>
        </p:txBody>
      </p:sp>
      <p:sp>
        <p:nvSpPr>
          <p:cNvPr id="17435" name="Oval 89"/>
          <p:cNvSpPr>
            <a:spLocks noChangeArrowheads="1"/>
          </p:cNvSpPr>
          <p:nvPr/>
        </p:nvSpPr>
        <p:spPr bwMode="auto">
          <a:xfrm>
            <a:off x="1752600" y="4419600"/>
            <a:ext cx="152400" cy="152400"/>
          </a:xfrm>
          <a:prstGeom prst="ellipse">
            <a:avLst/>
          </a:prstGeom>
          <a:solidFill>
            <a:srgbClr val="00008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6" name="Oval 89"/>
          <p:cNvSpPr>
            <a:spLocks noChangeArrowheads="1"/>
          </p:cNvSpPr>
          <p:nvPr/>
        </p:nvSpPr>
        <p:spPr bwMode="auto">
          <a:xfrm>
            <a:off x="3352800" y="2819400"/>
            <a:ext cx="152400" cy="152400"/>
          </a:xfrm>
          <a:prstGeom prst="ellipse">
            <a:avLst/>
          </a:prstGeom>
          <a:solidFill>
            <a:srgbClr val="00008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9011" name="Freeform 51"/>
          <p:cNvSpPr>
            <a:spLocks/>
          </p:cNvSpPr>
          <p:nvPr/>
        </p:nvSpPr>
        <p:spPr bwMode="auto">
          <a:xfrm>
            <a:off x="1295400" y="2362200"/>
            <a:ext cx="2667000" cy="2133600"/>
          </a:xfrm>
          <a:custGeom>
            <a:avLst/>
            <a:gdLst>
              <a:gd name="T0" fmla="*/ 2147483647 w 1680"/>
              <a:gd name="T1" fmla="*/ 2147483647 h 1344"/>
              <a:gd name="T2" fmla="*/ 0 w 1680"/>
              <a:gd name="T3" fmla="*/ 2147483647 h 1344"/>
              <a:gd name="T4" fmla="*/ 0 w 1680"/>
              <a:gd name="T5" fmla="*/ 2147483647 h 1344"/>
              <a:gd name="T6" fmla="*/ 2147483647 w 1680"/>
              <a:gd name="T7" fmla="*/ 2147483647 h 1344"/>
              <a:gd name="T8" fmla="*/ 2147483647 w 1680"/>
              <a:gd name="T9" fmla="*/ 0 h 1344"/>
              <a:gd name="T10" fmla="*/ 2147483647 w 1680"/>
              <a:gd name="T11" fmla="*/ 0 h 1344"/>
              <a:gd name="T12" fmla="*/ 2147483647 w 1680"/>
              <a:gd name="T13" fmla="*/ 2147483647 h 1344"/>
              <a:gd name="T14" fmla="*/ 2147483647 w 1680"/>
              <a:gd name="T15" fmla="*/ 2147483647 h 13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680"/>
              <a:gd name="T25" fmla="*/ 0 h 1344"/>
              <a:gd name="T26" fmla="*/ 1680 w 1680"/>
              <a:gd name="T27" fmla="*/ 1344 h 134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680" h="1344">
                <a:moveTo>
                  <a:pt x="336" y="1344"/>
                </a:moveTo>
                <a:lnTo>
                  <a:pt x="0" y="1344"/>
                </a:lnTo>
                <a:lnTo>
                  <a:pt x="0" y="1008"/>
                </a:lnTo>
                <a:lnTo>
                  <a:pt x="1680" y="1008"/>
                </a:lnTo>
                <a:lnTo>
                  <a:pt x="1680" y="0"/>
                </a:lnTo>
                <a:lnTo>
                  <a:pt x="1008" y="0"/>
                </a:lnTo>
                <a:lnTo>
                  <a:pt x="1008" y="336"/>
                </a:lnTo>
                <a:lnTo>
                  <a:pt x="1344" y="336"/>
                </a:lnTo>
              </a:path>
            </a:pathLst>
          </a:cu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9068" name="Freeform 108"/>
          <p:cNvSpPr>
            <a:spLocks/>
          </p:cNvSpPr>
          <p:nvPr/>
        </p:nvSpPr>
        <p:spPr bwMode="auto">
          <a:xfrm>
            <a:off x="5867400" y="3200400"/>
            <a:ext cx="1828800" cy="1524000"/>
          </a:xfrm>
          <a:custGeom>
            <a:avLst/>
            <a:gdLst>
              <a:gd name="T0" fmla="*/ 2147483647 w 1152"/>
              <a:gd name="T1" fmla="*/ 2147483647 h 960"/>
              <a:gd name="T2" fmla="*/ 2147483647 w 1152"/>
              <a:gd name="T3" fmla="*/ 2147483647 h 960"/>
              <a:gd name="T4" fmla="*/ 0 w 1152"/>
              <a:gd name="T5" fmla="*/ 2147483647 h 960"/>
              <a:gd name="T6" fmla="*/ 0 w 1152"/>
              <a:gd name="T7" fmla="*/ 2147483647 h 960"/>
              <a:gd name="T8" fmla="*/ 2147483647 w 1152"/>
              <a:gd name="T9" fmla="*/ 2147483647 h 960"/>
              <a:gd name="T10" fmla="*/ 2147483647 w 1152"/>
              <a:gd name="T11" fmla="*/ 2147483647 h 960"/>
              <a:gd name="T12" fmla="*/ 2147483647 w 1152"/>
              <a:gd name="T13" fmla="*/ 2147483647 h 960"/>
              <a:gd name="T14" fmla="*/ 2147483647 w 1152"/>
              <a:gd name="T15" fmla="*/ 2147483647 h 960"/>
              <a:gd name="T16" fmla="*/ 2147483647 w 1152"/>
              <a:gd name="T17" fmla="*/ 0 h 960"/>
              <a:gd name="T18" fmla="*/ 2147483647 w 1152"/>
              <a:gd name="T19" fmla="*/ 2147483647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2"/>
              <a:gd name="T31" fmla="*/ 0 h 960"/>
              <a:gd name="T32" fmla="*/ 1152 w 115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2" h="960">
                <a:moveTo>
                  <a:pt x="336" y="960"/>
                </a:moveTo>
                <a:lnTo>
                  <a:pt x="336" y="672"/>
                </a:lnTo>
                <a:lnTo>
                  <a:pt x="0" y="336"/>
                </a:lnTo>
                <a:lnTo>
                  <a:pt x="0" y="624"/>
                </a:lnTo>
                <a:lnTo>
                  <a:pt x="576" y="624"/>
                </a:lnTo>
                <a:lnTo>
                  <a:pt x="576" y="48"/>
                </a:lnTo>
                <a:lnTo>
                  <a:pt x="1152" y="48"/>
                </a:lnTo>
                <a:lnTo>
                  <a:pt x="1152" y="336"/>
                </a:lnTo>
                <a:lnTo>
                  <a:pt x="816" y="0"/>
                </a:lnTo>
                <a:lnTo>
                  <a:pt x="816" y="288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9074" name="Text Box 114"/>
          <p:cNvSpPr txBox="1">
            <a:spLocks noChangeArrowheads="1"/>
          </p:cNvSpPr>
          <p:nvPr/>
        </p:nvSpPr>
        <p:spPr bwMode="auto">
          <a:xfrm>
            <a:off x="5257800" y="5105400"/>
            <a:ext cx="2898775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zh-TW"/>
              <a:t> Routes can go up and down </a:t>
            </a:r>
          </a:p>
        </p:txBody>
      </p:sp>
      <p:sp>
        <p:nvSpPr>
          <p:cNvPr id="169075" name="Text Box 115"/>
          <p:cNvSpPr txBox="1">
            <a:spLocks noChangeArrowheads="1"/>
          </p:cNvSpPr>
          <p:nvPr/>
        </p:nvSpPr>
        <p:spPr bwMode="auto">
          <a:xfrm>
            <a:off x="2143125" y="6083300"/>
            <a:ext cx="6418263" cy="67786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altLang="zh-TW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Arial Unicode MS" pitchFamily="34" charset="-120"/>
                <a:cs typeface="Arial Unicode MS" pitchFamily="34" charset="-120"/>
              </a:rPr>
              <a:t>Solution: Pricing via Column Generation*!!</a:t>
            </a:r>
          </a:p>
          <a:p>
            <a:pPr defTabSz="914400">
              <a:defRPr/>
            </a:pPr>
            <a:r>
              <a:rPr lang="en-US" altLang="zh-TW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Arial Unicode MS" pitchFamily="34" charset="-120"/>
                <a:cs typeface="Arial Unicode MS" pitchFamily="34" charset="-120"/>
              </a:rPr>
              <a:t>* “Decomposition principle for linear programs”, Operations Research 1960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9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1000"/>
                                        <p:tgtEl>
                                          <p:spTgt spid="168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1000"/>
                                        <p:tgtEl>
                                          <p:spTgt spid="168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168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1000"/>
                                        <p:tgtEl>
                                          <p:spTgt spid="168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" dur="500"/>
                                        <p:tgtEl>
                                          <p:spTgt spid="1689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" dur="500"/>
                                        <p:tgtEl>
                                          <p:spTgt spid="1689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1000"/>
                                        <p:tgtEl>
                                          <p:spTgt spid="168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1000"/>
                                        <p:tgtEl>
                                          <p:spTgt spid="168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5" dur="500"/>
                                        <p:tgtEl>
                                          <p:spTgt spid="1689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8" dur="500"/>
                                        <p:tgtEl>
                                          <p:spTgt spid="1689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1000"/>
                                        <p:tgtEl>
                                          <p:spTgt spid="168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1000"/>
                                        <p:tgtEl>
                                          <p:spTgt spid="168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8" dur="500"/>
                                        <p:tgtEl>
                                          <p:spTgt spid="1689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1" dur="500"/>
                                        <p:tgtEl>
                                          <p:spTgt spid="1689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6" dur="500"/>
                                        <p:tgtEl>
                                          <p:spTgt spid="1689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69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6" dur="2000"/>
                                        <p:tgtEl>
                                          <p:spTgt spid="169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8" dur="500"/>
                                        <p:tgtEl>
                                          <p:spTgt spid="1689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1" dur="500"/>
                                        <p:tgtEl>
                                          <p:spTgt spid="1689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169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4" dur="1000"/>
                                        <p:tgtEl>
                                          <p:spTgt spid="169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9" dur="500"/>
                                        <p:tgtEl>
                                          <p:spTgt spid="16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169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72" grpId="0" animBg="1"/>
      <p:bldP spid="168978" grpId="0" animBg="1"/>
      <p:bldP spid="168978" grpId="1" animBg="1"/>
      <p:bldP spid="168979" grpId="0" animBg="1"/>
      <p:bldP spid="168979" grpId="1" animBg="1"/>
      <p:bldP spid="168980" grpId="0" animBg="1"/>
      <p:bldP spid="168980" grpId="1" animBg="1"/>
      <p:bldP spid="168981" grpId="0" animBg="1"/>
      <p:bldP spid="168981" grpId="1" animBg="1"/>
      <p:bldP spid="168982" grpId="0" animBg="1"/>
      <p:bldP spid="168982" grpId="1" animBg="1"/>
      <p:bldP spid="168983" grpId="0" animBg="1"/>
      <p:bldP spid="168983" grpId="1" animBg="1"/>
      <p:bldP spid="168984" grpId="0" animBg="1"/>
      <p:bldP spid="168984" grpId="1" animBg="1"/>
      <p:bldP spid="168985" grpId="0" animBg="1"/>
      <p:bldP spid="168985" grpId="1" animBg="1"/>
      <p:bldP spid="169011" grpId="0" animBg="1"/>
      <p:bldP spid="169068" grpId="0" animBg="1"/>
      <p:bldP spid="16907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smtClean="0">
                <a:latin typeface="Arial" pitchFamily="34" charset="0"/>
                <a:ea typeface="PMingLiU"/>
                <a:cs typeface="PMingLiU"/>
              </a:rPr>
              <a:t>Our Contributions</a:t>
            </a:r>
          </a:p>
        </p:txBody>
      </p:sp>
      <p:grpSp>
        <p:nvGrpSpPr>
          <p:cNvPr id="18435" name="Group 3"/>
          <p:cNvGrpSpPr>
            <a:grpSpLocks/>
          </p:cNvGrpSpPr>
          <p:nvPr/>
        </p:nvGrpSpPr>
        <p:grpSpPr bwMode="auto">
          <a:xfrm>
            <a:off x="3581400" y="2057400"/>
            <a:ext cx="2133600" cy="1371600"/>
            <a:chOff x="2256" y="1296"/>
            <a:chExt cx="1344" cy="864"/>
          </a:xfrm>
        </p:grpSpPr>
        <p:sp>
          <p:nvSpPr>
            <p:cNvPr id="18456" name="Line 4"/>
            <p:cNvSpPr>
              <a:spLocks noChangeShapeType="1"/>
            </p:cNvSpPr>
            <p:nvPr/>
          </p:nvSpPr>
          <p:spPr bwMode="auto">
            <a:xfrm>
              <a:off x="2928" y="129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7" name="AutoShape 5"/>
            <p:cNvSpPr>
              <a:spLocks noChangeArrowheads="1"/>
            </p:cNvSpPr>
            <p:nvPr/>
          </p:nvSpPr>
          <p:spPr bwMode="auto">
            <a:xfrm>
              <a:off x="2256" y="1632"/>
              <a:ext cx="1344" cy="52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CCFF"/>
                </a:gs>
                <a:gs pos="100000">
                  <a:srgbClr val="FFFF99"/>
                </a:gs>
              </a:gsLst>
              <a:lin ang="5400000" scaled="1"/>
            </a:gra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/>
                <a:t>IP Formulation</a:t>
              </a:r>
            </a:p>
            <a:p>
              <a:pPr algn="ctr"/>
              <a:r>
                <a:rPr lang="en-US" altLang="zh-TW" sz="1800"/>
                <a:t>(</a:t>
              </a:r>
              <a:r>
                <a:rPr lang="en-US" altLang="zh-TW" sz="1800" i="1"/>
                <a:t>handle 3-D GR</a:t>
              </a:r>
              <a:r>
                <a:rPr lang="en-US" altLang="zh-TW" sz="1800"/>
                <a:t>)</a:t>
              </a:r>
              <a:endParaRPr lang="zh-TW" altLang="en-US" sz="1800"/>
            </a:p>
          </p:txBody>
        </p:sp>
      </p:grpSp>
      <p:grpSp>
        <p:nvGrpSpPr>
          <p:cNvPr id="18436" name="Group 6"/>
          <p:cNvGrpSpPr>
            <a:grpSpLocks/>
          </p:cNvGrpSpPr>
          <p:nvPr/>
        </p:nvGrpSpPr>
        <p:grpSpPr bwMode="auto">
          <a:xfrm>
            <a:off x="1676400" y="3429000"/>
            <a:ext cx="5943600" cy="1450975"/>
            <a:chOff x="1056" y="2160"/>
            <a:chExt cx="3744" cy="914"/>
          </a:xfrm>
        </p:grpSpPr>
        <p:sp>
          <p:nvSpPr>
            <p:cNvPr id="18452" name="Line 7"/>
            <p:cNvSpPr>
              <a:spLocks noChangeShapeType="1"/>
            </p:cNvSpPr>
            <p:nvPr/>
          </p:nvSpPr>
          <p:spPr bwMode="auto">
            <a:xfrm flipH="1">
              <a:off x="1872" y="2160"/>
              <a:ext cx="1056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3" name="Line 8"/>
            <p:cNvSpPr>
              <a:spLocks noChangeShapeType="1"/>
            </p:cNvSpPr>
            <p:nvPr/>
          </p:nvSpPr>
          <p:spPr bwMode="auto">
            <a:xfrm>
              <a:off x="2928" y="2160"/>
              <a:ext cx="1056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4" name="AutoShape 9"/>
            <p:cNvSpPr>
              <a:spLocks noChangeArrowheads="1"/>
            </p:cNvSpPr>
            <p:nvPr/>
          </p:nvSpPr>
          <p:spPr bwMode="auto">
            <a:xfrm>
              <a:off x="1056" y="2544"/>
              <a:ext cx="1630" cy="53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00FFCC"/>
                </a:gs>
              </a:gsLst>
              <a:lin ang="5400000" scaled="1"/>
            </a:gra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/>
                <a:t>Price and Branch</a:t>
              </a:r>
            </a:p>
          </p:txBody>
        </p:sp>
        <p:sp>
          <p:nvSpPr>
            <p:cNvPr id="18455" name="AutoShape 10"/>
            <p:cNvSpPr>
              <a:spLocks noChangeArrowheads="1"/>
            </p:cNvSpPr>
            <p:nvPr/>
          </p:nvSpPr>
          <p:spPr bwMode="auto">
            <a:xfrm>
              <a:off x="3170" y="2544"/>
              <a:ext cx="1630" cy="53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00FFCC"/>
                </a:gs>
              </a:gsLst>
              <a:lin ang="5400000" scaled="1"/>
            </a:gra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Problem Decomposition</a:t>
              </a:r>
            </a:p>
            <a:p>
              <a:pPr algn="ctr"/>
              <a:r>
                <a:rPr lang="en-US" altLang="zh-TW" sz="1800"/>
                <a:t>(</a:t>
              </a:r>
              <a:r>
                <a:rPr lang="en-US" altLang="zh-TW" sz="1800" i="1"/>
                <a:t>parallel execution</a:t>
              </a:r>
              <a:r>
                <a:rPr lang="en-US" altLang="zh-TW" sz="1800"/>
                <a:t>)</a:t>
              </a:r>
              <a:endParaRPr lang="zh-TW" altLang="en-US" sz="1800"/>
            </a:p>
          </p:txBody>
        </p:sp>
      </p:grpSp>
      <p:grpSp>
        <p:nvGrpSpPr>
          <p:cNvPr id="18437" name="Group 11"/>
          <p:cNvGrpSpPr>
            <a:grpSpLocks/>
          </p:cNvGrpSpPr>
          <p:nvPr/>
        </p:nvGrpSpPr>
        <p:grpSpPr bwMode="auto">
          <a:xfrm>
            <a:off x="2971800" y="4876800"/>
            <a:ext cx="3352800" cy="1447800"/>
            <a:chOff x="1872" y="3072"/>
            <a:chExt cx="2112" cy="912"/>
          </a:xfrm>
        </p:grpSpPr>
        <p:sp>
          <p:nvSpPr>
            <p:cNvPr id="18449" name="Line 12"/>
            <p:cNvSpPr>
              <a:spLocks noChangeShapeType="1"/>
            </p:cNvSpPr>
            <p:nvPr/>
          </p:nvSpPr>
          <p:spPr bwMode="auto">
            <a:xfrm>
              <a:off x="1872" y="3072"/>
              <a:ext cx="1056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0" name="Line 13"/>
            <p:cNvSpPr>
              <a:spLocks noChangeShapeType="1"/>
            </p:cNvSpPr>
            <p:nvPr/>
          </p:nvSpPr>
          <p:spPr bwMode="auto">
            <a:xfrm flipH="1">
              <a:off x="2928" y="3072"/>
              <a:ext cx="1056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1" name="AutoShape 14"/>
            <p:cNvSpPr>
              <a:spLocks noChangeArrowheads="1"/>
            </p:cNvSpPr>
            <p:nvPr/>
          </p:nvSpPr>
          <p:spPr bwMode="auto">
            <a:xfrm>
              <a:off x="2016" y="3456"/>
              <a:ext cx="1824" cy="528"/>
            </a:xfrm>
            <a:prstGeom prst="flowChartDocument">
              <a:avLst/>
            </a:prstGeom>
            <a:gradFill rotWithShape="1">
              <a:gsLst>
                <a:gs pos="0">
                  <a:srgbClr val="00FFCC"/>
                </a:gs>
                <a:gs pos="100000">
                  <a:srgbClr val="00FFCC"/>
                </a:gs>
              </a:gsLst>
              <a:lin ang="5400000" scaled="1"/>
            </a:gra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/>
                <a:t>Scalable IP for GR</a:t>
              </a:r>
            </a:p>
          </p:txBody>
        </p:sp>
      </p:grpSp>
      <p:sp>
        <p:nvSpPr>
          <p:cNvPr id="18438" name="AutoShape 15"/>
          <p:cNvSpPr>
            <a:spLocks noChangeArrowheads="1"/>
          </p:cNvSpPr>
          <p:nvPr/>
        </p:nvSpPr>
        <p:spPr bwMode="auto">
          <a:xfrm>
            <a:off x="3200400" y="1524000"/>
            <a:ext cx="2895600" cy="609600"/>
          </a:xfrm>
          <a:prstGeom prst="flowChartDocument">
            <a:avLst/>
          </a:prstGeom>
          <a:solidFill>
            <a:srgbClr val="00C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/>
              <a:t>Global Routing</a:t>
            </a:r>
          </a:p>
        </p:txBody>
      </p:sp>
      <p:sp>
        <p:nvSpPr>
          <p:cNvPr id="18439" name="Line 17"/>
          <p:cNvSpPr>
            <a:spLocks noChangeShapeType="1"/>
          </p:cNvSpPr>
          <p:nvPr/>
        </p:nvSpPr>
        <p:spPr bwMode="auto">
          <a:xfrm flipH="1">
            <a:off x="2971800" y="3429000"/>
            <a:ext cx="16764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0" name="AutoShape 20"/>
          <p:cNvSpPr>
            <a:spLocks noChangeArrowheads="1"/>
          </p:cNvSpPr>
          <p:nvPr/>
        </p:nvSpPr>
        <p:spPr bwMode="auto">
          <a:xfrm>
            <a:off x="5029200" y="4038600"/>
            <a:ext cx="2587625" cy="8413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>
                <a:solidFill>
                  <a:srgbClr val="969696"/>
                </a:solidFill>
              </a:rPr>
              <a:t>Problem Decomposition</a:t>
            </a:r>
          </a:p>
        </p:txBody>
      </p:sp>
      <p:grpSp>
        <p:nvGrpSpPr>
          <p:cNvPr id="18441" name="Group 21"/>
          <p:cNvGrpSpPr>
            <a:grpSpLocks/>
          </p:cNvGrpSpPr>
          <p:nvPr/>
        </p:nvGrpSpPr>
        <p:grpSpPr bwMode="auto">
          <a:xfrm>
            <a:off x="2971800" y="4876800"/>
            <a:ext cx="3352800" cy="1447800"/>
            <a:chOff x="1872" y="3072"/>
            <a:chExt cx="2112" cy="912"/>
          </a:xfrm>
        </p:grpSpPr>
        <p:sp>
          <p:nvSpPr>
            <p:cNvPr id="18446" name="Line 22"/>
            <p:cNvSpPr>
              <a:spLocks noChangeShapeType="1"/>
            </p:cNvSpPr>
            <p:nvPr/>
          </p:nvSpPr>
          <p:spPr bwMode="auto">
            <a:xfrm>
              <a:off x="1872" y="3072"/>
              <a:ext cx="1056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7" name="Line 23"/>
            <p:cNvSpPr>
              <a:spLocks noChangeShapeType="1"/>
            </p:cNvSpPr>
            <p:nvPr/>
          </p:nvSpPr>
          <p:spPr bwMode="auto">
            <a:xfrm flipH="1">
              <a:off x="2928" y="3072"/>
              <a:ext cx="1056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8" name="AutoShape 24"/>
            <p:cNvSpPr>
              <a:spLocks noChangeArrowheads="1"/>
            </p:cNvSpPr>
            <p:nvPr/>
          </p:nvSpPr>
          <p:spPr bwMode="auto">
            <a:xfrm>
              <a:off x="2016" y="3456"/>
              <a:ext cx="1824" cy="528"/>
            </a:xfrm>
            <a:prstGeom prst="flowChartDocumen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solidFill>
                    <a:srgbClr val="969696"/>
                  </a:solidFill>
                </a:rPr>
                <a:t>GRIP</a:t>
              </a:r>
            </a:p>
          </p:txBody>
        </p:sp>
      </p:grpSp>
      <p:grpSp>
        <p:nvGrpSpPr>
          <p:cNvPr id="18442" name="Group 26"/>
          <p:cNvGrpSpPr>
            <a:grpSpLocks/>
          </p:cNvGrpSpPr>
          <p:nvPr/>
        </p:nvGrpSpPr>
        <p:grpSpPr bwMode="auto">
          <a:xfrm>
            <a:off x="3581400" y="2057400"/>
            <a:ext cx="2133600" cy="1371600"/>
            <a:chOff x="2256" y="1296"/>
            <a:chExt cx="1344" cy="864"/>
          </a:xfrm>
        </p:grpSpPr>
        <p:sp>
          <p:nvSpPr>
            <p:cNvPr id="18444" name="Line 27"/>
            <p:cNvSpPr>
              <a:spLocks noChangeShapeType="1"/>
            </p:cNvSpPr>
            <p:nvPr/>
          </p:nvSpPr>
          <p:spPr bwMode="auto">
            <a:xfrm>
              <a:off x="2928" y="129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5" name="AutoShape 28"/>
            <p:cNvSpPr>
              <a:spLocks noChangeArrowheads="1"/>
            </p:cNvSpPr>
            <p:nvPr/>
          </p:nvSpPr>
          <p:spPr bwMode="auto">
            <a:xfrm>
              <a:off x="2256" y="1632"/>
              <a:ext cx="1344" cy="52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solidFill>
                    <a:srgbClr val="969696"/>
                  </a:solidFill>
                </a:rPr>
                <a:t>IP Formulation</a:t>
              </a:r>
            </a:p>
            <a:p>
              <a:pPr algn="ctr"/>
              <a:r>
                <a:rPr lang="en-US" altLang="zh-TW" sz="1800">
                  <a:solidFill>
                    <a:srgbClr val="969696"/>
                  </a:solidFill>
                </a:rPr>
                <a:t>(</a:t>
              </a:r>
              <a:r>
                <a:rPr lang="en-US" altLang="zh-TW" sz="1800" i="1">
                  <a:solidFill>
                    <a:srgbClr val="969696"/>
                  </a:solidFill>
                </a:rPr>
                <a:t>handle 3-D GR</a:t>
              </a:r>
              <a:r>
                <a:rPr lang="en-US" altLang="zh-TW" sz="1800">
                  <a:solidFill>
                    <a:srgbClr val="969696"/>
                  </a:solidFill>
                </a:rPr>
                <a:t>)</a:t>
              </a:r>
              <a:endParaRPr lang="zh-TW" altLang="en-US" sz="1800">
                <a:solidFill>
                  <a:srgbClr val="969696"/>
                </a:solidFill>
              </a:endParaRPr>
            </a:p>
          </p:txBody>
        </p:sp>
      </p:grpSp>
      <p:sp>
        <p:nvSpPr>
          <p:cNvPr id="18443" name="AutoShape 25"/>
          <p:cNvSpPr>
            <a:spLocks noChangeArrowheads="1"/>
          </p:cNvSpPr>
          <p:nvPr/>
        </p:nvSpPr>
        <p:spPr bwMode="auto">
          <a:xfrm>
            <a:off x="3197225" y="1524000"/>
            <a:ext cx="2895600" cy="609600"/>
          </a:xfrm>
          <a:prstGeom prst="flowChartDocumen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969696"/>
                </a:solidFill>
              </a:rPr>
              <a:t>Global Routing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atin typeface="Arial" pitchFamily="34" charset="0"/>
                <a:ea typeface="PMingLiU"/>
                <a:cs typeface="PMingLiU"/>
              </a:rPr>
              <a:t>Price and Branch Procedure</a:t>
            </a:r>
            <a:endParaRPr lang="zh-TW" altLang="en-US" smtClean="0">
              <a:latin typeface="Arial" pitchFamily="34" charset="0"/>
              <a:ea typeface="PMingLiU"/>
              <a:cs typeface="PMingLiU"/>
            </a:endParaRPr>
          </a:p>
        </p:txBody>
      </p:sp>
      <p:grpSp>
        <p:nvGrpSpPr>
          <p:cNvPr id="19459" name="Group 74"/>
          <p:cNvGrpSpPr>
            <a:grpSpLocks/>
          </p:cNvGrpSpPr>
          <p:nvPr/>
        </p:nvGrpSpPr>
        <p:grpSpPr bwMode="auto">
          <a:xfrm>
            <a:off x="2209800" y="1676400"/>
            <a:ext cx="2743200" cy="4318000"/>
            <a:chOff x="3744" y="1056"/>
            <a:chExt cx="1728" cy="2720"/>
          </a:xfrm>
        </p:grpSpPr>
        <p:sp>
          <p:nvSpPr>
            <p:cNvPr id="19464" name="Rectangle 79"/>
            <p:cNvSpPr>
              <a:spLocks noChangeArrowheads="1"/>
            </p:cNvSpPr>
            <p:nvPr/>
          </p:nvSpPr>
          <p:spPr bwMode="auto">
            <a:xfrm>
              <a:off x="4080" y="1056"/>
              <a:ext cx="1344" cy="342"/>
            </a:xfrm>
            <a:prstGeom prst="rect">
              <a:avLst/>
            </a:prstGeom>
            <a:gradFill rotWithShape="1">
              <a:gsLst>
                <a:gs pos="0">
                  <a:srgbClr val="FFEBFA"/>
                </a:gs>
                <a:gs pos="100000">
                  <a:srgbClr val="5E9EFF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defTabSz="914400"/>
              <a:r>
                <a:rPr lang="en-US" altLang="zh-TW" sz="1400" b="1">
                  <a:solidFill>
                    <a:srgbClr val="808080"/>
                  </a:solidFill>
                </a:rPr>
                <a:t>Create initial routes via pattern routing</a:t>
              </a:r>
            </a:p>
          </p:txBody>
        </p:sp>
        <p:sp>
          <p:nvSpPr>
            <p:cNvPr id="19465" name="Rectangle 80"/>
            <p:cNvSpPr>
              <a:spLocks noChangeArrowheads="1"/>
            </p:cNvSpPr>
            <p:nvPr/>
          </p:nvSpPr>
          <p:spPr bwMode="auto">
            <a:xfrm>
              <a:off x="4032" y="1600"/>
              <a:ext cx="1440" cy="208"/>
            </a:xfrm>
            <a:prstGeom prst="rect">
              <a:avLst/>
            </a:prstGeom>
            <a:gradFill rotWithShape="1">
              <a:gsLst>
                <a:gs pos="0">
                  <a:srgbClr val="FFEBFA"/>
                </a:gs>
                <a:gs pos="100000">
                  <a:srgbClr val="5E9EFF"/>
                </a:gs>
              </a:gsLst>
              <a:lin ang="5400000" scaled="1"/>
            </a:gra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defTabSz="914400"/>
              <a:r>
                <a:rPr lang="en-US" altLang="zh-TW" sz="1400" b="1">
                  <a:solidFill>
                    <a:srgbClr val="808080"/>
                  </a:solidFill>
                </a:rPr>
                <a:t>Solve LP, get dual sol.</a:t>
              </a:r>
            </a:p>
          </p:txBody>
        </p:sp>
        <p:sp>
          <p:nvSpPr>
            <p:cNvPr id="19466" name="Rectangle 83"/>
            <p:cNvSpPr>
              <a:spLocks noChangeArrowheads="1"/>
            </p:cNvSpPr>
            <p:nvPr/>
          </p:nvSpPr>
          <p:spPr bwMode="auto">
            <a:xfrm>
              <a:off x="4032" y="2445"/>
              <a:ext cx="1440" cy="342"/>
            </a:xfrm>
            <a:prstGeom prst="rect">
              <a:avLst/>
            </a:prstGeom>
            <a:gradFill rotWithShape="1">
              <a:gsLst>
                <a:gs pos="0">
                  <a:srgbClr val="FFEBFA"/>
                </a:gs>
                <a:gs pos="100000">
                  <a:srgbClr val="5E9EFF"/>
                </a:gs>
              </a:gsLst>
              <a:lin ang="5400000" scaled="1"/>
            </a:gra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defTabSz="914400"/>
              <a:r>
                <a:rPr lang="en-US" altLang="zh-TW" sz="1400" b="1">
                  <a:solidFill>
                    <a:srgbClr val="808080"/>
                  </a:solidFill>
                </a:rPr>
                <a:t>Identify new routes </a:t>
              </a:r>
              <a:br>
                <a:rPr lang="en-US" altLang="zh-TW" sz="1400" b="1">
                  <a:solidFill>
                    <a:srgbClr val="808080"/>
                  </a:solidFill>
                </a:rPr>
              </a:br>
              <a:r>
                <a:rPr lang="en-US" altLang="zh-TW" sz="1400" b="1">
                  <a:solidFill>
                    <a:srgbClr val="808080"/>
                  </a:solidFill>
                </a:rPr>
                <a:t>for each net</a:t>
              </a:r>
              <a:endParaRPr lang="zh-TW" altLang="en-US" sz="1400" b="1">
                <a:solidFill>
                  <a:srgbClr val="808080"/>
                </a:solidFill>
              </a:endParaRPr>
            </a:p>
          </p:txBody>
        </p:sp>
        <p:sp>
          <p:nvSpPr>
            <p:cNvPr id="19467" name="Rectangle 84"/>
            <p:cNvSpPr>
              <a:spLocks noChangeArrowheads="1"/>
            </p:cNvSpPr>
            <p:nvPr/>
          </p:nvSpPr>
          <p:spPr bwMode="auto">
            <a:xfrm>
              <a:off x="4032" y="2032"/>
              <a:ext cx="1440" cy="208"/>
            </a:xfrm>
            <a:prstGeom prst="rect">
              <a:avLst/>
            </a:prstGeom>
            <a:gradFill rotWithShape="1">
              <a:gsLst>
                <a:gs pos="0">
                  <a:srgbClr val="FFEBFA"/>
                </a:gs>
                <a:gs pos="100000">
                  <a:srgbClr val="5E9EFF"/>
                </a:gs>
              </a:gsLst>
              <a:lin ang="5400000" scaled="1"/>
            </a:gra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defTabSz="914400"/>
              <a:r>
                <a:rPr lang="en-US" altLang="zh-TW" sz="1400" b="1">
                  <a:solidFill>
                    <a:srgbClr val="808080"/>
                  </a:solidFill>
                </a:rPr>
                <a:t>Setup edge weight</a:t>
              </a:r>
            </a:p>
          </p:txBody>
        </p:sp>
        <p:sp>
          <p:nvSpPr>
            <p:cNvPr id="19468" name="AutoShape 87"/>
            <p:cNvSpPr>
              <a:spLocks noChangeArrowheads="1"/>
            </p:cNvSpPr>
            <p:nvPr/>
          </p:nvSpPr>
          <p:spPr bwMode="auto">
            <a:xfrm>
              <a:off x="4080" y="2976"/>
              <a:ext cx="1344" cy="384"/>
            </a:xfrm>
            <a:prstGeom prst="flowChartDecision">
              <a:avLst/>
            </a:prstGeom>
            <a:gradFill rotWithShape="1">
              <a:gsLst>
                <a:gs pos="0">
                  <a:srgbClr val="FFEBFA"/>
                </a:gs>
                <a:gs pos="100000">
                  <a:srgbClr val="5E9EFF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400"/>
              <a:r>
                <a:rPr lang="en-US" altLang="zh-TW" sz="1400" b="1">
                  <a:solidFill>
                    <a:srgbClr val="808080"/>
                  </a:solidFill>
                </a:rPr>
                <a:t>Have new routes?</a:t>
              </a:r>
            </a:p>
          </p:txBody>
        </p:sp>
        <p:sp>
          <p:nvSpPr>
            <p:cNvPr id="19469" name="Line 88"/>
            <p:cNvSpPr>
              <a:spLocks noChangeShapeType="1"/>
            </p:cNvSpPr>
            <p:nvPr/>
          </p:nvSpPr>
          <p:spPr bwMode="auto">
            <a:xfrm>
              <a:off x="4752" y="1392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470" name="Line 89"/>
            <p:cNvSpPr>
              <a:spLocks noChangeShapeType="1"/>
            </p:cNvSpPr>
            <p:nvPr/>
          </p:nvSpPr>
          <p:spPr bwMode="auto">
            <a:xfrm>
              <a:off x="4752" y="1824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471" name="Line 90"/>
            <p:cNvSpPr>
              <a:spLocks noChangeShapeType="1"/>
            </p:cNvSpPr>
            <p:nvPr/>
          </p:nvSpPr>
          <p:spPr bwMode="auto">
            <a:xfrm>
              <a:off x="4752" y="225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472" name="Line 91"/>
            <p:cNvSpPr>
              <a:spLocks noChangeShapeType="1"/>
            </p:cNvSpPr>
            <p:nvPr/>
          </p:nvSpPr>
          <p:spPr bwMode="auto">
            <a:xfrm>
              <a:off x="4752" y="2784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473" name="Line 96"/>
            <p:cNvSpPr>
              <a:spLocks noChangeShapeType="1"/>
            </p:cNvSpPr>
            <p:nvPr/>
          </p:nvSpPr>
          <p:spPr bwMode="auto">
            <a:xfrm>
              <a:off x="4752" y="336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474" name="Rectangle 97"/>
            <p:cNvSpPr>
              <a:spLocks noChangeArrowheads="1"/>
            </p:cNvSpPr>
            <p:nvPr/>
          </p:nvSpPr>
          <p:spPr bwMode="auto">
            <a:xfrm>
              <a:off x="4032" y="3568"/>
              <a:ext cx="1392" cy="208"/>
            </a:xfrm>
            <a:prstGeom prst="rect">
              <a:avLst/>
            </a:prstGeom>
            <a:gradFill rotWithShape="1">
              <a:gsLst>
                <a:gs pos="0">
                  <a:srgbClr val="FFEBFA"/>
                </a:gs>
                <a:gs pos="100000">
                  <a:srgbClr val="5E9EFF"/>
                </a:gs>
              </a:gsLst>
              <a:lin ang="5400000" scaled="1"/>
            </a:gra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defTabSz="914400"/>
              <a:r>
                <a:rPr lang="en-US" altLang="zh-TW" sz="1400" b="1">
                  <a:solidFill>
                    <a:srgbClr val="808080"/>
                  </a:solidFill>
                </a:rPr>
                <a:t>Solve IP</a:t>
              </a:r>
            </a:p>
          </p:txBody>
        </p:sp>
        <p:sp>
          <p:nvSpPr>
            <p:cNvPr id="19475" name="Freeform 98"/>
            <p:cNvSpPr>
              <a:spLocks/>
            </p:cNvSpPr>
            <p:nvPr/>
          </p:nvSpPr>
          <p:spPr bwMode="auto">
            <a:xfrm>
              <a:off x="3744" y="1680"/>
              <a:ext cx="336" cy="1488"/>
            </a:xfrm>
            <a:custGeom>
              <a:avLst/>
              <a:gdLst>
                <a:gd name="T0" fmla="*/ 336 w 336"/>
                <a:gd name="T1" fmla="*/ 1488 h 1488"/>
                <a:gd name="T2" fmla="*/ 0 w 336"/>
                <a:gd name="T3" fmla="*/ 1488 h 1488"/>
                <a:gd name="T4" fmla="*/ 0 w 336"/>
                <a:gd name="T5" fmla="*/ 0 h 1488"/>
                <a:gd name="T6" fmla="*/ 288 w 336"/>
                <a:gd name="T7" fmla="*/ 0 h 14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1488"/>
                <a:gd name="T14" fmla="*/ 336 w 336"/>
                <a:gd name="T15" fmla="*/ 1488 h 14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1488">
                  <a:moveTo>
                    <a:pt x="336" y="1488"/>
                  </a:moveTo>
                  <a:lnTo>
                    <a:pt x="0" y="1488"/>
                  </a:lnTo>
                  <a:lnTo>
                    <a:pt x="0" y="0"/>
                  </a:lnTo>
                  <a:lnTo>
                    <a:pt x="288" y="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76" name="Text Box 96"/>
            <p:cNvSpPr txBox="1">
              <a:spLocks noChangeArrowheads="1"/>
            </p:cNvSpPr>
            <p:nvPr/>
          </p:nvSpPr>
          <p:spPr bwMode="auto">
            <a:xfrm>
              <a:off x="3792" y="2976"/>
              <a:ext cx="30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/>
              <a:r>
                <a:rPr lang="en-US" altLang="zh-TW" sz="1400" b="1">
                  <a:solidFill>
                    <a:srgbClr val="B2B2B2"/>
                  </a:solidFill>
                </a:rPr>
                <a:t>yes</a:t>
              </a:r>
            </a:p>
          </p:txBody>
        </p:sp>
        <p:sp>
          <p:nvSpPr>
            <p:cNvPr id="19477" name="Text Box 97"/>
            <p:cNvSpPr txBox="1">
              <a:spLocks noChangeArrowheads="1"/>
            </p:cNvSpPr>
            <p:nvPr/>
          </p:nvSpPr>
          <p:spPr bwMode="auto">
            <a:xfrm>
              <a:off x="4786" y="3360"/>
              <a:ext cx="2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 b="1">
                  <a:solidFill>
                    <a:srgbClr val="B2B2B2"/>
                  </a:solidFill>
                </a:rPr>
                <a:t>no</a:t>
              </a:r>
            </a:p>
          </p:txBody>
        </p:sp>
      </p:grpSp>
      <p:sp>
        <p:nvSpPr>
          <p:cNvPr id="19460" name="Rectangle 25"/>
          <p:cNvSpPr>
            <a:spLocks noChangeArrowheads="1"/>
          </p:cNvSpPr>
          <p:nvPr/>
        </p:nvSpPr>
        <p:spPr bwMode="auto">
          <a:xfrm>
            <a:off x="1905000" y="2362200"/>
            <a:ext cx="3429000" cy="3048000"/>
          </a:xfrm>
          <a:prstGeom prst="rect">
            <a:avLst/>
          </a:prstGeom>
          <a:noFill/>
          <a:ln w="38100">
            <a:solidFill>
              <a:srgbClr val="80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Rectangle 26"/>
          <p:cNvSpPr>
            <a:spLocks noChangeArrowheads="1"/>
          </p:cNvSpPr>
          <p:nvPr/>
        </p:nvSpPr>
        <p:spPr bwMode="auto">
          <a:xfrm>
            <a:off x="1905000" y="5486400"/>
            <a:ext cx="3429000" cy="685800"/>
          </a:xfrm>
          <a:prstGeom prst="rect">
            <a:avLst/>
          </a:prstGeom>
          <a:noFill/>
          <a:ln w="38100">
            <a:solidFill>
              <a:srgbClr val="80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Text Box 27"/>
          <p:cNvSpPr txBox="1">
            <a:spLocks noChangeArrowheads="1"/>
          </p:cNvSpPr>
          <p:nvPr/>
        </p:nvSpPr>
        <p:spPr bwMode="auto">
          <a:xfrm>
            <a:off x="5410200" y="3413125"/>
            <a:ext cx="318611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en-US" altLang="zh-TW" sz="2000"/>
              <a:t>Pricing Phase:</a:t>
            </a:r>
          </a:p>
          <a:p>
            <a:pPr defTabSz="914400"/>
            <a:r>
              <a:rPr lang="en-US" altLang="zh-TW" sz="2000"/>
              <a:t>Identify “promising” routes </a:t>
            </a:r>
            <a:br>
              <a:rPr lang="en-US" altLang="zh-TW" sz="2000"/>
            </a:br>
            <a:r>
              <a:rPr lang="en-US" altLang="zh-TW" sz="2000"/>
              <a:t>for each net</a:t>
            </a:r>
          </a:p>
        </p:txBody>
      </p:sp>
      <p:sp>
        <p:nvSpPr>
          <p:cNvPr id="19463" name="Text Box 29"/>
          <p:cNvSpPr txBox="1">
            <a:spLocks noChangeArrowheads="1"/>
          </p:cNvSpPr>
          <p:nvPr/>
        </p:nvSpPr>
        <p:spPr bwMode="auto">
          <a:xfrm>
            <a:off x="5389563" y="5470525"/>
            <a:ext cx="22304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/>
              <a:t>Solve IP-GR via </a:t>
            </a:r>
            <a:br>
              <a:rPr lang="en-US" altLang="zh-TW" sz="2000"/>
            </a:br>
            <a:r>
              <a:rPr lang="en-US" altLang="zh-TW" sz="2000"/>
              <a:t>branch and bound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0" name="Group 127"/>
          <p:cNvGrpSpPr>
            <a:grpSpLocks/>
          </p:cNvGrpSpPr>
          <p:nvPr/>
        </p:nvGrpSpPr>
        <p:grpSpPr bwMode="auto">
          <a:xfrm>
            <a:off x="5105400" y="3962400"/>
            <a:ext cx="2667000" cy="2667000"/>
            <a:chOff x="4128" y="1248"/>
            <a:chExt cx="1680" cy="1680"/>
          </a:xfrm>
        </p:grpSpPr>
        <p:sp>
          <p:nvSpPr>
            <p:cNvPr id="3159" name="Rectangle 28"/>
            <p:cNvSpPr>
              <a:spLocks noChangeArrowheads="1"/>
            </p:cNvSpPr>
            <p:nvPr/>
          </p:nvSpPr>
          <p:spPr bwMode="auto">
            <a:xfrm>
              <a:off x="4128" y="1248"/>
              <a:ext cx="1680" cy="1680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0" name="Line 36"/>
            <p:cNvSpPr>
              <a:spLocks noChangeShapeType="1"/>
            </p:cNvSpPr>
            <p:nvPr/>
          </p:nvSpPr>
          <p:spPr bwMode="auto">
            <a:xfrm>
              <a:off x="4800" y="1248"/>
              <a:ext cx="0" cy="168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1" name="Line 37"/>
            <p:cNvSpPr>
              <a:spLocks noChangeShapeType="1"/>
            </p:cNvSpPr>
            <p:nvPr/>
          </p:nvSpPr>
          <p:spPr bwMode="auto">
            <a:xfrm>
              <a:off x="4464" y="1248"/>
              <a:ext cx="0" cy="168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2" name="Line 38"/>
            <p:cNvSpPr>
              <a:spLocks noChangeShapeType="1"/>
            </p:cNvSpPr>
            <p:nvPr/>
          </p:nvSpPr>
          <p:spPr bwMode="auto">
            <a:xfrm>
              <a:off x="5472" y="1248"/>
              <a:ext cx="0" cy="168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3" name="Line 39"/>
            <p:cNvSpPr>
              <a:spLocks noChangeShapeType="1"/>
            </p:cNvSpPr>
            <p:nvPr/>
          </p:nvSpPr>
          <p:spPr bwMode="auto">
            <a:xfrm>
              <a:off x="5136" y="1248"/>
              <a:ext cx="0" cy="168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4" name="Line 45"/>
            <p:cNvSpPr>
              <a:spLocks noChangeShapeType="1"/>
            </p:cNvSpPr>
            <p:nvPr/>
          </p:nvSpPr>
          <p:spPr bwMode="auto">
            <a:xfrm flipH="1">
              <a:off x="4128" y="1584"/>
              <a:ext cx="168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5" name="Line 46"/>
            <p:cNvSpPr>
              <a:spLocks noChangeShapeType="1"/>
            </p:cNvSpPr>
            <p:nvPr/>
          </p:nvSpPr>
          <p:spPr bwMode="auto">
            <a:xfrm flipH="1">
              <a:off x="4128" y="1920"/>
              <a:ext cx="168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6" name="Line 47"/>
            <p:cNvSpPr>
              <a:spLocks noChangeShapeType="1"/>
            </p:cNvSpPr>
            <p:nvPr/>
          </p:nvSpPr>
          <p:spPr bwMode="auto">
            <a:xfrm flipH="1">
              <a:off x="4128" y="2256"/>
              <a:ext cx="168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7" name="Line 48"/>
            <p:cNvSpPr>
              <a:spLocks noChangeShapeType="1"/>
            </p:cNvSpPr>
            <p:nvPr/>
          </p:nvSpPr>
          <p:spPr bwMode="auto">
            <a:xfrm flipH="1">
              <a:off x="4128" y="2592"/>
              <a:ext cx="168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atin typeface="Arial" pitchFamily="34" charset="0"/>
                <a:ea typeface="PMingLiU"/>
                <a:cs typeface="PMingLiU"/>
              </a:rPr>
              <a:t>Price and Branch Procedure</a:t>
            </a:r>
          </a:p>
        </p:txBody>
      </p:sp>
      <p:grpSp>
        <p:nvGrpSpPr>
          <p:cNvPr id="3102" name="Group 74"/>
          <p:cNvGrpSpPr>
            <a:grpSpLocks/>
          </p:cNvGrpSpPr>
          <p:nvPr/>
        </p:nvGrpSpPr>
        <p:grpSpPr bwMode="auto">
          <a:xfrm>
            <a:off x="990600" y="1828800"/>
            <a:ext cx="2743200" cy="4343400"/>
            <a:chOff x="3744" y="1056"/>
            <a:chExt cx="1728" cy="2736"/>
          </a:xfrm>
        </p:grpSpPr>
        <p:sp>
          <p:nvSpPr>
            <p:cNvPr id="3145" name="Rectangle 79"/>
            <p:cNvSpPr>
              <a:spLocks noChangeArrowheads="1"/>
            </p:cNvSpPr>
            <p:nvPr/>
          </p:nvSpPr>
          <p:spPr bwMode="auto">
            <a:xfrm>
              <a:off x="4080" y="1056"/>
              <a:ext cx="1344" cy="342"/>
            </a:xfrm>
            <a:prstGeom prst="rect">
              <a:avLst/>
            </a:prstGeom>
            <a:gradFill rotWithShape="1">
              <a:gsLst>
                <a:gs pos="0">
                  <a:srgbClr val="FFEBFA"/>
                </a:gs>
                <a:gs pos="100000">
                  <a:srgbClr val="5E9EFF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defTabSz="914400"/>
              <a:r>
                <a:rPr lang="en-US" altLang="zh-TW" sz="1400" b="1"/>
                <a:t>Create initial routes via pattern routing</a:t>
              </a:r>
            </a:p>
          </p:txBody>
        </p:sp>
        <p:sp>
          <p:nvSpPr>
            <p:cNvPr id="3146" name="Rectangle 80"/>
            <p:cNvSpPr>
              <a:spLocks noChangeArrowheads="1"/>
            </p:cNvSpPr>
            <p:nvPr/>
          </p:nvSpPr>
          <p:spPr bwMode="auto">
            <a:xfrm>
              <a:off x="4032" y="1584"/>
              <a:ext cx="1440" cy="240"/>
            </a:xfrm>
            <a:prstGeom prst="rect">
              <a:avLst/>
            </a:prstGeom>
            <a:gradFill rotWithShape="1">
              <a:gsLst>
                <a:gs pos="0">
                  <a:srgbClr val="FFEBFA"/>
                </a:gs>
                <a:gs pos="100000">
                  <a:srgbClr val="5E9EFF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TW" sz="1400" b="1"/>
                <a:t>Solve LP, get dual sol.</a:t>
              </a:r>
            </a:p>
          </p:txBody>
        </p:sp>
        <p:sp>
          <p:nvSpPr>
            <p:cNvPr id="3147" name="Rectangle 83"/>
            <p:cNvSpPr>
              <a:spLocks noChangeArrowheads="1"/>
            </p:cNvSpPr>
            <p:nvPr/>
          </p:nvSpPr>
          <p:spPr bwMode="auto">
            <a:xfrm>
              <a:off x="4032" y="2448"/>
              <a:ext cx="1440" cy="336"/>
            </a:xfrm>
            <a:prstGeom prst="rect">
              <a:avLst/>
            </a:prstGeom>
            <a:gradFill rotWithShape="1">
              <a:gsLst>
                <a:gs pos="0">
                  <a:srgbClr val="FFEBFA"/>
                </a:gs>
                <a:gs pos="100000">
                  <a:srgbClr val="5E9EFF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TW" sz="1400" b="1"/>
                <a:t>Identify new routes </a:t>
              </a:r>
              <a:br>
                <a:rPr lang="en-US" altLang="zh-TW" sz="1400" b="1"/>
              </a:br>
              <a:r>
                <a:rPr lang="en-US" altLang="zh-TW" sz="1400" b="1"/>
                <a:t>for each net</a:t>
              </a:r>
              <a:endParaRPr lang="zh-TW" altLang="en-US" sz="1400" b="1"/>
            </a:p>
          </p:txBody>
        </p:sp>
        <p:sp>
          <p:nvSpPr>
            <p:cNvPr id="3148" name="Rectangle 84"/>
            <p:cNvSpPr>
              <a:spLocks noChangeArrowheads="1"/>
            </p:cNvSpPr>
            <p:nvPr/>
          </p:nvSpPr>
          <p:spPr bwMode="auto">
            <a:xfrm>
              <a:off x="4032" y="2016"/>
              <a:ext cx="1440" cy="240"/>
            </a:xfrm>
            <a:prstGeom prst="rect">
              <a:avLst/>
            </a:prstGeom>
            <a:gradFill rotWithShape="1">
              <a:gsLst>
                <a:gs pos="0">
                  <a:srgbClr val="FFEBFA"/>
                </a:gs>
                <a:gs pos="100000">
                  <a:srgbClr val="5E9EFF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TW" sz="1400" b="1"/>
                <a:t>Setup edge weight</a:t>
              </a:r>
            </a:p>
          </p:txBody>
        </p:sp>
        <p:sp>
          <p:nvSpPr>
            <p:cNvPr id="3149" name="AutoShape 87"/>
            <p:cNvSpPr>
              <a:spLocks noChangeArrowheads="1"/>
            </p:cNvSpPr>
            <p:nvPr/>
          </p:nvSpPr>
          <p:spPr bwMode="auto">
            <a:xfrm>
              <a:off x="4080" y="2976"/>
              <a:ext cx="1344" cy="384"/>
            </a:xfrm>
            <a:prstGeom prst="flowChartDecision">
              <a:avLst/>
            </a:prstGeom>
            <a:gradFill rotWithShape="1">
              <a:gsLst>
                <a:gs pos="0">
                  <a:srgbClr val="FFEBFA"/>
                </a:gs>
                <a:gs pos="100000">
                  <a:srgbClr val="5E9EFF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400"/>
              <a:r>
                <a:rPr lang="en-US" altLang="zh-TW" sz="1400" b="1"/>
                <a:t>Have new routes?</a:t>
              </a:r>
            </a:p>
          </p:txBody>
        </p:sp>
        <p:sp>
          <p:nvSpPr>
            <p:cNvPr id="3150" name="Line 88"/>
            <p:cNvSpPr>
              <a:spLocks noChangeShapeType="1"/>
            </p:cNvSpPr>
            <p:nvPr/>
          </p:nvSpPr>
          <p:spPr bwMode="auto">
            <a:xfrm>
              <a:off x="4752" y="1392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151" name="Line 89"/>
            <p:cNvSpPr>
              <a:spLocks noChangeShapeType="1"/>
            </p:cNvSpPr>
            <p:nvPr/>
          </p:nvSpPr>
          <p:spPr bwMode="auto">
            <a:xfrm>
              <a:off x="4752" y="1824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152" name="Line 90"/>
            <p:cNvSpPr>
              <a:spLocks noChangeShapeType="1"/>
            </p:cNvSpPr>
            <p:nvPr/>
          </p:nvSpPr>
          <p:spPr bwMode="auto">
            <a:xfrm>
              <a:off x="4752" y="225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153" name="Line 91"/>
            <p:cNvSpPr>
              <a:spLocks noChangeShapeType="1"/>
            </p:cNvSpPr>
            <p:nvPr/>
          </p:nvSpPr>
          <p:spPr bwMode="auto">
            <a:xfrm>
              <a:off x="4752" y="2784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154" name="Line 96"/>
            <p:cNvSpPr>
              <a:spLocks noChangeShapeType="1"/>
            </p:cNvSpPr>
            <p:nvPr/>
          </p:nvSpPr>
          <p:spPr bwMode="auto">
            <a:xfrm>
              <a:off x="4752" y="336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155" name="Rectangle 97"/>
            <p:cNvSpPr>
              <a:spLocks noChangeArrowheads="1"/>
            </p:cNvSpPr>
            <p:nvPr/>
          </p:nvSpPr>
          <p:spPr bwMode="auto">
            <a:xfrm>
              <a:off x="4032" y="3552"/>
              <a:ext cx="1392" cy="240"/>
            </a:xfrm>
            <a:prstGeom prst="rect">
              <a:avLst/>
            </a:prstGeom>
            <a:gradFill rotWithShape="1">
              <a:gsLst>
                <a:gs pos="0">
                  <a:srgbClr val="FFEBFA"/>
                </a:gs>
                <a:gs pos="100000">
                  <a:srgbClr val="5E9EFF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TW" sz="1400" b="1"/>
                <a:t>Solve IP</a:t>
              </a:r>
            </a:p>
          </p:txBody>
        </p:sp>
        <p:sp>
          <p:nvSpPr>
            <p:cNvPr id="3156" name="Freeform 98"/>
            <p:cNvSpPr>
              <a:spLocks/>
            </p:cNvSpPr>
            <p:nvPr/>
          </p:nvSpPr>
          <p:spPr bwMode="auto">
            <a:xfrm>
              <a:off x="3744" y="1680"/>
              <a:ext cx="336" cy="1488"/>
            </a:xfrm>
            <a:custGeom>
              <a:avLst/>
              <a:gdLst>
                <a:gd name="T0" fmla="*/ 336 w 336"/>
                <a:gd name="T1" fmla="*/ 1488 h 1488"/>
                <a:gd name="T2" fmla="*/ 0 w 336"/>
                <a:gd name="T3" fmla="*/ 1488 h 1488"/>
                <a:gd name="T4" fmla="*/ 0 w 336"/>
                <a:gd name="T5" fmla="*/ 0 h 1488"/>
                <a:gd name="T6" fmla="*/ 288 w 336"/>
                <a:gd name="T7" fmla="*/ 0 h 14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1488"/>
                <a:gd name="T14" fmla="*/ 336 w 336"/>
                <a:gd name="T15" fmla="*/ 1488 h 14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1488">
                  <a:moveTo>
                    <a:pt x="336" y="1488"/>
                  </a:moveTo>
                  <a:lnTo>
                    <a:pt x="0" y="1488"/>
                  </a:lnTo>
                  <a:lnTo>
                    <a:pt x="0" y="0"/>
                  </a:lnTo>
                  <a:lnTo>
                    <a:pt x="288" y="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57" name="Text Box 96"/>
            <p:cNvSpPr txBox="1">
              <a:spLocks noChangeArrowheads="1"/>
            </p:cNvSpPr>
            <p:nvPr/>
          </p:nvSpPr>
          <p:spPr bwMode="auto">
            <a:xfrm>
              <a:off x="3792" y="2976"/>
              <a:ext cx="30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/>
              <a:r>
                <a:rPr lang="en-US" altLang="zh-TW" sz="1400" b="1"/>
                <a:t>yes</a:t>
              </a:r>
            </a:p>
          </p:txBody>
        </p:sp>
        <p:sp>
          <p:nvSpPr>
            <p:cNvPr id="3158" name="Text Box 97"/>
            <p:cNvSpPr txBox="1">
              <a:spLocks noChangeArrowheads="1"/>
            </p:cNvSpPr>
            <p:nvPr/>
          </p:nvSpPr>
          <p:spPr bwMode="auto">
            <a:xfrm>
              <a:off x="4786" y="3360"/>
              <a:ext cx="2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 b="1"/>
                <a:t>no</a:t>
              </a:r>
            </a:p>
          </p:txBody>
        </p:sp>
      </p:grpSp>
      <p:sp>
        <p:nvSpPr>
          <p:cNvPr id="3103" name="Text Box 87"/>
          <p:cNvSpPr txBox="1">
            <a:spLocks noChangeArrowheads="1"/>
          </p:cNvSpPr>
          <p:nvPr/>
        </p:nvSpPr>
        <p:spPr bwMode="auto">
          <a:xfrm>
            <a:off x="5257800" y="4648200"/>
            <a:ext cx="396875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i="1"/>
              <a:t>S</a:t>
            </a:r>
            <a:r>
              <a:rPr lang="en-US" altLang="zh-TW" i="1" baseline="-25000"/>
              <a:t>2</a:t>
            </a:r>
          </a:p>
        </p:txBody>
      </p:sp>
      <p:sp>
        <p:nvSpPr>
          <p:cNvPr id="3104" name="Text Box 88"/>
          <p:cNvSpPr txBox="1">
            <a:spLocks noChangeArrowheads="1"/>
          </p:cNvSpPr>
          <p:nvPr/>
        </p:nvSpPr>
        <p:spPr bwMode="auto">
          <a:xfrm>
            <a:off x="7239000" y="5486400"/>
            <a:ext cx="385763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i="1"/>
              <a:t>T</a:t>
            </a:r>
            <a:r>
              <a:rPr lang="en-US" altLang="zh-TW" i="1" baseline="-25000"/>
              <a:t>2</a:t>
            </a:r>
          </a:p>
        </p:txBody>
      </p:sp>
      <p:sp>
        <p:nvSpPr>
          <p:cNvPr id="3105" name="Text Box 93"/>
          <p:cNvSpPr txBox="1">
            <a:spLocks noChangeArrowheads="1"/>
          </p:cNvSpPr>
          <p:nvPr/>
        </p:nvSpPr>
        <p:spPr bwMode="auto">
          <a:xfrm>
            <a:off x="5334000" y="6096000"/>
            <a:ext cx="396875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i="1"/>
              <a:t>S</a:t>
            </a:r>
            <a:r>
              <a:rPr lang="en-US" altLang="zh-TW" i="1" baseline="-25000"/>
              <a:t>1</a:t>
            </a:r>
          </a:p>
        </p:txBody>
      </p:sp>
      <p:sp>
        <p:nvSpPr>
          <p:cNvPr id="3106" name="Text Box 94"/>
          <p:cNvSpPr txBox="1">
            <a:spLocks noChangeArrowheads="1"/>
          </p:cNvSpPr>
          <p:nvPr/>
        </p:nvSpPr>
        <p:spPr bwMode="auto">
          <a:xfrm>
            <a:off x="7239000" y="4191000"/>
            <a:ext cx="385763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i="1"/>
              <a:t>T</a:t>
            </a:r>
            <a:r>
              <a:rPr lang="en-US" altLang="zh-TW" i="1" baseline="-25000"/>
              <a:t>1</a:t>
            </a:r>
          </a:p>
        </p:txBody>
      </p:sp>
      <p:graphicFrame>
        <p:nvGraphicFramePr>
          <p:cNvPr id="140361" name="Object 94"/>
          <p:cNvGraphicFramePr>
            <a:graphicFrameLocks noChangeAspect="1"/>
          </p:cNvGraphicFramePr>
          <p:nvPr/>
        </p:nvGraphicFramePr>
        <p:xfrm>
          <a:off x="5791200" y="6019800"/>
          <a:ext cx="287338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Equation" r:id="rId5" imgW="190440" imgH="228600" progId="">
                  <p:embed/>
                </p:oleObj>
              </mc:Choice>
              <mc:Fallback>
                <p:oleObj name="Equation" r:id="rId5" imgW="190440" imgH="228600" progId="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6019800"/>
                        <a:ext cx="287338" cy="34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62" name="Object 95"/>
          <p:cNvGraphicFramePr>
            <a:graphicFrameLocks noChangeAspect="1"/>
          </p:cNvGraphicFramePr>
          <p:nvPr/>
        </p:nvGraphicFramePr>
        <p:xfrm>
          <a:off x="6781800" y="4114800"/>
          <a:ext cx="306388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Equation" r:id="rId7" imgW="203040" imgH="228600" progId="">
                  <p:embed/>
                </p:oleObj>
              </mc:Choice>
              <mc:Fallback>
                <p:oleObj name="Equation" r:id="rId7" imgW="203040" imgH="228600" progId="">
                  <p:embed/>
                  <p:pic>
                    <p:nvPicPr>
                      <p:cNvPr id="0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114800"/>
                        <a:ext cx="306388" cy="34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63" name="Object 96"/>
          <p:cNvGraphicFramePr>
            <a:graphicFrameLocks noChangeAspect="1"/>
          </p:cNvGraphicFramePr>
          <p:nvPr/>
        </p:nvGraphicFramePr>
        <p:xfrm>
          <a:off x="5791200" y="5029200"/>
          <a:ext cx="306388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Equation" r:id="rId9" imgW="203040" imgH="228600" progId="">
                  <p:embed/>
                </p:oleObj>
              </mc:Choice>
              <mc:Fallback>
                <p:oleObj name="Equation" r:id="rId9" imgW="203040" imgH="228600" progId="">
                  <p:embed/>
                  <p:pic>
                    <p:nvPicPr>
                      <p:cNvPr id="0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029200"/>
                        <a:ext cx="306388" cy="34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423" name="Object 97"/>
          <p:cNvGraphicFramePr>
            <a:graphicFrameLocks noChangeAspect="1"/>
          </p:cNvGraphicFramePr>
          <p:nvPr/>
        </p:nvGraphicFramePr>
        <p:xfrm>
          <a:off x="4740275" y="1371600"/>
          <a:ext cx="25781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Equation" r:id="rId11" imgW="1714320" imgH="228600" progId="">
                  <p:embed/>
                </p:oleObj>
              </mc:Choice>
              <mc:Fallback>
                <p:oleObj name="Equation" r:id="rId11" imgW="1714320" imgH="228600" progId="">
                  <p:embed/>
                  <p:pic>
                    <p:nvPicPr>
                      <p:cNvPr id="0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0275" y="1371600"/>
                        <a:ext cx="2578100" cy="34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424" name="Object 98"/>
          <p:cNvGraphicFramePr>
            <a:graphicFrameLocks noChangeAspect="1"/>
          </p:cNvGraphicFramePr>
          <p:nvPr/>
        </p:nvGraphicFramePr>
        <p:xfrm>
          <a:off x="4803775" y="1711325"/>
          <a:ext cx="2365375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Equation" r:id="rId13" imgW="1574640" imgH="482400" progId="">
                  <p:embed/>
                </p:oleObj>
              </mc:Choice>
              <mc:Fallback>
                <p:oleObj name="Equation" r:id="rId13" imgW="1574640" imgH="482400" progId="">
                  <p:embed/>
                  <p:pic>
                    <p:nvPicPr>
                      <p:cNvPr id="0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3775" y="1711325"/>
                        <a:ext cx="2365375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427" name="Object 99"/>
          <p:cNvGraphicFramePr>
            <a:graphicFrameLocks noChangeAspect="1"/>
          </p:cNvGraphicFramePr>
          <p:nvPr/>
        </p:nvGraphicFramePr>
        <p:xfrm>
          <a:off x="4806950" y="2433638"/>
          <a:ext cx="1279525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Equation" r:id="rId15" imgW="850680" imgH="711000" progId="">
                  <p:embed/>
                </p:oleObj>
              </mc:Choice>
              <mc:Fallback>
                <p:oleObj name="Equation" r:id="rId15" imgW="850680" imgH="711000" progId="">
                  <p:embed/>
                  <p:pic>
                    <p:nvPicPr>
                      <p:cNvPr id="0" name="Object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6950" y="2433638"/>
                        <a:ext cx="1279525" cy="1071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430" name="Object 100"/>
          <p:cNvGraphicFramePr>
            <a:graphicFrameLocks noChangeAspect="1"/>
          </p:cNvGraphicFramePr>
          <p:nvPr/>
        </p:nvGraphicFramePr>
        <p:xfrm>
          <a:off x="4883150" y="3541713"/>
          <a:ext cx="2498725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Equation" r:id="rId17" imgW="1663560" imgH="228600" progId="">
                  <p:embed/>
                </p:oleObj>
              </mc:Choice>
              <mc:Fallback>
                <p:oleObj name="Equation" r:id="rId17" imgW="1663560" imgH="228600" progId="">
                  <p:embed/>
                  <p:pic>
                    <p:nvPicPr>
                      <p:cNvPr id="0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3150" y="3541713"/>
                        <a:ext cx="2498725" cy="344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1" name="Object 104"/>
          <p:cNvGraphicFramePr>
            <a:graphicFrameLocks noChangeAspect="1"/>
          </p:cNvGraphicFramePr>
          <p:nvPr/>
        </p:nvGraphicFramePr>
        <p:xfrm>
          <a:off x="6210300" y="6629400"/>
          <a:ext cx="419100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Equation" r:id="rId19" imgW="380880" imgH="228600" progId="">
                  <p:embed/>
                </p:oleObj>
              </mc:Choice>
              <mc:Fallback>
                <p:oleObj name="Equation" r:id="rId19" imgW="380880" imgH="228600" progId="">
                  <p:embed/>
                  <p:pic>
                    <p:nvPicPr>
                      <p:cNvPr id="0" name="Object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0300" y="6629400"/>
                        <a:ext cx="419100" cy="252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7" name="Freeform 128"/>
          <p:cNvSpPr>
            <a:spLocks/>
          </p:cNvSpPr>
          <p:nvPr/>
        </p:nvSpPr>
        <p:spPr bwMode="auto">
          <a:xfrm>
            <a:off x="5638800" y="5032375"/>
            <a:ext cx="1600200" cy="530225"/>
          </a:xfrm>
          <a:custGeom>
            <a:avLst/>
            <a:gdLst>
              <a:gd name="T0" fmla="*/ 0 w 1008"/>
              <a:gd name="T1" fmla="*/ 0 h 336"/>
              <a:gd name="T2" fmla="*/ 2147483647 w 1008"/>
              <a:gd name="T3" fmla="*/ 0 h 336"/>
              <a:gd name="T4" fmla="*/ 2147483647 w 1008"/>
              <a:gd name="T5" fmla="*/ 2147483647 h 336"/>
              <a:gd name="T6" fmla="*/ 0 60000 65536"/>
              <a:gd name="T7" fmla="*/ 0 60000 65536"/>
              <a:gd name="T8" fmla="*/ 0 60000 65536"/>
              <a:gd name="T9" fmla="*/ 0 w 1008"/>
              <a:gd name="T10" fmla="*/ 0 h 336"/>
              <a:gd name="T11" fmla="*/ 1008 w 1008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336">
                <a:moveTo>
                  <a:pt x="0" y="0"/>
                </a:moveTo>
                <a:lnTo>
                  <a:pt x="1008" y="0"/>
                </a:lnTo>
                <a:lnTo>
                  <a:pt x="1008" y="336"/>
                </a:lnTo>
              </a:path>
            </a:pathLst>
          </a:custGeom>
          <a:noFill/>
          <a:ln w="38100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8" name="Freeform 129"/>
          <p:cNvSpPr>
            <a:spLocks/>
          </p:cNvSpPr>
          <p:nvPr/>
        </p:nvSpPr>
        <p:spPr bwMode="auto">
          <a:xfrm>
            <a:off x="5638800" y="4494213"/>
            <a:ext cx="1600200" cy="1600200"/>
          </a:xfrm>
          <a:custGeom>
            <a:avLst/>
            <a:gdLst>
              <a:gd name="T0" fmla="*/ 0 w 1008"/>
              <a:gd name="T1" fmla="*/ 2147483647 h 1008"/>
              <a:gd name="T2" fmla="*/ 2147483647 w 1008"/>
              <a:gd name="T3" fmla="*/ 2147483647 h 1008"/>
              <a:gd name="T4" fmla="*/ 2147483647 w 1008"/>
              <a:gd name="T5" fmla="*/ 0 h 1008"/>
              <a:gd name="T6" fmla="*/ 0 60000 65536"/>
              <a:gd name="T7" fmla="*/ 0 60000 65536"/>
              <a:gd name="T8" fmla="*/ 0 60000 65536"/>
              <a:gd name="T9" fmla="*/ 0 w 1008"/>
              <a:gd name="T10" fmla="*/ 0 h 1008"/>
              <a:gd name="T11" fmla="*/ 1008 w 1008"/>
              <a:gd name="T12" fmla="*/ 1008 h 10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1008">
                <a:moveTo>
                  <a:pt x="0" y="1008"/>
                </a:moveTo>
                <a:lnTo>
                  <a:pt x="1008" y="1008"/>
                </a:lnTo>
                <a:lnTo>
                  <a:pt x="1008" y="0"/>
                </a:lnTo>
              </a:path>
            </a:pathLst>
          </a:custGeom>
          <a:noFill/>
          <a:ln w="44450">
            <a:solidFill>
              <a:srgbClr val="00008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9" name="Oval 84"/>
          <p:cNvSpPr>
            <a:spLocks noChangeArrowheads="1"/>
          </p:cNvSpPr>
          <p:nvPr/>
        </p:nvSpPr>
        <p:spPr bwMode="auto">
          <a:xfrm>
            <a:off x="7162800" y="5486400"/>
            <a:ext cx="152400" cy="152400"/>
          </a:xfrm>
          <a:prstGeom prst="ellipse">
            <a:avLst/>
          </a:prstGeom>
          <a:solidFill>
            <a:srgbClr val="99CC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10" name="Oval 83"/>
          <p:cNvSpPr>
            <a:spLocks noChangeArrowheads="1"/>
          </p:cNvSpPr>
          <p:nvPr/>
        </p:nvSpPr>
        <p:spPr bwMode="auto">
          <a:xfrm>
            <a:off x="5562600" y="4953000"/>
            <a:ext cx="152400" cy="152400"/>
          </a:xfrm>
          <a:prstGeom prst="ellipse">
            <a:avLst/>
          </a:prstGeom>
          <a:solidFill>
            <a:srgbClr val="99CC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11" name="Oval 89"/>
          <p:cNvSpPr>
            <a:spLocks noChangeArrowheads="1"/>
          </p:cNvSpPr>
          <p:nvPr/>
        </p:nvSpPr>
        <p:spPr bwMode="auto">
          <a:xfrm>
            <a:off x="7162800" y="4419600"/>
            <a:ext cx="152400" cy="152400"/>
          </a:xfrm>
          <a:prstGeom prst="ellipse">
            <a:avLst/>
          </a:prstGeom>
          <a:solidFill>
            <a:srgbClr val="00008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12" name="Oval 89"/>
          <p:cNvSpPr>
            <a:spLocks noChangeArrowheads="1"/>
          </p:cNvSpPr>
          <p:nvPr/>
        </p:nvSpPr>
        <p:spPr bwMode="auto">
          <a:xfrm>
            <a:off x="5562600" y="6019800"/>
            <a:ext cx="152400" cy="152400"/>
          </a:xfrm>
          <a:prstGeom prst="ellipse">
            <a:avLst/>
          </a:prstGeom>
          <a:solidFill>
            <a:srgbClr val="00008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1147" name="Freeform 139"/>
          <p:cNvSpPr>
            <a:spLocks/>
          </p:cNvSpPr>
          <p:nvPr/>
        </p:nvSpPr>
        <p:spPr bwMode="auto">
          <a:xfrm>
            <a:off x="5638800" y="5029200"/>
            <a:ext cx="1600200" cy="533400"/>
          </a:xfrm>
          <a:custGeom>
            <a:avLst/>
            <a:gdLst>
              <a:gd name="T0" fmla="*/ 0 w 1008"/>
              <a:gd name="T1" fmla="*/ 0 h 336"/>
              <a:gd name="T2" fmla="*/ 2147483647 w 1008"/>
              <a:gd name="T3" fmla="*/ 0 h 336"/>
              <a:gd name="T4" fmla="*/ 2147483647 w 1008"/>
              <a:gd name="T5" fmla="*/ 2147483647 h 336"/>
              <a:gd name="T6" fmla="*/ 2147483647 w 1008"/>
              <a:gd name="T7" fmla="*/ 2147483647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336"/>
              <a:gd name="T14" fmla="*/ 1008 w 1008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336">
                <a:moveTo>
                  <a:pt x="0" y="0"/>
                </a:moveTo>
                <a:lnTo>
                  <a:pt x="336" y="0"/>
                </a:lnTo>
                <a:lnTo>
                  <a:pt x="336" y="336"/>
                </a:lnTo>
                <a:lnTo>
                  <a:pt x="1008" y="336"/>
                </a:lnTo>
              </a:path>
            </a:pathLst>
          </a:custGeom>
          <a:noFill/>
          <a:ln w="44450">
            <a:solidFill>
              <a:srgbClr val="99CC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1148" name="Freeform 140"/>
          <p:cNvSpPr>
            <a:spLocks/>
          </p:cNvSpPr>
          <p:nvPr/>
        </p:nvSpPr>
        <p:spPr bwMode="auto">
          <a:xfrm>
            <a:off x="5638800" y="4495800"/>
            <a:ext cx="1600200" cy="1600200"/>
          </a:xfrm>
          <a:custGeom>
            <a:avLst/>
            <a:gdLst>
              <a:gd name="T0" fmla="*/ 0 w 1008"/>
              <a:gd name="T1" fmla="*/ 2147483647 h 1008"/>
              <a:gd name="T2" fmla="*/ 2147483647 w 1008"/>
              <a:gd name="T3" fmla="*/ 2147483647 h 1008"/>
              <a:gd name="T4" fmla="*/ 2147483647 w 1008"/>
              <a:gd name="T5" fmla="*/ 0 h 1008"/>
              <a:gd name="T6" fmla="*/ 2147483647 w 1008"/>
              <a:gd name="T7" fmla="*/ 0 h 1008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008"/>
              <a:gd name="T14" fmla="*/ 1008 w 1008"/>
              <a:gd name="T15" fmla="*/ 1008 h 10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008">
                <a:moveTo>
                  <a:pt x="0" y="1008"/>
                </a:moveTo>
                <a:lnTo>
                  <a:pt x="672" y="1008"/>
                </a:lnTo>
                <a:lnTo>
                  <a:pt x="672" y="0"/>
                </a:lnTo>
                <a:lnTo>
                  <a:pt x="1008" y="0"/>
                </a:lnTo>
              </a:path>
            </a:pathLst>
          </a:cu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" name="Object 141"/>
          <p:cNvGraphicFramePr>
            <a:graphicFrameLocks noChangeAspect="1"/>
          </p:cNvGraphicFramePr>
          <p:nvPr/>
        </p:nvGraphicFramePr>
        <p:xfrm>
          <a:off x="6238875" y="5486400"/>
          <a:ext cx="325438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Equation" r:id="rId21" imgW="215640" imgH="228600" progId="">
                  <p:embed/>
                </p:oleObj>
              </mc:Choice>
              <mc:Fallback>
                <p:oleObj name="Equation" r:id="rId21" imgW="215640" imgH="228600" progId="">
                  <p:embed/>
                  <p:pic>
                    <p:nvPicPr>
                      <p:cNvPr id="0" name="Object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75" y="5486400"/>
                        <a:ext cx="325438" cy="34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210"/>
          <p:cNvGrpSpPr>
            <a:grpSpLocks/>
          </p:cNvGrpSpPr>
          <p:nvPr/>
        </p:nvGrpSpPr>
        <p:grpSpPr bwMode="auto">
          <a:xfrm>
            <a:off x="5700713" y="4549775"/>
            <a:ext cx="1843087" cy="1570038"/>
            <a:chOff x="1824" y="2928"/>
            <a:chExt cx="1161" cy="989"/>
          </a:xfrm>
        </p:grpSpPr>
        <p:sp>
          <p:nvSpPr>
            <p:cNvPr id="3137" name="Text Box 201"/>
            <p:cNvSpPr txBox="1">
              <a:spLocks noChangeArrowheads="1"/>
            </p:cNvSpPr>
            <p:nvPr/>
          </p:nvSpPr>
          <p:spPr bwMode="auto">
            <a:xfrm>
              <a:off x="1824" y="3744"/>
              <a:ext cx="249" cy="173"/>
            </a:xfrm>
            <a:prstGeom prst="rect">
              <a:avLst/>
            </a:prstGeom>
            <a:noFill/>
            <a:ln w="44450">
              <a:noFill/>
              <a:prstDash val="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200">
                  <a:solidFill>
                    <a:srgbClr val="5F5F5F"/>
                  </a:solidFill>
                </a:rPr>
                <a:t>1.0</a:t>
              </a:r>
            </a:p>
          </p:txBody>
        </p:sp>
        <p:sp>
          <p:nvSpPr>
            <p:cNvPr id="3138" name="Text Box 202"/>
            <p:cNvSpPr txBox="1">
              <a:spLocks noChangeArrowheads="1"/>
            </p:cNvSpPr>
            <p:nvPr/>
          </p:nvSpPr>
          <p:spPr bwMode="auto">
            <a:xfrm>
              <a:off x="2160" y="3744"/>
              <a:ext cx="249" cy="173"/>
            </a:xfrm>
            <a:prstGeom prst="rect">
              <a:avLst/>
            </a:prstGeom>
            <a:noFill/>
            <a:ln w="44450">
              <a:noFill/>
              <a:prstDash val="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200">
                  <a:solidFill>
                    <a:srgbClr val="5F5F5F"/>
                  </a:solidFill>
                </a:rPr>
                <a:t>1.0</a:t>
              </a:r>
            </a:p>
          </p:txBody>
        </p:sp>
        <p:sp>
          <p:nvSpPr>
            <p:cNvPr id="3139" name="Text Box 203"/>
            <p:cNvSpPr txBox="1">
              <a:spLocks noChangeArrowheads="1"/>
            </p:cNvSpPr>
            <p:nvPr/>
          </p:nvSpPr>
          <p:spPr bwMode="auto">
            <a:xfrm>
              <a:off x="1824" y="3072"/>
              <a:ext cx="249" cy="173"/>
            </a:xfrm>
            <a:prstGeom prst="rect">
              <a:avLst/>
            </a:prstGeom>
            <a:noFill/>
            <a:ln w="44450">
              <a:noFill/>
              <a:prstDash val="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200">
                  <a:solidFill>
                    <a:srgbClr val="5F5F5F"/>
                  </a:solidFill>
                </a:rPr>
                <a:t>1.0</a:t>
              </a:r>
            </a:p>
          </p:txBody>
        </p:sp>
        <p:sp>
          <p:nvSpPr>
            <p:cNvPr id="3140" name="Text Box 204"/>
            <p:cNvSpPr txBox="1">
              <a:spLocks noChangeArrowheads="1"/>
            </p:cNvSpPr>
            <p:nvPr/>
          </p:nvSpPr>
          <p:spPr bwMode="auto">
            <a:xfrm>
              <a:off x="2160" y="3072"/>
              <a:ext cx="249" cy="173"/>
            </a:xfrm>
            <a:prstGeom prst="rect">
              <a:avLst/>
            </a:prstGeom>
            <a:noFill/>
            <a:ln w="44450">
              <a:noFill/>
              <a:prstDash val="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200">
                  <a:solidFill>
                    <a:srgbClr val="5F5F5F"/>
                  </a:solidFill>
                </a:rPr>
                <a:t>1.0</a:t>
              </a:r>
            </a:p>
          </p:txBody>
        </p:sp>
        <p:sp>
          <p:nvSpPr>
            <p:cNvPr id="3141" name="Text Box 205"/>
            <p:cNvSpPr txBox="1">
              <a:spLocks noChangeArrowheads="1"/>
            </p:cNvSpPr>
            <p:nvPr/>
          </p:nvSpPr>
          <p:spPr bwMode="auto">
            <a:xfrm>
              <a:off x="2496" y="3072"/>
              <a:ext cx="249" cy="173"/>
            </a:xfrm>
            <a:prstGeom prst="rect">
              <a:avLst/>
            </a:prstGeom>
            <a:noFill/>
            <a:ln w="44450">
              <a:noFill/>
              <a:prstDash val="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200">
                  <a:solidFill>
                    <a:srgbClr val="5F5F5F"/>
                  </a:solidFill>
                </a:rPr>
                <a:t>1.0</a:t>
              </a:r>
            </a:p>
          </p:txBody>
        </p:sp>
        <p:sp>
          <p:nvSpPr>
            <p:cNvPr id="3142" name="Text Box 206"/>
            <p:cNvSpPr txBox="1">
              <a:spLocks noChangeArrowheads="1"/>
            </p:cNvSpPr>
            <p:nvPr/>
          </p:nvSpPr>
          <p:spPr bwMode="auto">
            <a:xfrm>
              <a:off x="2496" y="3744"/>
              <a:ext cx="249" cy="173"/>
            </a:xfrm>
            <a:prstGeom prst="rect">
              <a:avLst/>
            </a:prstGeom>
            <a:noFill/>
            <a:ln w="44450">
              <a:noFill/>
              <a:prstDash val="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200">
                  <a:solidFill>
                    <a:srgbClr val="5F5F5F"/>
                  </a:solidFill>
                </a:rPr>
                <a:t>1.0</a:t>
              </a:r>
            </a:p>
          </p:txBody>
        </p:sp>
        <p:sp>
          <p:nvSpPr>
            <p:cNvPr id="3143" name="Text Box 207"/>
            <p:cNvSpPr txBox="1">
              <a:spLocks noChangeArrowheads="1"/>
            </p:cNvSpPr>
            <p:nvPr/>
          </p:nvSpPr>
          <p:spPr bwMode="auto">
            <a:xfrm rot="-5400000">
              <a:off x="2774" y="3638"/>
              <a:ext cx="249" cy="173"/>
            </a:xfrm>
            <a:prstGeom prst="rect">
              <a:avLst/>
            </a:prstGeom>
            <a:noFill/>
            <a:ln w="44450">
              <a:noFill/>
              <a:prstDash val="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200">
                  <a:solidFill>
                    <a:srgbClr val="5F5F5F"/>
                  </a:solidFill>
                </a:rPr>
                <a:t>1.0</a:t>
              </a:r>
            </a:p>
          </p:txBody>
        </p:sp>
        <p:sp>
          <p:nvSpPr>
            <p:cNvPr id="3144" name="Text Box 208"/>
            <p:cNvSpPr txBox="1">
              <a:spLocks noChangeArrowheads="1"/>
            </p:cNvSpPr>
            <p:nvPr/>
          </p:nvSpPr>
          <p:spPr bwMode="auto">
            <a:xfrm rot="-5400000">
              <a:off x="2774" y="2966"/>
              <a:ext cx="249" cy="173"/>
            </a:xfrm>
            <a:prstGeom prst="rect">
              <a:avLst/>
            </a:prstGeom>
            <a:noFill/>
            <a:ln w="44450">
              <a:noFill/>
              <a:prstDash val="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200">
                  <a:solidFill>
                    <a:srgbClr val="5F5F5F"/>
                  </a:solidFill>
                </a:rPr>
                <a:t>1.0</a:t>
              </a:r>
            </a:p>
          </p:txBody>
        </p:sp>
      </p:grpSp>
      <p:sp>
        <p:nvSpPr>
          <p:cNvPr id="171217" name="Text Box 209"/>
          <p:cNvSpPr txBox="1">
            <a:spLocks noChangeArrowheads="1"/>
          </p:cNvSpPr>
          <p:nvPr/>
        </p:nvSpPr>
        <p:spPr bwMode="auto">
          <a:xfrm rot="-5400000">
            <a:off x="7166769" y="5155407"/>
            <a:ext cx="479425" cy="274637"/>
          </a:xfrm>
          <a:prstGeom prst="rect">
            <a:avLst/>
          </a:prstGeom>
          <a:noFill/>
          <a:ln w="44450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 b="1">
                <a:solidFill>
                  <a:srgbClr val="CC0000"/>
                </a:solidFill>
              </a:rPr>
              <a:t>99.0</a:t>
            </a:r>
          </a:p>
        </p:txBody>
      </p:sp>
      <p:sp>
        <p:nvSpPr>
          <p:cNvPr id="171219" name="Text Box 211"/>
          <p:cNvSpPr txBox="1">
            <a:spLocks noChangeArrowheads="1"/>
          </p:cNvSpPr>
          <p:nvPr/>
        </p:nvSpPr>
        <p:spPr bwMode="auto">
          <a:xfrm rot="-5400000">
            <a:off x="7208838" y="5175250"/>
            <a:ext cx="395288" cy="274637"/>
          </a:xfrm>
          <a:prstGeom prst="rect">
            <a:avLst/>
          </a:prstGeom>
          <a:noFill/>
          <a:ln w="44450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solidFill>
                  <a:srgbClr val="5F5F5F"/>
                </a:solidFill>
              </a:rPr>
              <a:t>1.0</a:t>
            </a:r>
          </a:p>
        </p:txBody>
      </p:sp>
      <p:graphicFrame>
        <p:nvGraphicFramePr>
          <p:cNvPr id="3" name="Object 213"/>
          <p:cNvGraphicFramePr>
            <a:graphicFrameLocks noChangeAspect="1"/>
          </p:cNvGraphicFramePr>
          <p:nvPr/>
        </p:nvGraphicFramePr>
        <p:xfrm>
          <a:off x="6845300" y="2490788"/>
          <a:ext cx="323850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Equation" r:id="rId23" imgW="215640" imgH="622080" progId="">
                  <p:embed/>
                </p:oleObj>
              </mc:Choice>
              <mc:Fallback>
                <p:oleObj name="Equation" r:id="rId23" imgW="215640" imgH="622080" progId="">
                  <p:embed/>
                  <p:pic>
                    <p:nvPicPr>
                      <p:cNvPr id="0" name="Object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5300" y="2490788"/>
                        <a:ext cx="323850" cy="938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Group 253"/>
          <p:cNvGrpSpPr>
            <a:grpSpLocks/>
          </p:cNvGrpSpPr>
          <p:nvPr/>
        </p:nvGrpSpPr>
        <p:grpSpPr bwMode="auto">
          <a:xfrm>
            <a:off x="5905500" y="1371600"/>
            <a:ext cx="1949450" cy="2514600"/>
            <a:chOff x="3848" y="864"/>
            <a:chExt cx="1228" cy="1584"/>
          </a:xfrm>
        </p:grpSpPr>
        <p:graphicFrame>
          <p:nvGraphicFramePr>
            <p:cNvPr id="4" name="Object 130"/>
            <p:cNvGraphicFramePr>
              <a:graphicFrameLocks noChangeAspect="1"/>
            </p:cNvGraphicFramePr>
            <p:nvPr/>
          </p:nvGraphicFramePr>
          <p:xfrm>
            <a:off x="4715" y="864"/>
            <a:ext cx="361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Equation" r:id="rId25" imgW="380880" imgH="228600" progId="">
                    <p:embed/>
                  </p:oleObj>
                </mc:Choice>
                <mc:Fallback>
                  <p:oleObj name="Equation" r:id="rId25" imgW="380880" imgH="228600" progId="">
                    <p:embed/>
                    <p:pic>
                      <p:nvPicPr>
                        <p:cNvPr id="0" name="Object 1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5" y="864"/>
                          <a:ext cx="361" cy="2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131"/>
            <p:cNvGraphicFramePr>
              <a:graphicFrameLocks noChangeAspect="1"/>
            </p:cNvGraphicFramePr>
            <p:nvPr/>
          </p:nvGraphicFramePr>
          <p:xfrm>
            <a:off x="3848" y="1091"/>
            <a:ext cx="277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Equation" r:id="rId27" imgW="291960" imgH="228600" progId="">
                    <p:embed/>
                  </p:oleObj>
                </mc:Choice>
                <mc:Fallback>
                  <p:oleObj name="Equation" r:id="rId27" imgW="291960" imgH="228600" progId="">
                    <p:embed/>
                    <p:pic>
                      <p:nvPicPr>
                        <p:cNvPr id="0" name="Object 1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8" y="1091"/>
                          <a:ext cx="277" cy="2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134"/>
            <p:cNvGraphicFramePr>
              <a:graphicFrameLocks noChangeAspect="1"/>
            </p:cNvGraphicFramePr>
            <p:nvPr/>
          </p:nvGraphicFramePr>
          <p:xfrm>
            <a:off x="4103" y="2231"/>
            <a:ext cx="253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" name="Equation" r:id="rId29" imgW="266400" imgH="228600" progId="">
                    <p:embed/>
                  </p:oleObj>
                </mc:Choice>
                <mc:Fallback>
                  <p:oleObj name="Equation" r:id="rId29" imgW="266400" imgH="228600" progId="">
                    <p:embed/>
                    <p:pic>
                      <p:nvPicPr>
                        <p:cNvPr id="0" name="Object 1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3" y="2231"/>
                          <a:ext cx="253" cy="2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214"/>
            <p:cNvGraphicFramePr>
              <a:graphicFrameLocks noChangeAspect="1"/>
            </p:cNvGraphicFramePr>
            <p:nvPr/>
          </p:nvGraphicFramePr>
          <p:xfrm>
            <a:off x="3850" y="1539"/>
            <a:ext cx="277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" name="Equation" r:id="rId31" imgW="291960" imgH="228600" progId="">
                    <p:embed/>
                  </p:oleObj>
                </mc:Choice>
                <mc:Fallback>
                  <p:oleObj name="Equation" r:id="rId31" imgW="291960" imgH="228600" progId="">
                    <p:embed/>
                    <p:pic>
                      <p:nvPicPr>
                        <p:cNvPr id="0" name="Object 2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0" y="1539"/>
                          <a:ext cx="277" cy="2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Group 273"/>
          <p:cNvGrpSpPr>
            <a:grpSpLocks/>
          </p:cNvGrpSpPr>
          <p:nvPr/>
        </p:nvGrpSpPr>
        <p:grpSpPr bwMode="auto">
          <a:xfrm>
            <a:off x="6330950" y="1363663"/>
            <a:ext cx="2051050" cy="2514600"/>
            <a:chOff x="4148" y="864"/>
            <a:chExt cx="1292" cy="1584"/>
          </a:xfrm>
        </p:grpSpPr>
        <p:graphicFrame>
          <p:nvGraphicFramePr>
            <p:cNvPr id="8" name="Object 132"/>
            <p:cNvGraphicFramePr>
              <a:graphicFrameLocks noChangeAspect="1"/>
            </p:cNvGraphicFramePr>
            <p:nvPr/>
          </p:nvGraphicFramePr>
          <p:xfrm>
            <a:off x="4153" y="1311"/>
            <a:ext cx="289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Equation" r:id="rId32" imgW="304560" imgH="228600" progId="">
                    <p:embed/>
                  </p:oleObj>
                </mc:Choice>
                <mc:Fallback>
                  <p:oleObj name="Equation" r:id="rId32" imgW="304560" imgH="228600" progId="">
                    <p:embed/>
                    <p:pic>
                      <p:nvPicPr>
                        <p:cNvPr id="0" name="Object 1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3" y="1311"/>
                          <a:ext cx="289" cy="2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133"/>
            <p:cNvGraphicFramePr>
              <a:graphicFrameLocks noChangeAspect="1"/>
            </p:cNvGraphicFramePr>
            <p:nvPr/>
          </p:nvGraphicFramePr>
          <p:xfrm>
            <a:off x="5091" y="864"/>
            <a:ext cx="349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Equation" r:id="rId34" imgW="368280" imgH="228600" progId="">
                    <p:embed/>
                  </p:oleObj>
                </mc:Choice>
                <mc:Fallback>
                  <p:oleObj name="Equation" r:id="rId34" imgW="368280" imgH="228600" progId="">
                    <p:embed/>
                    <p:pic>
                      <p:nvPicPr>
                        <p:cNvPr id="0" name="Object 1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1" y="864"/>
                          <a:ext cx="349" cy="2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35"/>
            <p:cNvGraphicFramePr>
              <a:graphicFrameLocks noChangeAspect="1"/>
            </p:cNvGraphicFramePr>
            <p:nvPr/>
          </p:nvGraphicFramePr>
          <p:xfrm>
            <a:off x="4355" y="2231"/>
            <a:ext cx="253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Equation" r:id="rId36" imgW="266400" imgH="228600" progId="">
                    <p:embed/>
                  </p:oleObj>
                </mc:Choice>
                <mc:Fallback>
                  <p:oleObj name="Equation" r:id="rId36" imgW="266400" imgH="228600" progId="">
                    <p:embed/>
                    <p:pic>
                      <p:nvPicPr>
                        <p:cNvPr id="0" name="Object 1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5" y="2231"/>
                          <a:ext cx="253" cy="2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216"/>
            <p:cNvGraphicFramePr>
              <a:graphicFrameLocks noChangeAspect="1"/>
            </p:cNvGraphicFramePr>
            <p:nvPr/>
          </p:nvGraphicFramePr>
          <p:xfrm>
            <a:off x="4148" y="1766"/>
            <a:ext cx="289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Equation" r:id="rId38" imgW="304560" imgH="228600" progId="">
                    <p:embed/>
                  </p:oleObj>
                </mc:Choice>
                <mc:Fallback>
                  <p:oleObj name="Equation" r:id="rId38" imgW="304560" imgH="228600" progId="">
                    <p:embed/>
                    <p:pic>
                      <p:nvPicPr>
                        <p:cNvPr id="0" name="Object 2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8" y="1766"/>
                          <a:ext cx="289" cy="2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20" name="Group 220"/>
          <p:cNvGrpSpPr>
            <a:grpSpLocks/>
          </p:cNvGrpSpPr>
          <p:nvPr/>
        </p:nvGrpSpPr>
        <p:grpSpPr bwMode="auto">
          <a:xfrm>
            <a:off x="6477000" y="6096000"/>
            <a:ext cx="479425" cy="457200"/>
            <a:chOff x="4082" y="3840"/>
            <a:chExt cx="302" cy="288"/>
          </a:xfrm>
        </p:grpSpPr>
        <p:graphicFrame>
          <p:nvGraphicFramePr>
            <p:cNvPr id="12" name="Object 218"/>
            <p:cNvGraphicFramePr>
              <a:graphicFrameLocks noChangeAspect="1"/>
            </p:cNvGraphicFramePr>
            <p:nvPr/>
          </p:nvGraphicFramePr>
          <p:xfrm>
            <a:off x="4256" y="3984"/>
            <a:ext cx="12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8" name="Equation" r:id="rId39" imgW="203040" imgH="228600" progId="">
                    <p:embed/>
                  </p:oleObj>
                </mc:Choice>
                <mc:Fallback>
                  <p:oleObj name="Equation" r:id="rId39" imgW="203040" imgH="228600" progId="">
                    <p:embed/>
                    <p:pic>
                      <p:nvPicPr>
                        <p:cNvPr id="0" name="Object 2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6" y="3984"/>
                          <a:ext cx="128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36" name="Line 219"/>
            <p:cNvSpPr>
              <a:spLocks noChangeShapeType="1"/>
            </p:cNvSpPr>
            <p:nvPr/>
          </p:nvSpPr>
          <p:spPr bwMode="auto">
            <a:xfrm flipH="1" flipV="1">
              <a:off x="4082" y="3840"/>
              <a:ext cx="190" cy="190"/>
            </a:xfrm>
            <a:prstGeom prst="line">
              <a:avLst/>
            </a:prstGeom>
            <a:noFill/>
            <a:ln w="158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1" name="Group 227"/>
          <p:cNvGrpSpPr>
            <a:grpSpLocks/>
          </p:cNvGrpSpPr>
          <p:nvPr/>
        </p:nvGrpSpPr>
        <p:grpSpPr bwMode="auto">
          <a:xfrm>
            <a:off x="7239000" y="4800600"/>
            <a:ext cx="1181100" cy="307975"/>
            <a:chOff x="4560" y="3024"/>
            <a:chExt cx="744" cy="194"/>
          </a:xfrm>
        </p:grpSpPr>
        <p:graphicFrame>
          <p:nvGraphicFramePr>
            <p:cNvPr id="13" name="Object 222"/>
            <p:cNvGraphicFramePr>
              <a:graphicFrameLocks noChangeAspect="1"/>
            </p:cNvGraphicFramePr>
            <p:nvPr/>
          </p:nvGraphicFramePr>
          <p:xfrm>
            <a:off x="5184" y="3024"/>
            <a:ext cx="12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9" name="Equation" r:id="rId41" imgW="190440" imgH="228600" progId="">
                    <p:embed/>
                  </p:oleObj>
                </mc:Choice>
                <mc:Fallback>
                  <p:oleObj name="Equation" r:id="rId41" imgW="190440" imgH="228600" progId="">
                    <p:embed/>
                    <p:pic>
                      <p:nvPicPr>
                        <p:cNvPr id="0" name="Object 2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3024"/>
                          <a:ext cx="120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35" name="Line 223"/>
            <p:cNvSpPr>
              <a:spLocks noChangeShapeType="1"/>
            </p:cNvSpPr>
            <p:nvPr/>
          </p:nvSpPr>
          <p:spPr bwMode="auto">
            <a:xfrm flipH="1">
              <a:off x="4560" y="3101"/>
              <a:ext cx="622" cy="117"/>
            </a:xfrm>
            <a:prstGeom prst="line">
              <a:avLst/>
            </a:prstGeom>
            <a:noFill/>
            <a:ln w="158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2" name="Group 226"/>
          <p:cNvGrpSpPr>
            <a:grpSpLocks/>
          </p:cNvGrpSpPr>
          <p:nvPr/>
        </p:nvGrpSpPr>
        <p:grpSpPr bwMode="auto">
          <a:xfrm>
            <a:off x="6096000" y="4114800"/>
            <a:ext cx="342900" cy="838200"/>
            <a:chOff x="3840" y="2592"/>
            <a:chExt cx="216" cy="528"/>
          </a:xfrm>
        </p:grpSpPr>
        <p:graphicFrame>
          <p:nvGraphicFramePr>
            <p:cNvPr id="14" name="Object 224"/>
            <p:cNvGraphicFramePr>
              <a:graphicFrameLocks noChangeAspect="1"/>
            </p:cNvGraphicFramePr>
            <p:nvPr/>
          </p:nvGraphicFramePr>
          <p:xfrm>
            <a:off x="3936" y="2592"/>
            <a:ext cx="12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0" name="Equation" r:id="rId43" imgW="190440" imgH="228600" progId="">
                    <p:embed/>
                  </p:oleObj>
                </mc:Choice>
                <mc:Fallback>
                  <p:oleObj name="Equation" r:id="rId43" imgW="190440" imgH="228600" progId="">
                    <p:embed/>
                    <p:pic>
                      <p:nvPicPr>
                        <p:cNvPr id="0" name="Object 2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2592"/>
                          <a:ext cx="120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34" name="Line 225"/>
            <p:cNvSpPr>
              <a:spLocks noChangeShapeType="1"/>
            </p:cNvSpPr>
            <p:nvPr/>
          </p:nvSpPr>
          <p:spPr bwMode="auto">
            <a:xfrm flipH="1">
              <a:off x="3840" y="2693"/>
              <a:ext cx="125" cy="427"/>
            </a:xfrm>
            <a:prstGeom prst="line">
              <a:avLst/>
            </a:prstGeom>
            <a:noFill/>
            <a:ln w="158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3" name="Group 228"/>
          <p:cNvGrpSpPr>
            <a:grpSpLocks/>
          </p:cNvGrpSpPr>
          <p:nvPr/>
        </p:nvGrpSpPr>
        <p:grpSpPr bwMode="auto">
          <a:xfrm>
            <a:off x="6477000" y="6096000"/>
            <a:ext cx="479425" cy="457200"/>
            <a:chOff x="4082" y="3840"/>
            <a:chExt cx="302" cy="288"/>
          </a:xfrm>
        </p:grpSpPr>
        <p:graphicFrame>
          <p:nvGraphicFramePr>
            <p:cNvPr id="15" name="Object 229"/>
            <p:cNvGraphicFramePr>
              <a:graphicFrameLocks noChangeAspect="1"/>
            </p:cNvGraphicFramePr>
            <p:nvPr/>
          </p:nvGraphicFramePr>
          <p:xfrm>
            <a:off x="4256" y="3984"/>
            <a:ext cx="12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" name="Equation" r:id="rId45" imgW="203040" imgH="228600" progId="">
                    <p:embed/>
                  </p:oleObj>
                </mc:Choice>
                <mc:Fallback>
                  <p:oleObj name="Equation" r:id="rId45" imgW="203040" imgH="228600" progId="">
                    <p:embed/>
                    <p:pic>
                      <p:nvPicPr>
                        <p:cNvPr id="0" name="Object 2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6" y="3984"/>
                          <a:ext cx="128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33" name="Line 230"/>
            <p:cNvSpPr>
              <a:spLocks noChangeShapeType="1"/>
            </p:cNvSpPr>
            <p:nvPr/>
          </p:nvSpPr>
          <p:spPr bwMode="auto">
            <a:xfrm flipH="1" flipV="1">
              <a:off x="4082" y="3840"/>
              <a:ext cx="190" cy="190"/>
            </a:xfrm>
            <a:prstGeom prst="line">
              <a:avLst/>
            </a:prstGeom>
            <a:noFill/>
            <a:ln w="158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4" name="Group 231"/>
          <p:cNvGrpSpPr>
            <a:grpSpLocks/>
          </p:cNvGrpSpPr>
          <p:nvPr/>
        </p:nvGrpSpPr>
        <p:grpSpPr bwMode="auto">
          <a:xfrm>
            <a:off x="7239000" y="4800600"/>
            <a:ext cx="1181100" cy="307975"/>
            <a:chOff x="4560" y="3024"/>
            <a:chExt cx="744" cy="194"/>
          </a:xfrm>
        </p:grpSpPr>
        <p:graphicFrame>
          <p:nvGraphicFramePr>
            <p:cNvPr id="16" name="Object 232"/>
            <p:cNvGraphicFramePr>
              <a:graphicFrameLocks noChangeAspect="1"/>
            </p:cNvGraphicFramePr>
            <p:nvPr/>
          </p:nvGraphicFramePr>
          <p:xfrm>
            <a:off x="5184" y="3024"/>
            <a:ext cx="12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" name="Equation" r:id="rId46" imgW="190440" imgH="228600" progId="">
                    <p:embed/>
                  </p:oleObj>
                </mc:Choice>
                <mc:Fallback>
                  <p:oleObj name="Equation" r:id="rId46" imgW="190440" imgH="228600" progId="">
                    <p:embed/>
                    <p:pic>
                      <p:nvPicPr>
                        <p:cNvPr id="0" name="Object 2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3024"/>
                          <a:ext cx="120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32" name="Line 233"/>
            <p:cNvSpPr>
              <a:spLocks noChangeShapeType="1"/>
            </p:cNvSpPr>
            <p:nvPr/>
          </p:nvSpPr>
          <p:spPr bwMode="auto">
            <a:xfrm flipH="1">
              <a:off x="4560" y="3101"/>
              <a:ext cx="622" cy="117"/>
            </a:xfrm>
            <a:prstGeom prst="line">
              <a:avLst/>
            </a:prstGeom>
            <a:noFill/>
            <a:ln w="158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5" name="Group 243"/>
          <p:cNvGrpSpPr>
            <a:grpSpLocks/>
          </p:cNvGrpSpPr>
          <p:nvPr/>
        </p:nvGrpSpPr>
        <p:grpSpPr bwMode="auto">
          <a:xfrm>
            <a:off x="6096000" y="4114800"/>
            <a:ext cx="2324100" cy="2438400"/>
            <a:chOff x="3840" y="2592"/>
            <a:chExt cx="1464" cy="1536"/>
          </a:xfrm>
        </p:grpSpPr>
        <p:grpSp>
          <p:nvGrpSpPr>
            <p:cNvPr id="3126" name="Group 234"/>
            <p:cNvGrpSpPr>
              <a:grpSpLocks/>
            </p:cNvGrpSpPr>
            <p:nvPr/>
          </p:nvGrpSpPr>
          <p:grpSpPr bwMode="auto">
            <a:xfrm>
              <a:off x="3840" y="2592"/>
              <a:ext cx="216" cy="528"/>
              <a:chOff x="3840" y="2592"/>
              <a:chExt cx="216" cy="528"/>
            </a:xfrm>
          </p:grpSpPr>
          <p:graphicFrame>
            <p:nvGraphicFramePr>
              <p:cNvPr id="17" name="Object 235"/>
              <p:cNvGraphicFramePr>
                <a:graphicFrameLocks noChangeAspect="1"/>
              </p:cNvGraphicFramePr>
              <p:nvPr/>
            </p:nvGraphicFramePr>
            <p:xfrm>
              <a:off x="3936" y="2592"/>
              <a:ext cx="120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3" name="Equation" r:id="rId47" imgW="190440" imgH="228600" progId="">
                      <p:embed/>
                    </p:oleObj>
                  </mc:Choice>
                  <mc:Fallback>
                    <p:oleObj name="Equation" r:id="rId47" imgW="190440" imgH="228600" progId="">
                      <p:embed/>
                      <p:pic>
                        <p:nvPicPr>
                          <p:cNvPr id="0" name="Object 2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6" y="2592"/>
                            <a:ext cx="120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31" name="Line 236"/>
              <p:cNvSpPr>
                <a:spLocks noChangeShapeType="1"/>
              </p:cNvSpPr>
              <p:nvPr/>
            </p:nvSpPr>
            <p:spPr bwMode="auto">
              <a:xfrm flipH="1">
                <a:off x="3840" y="2693"/>
                <a:ext cx="125" cy="427"/>
              </a:xfrm>
              <a:prstGeom prst="line">
                <a:avLst/>
              </a:prstGeom>
              <a:noFill/>
              <a:ln w="15875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27" name="Group 237"/>
            <p:cNvGrpSpPr>
              <a:grpSpLocks/>
            </p:cNvGrpSpPr>
            <p:nvPr/>
          </p:nvGrpSpPr>
          <p:grpSpPr bwMode="auto">
            <a:xfrm>
              <a:off x="4080" y="3840"/>
              <a:ext cx="302" cy="288"/>
              <a:chOff x="4082" y="3840"/>
              <a:chExt cx="302" cy="288"/>
            </a:xfrm>
          </p:grpSpPr>
          <p:graphicFrame>
            <p:nvGraphicFramePr>
              <p:cNvPr id="18" name="Object 238"/>
              <p:cNvGraphicFramePr>
                <a:graphicFrameLocks noChangeAspect="1"/>
              </p:cNvGraphicFramePr>
              <p:nvPr/>
            </p:nvGraphicFramePr>
            <p:xfrm>
              <a:off x="4256" y="3984"/>
              <a:ext cx="128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4" name="Equation" r:id="rId48" imgW="203040" imgH="228600" progId="">
                      <p:embed/>
                    </p:oleObj>
                  </mc:Choice>
                  <mc:Fallback>
                    <p:oleObj name="Equation" r:id="rId48" imgW="203040" imgH="228600" progId="">
                      <p:embed/>
                      <p:pic>
                        <p:nvPicPr>
                          <p:cNvPr id="0" name="Object 2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56" y="3984"/>
                            <a:ext cx="128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30" name="Line 239"/>
              <p:cNvSpPr>
                <a:spLocks noChangeShapeType="1"/>
              </p:cNvSpPr>
              <p:nvPr/>
            </p:nvSpPr>
            <p:spPr bwMode="auto">
              <a:xfrm flipH="1" flipV="1">
                <a:off x="4082" y="3840"/>
                <a:ext cx="190" cy="190"/>
              </a:xfrm>
              <a:prstGeom prst="line">
                <a:avLst/>
              </a:prstGeom>
              <a:noFill/>
              <a:ln w="15875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28" name="Group 240"/>
            <p:cNvGrpSpPr>
              <a:grpSpLocks/>
            </p:cNvGrpSpPr>
            <p:nvPr/>
          </p:nvGrpSpPr>
          <p:grpSpPr bwMode="auto">
            <a:xfrm>
              <a:off x="4560" y="3024"/>
              <a:ext cx="744" cy="194"/>
              <a:chOff x="4560" y="3024"/>
              <a:chExt cx="744" cy="194"/>
            </a:xfrm>
          </p:grpSpPr>
          <p:graphicFrame>
            <p:nvGraphicFramePr>
              <p:cNvPr id="19" name="Object 241"/>
              <p:cNvGraphicFramePr>
                <a:graphicFrameLocks noChangeAspect="1"/>
              </p:cNvGraphicFramePr>
              <p:nvPr/>
            </p:nvGraphicFramePr>
            <p:xfrm>
              <a:off x="5184" y="3024"/>
              <a:ext cx="120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5" name="Equation" r:id="rId49" imgW="190440" imgH="228600" progId="">
                      <p:embed/>
                    </p:oleObj>
                  </mc:Choice>
                  <mc:Fallback>
                    <p:oleObj name="Equation" r:id="rId49" imgW="190440" imgH="228600" progId="">
                      <p:embed/>
                      <p:pic>
                        <p:nvPicPr>
                          <p:cNvPr id="0" name="Object 2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84" y="3024"/>
                            <a:ext cx="120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29" name="Line 242"/>
              <p:cNvSpPr>
                <a:spLocks noChangeShapeType="1"/>
              </p:cNvSpPr>
              <p:nvPr/>
            </p:nvSpPr>
            <p:spPr bwMode="auto">
              <a:xfrm flipH="1">
                <a:off x="4560" y="3101"/>
                <a:ext cx="622" cy="117"/>
              </a:xfrm>
              <a:prstGeom prst="line">
                <a:avLst/>
              </a:prstGeom>
              <a:noFill/>
              <a:ln w="15875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1000"/>
                                        <p:tgtEl>
                                          <p:spTgt spid="17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40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1000"/>
                                        <p:tgtEl>
                                          <p:spTgt spid="17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6" dur="500"/>
                                        <p:tgtEl>
                                          <p:spTgt spid="171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7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147" grpId="0" animBg="1"/>
      <p:bldP spid="171148" grpId="0" animBg="1"/>
      <p:bldP spid="171217" grpId="0"/>
      <p:bldP spid="171217" grpId="1"/>
      <p:bldP spid="1712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</a:rPr>
              <a:t>Identifying New Routes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4191000" cy="5334000"/>
          </a:xfrm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Edge weights </a:t>
            </a:r>
          </a:p>
          <a:p>
            <a:pPr lvl="1"/>
            <a:r>
              <a:rPr lang="en-US" sz="2000" smtClean="0">
                <a:latin typeface="Arial" pitchFamily="34" charset="0"/>
              </a:rPr>
              <a:t>Quantity larger than or equal to 1 expressed based on the solution of the dual problem</a:t>
            </a:r>
          </a:p>
          <a:p>
            <a:pPr lvl="1"/>
            <a:r>
              <a:rPr lang="en-US" sz="2000" smtClean="0">
                <a:latin typeface="Arial" pitchFamily="34" charset="0"/>
              </a:rPr>
              <a:t>Relates to congestion of the </a:t>
            </a:r>
            <a:r>
              <a:rPr lang="en-US" sz="2000" u="sng" smtClean="0">
                <a:latin typeface="Arial" pitchFamily="34" charset="0"/>
              </a:rPr>
              <a:t>relaxed</a:t>
            </a:r>
            <a:r>
              <a:rPr lang="en-US" sz="2000" smtClean="0">
                <a:latin typeface="Arial" pitchFamily="34" charset="0"/>
              </a:rPr>
              <a:t> problem and reflects the impact of </a:t>
            </a:r>
            <a:r>
              <a:rPr lang="en-US" sz="2000" u="sng" smtClean="0">
                <a:latin typeface="Arial" pitchFamily="34" charset="0"/>
              </a:rPr>
              <a:t>all</a:t>
            </a:r>
            <a:r>
              <a:rPr lang="en-US" sz="2000" smtClean="0">
                <a:latin typeface="Arial" pitchFamily="34" charset="0"/>
              </a:rPr>
              <a:t> the candidate routes generated so far</a:t>
            </a:r>
          </a:p>
          <a:p>
            <a:pPr lvl="1"/>
            <a:r>
              <a:rPr lang="en-US" sz="2000" smtClean="0">
                <a:latin typeface="Arial" pitchFamily="34" charset="0"/>
              </a:rPr>
              <a:t>Used to identify new routes while capturing impact of </a:t>
            </a:r>
            <a:r>
              <a:rPr lang="en-US" sz="2000" u="sng" smtClean="0">
                <a:latin typeface="Arial" pitchFamily="34" charset="0"/>
              </a:rPr>
              <a:t>all</a:t>
            </a:r>
            <a:r>
              <a:rPr lang="en-US" sz="2000" smtClean="0">
                <a:latin typeface="Arial" pitchFamily="34" charset="0"/>
              </a:rPr>
              <a:t> previously generated candidate routes</a:t>
            </a:r>
          </a:p>
          <a:p>
            <a:endParaRPr lang="en-US" sz="2800" smtClean="0">
              <a:latin typeface="Arial" pitchFamily="34" charset="0"/>
            </a:endParaRPr>
          </a:p>
        </p:txBody>
      </p:sp>
      <p:sp>
        <p:nvSpPr>
          <p:cNvPr id="20484" name="Rectangle 146" descr="淺色左斜對角線"/>
          <p:cNvSpPr>
            <a:spLocks noChangeArrowheads="1"/>
          </p:cNvSpPr>
          <p:nvPr/>
        </p:nvSpPr>
        <p:spPr bwMode="auto">
          <a:xfrm>
            <a:off x="5867400" y="2819400"/>
            <a:ext cx="1600200" cy="1600200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 w="41275">
            <a:solidFill>
              <a:srgbClr val="80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485" name="Group 115"/>
          <p:cNvGrpSpPr>
            <a:grpSpLocks/>
          </p:cNvGrpSpPr>
          <p:nvPr/>
        </p:nvGrpSpPr>
        <p:grpSpPr bwMode="auto">
          <a:xfrm>
            <a:off x="5334000" y="2286000"/>
            <a:ext cx="2667000" cy="2667000"/>
            <a:chOff x="1824" y="1440"/>
            <a:chExt cx="1680" cy="1680"/>
          </a:xfrm>
        </p:grpSpPr>
        <p:sp>
          <p:nvSpPr>
            <p:cNvPr id="20521" name="Line 76"/>
            <p:cNvSpPr>
              <a:spLocks noChangeShapeType="1"/>
            </p:cNvSpPr>
            <p:nvPr/>
          </p:nvSpPr>
          <p:spPr bwMode="auto">
            <a:xfrm>
              <a:off x="2832" y="1776"/>
              <a:ext cx="0" cy="1008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2" name="Line 77"/>
            <p:cNvSpPr>
              <a:spLocks noChangeShapeType="1"/>
            </p:cNvSpPr>
            <p:nvPr/>
          </p:nvSpPr>
          <p:spPr bwMode="auto">
            <a:xfrm>
              <a:off x="3168" y="1776"/>
              <a:ext cx="0" cy="1008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3" name="Line 78"/>
            <p:cNvSpPr>
              <a:spLocks noChangeShapeType="1"/>
            </p:cNvSpPr>
            <p:nvPr/>
          </p:nvSpPr>
          <p:spPr bwMode="auto">
            <a:xfrm>
              <a:off x="2496" y="1776"/>
              <a:ext cx="0" cy="1008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4" name="Line 79"/>
            <p:cNvSpPr>
              <a:spLocks noChangeShapeType="1"/>
            </p:cNvSpPr>
            <p:nvPr/>
          </p:nvSpPr>
          <p:spPr bwMode="auto">
            <a:xfrm>
              <a:off x="2160" y="2448"/>
              <a:ext cx="100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5" name="Line 80"/>
            <p:cNvSpPr>
              <a:spLocks noChangeShapeType="1"/>
            </p:cNvSpPr>
            <p:nvPr/>
          </p:nvSpPr>
          <p:spPr bwMode="auto">
            <a:xfrm>
              <a:off x="2160" y="2112"/>
              <a:ext cx="100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6" name="Line 81"/>
            <p:cNvSpPr>
              <a:spLocks noChangeShapeType="1"/>
            </p:cNvSpPr>
            <p:nvPr/>
          </p:nvSpPr>
          <p:spPr bwMode="auto">
            <a:xfrm>
              <a:off x="2160" y="2784"/>
              <a:ext cx="100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7" name="Line 80"/>
            <p:cNvSpPr>
              <a:spLocks noChangeShapeType="1"/>
            </p:cNvSpPr>
            <p:nvPr/>
          </p:nvSpPr>
          <p:spPr bwMode="auto">
            <a:xfrm>
              <a:off x="2160" y="1776"/>
              <a:ext cx="100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8" name="Line 77"/>
            <p:cNvSpPr>
              <a:spLocks noChangeShapeType="1"/>
            </p:cNvSpPr>
            <p:nvPr/>
          </p:nvSpPr>
          <p:spPr bwMode="auto">
            <a:xfrm>
              <a:off x="2160" y="1776"/>
              <a:ext cx="0" cy="1008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529" name="Group 49"/>
            <p:cNvGrpSpPr>
              <a:grpSpLocks/>
            </p:cNvGrpSpPr>
            <p:nvPr/>
          </p:nvGrpSpPr>
          <p:grpSpPr bwMode="auto">
            <a:xfrm>
              <a:off x="1824" y="1440"/>
              <a:ext cx="1680" cy="1680"/>
              <a:chOff x="720" y="1440"/>
              <a:chExt cx="1680" cy="1680"/>
            </a:xfrm>
          </p:grpSpPr>
          <p:sp>
            <p:nvSpPr>
              <p:cNvPr id="20530" name="Rectangle 28"/>
              <p:cNvSpPr>
                <a:spLocks noChangeArrowheads="1"/>
              </p:cNvSpPr>
              <p:nvPr/>
            </p:nvSpPr>
            <p:spPr bwMode="auto">
              <a:xfrm>
                <a:off x="720" y="1440"/>
                <a:ext cx="1680" cy="1680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31" name="Line 30"/>
              <p:cNvSpPr>
                <a:spLocks noChangeShapeType="1"/>
              </p:cNvSpPr>
              <p:nvPr/>
            </p:nvSpPr>
            <p:spPr bwMode="auto">
              <a:xfrm flipH="1">
                <a:off x="2064" y="2784"/>
                <a:ext cx="336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32" name="Line 34"/>
              <p:cNvSpPr>
                <a:spLocks noChangeShapeType="1"/>
              </p:cNvSpPr>
              <p:nvPr/>
            </p:nvSpPr>
            <p:spPr bwMode="auto">
              <a:xfrm>
                <a:off x="2064" y="1440"/>
                <a:ext cx="0" cy="336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33" name="Line 35"/>
              <p:cNvSpPr>
                <a:spLocks noChangeShapeType="1"/>
              </p:cNvSpPr>
              <p:nvPr/>
            </p:nvSpPr>
            <p:spPr bwMode="auto">
              <a:xfrm>
                <a:off x="1728" y="1440"/>
                <a:ext cx="0" cy="336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34" name="Line 36"/>
              <p:cNvSpPr>
                <a:spLocks noChangeShapeType="1"/>
              </p:cNvSpPr>
              <p:nvPr/>
            </p:nvSpPr>
            <p:spPr bwMode="auto">
              <a:xfrm>
                <a:off x="1392" y="1440"/>
                <a:ext cx="0" cy="336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35" name="Line 37"/>
              <p:cNvSpPr>
                <a:spLocks noChangeShapeType="1"/>
              </p:cNvSpPr>
              <p:nvPr/>
            </p:nvSpPr>
            <p:spPr bwMode="auto">
              <a:xfrm>
                <a:off x="1056" y="1440"/>
                <a:ext cx="0" cy="336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36" name="Line 38"/>
              <p:cNvSpPr>
                <a:spLocks noChangeShapeType="1"/>
              </p:cNvSpPr>
              <p:nvPr/>
            </p:nvSpPr>
            <p:spPr bwMode="auto">
              <a:xfrm>
                <a:off x="2064" y="2784"/>
                <a:ext cx="0" cy="336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37" name="Line 39"/>
              <p:cNvSpPr>
                <a:spLocks noChangeShapeType="1"/>
              </p:cNvSpPr>
              <p:nvPr/>
            </p:nvSpPr>
            <p:spPr bwMode="auto">
              <a:xfrm>
                <a:off x="1728" y="2784"/>
                <a:ext cx="0" cy="336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38" name="Line 40"/>
              <p:cNvSpPr>
                <a:spLocks noChangeShapeType="1"/>
              </p:cNvSpPr>
              <p:nvPr/>
            </p:nvSpPr>
            <p:spPr bwMode="auto">
              <a:xfrm>
                <a:off x="1392" y="2784"/>
                <a:ext cx="0" cy="336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39" name="Line 41"/>
              <p:cNvSpPr>
                <a:spLocks noChangeShapeType="1"/>
              </p:cNvSpPr>
              <p:nvPr/>
            </p:nvSpPr>
            <p:spPr bwMode="auto">
              <a:xfrm>
                <a:off x="1056" y="2784"/>
                <a:ext cx="0" cy="336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40" name="Line 42"/>
              <p:cNvSpPr>
                <a:spLocks noChangeShapeType="1"/>
              </p:cNvSpPr>
              <p:nvPr/>
            </p:nvSpPr>
            <p:spPr bwMode="auto">
              <a:xfrm flipH="1">
                <a:off x="2064" y="2448"/>
                <a:ext cx="336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41" name="Line 43"/>
              <p:cNvSpPr>
                <a:spLocks noChangeShapeType="1"/>
              </p:cNvSpPr>
              <p:nvPr/>
            </p:nvSpPr>
            <p:spPr bwMode="auto">
              <a:xfrm flipH="1">
                <a:off x="2064" y="2112"/>
                <a:ext cx="336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42" name="Line 44"/>
              <p:cNvSpPr>
                <a:spLocks noChangeShapeType="1"/>
              </p:cNvSpPr>
              <p:nvPr/>
            </p:nvSpPr>
            <p:spPr bwMode="auto">
              <a:xfrm flipH="1">
                <a:off x="2064" y="1776"/>
                <a:ext cx="336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43" name="Line 45"/>
              <p:cNvSpPr>
                <a:spLocks noChangeShapeType="1"/>
              </p:cNvSpPr>
              <p:nvPr/>
            </p:nvSpPr>
            <p:spPr bwMode="auto">
              <a:xfrm flipH="1">
                <a:off x="720" y="1776"/>
                <a:ext cx="336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44" name="Line 46"/>
              <p:cNvSpPr>
                <a:spLocks noChangeShapeType="1"/>
              </p:cNvSpPr>
              <p:nvPr/>
            </p:nvSpPr>
            <p:spPr bwMode="auto">
              <a:xfrm flipH="1">
                <a:off x="720" y="2112"/>
                <a:ext cx="336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45" name="Line 47"/>
              <p:cNvSpPr>
                <a:spLocks noChangeShapeType="1"/>
              </p:cNvSpPr>
              <p:nvPr/>
            </p:nvSpPr>
            <p:spPr bwMode="auto">
              <a:xfrm flipH="1">
                <a:off x="720" y="2448"/>
                <a:ext cx="336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46" name="Line 48"/>
              <p:cNvSpPr>
                <a:spLocks noChangeShapeType="1"/>
              </p:cNvSpPr>
              <p:nvPr/>
            </p:nvSpPr>
            <p:spPr bwMode="auto">
              <a:xfrm flipH="1">
                <a:off x="720" y="2784"/>
                <a:ext cx="336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0486" name="Text Box 203"/>
          <p:cNvSpPr txBox="1">
            <a:spLocks noChangeArrowheads="1"/>
          </p:cNvSpPr>
          <p:nvPr/>
        </p:nvSpPr>
        <p:spPr bwMode="auto">
          <a:xfrm>
            <a:off x="7010400" y="3886200"/>
            <a:ext cx="395288" cy="274638"/>
          </a:xfrm>
          <a:prstGeom prst="rect">
            <a:avLst/>
          </a:prstGeom>
          <a:noFill/>
          <a:ln w="44450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solidFill>
                  <a:srgbClr val="5F5F5F"/>
                </a:solidFill>
              </a:rPr>
              <a:t>1.0</a:t>
            </a:r>
          </a:p>
        </p:txBody>
      </p:sp>
      <p:sp>
        <p:nvSpPr>
          <p:cNvPr id="20487" name="Text Box 204"/>
          <p:cNvSpPr txBox="1">
            <a:spLocks noChangeArrowheads="1"/>
          </p:cNvSpPr>
          <p:nvPr/>
        </p:nvSpPr>
        <p:spPr bwMode="auto">
          <a:xfrm>
            <a:off x="6477000" y="3886200"/>
            <a:ext cx="395288" cy="274638"/>
          </a:xfrm>
          <a:prstGeom prst="rect">
            <a:avLst/>
          </a:prstGeom>
          <a:noFill/>
          <a:ln w="44450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solidFill>
                  <a:srgbClr val="5F5F5F"/>
                </a:solidFill>
              </a:rPr>
              <a:t>1.0</a:t>
            </a:r>
          </a:p>
        </p:txBody>
      </p:sp>
      <p:sp>
        <p:nvSpPr>
          <p:cNvPr id="20488" name="Text Box 205"/>
          <p:cNvSpPr txBox="1">
            <a:spLocks noChangeArrowheads="1"/>
          </p:cNvSpPr>
          <p:nvPr/>
        </p:nvSpPr>
        <p:spPr bwMode="auto">
          <a:xfrm>
            <a:off x="5943600" y="3886200"/>
            <a:ext cx="395288" cy="274638"/>
          </a:xfrm>
          <a:prstGeom prst="rect">
            <a:avLst/>
          </a:prstGeom>
          <a:noFill/>
          <a:ln w="44450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solidFill>
                  <a:srgbClr val="5F5F5F"/>
                </a:solidFill>
              </a:rPr>
              <a:t>1.0</a:t>
            </a:r>
          </a:p>
        </p:txBody>
      </p:sp>
      <p:sp>
        <p:nvSpPr>
          <p:cNvPr id="20489" name="Text Box 208"/>
          <p:cNvSpPr txBox="1">
            <a:spLocks noChangeArrowheads="1"/>
          </p:cNvSpPr>
          <p:nvPr/>
        </p:nvSpPr>
        <p:spPr bwMode="auto">
          <a:xfrm rot="-5400000">
            <a:off x="6340475" y="2955925"/>
            <a:ext cx="395288" cy="274638"/>
          </a:xfrm>
          <a:prstGeom prst="rect">
            <a:avLst/>
          </a:prstGeom>
          <a:noFill/>
          <a:ln w="44450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solidFill>
                  <a:srgbClr val="5F5F5F"/>
                </a:solidFill>
              </a:rPr>
              <a:t>1.0</a:t>
            </a:r>
          </a:p>
        </p:txBody>
      </p:sp>
      <p:grpSp>
        <p:nvGrpSpPr>
          <p:cNvPr id="20490" name="Group 145"/>
          <p:cNvGrpSpPr>
            <a:grpSpLocks/>
          </p:cNvGrpSpPr>
          <p:nvPr/>
        </p:nvGrpSpPr>
        <p:grpSpPr bwMode="auto">
          <a:xfrm>
            <a:off x="6400800" y="2819400"/>
            <a:ext cx="808038" cy="1341438"/>
            <a:chOff x="2496" y="1776"/>
            <a:chExt cx="509" cy="845"/>
          </a:xfrm>
        </p:grpSpPr>
        <p:sp>
          <p:nvSpPr>
            <p:cNvPr id="20517" name="Text Box 209"/>
            <p:cNvSpPr txBox="1">
              <a:spLocks noChangeArrowheads="1"/>
            </p:cNvSpPr>
            <p:nvPr/>
          </p:nvSpPr>
          <p:spPr bwMode="auto">
            <a:xfrm rot="-5400000">
              <a:off x="2768" y="2176"/>
              <a:ext cx="302" cy="173"/>
            </a:xfrm>
            <a:prstGeom prst="rect">
              <a:avLst/>
            </a:prstGeom>
            <a:noFill/>
            <a:ln w="44450">
              <a:noFill/>
              <a:prstDash val="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200" b="1">
                  <a:solidFill>
                    <a:srgbClr val="CC0000"/>
                  </a:solidFill>
                </a:rPr>
                <a:t>99.0</a:t>
              </a:r>
            </a:p>
          </p:txBody>
        </p:sp>
        <p:sp>
          <p:nvSpPr>
            <p:cNvPr id="20518" name="Text Box 209"/>
            <p:cNvSpPr txBox="1">
              <a:spLocks noChangeArrowheads="1"/>
            </p:cNvSpPr>
            <p:nvPr/>
          </p:nvSpPr>
          <p:spPr bwMode="auto">
            <a:xfrm>
              <a:off x="2496" y="2112"/>
              <a:ext cx="302" cy="173"/>
            </a:xfrm>
            <a:prstGeom prst="rect">
              <a:avLst/>
            </a:prstGeom>
            <a:noFill/>
            <a:ln w="44450">
              <a:noFill/>
              <a:prstDash val="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200" b="1">
                  <a:solidFill>
                    <a:srgbClr val="CC0000"/>
                  </a:solidFill>
                </a:rPr>
                <a:t>99.0</a:t>
              </a:r>
            </a:p>
          </p:txBody>
        </p:sp>
        <p:sp>
          <p:nvSpPr>
            <p:cNvPr id="20519" name="Text Box 209"/>
            <p:cNvSpPr txBox="1">
              <a:spLocks noChangeArrowheads="1"/>
            </p:cNvSpPr>
            <p:nvPr/>
          </p:nvSpPr>
          <p:spPr bwMode="auto">
            <a:xfrm rot="-5400000">
              <a:off x="2768" y="1840"/>
              <a:ext cx="302" cy="173"/>
            </a:xfrm>
            <a:prstGeom prst="rect">
              <a:avLst/>
            </a:prstGeom>
            <a:noFill/>
            <a:ln w="44450">
              <a:noFill/>
              <a:prstDash val="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200" b="1">
                  <a:solidFill>
                    <a:srgbClr val="CC0000"/>
                  </a:solidFill>
                </a:rPr>
                <a:t>99.0</a:t>
              </a:r>
            </a:p>
          </p:txBody>
        </p:sp>
        <p:sp>
          <p:nvSpPr>
            <p:cNvPr id="20520" name="Text Box 209"/>
            <p:cNvSpPr txBox="1">
              <a:spLocks noChangeArrowheads="1"/>
            </p:cNvSpPr>
            <p:nvPr/>
          </p:nvSpPr>
          <p:spPr bwMode="auto">
            <a:xfrm>
              <a:off x="2496" y="2448"/>
              <a:ext cx="116" cy="173"/>
            </a:xfrm>
            <a:prstGeom prst="rect">
              <a:avLst/>
            </a:prstGeom>
            <a:noFill/>
            <a:ln w="44450">
              <a:noFill/>
              <a:prstDash val="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zh-TW" sz="1200" b="1">
                <a:solidFill>
                  <a:srgbClr val="CC0000"/>
                </a:solidFill>
              </a:endParaRPr>
            </a:p>
          </p:txBody>
        </p:sp>
      </p:grpSp>
      <p:grpSp>
        <p:nvGrpSpPr>
          <p:cNvPr id="5" name="Group 201"/>
          <p:cNvGrpSpPr>
            <a:grpSpLocks/>
          </p:cNvGrpSpPr>
          <p:nvPr/>
        </p:nvGrpSpPr>
        <p:grpSpPr bwMode="auto">
          <a:xfrm>
            <a:off x="5334000" y="2286000"/>
            <a:ext cx="2667000" cy="1600200"/>
            <a:chOff x="2832" y="1344"/>
            <a:chExt cx="1680" cy="1008"/>
          </a:xfrm>
        </p:grpSpPr>
        <p:sp>
          <p:nvSpPr>
            <p:cNvPr id="20515" name="Freeform 151"/>
            <p:cNvSpPr>
              <a:spLocks/>
            </p:cNvSpPr>
            <p:nvPr/>
          </p:nvSpPr>
          <p:spPr bwMode="auto">
            <a:xfrm>
              <a:off x="2832" y="1344"/>
              <a:ext cx="1008" cy="1008"/>
            </a:xfrm>
            <a:custGeom>
              <a:avLst/>
              <a:gdLst>
                <a:gd name="T0" fmla="*/ 0 w 1008"/>
                <a:gd name="T1" fmla="*/ 0 h 1008"/>
                <a:gd name="T2" fmla="*/ 1008 w 1008"/>
                <a:gd name="T3" fmla="*/ 0 h 1008"/>
                <a:gd name="T4" fmla="*/ 1008 w 1008"/>
                <a:gd name="T5" fmla="*/ 1008 h 1008"/>
                <a:gd name="T6" fmla="*/ 0 60000 65536"/>
                <a:gd name="T7" fmla="*/ 0 60000 65536"/>
                <a:gd name="T8" fmla="*/ 0 60000 65536"/>
                <a:gd name="T9" fmla="*/ 0 w 1008"/>
                <a:gd name="T10" fmla="*/ 0 h 1008"/>
                <a:gd name="T11" fmla="*/ 1008 w 1008"/>
                <a:gd name="T12" fmla="*/ 1008 h 10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1008">
                  <a:moveTo>
                    <a:pt x="0" y="0"/>
                  </a:moveTo>
                  <a:lnTo>
                    <a:pt x="1008" y="0"/>
                  </a:lnTo>
                  <a:lnTo>
                    <a:pt x="1008" y="1008"/>
                  </a:lnTo>
                </a:path>
              </a:pathLst>
            </a:custGeom>
            <a:noFill/>
            <a:ln w="3810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6" name="Line 153"/>
            <p:cNvSpPr>
              <a:spLocks noChangeShapeType="1"/>
            </p:cNvSpPr>
            <p:nvPr/>
          </p:nvSpPr>
          <p:spPr bwMode="auto">
            <a:xfrm flipH="1">
              <a:off x="3840" y="2011"/>
              <a:ext cx="672" cy="1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" name="Freeform 157"/>
          <p:cNvSpPr>
            <a:spLocks/>
          </p:cNvSpPr>
          <p:nvPr/>
        </p:nvSpPr>
        <p:spPr bwMode="auto">
          <a:xfrm>
            <a:off x="5334000" y="2286000"/>
            <a:ext cx="2667000" cy="1600200"/>
          </a:xfrm>
          <a:custGeom>
            <a:avLst/>
            <a:gdLst>
              <a:gd name="T0" fmla="*/ 0 w 1680"/>
              <a:gd name="T1" fmla="*/ 0 h 1008"/>
              <a:gd name="T2" fmla="*/ 2147483647 w 1680"/>
              <a:gd name="T3" fmla="*/ 0 h 1008"/>
              <a:gd name="T4" fmla="*/ 2147483647 w 1680"/>
              <a:gd name="T5" fmla="*/ 2147483647 h 1008"/>
              <a:gd name="T6" fmla="*/ 2147483647 w 1680"/>
              <a:gd name="T7" fmla="*/ 2147483647 h 1008"/>
              <a:gd name="T8" fmla="*/ 2147483647 w 1680"/>
              <a:gd name="T9" fmla="*/ 2147483647 h 1008"/>
              <a:gd name="T10" fmla="*/ 2147483647 w 1680"/>
              <a:gd name="T11" fmla="*/ 2147483647 h 10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0"/>
              <a:gd name="T19" fmla="*/ 0 h 1008"/>
              <a:gd name="T20" fmla="*/ 1680 w 1680"/>
              <a:gd name="T21" fmla="*/ 1008 h 100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0" h="1008">
                <a:moveTo>
                  <a:pt x="0" y="0"/>
                </a:moveTo>
                <a:lnTo>
                  <a:pt x="672" y="0"/>
                </a:lnTo>
                <a:lnTo>
                  <a:pt x="672" y="1008"/>
                </a:lnTo>
                <a:lnTo>
                  <a:pt x="1008" y="1008"/>
                </a:lnTo>
                <a:lnTo>
                  <a:pt x="1680" y="1008"/>
                </a:lnTo>
                <a:lnTo>
                  <a:pt x="1680" y="672"/>
                </a:lnTo>
              </a:path>
            </a:pathLst>
          </a:custGeom>
          <a:noFill/>
          <a:ln w="38100">
            <a:solidFill>
              <a:srgbClr val="000080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0493" name="Group 165"/>
          <p:cNvGrpSpPr>
            <a:grpSpLocks/>
          </p:cNvGrpSpPr>
          <p:nvPr/>
        </p:nvGrpSpPr>
        <p:grpSpPr bwMode="auto">
          <a:xfrm>
            <a:off x="5257800" y="2209800"/>
            <a:ext cx="2819400" cy="1752600"/>
            <a:chOff x="1776" y="1392"/>
            <a:chExt cx="1776" cy="1104"/>
          </a:xfrm>
        </p:grpSpPr>
        <p:sp>
          <p:nvSpPr>
            <p:cNvPr id="20512" name="Oval 89"/>
            <p:cNvSpPr>
              <a:spLocks noChangeArrowheads="1"/>
            </p:cNvSpPr>
            <p:nvPr/>
          </p:nvSpPr>
          <p:spPr bwMode="auto">
            <a:xfrm>
              <a:off x="1776" y="1392"/>
              <a:ext cx="96" cy="96"/>
            </a:xfrm>
            <a:prstGeom prst="ellipse">
              <a:avLst/>
            </a:prstGeom>
            <a:solidFill>
              <a:srgbClr val="0000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3" name="Oval 89"/>
            <p:cNvSpPr>
              <a:spLocks noChangeArrowheads="1"/>
            </p:cNvSpPr>
            <p:nvPr/>
          </p:nvSpPr>
          <p:spPr bwMode="auto">
            <a:xfrm>
              <a:off x="2784" y="2400"/>
              <a:ext cx="96" cy="96"/>
            </a:xfrm>
            <a:prstGeom prst="ellipse">
              <a:avLst/>
            </a:prstGeom>
            <a:solidFill>
              <a:srgbClr val="8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4" name="Oval 89"/>
            <p:cNvSpPr>
              <a:spLocks noChangeArrowheads="1"/>
            </p:cNvSpPr>
            <p:nvPr/>
          </p:nvSpPr>
          <p:spPr bwMode="auto">
            <a:xfrm>
              <a:off x="3456" y="2064"/>
              <a:ext cx="96" cy="96"/>
            </a:xfrm>
            <a:prstGeom prst="ellipse">
              <a:avLst/>
            </a:prstGeom>
            <a:solidFill>
              <a:srgbClr val="0000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494" name="Text Box 203"/>
          <p:cNvSpPr txBox="1">
            <a:spLocks noChangeArrowheads="1"/>
          </p:cNvSpPr>
          <p:nvPr/>
        </p:nvSpPr>
        <p:spPr bwMode="auto">
          <a:xfrm>
            <a:off x="7010400" y="3886200"/>
            <a:ext cx="395288" cy="274638"/>
          </a:xfrm>
          <a:prstGeom prst="rect">
            <a:avLst/>
          </a:prstGeom>
          <a:noFill/>
          <a:ln w="44450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solidFill>
                  <a:srgbClr val="5F5F5F"/>
                </a:solidFill>
              </a:rPr>
              <a:t>1.0</a:t>
            </a:r>
          </a:p>
        </p:txBody>
      </p:sp>
      <p:grpSp>
        <p:nvGrpSpPr>
          <p:cNvPr id="20495" name="Group 168"/>
          <p:cNvGrpSpPr>
            <a:grpSpLocks/>
          </p:cNvGrpSpPr>
          <p:nvPr/>
        </p:nvGrpSpPr>
        <p:grpSpPr bwMode="auto">
          <a:xfrm>
            <a:off x="6400800" y="2819400"/>
            <a:ext cx="808038" cy="1341438"/>
            <a:chOff x="2496" y="1776"/>
            <a:chExt cx="509" cy="845"/>
          </a:xfrm>
        </p:grpSpPr>
        <p:sp>
          <p:nvSpPr>
            <p:cNvPr id="20508" name="Text Box 209"/>
            <p:cNvSpPr txBox="1">
              <a:spLocks noChangeArrowheads="1"/>
            </p:cNvSpPr>
            <p:nvPr/>
          </p:nvSpPr>
          <p:spPr bwMode="auto">
            <a:xfrm rot="-5400000">
              <a:off x="2768" y="2176"/>
              <a:ext cx="302" cy="173"/>
            </a:xfrm>
            <a:prstGeom prst="rect">
              <a:avLst/>
            </a:prstGeom>
            <a:noFill/>
            <a:ln w="44450">
              <a:noFill/>
              <a:prstDash val="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200" b="1">
                  <a:solidFill>
                    <a:srgbClr val="CC0000"/>
                  </a:solidFill>
                </a:rPr>
                <a:t>99.0</a:t>
              </a:r>
            </a:p>
          </p:txBody>
        </p:sp>
        <p:sp>
          <p:nvSpPr>
            <p:cNvPr id="20509" name="Text Box 209"/>
            <p:cNvSpPr txBox="1">
              <a:spLocks noChangeArrowheads="1"/>
            </p:cNvSpPr>
            <p:nvPr/>
          </p:nvSpPr>
          <p:spPr bwMode="auto">
            <a:xfrm>
              <a:off x="2496" y="2112"/>
              <a:ext cx="302" cy="173"/>
            </a:xfrm>
            <a:prstGeom prst="rect">
              <a:avLst/>
            </a:prstGeom>
            <a:noFill/>
            <a:ln w="44450">
              <a:noFill/>
              <a:prstDash val="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200" b="1">
                  <a:solidFill>
                    <a:srgbClr val="CC0000"/>
                  </a:solidFill>
                </a:rPr>
                <a:t>99.0</a:t>
              </a:r>
            </a:p>
          </p:txBody>
        </p:sp>
        <p:sp>
          <p:nvSpPr>
            <p:cNvPr id="20510" name="Text Box 209"/>
            <p:cNvSpPr txBox="1">
              <a:spLocks noChangeArrowheads="1"/>
            </p:cNvSpPr>
            <p:nvPr/>
          </p:nvSpPr>
          <p:spPr bwMode="auto">
            <a:xfrm rot="-5400000">
              <a:off x="2768" y="1840"/>
              <a:ext cx="302" cy="173"/>
            </a:xfrm>
            <a:prstGeom prst="rect">
              <a:avLst/>
            </a:prstGeom>
            <a:noFill/>
            <a:ln w="44450">
              <a:noFill/>
              <a:prstDash val="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200" b="1">
                  <a:solidFill>
                    <a:srgbClr val="CC0000"/>
                  </a:solidFill>
                </a:rPr>
                <a:t>99.0</a:t>
              </a:r>
            </a:p>
          </p:txBody>
        </p:sp>
        <p:sp>
          <p:nvSpPr>
            <p:cNvPr id="20511" name="Text Box 209"/>
            <p:cNvSpPr txBox="1">
              <a:spLocks noChangeArrowheads="1"/>
            </p:cNvSpPr>
            <p:nvPr/>
          </p:nvSpPr>
          <p:spPr bwMode="auto">
            <a:xfrm>
              <a:off x="2496" y="2448"/>
              <a:ext cx="116" cy="173"/>
            </a:xfrm>
            <a:prstGeom prst="rect">
              <a:avLst/>
            </a:prstGeom>
            <a:noFill/>
            <a:ln w="44450">
              <a:noFill/>
              <a:prstDash val="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zh-TW" sz="1200" b="1">
                <a:solidFill>
                  <a:srgbClr val="CC0000"/>
                </a:solidFill>
              </a:endParaRPr>
            </a:p>
          </p:txBody>
        </p:sp>
      </p:grpSp>
      <p:sp>
        <p:nvSpPr>
          <p:cNvPr id="20496" name="Text Box 203"/>
          <p:cNvSpPr txBox="1">
            <a:spLocks noChangeArrowheads="1"/>
          </p:cNvSpPr>
          <p:nvPr/>
        </p:nvSpPr>
        <p:spPr bwMode="auto">
          <a:xfrm>
            <a:off x="7010400" y="3886200"/>
            <a:ext cx="395288" cy="274638"/>
          </a:xfrm>
          <a:prstGeom prst="rect">
            <a:avLst/>
          </a:prstGeom>
          <a:noFill/>
          <a:ln w="44450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solidFill>
                  <a:srgbClr val="5F5F5F"/>
                </a:solidFill>
              </a:rPr>
              <a:t>1.0</a:t>
            </a:r>
          </a:p>
        </p:txBody>
      </p:sp>
      <p:sp>
        <p:nvSpPr>
          <p:cNvPr id="20497" name="Text Box 204"/>
          <p:cNvSpPr txBox="1">
            <a:spLocks noChangeArrowheads="1"/>
          </p:cNvSpPr>
          <p:nvPr/>
        </p:nvSpPr>
        <p:spPr bwMode="auto">
          <a:xfrm>
            <a:off x="6477000" y="3886200"/>
            <a:ext cx="395288" cy="274638"/>
          </a:xfrm>
          <a:prstGeom prst="rect">
            <a:avLst/>
          </a:prstGeom>
          <a:noFill/>
          <a:ln w="44450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solidFill>
                  <a:srgbClr val="5F5F5F"/>
                </a:solidFill>
              </a:rPr>
              <a:t>1.0</a:t>
            </a:r>
          </a:p>
        </p:txBody>
      </p:sp>
      <p:sp>
        <p:nvSpPr>
          <p:cNvPr id="20498" name="Text Box 205"/>
          <p:cNvSpPr txBox="1">
            <a:spLocks noChangeArrowheads="1"/>
          </p:cNvSpPr>
          <p:nvPr/>
        </p:nvSpPr>
        <p:spPr bwMode="auto">
          <a:xfrm>
            <a:off x="5943600" y="3886200"/>
            <a:ext cx="395288" cy="274638"/>
          </a:xfrm>
          <a:prstGeom prst="rect">
            <a:avLst/>
          </a:prstGeom>
          <a:noFill/>
          <a:ln w="44450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solidFill>
                  <a:srgbClr val="5F5F5F"/>
                </a:solidFill>
              </a:rPr>
              <a:t>1.0</a:t>
            </a:r>
          </a:p>
        </p:txBody>
      </p:sp>
      <p:sp>
        <p:nvSpPr>
          <p:cNvPr id="20499" name="Text Box 208"/>
          <p:cNvSpPr txBox="1">
            <a:spLocks noChangeArrowheads="1"/>
          </p:cNvSpPr>
          <p:nvPr/>
        </p:nvSpPr>
        <p:spPr bwMode="auto">
          <a:xfrm rot="-5400000">
            <a:off x="6340475" y="2955925"/>
            <a:ext cx="395288" cy="274638"/>
          </a:xfrm>
          <a:prstGeom prst="rect">
            <a:avLst/>
          </a:prstGeom>
          <a:noFill/>
          <a:ln w="44450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solidFill>
                  <a:srgbClr val="5F5F5F"/>
                </a:solidFill>
              </a:rPr>
              <a:t>1.0</a:t>
            </a:r>
          </a:p>
        </p:txBody>
      </p:sp>
      <p:sp>
        <p:nvSpPr>
          <p:cNvPr id="20500" name="Text Box 203"/>
          <p:cNvSpPr txBox="1">
            <a:spLocks noChangeArrowheads="1"/>
          </p:cNvSpPr>
          <p:nvPr/>
        </p:nvSpPr>
        <p:spPr bwMode="auto">
          <a:xfrm>
            <a:off x="7010400" y="3886200"/>
            <a:ext cx="395288" cy="274638"/>
          </a:xfrm>
          <a:prstGeom prst="rect">
            <a:avLst/>
          </a:prstGeom>
          <a:noFill/>
          <a:ln w="44450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solidFill>
                  <a:srgbClr val="5F5F5F"/>
                </a:solidFill>
              </a:rPr>
              <a:t>1.0</a:t>
            </a:r>
          </a:p>
        </p:txBody>
      </p:sp>
      <p:grpSp>
        <p:nvGrpSpPr>
          <p:cNvPr id="20501" name="Group 184"/>
          <p:cNvGrpSpPr>
            <a:grpSpLocks/>
          </p:cNvGrpSpPr>
          <p:nvPr/>
        </p:nvGrpSpPr>
        <p:grpSpPr bwMode="auto">
          <a:xfrm>
            <a:off x="5943600" y="2571750"/>
            <a:ext cx="1462088" cy="1589088"/>
            <a:chOff x="2208" y="1620"/>
            <a:chExt cx="921" cy="1001"/>
          </a:xfrm>
        </p:grpSpPr>
        <p:sp>
          <p:nvSpPr>
            <p:cNvPr id="20502" name="Text Box 207"/>
            <p:cNvSpPr txBox="1">
              <a:spLocks noChangeArrowheads="1"/>
            </p:cNvSpPr>
            <p:nvPr/>
          </p:nvSpPr>
          <p:spPr bwMode="auto">
            <a:xfrm rot="-5400000">
              <a:off x="2526" y="1591"/>
              <a:ext cx="116" cy="173"/>
            </a:xfrm>
            <a:prstGeom prst="rect">
              <a:avLst/>
            </a:prstGeom>
            <a:noFill/>
            <a:ln w="44450">
              <a:noFill/>
              <a:prstDash val="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zh-TW" sz="1200">
                <a:solidFill>
                  <a:srgbClr val="5F5F5F"/>
                </a:solidFill>
              </a:endParaRPr>
            </a:p>
          </p:txBody>
        </p:sp>
        <p:sp>
          <p:nvSpPr>
            <p:cNvPr id="20503" name="Text Box 203"/>
            <p:cNvSpPr txBox="1">
              <a:spLocks noChangeArrowheads="1"/>
            </p:cNvSpPr>
            <p:nvPr/>
          </p:nvSpPr>
          <p:spPr bwMode="auto">
            <a:xfrm>
              <a:off x="2880" y="2448"/>
              <a:ext cx="249" cy="173"/>
            </a:xfrm>
            <a:prstGeom prst="rect">
              <a:avLst/>
            </a:prstGeom>
            <a:noFill/>
            <a:ln w="44450">
              <a:noFill/>
              <a:prstDash val="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200">
                  <a:solidFill>
                    <a:srgbClr val="5F5F5F"/>
                  </a:solidFill>
                </a:rPr>
                <a:t>1.0</a:t>
              </a:r>
            </a:p>
          </p:txBody>
        </p:sp>
        <p:sp>
          <p:nvSpPr>
            <p:cNvPr id="20504" name="Text Box 204"/>
            <p:cNvSpPr txBox="1">
              <a:spLocks noChangeArrowheads="1"/>
            </p:cNvSpPr>
            <p:nvPr/>
          </p:nvSpPr>
          <p:spPr bwMode="auto">
            <a:xfrm>
              <a:off x="2544" y="2448"/>
              <a:ext cx="249" cy="173"/>
            </a:xfrm>
            <a:prstGeom prst="rect">
              <a:avLst/>
            </a:prstGeom>
            <a:noFill/>
            <a:ln w="44450">
              <a:noFill/>
              <a:prstDash val="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200">
                  <a:solidFill>
                    <a:srgbClr val="5F5F5F"/>
                  </a:solidFill>
                </a:rPr>
                <a:t>1.0</a:t>
              </a:r>
            </a:p>
          </p:txBody>
        </p:sp>
        <p:sp>
          <p:nvSpPr>
            <p:cNvPr id="20505" name="Text Box 205"/>
            <p:cNvSpPr txBox="1">
              <a:spLocks noChangeArrowheads="1"/>
            </p:cNvSpPr>
            <p:nvPr/>
          </p:nvSpPr>
          <p:spPr bwMode="auto">
            <a:xfrm>
              <a:off x="2208" y="2448"/>
              <a:ext cx="249" cy="173"/>
            </a:xfrm>
            <a:prstGeom prst="rect">
              <a:avLst/>
            </a:prstGeom>
            <a:noFill/>
            <a:ln w="44450">
              <a:noFill/>
              <a:prstDash val="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200">
                  <a:solidFill>
                    <a:srgbClr val="5F5F5F"/>
                  </a:solidFill>
                </a:rPr>
                <a:t>1.0</a:t>
              </a:r>
            </a:p>
          </p:txBody>
        </p:sp>
        <p:sp>
          <p:nvSpPr>
            <p:cNvPr id="20506" name="Text Box 208"/>
            <p:cNvSpPr txBox="1">
              <a:spLocks noChangeArrowheads="1"/>
            </p:cNvSpPr>
            <p:nvPr/>
          </p:nvSpPr>
          <p:spPr bwMode="auto">
            <a:xfrm rot="-5400000">
              <a:off x="2458" y="1862"/>
              <a:ext cx="249" cy="173"/>
            </a:xfrm>
            <a:prstGeom prst="rect">
              <a:avLst/>
            </a:prstGeom>
            <a:noFill/>
            <a:ln w="44450">
              <a:noFill/>
              <a:prstDash val="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200">
                  <a:solidFill>
                    <a:srgbClr val="5F5F5F"/>
                  </a:solidFill>
                </a:rPr>
                <a:t>1.0</a:t>
              </a:r>
            </a:p>
          </p:txBody>
        </p:sp>
        <p:sp>
          <p:nvSpPr>
            <p:cNvPr id="20507" name="Text Box 203"/>
            <p:cNvSpPr txBox="1">
              <a:spLocks noChangeArrowheads="1"/>
            </p:cNvSpPr>
            <p:nvPr/>
          </p:nvSpPr>
          <p:spPr bwMode="auto">
            <a:xfrm>
              <a:off x="2880" y="2448"/>
              <a:ext cx="249" cy="173"/>
            </a:xfrm>
            <a:prstGeom prst="rect">
              <a:avLst/>
            </a:prstGeom>
            <a:noFill/>
            <a:ln w="44450">
              <a:noFill/>
              <a:prstDash val="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200">
                  <a:solidFill>
                    <a:srgbClr val="5F5F5F"/>
                  </a:solidFill>
                </a:rPr>
                <a:t>1.0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smtClean="0">
                <a:latin typeface="Arial" pitchFamily="34" charset="0"/>
                <a:ea typeface="PMingLiU"/>
                <a:cs typeface="PMingLiU"/>
              </a:rPr>
              <a:t>Our Contributions</a:t>
            </a:r>
          </a:p>
        </p:txBody>
      </p:sp>
      <p:grpSp>
        <p:nvGrpSpPr>
          <p:cNvPr id="21507" name="Group 3"/>
          <p:cNvGrpSpPr>
            <a:grpSpLocks/>
          </p:cNvGrpSpPr>
          <p:nvPr/>
        </p:nvGrpSpPr>
        <p:grpSpPr bwMode="auto">
          <a:xfrm>
            <a:off x="3581400" y="2057400"/>
            <a:ext cx="2133600" cy="1371600"/>
            <a:chOff x="2256" y="1296"/>
            <a:chExt cx="1344" cy="864"/>
          </a:xfrm>
        </p:grpSpPr>
        <p:sp>
          <p:nvSpPr>
            <p:cNvPr id="21528" name="Line 4"/>
            <p:cNvSpPr>
              <a:spLocks noChangeShapeType="1"/>
            </p:cNvSpPr>
            <p:nvPr/>
          </p:nvSpPr>
          <p:spPr bwMode="auto">
            <a:xfrm>
              <a:off x="2928" y="129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9" name="AutoShape 5"/>
            <p:cNvSpPr>
              <a:spLocks noChangeArrowheads="1"/>
            </p:cNvSpPr>
            <p:nvPr/>
          </p:nvSpPr>
          <p:spPr bwMode="auto">
            <a:xfrm>
              <a:off x="2256" y="1632"/>
              <a:ext cx="1344" cy="52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CCFF"/>
                </a:gs>
                <a:gs pos="100000">
                  <a:srgbClr val="FFFF99"/>
                </a:gs>
              </a:gsLst>
              <a:lin ang="5400000" scaled="1"/>
            </a:gra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/>
                <a:t>IP Formulation</a:t>
              </a:r>
            </a:p>
            <a:p>
              <a:pPr algn="ctr"/>
              <a:r>
                <a:rPr lang="en-US" altLang="zh-TW" sz="1800"/>
                <a:t>(</a:t>
              </a:r>
              <a:r>
                <a:rPr lang="en-US" altLang="zh-TW" sz="1800" i="1"/>
                <a:t>handle 3-D GR</a:t>
              </a:r>
              <a:r>
                <a:rPr lang="en-US" altLang="zh-TW" sz="1800"/>
                <a:t>)</a:t>
              </a:r>
              <a:endParaRPr lang="zh-TW" altLang="en-US" sz="1800"/>
            </a:p>
          </p:txBody>
        </p:sp>
      </p:grpSp>
      <p:grpSp>
        <p:nvGrpSpPr>
          <p:cNvPr id="21508" name="Group 6"/>
          <p:cNvGrpSpPr>
            <a:grpSpLocks/>
          </p:cNvGrpSpPr>
          <p:nvPr/>
        </p:nvGrpSpPr>
        <p:grpSpPr bwMode="auto">
          <a:xfrm>
            <a:off x="1676400" y="3429000"/>
            <a:ext cx="5943600" cy="1450975"/>
            <a:chOff x="1056" y="2160"/>
            <a:chExt cx="3744" cy="914"/>
          </a:xfrm>
        </p:grpSpPr>
        <p:sp>
          <p:nvSpPr>
            <p:cNvPr id="21524" name="Line 7"/>
            <p:cNvSpPr>
              <a:spLocks noChangeShapeType="1"/>
            </p:cNvSpPr>
            <p:nvPr/>
          </p:nvSpPr>
          <p:spPr bwMode="auto">
            <a:xfrm flipH="1">
              <a:off x="1872" y="2160"/>
              <a:ext cx="1056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5" name="Line 8"/>
            <p:cNvSpPr>
              <a:spLocks noChangeShapeType="1"/>
            </p:cNvSpPr>
            <p:nvPr/>
          </p:nvSpPr>
          <p:spPr bwMode="auto">
            <a:xfrm>
              <a:off x="2928" y="2160"/>
              <a:ext cx="1056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6" name="AutoShape 9"/>
            <p:cNvSpPr>
              <a:spLocks noChangeArrowheads="1"/>
            </p:cNvSpPr>
            <p:nvPr/>
          </p:nvSpPr>
          <p:spPr bwMode="auto">
            <a:xfrm>
              <a:off x="1056" y="2544"/>
              <a:ext cx="1630" cy="53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00FFCC"/>
                </a:gs>
              </a:gsLst>
              <a:lin ang="5400000" scaled="1"/>
            </a:gra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/>
                <a:t>Price and Branch</a:t>
              </a:r>
            </a:p>
          </p:txBody>
        </p:sp>
        <p:sp>
          <p:nvSpPr>
            <p:cNvPr id="21527" name="AutoShape 10"/>
            <p:cNvSpPr>
              <a:spLocks noChangeArrowheads="1"/>
            </p:cNvSpPr>
            <p:nvPr/>
          </p:nvSpPr>
          <p:spPr bwMode="auto">
            <a:xfrm>
              <a:off x="3170" y="2544"/>
              <a:ext cx="1630" cy="53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00FFCC"/>
                </a:gs>
              </a:gsLst>
              <a:lin ang="5400000" scaled="1"/>
            </a:gra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Problem Decomposition</a:t>
              </a:r>
            </a:p>
          </p:txBody>
        </p:sp>
      </p:grpSp>
      <p:grpSp>
        <p:nvGrpSpPr>
          <p:cNvPr id="21509" name="Group 11"/>
          <p:cNvGrpSpPr>
            <a:grpSpLocks/>
          </p:cNvGrpSpPr>
          <p:nvPr/>
        </p:nvGrpSpPr>
        <p:grpSpPr bwMode="auto">
          <a:xfrm>
            <a:off x="2971800" y="4876800"/>
            <a:ext cx="3352800" cy="1447800"/>
            <a:chOff x="1872" y="3072"/>
            <a:chExt cx="2112" cy="912"/>
          </a:xfrm>
        </p:grpSpPr>
        <p:sp>
          <p:nvSpPr>
            <p:cNvPr id="21521" name="Line 12"/>
            <p:cNvSpPr>
              <a:spLocks noChangeShapeType="1"/>
            </p:cNvSpPr>
            <p:nvPr/>
          </p:nvSpPr>
          <p:spPr bwMode="auto">
            <a:xfrm>
              <a:off x="1872" y="3072"/>
              <a:ext cx="1056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2" name="Line 13"/>
            <p:cNvSpPr>
              <a:spLocks noChangeShapeType="1"/>
            </p:cNvSpPr>
            <p:nvPr/>
          </p:nvSpPr>
          <p:spPr bwMode="auto">
            <a:xfrm flipH="1">
              <a:off x="2928" y="3072"/>
              <a:ext cx="1056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3" name="AutoShape 14"/>
            <p:cNvSpPr>
              <a:spLocks noChangeArrowheads="1"/>
            </p:cNvSpPr>
            <p:nvPr/>
          </p:nvSpPr>
          <p:spPr bwMode="auto">
            <a:xfrm>
              <a:off x="2016" y="3456"/>
              <a:ext cx="1824" cy="528"/>
            </a:xfrm>
            <a:prstGeom prst="flowChartDocument">
              <a:avLst/>
            </a:prstGeom>
            <a:gradFill rotWithShape="1">
              <a:gsLst>
                <a:gs pos="0">
                  <a:srgbClr val="00FFCC"/>
                </a:gs>
                <a:gs pos="100000">
                  <a:srgbClr val="00FFCC"/>
                </a:gs>
              </a:gsLst>
              <a:lin ang="5400000" scaled="1"/>
            </a:gra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/>
                <a:t>Scalable IP for GR</a:t>
              </a:r>
            </a:p>
          </p:txBody>
        </p:sp>
      </p:grpSp>
      <p:sp>
        <p:nvSpPr>
          <p:cNvPr id="21510" name="AutoShape 15"/>
          <p:cNvSpPr>
            <a:spLocks noChangeArrowheads="1"/>
          </p:cNvSpPr>
          <p:nvPr/>
        </p:nvSpPr>
        <p:spPr bwMode="auto">
          <a:xfrm>
            <a:off x="3200400" y="1524000"/>
            <a:ext cx="2895600" cy="609600"/>
          </a:xfrm>
          <a:prstGeom prst="flowChartDocument">
            <a:avLst/>
          </a:prstGeom>
          <a:solidFill>
            <a:srgbClr val="00C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/>
              <a:t>Global Routing</a:t>
            </a:r>
          </a:p>
        </p:txBody>
      </p:sp>
      <p:sp>
        <p:nvSpPr>
          <p:cNvPr id="21511" name="Line 17"/>
          <p:cNvSpPr>
            <a:spLocks noChangeShapeType="1"/>
          </p:cNvSpPr>
          <p:nvPr/>
        </p:nvSpPr>
        <p:spPr bwMode="auto">
          <a:xfrm flipH="1">
            <a:off x="2971800" y="3429000"/>
            <a:ext cx="16764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1512" name="Group 21"/>
          <p:cNvGrpSpPr>
            <a:grpSpLocks/>
          </p:cNvGrpSpPr>
          <p:nvPr/>
        </p:nvGrpSpPr>
        <p:grpSpPr bwMode="auto">
          <a:xfrm>
            <a:off x="2971800" y="4876800"/>
            <a:ext cx="3352800" cy="1447800"/>
            <a:chOff x="1872" y="3072"/>
            <a:chExt cx="2112" cy="912"/>
          </a:xfrm>
        </p:grpSpPr>
        <p:sp>
          <p:nvSpPr>
            <p:cNvPr id="21518" name="Line 22"/>
            <p:cNvSpPr>
              <a:spLocks noChangeShapeType="1"/>
            </p:cNvSpPr>
            <p:nvPr/>
          </p:nvSpPr>
          <p:spPr bwMode="auto">
            <a:xfrm>
              <a:off x="1872" y="3072"/>
              <a:ext cx="1056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9" name="Line 23"/>
            <p:cNvSpPr>
              <a:spLocks noChangeShapeType="1"/>
            </p:cNvSpPr>
            <p:nvPr/>
          </p:nvSpPr>
          <p:spPr bwMode="auto">
            <a:xfrm flipH="1">
              <a:off x="2928" y="3072"/>
              <a:ext cx="1056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0" name="AutoShape 24"/>
            <p:cNvSpPr>
              <a:spLocks noChangeArrowheads="1"/>
            </p:cNvSpPr>
            <p:nvPr/>
          </p:nvSpPr>
          <p:spPr bwMode="auto">
            <a:xfrm>
              <a:off x="2016" y="3456"/>
              <a:ext cx="1824" cy="528"/>
            </a:xfrm>
            <a:prstGeom prst="flowChartDocumen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solidFill>
                    <a:srgbClr val="969696"/>
                  </a:solidFill>
                </a:rPr>
                <a:t>GRIP</a:t>
              </a:r>
              <a:endParaRPr lang="zh-TW" altLang="en-US" sz="1800">
                <a:solidFill>
                  <a:srgbClr val="969696"/>
                </a:solidFill>
              </a:endParaRPr>
            </a:p>
          </p:txBody>
        </p:sp>
      </p:grpSp>
      <p:grpSp>
        <p:nvGrpSpPr>
          <p:cNvPr id="21513" name="Group 26"/>
          <p:cNvGrpSpPr>
            <a:grpSpLocks/>
          </p:cNvGrpSpPr>
          <p:nvPr/>
        </p:nvGrpSpPr>
        <p:grpSpPr bwMode="auto">
          <a:xfrm>
            <a:off x="3581400" y="2057400"/>
            <a:ext cx="2133600" cy="1371600"/>
            <a:chOff x="2256" y="1296"/>
            <a:chExt cx="1344" cy="864"/>
          </a:xfrm>
        </p:grpSpPr>
        <p:sp>
          <p:nvSpPr>
            <p:cNvPr id="21516" name="Line 27"/>
            <p:cNvSpPr>
              <a:spLocks noChangeShapeType="1"/>
            </p:cNvSpPr>
            <p:nvPr/>
          </p:nvSpPr>
          <p:spPr bwMode="auto">
            <a:xfrm>
              <a:off x="2928" y="129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7" name="AutoShape 28"/>
            <p:cNvSpPr>
              <a:spLocks noChangeArrowheads="1"/>
            </p:cNvSpPr>
            <p:nvPr/>
          </p:nvSpPr>
          <p:spPr bwMode="auto">
            <a:xfrm>
              <a:off x="2256" y="1632"/>
              <a:ext cx="1344" cy="52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solidFill>
                    <a:srgbClr val="969696"/>
                  </a:solidFill>
                </a:rPr>
                <a:t>IP Formulation</a:t>
              </a:r>
            </a:p>
            <a:p>
              <a:pPr algn="ctr"/>
              <a:r>
                <a:rPr lang="en-US" altLang="zh-TW" sz="1800">
                  <a:solidFill>
                    <a:srgbClr val="969696"/>
                  </a:solidFill>
                </a:rPr>
                <a:t>(</a:t>
              </a:r>
              <a:r>
                <a:rPr lang="en-US" altLang="zh-TW" sz="1800" i="1">
                  <a:solidFill>
                    <a:srgbClr val="969696"/>
                  </a:solidFill>
                </a:rPr>
                <a:t>handle 3-D GR</a:t>
              </a:r>
              <a:r>
                <a:rPr lang="en-US" altLang="zh-TW" sz="1800">
                  <a:solidFill>
                    <a:srgbClr val="969696"/>
                  </a:solidFill>
                </a:rPr>
                <a:t>)</a:t>
              </a:r>
              <a:endParaRPr lang="zh-TW" altLang="en-US" sz="1800">
                <a:solidFill>
                  <a:srgbClr val="969696"/>
                </a:solidFill>
              </a:endParaRPr>
            </a:p>
          </p:txBody>
        </p:sp>
      </p:grpSp>
      <p:sp>
        <p:nvSpPr>
          <p:cNvPr id="21514" name="AutoShape 25"/>
          <p:cNvSpPr>
            <a:spLocks noChangeArrowheads="1"/>
          </p:cNvSpPr>
          <p:nvPr/>
        </p:nvSpPr>
        <p:spPr bwMode="auto">
          <a:xfrm>
            <a:off x="3197225" y="1524000"/>
            <a:ext cx="2895600" cy="609600"/>
          </a:xfrm>
          <a:prstGeom prst="flowChartDocumen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969696"/>
                </a:solidFill>
              </a:rPr>
              <a:t>Global Routing</a:t>
            </a:r>
          </a:p>
        </p:txBody>
      </p:sp>
      <p:sp>
        <p:nvSpPr>
          <p:cNvPr id="21515" name="AutoShape 9"/>
          <p:cNvSpPr>
            <a:spLocks noChangeArrowheads="1"/>
          </p:cNvSpPr>
          <p:nvPr/>
        </p:nvSpPr>
        <p:spPr bwMode="auto">
          <a:xfrm>
            <a:off x="1676400" y="4038600"/>
            <a:ext cx="2587625" cy="8413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969696"/>
                </a:solidFill>
              </a:rPr>
              <a:t>Price and Branch</a:t>
            </a:r>
            <a:endParaRPr lang="zh-TW" altLang="en-US" sz="1800" i="1">
              <a:solidFill>
                <a:srgbClr val="96969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AutoShape 102"/>
          <p:cNvSpPr>
            <a:spLocks noChangeArrowheads="1"/>
          </p:cNvSpPr>
          <p:nvPr/>
        </p:nvSpPr>
        <p:spPr bwMode="auto">
          <a:xfrm>
            <a:off x="4343400" y="2133600"/>
            <a:ext cx="4419600" cy="1524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B3E0E0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Rectangle 6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smtClean="0">
                <a:latin typeface="Arial" pitchFamily="34" charset="0"/>
                <a:ea typeface="PMingLiU"/>
                <a:cs typeface="PMingLiU"/>
              </a:rPr>
              <a:t>IP Decomposition: Motivation</a:t>
            </a:r>
          </a:p>
        </p:txBody>
      </p:sp>
      <p:sp>
        <p:nvSpPr>
          <p:cNvPr id="4101" name="Rectangle 64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TW" sz="2400" smtClean="0">
                <a:latin typeface="Arial" pitchFamily="34" charset="0"/>
                <a:ea typeface="PMingLiU"/>
                <a:cs typeface="PMingLiU"/>
              </a:rPr>
              <a:t>Big instance – too many rows in IP-GR</a:t>
            </a:r>
            <a:endParaRPr lang="zh-TW" altLang="en-US" sz="2400" smtClean="0">
              <a:latin typeface="Arial" pitchFamily="34" charset="0"/>
              <a:ea typeface="PMingLiU"/>
              <a:cs typeface="PMingLiU"/>
            </a:endParaRPr>
          </a:p>
        </p:txBody>
      </p:sp>
      <p:pic>
        <p:nvPicPr>
          <p:cNvPr id="170049" name="Picture 6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2600" y="5486400"/>
            <a:ext cx="838200" cy="6667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sp>
        <p:nvSpPr>
          <p:cNvPr id="170093" name="Text Box 109"/>
          <p:cNvSpPr txBox="1">
            <a:spLocks noChangeArrowheads="1"/>
          </p:cNvSpPr>
          <p:nvPr/>
        </p:nvSpPr>
        <p:spPr bwMode="auto">
          <a:xfrm>
            <a:off x="2740025" y="5607050"/>
            <a:ext cx="508952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Arial Unicode MS" pitchFamily="34" charset="-120"/>
                <a:cs typeface="Arial Unicode MS" pitchFamily="34" charset="-120"/>
              </a:rPr>
              <a:t>Solution: Problem Decomposition</a:t>
            </a:r>
          </a:p>
        </p:txBody>
      </p:sp>
      <p:graphicFrame>
        <p:nvGraphicFramePr>
          <p:cNvPr id="4098" name="Object 7"/>
          <p:cNvGraphicFramePr>
            <a:graphicFrameLocks noChangeAspect="1"/>
          </p:cNvGraphicFramePr>
          <p:nvPr/>
        </p:nvGraphicFramePr>
        <p:xfrm>
          <a:off x="1295400" y="2362200"/>
          <a:ext cx="2844800" cy="218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1892160" imgH="1447560" progId="">
                  <p:embed/>
                </p:oleObj>
              </mc:Choice>
              <mc:Fallback>
                <p:oleObj name="Equation" r:id="rId5" imgW="1892160" imgH="144756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362200"/>
                        <a:ext cx="2844800" cy="218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AutoShape 111"/>
          <p:cNvSpPr>
            <a:spLocks noChangeArrowheads="1"/>
          </p:cNvSpPr>
          <p:nvPr/>
        </p:nvSpPr>
        <p:spPr bwMode="auto">
          <a:xfrm>
            <a:off x="838200" y="32004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gradFill rotWithShape="1">
            <a:gsLst>
              <a:gs pos="0">
                <a:srgbClr val="DDEEA9"/>
              </a:gs>
              <a:gs pos="100000">
                <a:srgbClr val="99CC00"/>
              </a:gs>
            </a:gsLst>
            <a:lin ang="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5" name="Text Box 112"/>
          <p:cNvSpPr txBox="1">
            <a:spLocks noChangeArrowheads="1"/>
          </p:cNvSpPr>
          <p:nvPr/>
        </p:nvSpPr>
        <p:spPr bwMode="auto">
          <a:xfrm>
            <a:off x="4572000" y="2193925"/>
            <a:ext cx="4152900" cy="13112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/>
              <a:t>Benchmark adaptec1:</a:t>
            </a:r>
          </a:p>
          <a:p>
            <a:pPr>
              <a:buFontTx/>
              <a:buChar char="•"/>
            </a:pPr>
            <a:r>
              <a:rPr lang="en-US" altLang="zh-TW" sz="2000"/>
              <a:t> Contains 176K multi-terminal nets</a:t>
            </a:r>
          </a:p>
          <a:p>
            <a:pPr>
              <a:buFontTx/>
              <a:buChar char="•"/>
            </a:pPr>
            <a:r>
              <a:rPr lang="en-US" altLang="zh-TW" sz="2000"/>
              <a:t> Grid size – 324 x 324</a:t>
            </a:r>
          </a:p>
          <a:p>
            <a:pPr>
              <a:buFontTx/>
              <a:buChar char="•"/>
            </a:pPr>
            <a:r>
              <a:rPr lang="en-US" altLang="zh-TW" sz="2000"/>
              <a:t> Layers – 6</a:t>
            </a:r>
          </a:p>
        </p:txBody>
      </p:sp>
      <p:sp>
        <p:nvSpPr>
          <p:cNvPr id="170102" name="Text Box 118"/>
          <p:cNvSpPr txBox="1">
            <a:spLocks noChangeArrowheads="1"/>
          </p:cNvSpPr>
          <p:nvPr/>
        </p:nvSpPr>
        <p:spPr bwMode="auto">
          <a:xfrm>
            <a:off x="4830763" y="3870325"/>
            <a:ext cx="3395662" cy="1128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/>
              <a:t># of Net constraints </a:t>
            </a:r>
            <a:r>
              <a:rPr lang="en-US" altLang="zh-TW" sz="1400"/>
              <a:t>   </a:t>
            </a:r>
            <a:r>
              <a:rPr lang="en-US" altLang="zh-TW" sz="2000"/>
              <a:t> : 176K</a:t>
            </a:r>
          </a:p>
          <a:p>
            <a:r>
              <a:rPr lang="en-US" altLang="zh-TW" sz="2000"/>
              <a:t># of Edge constraints</a:t>
            </a:r>
            <a:r>
              <a:rPr lang="en-US" altLang="zh-TW" sz="1400"/>
              <a:t> </a:t>
            </a:r>
            <a:r>
              <a:rPr lang="en-US" altLang="zh-TW" sz="1200"/>
              <a:t> </a:t>
            </a:r>
            <a:r>
              <a:rPr lang="en-US" altLang="zh-TW" sz="2000"/>
              <a:t>: 629K</a:t>
            </a:r>
          </a:p>
          <a:p>
            <a:endParaRPr lang="en-US" altLang="zh-TW" sz="800"/>
          </a:p>
          <a:p>
            <a:r>
              <a:rPr lang="en-US" altLang="zh-TW" sz="2000"/>
              <a:t># of total constraints   : 805K</a:t>
            </a:r>
          </a:p>
        </p:txBody>
      </p:sp>
      <p:grpSp>
        <p:nvGrpSpPr>
          <p:cNvPr id="3" name="Group 125"/>
          <p:cNvGrpSpPr>
            <a:grpSpLocks/>
          </p:cNvGrpSpPr>
          <p:nvPr/>
        </p:nvGrpSpPr>
        <p:grpSpPr bwMode="auto">
          <a:xfrm>
            <a:off x="4267200" y="4191000"/>
            <a:ext cx="4114800" cy="814388"/>
            <a:chOff x="2784" y="2640"/>
            <a:chExt cx="2592" cy="513"/>
          </a:xfrm>
        </p:grpSpPr>
        <p:sp>
          <p:nvSpPr>
            <p:cNvPr id="4109" name="Line 119"/>
            <p:cNvSpPr>
              <a:spLocks noChangeShapeType="1"/>
            </p:cNvSpPr>
            <p:nvPr/>
          </p:nvSpPr>
          <p:spPr bwMode="auto">
            <a:xfrm>
              <a:off x="2784" y="2880"/>
              <a:ext cx="25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Text Box 120"/>
            <p:cNvSpPr txBox="1">
              <a:spLocks noChangeArrowheads="1"/>
            </p:cNvSpPr>
            <p:nvPr/>
          </p:nvSpPr>
          <p:spPr bwMode="auto">
            <a:xfrm>
              <a:off x="2875" y="2640"/>
              <a:ext cx="209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/>
              <a:r>
                <a:rPr lang="en-US" altLang="zh-TW" sz="2000"/>
                <a:t>+</a:t>
              </a:r>
            </a:p>
          </p:txBody>
        </p:sp>
        <p:sp>
          <p:nvSpPr>
            <p:cNvPr id="4111" name="Text Box 121"/>
            <p:cNvSpPr txBox="1">
              <a:spLocks noChangeArrowheads="1"/>
            </p:cNvSpPr>
            <p:nvPr/>
          </p:nvSpPr>
          <p:spPr bwMode="auto">
            <a:xfrm>
              <a:off x="2875" y="2903"/>
              <a:ext cx="209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/>
                <a:t>=</a:t>
              </a:r>
            </a:p>
          </p:txBody>
        </p:sp>
      </p:grpSp>
      <p:sp>
        <p:nvSpPr>
          <p:cNvPr id="170106" name="AutoShape 122"/>
          <p:cNvSpPr>
            <a:spLocks noChangeArrowheads="1"/>
          </p:cNvSpPr>
          <p:nvPr/>
        </p:nvSpPr>
        <p:spPr bwMode="auto">
          <a:xfrm>
            <a:off x="838200" y="3733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gradFill rotWithShape="1">
            <a:gsLst>
              <a:gs pos="0">
                <a:srgbClr val="DDEEA9"/>
              </a:gs>
              <a:gs pos="100000">
                <a:srgbClr val="99CC00"/>
              </a:gs>
            </a:gsLst>
            <a:lin ang="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0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70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70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70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0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0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093" grpId="0"/>
      <p:bldP spid="2" grpId="0" animBg="1"/>
      <p:bldP spid="2" grpId="1" animBg="1"/>
      <p:bldP spid="17010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smtClean="0">
                <a:latin typeface="Arial" pitchFamily="34" charset="0"/>
                <a:ea typeface="PMingLiU"/>
                <a:cs typeface="PMingLiU"/>
              </a:rPr>
              <a:t>Solving IP-GR for A Subregion</a:t>
            </a:r>
          </a:p>
        </p:txBody>
      </p:sp>
      <p:grpSp>
        <p:nvGrpSpPr>
          <p:cNvPr id="2" name="Group 127"/>
          <p:cNvGrpSpPr>
            <a:grpSpLocks/>
          </p:cNvGrpSpPr>
          <p:nvPr/>
        </p:nvGrpSpPr>
        <p:grpSpPr bwMode="auto">
          <a:xfrm>
            <a:off x="5486400" y="2209800"/>
            <a:ext cx="1600200" cy="1600200"/>
            <a:chOff x="3456" y="1296"/>
            <a:chExt cx="1008" cy="1008"/>
          </a:xfrm>
        </p:grpSpPr>
        <p:sp>
          <p:nvSpPr>
            <p:cNvPr id="22662" name="Line 76"/>
            <p:cNvSpPr>
              <a:spLocks noChangeShapeType="1"/>
            </p:cNvSpPr>
            <p:nvPr/>
          </p:nvSpPr>
          <p:spPr bwMode="auto">
            <a:xfrm>
              <a:off x="4128" y="1296"/>
              <a:ext cx="0" cy="100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63" name="Line 78"/>
            <p:cNvSpPr>
              <a:spLocks noChangeShapeType="1"/>
            </p:cNvSpPr>
            <p:nvPr/>
          </p:nvSpPr>
          <p:spPr bwMode="auto">
            <a:xfrm>
              <a:off x="3792" y="1296"/>
              <a:ext cx="0" cy="100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64" name="Line 79"/>
            <p:cNvSpPr>
              <a:spLocks noChangeShapeType="1"/>
            </p:cNvSpPr>
            <p:nvPr/>
          </p:nvSpPr>
          <p:spPr bwMode="auto">
            <a:xfrm>
              <a:off x="3456" y="1968"/>
              <a:ext cx="100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65" name="Line 80"/>
            <p:cNvSpPr>
              <a:spLocks noChangeShapeType="1"/>
            </p:cNvSpPr>
            <p:nvPr/>
          </p:nvSpPr>
          <p:spPr bwMode="auto">
            <a:xfrm>
              <a:off x="3456" y="1632"/>
              <a:ext cx="100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66" name="Rectangle 82"/>
            <p:cNvSpPr>
              <a:spLocks noChangeArrowheads="1"/>
            </p:cNvSpPr>
            <p:nvPr/>
          </p:nvSpPr>
          <p:spPr bwMode="auto">
            <a:xfrm>
              <a:off x="3456" y="1296"/>
              <a:ext cx="1008" cy="10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3896" name="Text Box 93"/>
          <p:cNvSpPr txBox="1">
            <a:spLocks noChangeArrowheads="1"/>
          </p:cNvSpPr>
          <p:nvPr/>
        </p:nvSpPr>
        <p:spPr bwMode="auto">
          <a:xfrm>
            <a:off x="5105400" y="3276600"/>
            <a:ext cx="3365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/>
              <a:t>S</a:t>
            </a:r>
            <a:endParaRPr lang="en-US" altLang="zh-TW" sz="1800" baseline="-25000"/>
          </a:p>
        </p:txBody>
      </p:sp>
      <p:grpSp>
        <p:nvGrpSpPr>
          <p:cNvPr id="3" name="Group 139"/>
          <p:cNvGrpSpPr>
            <a:grpSpLocks/>
          </p:cNvGrpSpPr>
          <p:nvPr/>
        </p:nvGrpSpPr>
        <p:grpSpPr bwMode="auto">
          <a:xfrm>
            <a:off x="7086600" y="2209800"/>
            <a:ext cx="1536700" cy="1595438"/>
            <a:chOff x="4560" y="1488"/>
            <a:chExt cx="968" cy="1005"/>
          </a:xfrm>
        </p:grpSpPr>
        <p:grpSp>
          <p:nvGrpSpPr>
            <p:cNvPr id="22655" name="Group 134"/>
            <p:cNvGrpSpPr>
              <a:grpSpLocks/>
            </p:cNvGrpSpPr>
            <p:nvPr/>
          </p:nvGrpSpPr>
          <p:grpSpPr bwMode="auto">
            <a:xfrm>
              <a:off x="4560" y="1488"/>
              <a:ext cx="530" cy="1005"/>
              <a:chOff x="4462" y="1488"/>
              <a:chExt cx="530" cy="1005"/>
            </a:xfrm>
          </p:grpSpPr>
          <p:sp>
            <p:nvSpPr>
              <p:cNvPr id="22657" name="Oval 128"/>
              <p:cNvSpPr>
                <a:spLocks noChangeArrowheads="1"/>
              </p:cNvSpPr>
              <p:nvPr/>
            </p:nvSpPr>
            <p:spPr bwMode="auto">
              <a:xfrm>
                <a:off x="4944" y="196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8" name="Line 130"/>
              <p:cNvSpPr>
                <a:spLocks noChangeShapeType="1"/>
              </p:cNvSpPr>
              <p:nvPr/>
            </p:nvSpPr>
            <p:spPr bwMode="auto">
              <a:xfrm>
                <a:off x="4464" y="1488"/>
                <a:ext cx="480" cy="48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2659" name="Line 131"/>
              <p:cNvSpPr>
                <a:spLocks noChangeShapeType="1"/>
              </p:cNvSpPr>
              <p:nvPr/>
            </p:nvSpPr>
            <p:spPr bwMode="auto">
              <a:xfrm flipV="1">
                <a:off x="4462" y="2015"/>
                <a:ext cx="478" cy="47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2660" name="Line 132"/>
              <p:cNvSpPr>
                <a:spLocks noChangeShapeType="1"/>
              </p:cNvSpPr>
              <p:nvPr/>
            </p:nvSpPr>
            <p:spPr bwMode="auto">
              <a:xfrm>
                <a:off x="4464" y="1824"/>
                <a:ext cx="480" cy="14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2661" name="Line 133"/>
              <p:cNvSpPr>
                <a:spLocks noChangeShapeType="1"/>
              </p:cNvSpPr>
              <p:nvPr/>
            </p:nvSpPr>
            <p:spPr bwMode="auto">
              <a:xfrm flipV="1">
                <a:off x="4464" y="2016"/>
                <a:ext cx="480" cy="14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</p:grpSp>
        <p:sp>
          <p:nvSpPr>
            <p:cNvPr id="22656" name="Text Box 138"/>
            <p:cNvSpPr txBox="1">
              <a:spLocks noChangeArrowheads="1"/>
            </p:cNvSpPr>
            <p:nvPr/>
          </p:nvSpPr>
          <p:spPr bwMode="auto">
            <a:xfrm>
              <a:off x="4944" y="2112"/>
              <a:ext cx="584" cy="366"/>
            </a:xfrm>
            <a:prstGeom prst="rect">
              <a:avLst/>
            </a:prstGeom>
            <a:noFill/>
            <a:ln w="31750">
              <a:noFill/>
              <a:prstDash val="sysDot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4400"/>
              <a:r>
                <a:rPr lang="en-US" altLang="zh-TW"/>
                <a:t>auxiliary</a:t>
              </a:r>
            </a:p>
            <a:p>
              <a:pPr algn="ctr" defTabSz="914400"/>
              <a:r>
                <a:rPr lang="en-US" altLang="zh-TW"/>
                <a:t>node</a:t>
              </a:r>
            </a:p>
          </p:txBody>
        </p:sp>
      </p:grpSp>
      <p:grpSp>
        <p:nvGrpSpPr>
          <p:cNvPr id="5" name="Group 142"/>
          <p:cNvGrpSpPr>
            <a:grpSpLocks/>
          </p:cNvGrpSpPr>
          <p:nvPr/>
        </p:nvGrpSpPr>
        <p:grpSpPr bwMode="auto">
          <a:xfrm>
            <a:off x="6781800" y="2667000"/>
            <a:ext cx="381000" cy="442913"/>
            <a:chOff x="4368" y="1776"/>
            <a:chExt cx="240" cy="279"/>
          </a:xfrm>
        </p:grpSpPr>
        <p:sp>
          <p:nvSpPr>
            <p:cNvPr id="22653" name="Text Box 93"/>
            <p:cNvSpPr txBox="1">
              <a:spLocks noChangeArrowheads="1"/>
            </p:cNvSpPr>
            <p:nvPr/>
          </p:nvSpPr>
          <p:spPr bwMode="auto">
            <a:xfrm>
              <a:off x="4368" y="1824"/>
              <a:ext cx="20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/>
                <a:t>T</a:t>
              </a:r>
              <a:endParaRPr lang="en-US" altLang="zh-TW" sz="1800" baseline="-25000"/>
            </a:p>
          </p:txBody>
        </p:sp>
        <p:sp>
          <p:nvSpPr>
            <p:cNvPr id="22654" name="Oval 89"/>
            <p:cNvSpPr>
              <a:spLocks noChangeArrowheads="1"/>
            </p:cNvSpPr>
            <p:nvPr/>
          </p:nvSpPr>
          <p:spPr bwMode="auto">
            <a:xfrm>
              <a:off x="4512" y="1776"/>
              <a:ext cx="96" cy="96"/>
            </a:xfrm>
            <a:prstGeom prst="ellipse">
              <a:avLst/>
            </a:prstGeom>
            <a:solidFill>
              <a:srgbClr val="0000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3920" name="Freeform 144"/>
          <p:cNvSpPr>
            <a:spLocks/>
          </p:cNvSpPr>
          <p:nvPr/>
        </p:nvSpPr>
        <p:spPr bwMode="auto">
          <a:xfrm>
            <a:off x="5486400" y="2209800"/>
            <a:ext cx="2359025" cy="1069975"/>
          </a:xfrm>
          <a:custGeom>
            <a:avLst/>
            <a:gdLst>
              <a:gd name="T0" fmla="*/ 0 w 1488"/>
              <a:gd name="T1" fmla="*/ 2147483647 h 672"/>
              <a:gd name="T2" fmla="*/ 2147483647 w 1488"/>
              <a:gd name="T3" fmla="*/ 2147483647 h 672"/>
              <a:gd name="T4" fmla="*/ 2147483647 w 1488"/>
              <a:gd name="T5" fmla="*/ 0 h 672"/>
              <a:gd name="T6" fmla="*/ 2147483647 w 1488"/>
              <a:gd name="T7" fmla="*/ 0 h 672"/>
              <a:gd name="T8" fmla="*/ 2147483647 w 1488"/>
              <a:gd name="T9" fmla="*/ 2147483647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88"/>
              <a:gd name="T16" fmla="*/ 0 h 672"/>
              <a:gd name="T17" fmla="*/ 1488 w 1488"/>
              <a:gd name="T18" fmla="*/ 672 h 6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88" h="672">
                <a:moveTo>
                  <a:pt x="0" y="672"/>
                </a:moveTo>
                <a:lnTo>
                  <a:pt x="336" y="672"/>
                </a:lnTo>
                <a:lnTo>
                  <a:pt x="336" y="0"/>
                </a:lnTo>
                <a:lnTo>
                  <a:pt x="1008" y="0"/>
                </a:lnTo>
                <a:lnTo>
                  <a:pt x="1488" y="480"/>
                </a:lnTo>
              </a:path>
            </a:pathLst>
          </a:cu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03921" name="Freeform 145"/>
          <p:cNvSpPr>
            <a:spLocks/>
          </p:cNvSpPr>
          <p:nvPr/>
        </p:nvSpPr>
        <p:spPr bwMode="auto">
          <a:xfrm>
            <a:off x="5410200" y="2743200"/>
            <a:ext cx="2438400" cy="533400"/>
          </a:xfrm>
          <a:custGeom>
            <a:avLst/>
            <a:gdLst>
              <a:gd name="T0" fmla="*/ 0 w 1536"/>
              <a:gd name="T1" fmla="*/ 2147483647 h 336"/>
              <a:gd name="T2" fmla="*/ 2147483647 w 1536"/>
              <a:gd name="T3" fmla="*/ 2147483647 h 336"/>
              <a:gd name="T4" fmla="*/ 2147483647 w 1536"/>
              <a:gd name="T5" fmla="*/ 0 h 336"/>
              <a:gd name="T6" fmla="*/ 2147483647 w 1536"/>
              <a:gd name="T7" fmla="*/ 0 h 336"/>
              <a:gd name="T8" fmla="*/ 2147483647 w 1536"/>
              <a:gd name="T9" fmla="*/ 2147483647 h 3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6"/>
              <a:gd name="T16" fmla="*/ 0 h 336"/>
              <a:gd name="T17" fmla="*/ 1536 w 1536"/>
              <a:gd name="T18" fmla="*/ 336 h 3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6" h="336">
                <a:moveTo>
                  <a:pt x="0" y="336"/>
                </a:moveTo>
                <a:lnTo>
                  <a:pt x="384" y="336"/>
                </a:lnTo>
                <a:lnTo>
                  <a:pt x="384" y="0"/>
                </a:lnTo>
                <a:lnTo>
                  <a:pt x="1056" y="0"/>
                </a:lnTo>
                <a:lnTo>
                  <a:pt x="1536" y="144"/>
                </a:lnTo>
              </a:path>
            </a:pathLst>
          </a:custGeom>
          <a:noFill/>
          <a:ln w="38100">
            <a:solidFill>
              <a:srgbClr val="99CC00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03922" name="Freeform 146"/>
          <p:cNvSpPr>
            <a:spLocks/>
          </p:cNvSpPr>
          <p:nvPr/>
        </p:nvSpPr>
        <p:spPr bwMode="auto">
          <a:xfrm>
            <a:off x="5486400" y="3048000"/>
            <a:ext cx="2362200" cy="228600"/>
          </a:xfrm>
          <a:custGeom>
            <a:avLst/>
            <a:gdLst>
              <a:gd name="T0" fmla="*/ 0 w 1488"/>
              <a:gd name="T1" fmla="*/ 2147483647 h 144"/>
              <a:gd name="T2" fmla="*/ 2147483647 w 1488"/>
              <a:gd name="T3" fmla="*/ 2147483647 h 144"/>
              <a:gd name="T4" fmla="*/ 2147483647 w 1488"/>
              <a:gd name="T5" fmla="*/ 0 h 144"/>
              <a:gd name="T6" fmla="*/ 0 60000 65536"/>
              <a:gd name="T7" fmla="*/ 0 60000 65536"/>
              <a:gd name="T8" fmla="*/ 0 60000 65536"/>
              <a:gd name="T9" fmla="*/ 0 w 1488"/>
              <a:gd name="T10" fmla="*/ 0 h 144"/>
              <a:gd name="T11" fmla="*/ 1488 w 1488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88" h="144">
                <a:moveTo>
                  <a:pt x="0" y="144"/>
                </a:moveTo>
                <a:lnTo>
                  <a:pt x="1008" y="144"/>
                </a:lnTo>
                <a:lnTo>
                  <a:pt x="1488" y="0"/>
                </a:lnTo>
              </a:path>
            </a:pathLst>
          </a:cu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03923" name="Freeform 147"/>
          <p:cNvSpPr>
            <a:spLocks/>
          </p:cNvSpPr>
          <p:nvPr/>
        </p:nvSpPr>
        <p:spPr bwMode="auto">
          <a:xfrm>
            <a:off x="5486400" y="3048000"/>
            <a:ext cx="2362200" cy="762000"/>
          </a:xfrm>
          <a:custGeom>
            <a:avLst/>
            <a:gdLst>
              <a:gd name="T0" fmla="*/ 0 w 1488"/>
              <a:gd name="T1" fmla="*/ 2147483647 h 480"/>
              <a:gd name="T2" fmla="*/ 0 w 1488"/>
              <a:gd name="T3" fmla="*/ 2147483647 h 480"/>
              <a:gd name="T4" fmla="*/ 2147483647 w 1488"/>
              <a:gd name="T5" fmla="*/ 2147483647 h 480"/>
              <a:gd name="T6" fmla="*/ 2147483647 w 1488"/>
              <a:gd name="T7" fmla="*/ 0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1488"/>
              <a:gd name="T13" fmla="*/ 0 h 480"/>
              <a:gd name="T14" fmla="*/ 1488 w 1488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88" h="480">
                <a:moveTo>
                  <a:pt x="0" y="144"/>
                </a:moveTo>
                <a:lnTo>
                  <a:pt x="0" y="480"/>
                </a:lnTo>
                <a:lnTo>
                  <a:pt x="1008" y="480"/>
                </a:lnTo>
                <a:lnTo>
                  <a:pt x="1488" y="0"/>
                </a:lnTo>
              </a:path>
            </a:pathLst>
          </a:custGeom>
          <a:noFill/>
          <a:ln w="38100">
            <a:solidFill>
              <a:srgbClr val="99CC00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73102" name="Oval 89"/>
          <p:cNvSpPr>
            <a:spLocks noChangeArrowheads="1"/>
          </p:cNvSpPr>
          <p:nvPr/>
        </p:nvSpPr>
        <p:spPr bwMode="auto">
          <a:xfrm>
            <a:off x="5410200" y="3200400"/>
            <a:ext cx="152400" cy="152400"/>
          </a:xfrm>
          <a:prstGeom prst="ellipse">
            <a:avLst/>
          </a:prstGeom>
          <a:solidFill>
            <a:srgbClr val="00008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143"/>
          <p:cNvGrpSpPr>
            <a:grpSpLocks/>
          </p:cNvGrpSpPr>
          <p:nvPr/>
        </p:nvGrpSpPr>
        <p:grpSpPr bwMode="auto">
          <a:xfrm>
            <a:off x="7797800" y="2681288"/>
            <a:ext cx="431800" cy="392112"/>
            <a:chOff x="5008" y="1785"/>
            <a:chExt cx="272" cy="247"/>
          </a:xfrm>
        </p:grpSpPr>
        <p:sp>
          <p:nvSpPr>
            <p:cNvPr id="22651" name="Oval 89"/>
            <p:cNvSpPr>
              <a:spLocks noChangeArrowheads="1"/>
            </p:cNvSpPr>
            <p:nvPr/>
          </p:nvSpPr>
          <p:spPr bwMode="auto">
            <a:xfrm>
              <a:off x="5008" y="1936"/>
              <a:ext cx="96" cy="96"/>
            </a:xfrm>
            <a:prstGeom prst="ellipse">
              <a:avLst/>
            </a:prstGeom>
            <a:solidFill>
              <a:srgbClr val="0000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52" name="Text Box 93"/>
            <p:cNvSpPr txBox="1">
              <a:spLocks noChangeArrowheads="1"/>
            </p:cNvSpPr>
            <p:nvPr/>
          </p:nvSpPr>
          <p:spPr bwMode="auto">
            <a:xfrm>
              <a:off x="5076" y="1785"/>
              <a:ext cx="20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/>
                <a:t>T</a:t>
              </a:r>
              <a:endParaRPr lang="en-US" altLang="zh-TW" sz="1800" baseline="-25000"/>
            </a:p>
          </p:txBody>
        </p:sp>
      </p:grpSp>
      <p:grpSp>
        <p:nvGrpSpPr>
          <p:cNvPr id="7" name="Group 234"/>
          <p:cNvGrpSpPr>
            <a:grpSpLocks/>
          </p:cNvGrpSpPr>
          <p:nvPr/>
        </p:nvGrpSpPr>
        <p:grpSpPr bwMode="auto">
          <a:xfrm>
            <a:off x="5181600" y="4191000"/>
            <a:ext cx="3673475" cy="2193925"/>
            <a:chOff x="3264" y="2736"/>
            <a:chExt cx="2314" cy="1382"/>
          </a:xfrm>
        </p:grpSpPr>
        <p:sp>
          <p:nvSpPr>
            <p:cNvPr id="22583" name="Freeform 224"/>
            <p:cNvSpPr>
              <a:spLocks/>
            </p:cNvSpPr>
            <p:nvPr/>
          </p:nvSpPr>
          <p:spPr bwMode="auto">
            <a:xfrm>
              <a:off x="4464" y="2784"/>
              <a:ext cx="672" cy="1248"/>
            </a:xfrm>
            <a:custGeom>
              <a:avLst/>
              <a:gdLst>
                <a:gd name="T0" fmla="*/ 0 w 672"/>
                <a:gd name="T1" fmla="*/ 576 h 1248"/>
                <a:gd name="T2" fmla="*/ 672 w 672"/>
                <a:gd name="T3" fmla="*/ 1248 h 1248"/>
                <a:gd name="T4" fmla="*/ 672 w 672"/>
                <a:gd name="T5" fmla="*/ 672 h 1248"/>
                <a:gd name="T6" fmla="*/ 0 w 672"/>
                <a:gd name="T7" fmla="*/ 0 h 1248"/>
                <a:gd name="T8" fmla="*/ 0 w 672"/>
                <a:gd name="T9" fmla="*/ 576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1248"/>
                <a:gd name="T17" fmla="*/ 672 w 672"/>
                <a:gd name="T18" fmla="*/ 1248 h 1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1248">
                  <a:moveTo>
                    <a:pt x="0" y="576"/>
                  </a:moveTo>
                  <a:lnTo>
                    <a:pt x="672" y="1248"/>
                  </a:lnTo>
                  <a:lnTo>
                    <a:pt x="672" y="672"/>
                  </a:lnTo>
                  <a:lnTo>
                    <a:pt x="0" y="0"/>
                  </a:lnTo>
                  <a:lnTo>
                    <a:pt x="0" y="576"/>
                  </a:lnTo>
                  <a:close/>
                </a:path>
              </a:pathLst>
            </a:custGeom>
            <a:solidFill>
              <a:srgbClr val="99CCFF">
                <a:alpha val="70195"/>
              </a:srgbClr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584" name="Line 227"/>
            <p:cNvSpPr>
              <a:spLocks noChangeShapeType="1"/>
            </p:cNvSpPr>
            <p:nvPr/>
          </p:nvSpPr>
          <p:spPr bwMode="auto">
            <a:xfrm flipV="1">
              <a:off x="5136" y="3408"/>
              <a:ext cx="432" cy="62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585" name="Line 229"/>
            <p:cNvSpPr>
              <a:spLocks noChangeShapeType="1"/>
            </p:cNvSpPr>
            <p:nvPr/>
          </p:nvSpPr>
          <p:spPr bwMode="auto">
            <a:xfrm flipV="1">
              <a:off x="5136" y="3408"/>
              <a:ext cx="432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586" name="Line 230"/>
            <p:cNvSpPr>
              <a:spLocks noChangeShapeType="1"/>
            </p:cNvSpPr>
            <p:nvPr/>
          </p:nvSpPr>
          <p:spPr bwMode="auto">
            <a:xfrm flipV="1">
              <a:off x="5136" y="3408"/>
              <a:ext cx="432" cy="4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587" name="Line 231"/>
            <p:cNvSpPr>
              <a:spLocks noChangeShapeType="1"/>
            </p:cNvSpPr>
            <p:nvPr/>
          </p:nvSpPr>
          <p:spPr bwMode="auto">
            <a:xfrm>
              <a:off x="4800" y="3120"/>
              <a:ext cx="768" cy="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588" name="Line 232"/>
            <p:cNvSpPr>
              <a:spLocks noChangeShapeType="1"/>
            </p:cNvSpPr>
            <p:nvPr/>
          </p:nvSpPr>
          <p:spPr bwMode="auto">
            <a:xfrm>
              <a:off x="4464" y="2784"/>
              <a:ext cx="1104" cy="62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grpSp>
          <p:nvGrpSpPr>
            <p:cNvPr id="22589" name="Group 113"/>
            <p:cNvGrpSpPr>
              <a:grpSpLocks/>
            </p:cNvGrpSpPr>
            <p:nvPr/>
          </p:nvGrpSpPr>
          <p:grpSpPr bwMode="auto">
            <a:xfrm>
              <a:off x="3264" y="2736"/>
              <a:ext cx="1920" cy="1382"/>
              <a:chOff x="3312" y="1584"/>
              <a:chExt cx="1920" cy="1382"/>
            </a:xfrm>
          </p:grpSpPr>
          <p:grpSp>
            <p:nvGrpSpPr>
              <p:cNvPr id="22591" name="Group 234"/>
              <p:cNvGrpSpPr>
                <a:grpSpLocks/>
              </p:cNvGrpSpPr>
              <p:nvPr/>
            </p:nvGrpSpPr>
            <p:grpSpPr bwMode="auto">
              <a:xfrm>
                <a:off x="3312" y="1584"/>
                <a:ext cx="1920" cy="1344"/>
                <a:chOff x="2928" y="2640"/>
                <a:chExt cx="1920" cy="1344"/>
              </a:xfrm>
            </p:grpSpPr>
            <p:sp>
              <p:nvSpPr>
                <p:cNvPr id="22596" name="Line 184"/>
                <p:cNvSpPr>
                  <a:spLocks noChangeShapeType="1"/>
                </p:cNvSpPr>
                <p:nvPr/>
              </p:nvSpPr>
              <p:spPr bwMode="auto">
                <a:xfrm>
                  <a:off x="3552" y="3264"/>
                  <a:ext cx="576" cy="0"/>
                </a:xfrm>
                <a:prstGeom prst="line">
                  <a:avLst/>
                </a:prstGeom>
                <a:noFill/>
                <a:ln w="22225">
                  <a:solidFill>
                    <a:srgbClr val="99CC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97" name="Line 183"/>
                <p:cNvSpPr>
                  <a:spLocks noChangeShapeType="1"/>
                </p:cNvSpPr>
                <p:nvPr/>
              </p:nvSpPr>
              <p:spPr bwMode="auto">
                <a:xfrm>
                  <a:off x="2976" y="3264"/>
                  <a:ext cx="576" cy="0"/>
                </a:xfrm>
                <a:prstGeom prst="line">
                  <a:avLst/>
                </a:prstGeom>
                <a:noFill/>
                <a:ln w="22225">
                  <a:solidFill>
                    <a:srgbClr val="99CC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98" name="Line 196"/>
                <p:cNvSpPr>
                  <a:spLocks noChangeShapeType="1"/>
                </p:cNvSpPr>
                <p:nvPr/>
              </p:nvSpPr>
              <p:spPr bwMode="auto">
                <a:xfrm>
                  <a:off x="3888" y="3600"/>
                  <a:ext cx="576" cy="0"/>
                </a:xfrm>
                <a:prstGeom prst="line">
                  <a:avLst/>
                </a:prstGeom>
                <a:noFill/>
                <a:ln w="22225">
                  <a:solidFill>
                    <a:srgbClr val="99CC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99" name="Line 195"/>
                <p:cNvSpPr>
                  <a:spLocks noChangeShapeType="1"/>
                </p:cNvSpPr>
                <p:nvPr/>
              </p:nvSpPr>
              <p:spPr bwMode="auto">
                <a:xfrm>
                  <a:off x="3312" y="3600"/>
                  <a:ext cx="576" cy="0"/>
                </a:xfrm>
                <a:prstGeom prst="line">
                  <a:avLst/>
                </a:prstGeom>
                <a:noFill/>
                <a:ln w="22225">
                  <a:solidFill>
                    <a:srgbClr val="99CC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600" name="Line 229"/>
                <p:cNvSpPr>
                  <a:spLocks noChangeShapeType="1"/>
                </p:cNvSpPr>
                <p:nvPr/>
              </p:nvSpPr>
              <p:spPr bwMode="auto">
                <a:xfrm>
                  <a:off x="2976" y="2976"/>
                  <a:ext cx="336" cy="336"/>
                </a:xfrm>
                <a:prstGeom prst="line">
                  <a:avLst/>
                </a:prstGeom>
                <a:noFill/>
                <a:ln w="22225">
                  <a:solidFill>
                    <a:srgbClr val="00008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601" name="Line 228"/>
                <p:cNvSpPr>
                  <a:spLocks noChangeShapeType="1"/>
                </p:cNvSpPr>
                <p:nvPr/>
              </p:nvSpPr>
              <p:spPr bwMode="auto">
                <a:xfrm>
                  <a:off x="3312" y="3312"/>
                  <a:ext cx="336" cy="336"/>
                </a:xfrm>
                <a:prstGeom prst="line">
                  <a:avLst/>
                </a:prstGeom>
                <a:noFill/>
                <a:ln w="22225">
                  <a:solidFill>
                    <a:srgbClr val="00008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602" name="Line 230"/>
                <p:cNvSpPr>
                  <a:spLocks noChangeShapeType="1"/>
                </p:cNvSpPr>
                <p:nvPr/>
              </p:nvSpPr>
              <p:spPr bwMode="auto">
                <a:xfrm>
                  <a:off x="3552" y="2976"/>
                  <a:ext cx="336" cy="336"/>
                </a:xfrm>
                <a:prstGeom prst="line">
                  <a:avLst/>
                </a:prstGeom>
                <a:noFill/>
                <a:ln w="22225">
                  <a:solidFill>
                    <a:srgbClr val="00008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603" name="Line 231"/>
                <p:cNvSpPr>
                  <a:spLocks noChangeShapeType="1"/>
                </p:cNvSpPr>
                <p:nvPr/>
              </p:nvSpPr>
              <p:spPr bwMode="auto">
                <a:xfrm>
                  <a:off x="3888" y="3312"/>
                  <a:ext cx="336" cy="336"/>
                </a:xfrm>
                <a:prstGeom prst="line">
                  <a:avLst/>
                </a:prstGeom>
                <a:noFill/>
                <a:ln w="22225">
                  <a:solidFill>
                    <a:srgbClr val="00008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604" name="Line 232"/>
                <p:cNvSpPr>
                  <a:spLocks noChangeShapeType="1"/>
                </p:cNvSpPr>
                <p:nvPr/>
              </p:nvSpPr>
              <p:spPr bwMode="auto">
                <a:xfrm>
                  <a:off x="4128" y="2976"/>
                  <a:ext cx="336" cy="336"/>
                </a:xfrm>
                <a:prstGeom prst="line">
                  <a:avLst/>
                </a:prstGeom>
                <a:noFill/>
                <a:ln w="22225">
                  <a:solidFill>
                    <a:srgbClr val="00008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605" name="Line 233"/>
                <p:cNvSpPr>
                  <a:spLocks noChangeShapeType="1"/>
                </p:cNvSpPr>
                <p:nvPr/>
              </p:nvSpPr>
              <p:spPr bwMode="auto">
                <a:xfrm>
                  <a:off x="4464" y="3312"/>
                  <a:ext cx="336" cy="336"/>
                </a:xfrm>
                <a:prstGeom prst="line">
                  <a:avLst/>
                </a:prstGeom>
                <a:noFill/>
                <a:ln w="22225">
                  <a:solidFill>
                    <a:srgbClr val="00008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606" name="Line 187"/>
                <p:cNvSpPr>
                  <a:spLocks noChangeShapeType="1"/>
                </p:cNvSpPr>
                <p:nvPr/>
              </p:nvSpPr>
              <p:spPr bwMode="auto">
                <a:xfrm>
                  <a:off x="2976" y="2688"/>
                  <a:ext cx="0" cy="576"/>
                </a:xfrm>
                <a:prstGeom prst="line">
                  <a:avLst/>
                </a:prstGeom>
                <a:noFill/>
                <a:ln w="22225">
                  <a:solidFill>
                    <a:srgbClr val="8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607" name="Line 185"/>
                <p:cNvSpPr>
                  <a:spLocks noChangeShapeType="1"/>
                </p:cNvSpPr>
                <p:nvPr/>
              </p:nvSpPr>
              <p:spPr bwMode="auto">
                <a:xfrm>
                  <a:off x="2976" y="2688"/>
                  <a:ext cx="576" cy="0"/>
                </a:xfrm>
                <a:prstGeom prst="line">
                  <a:avLst/>
                </a:prstGeom>
                <a:noFill/>
                <a:ln w="22225">
                  <a:solidFill>
                    <a:srgbClr val="99CC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608" name="Line 188"/>
                <p:cNvSpPr>
                  <a:spLocks noChangeShapeType="1"/>
                </p:cNvSpPr>
                <p:nvPr/>
              </p:nvSpPr>
              <p:spPr bwMode="auto">
                <a:xfrm>
                  <a:off x="3552" y="2688"/>
                  <a:ext cx="0" cy="576"/>
                </a:xfrm>
                <a:prstGeom prst="line">
                  <a:avLst/>
                </a:prstGeom>
                <a:noFill/>
                <a:ln w="22225">
                  <a:solidFill>
                    <a:srgbClr val="8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609" name="Line 186"/>
                <p:cNvSpPr>
                  <a:spLocks noChangeShapeType="1"/>
                </p:cNvSpPr>
                <p:nvPr/>
              </p:nvSpPr>
              <p:spPr bwMode="auto">
                <a:xfrm>
                  <a:off x="3552" y="2688"/>
                  <a:ext cx="576" cy="0"/>
                </a:xfrm>
                <a:prstGeom prst="line">
                  <a:avLst/>
                </a:prstGeom>
                <a:noFill/>
                <a:ln w="22225">
                  <a:solidFill>
                    <a:srgbClr val="99CC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610" name="Line 189"/>
                <p:cNvSpPr>
                  <a:spLocks noChangeShapeType="1"/>
                </p:cNvSpPr>
                <p:nvPr/>
              </p:nvSpPr>
              <p:spPr bwMode="auto">
                <a:xfrm>
                  <a:off x="4128" y="2688"/>
                  <a:ext cx="0" cy="576"/>
                </a:xfrm>
                <a:prstGeom prst="line">
                  <a:avLst/>
                </a:prstGeom>
                <a:noFill/>
                <a:ln w="22225">
                  <a:solidFill>
                    <a:srgbClr val="8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611" name="Oval 83"/>
                <p:cNvSpPr>
                  <a:spLocks noChangeArrowheads="1"/>
                </p:cNvSpPr>
                <p:nvPr/>
              </p:nvSpPr>
              <p:spPr bwMode="auto">
                <a:xfrm>
                  <a:off x="2928" y="3216"/>
                  <a:ext cx="96" cy="9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CC00"/>
                    </a:gs>
                    <a:gs pos="100000">
                      <a:srgbClr val="475E00"/>
                    </a:gs>
                  </a:gsLst>
                  <a:lin ang="2700000" scaled="1"/>
                </a:gradFill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TW" sz="1400"/>
                </a:p>
              </p:txBody>
            </p:sp>
            <p:sp>
              <p:nvSpPr>
                <p:cNvPr id="22612" name="Oval 161"/>
                <p:cNvSpPr>
                  <a:spLocks noChangeArrowheads="1"/>
                </p:cNvSpPr>
                <p:nvPr/>
              </p:nvSpPr>
              <p:spPr bwMode="auto">
                <a:xfrm>
                  <a:off x="2928" y="2928"/>
                  <a:ext cx="96" cy="9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FF"/>
                    </a:gs>
                    <a:gs pos="100000">
                      <a:srgbClr val="000076"/>
                    </a:gs>
                  </a:gsLst>
                  <a:lin ang="5400000" scaled="1"/>
                </a:gradFill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TW" sz="1400"/>
                </a:p>
              </p:txBody>
            </p:sp>
            <p:sp>
              <p:nvSpPr>
                <p:cNvPr id="22613" name="Oval 176"/>
                <p:cNvSpPr>
                  <a:spLocks noChangeArrowheads="1"/>
                </p:cNvSpPr>
                <p:nvPr/>
              </p:nvSpPr>
              <p:spPr bwMode="auto">
                <a:xfrm>
                  <a:off x="3504" y="3216"/>
                  <a:ext cx="96" cy="9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CC00"/>
                    </a:gs>
                    <a:gs pos="100000">
                      <a:srgbClr val="475E00"/>
                    </a:gs>
                  </a:gsLst>
                  <a:lin ang="2700000" scaled="1"/>
                </a:gradFill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TW" sz="1400"/>
                </a:p>
              </p:txBody>
            </p:sp>
            <p:sp>
              <p:nvSpPr>
                <p:cNvPr id="22614" name="Oval 177"/>
                <p:cNvSpPr>
                  <a:spLocks noChangeArrowheads="1"/>
                </p:cNvSpPr>
                <p:nvPr/>
              </p:nvSpPr>
              <p:spPr bwMode="auto">
                <a:xfrm>
                  <a:off x="4080" y="3216"/>
                  <a:ext cx="96" cy="9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CC00"/>
                    </a:gs>
                    <a:gs pos="100000">
                      <a:srgbClr val="475E00"/>
                    </a:gs>
                  </a:gsLst>
                  <a:lin ang="2700000" scaled="1"/>
                </a:gradFill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TW" sz="1400"/>
                </a:p>
              </p:txBody>
            </p:sp>
            <p:sp>
              <p:nvSpPr>
                <p:cNvPr id="22615" name="Oval 178"/>
                <p:cNvSpPr>
                  <a:spLocks noChangeArrowheads="1"/>
                </p:cNvSpPr>
                <p:nvPr/>
              </p:nvSpPr>
              <p:spPr bwMode="auto">
                <a:xfrm>
                  <a:off x="3504" y="2928"/>
                  <a:ext cx="96" cy="9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FF"/>
                    </a:gs>
                    <a:gs pos="100000">
                      <a:srgbClr val="000076"/>
                    </a:gs>
                  </a:gsLst>
                  <a:lin ang="5400000" scaled="1"/>
                </a:gradFill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TW" sz="1400"/>
                </a:p>
              </p:txBody>
            </p:sp>
            <p:sp>
              <p:nvSpPr>
                <p:cNvPr id="22616" name="Oval 179"/>
                <p:cNvSpPr>
                  <a:spLocks noChangeArrowheads="1"/>
                </p:cNvSpPr>
                <p:nvPr/>
              </p:nvSpPr>
              <p:spPr bwMode="auto">
                <a:xfrm>
                  <a:off x="4080" y="2928"/>
                  <a:ext cx="96" cy="9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FF"/>
                    </a:gs>
                    <a:gs pos="100000">
                      <a:srgbClr val="000076"/>
                    </a:gs>
                  </a:gsLst>
                  <a:lin ang="5400000" scaled="1"/>
                </a:gradFill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TW" sz="1400"/>
                </a:p>
              </p:txBody>
            </p:sp>
            <p:sp>
              <p:nvSpPr>
                <p:cNvPr id="22617" name="Oval 180"/>
                <p:cNvSpPr>
                  <a:spLocks noChangeArrowheads="1"/>
                </p:cNvSpPr>
                <p:nvPr/>
              </p:nvSpPr>
              <p:spPr bwMode="auto">
                <a:xfrm>
                  <a:off x="3504" y="2640"/>
                  <a:ext cx="96" cy="9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CC00"/>
                    </a:gs>
                    <a:gs pos="100000">
                      <a:srgbClr val="475E00"/>
                    </a:gs>
                  </a:gsLst>
                  <a:lin ang="2700000" scaled="1"/>
                </a:gradFill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TW" sz="1400"/>
                </a:p>
              </p:txBody>
            </p:sp>
            <p:sp>
              <p:nvSpPr>
                <p:cNvPr id="22618" name="Oval 181"/>
                <p:cNvSpPr>
                  <a:spLocks noChangeArrowheads="1"/>
                </p:cNvSpPr>
                <p:nvPr/>
              </p:nvSpPr>
              <p:spPr bwMode="auto">
                <a:xfrm>
                  <a:off x="4080" y="2640"/>
                  <a:ext cx="96" cy="9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CC00"/>
                    </a:gs>
                    <a:gs pos="100000">
                      <a:srgbClr val="475E00"/>
                    </a:gs>
                  </a:gsLst>
                  <a:lin ang="2700000" scaled="1"/>
                </a:gradFill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TW" sz="1400"/>
                </a:p>
              </p:txBody>
            </p:sp>
            <p:sp>
              <p:nvSpPr>
                <p:cNvPr id="22619" name="Oval 182"/>
                <p:cNvSpPr>
                  <a:spLocks noChangeArrowheads="1"/>
                </p:cNvSpPr>
                <p:nvPr/>
              </p:nvSpPr>
              <p:spPr bwMode="auto">
                <a:xfrm>
                  <a:off x="2928" y="2640"/>
                  <a:ext cx="96" cy="9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CC00"/>
                    </a:gs>
                    <a:gs pos="100000">
                      <a:srgbClr val="475E00"/>
                    </a:gs>
                  </a:gsLst>
                  <a:lin ang="2700000" scaled="1"/>
                </a:gradFill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TW" sz="1400"/>
                </a:p>
              </p:txBody>
            </p:sp>
            <p:sp>
              <p:nvSpPr>
                <p:cNvPr id="22620" name="Line 192"/>
                <p:cNvSpPr>
                  <a:spLocks noChangeShapeType="1"/>
                </p:cNvSpPr>
                <p:nvPr/>
              </p:nvSpPr>
              <p:spPr bwMode="auto">
                <a:xfrm>
                  <a:off x="3312" y="3024"/>
                  <a:ext cx="0" cy="576"/>
                </a:xfrm>
                <a:prstGeom prst="line">
                  <a:avLst/>
                </a:prstGeom>
                <a:noFill/>
                <a:ln w="22225">
                  <a:solidFill>
                    <a:srgbClr val="8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621" name="Line 193"/>
                <p:cNvSpPr>
                  <a:spLocks noChangeShapeType="1"/>
                </p:cNvSpPr>
                <p:nvPr/>
              </p:nvSpPr>
              <p:spPr bwMode="auto">
                <a:xfrm>
                  <a:off x="3312" y="3024"/>
                  <a:ext cx="576" cy="0"/>
                </a:xfrm>
                <a:prstGeom prst="line">
                  <a:avLst/>
                </a:prstGeom>
                <a:noFill/>
                <a:ln w="22225">
                  <a:solidFill>
                    <a:srgbClr val="99CC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622" name="Line 194"/>
                <p:cNvSpPr>
                  <a:spLocks noChangeShapeType="1"/>
                </p:cNvSpPr>
                <p:nvPr/>
              </p:nvSpPr>
              <p:spPr bwMode="auto">
                <a:xfrm>
                  <a:off x="3888" y="3024"/>
                  <a:ext cx="0" cy="576"/>
                </a:xfrm>
                <a:prstGeom prst="line">
                  <a:avLst/>
                </a:prstGeom>
                <a:noFill/>
                <a:ln w="22225">
                  <a:solidFill>
                    <a:srgbClr val="8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623" name="Line 197"/>
                <p:cNvSpPr>
                  <a:spLocks noChangeShapeType="1"/>
                </p:cNvSpPr>
                <p:nvPr/>
              </p:nvSpPr>
              <p:spPr bwMode="auto">
                <a:xfrm>
                  <a:off x="3888" y="3024"/>
                  <a:ext cx="576" cy="0"/>
                </a:xfrm>
                <a:prstGeom prst="line">
                  <a:avLst/>
                </a:prstGeom>
                <a:noFill/>
                <a:ln w="22225">
                  <a:solidFill>
                    <a:srgbClr val="99CC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624" name="Line 198"/>
                <p:cNvSpPr>
                  <a:spLocks noChangeShapeType="1"/>
                </p:cNvSpPr>
                <p:nvPr/>
              </p:nvSpPr>
              <p:spPr bwMode="auto">
                <a:xfrm>
                  <a:off x="4464" y="3024"/>
                  <a:ext cx="0" cy="576"/>
                </a:xfrm>
                <a:prstGeom prst="line">
                  <a:avLst/>
                </a:prstGeom>
                <a:noFill/>
                <a:ln w="22225">
                  <a:solidFill>
                    <a:srgbClr val="8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625" name="Oval 199"/>
                <p:cNvSpPr>
                  <a:spLocks noChangeArrowheads="1"/>
                </p:cNvSpPr>
                <p:nvPr/>
              </p:nvSpPr>
              <p:spPr bwMode="auto">
                <a:xfrm>
                  <a:off x="3264" y="3552"/>
                  <a:ext cx="96" cy="9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CC00"/>
                    </a:gs>
                    <a:gs pos="100000">
                      <a:srgbClr val="475E00"/>
                    </a:gs>
                  </a:gsLst>
                  <a:lin ang="2700000" scaled="1"/>
                </a:gradFill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TW" sz="1400"/>
                </a:p>
              </p:txBody>
            </p:sp>
            <p:sp>
              <p:nvSpPr>
                <p:cNvPr id="22626" name="Oval 200"/>
                <p:cNvSpPr>
                  <a:spLocks noChangeArrowheads="1"/>
                </p:cNvSpPr>
                <p:nvPr/>
              </p:nvSpPr>
              <p:spPr bwMode="auto">
                <a:xfrm>
                  <a:off x="3264" y="3264"/>
                  <a:ext cx="96" cy="9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FF"/>
                    </a:gs>
                    <a:gs pos="100000">
                      <a:srgbClr val="000076"/>
                    </a:gs>
                  </a:gsLst>
                  <a:lin ang="5400000" scaled="1"/>
                </a:gradFill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TW" sz="1400"/>
                </a:p>
              </p:txBody>
            </p:sp>
            <p:sp>
              <p:nvSpPr>
                <p:cNvPr id="22627" name="Oval 201"/>
                <p:cNvSpPr>
                  <a:spLocks noChangeArrowheads="1"/>
                </p:cNvSpPr>
                <p:nvPr/>
              </p:nvSpPr>
              <p:spPr bwMode="auto">
                <a:xfrm>
                  <a:off x="3840" y="3552"/>
                  <a:ext cx="96" cy="9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CC00"/>
                    </a:gs>
                    <a:gs pos="100000">
                      <a:srgbClr val="475E00"/>
                    </a:gs>
                  </a:gsLst>
                  <a:lin ang="2700000" scaled="1"/>
                </a:gradFill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TW" sz="1400"/>
                </a:p>
              </p:txBody>
            </p:sp>
            <p:sp>
              <p:nvSpPr>
                <p:cNvPr id="22628" name="Oval 202"/>
                <p:cNvSpPr>
                  <a:spLocks noChangeArrowheads="1"/>
                </p:cNvSpPr>
                <p:nvPr/>
              </p:nvSpPr>
              <p:spPr bwMode="auto">
                <a:xfrm>
                  <a:off x="4416" y="3552"/>
                  <a:ext cx="96" cy="9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CC00"/>
                    </a:gs>
                    <a:gs pos="100000">
                      <a:srgbClr val="475E00"/>
                    </a:gs>
                  </a:gsLst>
                  <a:lin ang="2700000" scaled="1"/>
                </a:gradFill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TW" sz="1400"/>
                </a:p>
              </p:txBody>
            </p:sp>
            <p:sp>
              <p:nvSpPr>
                <p:cNvPr id="22629" name="Oval 203"/>
                <p:cNvSpPr>
                  <a:spLocks noChangeArrowheads="1"/>
                </p:cNvSpPr>
                <p:nvPr/>
              </p:nvSpPr>
              <p:spPr bwMode="auto">
                <a:xfrm>
                  <a:off x="3840" y="3264"/>
                  <a:ext cx="96" cy="9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FF"/>
                    </a:gs>
                    <a:gs pos="100000">
                      <a:srgbClr val="000076"/>
                    </a:gs>
                  </a:gsLst>
                  <a:lin ang="5400000" scaled="1"/>
                </a:gradFill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TW" sz="1400"/>
                </a:p>
              </p:txBody>
            </p:sp>
            <p:sp>
              <p:nvSpPr>
                <p:cNvPr id="22630" name="Oval 204"/>
                <p:cNvSpPr>
                  <a:spLocks noChangeArrowheads="1"/>
                </p:cNvSpPr>
                <p:nvPr/>
              </p:nvSpPr>
              <p:spPr bwMode="auto">
                <a:xfrm>
                  <a:off x="4416" y="3264"/>
                  <a:ext cx="96" cy="9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FF"/>
                    </a:gs>
                    <a:gs pos="100000">
                      <a:srgbClr val="000076"/>
                    </a:gs>
                  </a:gsLst>
                  <a:lin ang="5400000" scaled="1"/>
                </a:gradFill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TW" sz="1400"/>
                </a:p>
              </p:txBody>
            </p:sp>
            <p:sp>
              <p:nvSpPr>
                <p:cNvPr id="22631" name="Oval 205"/>
                <p:cNvSpPr>
                  <a:spLocks noChangeArrowheads="1"/>
                </p:cNvSpPr>
                <p:nvPr/>
              </p:nvSpPr>
              <p:spPr bwMode="auto">
                <a:xfrm>
                  <a:off x="3840" y="2976"/>
                  <a:ext cx="96" cy="9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CC00"/>
                    </a:gs>
                    <a:gs pos="100000">
                      <a:srgbClr val="475E00"/>
                    </a:gs>
                  </a:gsLst>
                  <a:lin ang="2700000" scaled="1"/>
                </a:gradFill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TW" sz="1400"/>
                </a:p>
              </p:txBody>
            </p:sp>
            <p:sp>
              <p:nvSpPr>
                <p:cNvPr id="22632" name="Oval 206"/>
                <p:cNvSpPr>
                  <a:spLocks noChangeArrowheads="1"/>
                </p:cNvSpPr>
                <p:nvPr/>
              </p:nvSpPr>
              <p:spPr bwMode="auto">
                <a:xfrm>
                  <a:off x="4416" y="2976"/>
                  <a:ext cx="96" cy="9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CC00"/>
                    </a:gs>
                    <a:gs pos="100000">
                      <a:srgbClr val="475E00"/>
                    </a:gs>
                  </a:gsLst>
                  <a:lin ang="2700000" scaled="1"/>
                </a:gradFill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TW" sz="1400"/>
                </a:p>
              </p:txBody>
            </p:sp>
            <p:sp>
              <p:nvSpPr>
                <p:cNvPr id="22633" name="Oval 207"/>
                <p:cNvSpPr>
                  <a:spLocks noChangeArrowheads="1"/>
                </p:cNvSpPr>
                <p:nvPr/>
              </p:nvSpPr>
              <p:spPr bwMode="auto">
                <a:xfrm>
                  <a:off x="3264" y="2976"/>
                  <a:ext cx="96" cy="9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CC00"/>
                    </a:gs>
                    <a:gs pos="100000">
                      <a:srgbClr val="475E00"/>
                    </a:gs>
                  </a:gsLst>
                  <a:lin ang="2700000" scaled="1"/>
                </a:gradFill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TW" sz="1400"/>
                </a:p>
              </p:txBody>
            </p:sp>
            <p:grpSp>
              <p:nvGrpSpPr>
                <p:cNvPr id="22634" name="Group 209"/>
                <p:cNvGrpSpPr>
                  <a:grpSpLocks/>
                </p:cNvGrpSpPr>
                <p:nvPr/>
              </p:nvGrpSpPr>
              <p:grpSpPr bwMode="auto">
                <a:xfrm>
                  <a:off x="3600" y="3312"/>
                  <a:ext cx="1248" cy="672"/>
                  <a:chOff x="3264" y="3312"/>
                  <a:chExt cx="1248" cy="672"/>
                </a:xfrm>
              </p:grpSpPr>
              <p:sp>
                <p:nvSpPr>
                  <p:cNvPr id="22635" name="Line 210"/>
                  <p:cNvSpPr>
                    <a:spLocks noChangeShapeType="1"/>
                  </p:cNvSpPr>
                  <p:nvPr/>
                </p:nvSpPr>
                <p:spPr bwMode="auto">
                  <a:xfrm>
                    <a:off x="3312" y="3360"/>
                    <a:ext cx="0" cy="576"/>
                  </a:xfrm>
                  <a:prstGeom prst="line">
                    <a:avLst/>
                  </a:prstGeom>
                  <a:noFill/>
                  <a:ln w="22225">
                    <a:solidFill>
                      <a:srgbClr val="8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636" name="Line 211"/>
                  <p:cNvSpPr>
                    <a:spLocks noChangeShapeType="1"/>
                  </p:cNvSpPr>
                  <p:nvPr/>
                </p:nvSpPr>
                <p:spPr bwMode="auto">
                  <a:xfrm>
                    <a:off x="3312" y="3360"/>
                    <a:ext cx="576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99CC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637" name="Line 212"/>
                  <p:cNvSpPr>
                    <a:spLocks noChangeShapeType="1"/>
                  </p:cNvSpPr>
                  <p:nvPr/>
                </p:nvSpPr>
                <p:spPr bwMode="auto">
                  <a:xfrm>
                    <a:off x="3888" y="3360"/>
                    <a:ext cx="0" cy="576"/>
                  </a:xfrm>
                  <a:prstGeom prst="line">
                    <a:avLst/>
                  </a:prstGeom>
                  <a:noFill/>
                  <a:ln w="22225">
                    <a:solidFill>
                      <a:srgbClr val="8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638" name="Line 213"/>
                  <p:cNvSpPr>
                    <a:spLocks noChangeShapeType="1"/>
                  </p:cNvSpPr>
                  <p:nvPr/>
                </p:nvSpPr>
                <p:spPr bwMode="auto">
                  <a:xfrm>
                    <a:off x="3312" y="3936"/>
                    <a:ext cx="576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99CC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639" name="Line 214"/>
                  <p:cNvSpPr>
                    <a:spLocks noChangeShapeType="1"/>
                  </p:cNvSpPr>
                  <p:nvPr/>
                </p:nvSpPr>
                <p:spPr bwMode="auto">
                  <a:xfrm>
                    <a:off x="3888" y="3936"/>
                    <a:ext cx="576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99CC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640" name="Line 215"/>
                  <p:cNvSpPr>
                    <a:spLocks noChangeShapeType="1"/>
                  </p:cNvSpPr>
                  <p:nvPr/>
                </p:nvSpPr>
                <p:spPr bwMode="auto">
                  <a:xfrm>
                    <a:off x="3888" y="3360"/>
                    <a:ext cx="576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99CC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641" name="Line 216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3360"/>
                    <a:ext cx="0" cy="576"/>
                  </a:xfrm>
                  <a:prstGeom prst="line">
                    <a:avLst/>
                  </a:prstGeom>
                  <a:noFill/>
                  <a:ln w="22225">
                    <a:solidFill>
                      <a:srgbClr val="8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642" name="Oval 217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3888"/>
                    <a:ext cx="96" cy="9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00"/>
                      </a:gs>
                      <a:gs pos="100000">
                        <a:srgbClr val="475E00"/>
                      </a:gs>
                    </a:gsLst>
                    <a:lin ang="2700000" scaled="1"/>
                  </a:gradFill>
                  <a:ln w="222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 altLang="zh-TW" sz="1400"/>
                  </a:p>
                </p:txBody>
              </p:sp>
              <p:sp>
                <p:nvSpPr>
                  <p:cNvPr id="22643" name="Oval 218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3600"/>
                    <a:ext cx="96" cy="9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0000FF"/>
                      </a:gs>
                      <a:gs pos="100000">
                        <a:srgbClr val="000076"/>
                      </a:gs>
                    </a:gsLst>
                    <a:lin ang="5400000" scaled="1"/>
                  </a:gradFill>
                  <a:ln w="222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 altLang="zh-TW" sz="1400"/>
                  </a:p>
                </p:txBody>
              </p:sp>
              <p:sp>
                <p:nvSpPr>
                  <p:cNvPr id="22644" name="Oval 219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3888"/>
                    <a:ext cx="96" cy="9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00"/>
                      </a:gs>
                      <a:gs pos="100000">
                        <a:srgbClr val="475E00"/>
                      </a:gs>
                    </a:gsLst>
                    <a:lin ang="2700000" scaled="1"/>
                  </a:gradFill>
                  <a:ln w="222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 altLang="zh-TW" sz="1400"/>
                  </a:p>
                </p:txBody>
              </p:sp>
              <p:sp>
                <p:nvSpPr>
                  <p:cNvPr id="22645" name="Oval 220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3888"/>
                    <a:ext cx="96" cy="9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00"/>
                      </a:gs>
                      <a:gs pos="100000">
                        <a:srgbClr val="475E00"/>
                      </a:gs>
                    </a:gsLst>
                    <a:lin ang="2700000" scaled="1"/>
                  </a:gradFill>
                  <a:ln w="222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 altLang="zh-TW" sz="1400"/>
                  </a:p>
                </p:txBody>
              </p:sp>
              <p:sp>
                <p:nvSpPr>
                  <p:cNvPr id="22646" name="Oval 221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3600"/>
                    <a:ext cx="96" cy="9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0000FF"/>
                      </a:gs>
                      <a:gs pos="100000">
                        <a:srgbClr val="000076"/>
                      </a:gs>
                    </a:gsLst>
                    <a:lin ang="5400000" scaled="1"/>
                  </a:gradFill>
                  <a:ln w="222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 altLang="zh-TW" sz="1400"/>
                  </a:p>
                </p:txBody>
              </p:sp>
              <p:sp>
                <p:nvSpPr>
                  <p:cNvPr id="22647" name="Oval 222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3600"/>
                    <a:ext cx="96" cy="9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0000FF"/>
                      </a:gs>
                      <a:gs pos="100000">
                        <a:srgbClr val="000076"/>
                      </a:gs>
                    </a:gsLst>
                    <a:lin ang="5400000" scaled="1"/>
                  </a:gradFill>
                  <a:ln w="222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 altLang="zh-TW" sz="1400"/>
                  </a:p>
                </p:txBody>
              </p:sp>
              <p:sp>
                <p:nvSpPr>
                  <p:cNvPr id="22648" name="Oval 223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3312"/>
                    <a:ext cx="96" cy="9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00"/>
                      </a:gs>
                      <a:gs pos="100000">
                        <a:srgbClr val="475E00"/>
                      </a:gs>
                    </a:gsLst>
                    <a:lin ang="2700000" scaled="1"/>
                  </a:gradFill>
                  <a:ln w="222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 altLang="zh-TW" sz="1400"/>
                  </a:p>
                </p:txBody>
              </p:sp>
              <p:sp>
                <p:nvSpPr>
                  <p:cNvPr id="22649" name="Oval 224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3312"/>
                    <a:ext cx="96" cy="9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00"/>
                      </a:gs>
                      <a:gs pos="100000">
                        <a:srgbClr val="475E00"/>
                      </a:gs>
                    </a:gsLst>
                    <a:lin ang="2700000" scaled="1"/>
                  </a:gradFill>
                  <a:ln w="222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 altLang="zh-TW" sz="1400"/>
                  </a:p>
                </p:txBody>
              </p:sp>
              <p:sp>
                <p:nvSpPr>
                  <p:cNvPr id="22650" name="Oval 225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3312"/>
                    <a:ext cx="96" cy="9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00"/>
                      </a:gs>
                      <a:gs pos="100000">
                        <a:srgbClr val="475E00"/>
                      </a:gs>
                    </a:gsLst>
                    <a:lin ang="2700000" scaled="1"/>
                  </a:gradFill>
                  <a:ln w="222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 altLang="zh-TW" sz="1400"/>
                  </a:p>
                </p:txBody>
              </p:sp>
            </p:grpSp>
          </p:grpSp>
          <p:sp>
            <p:nvSpPr>
              <p:cNvPr id="22592" name="Oval 109"/>
              <p:cNvSpPr>
                <a:spLocks noChangeArrowheads="1"/>
              </p:cNvSpPr>
              <p:nvPr/>
            </p:nvSpPr>
            <p:spPr bwMode="auto">
              <a:xfrm>
                <a:off x="3984" y="2832"/>
                <a:ext cx="96" cy="96"/>
              </a:xfrm>
              <a:prstGeom prst="ellipse">
                <a:avLst/>
              </a:prstGeom>
              <a:solidFill>
                <a:srgbClr val="80808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3" name="Oval 110"/>
              <p:cNvSpPr>
                <a:spLocks noChangeArrowheads="1"/>
              </p:cNvSpPr>
              <p:nvPr/>
            </p:nvSpPr>
            <p:spPr bwMode="auto">
              <a:xfrm>
                <a:off x="4464" y="2160"/>
                <a:ext cx="96" cy="96"/>
              </a:xfrm>
              <a:prstGeom prst="ellipse">
                <a:avLst/>
              </a:prstGeom>
              <a:solidFill>
                <a:srgbClr val="80808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4" name="Text Box 93"/>
              <p:cNvSpPr txBox="1">
                <a:spLocks noChangeArrowheads="1"/>
              </p:cNvSpPr>
              <p:nvPr/>
            </p:nvSpPr>
            <p:spPr bwMode="auto">
              <a:xfrm>
                <a:off x="3772" y="2793"/>
                <a:ext cx="116" cy="17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altLang="zh-TW" sz="1800" baseline="-25000"/>
              </a:p>
            </p:txBody>
          </p:sp>
          <p:sp>
            <p:nvSpPr>
              <p:cNvPr id="22595" name="Text Box 93"/>
              <p:cNvSpPr txBox="1">
                <a:spLocks noChangeArrowheads="1"/>
              </p:cNvSpPr>
              <p:nvPr/>
            </p:nvSpPr>
            <p:spPr bwMode="auto">
              <a:xfrm>
                <a:off x="4512" y="2073"/>
                <a:ext cx="116" cy="17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altLang="zh-TW" sz="1800" baseline="-25000"/>
              </a:p>
            </p:txBody>
          </p:sp>
        </p:grpSp>
        <p:sp>
          <p:nvSpPr>
            <p:cNvPr id="22590" name="Oval 233"/>
            <p:cNvSpPr>
              <a:spLocks noChangeArrowheads="1"/>
            </p:cNvSpPr>
            <p:nvPr/>
          </p:nvSpPr>
          <p:spPr bwMode="auto">
            <a:xfrm>
              <a:off x="5530" y="3385"/>
              <a:ext cx="48" cy="4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5426" name="Text Box 146"/>
          <p:cNvSpPr txBox="1">
            <a:spLocks noChangeArrowheads="1"/>
          </p:cNvSpPr>
          <p:nvPr/>
        </p:nvSpPr>
        <p:spPr bwMode="auto">
          <a:xfrm rot="2823344">
            <a:off x="7331075" y="2346325"/>
            <a:ext cx="3952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/>
              <a:t>0.0</a:t>
            </a:r>
          </a:p>
        </p:txBody>
      </p:sp>
      <p:sp>
        <p:nvSpPr>
          <p:cNvPr id="225427" name="Text Box 147"/>
          <p:cNvSpPr txBox="1">
            <a:spLocks noChangeArrowheads="1"/>
          </p:cNvSpPr>
          <p:nvPr/>
        </p:nvSpPr>
        <p:spPr bwMode="auto">
          <a:xfrm rot="-2496713">
            <a:off x="7315200" y="3429000"/>
            <a:ext cx="3952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/>
              <a:t>0.0</a:t>
            </a:r>
          </a:p>
        </p:txBody>
      </p:sp>
      <p:sp>
        <p:nvSpPr>
          <p:cNvPr id="22544" name="Rectangle 17"/>
          <p:cNvSpPr>
            <a:spLocks noChangeArrowheads="1"/>
          </p:cNvSpPr>
          <p:nvPr/>
        </p:nvSpPr>
        <p:spPr bwMode="auto">
          <a:xfrm>
            <a:off x="1905000" y="2635250"/>
            <a:ext cx="914400" cy="990600"/>
          </a:xfrm>
          <a:prstGeom prst="rect">
            <a:avLst/>
          </a:prstGeom>
          <a:pattFill prst="dkDnDiag">
            <a:fgClr>
              <a:schemeClr val="bg1">
                <a:alpha val="50195"/>
              </a:schemeClr>
            </a:fgClr>
            <a:bgClr>
              <a:srgbClr val="5E9EFF">
                <a:alpha val="50195"/>
              </a:srgb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545" name="Group 85"/>
          <p:cNvGrpSpPr>
            <a:grpSpLocks/>
          </p:cNvGrpSpPr>
          <p:nvPr/>
        </p:nvGrpSpPr>
        <p:grpSpPr bwMode="auto">
          <a:xfrm>
            <a:off x="1066800" y="2025650"/>
            <a:ext cx="3200400" cy="3200400"/>
            <a:chOff x="528" y="2064"/>
            <a:chExt cx="2016" cy="2016"/>
          </a:xfrm>
        </p:grpSpPr>
        <p:sp>
          <p:nvSpPr>
            <p:cNvPr id="22571" name="Rectangle 32"/>
            <p:cNvSpPr>
              <a:spLocks noChangeArrowheads="1"/>
            </p:cNvSpPr>
            <p:nvPr/>
          </p:nvSpPr>
          <p:spPr bwMode="auto">
            <a:xfrm>
              <a:off x="528" y="2064"/>
              <a:ext cx="2015" cy="2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2" name="Line 33"/>
            <p:cNvSpPr>
              <a:spLocks noChangeShapeType="1"/>
            </p:cNvSpPr>
            <p:nvPr/>
          </p:nvSpPr>
          <p:spPr bwMode="auto">
            <a:xfrm>
              <a:off x="1632" y="2064"/>
              <a:ext cx="0" cy="20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573" name="Line 34"/>
            <p:cNvSpPr>
              <a:spLocks noChangeShapeType="1"/>
            </p:cNvSpPr>
            <p:nvPr/>
          </p:nvSpPr>
          <p:spPr bwMode="auto">
            <a:xfrm>
              <a:off x="528" y="3072"/>
              <a:ext cx="1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574" name="Line 35"/>
            <p:cNvSpPr>
              <a:spLocks noChangeShapeType="1"/>
            </p:cNvSpPr>
            <p:nvPr/>
          </p:nvSpPr>
          <p:spPr bwMode="auto">
            <a:xfrm>
              <a:off x="1632" y="3264"/>
              <a:ext cx="9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575" name="Line 36"/>
            <p:cNvSpPr>
              <a:spLocks noChangeShapeType="1"/>
            </p:cNvSpPr>
            <p:nvPr/>
          </p:nvSpPr>
          <p:spPr bwMode="auto">
            <a:xfrm>
              <a:off x="2064" y="2064"/>
              <a:ext cx="0" cy="1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576" name="Line 37"/>
            <p:cNvSpPr>
              <a:spLocks noChangeShapeType="1"/>
            </p:cNvSpPr>
            <p:nvPr/>
          </p:nvSpPr>
          <p:spPr bwMode="auto">
            <a:xfrm>
              <a:off x="2160" y="3264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577" name="Line 38"/>
            <p:cNvSpPr>
              <a:spLocks noChangeShapeType="1"/>
            </p:cNvSpPr>
            <p:nvPr/>
          </p:nvSpPr>
          <p:spPr bwMode="auto">
            <a:xfrm>
              <a:off x="1056" y="2064"/>
              <a:ext cx="0" cy="10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578" name="Line 39"/>
            <p:cNvSpPr>
              <a:spLocks noChangeShapeType="1"/>
            </p:cNvSpPr>
            <p:nvPr/>
          </p:nvSpPr>
          <p:spPr bwMode="auto">
            <a:xfrm>
              <a:off x="1152" y="3072"/>
              <a:ext cx="0" cy="10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579" name="Line 40"/>
            <p:cNvSpPr>
              <a:spLocks noChangeShapeType="1"/>
            </p:cNvSpPr>
            <p:nvPr/>
          </p:nvSpPr>
          <p:spPr bwMode="auto">
            <a:xfrm>
              <a:off x="1632" y="2544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580" name="Line 41"/>
            <p:cNvSpPr>
              <a:spLocks noChangeShapeType="1"/>
            </p:cNvSpPr>
            <p:nvPr/>
          </p:nvSpPr>
          <p:spPr bwMode="auto">
            <a:xfrm>
              <a:off x="1056" y="2448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581" name="Line 42"/>
            <p:cNvSpPr>
              <a:spLocks noChangeShapeType="1"/>
            </p:cNvSpPr>
            <p:nvPr/>
          </p:nvSpPr>
          <p:spPr bwMode="auto">
            <a:xfrm>
              <a:off x="1152" y="3648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582" name="Line 43"/>
            <p:cNvSpPr>
              <a:spLocks noChangeShapeType="1"/>
            </p:cNvSpPr>
            <p:nvPr/>
          </p:nvSpPr>
          <p:spPr bwMode="auto">
            <a:xfrm>
              <a:off x="1632" y="3744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12" name="Group 57"/>
          <p:cNvGrpSpPr>
            <a:grpSpLocks/>
          </p:cNvGrpSpPr>
          <p:nvPr/>
        </p:nvGrpSpPr>
        <p:grpSpPr bwMode="auto">
          <a:xfrm>
            <a:off x="1905000" y="2895600"/>
            <a:ext cx="914400" cy="614363"/>
            <a:chOff x="1053" y="2637"/>
            <a:chExt cx="576" cy="387"/>
          </a:xfrm>
        </p:grpSpPr>
        <p:sp>
          <p:nvSpPr>
            <p:cNvPr id="22569" name="Freeform 54"/>
            <p:cNvSpPr>
              <a:spLocks/>
            </p:cNvSpPr>
            <p:nvPr/>
          </p:nvSpPr>
          <p:spPr bwMode="auto">
            <a:xfrm>
              <a:off x="1053" y="2637"/>
              <a:ext cx="576" cy="190"/>
            </a:xfrm>
            <a:custGeom>
              <a:avLst/>
              <a:gdLst>
                <a:gd name="T0" fmla="*/ 0 w 576"/>
                <a:gd name="T1" fmla="*/ 0 h 192"/>
                <a:gd name="T2" fmla="*/ 192 w 576"/>
                <a:gd name="T3" fmla="*/ 0 h 192"/>
                <a:gd name="T4" fmla="*/ 192 w 576"/>
                <a:gd name="T5" fmla="*/ 166 h 192"/>
                <a:gd name="T6" fmla="*/ 384 w 576"/>
                <a:gd name="T7" fmla="*/ 166 h 192"/>
                <a:gd name="T8" fmla="*/ 384 w 576"/>
                <a:gd name="T9" fmla="*/ 48 h 192"/>
                <a:gd name="T10" fmla="*/ 576 w 576"/>
                <a:gd name="T11" fmla="*/ 48 h 1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6"/>
                <a:gd name="T19" fmla="*/ 0 h 192"/>
                <a:gd name="T20" fmla="*/ 576 w 576"/>
                <a:gd name="T21" fmla="*/ 192 h 19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6" h="192">
                  <a:moveTo>
                    <a:pt x="0" y="0"/>
                  </a:move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  <a:lnTo>
                    <a:pt x="384" y="48"/>
                  </a:lnTo>
                  <a:lnTo>
                    <a:pt x="576" y="48"/>
                  </a:lnTo>
                </a:path>
              </a:pathLst>
            </a:custGeom>
            <a:noFill/>
            <a:ln w="31750">
              <a:solidFill>
                <a:srgbClr val="8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570" name="Freeform 56"/>
            <p:cNvSpPr>
              <a:spLocks/>
            </p:cNvSpPr>
            <p:nvPr/>
          </p:nvSpPr>
          <p:spPr bwMode="auto">
            <a:xfrm>
              <a:off x="1344" y="2832"/>
              <a:ext cx="96" cy="192"/>
            </a:xfrm>
            <a:custGeom>
              <a:avLst/>
              <a:gdLst>
                <a:gd name="T0" fmla="*/ 0 w 96"/>
                <a:gd name="T1" fmla="*/ 0 h 192"/>
                <a:gd name="T2" fmla="*/ 0 w 96"/>
                <a:gd name="T3" fmla="*/ 192 h 192"/>
                <a:gd name="T4" fmla="*/ 96 w 96"/>
                <a:gd name="T5" fmla="*/ 192 h 192"/>
                <a:gd name="T6" fmla="*/ 0 60000 65536"/>
                <a:gd name="T7" fmla="*/ 0 60000 65536"/>
                <a:gd name="T8" fmla="*/ 0 60000 65536"/>
                <a:gd name="T9" fmla="*/ 0 w 96"/>
                <a:gd name="T10" fmla="*/ 0 h 192"/>
                <a:gd name="T11" fmla="*/ 96 w 9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192">
                  <a:moveTo>
                    <a:pt x="0" y="0"/>
                  </a:moveTo>
                  <a:lnTo>
                    <a:pt x="0" y="192"/>
                  </a:lnTo>
                  <a:lnTo>
                    <a:pt x="96" y="192"/>
                  </a:lnTo>
                </a:path>
              </a:pathLst>
            </a:custGeom>
            <a:noFill/>
            <a:ln w="31750">
              <a:solidFill>
                <a:srgbClr val="800000"/>
              </a:solidFill>
              <a:round/>
              <a:headEnd/>
              <a:tailEnd type="oval" w="med" len="med"/>
            </a:ln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13" name="Group 71"/>
          <p:cNvGrpSpPr>
            <a:grpSpLocks/>
          </p:cNvGrpSpPr>
          <p:nvPr/>
        </p:nvGrpSpPr>
        <p:grpSpPr bwMode="auto">
          <a:xfrm>
            <a:off x="1828800" y="3140075"/>
            <a:ext cx="1066800" cy="152400"/>
            <a:chOff x="1008" y="2766"/>
            <a:chExt cx="672" cy="96"/>
          </a:xfrm>
        </p:grpSpPr>
        <p:sp>
          <p:nvSpPr>
            <p:cNvPr id="22567" name="AutoShape 69"/>
            <p:cNvSpPr>
              <a:spLocks noChangeArrowheads="1"/>
            </p:cNvSpPr>
            <p:nvPr/>
          </p:nvSpPr>
          <p:spPr bwMode="auto">
            <a:xfrm>
              <a:off x="1008" y="2766"/>
              <a:ext cx="96" cy="96"/>
            </a:xfrm>
            <a:prstGeom prst="triangle">
              <a:avLst>
                <a:gd name="adj" fmla="val 50000"/>
              </a:avLst>
            </a:prstGeom>
            <a:noFill/>
            <a:ln w="3175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8" name="AutoShape 70"/>
            <p:cNvSpPr>
              <a:spLocks noChangeArrowheads="1"/>
            </p:cNvSpPr>
            <p:nvPr/>
          </p:nvSpPr>
          <p:spPr bwMode="auto">
            <a:xfrm>
              <a:off x="1584" y="2766"/>
              <a:ext cx="96" cy="96"/>
            </a:xfrm>
            <a:prstGeom prst="triangle">
              <a:avLst>
                <a:gd name="adj" fmla="val 50000"/>
              </a:avLst>
            </a:prstGeom>
            <a:noFill/>
            <a:ln w="3175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77"/>
          <p:cNvGrpSpPr>
            <a:grpSpLocks/>
          </p:cNvGrpSpPr>
          <p:nvPr/>
        </p:nvGrpSpPr>
        <p:grpSpPr bwMode="auto">
          <a:xfrm>
            <a:off x="1447800" y="3244850"/>
            <a:ext cx="2362200" cy="1219200"/>
            <a:chOff x="2976" y="2928"/>
            <a:chExt cx="1488" cy="768"/>
          </a:xfrm>
        </p:grpSpPr>
        <p:sp>
          <p:nvSpPr>
            <p:cNvPr id="22563" name="Line 22"/>
            <p:cNvSpPr>
              <a:spLocks noChangeShapeType="1"/>
            </p:cNvSpPr>
            <p:nvPr/>
          </p:nvSpPr>
          <p:spPr bwMode="auto">
            <a:xfrm>
              <a:off x="2976" y="2928"/>
              <a:ext cx="1104" cy="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 type="oval" w="med" len="med"/>
              <a:tailEnd type="oval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564" name="Line 23"/>
            <p:cNvSpPr>
              <a:spLocks noChangeShapeType="1"/>
            </p:cNvSpPr>
            <p:nvPr/>
          </p:nvSpPr>
          <p:spPr bwMode="auto">
            <a:xfrm>
              <a:off x="3647" y="2928"/>
              <a:ext cx="0" cy="192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 type="oval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565" name="Freeform 72"/>
            <p:cNvSpPr>
              <a:spLocks/>
            </p:cNvSpPr>
            <p:nvPr/>
          </p:nvSpPr>
          <p:spPr bwMode="auto">
            <a:xfrm>
              <a:off x="4080" y="2928"/>
              <a:ext cx="384" cy="288"/>
            </a:xfrm>
            <a:custGeom>
              <a:avLst/>
              <a:gdLst>
                <a:gd name="T0" fmla="*/ 0 w 384"/>
                <a:gd name="T1" fmla="*/ 0 h 288"/>
                <a:gd name="T2" fmla="*/ 0 w 384"/>
                <a:gd name="T3" fmla="*/ 288 h 288"/>
                <a:gd name="T4" fmla="*/ 384 w 384"/>
                <a:gd name="T5" fmla="*/ 288 h 288"/>
                <a:gd name="T6" fmla="*/ 0 60000 65536"/>
                <a:gd name="T7" fmla="*/ 0 60000 65536"/>
                <a:gd name="T8" fmla="*/ 0 60000 65536"/>
                <a:gd name="T9" fmla="*/ 0 w 384"/>
                <a:gd name="T10" fmla="*/ 0 h 288"/>
                <a:gd name="T11" fmla="*/ 384 w 38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288">
                  <a:moveTo>
                    <a:pt x="0" y="0"/>
                  </a:moveTo>
                  <a:lnTo>
                    <a:pt x="0" y="288"/>
                  </a:lnTo>
                  <a:lnTo>
                    <a:pt x="384" y="288"/>
                  </a:lnTo>
                </a:path>
              </a:pathLst>
            </a:custGeom>
            <a:noFill/>
            <a:ln w="31750">
              <a:solidFill>
                <a:srgbClr val="800000"/>
              </a:solidFill>
              <a:round/>
              <a:headEnd/>
              <a:tailEnd type="oval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566" name="Line 75"/>
            <p:cNvSpPr>
              <a:spLocks noChangeShapeType="1"/>
            </p:cNvSpPr>
            <p:nvPr/>
          </p:nvSpPr>
          <p:spPr bwMode="auto">
            <a:xfrm>
              <a:off x="4080" y="3216"/>
              <a:ext cx="0" cy="48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 type="oval" w="med" len="med"/>
            </a:ln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15" name="Group 86"/>
          <p:cNvGrpSpPr>
            <a:grpSpLocks/>
          </p:cNvGrpSpPr>
          <p:nvPr/>
        </p:nvGrpSpPr>
        <p:grpSpPr bwMode="auto">
          <a:xfrm>
            <a:off x="1447800" y="2863850"/>
            <a:ext cx="2362200" cy="1590675"/>
            <a:chOff x="2112" y="1776"/>
            <a:chExt cx="1488" cy="1002"/>
          </a:xfrm>
        </p:grpSpPr>
        <p:grpSp>
          <p:nvGrpSpPr>
            <p:cNvPr id="22552" name="Group 84"/>
            <p:cNvGrpSpPr>
              <a:grpSpLocks/>
            </p:cNvGrpSpPr>
            <p:nvPr/>
          </p:nvGrpSpPr>
          <p:grpSpPr bwMode="auto">
            <a:xfrm>
              <a:off x="2352" y="1776"/>
              <a:ext cx="672" cy="156"/>
              <a:chOff x="1008" y="2592"/>
              <a:chExt cx="672" cy="156"/>
            </a:xfrm>
          </p:grpSpPr>
          <p:grpSp>
            <p:nvGrpSpPr>
              <p:cNvPr id="22557" name="Group 59"/>
              <p:cNvGrpSpPr>
                <a:grpSpLocks/>
              </p:cNvGrpSpPr>
              <p:nvPr/>
            </p:nvGrpSpPr>
            <p:grpSpPr bwMode="auto">
              <a:xfrm>
                <a:off x="1584" y="2652"/>
                <a:ext cx="96" cy="96"/>
                <a:chOff x="1008" y="2784"/>
                <a:chExt cx="96" cy="96"/>
              </a:xfrm>
            </p:grpSpPr>
            <p:sp>
              <p:nvSpPr>
                <p:cNvPr id="22561" name="Line 60"/>
                <p:cNvSpPr>
                  <a:spLocks noChangeShapeType="1"/>
                </p:cNvSpPr>
                <p:nvPr/>
              </p:nvSpPr>
              <p:spPr bwMode="auto">
                <a:xfrm>
                  <a:off x="1008" y="2784"/>
                  <a:ext cx="96" cy="9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22562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1008" y="2784"/>
                  <a:ext cx="96" cy="9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  <p:grpSp>
            <p:nvGrpSpPr>
              <p:cNvPr id="22558" name="Group 62"/>
              <p:cNvGrpSpPr>
                <a:grpSpLocks/>
              </p:cNvGrpSpPr>
              <p:nvPr/>
            </p:nvGrpSpPr>
            <p:grpSpPr bwMode="auto">
              <a:xfrm>
                <a:off x="1008" y="2592"/>
                <a:ext cx="96" cy="96"/>
                <a:chOff x="1008" y="2784"/>
                <a:chExt cx="96" cy="96"/>
              </a:xfrm>
            </p:grpSpPr>
            <p:sp>
              <p:nvSpPr>
                <p:cNvPr id="22559" name="Line 63"/>
                <p:cNvSpPr>
                  <a:spLocks noChangeShapeType="1"/>
                </p:cNvSpPr>
                <p:nvPr/>
              </p:nvSpPr>
              <p:spPr bwMode="auto">
                <a:xfrm>
                  <a:off x="1008" y="2784"/>
                  <a:ext cx="96" cy="9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22560" name="Line 64"/>
                <p:cNvSpPr>
                  <a:spLocks noChangeShapeType="1"/>
                </p:cNvSpPr>
                <p:nvPr/>
              </p:nvSpPr>
              <p:spPr bwMode="auto">
                <a:xfrm flipH="1">
                  <a:off x="1008" y="2784"/>
                  <a:ext cx="96" cy="9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2553" name="Freeform 66"/>
            <p:cNvSpPr>
              <a:spLocks/>
            </p:cNvSpPr>
            <p:nvPr/>
          </p:nvSpPr>
          <p:spPr bwMode="auto">
            <a:xfrm>
              <a:off x="2112" y="1824"/>
              <a:ext cx="288" cy="192"/>
            </a:xfrm>
            <a:custGeom>
              <a:avLst/>
              <a:gdLst>
                <a:gd name="T0" fmla="*/ 288 w 288"/>
                <a:gd name="T1" fmla="*/ 0 h 192"/>
                <a:gd name="T2" fmla="*/ 96 w 288"/>
                <a:gd name="T3" fmla="*/ 48 h 192"/>
                <a:gd name="T4" fmla="*/ 0 w 288"/>
                <a:gd name="T5" fmla="*/ 192 h 192"/>
                <a:gd name="T6" fmla="*/ 0 60000 65536"/>
                <a:gd name="T7" fmla="*/ 0 60000 65536"/>
                <a:gd name="T8" fmla="*/ 0 60000 65536"/>
                <a:gd name="T9" fmla="*/ 0 w 288"/>
                <a:gd name="T10" fmla="*/ 0 h 192"/>
                <a:gd name="T11" fmla="*/ 288 w 288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92">
                  <a:moveTo>
                    <a:pt x="288" y="0"/>
                  </a:moveTo>
                  <a:cubicBezTo>
                    <a:pt x="216" y="8"/>
                    <a:pt x="144" y="16"/>
                    <a:pt x="96" y="48"/>
                  </a:cubicBezTo>
                  <a:cubicBezTo>
                    <a:pt x="48" y="80"/>
                    <a:pt x="24" y="136"/>
                    <a:pt x="0" y="192"/>
                  </a:cubicBezTo>
                </a:path>
              </a:pathLst>
            </a:custGeom>
            <a:noFill/>
            <a:ln w="31750">
              <a:solidFill>
                <a:srgbClr val="800000"/>
              </a:solidFill>
              <a:prstDash val="sysDot"/>
              <a:round/>
              <a:headEnd/>
              <a:tailEnd type="oval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554" name="Freeform 81"/>
            <p:cNvSpPr>
              <a:spLocks/>
            </p:cNvSpPr>
            <p:nvPr/>
          </p:nvSpPr>
          <p:spPr bwMode="auto">
            <a:xfrm>
              <a:off x="3216" y="2010"/>
              <a:ext cx="384" cy="288"/>
            </a:xfrm>
            <a:custGeom>
              <a:avLst/>
              <a:gdLst>
                <a:gd name="T0" fmla="*/ 0 w 384"/>
                <a:gd name="T1" fmla="*/ 0 h 288"/>
                <a:gd name="T2" fmla="*/ 0 w 384"/>
                <a:gd name="T3" fmla="*/ 288 h 288"/>
                <a:gd name="T4" fmla="*/ 384 w 384"/>
                <a:gd name="T5" fmla="*/ 288 h 288"/>
                <a:gd name="T6" fmla="*/ 0 60000 65536"/>
                <a:gd name="T7" fmla="*/ 0 60000 65536"/>
                <a:gd name="T8" fmla="*/ 0 60000 65536"/>
                <a:gd name="T9" fmla="*/ 0 w 384"/>
                <a:gd name="T10" fmla="*/ 0 h 288"/>
                <a:gd name="T11" fmla="*/ 384 w 38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288">
                  <a:moveTo>
                    <a:pt x="0" y="0"/>
                  </a:moveTo>
                  <a:lnTo>
                    <a:pt x="0" y="288"/>
                  </a:lnTo>
                  <a:lnTo>
                    <a:pt x="384" y="288"/>
                  </a:lnTo>
                </a:path>
              </a:pathLst>
            </a:custGeom>
            <a:noFill/>
            <a:ln w="31750">
              <a:solidFill>
                <a:srgbClr val="800000"/>
              </a:solidFill>
              <a:round/>
              <a:headEnd/>
              <a:tailEnd type="oval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555" name="Line 82"/>
            <p:cNvSpPr>
              <a:spLocks noChangeShapeType="1"/>
            </p:cNvSpPr>
            <p:nvPr/>
          </p:nvSpPr>
          <p:spPr bwMode="auto">
            <a:xfrm>
              <a:off x="3216" y="2298"/>
              <a:ext cx="0" cy="48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 type="oval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556" name="Freeform 83"/>
            <p:cNvSpPr>
              <a:spLocks/>
            </p:cNvSpPr>
            <p:nvPr/>
          </p:nvSpPr>
          <p:spPr bwMode="auto">
            <a:xfrm>
              <a:off x="2976" y="1872"/>
              <a:ext cx="240" cy="144"/>
            </a:xfrm>
            <a:custGeom>
              <a:avLst/>
              <a:gdLst>
                <a:gd name="T0" fmla="*/ 0 w 240"/>
                <a:gd name="T1" fmla="*/ 0 h 144"/>
                <a:gd name="T2" fmla="*/ 144 w 240"/>
                <a:gd name="T3" fmla="*/ 48 h 144"/>
                <a:gd name="T4" fmla="*/ 240 w 240"/>
                <a:gd name="T5" fmla="*/ 144 h 144"/>
                <a:gd name="T6" fmla="*/ 0 60000 65536"/>
                <a:gd name="T7" fmla="*/ 0 60000 65536"/>
                <a:gd name="T8" fmla="*/ 0 60000 65536"/>
                <a:gd name="T9" fmla="*/ 0 w 240"/>
                <a:gd name="T10" fmla="*/ 0 h 144"/>
                <a:gd name="T11" fmla="*/ 240 w 240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144">
                  <a:moveTo>
                    <a:pt x="0" y="0"/>
                  </a:moveTo>
                  <a:cubicBezTo>
                    <a:pt x="52" y="12"/>
                    <a:pt x="104" y="24"/>
                    <a:pt x="144" y="48"/>
                  </a:cubicBezTo>
                  <a:cubicBezTo>
                    <a:pt x="184" y="72"/>
                    <a:pt x="212" y="108"/>
                    <a:pt x="240" y="144"/>
                  </a:cubicBezTo>
                </a:path>
              </a:pathLst>
            </a:custGeom>
            <a:noFill/>
            <a:ln w="31750">
              <a:solidFill>
                <a:srgbClr val="800000"/>
              </a:solidFill>
              <a:prstDash val="sysDot"/>
              <a:round/>
              <a:headEnd/>
              <a:tailEnd type="oval" w="med" len="med"/>
            </a:ln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22550" name="AutoShape 235"/>
          <p:cNvSpPr>
            <a:spLocks noChangeArrowheads="1"/>
          </p:cNvSpPr>
          <p:nvPr/>
        </p:nvSpPr>
        <p:spPr bwMode="auto">
          <a:xfrm>
            <a:off x="1600200" y="5454650"/>
            <a:ext cx="152400" cy="152400"/>
          </a:xfrm>
          <a:prstGeom prst="triangle">
            <a:avLst>
              <a:gd name="adj" fmla="val 50000"/>
            </a:avLst>
          </a:prstGeom>
          <a:noFill/>
          <a:ln w="31750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1" name="Text Box 239"/>
          <p:cNvSpPr txBox="1">
            <a:spLocks noChangeArrowheads="1"/>
          </p:cNvSpPr>
          <p:nvPr/>
        </p:nvSpPr>
        <p:spPr bwMode="auto">
          <a:xfrm>
            <a:off x="1828800" y="5378450"/>
            <a:ext cx="1684338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en-US" altLang="zh-TW"/>
              <a:t>Floating terminal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3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7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2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2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1000"/>
                                        <p:tgtEl>
                                          <p:spTgt spid="203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203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1000"/>
                                        <p:tgtEl>
                                          <p:spTgt spid="203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1000"/>
                                        <p:tgtEl>
                                          <p:spTgt spid="203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896" grpId="0"/>
      <p:bldP spid="203920" grpId="0" animBg="1"/>
      <p:bldP spid="203921" grpId="0" animBg="1"/>
      <p:bldP spid="203922" grpId="0" animBg="1"/>
      <p:bldP spid="203923" grpId="0" animBg="1"/>
      <p:bldP spid="173102" grpId="0" animBg="1"/>
      <p:bldP spid="225426" grpId="0"/>
      <p:bldP spid="2254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52" descr="data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43600" y="1143000"/>
            <a:ext cx="2933700" cy="276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smtClean="0">
                <a:latin typeface="Arial" pitchFamily="34" charset="0"/>
                <a:ea typeface="PMingLiU"/>
                <a:cs typeface="PMingLiU"/>
              </a:rPr>
              <a:t>Subregion Extraction / IP Decomposition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5562600" cy="53340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defRPr/>
            </a:pPr>
            <a:r>
              <a:rPr lang="en-US" altLang="zh-TW" dirty="0" smtClean="0">
                <a:ea typeface="PMingLiU" pitchFamily="18" charset="-120"/>
              </a:rPr>
              <a:t>Procedure: </a:t>
            </a:r>
          </a:p>
          <a:p>
            <a:pPr marL="914400" lvl="1" indent="-457200">
              <a:lnSpc>
                <a:spcPct val="90000"/>
              </a:lnSpc>
              <a:buFont typeface="Arial" charset="0"/>
              <a:buAutoNum type="arabicPeriod"/>
              <a:defRPr/>
            </a:pPr>
            <a:r>
              <a:rPr lang="en-US" altLang="zh-TW" sz="2400" dirty="0" smtClean="0">
                <a:ea typeface="PMingLiU" pitchFamily="18" charset="-120"/>
              </a:rPr>
              <a:t>Fix nets based on fast and approximate route generated by “Flute”*</a:t>
            </a:r>
            <a:endParaRPr lang="en-US" altLang="zh-TW" sz="1600" dirty="0" smtClean="0">
              <a:ea typeface="PMingLiU" pitchFamily="18" charset="-120"/>
            </a:endParaRP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zh-TW" sz="2400" dirty="0" smtClean="0">
                <a:ea typeface="PMingLiU" pitchFamily="18" charset="-120"/>
              </a:rPr>
              <a:t>Recursively bi-partition the chip area into rectangles</a:t>
            </a:r>
          </a:p>
          <a:p>
            <a:pPr marL="1295400" lvl="2" indent="-38100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altLang="zh-TW" sz="2000" dirty="0" smtClean="0">
                <a:ea typeface="PMingLiU" pitchFamily="18" charset="-120"/>
              </a:rPr>
              <a:t>At each bi-partition balance “Average Edge Utilization” </a:t>
            </a:r>
          </a:p>
          <a:p>
            <a:pPr marL="1028700" lvl="1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zh-TW" sz="2400" dirty="0" smtClean="0">
                <a:ea typeface="PMingLiU" pitchFamily="18" charset="-120"/>
              </a:rPr>
              <a:t>Go through the </a:t>
            </a:r>
            <a:r>
              <a:rPr lang="en-US" altLang="zh-TW" sz="2400" dirty="0" err="1" smtClean="0">
                <a:ea typeface="PMingLiU" pitchFamily="18" charset="-120"/>
              </a:rPr>
              <a:t>subregions</a:t>
            </a:r>
            <a:r>
              <a:rPr lang="en-US" altLang="zh-TW" sz="2400" dirty="0" smtClean="0">
                <a:ea typeface="PMingLiU" pitchFamily="18" charset="-120"/>
              </a:rPr>
              <a:t> in the order of their “Total Edge Overflow” and before solving a </a:t>
            </a:r>
            <a:r>
              <a:rPr lang="en-US" altLang="zh-TW" sz="2400" dirty="0" err="1" smtClean="0">
                <a:ea typeface="PMingLiU" pitchFamily="18" charset="-120"/>
              </a:rPr>
              <a:t>subregion</a:t>
            </a:r>
            <a:r>
              <a:rPr lang="en-US" altLang="zh-TW" sz="2400" dirty="0" smtClean="0">
                <a:ea typeface="PMingLiU" pitchFamily="18" charset="-120"/>
              </a:rPr>
              <a:t> detour as many inter-region nets as possible</a:t>
            </a:r>
          </a:p>
          <a:p>
            <a:pPr marL="914400" lvl="1" indent="-457200">
              <a:lnSpc>
                <a:spcPct val="90000"/>
              </a:lnSpc>
              <a:buFont typeface="Arial" charset="0"/>
              <a:buNone/>
              <a:defRPr/>
            </a:pPr>
            <a:endParaRPr lang="en-US" altLang="zh-TW" sz="2400" dirty="0" smtClean="0">
              <a:ea typeface="PMingLiU" pitchFamily="18" charset="-120"/>
            </a:endParaRPr>
          </a:p>
        </p:txBody>
      </p:sp>
      <p:sp>
        <p:nvSpPr>
          <p:cNvPr id="23557" name="Text Box 15"/>
          <p:cNvSpPr txBox="1">
            <a:spLocks noChangeArrowheads="1"/>
          </p:cNvSpPr>
          <p:nvPr/>
        </p:nvSpPr>
        <p:spPr bwMode="auto">
          <a:xfrm>
            <a:off x="6289675" y="3657600"/>
            <a:ext cx="2397125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en-US" altLang="zh-TW"/>
              <a:t>adaptec1 3D benchmark</a:t>
            </a:r>
          </a:p>
        </p:txBody>
      </p:sp>
      <p:sp>
        <p:nvSpPr>
          <p:cNvPr id="200724" name="Line 20"/>
          <p:cNvSpPr>
            <a:spLocks noChangeShapeType="1"/>
          </p:cNvSpPr>
          <p:nvPr/>
        </p:nvSpPr>
        <p:spPr bwMode="auto">
          <a:xfrm>
            <a:off x="7607300" y="1371600"/>
            <a:ext cx="0" cy="2209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00725" name="Line 21"/>
          <p:cNvSpPr>
            <a:spLocks noChangeShapeType="1"/>
          </p:cNvSpPr>
          <p:nvPr/>
        </p:nvSpPr>
        <p:spPr bwMode="auto">
          <a:xfrm>
            <a:off x="7620000" y="2590800"/>
            <a:ext cx="990600" cy="15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00726" name="Line 22"/>
          <p:cNvSpPr>
            <a:spLocks noChangeShapeType="1"/>
          </p:cNvSpPr>
          <p:nvPr/>
        </p:nvSpPr>
        <p:spPr bwMode="auto">
          <a:xfrm>
            <a:off x="6369050" y="2362200"/>
            <a:ext cx="1219200" cy="15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00727" name="Line 23"/>
          <p:cNvSpPr>
            <a:spLocks noChangeShapeType="1"/>
          </p:cNvSpPr>
          <p:nvPr/>
        </p:nvSpPr>
        <p:spPr bwMode="auto">
          <a:xfrm>
            <a:off x="8118475" y="1371600"/>
            <a:ext cx="0" cy="1219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00728" name="Line 24"/>
          <p:cNvSpPr>
            <a:spLocks noChangeShapeType="1"/>
          </p:cNvSpPr>
          <p:nvPr/>
        </p:nvSpPr>
        <p:spPr bwMode="auto">
          <a:xfrm>
            <a:off x="6975475" y="1371600"/>
            <a:ext cx="0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00729" name="Line 25"/>
          <p:cNvSpPr>
            <a:spLocks noChangeShapeType="1"/>
          </p:cNvSpPr>
          <p:nvPr/>
        </p:nvSpPr>
        <p:spPr bwMode="auto">
          <a:xfrm>
            <a:off x="7620000" y="3124200"/>
            <a:ext cx="9906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00730" name="Line 26"/>
          <p:cNvSpPr>
            <a:spLocks noChangeShapeType="1"/>
          </p:cNvSpPr>
          <p:nvPr/>
        </p:nvSpPr>
        <p:spPr bwMode="auto">
          <a:xfrm>
            <a:off x="6365875" y="2971800"/>
            <a:ext cx="1219200" cy="15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3565" name="Rectangle 18"/>
          <p:cNvSpPr>
            <a:spLocks noChangeArrowheads="1"/>
          </p:cNvSpPr>
          <p:nvPr/>
        </p:nvSpPr>
        <p:spPr bwMode="auto">
          <a:xfrm>
            <a:off x="609600" y="6172200"/>
            <a:ext cx="8534400" cy="581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TW"/>
              <a:t>*“Flute: Fast lookup table based rectilinear steiner minimal tree algorithm for VLSI design.”, </a:t>
            </a:r>
            <a:r>
              <a:rPr lang="en-US" altLang="zh-TW" i="1"/>
              <a:t>[Chu, TCAD’08]</a:t>
            </a:r>
            <a:endParaRPr lang="zh-TW" altLang="en-US" i="1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0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0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0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20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20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0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24" grpId="0" animBg="1"/>
      <p:bldP spid="200725" grpId="0" animBg="1"/>
      <p:bldP spid="200726" grpId="0" animBg="1"/>
      <p:bldP spid="200727" grpId="0" animBg="1"/>
      <p:bldP spid="200728" grpId="0" animBg="1"/>
      <p:bldP spid="200729" grpId="0" animBg="1"/>
      <p:bldP spid="2007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smtClean="0">
                <a:latin typeface="Arial" pitchFamily="34" charset="0"/>
                <a:ea typeface="PMingLiU"/>
                <a:cs typeface="PMingLiU"/>
              </a:rPr>
              <a:t>Detouring Inter-Region Nets</a:t>
            </a:r>
          </a:p>
        </p:txBody>
      </p:sp>
      <p:grpSp>
        <p:nvGrpSpPr>
          <p:cNvPr id="24579" name="Group 26"/>
          <p:cNvGrpSpPr>
            <a:grpSpLocks/>
          </p:cNvGrpSpPr>
          <p:nvPr/>
        </p:nvGrpSpPr>
        <p:grpSpPr bwMode="auto">
          <a:xfrm>
            <a:off x="990600" y="1447800"/>
            <a:ext cx="2286000" cy="2286000"/>
            <a:chOff x="4032" y="2736"/>
            <a:chExt cx="1440" cy="1440"/>
          </a:xfrm>
        </p:grpSpPr>
        <p:sp>
          <p:nvSpPr>
            <p:cNvPr id="24622" name="Rectangle 27"/>
            <p:cNvSpPr>
              <a:spLocks noChangeArrowheads="1"/>
            </p:cNvSpPr>
            <p:nvPr/>
          </p:nvSpPr>
          <p:spPr bwMode="auto">
            <a:xfrm>
              <a:off x="4032" y="2736"/>
              <a:ext cx="1440" cy="144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3" name="Line 28"/>
            <p:cNvSpPr>
              <a:spLocks noChangeShapeType="1"/>
            </p:cNvSpPr>
            <p:nvPr/>
          </p:nvSpPr>
          <p:spPr bwMode="auto">
            <a:xfrm>
              <a:off x="4848" y="2736"/>
              <a:ext cx="0" cy="14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4624" name="Line 29"/>
            <p:cNvSpPr>
              <a:spLocks noChangeShapeType="1"/>
            </p:cNvSpPr>
            <p:nvPr/>
          </p:nvSpPr>
          <p:spPr bwMode="auto">
            <a:xfrm flipH="1">
              <a:off x="4032" y="3408"/>
              <a:ext cx="8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4625" name="Line 30"/>
            <p:cNvSpPr>
              <a:spLocks noChangeShapeType="1"/>
            </p:cNvSpPr>
            <p:nvPr/>
          </p:nvSpPr>
          <p:spPr bwMode="auto">
            <a:xfrm>
              <a:off x="4848" y="3504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4626" name="Line 31"/>
            <p:cNvSpPr>
              <a:spLocks noChangeShapeType="1"/>
            </p:cNvSpPr>
            <p:nvPr/>
          </p:nvSpPr>
          <p:spPr bwMode="auto">
            <a:xfrm>
              <a:off x="4512" y="2736"/>
              <a:ext cx="0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4627" name="Line 32"/>
            <p:cNvSpPr>
              <a:spLocks noChangeShapeType="1"/>
            </p:cNvSpPr>
            <p:nvPr/>
          </p:nvSpPr>
          <p:spPr bwMode="auto">
            <a:xfrm>
              <a:off x="4368" y="3408"/>
              <a:ext cx="0" cy="7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4628" name="Line 33"/>
            <p:cNvSpPr>
              <a:spLocks noChangeShapeType="1"/>
            </p:cNvSpPr>
            <p:nvPr/>
          </p:nvSpPr>
          <p:spPr bwMode="auto">
            <a:xfrm>
              <a:off x="5136" y="3504"/>
              <a:ext cx="0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4629" name="Line 34"/>
            <p:cNvSpPr>
              <a:spLocks noChangeShapeType="1"/>
            </p:cNvSpPr>
            <p:nvPr/>
          </p:nvSpPr>
          <p:spPr bwMode="auto">
            <a:xfrm>
              <a:off x="5184" y="2736"/>
              <a:ext cx="0" cy="7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4630" name="Line 35"/>
            <p:cNvSpPr>
              <a:spLocks noChangeShapeType="1"/>
            </p:cNvSpPr>
            <p:nvPr/>
          </p:nvSpPr>
          <p:spPr bwMode="auto">
            <a:xfrm>
              <a:off x="4368" y="3744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4631" name="Line 36"/>
            <p:cNvSpPr>
              <a:spLocks noChangeShapeType="1"/>
            </p:cNvSpPr>
            <p:nvPr/>
          </p:nvSpPr>
          <p:spPr bwMode="auto">
            <a:xfrm>
              <a:off x="4848" y="3120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4632" name="Line 37"/>
            <p:cNvSpPr>
              <a:spLocks noChangeShapeType="1"/>
            </p:cNvSpPr>
            <p:nvPr/>
          </p:nvSpPr>
          <p:spPr bwMode="auto">
            <a:xfrm>
              <a:off x="4512" y="3024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4633" name="Line 38"/>
            <p:cNvSpPr>
              <a:spLocks noChangeShapeType="1"/>
            </p:cNvSpPr>
            <p:nvPr/>
          </p:nvSpPr>
          <p:spPr bwMode="auto">
            <a:xfrm>
              <a:off x="4848" y="393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201786" name="Rectangle 58"/>
          <p:cNvSpPr>
            <a:spLocks noChangeArrowheads="1"/>
          </p:cNvSpPr>
          <p:nvPr/>
        </p:nvSpPr>
        <p:spPr bwMode="auto">
          <a:xfrm>
            <a:off x="1752600" y="1905000"/>
            <a:ext cx="533400" cy="609600"/>
          </a:xfrm>
          <a:prstGeom prst="rect">
            <a:avLst/>
          </a:prstGeom>
          <a:pattFill prst="dkDnDiag">
            <a:fgClr>
              <a:schemeClr val="bg1">
                <a:alpha val="50195"/>
              </a:schemeClr>
            </a:fgClr>
            <a:bgClr>
              <a:srgbClr val="5E9EFF">
                <a:alpha val="50195"/>
              </a:srgb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1447800" y="2438400"/>
            <a:ext cx="1600200" cy="990600"/>
            <a:chOff x="960" y="3216"/>
            <a:chExt cx="1008" cy="624"/>
          </a:xfrm>
        </p:grpSpPr>
        <p:sp>
          <p:nvSpPr>
            <p:cNvPr id="24620" name="Line 52"/>
            <p:cNvSpPr>
              <a:spLocks noChangeShapeType="1"/>
            </p:cNvSpPr>
            <p:nvPr/>
          </p:nvSpPr>
          <p:spPr bwMode="auto">
            <a:xfrm>
              <a:off x="960" y="3216"/>
              <a:ext cx="1008" cy="0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 type="oval" w="med" len="med"/>
              <a:tailEnd type="oval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4621" name="Line 53"/>
            <p:cNvSpPr>
              <a:spLocks noChangeShapeType="1"/>
            </p:cNvSpPr>
            <p:nvPr/>
          </p:nvSpPr>
          <p:spPr bwMode="auto">
            <a:xfrm>
              <a:off x="1392" y="3216"/>
              <a:ext cx="0" cy="624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/>
              <a:tailEnd type="oval" w="med" len="med"/>
            </a:ln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24582" name="Group 57"/>
          <p:cNvGrpSpPr>
            <a:grpSpLocks/>
          </p:cNvGrpSpPr>
          <p:nvPr/>
        </p:nvGrpSpPr>
        <p:grpSpPr bwMode="auto">
          <a:xfrm>
            <a:off x="1295400" y="1981200"/>
            <a:ext cx="1219200" cy="304800"/>
            <a:chOff x="864" y="2976"/>
            <a:chExt cx="768" cy="192"/>
          </a:xfrm>
        </p:grpSpPr>
        <p:sp>
          <p:nvSpPr>
            <p:cNvPr id="24618" name="Line 55"/>
            <p:cNvSpPr>
              <a:spLocks noChangeShapeType="1"/>
            </p:cNvSpPr>
            <p:nvPr/>
          </p:nvSpPr>
          <p:spPr bwMode="auto">
            <a:xfrm>
              <a:off x="864" y="2976"/>
              <a:ext cx="768" cy="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 type="oval" w="med" len="med"/>
              <a:tailEnd type="oval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4619" name="Line 56"/>
            <p:cNvSpPr>
              <a:spLocks noChangeShapeType="1"/>
            </p:cNvSpPr>
            <p:nvPr/>
          </p:nvSpPr>
          <p:spPr bwMode="auto">
            <a:xfrm>
              <a:off x="1344" y="2976"/>
              <a:ext cx="0" cy="192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 type="oval" w="med" len="med"/>
            </a:ln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1447800" y="2438400"/>
            <a:ext cx="1600200" cy="990600"/>
            <a:chOff x="960" y="3264"/>
            <a:chExt cx="1008" cy="624"/>
          </a:xfrm>
        </p:grpSpPr>
        <p:sp>
          <p:nvSpPr>
            <p:cNvPr id="24616" name="Freeform 59"/>
            <p:cNvSpPr>
              <a:spLocks/>
            </p:cNvSpPr>
            <p:nvPr/>
          </p:nvSpPr>
          <p:spPr bwMode="auto">
            <a:xfrm>
              <a:off x="960" y="3264"/>
              <a:ext cx="1008" cy="192"/>
            </a:xfrm>
            <a:custGeom>
              <a:avLst/>
              <a:gdLst>
                <a:gd name="T0" fmla="*/ 0 w 1008"/>
                <a:gd name="T1" fmla="*/ 0 h 192"/>
                <a:gd name="T2" fmla="*/ 144 w 1008"/>
                <a:gd name="T3" fmla="*/ 0 h 192"/>
                <a:gd name="T4" fmla="*/ 144 w 1008"/>
                <a:gd name="T5" fmla="*/ 192 h 192"/>
                <a:gd name="T6" fmla="*/ 672 w 1008"/>
                <a:gd name="T7" fmla="*/ 192 h 192"/>
                <a:gd name="T8" fmla="*/ 672 w 1008"/>
                <a:gd name="T9" fmla="*/ 0 h 192"/>
                <a:gd name="T10" fmla="*/ 1008 w 1008"/>
                <a:gd name="T11" fmla="*/ 0 h 1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08"/>
                <a:gd name="T19" fmla="*/ 0 h 192"/>
                <a:gd name="T20" fmla="*/ 1008 w 1008"/>
                <a:gd name="T21" fmla="*/ 192 h 19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08" h="192">
                  <a:moveTo>
                    <a:pt x="0" y="0"/>
                  </a:moveTo>
                  <a:lnTo>
                    <a:pt x="144" y="0"/>
                  </a:lnTo>
                  <a:lnTo>
                    <a:pt x="144" y="192"/>
                  </a:lnTo>
                  <a:lnTo>
                    <a:pt x="672" y="192"/>
                  </a:lnTo>
                  <a:lnTo>
                    <a:pt x="672" y="0"/>
                  </a:lnTo>
                  <a:lnTo>
                    <a:pt x="1008" y="0"/>
                  </a:lnTo>
                </a:path>
              </a:pathLst>
            </a:custGeom>
            <a:noFill/>
            <a:ln w="31750">
              <a:solidFill>
                <a:srgbClr val="000080"/>
              </a:solidFill>
              <a:round/>
              <a:headEnd type="oval" w="med" len="med"/>
              <a:tailEnd type="oval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4617" name="Line 60"/>
            <p:cNvSpPr>
              <a:spLocks noChangeShapeType="1"/>
            </p:cNvSpPr>
            <p:nvPr/>
          </p:nvSpPr>
          <p:spPr bwMode="auto">
            <a:xfrm>
              <a:off x="1392" y="3456"/>
              <a:ext cx="0" cy="432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/>
              <a:tailEnd type="oval" w="med" len="med"/>
            </a:ln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76200" y="3962400"/>
            <a:ext cx="5791200" cy="2895600"/>
            <a:chOff x="2016" y="2352"/>
            <a:chExt cx="3648" cy="1824"/>
          </a:xfrm>
        </p:grpSpPr>
        <p:sp>
          <p:nvSpPr>
            <p:cNvPr id="24612" name="Text Box 64"/>
            <p:cNvSpPr txBox="1">
              <a:spLocks noChangeArrowheads="1"/>
            </p:cNvSpPr>
            <p:nvPr/>
          </p:nvSpPr>
          <p:spPr bwMode="auto">
            <a:xfrm>
              <a:off x="2448" y="3964"/>
              <a:ext cx="1148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/>
              <a:r>
                <a:rPr lang="en-US" altLang="zh-TW"/>
                <a:t>(Before detouring)</a:t>
              </a:r>
            </a:p>
          </p:txBody>
        </p:sp>
        <p:sp>
          <p:nvSpPr>
            <p:cNvPr id="24613" name="Text Box 65"/>
            <p:cNvSpPr txBox="1">
              <a:spLocks noChangeArrowheads="1"/>
            </p:cNvSpPr>
            <p:nvPr/>
          </p:nvSpPr>
          <p:spPr bwMode="auto">
            <a:xfrm>
              <a:off x="4265" y="3964"/>
              <a:ext cx="1042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/>
                <a:t>(After detouring)</a:t>
              </a:r>
            </a:p>
          </p:txBody>
        </p:sp>
        <p:pic>
          <p:nvPicPr>
            <p:cNvPr id="24614" name="Picture 32" descr="data0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016" y="2352"/>
              <a:ext cx="1918" cy="17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615" name="Picture 33" descr="data1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780" y="2352"/>
              <a:ext cx="1884" cy="1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85"/>
          <p:cNvGrpSpPr>
            <a:grpSpLocks/>
          </p:cNvGrpSpPr>
          <p:nvPr/>
        </p:nvGrpSpPr>
        <p:grpSpPr bwMode="auto">
          <a:xfrm>
            <a:off x="5715000" y="1295400"/>
            <a:ext cx="3200400" cy="3200400"/>
            <a:chOff x="528" y="2064"/>
            <a:chExt cx="2016" cy="2016"/>
          </a:xfrm>
        </p:grpSpPr>
        <p:sp>
          <p:nvSpPr>
            <p:cNvPr id="24600" name="Rectangle 32"/>
            <p:cNvSpPr>
              <a:spLocks noChangeArrowheads="1"/>
            </p:cNvSpPr>
            <p:nvPr/>
          </p:nvSpPr>
          <p:spPr bwMode="auto">
            <a:xfrm>
              <a:off x="528" y="2064"/>
              <a:ext cx="2015" cy="2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1" name="Line 33"/>
            <p:cNvSpPr>
              <a:spLocks noChangeShapeType="1"/>
            </p:cNvSpPr>
            <p:nvPr/>
          </p:nvSpPr>
          <p:spPr bwMode="auto">
            <a:xfrm>
              <a:off x="1632" y="2064"/>
              <a:ext cx="0" cy="20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4602" name="Line 34"/>
            <p:cNvSpPr>
              <a:spLocks noChangeShapeType="1"/>
            </p:cNvSpPr>
            <p:nvPr/>
          </p:nvSpPr>
          <p:spPr bwMode="auto">
            <a:xfrm>
              <a:off x="528" y="3072"/>
              <a:ext cx="1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4603" name="Line 35"/>
            <p:cNvSpPr>
              <a:spLocks noChangeShapeType="1"/>
            </p:cNvSpPr>
            <p:nvPr/>
          </p:nvSpPr>
          <p:spPr bwMode="auto">
            <a:xfrm>
              <a:off x="1632" y="3264"/>
              <a:ext cx="9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4604" name="Line 36"/>
            <p:cNvSpPr>
              <a:spLocks noChangeShapeType="1"/>
            </p:cNvSpPr>
            <p:nvPr/>
          </p:nvSpPr>
          <p:spPr bwMode="auto">
            <a:xfrm>
              <a:off x="2064" y="2064"/>
              <a:ext cx="0" cy="1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4605" name="Line 37"/>
            <p:cNvSpPr>
              <a:spLocks noChangeShapeType="1"/>
            </p:cNvSpPr>
            <p:nvPr/>
          </p:nvSpPr>
          <p:spPr bwMode="auto">
            <a:xfrm>
              <a:off x="2160" y="3264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4606" name="Line 38"/>
            <p:cNvSpPr>
              <a:spLocks noChangeShapeType="1"/>
            </p:cNvSpPr>
            <p:nvPr/>
          </p:nvSpPr>
          <p:spPr bwMode="auto">
            <a:xfrm>
              <a:off x="1056" y="2064"/>
              <a:ext cx="0" cy="10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4607" name="Line 39"/>
            <p:cNvSpPr>
              <a:spLocks noChangeShapeType="1"/>
            </p:cNvSpPr>
            <p:nvPr/>
          </p:nvSpPr>
          <p:spPr bwMode="auto">
            <a:xfrm>
              <a:off x="1152" y="3072"/>
              <a:ext cx="0" cy="10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4608" name="Line 40"/>
            <p:cNvSpPr>
              <a:spLocks noChangeShapeType="1"/>
            </p:cNvSpPr>
            <p:nvPr/>
          </p:nvSpPr>
          <p:spPr bwMode="auto">
            <a:xfrm>
              <a:off x="1632" y="2544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4609" name="Line 41"/>
            <p:cNvSpPr>
              <a:spLocks noChangeShapeType="1"/>
            </p:cNvSpPr>
            <p:nvPr/>
          </p:nvSpPr>
          <p:spPr bwMode="auto">
            <a:xfrm>
              <a:off x="1056" y="2448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4610" name="Line 42"/>
            <p:cNvSpPr>
              <a:spLocks noChangeShapeType="1"/>
            </p:cNvSpPr>
            <p:nvPr/>
          </p:nvSpPr>
          <p:spPr bwMode="auto">
            <a:xfrm>
              <a:off x="1152" y="3648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4611" name="Line 43"/>
            <p:cNvSpPr>
              <a:spLocks noChangeShapeType="1"/>
            </p:cNvSpPr>
            <p:nvPr/>
          </p:nvSpPr>
          <p:spPr bwMode="auto">
            <a:xfrm>
              <a:off x="1632" y="3744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8" name="Group 165"/>
          <p:cNvGrpSpPr>
            <a:grpSpLocks/>
          </p:cNvGrpSpPr>
          <p:nvPr/>
        </p:nvGrpSpPr>
        <p:grpSpPr bwMode="auto">
          <a:xfrm>
            <a:off x="6019800" y="1447800"/>
            <a:ext cx="2743200" cy="2895600"/>
            <a:chOff x="4920" y="2256"/>
            <a:chExt cx="1728" cy="1824"/>
          </a:xfrm>
        </p:grpSpPr>
        <p:sp>
          <p:nvSpPr>
            <p:cNvPr id="24588" name="Text Box 41"/>
            <p:cNvSpPr txBox="1">
              <a:spLocks noChangeArrowheads="1"/>
            </p:cNvSpPr>
            <p:nvPr/>
          </p:nvSpPr>
          <p:spPr bwMode="auto">
            <a:xfrm>
              <a:off x="5448" y="2784"/>
              <a:ext cx="178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/>
              <a:r>
                <a:rPr lang="en-US" altLang="zh-TW" sz="1400" b="1"/>
                <a:t>1</a:t>
              </a:r>
            </a:p>
          </p:txBody>
        </p:sp>
        <p:sp>
          <p:nvSpPr>
            <p:cNvPr id="24589" name="Text Box 42"/>
            <p:cNvSpPr txBox="1">
              <a:spLocks noChangeArrowheads="1"/>
            </p:cNvSpPr>
            <p:nvPr/>
          </p:nvSpPr>
          <p:spPr bwMode="auto">
            <a:xfrm>
              <a:off x="5976" y="2928"/>
              <a:ext cx="178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 b="1"/>
                <a:t>2</a:t>
              </a:r>
            </a:p>
          </p:txBody>
        </p:sp>
        <p:sp>
          <p:nvSpPr>
            <p:cNvPr id="24590" name="Text Box 43"/>
            <p:cNvSpPr txBox="1">
              <a:spLocks noChangeArrowheads="1"/>
            </p:cNvSpPr>
            <p:nvPr/>
          </p:nvSpPr>
          <p:spPr bwMode="auto">
            <a:xfrm>
              <a:off x="4920" y="2592"/>
              <a:ext cx="178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 b="1"/>
                <a:t>3</a:t>
              </a:r>
            </a:p>
          </p:txBody>
        </p:sp>
        <p:sp>
          <p:nvSpPr>
            <p:cNvPr id="24591" name="Text Box 44"/>
            <p:cNvSpPr txBox="1">
              <a:spLocks noChangeArrowheads="1"/>
            </p:cNvSpPr>
            <p:nvPr/>
          </p:nvSpPr>
          <p:spPr bwMode="auto">
            <a:xfrm>
              <a:off x="5448" y="2256"/>
              <a:ext cx="178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 b="1"/>
                <a:t>4</a:t>
              </a:r>
            </a:p>
          </p:txBody>
        </p:sp>
        <p:sp>
          <p:nvSpPr>
            <p:cNvPr id="24592" name="Text Box 45"/>
            <p:cNvSpPr txBox="1">
              <a:spLocks noChangeArrowheads="1"/>
            </p:cNvSpPr>
            <p:nvPr/>
          </p:nvSpPr>
          <p:spPr bwMode="auto">
            <a:xfrm>
              <a:off x="5496" y="3408"/>
              <a:ext cx="178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 b="1"/>
                <a:t>5</a:t>
              </a:r>
            </a:p>
          </p:txBody>
        </p:sp>
        <p:sp>
          <p:nvSpPr>
            <p:cNvPr id="24593" name="Text Box 46"/>
            <p:cNvSpPr txBox="1">
              <a:spLocks noChangeArrowheads="1"/>
            </p:cNvSpPr>
            <p:nvPr/>
          </p:nvSpPr>
          <p:spPr bwMode="auto">
            <a:xfrm>
              <a:off x="5976" y="2304"/>
              <a:ext cx="178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 b="1"/>
                <a:t>6</a:t>
              </a:r>
            </a:p>
          </p:txBody>
        </p:sp>
        <p:sp>
          <p:nvSpPr>
            <p:cNvPr id="24594" name="Text Box 47"/>
            <p:cNvSpPr txBox="1">
              <a:spLocks noChangeArrowheads="1"/>
            </p:cNvSpPr>
            <p:nvPr/>
          </p:nvSpPr>
          <p:spPr bwMode="auto">
            <a:xfrm>
              <a:off x="4982" y="3600"/>
              <a:ext cx="178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 b="1"/>
                <a:t>7</a:t>
              </a:r>
            </a:p>
          </p:txBody>
        </p:sp>
        <p:sp>
          <p:nvSpPr>
            <p:cNvPr id="24595" name="Text Box 48"/>
            <p:cNvSpPr txBox="1">
              <a:spLocks noChangeArrowheads="1"/>
            </p:cNvSpPr>
            <p:nvPr/>
          </p:nvSpPr>
          <p:spPr bwMode="auto">
            <a:xfrm>
              <a:off x="6024" y="3504"/>
              <a:ext cx="178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 b="1"/>
                <a:t>8</a:t>
              </a:r>
            </a:p>
          </p:txBody>
        </p:sp>
        <p:sp>
          <p:nvSpPr>
            <p:cNvPr id="24596" name="Text Box 49"/>
            <p:cNvSpPr txBox="1">
              <a:spLocks noChangeArrowheads="1"/>
            </p:cNvSpPr>
            <p:nvPr/>
          </p:nvSpPr>
          <p:spPr bwMode="auto">
            <a:xfrm>
              <a:off x="6408" y="2688"/>
              <a:ext cx="178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1400" b="1"/>
                <a:t>9</a:t>
              </a:r>
            </a:p>
          </p:txBody>
        </p:sp>
        <p:sp>
          <p:nvSpPr>
            <p:cNvPr id="24597" name="Text Box 50"/>
            <p:cNvSpPr txBox="1">
              <a:spLocks noChangeArrowheads="1"/>
            </p:cNvSpPr>
            <p:nvPr/>
          </p:nvSpPr>
          <p:spPr bwMode="auto">
            <a:xfrm>
              <a:off x="5976" y="3888"/>
              <a:ext cx="240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 b="1"/>
                <a:t>10</a:t>
              </a:r>
            </a:p>
          </p:txBody>
        </p:sp>
        <p:sp>
          <p:nvSpPr>
            <p:cNvPr id="24598" name="Text Box 51"/>
            <p:cNvSpPr txBox="1">
              <a:spLocks noChangeArrowheads="1"/>
            </p:cNvSpPr>
            <p:nvPr/>
          </p:nvSpPr>
          <p:spPr bwMode="auto">
            <a:xfrm>
              <a:off x="5448" y="3888"/>
              <a:ext cx="240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 b="1"/>
                <a:t>11</a:t>
              </a:r>
            </a:p>
          </p:txBody>
        </p:sp>
        <p:sp>
          <p:nvSpPr>
            <p:cNvPr id="24599" name="Text Box 64"/>
            <p:cNvSpPr txBox="1">
              <a:spLocks noChangeArrowheads="1"/>
            </p:cNvSpPr>
            <p:nvPr/>
          </p:nvSpPr>
          <p:spPr bwMode="auto">
            <a:xfrm>
              <a:off x="6408" y="3696"/>
              <a:ext cx="240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/>
              <a:r>
                <a:rPr lang="en-US" altLang="zh-TW" sz="1400" b="1"/>
                <a:t>12</a:t>
              </a:r>
            </a:p>
          </p:txBody>
        </p:sp>
      </p:grpSp>
      <p:sp>
        <p:nvSpPr>
          <p:cNvPr id="25611" name="TextBox 69"/>
          <p:cNvSpPr txBox="1">
            <a:spLocks noChangeArrowheads="1"/>
          </p:cNvSpPr>
          <p:nvPr/>
        </p:nvSpPr>
        <p:spPr bwMode="auto">
          <a:xfrm>
            <a:off x="5715000" y="5105400"/>
            <a:ext cx="2971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Ordered in terms of their total edge overflow.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1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86" grpId="0" animBg="1"/>
      <p:bldP spid="256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</a:rPr>
              <a:t>Outline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</a:rPr>
              <a:t>Preliminaries</a:t>
            </a:r>
          </a:p>
          <a:p>
            <a:r>
              <a:rPr lang="en-US" smtClean="0">
                <a:latin typeface="Arial" pitchFamily="34" charset="0"/>
              </a:rPr>
              <a:t>Global routing contributions</a:t>
            </a:r>
          </a:p>
          <a:p>
            <a:pPr lvl="1"/>
            <a:r>
              <a:rPr lang="en-US" smtClean="0">
                <a:latin typeface="Arial" pitchFamily="34" charset="0"/>
              </a:rPr>
              <a:t>Integer Program formulation</a:t>
            </a:r>
          </a:p>
          <a:p>
            <a:pPr lvl="1"/>
            <a:r>
              <a:rPr lang="en-US" smtClean="0">
                <a:latin typeface="Arial" pitchFamily="34" charset="0"/>
              </a:rPr>
              <a:t>Candidate route generation</a:t>
            </a:r>
          </a:p>
          <a:p>
            <a:pPr lvl="1"/>
            <a:r>
              <a:rPr lang="en-US" smtClean="0">
                <a:latin typeface="Arial" pitchFamily="34" charset="0"/>
              </a:rPr>
              <a:t>Subregion extraction / IP decomposition</a:t>
            </a:r>
          </a:p>
          <a:p>
            <a:r>
              <a:rPr lang="en-US" smtClean="0">
                <a:latin typeface="Arial" pitchFamily="34" charset="0"/>
              </a:rPr>
              <a:t>Simulation 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sz="3200" smtClean="0">
                <a:latin typeface="Arial" pitchFamily="34" charset="0"/>
                <a:ea typeface="PMingLiU"/>
                <a:cs typeface="PMingLiU"/>
              </a:rPr>
              <a:t>Processing of Subregions with Limited Parallelism</a:t>
            </a:r>
          </a:p>
        </p:txBody>
      </p:sp>
      <p:sp>
        <p:nvSpPr>
          <p:cNvPr id="203863" name="Rectangle 87"/>
          <p:cNvSpPr>
            <a:spLocks noChangeArrowheads="1"/>
          </p:cNvSpPr>
          <p:nvPr/>
        </p:nvSpPr>
        <p:spPr bwMode="auto">
          <a:xfrm>
            <a:off x="2743200" y="2362200"/>
            <a:ext cx="685800" cy="1143000"/>
          </a:xfrm>
          <a:prstGeom prst="rect">
            <a:avLst/>
          </a:prstGeom>
          <a:pattFill prst="diagBrick">
            <a:fgClr>
              <a:srgbClr val="FFFF00">
                <a:alpha val="59999"/>
              </a:srgbClr>
            </a:fgClr>
            <a:bgClr>
              <a:schemeClr val="bg1">
                <a:alpha val="59999"/>
              </a:scheme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298" name="Rectangle 17"/>
          <p:cNvSpPr>
            <a:spLocks noChangeArrowheads="1"/>
          </p:cNvSpPr>
          <p:nvPr/>
        </p:nvSpPr>
        <p:spPr bwMode="auto">
          <a:xfrm>
            <a:off x="1828800" y="2209800"/>
            <a:ext cx="914400" cy="990600"/>
          </a:xfrm>
          <a:prstGeom prst="rect">
            <a:avLst/>
          </a:prstGeom>
          <a:pattFill prst="dkDnDiag">
            <a:fgClr>
              <a:schemeClr val="bg1">
                <a:alpha val="50195"/>
              </a:schemeClr>
            </a:fgClr>
            <a:bgClr>
              <a:srgbClr val="5E9EFF">
                <a:alpha val="50195"/>
              </a:srgb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605" name="Group 85"/>
          <p:cNvGrpSpPr>
            <a:grpSpLocks/>
          </p:cNvGrpSpPr>
          <p:nvPr/>
        </p:nvGrpSpPr>
        <p:grpSpPr bwMode="auto">
          <a:xfrm>
            <a:off x="990600" y="1600200"/>
            <a:ext cx="3200400" cy="3200400"/>
            <a:chOff x="528" y="2064"/>
            <a:chExt cx="2016" cy="2016"/>
          </a:xfrm>
        </p:grpSpPr>
        <p:sp>
          <p:nvSpPr>
            <p:cNvPr id="25677" name="Rectangle 32"/>
            <p:cNvSpPr>
              <a:spLocks noChangeArrowheads="1"/>
            </p:cNvSpPr>
            <p:nvPr/>
          </p:nvSpPr>
          <p:spPr bwMode="auto">
            <a:xfrm>
              <a:off x="528" y="2064"/>
              <a:ext cx="2015" cy="2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78" name="Line 33"/>
            <p:cNvSpPr>
              <a:spLocks noChangeShapeType="1"/>
            </p:cNvSpPr>
            <p:nvPr/>
          </p:nvSpPr>
          <p:spPr bwMode="auto">
            <a:xfrm>
              <a:off x="1632" y="2064"/>
              <a:ext cx="0" cy="20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5679" name="Line 34"/>
            <p:cNvSpPr>
              <a:spLocks noChangeShapeType="1"/>
            </p:cNvSpPr>
            <p:nvPr/>
          </p:nvSpPr>
          <p:spPr bwMode="auto">
            <a:xfrm>
              <a:off x="528" y="3072"/>
              <a:ext cx="1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5680" name="Line 35"/>
            <p:cNvSpPr>
              <a:spLocks noChangeShapeType="1"/>
            </p:cNvSpPr>
            <p:nvPr/>
          </p:nvSpPr>
          <p:spPr bwMode="auto">
            <a:xfrm>
              <a:off x="1632" y="3264"/>
              <a:ext cx="9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5681" name="Line 36"/>
            <p:cNvSpPr>
              <a:spLocks noChangeShapeType="1"/>
            </p:cNvSpPr>
            <p:nvPr/>
          </p:nvSpPr>
          <p:spPr bwMode="auto">
            <a:xfrm>
              <a:off x="2064" y="2064"/>
              <a:ext cx="0" cy="1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5682" name="Line 37"/>
            <p:cNvSpPr>
              <a:spLocks noChangeShapeType="1"/>
            </p:cNvSpPr>
            <p:nvPr/>
          </p:nvSpPr>
          <p:spPr bwMode="auto">
            <a:xfrm>
              <a:off x="2160" y="3264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5683" name="Line 38"/>
            <p:cNvSpPr>
              <a:spLocks noChangeShapeType="1"/>
            </p:cNvSpPr>
            <p:nvPr/>
          </p:nvSpPr>
          <p:spPr bwMode="auto">
            <a:xfrm>
              <a:off x="1056" y="2064"/>
              <a:ext cx="0" cy="10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5684" name="Line 39"/>
            <p:cNvSpPr>
              <a:spLocks noChangeShapeType="1"/>
            </p:cNvSpPr>
            <p:nvPr/>
          </p:nvSpPr>
          <p:spPr bwMode="auto">
            <a:xfrm>
              <a:off x="1152" y="3072"/>
              <a:ext cx="0" cy="10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5685" name="Line 40"/>
            <p:cNvSpPr>
              <a:spLocks noChangeShapeType="1"/>
            </p:cNvSpPr>
            <p:nvPr/>
          </p:nvSpPr>
          <p:spPr bwMode="auto">
            <a:xfrm>
              <a:off x="1632" y="2544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5686" name="Line 41"/>
            <p:cNvSpPr>
              <a:spLocks noChangeShapeType="1"/>
            </p:cNvSpPr>
            <p:nvPr/>
          </p:nvSpPr>
          <p:spPr bwMode="auto">
            <a:xfrm>
              <a:off x="1056" y="2448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5687" name="Line 42"/>
            <p:cNvSpPr>
              <a:spLocks noChangeShapeType="1"/>
            </p:cNvSpPr>
            <p:nvPr/>
          </p:nvSpPr>
          <p:spPr bwMode="auto">
            <a:xfrm>
              <a:off x="1152" y="3648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5688" name="Line 43"/>
            <p:cNvSpPr>
              <a:spLocks noChangeShapeType="1"/>
            </p:cNvSpPr>
            <p:nvPr/>
          </p:nvSpPr>
          <p:spPr bwMode="auto">
            <a:xfrm>
              <a:off x="1632" y="3744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1828800" y="2514600"/>
            <a:ext cx="914400" cy="614363"/>
            <a:chOff x="1053" y="2637"/>
            <a:chExt cx="576" cy="387"/>
          </a:xfrm>
        </p:grpSpPr>
        <p:sp>
          <p:nvSpPr>
            <p:cNvPr id="25675" name="Freeform 54"/>
            <p:cNvSpPr>
              <a:spLocks/>
            </p:cNvSpPr>
            <p:nvPr/>
          </p:nvSpPr>
          <p:spPr bwMode="auto">
            <a:xfrm>
              <a:off x="1053" y="2637"/>
              <a:ext cx="576" cy="190"/>
            </a:xfrm>
            <a:custGeom>
              <a:avLst/>
              <a:gdLst>
                <a:gd name="T0" fmla="*/ 0 w 576"/>
                <a:gd name="T1" fmla="*/ 0 h 192"/>
                <a:gd name="T2" fmla="*/ 192 w 576"/>
                <a:gd name="T3" fmla="*/ 0 h 192"/>
                <a:gd name="T4" fmla="*/ 192 w 576"/>
                <a:gd name="T5" fmla="*/ 166 h 192"/>
                <a:gd name="T6" fmla="*/ 384 w 576"/>
                <a:gd name="T7" fmla="*/ 166 h 192"/>
                <a:gd name="T8" fmla="*/ 384 w 576"/>
                <a:gd name="T9" fmla="*/ 48 h 192"/>
                <a:gd name="T10" fmla="*/ 576 w 576"/>
                <a:gd name="T11" fmla="*/ 48 h 1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6"/>
                <a:gd name="T19" fmla="*/ 0 h 192"/>
                <a:gd name="T20" fmla="*/ 576 w 576"/>
                <a:gd name="T21" fmla="*/ 192 h 19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6" h="192">
                  <a:moveTo>
                    <a:pt x="0" y="0"/>
                  </a:move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  <a:lnTo>
                    <a:pt x="384" y="48"/>
                  </a:lnTo>
                  <a:lnTo>
                    <a:pt x="576" y="48"/>
                  </a:lnTo>
                </a:path>
              </a:pathLst>
            </a:custGeom>
            <a:noFill/>
            <a:ln w="31750">
              <a:solidFill>
                <a:srgbClr val="8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5676" name="Freeform 56"/>
            <p:cNvSpPr>
              <a:spLocks/>
            </p:cNvSpPr>
            <p:nvPr/>
          </p:nvSpPr>
          <p:spPr bwMode="auto">
            <a:xfrm>
              <a:off x="1344" y="2832"/>
              <a:ext cx="96" cy="192"/>
            </a:xfrm>
            <a:custGeom>
              <a:avLst/>
              <a:gdLst>
                <a:gd name="T0" fmla="*/ 0 w 96"/>
                <a:gd name="T1" fmla="*/ 0 h 192"/>
                <a:gd name="T2" fmla="*/ 0 w 96"/>
                <a:gd name="T3" fmla="*/ 192 h 192"/>
                <a:gd name="T4" fmla="*/ 96 w 96"/>
                <a:gd name="T5" fmla="*/ 192 h 192"/>
                <a:gd name="T6" fmla="*/ 0 60000 65536"/>
                <a:gd name="T7" fmla="*/ 0 60000 65536"/>
                <a:gd name="T8" fmla="*/ 0 60000 65536"/>
                <a:gd name="T9" fmla="*/ 0 w 96"/>
                <a:gd name="T10" fmla="*/ 0 h 192"/>
                <a:gd name="T11" fmla="*/ 96 w 9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192">
                  <a:moveTo>
                    <a:pt x="0" y="0"/>
                  </a:moveTo>
                  <a:lnTo>
                    <a:pt x="0" y="192"/>
                  </a:lnTo>
                  <a:lnTo>
                    <a:pt x="96" y="192"/>
                  </a:lnTo>
                </a:path>
              </a:pathLst>
            </a:custGeom>
            <a:noFill/>
            <a:ln w="31750">
              <a:solidFill>
                <a:srgbClr val="800000"/>
              </a:solidFill>
              <a:round/>
              <a:headEnd/>
              <a:tailEnd type="oval" w="med" len="med"/>
            </a:ln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4" name="Group 71"/>
          <p:cNvGrpSpPr>
            <a:grpSpLocks/>
          </p:cNvGrpSpPr>
          <p:nvPr/>
        </p:nvGrpSpPr>
        <p:grpSpPr bwMode="auto">
          <a:xfrm>
            <a:off x="1752600" y="2714625"/>
            <a:ext cx="1066800" cy="152400"/>
            <a:chOff x="1008" y="2766"/>
            <a:chExt cx="672" cy="96"/>
          </a:xfrm>
        </p:grpSpPr>
        <p:sp>
          <p:nvSpPr>
            <p:cNvPr id="25673" name="AutoShape 69"/>
            <p:cNvSpPr>
              <a:spLocks noChangeArrowheads="1"/>
            </p:cNvSpPr>
            <p:nvPr/>
          </p:nvSpPr>
          <p:spPr bwMode="auto">
            <a:xfrm>
              <a:off x="1008" y="2766"/>
              <a:ext cx="96" cy="96"/>
            </a:xfrm>
            <a:prstGeom prst="triangle">
              <a:avLst>
                <a:gd name="adj" fmla="val 50000"/>
              </a:avLst>
            </a:prstGeom>
            <a:noFill/>
            <a:ln w="3175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74" name="AutoShape 70"/>
            <p:cNvSpPr>
              <a:spLocks noChangeArrowheads="1"/>
            </p:cNvSpPr>
            <p:nvPr/>
          </p:nvSpPr>
          <p:spPr bwMode="auto">
            <a:xfrm>
              <a:off x="1584" y="2766"/>
              <a:ext cx="96" cy="96"/>
            </a:xfrm>
            <a:prstGeom prst="triangle">
              <a:avLst>
                <a:gd name="adj" fmla="val 50000"/>
              </a:avLst>
            </a:prstGeom>
            <a:noFill/>
            <a:ln w="3175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77"/>
          <p:cNvGrpSpPr>
            <a:grpSpLocks/>
          </p:cNvGrpSpPr>
          <p:nvPr/>
        </p:nvGrpSpPr>
        <p:grpSpPr bwMode="auto">
          <a:xfrm>
            <a:off x="1371600" y="2819400"/>
            <a:ext cx="2362200" cy="1219200"/>
            <a:chOff x="2976" y="2928"/>
            <a:chExt cx="1488" cy="768"/>
          </a:xfrm>
        </p:grpSpPr>
        <p:sp>
          <p:nvSpPr>
            <p:cNvPr id="25669" name="Line 22"/>
            <p:cNvSpPr>
              <a:spLocks noChangeShapeType="1"/>
            </p:cNvSpPr>
            <p:nvPr/>
          </p:nvSpPr>
          <p:spPr bwMode="auto">
            <a:xfrm>
              <a:off x="2976" y="2928"/>
              <a:ext cx="1104" cy="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 type="oval" w="med" len="med"/>
              <a:tailEnd type="oval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5670" name="Line 23"/>
            <p:cNvSpPr>
              <a:spLocks noChangeShapeType="1"/>
            </p:cNvSpPr>
            <p:nvPr/>
          </p:nvSpPr>
          <p:spPr bwMode="auto">
            <a:xfrm>
              <a:off x="3647" y="2928"/>
              <a:ext cx="0" cy="192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 type="oval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5671" name="Freeform 72"/>
            <p:cNvSpPr>
              <a:spLocks/>
            </p:cNvSpPr>
            <p:nvPr/>
          </p:nvSpPr>
          <p:spPr bwMode="auto">
            <a:xfrm>
              <a:off x="4080" y="2928"/>
              <a:ext cx="384" cy="288"/>
            </a:xfrm>
            <a:custGeom>
              <a:avLst/>
              <a:gdLst>
                <a:gd name="T0" fmla="*/ 0 w 384"/>
                <a:gd name="T1" fmla="*/ 0 h 288"/>
                <a:gd name="T2" fmla="*/ 0 w 384"/>
                <a:gd name="T3" fmla="*/ 288 h 288"/>
                <a:gd name="T4" fmla="*/ 384 w 384"/>
                <a:gd name="T5" fmla="*/ 288 h 288"/>
                <a:gd name="T6" fmla="*/ 0 60000 65536"/>
                <a:gd name="T7" fmla="*/ 0 60000 65536"/>
                <a:gd name="T8" fmla="*/ 0 60000 65536"/>
                <a:gd name="T9" fmla="*/ 0 w 384"/>
                <a:gd name="T10" fmla="*/ 0 h 288"/>
                <a:gd name="T11" fmla="*/ 384 w 38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288">
                  <a:moveTo>
                    <a:pt x="0" y="0"/>
                  </a:moveTo>
                  <a:lnTo>
                    <a:pt x="0" y="288"/>
                  </a:lnTo>
                  <a:lnTo>
                    <a:pt x="384" y="288"/>
                  </a:lnTo>
                </a:path>
              </a:pathLst>
            </a:custGeom>
            <a:noFill/>
            <a:ln w="31750">
              <a:solidFill>
                <a:srgbClr val="800000"/>
              </a:solidFill>
              <a:round/>
              <a:headEnd/>
              <a:tailEnd type="oval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5672" name="Line 75"/>
            <p:cNvSpPr>
              <a:spLocks noChangeShapeType="1"/>
            </p:cNvSpPr>
            <p:nvPr/>
          </p:nvSpPr>
          <p:spPr bwMode="auto">
            <a:xfrm>
              <a:off x="4080" y="3216"/>
              <a:ext cx="0" cy="48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 type="oval" w="med" len="med"/>
            </a:ln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6" name="Group 86"/>
          <p:cNvGrpSpPr>
            <a:grpSpLocks/>
          </p:cNvGrpSpPr>
          <p:nvPr/>
        </p:nvGrpSpPr>
        <p:grpSpPr bwMode="auto">
          <a:xfrm>
            <a:off x="1371600" y="2438400"/>
            <a:ext cx="2362200" cy="1590675"/>
            <a:chOff x="2112" y="1776"/>
            <a:chExt cx="1488" cy="1002"/>
          </a:xfrm>
        </p:grpSpPr>
        <p:grpSp>
          <p:nvGrpSpPr>
            <p:cNvPr id="25658" name="Group 84"/>
            <p:cNvGrpSpPr>
              <a:grpSpLocks/>
            </p:cNvGrpSpPr>
            <p:nvPr/>
          </p:nvGrpSpPr>
          <p:grpSpPr bwMode="auto">
            <a:xfrm>
              <a:off x="2352" y="1776"/>
              <a:ext cx="672" cy="156"/>
              <a:chOff x="1008" y="2592"/>
              <a:chExt cx="672" cy="156"/>
            </a:xfrm>
          </p:grpSpPr>
          <p:grpSp>
            <p:nvGrpSpPr>
              <p:cNvPr id="25663" name="Group 59"/>
              <p:cNvGrpSpPr>
                <a:grpSpLocks/>
              </p:cNvGrpSpPr>
              <p:nvPr/>
            </p:nvGrpSpPr>
            <p:grpSpPr bwMode="auto">
              <a:xfrm>
                <a:off x="1584" y="2652"/>
                <a:ext cx="96" cy="96"/>
                <a:chOff x="1008" y="2784"/>
                <a:chExt cx="96" cy="96"/>
              </a:xfrm>
            </p:grpSpPr>
            <p:sp>
              <p:nvSpPr>
                <p:cNvPr id="25667" name="Line 60"/>
                <p:cNvSpPr>
                  <a:spLocks noChangeShapeType="1"/>
                </p:cNvSpPr>
                <p:nvPr/>
              </p:nvSpPr>
              <p:spPr bwMode="auto">
                <a:xfrm>
                  <a:off x="1008" y="2784"/>
                  <a:ext cx="96" cy="9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25668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1008" y="2784"/>
                  <a:ext cx="96" cy="9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664" name="Group 62"/>
              <p:cNvGrpSpPr>
                <a:grpSpLocks/>
              </p:cNvGrpSpPr>
              <p:nvPr/>
            </p:nvGrpSpPr>
            <p:grpSpPr bwMode="auto">
              <a:xfrm>
                <a:off x="1008" y="2592"/>
                <a:ext cx="96" cy="96"/>
                <a:chOff x="1008" y="2784"/>
                <a:chExt cx="96" cy="96"/>
              </a:xfrm>
            </p:grpSpPr>
            <p:sp>
              <p:nvSpPr>
                <p:cNvPr id="25665" name="Line 63"/>
                <p:cNvSpPr>
                  <a:spLocks noChangeShapeType="1"/>
                </p:cNvSpPr>
                <p:nvPr/>
              </p:nvSpPr>
              <p:spPr bwMode="auto">
                <a:xfrm>
                  <a:off x="1008" y="2784"/>
                  <a:ext cx="96" cy="9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25666" name="Line 64"/>
                <p:cNvSpPr>
                  <a:spLocks noChangeShapeType="1"/>
                </p:cNvSpPr>
                <p:nvPr/>
              </p:nvSpPr>
              <p:spPr bwMode="auto">
                <a:xfrm flipH="1">
                  <a:off x="1008" y="2784"/>
                  <a:ext cx="96" cy="9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5659" name="Freeform 66"/>
            <p:cNvSpPr>
              <a:spLocks/>
            </p:cNvSpPr>
            <p:nvPr/>
          </p:nvSpPr>
          <p:spPr bwMode="auto">
            <a:xfrm>
              <a:off x="2112" y="1824"/>
              <a:ext cx="288" cy="192"/>
            </a:xfrm>
            <a:custGeom>
              <a:avLst/>
              <a:gdLst>
                <a:gd name="T0" fmla="*/ 288 w 288"/>
                <a:gd name="T1" fmla="*/ 0 h 192"/>
                <a:gd name="T2" fmla="*/ 96 w 288"/>
                <a:gd name="T3" fmla="*/ 48 h 192"/>
                <a:gd name="T4" fmla="*/ 0 w 288"/>
                <a:gd name="T5" fmla="*/ 192 h 192"/>
                <a:gd name="T6" fmla="*/ 0 60000 65536"/>
                <a:gd name="T7" fmla="*/ 0 60000 65536"/>
                <a:gd name="T8" fmla="*/ 0 60000 65536"/>
                <a:gd name="T9" fmla="*/ 0 w 288"/>
                <a:gd name="T10" fmla="*/ 0 h 192"/>
                <a:gd name="T11" fmla="*/ 288 w 288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92">
                  <a:moveTo>
                    <a:pt x="288" y="0"/>
                  </a:moveTo>
                  <a:cubicBezTo>
                    <a:pt x="216" y="8"/>
                    <a:pt x="144" y="16"/>
                    <a:pt x="96" y="48"/>
                  </a:cubicBezTo>
                  <a:cubicBezTo>
                    <a:pt x="48" y="80"/>
                    <a:pt x="24" y="136"/>
                    <a:pt x="0" y="192"/>
                  </a:cubicBezTo>
                </a:path>
              </a:pathLst>
            </a:custGeom>
            <a:noFill/>
            <a:ln w="31750">
              <a:solidFill>
                <a:srgbClr val="800000"/>
              </a:solidFill>
              <a:prstDash val="sysDot"/>
              <a:round/>
              <a:headEnd/>
              <a:tailEnd type="oval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5660" name="Freeform 81"/>
            <p:cNvSpPr>
              <a:spLocks/>
            </p:cNvSpPr>
            <p:nvPr/>
          </p:nvSpPr>
          <p:spPr bwMode="auto">
            <a:xfrm>
              <a:off x="3216" y="2010"/>
              <a:ext cx="384" cy="288"/>
            </a:xfrm>
            <a:custGeom>
              <a:avLst/>
              <a:gdLst>
                <a:gd name="T0" fmla="*/ 0 w 384"/>
                <a:gd name="T1" fmla="*/ 0 h 288"/>
                <a:gd name="T2" fmla="*/ 0 w 384"/>
                <a:gd name="T3" fmla="*/ 288 h 288"/>
                <a:gd name="T4" fmla="*/ 384 w 384"/>
                <a:gd name="T5" fmla="*/ 288 h 288"/>
                <a:gd name="T6" fmla="*/ 0 60000 65536"/>
                <a:gd name="T7" fmla="*/ 0 60000 65536"/>
                <a:gd name="T8" fmla="*/ 0 60000 65536"/>
                <a:gd name="T9" fmla="*/ 0 w 384"/>
                <a:gd name="T10" fmla="*/ 0 h 288"/>
                <a:gd name="T11" fmla="*/ 384 w 38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288">
                  <a:moveTo>
                    <a:pt x="0" y="0"/>
                  </a:moveTo>
                  <a:lnTo>
                    <a:pt x="0" y="288"/>
                  </a:lnTo>
                  <a:lnTo>
                    <a:pt x="384" y="288"/>
                  </a:lnTo>
                </a:path>
              </a:pathLst>
            </a:custGeom>
            <a:noFill/>
            <a:ln w="31750">
              <a:solidFill>
                <a:srgbClr val="800000"/>
              </a:solidFill>
              <a:round/>
              <a:headEnd/>
              <a:tailEnd type="oval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5661" name="Line 82"/>
            <p:cNvSpPr>
              <a:spLocks noChangeShapeType="1"/>
            </p:cNvSpPr>
            <p:nvPr/>
          </p:nvSpPr>
          <p:spPr bwMode="auto">
            <a:xfrm>
              <a:off x="3216" y="2298"/>
              <a:ext cx="0" cy="48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 type="oval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5662" name="Freeform 83"/>
            <p:cNvSpPr>
              <a:spLocks/>
            </p:cNvSpPr>
            <p:nvPr/>
          </p:nvSpPr>
          <p:spPr bwMode="auto">
            <a:xfrm>
              <a:off x="2976" y="1872"/>
              <a:ext cx="240" cy="144"/>
            </a:xfrm>
            <a:custGeom>
              <a:avLst/>
              <a:gdLst>
                <a:gd name="T0" fmla="*/ 0 w 240"/>
                <a:gd name="T1" fmla="*/ 0 h 144"/>
                <a:gd name="T2" fmla="*/ 144 w 240"/>
                <a:gd name="T3" fmla="*/ 48 h 144"/>
                <a:gd name="T4" fmla="*/ 240 w 240"/>
                <a:gd name="T5" fmla="*/ 144 h 144"/>
                <a:gd name="T6" fmla="*/ 0 60000 65536"/>
                <a:gd name="T7" fmla="*/ 0 60000 65536"/>
                <a:gd name="T8" fmla="*/ 0 60000 65536"/>
                <a:gd name="T9" fmla="*/ 0 w 240"/>
                <a:gd name="T10" fmla="*/ 0 h 144"/>
                <a:gd name="T11" fmla="*/ 240 w 240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144">
                  <a:moveTo>
                    <a:pt x="0" y="0"/>
                  </a:moveTo>
                  <a:cubicBezTo>
                    <a:pt x="52" y="12"/>
                    <a:pt x="104" y="24"/>
                    <a:pt x="144" y="48"/>
                  </a:cubicBezTo>
                  <a:cubicBezTo>
                    <a:pt x="184" y="72"/>
                    <a:pt x="212" y="108"/>
                    <a:pt x="240" y="144"/>
                  </a:cubicBezTo>
                </a:path>
              </a:pathLst>
            </a:custGeom>
            <a:noFill/>
            <a:ln w="31750">
              <a:solidFill>
                <a:srgbClr val="800000"/>
              </a:solidFill>
              <a:prstDash val="sysDot"/>
              <a:round/>
              <a:headEnd/>
              <a:tailEnd type="oval" w="med" len="med"/>
            </a:ln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10" name="Group 91"/>
          <p:cNvGrpSpPr>
            <a:grpSpLocks/>
          </p:cNvGrpSpPr>
          <p:nvPr/>
        </p:nvGrpSpPr>
        <p:grpSpPr bwMode="auto">
          <a:xfrm>
            <a:off x="3048000" y="3162300"/>
            <a:ext cx="457200" cy="381000"/>
            <a:chOff x="1872" y="2856"/>
            <a:chExt cx="288" cy="240"/>
          </a:xfrm>
        </p:grpSpPr>
        <p:sp>
          <p:nvSpPr>
            <p:cNvPr id="25656" name="AutoShape 89"/>
            <p:cNvSpPr>
              <a:spLocks noChangeArrowheads="1"/>
            </p:cNvSpPr>
            <p:nvPr/>
          </p:nvSpPr>
          <p:spPr bwMode="auto">
            <a:xfrm>
              <a:off x="1872" y="3000"/>
              <a:ext cx="96" cy="96"/>
            </a:xfrm>
            <a:prstGeom prst="triangle">
              <a:avLst>
                <a:gd name="adj" fmla="val 50000"/>
              </a:avLst>
            </a:prstGeom>
            <a:noFill/>
            <a:ln w="3175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7" name="AutoShape 90"/>
            <p:cNvSpPr>
              <a:spLocks noChangeArrowheads="1"/>
            </p:cNvSpPr>
            <p:nvPr/>
          </p:nvSpPr>
          <p:spPr bwMode="auto">
            <a:xfrm>
              <a:off x="2064" y="2856"/>
              <a:ext cx="96" cy="96"/>
            </a:xfrm>
            <a:prstGeom prst="triangle">
              <a:avLst>
                <a:gd name="adj" fmla="val 50000"/>
              </a:avLst>
            </a:prstGeom>
            <a:noFill/>
            <a:ln w="3175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11" name="AutoShape 235"/>
          <p:cNvSpPr>
            <a:spLocks noChangeArrowheads="1"/>
          </p:cNvSpPr>
          <p:nvPr/>
        </p:nvSpPr>
        <p:spPr bwMode="auto">
          <a:xfrm>
            <a:off x="1524000" y="5029200"/>
            <a:ext cx="152400" cy="152400"/>
          </a:xfrm>
          <a:prstGeom prst="triangle">
            <a:avLst>
              <a:gd name="adj" fmla="val 50000"/>
            </a:avLst>
          </a:prstGeom>
          <a:noFill/>
          <a:ln w="31750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612" name="Group 238"/>
          <p:cNvGrpSpPr>
            <a:grpSpLocks/>
          </p:cNvGrpSpPr>
          <p:nvPr/>
        </p:nvGrpSpPr>
        <p:grpSpPr bwMode="auto">
          <a:xfrm>
            <a:off x="1524000" y="5410200"/>
            <a:ext cx="152400" cy="152400"/>
            <a:chOff x="480" y="2256"/>
            <a:chExt cx="96" cy="96"/>
          </a:xfrm>
        </p:grpSpPr>
        <p:sp>
          <p:nvSpPr>
            <p:cNvPr id="25654" name="Line 236"/>
            <p:cNvSpPr>
              <a:spLocks noChangeShapeType="1"/>
            </p:cNvSpPr>
            <p:nvPr/>
          </p:nvSpPr>
          <p:spPr bwMode="auto">
            <a:xfrm flipH="1">
              <a:off x="480" y="2256"/>
              <a:ext cx="96" cy="9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5655" name="Line 237"/>
            <p:cNvSpPr>
              <a:spLocks noChangeShapeType="1"/>
            </p:cNvSpPr>
            <p:nvPr/>
          </p:nvSpPr>
          <p:spPr bwMode="auto">
            <a:xfrm>
              <a:off x="480" y="2256"/>
              <a:ext cx="96" cy="9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25613" name="Text Box 239"/>
          <p:cNvSpPr txBox="1">
            <a:spLocks noChangeArrowheads="1"/>
          </p:cNvSpPr>
          <p:nvPr/>
        </p:nvSpPr>
        <p:spPr bwMode="auto">
          <a:xfrm>
            <a:off x="1752600" y="4953000"/>
            <a:ext cx="1684338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en-US" altLang="zh-TW"/>
              <a:t>Floating terminal</a:t>
            </a:r>
          </a:p>
        </p:txBody>
      </p:sp>
      <p:sp>
        <p:nvSpPr>
          <p:cNvPr id="25614" name="Text Box 240"/>
          <p:cNvSpPr txBox="1">
            <a:spLocks noChangeArrowheads="1"/>
          </p:cNvSpPr>
          <p:nvPr/>
        </p:nvSpPr>
        <p:spPr bwMode="auto">
          <a:xfrm>
            <a:off x="1752600" y="5334000"/>
            <a:ext cx="1458913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Fixed terminal</a:t>
            </a:r>
          </a:p>
        </p:txBody>
      </p:sp>
      <p:sp>
        <p:nvSpPr>
          <p:cNvPr id="25615" name="TextBox 87"/>
          <p:cNvSpPr txBox="1">
            <a:spLocks noChangeArrowheads="1"/>
          </p:cNvSpPr>
          <p:nvPr/>
        </p:nvSpPr>
        <p:spPr bwMode="auto">
          <a:xfrm>
            <a:off x="5715000" y="5105400"/>
            <a:ext cx="2971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Traversed in terms of their total edge overflow.</a:t>
            </a:r>
          </a:p>
        </p:txBody>
      </p:sp>
      <p:grpSp>
        <p:nvGrpSpPr>
          <p:cNvPr id="25616" name="Group 85"/>
          <p:cNvGrpSpPr>
            <a:grpSpLocks/>
          </p:cNvGrpSpPr>
          <p:nvPr/>
        </p:nvGrpSpPr>
        <p:grpSpPr bwMode="auto">
          <a:xfrm>
            <a:off x="5334000" y="1600200"/>
            <a:ext cx="3200400" cy="3200400"/>
            <a:chOff x="528" y="2064"/>
            <a:chExt cx="2016" cy="2016"/>
          </a:xfrm>
        </p:grpSpPr>
        <p:sp>
          <p:nvSpPr>
            <p:cNvPr id="25642" name="Rectangle 32"/>
            <p:cNvSpPr>
              <a:spLocks noChangeArrowheads="1"/>
            </p:cNvSpPr>
            <p:nvPr/>
          </p:nvSpPr>
          <p:spPr bwMode="auto">
            <a:xfrm>
              <a:off x="528" y="2064"/>
              <a:ext cx="2015" cy="2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3" name="Line 33"/>
            <p:cNvSpPr>
              <a:spLocks noChangeShapeType="1"/>
            </p:cNvSpPr>
            <p:nvPr/>
          </p:nvSpPr>
          <p:spPr bwMode="auto">
            <a:xfrm>
              <a:off x="1632" y="2064"/>
              <a:ext cx="0" cy="20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5644" name="Line 34"/>
            <p:cNvSpPr>
              <a:spLocks noChangeShapeType="1"/>
            </p:cNvSpPr>
            <p:nvPr/>
          </p:nvSpPr>
          <p:spPr bwMode="auto">
            <a:xfrm>
              <a:off x="528" y="3072"/>
              <a:ext cx="1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5645" name="Line 35"/>
            <p:cNvSpPr>
              <a:spLocks noChangeShapeType="1"/>
            </p:cNvSpPr>
            <p:nvPr/>
          </p:nvSpPr>
          <p:spPr bwMode="auto">
            <a:xfrm>
              <a:off x="1632" y="3264"/>
              <a:ext cx="9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5646" name="Line 36"/>
            <p:cNvSpPr>
              <a:spLocks noChangeShapeType="1"/>
            </p:cNvSpPr>
            <p:nvPr/>
          </p:nvSpPr>
          <p:spPr bwMode="auto">
            <a:xfrm>
              <a:off x="2064" y="2064"/>
              <a:ext cx="0" cy="1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5647" name="Line 37"/>
            <p:cNvSpPr>
              <a:spLocks noChangeShapeType="1"/>
            </p:cNvSpPr>
            <p:nvPr/>
          </p:nvSpPr>
          <p:spPr bwMode="auto">
            <a:xfrm>
              <a:off x="2160" y="3264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5648" name="Line 38"/>
            <p:cNvSpPr>
              <a:spLocks noChangeShapeType="1"/>
            </p:cNvSpPr>
            <p:nvPr/>
          </p:nvSpPr>
          <p:spPr bwMode="auto">
            <a:xfrm>
              <a:off x="1056" y="2064"/>
              <a:ext cx="0" cy="10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5649" name="Line 39"/>
            <p:cNvSpPr>
              <a:spLocks noChangeShapeType="1"/>
            </p:cNvSpPr>
            <p:nvPr/>
          </p:nvSpPr>
          <p:spPr bwMode="auto">
            <a:xfrm>
              <a:off x="1152" y="3072"/>
              <a:ext cx="0" cy="10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5650" name="Line 40"/>
            <p:cNvSpPr>
              <a:spLocks noChangeShapeType="1"/>
            </p:cNvSpPr>
            <p:nvPr/>
          </p:nvSpPr>
          <p:spPr bwMode="auto">
            <a:xfrm>
              <a:off x="1632" y="2544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5651" name="Line 41"/>
            <p:cNvSpPr>
              <a:spLocks noChangeShapeType="1"/>
            </p:cNvSpPr>
            <p:nvPr/>
          </p:nvSpPr>
          <p:spPr bwMode="auto">
            <a:xfrm>
              <a:off x="1056" y="2448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5652" name="Line 42"/>
            <p:cNvSpPr>
              <a:spLocks noChangeShapeType="1"/>
            </p:cNvSpPr>
            <p:nvPr/>
          </p:nvSpPr>
          <p:spPr bwMode="auto">
            <a:xfrm>
              <a:off x="1152" y="3648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5653" name="Line 43"/>
            <p:cNvSpPr>
              <a:spLocks noChangeShapeType="1"/>
            </p:cNvSpPr>
            <p:nvPr/>
          </p:nvSpPr>
          <p:spPr bwMode="auto">
            <a:xfrm>
              <a:off x="1632" y="3744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140" name="Rectangle 17"/>
          <p:cNvSpPr>
            <a:spLocks noChangeArrowheads="1"/>
          </p:cNvSpPr>
          <p:nvPr/>
        </p:nvSpPr>
        <p:spPr bwMode="auto">
          <a:xfrm>
            <a:off x="6172200" y="2209800"/>
            <a:ext cx="914400" cy="990600"/>
          </a:xfrm>
          <a:prstGeom prst="rect">
            <a:avLst/>
          </a:prstGeom>
          <a:pattFill prst="dkDnDiag">
            <a:fgClr>
              <a:schemeClr val="bg1">
                <a:alpha val="50195"/>
              </a:schemeClr>
            </a:fgClr>
            <a:bgClr>
              <a:srgbClr val="5E9EFF">
                <a:alpha val="50195"/>
              </a:srgb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1" name="Rectangle 87"/>
          <p:cNvSpPr>
            <a:spLocks noChangeArrowheads="1"/>
          </p:cNvSpPr>
          <p:nvPr/>
        </p:nvSpPr>
        <p:spPr bwMode="auto">
          <a:xfrm>
            <a:off x="7086600" y="2362200"/>
            <a:ext cx="685800" cy="1143000"/>
          </a:xfrm>
          <a:prstGeom prst="rect">
            <a:avLst/>
          </a:prstGeom>
          <a:pattFill prst="diagBrick">
            <a:fgClr>
              <a:srgbClr val="FFFF00">
                <a:alpha val="59999"/>
              </a:srgbClr>
            </a:fgClr>
            <a:bgClr>
              <a:schemeClr val="bg1">
                <a:alpha val="59999"/>
              </a:scheme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Rectangle 87"/>
          <p:cNvSpPr>
            <a:spLocks noChangeArrowheads="1"/>
          </p:cNvSpPr>
          <p:nvPr/>
        </p:nvSpPr>
        <p:spPr bwMode="auto">
          <a:xfrm>
            <a:off x="5334000" y="1600200"/>
            <a:ext cx="838200" cy="1600200"/>
          </a:xfrm>
          <a:prstGeom prst="rect">
            <a:avLst/>
          </a:prstGeom>
          <a:pattFill prst="diagBrick">
            <a:fgClr>
              <a:srgbClr val="FFFF00">
                <a:alpha val="59999"/>
              </a:srgbClr>
            </a:fgClr>
            <a:bgClr>
              <a:schemeClr val="bg1">
                <a:alpha val="59999"/>
              </a:scheme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" name="Rectangle 154" descr="20%"/>
          <p:cNvSpPr>
            <a:spLocks noChangeArrowheads="1"/>
          </p:cNvSpPr>
          <p:nvPr/>
        </p:nvSpPr>
        <p:spPr bwMode="auto">
          <a:xfrm>
            <a:off x="6172200" y="1600200"/>
            <a:ext cx="914400" cy="609600"/>
          </a:xfrm>
          <a:prstGeom prst="rect">
            <a:avLst/>
          </a:prstGeom>
          <a:pattFill prst="pct20">
            <a:fgClr>
              <a:srgbClr val="800000">
                <a:alpha val="59999"/>
              </a:srgbClr>
            </a:fgClr>
            <a:bgClr>
              <a:schemeClr val="bg1">
                <a:alpha val="59999"/>
              </a:scheme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" name="Rectangle 155" descr="20%"/>
          <p:cNvSpPr>
            <a:spLocks noChangeArrowheads="1"/>
          </p:cNvSpPr>
          <p:nvPr/>
        </p:nvSpPr>
        <p:spPr bwMode="auto">
          <a:xfrm>
            <a:off x="6324600" y="3200400"/>
            <a:ext cx="762000" cy="914400"/>
          </a:xfrm>
          <a:prstGeom prst="rect">
            <a:avLst/>
          </a:prstGeom>
          <a:pattFill prst="pct20">
            <a:fgClr>
              <a:srgbClr val="800000">
                <a:alpha val="59999"/>
              </a:srgbClr>
            </a:fgClr>
            <a:bgClr>
              <a:schemeClr val="bg1">
                <a:alpha val="59999"/>
              </a:scheme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" name="Rectangle 17" descr="寬右斜對角線"/>
          <p:cNvSpPr>
            <a:spLocks noChangeArrowheads="1"/>
          </p:cNvSpPr>
          <p:nvPr/>
        </p:nvSpPr>
        <p:spPr bwMode="auto">
          <a:xfrm>
            <a:off x="7086600" y="1600200"/>
            <a:ext cx="685800" cy="762000"/>
          </a:xfrm>
          <a:prstGeom prst="rect">
            <a:avLst/>
          </a:prstGeom>
          <a:pattFill prst="wdUpDiag">
            <a:fgClr>
              <a:schemeClr val="bg1">
                <a:alpha val="50195"/>
              </a:schemeClr>
            </a:fgClr>
            <a:bgClr>
              <a:srgbClr val="5E9EFF">
                <a:alpha val="50195"/>
              </a:srgb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Rectangle 17" descr="寬右斜對角線"/>
          <p:cNvSpPr>
            <a:spLocks noChangeArrowheads="1"/>
          </p:cNvSpPr>
          <p:nvPr/>
        </p:nvSpPr>
        <p:spPr bwMode="auto">
          <a:xfrm>
            <a:off x="5334000" y="3200400"/>
            <a:ext cx="990600" cy="1600200"/>
          </a:xfrm>
          <a:prstGeom prst="rect">
            <a:avLst/>
          </a:prstGeom>
          <a:pattFill prst="wdUpDiag">
            <a:fgClr>
              <a:schemeClr val="bg1">
                <a:alpha val="50195"/>
              </a:schemeClr>
            </a:fgClr>
            <a:bgClr>
              <a:srgbClr val="5E9EFF">
                <a:alpha val="50195"/>
              </a:srgb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" name="Rectangle 87" descr="瓦片"/>
          <p:cNvSpPr>
            <a:spLocks noChangeArrowheads="1"/>
          </p:cNvSpPr>
          <p:nvPr/>
        </p:nvSpPr>
        <p:spPr bwMode="auto">
          <a:xfrm>
            <a:off x="7086600" y="3505200"/>
            <a:ext cx="838200" cy="762000"/>
          </a:xfrm>
          <a:prstGeom prst="rect">
            <a:avLst/>
          </a:prstGeom>
          <a:pattFill prst="shingle">
            <a:fgClr>
              <a:srgbClr val="FFFF00">
                <a:alpha val="59999"/>
              </a:srgbClr>
            </a:fgClr>
            <a:bgClr>
              <a:schemeClr val="bg1">
                <a:alpha val="59999"/>
              </a:scheme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8" name="Rectangle 87" descr="瓦片"/>
          <p:cNvSpPr>
            <a:spLocks noChangeArrowheads="1"/>
          </p:cNvSpPr>
          <p:nvPr/>
        </p:nvSpPr>
        <p:spPr bwMode="auto">
          <a:xfrm>
            <a:off x="7772400" y="1600200"/>
            <a:ext cx="762000" cy="1905000"/>
          </a:xfrm>
          <a:prstGeom prst="rect">
            <a:avLst/>
          </a:prstGeom>
          <a:pattFill prst="shingle">
            <a:fgClr>
              <a:srgbClr val="FFFF00">
                <a:alpha val="59999"/>
              </a:srgbClr>
            </a:fgClr>
            <a:bgClr>
              <a:schemeClr val="bg1">
                <a:alpha val="59999"/>
              </a:scheme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" name="Rectangle 161" descr="20%"/>
          <p:cNvSpPr>
            <a:spLocks noChangeArrowheads="1"/>
          </p:cNvSpPr>
          <p:nvPr/>
        </p:nvSpPr>
        <p:spPr bwMode="auto">
          <a:xfrm>
            <a:off x="7086600" y="4267200"/>
            <a:ext cx="838200" cy="533400"/>
          </a:xfrm>
          <a:prstGeom prst="rect">
            <a:avLst/>
          </a:prstGeom>
          <a:pattFill prst="pct20">
            <a:fgClr>
              <a:srgbClr val="800000">
                <a:alpha val="59999"/>
              </a:srgbClr>
            </a:fgClr>
            <a:bgClr>
              <a:schemeClr val="bg1">
                <a:alpha val="59999"/>
              </a:scheme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0" name="Rectangle 17"/>
          <p:cNvSpPr>
            <a:spLocks noChangeArrowheads="1"/>
          </p:cNvSpPr>
          <p:nvPr/>
        </p:nvSpPr>
        <p:spPr bwMode="auto">
          <a:xfrm>
            <a:off x="6324600" y="4114800"/>
            <a:ext cx="762000" cy="685800"/>
          </a:xfrm>
          <a:prstGeom prst="rect">
            <a:avLst/>
          </a:prstGeom>
          <a:pattFill prst="dkDnDiag">
            <a:fgClr>
              <a:schemeClr val="bg1">
                <a:alpha val="50195"/>
              </a:schemeClr>
            </a:fgClr>
            <a:bgClr>
              <a:srgbClr val="5E9EFF">
                <a:alpha val="50195"/>
              </a:srgb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1" name="Rectangle 17"/>
          <p:cNvSpPr>
            <a:spLocks noChangeArrowheads="1"/>
          </p:cNvSpPr>
          <p:nvPr/>
        </p:nvSpPr>
        <p:spPr bwMode="auto">
          <a:xfrm>
            <a:off x="7924800" y="3505200"/>
            <a:ext cx="609600" cy="1295400"/>
          </a:xfrm>
          <a:prstGeom prst="rect">
            <a:avLst/>
          </a:prstGeom>
          <a:pattFill prst="dkDnDiag">
            <a:fgClr>
              <a:schemeClr val="bg1">
                <a:alpha val="50195"/>
              </a:schemeClr>
            </a:fgClr>
            <a:bgClr>
              <a:srgbClr val="5E9EFF">
                <a:alpha val="50195"/>
              </a:srgb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165"/>
          <p:cNvGrpSpPr>
            <a:grpSpLocks/>
          </p:cNvGrpSpPr>
          <p:nvPr/>
        </p:nvGrpSpPr>
        <p:grpSpPr bwMode="auto">
          <a:xfrm>
            <a:off x="5638800" y="1752600"/>
            <a:ext cx="2743200" cy="2895600"/>
            <a:chOff x="4920" y="2256"/>
            <a:chExt cx="1728" cy="1824"/>
          </a:xfrm>
        </p:grpSpPr>
        <p:sp>
          <p:nvSpPr>
            <p:cNvPr id="25630" name="Text Box 41"/>
            <p:cNvSpPr txBox="1">
              <a:spLocks noChangeArrowheads="1"/>
            </p:cNvSpPr>
            <p:nvPr/>
          </p:nvSpPr>
          <p:spPr bwMode="auto">
            <a:xfrm>
              <a:off x="5448" y="2784"/>
              <a:ext cx="178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/>
              <a:r>
                <a:rPr lang="en-US" altLang="zh-TW" sz="1400" b="1"/>
                <a:t>1</a:t>
              </a:r>
            </a:p>
          </p:txBody>
        </p:sp>
        <p:sp>
          <p:nvSpPr>
            <p:cNvPr id="25631" name="Text Box 42"/>
            <p:cNvSpPr txBox="1">
              <a:spLocks noChangeArrowheads="1"/>
            </p:cNvSpPr>
            <p:nvPr/>
          </p:nvSpPr>
          <p:spPr bwMode="auto">
            <a:xfrm>
              <a:off x="5976" y="2928"/>
              <a:ext cx="178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 b="1"/>
                <a:t>2</a:t>
              </a:r>
            </a:p>
          </p:txBody>
        </p:sp>
        <p:sp>
          <p:nvSpPr>
            <p:cNvPr id="25632" name="Text Box 43"/>
            <p:cNvSpPr txBox="1">
              <a:spLocks noChangeArrowheads="1"/>
            </p:cNvSpPr>
            <p:nvPr/>
          </p:nvSpPr>
          <p:spPr bwMode="auto">
            <a:xfrm>
              <a:off x="4920" y="2592"/>
              <a:ext cx="178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 b="1"/>
                <a:t>3</a:t>
              </a:r>
            </a:p>
          </p:txBody>
        </p:sp>
        <p:sp>
          <p:nvSpPr>
            <p:cNvPr id="25633" name="Text Box 44"/>
            <p:cNvSpPr txBox="1">
              <a:spLocks noChangeArrowheads="1"/>
            </p:cNvSpPr>
            <p:nvPr/>
          </p:nvSpPr>
          <p:spPr bwMode="auto">
            <a:xfrm>
              <a:off x="5448" y="2256"/>
              <a:ext cx="178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 b="1"/>
                <a:t>4</a:t>
              </a:r>
            </a:p>
          </p:txBody>
        </p:sp>
        <p:sp>
          <p:nvSpPr>
            <p:cNvPr id="25634" name="Text Box 45"/>
            <p:cNvSpPr txBox="1">
              <a:spLocks noChangeArrowheads="1"/>
            </p:cNvSpPr>
            <p:nvPr/>
          </p:nvSpPr>
          <p:spPr bwMode="auto">
            <a:xfrm>
              <a:off x="5496" y="3408"/>
              <a:ext cx="178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 b="1"/>
                <a:t>5</a:t>
              </a:r>
            </a:p>
          </p:txBody>
        </p:sp>
        <p:sp>
          <p:nvSpPr>
            <p:cNvPr id="25635" name="Text Box 46"/>
            <p:cNvSpPr txBox="1">
              <a:spLocks noChangeArrowheads="1"/>
            </p:cNvSpPr>
            <p:nvPr/>
          </p:nvSpPr>
          <p:spPr bwMode="auto">
            <a:xfrm>
              <a:off x="5976" y="2304"/>
              <a:ext cx="178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 b="1"/>
                <a:t>6</a:t>
              </a:r>
            </a:p>
          </p:txBody>
        </p:sp>
        <p:sp>
          <p:nvSpPr>
            <p:cNvPr id="25636" name="Text Box 47"/>
            <p:cNvSpPr txBox="1">
              <a:spLocks noChangeArrowheads="1"/>
            </p:cNvSpPr>
            <p:nvPr/>
          </p:nvSpPr>
          <p:spPr bwMode="auto">
            <a:xfrm>
              <a:off x="4982" y="3600"/>
              <a:ext cx="178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 b="1"/>
                <a:t>7</a:t>
              </a:r>
            </a:p>
          </p:txBody>
        </p:sp>
        <p:sp>
          <p:nvSpPr>
            <p:cNvPr id="25637" name="Text Box 48"/>
            <p:cNvSpPr txBox="1">
              <a:spLocks noChangeArrowheads="1"/>
            </p:cNvSpPr>
            <p:nvPr/>
          </p:nvSpPr>
          <p:spPr bwMode="auto">
            <a:xfrm>
              <a:off x="6024" y="3504"/>
              <a:ext cx="178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 b="1"/>
                <a:t>8</a:t>
              </a:r>
            </a:p>
          </p:txBody>
        </p:sp>
        <p:sp>
          <p:nvSpPr>
            <p:cNvPr id="25638" name="Text Box 49"/>
            <p:cNvSpPr txBox="1">
              <a:spLocks noChangeArrowheads="1"/>
            </p:cNvSpPr>
            <p:nvPr/>
          </p:nvSpPr>
          <p:spPr bwMode="auto">
            <a:xfrm>
              <a:off x="6408" y="2688"/>
              <a:ext cx="178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1400" b="1"/>
                <a:t>9</a:t>
              </a:r>
            </a:p>
          </p:txBody>
        </p:sp>
        <p:sp>
          <p:nvSpPr>
            <p:cNvPr id="25639" name="Text Box 50"/>
            <p:cNvSpPr txBox="1">
              <a:spLocks noChangeArrowheads="1"/>
            </p:cNvSpPr>
            <p:nvPr/>
          </p:nvSpPr>
          <p:spPr bwMode="auto">
            <a:xfrm>
              <a:off x="5976" y="3888"/>
              <a:ext cx="240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 b="1"/>
                <a:t>10</a:t>
              </a:r>
            </a:p>
          </p:txBody>
        </p:sp>
        <p:sp>
          <p:nvSpPr>
            <p:cNvPr id="25640" name="Text Box 51"/>
            <p:cNvSpPr txBox="1">
              <a:spLocks noChangeArrowheads="1"/>
            </p:cNvSpPr>
            <p:nvPr/>
          </p:nvSpPr>
          <p:spPr bwMode="auto">
            <a:xfrm>
              <a:off x="5448" y="3888"/>
              <a:ext cx="240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 b="1"/>
                <a:t>11</a:t>
              </a:r>
            </a:p>
          </p:txBody>
        </p:sp>
        <p:sp>
          <p:nvSpPr>
            <p:cNvPr id="25641" name="Text Box 64"/>
            <p:cNvSpPr txBox="1">
              <a:spLocks noChangeArrowheads="1"/>
            </p:cNvSpPr>
            <p:nvPr/>
          </p:nvSpPr>
          <p:spPr bwMode="auto">
            <a:xfrm>
              <a:off x="6408" y="3696"/>
              <a:ext cx="240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/>
              <a:r>
                <a:rPr lang="en-US" altLang="zh-TW" sz="1400" b="1"/>
                <a:t>12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03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863" grpId="0" animBg="1"/>
      <p:bldP spid="225298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3" name="Group 40"/>
          <p:cNvGrpSpPr>
            <a:grpSpLocks/>
          </p:cNvGrpSpPr>
          <p:nvPr/>
        </p:nvGrpSpPr>
        <p:grpSpPr bwMode="auto">
          <a:xfrm>
            <a:off x="4953000" y="3016250"/>
            <a:ext cx="2133600" cy="2133600"/>
            <a:chOff x="1440" y="2640"/>
            <a:chExt cx="1344" cy="1344"/>
          </a:xfrm>
        </p:grpSpPr>
        <p:sp>
          <p:nvSpPr>
            <p:cNvPr id="5171" name="Line 76"/>
            <p:cNvSpPr>
              <a:spLocks noChangeShapeType="1"/>
            </p:cNvSpPr>
            <p:nvPr/>
          </p:nvSpPr>
          <p:spPr bwMode="auto">
            <a:xfrm>
              <a:off x="2112" y="2640"/>
              <a:ext cx="0" cy="13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2" name="Line 78"/>
            <p:cNvSpPr>
              <a:spLocks noChangeShapeType="1"/>
            </p:cNvSpPr>
            <p:nvPr/>
          </p:nvSpPr>
          <p:spPr bwMode="auto">
            <a:xfrm>
              <a:off x="1776" y="2640"/>
              <a:ext cx="0" cy="13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3" name="Line 79"/>
            <p:cNvSpPr>
              <a:spLocks noChangeShapeType="1"/>
            </p:cNvSpPr>
            <p:nvPr/>
          </p:nvSpPr>
          <p:spPr bwMode="auto">
            <a:xfrm>
              <a:off x="1440" y="3312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4" name="Line 80"/>
            <p:cNvSpPr>
              <a:spLocks noChangeShapeType="1"/>
            </p:cNvSpPr>
            <p:nvPr/>
          </p:nvSpPr>
          <p:spPr bwMode="auto">
            <a:xfrm>
              <a:off x="1440" y="2976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5" name="Rectangle 82"/>
            <p:cNvSpPr>
              <a:spLocks noChangeArrowheads="1"/>
            </p:cNvSpPr>
            <p:nvPr/>
          </p:nvSpPr>
          <p:spPr bwMode="auto">
            <a:xfrm>
              <a:off x="1440" y="2640"/>
              <a:ext cx="1344" cy="134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6" name="Line 76"/>
            <p:cNvSpPr>
              <a:spLocks noChangeShapeType="1"/>
            </p:cNvSpPr>
            <p:nvPr/>
          </p:nvSpPr>
          <p:spPr bwMode="auto">
            <a:xfrm>
              <a:off x="2448" y="2640"/>
              <a:ext cx="0" cy="13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7" name="Line 79"/>
            <p:cNvSpPr>
              <a:spLocks noChangeShapeType="1"/>
            </p:cNvSpPr>
            <p:nvPr/>
          </p:nvSpPr>
          <p:spPr bwMode="auto">
            <a:xfrm>
              <a:off x="1440" y="3648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686800" cy="5334000"/>
          </a:xfrm>
        </p:spPr>
        <p:txBody>
          <a:bodyPr/>
          <a:lstStyle/>
          <a:p>
            <a:r>
              <a:rPr lang="en-US" altLang="zh-TW" sz="2400" smtClean="0">
                <a:latin typeface="Arial" pitchFamily="34" charset="0"/>
                <a:ea typeface="PMingLiU"/>
                <a:cs typeface="PMingLiU"/>
              </a:rPr>
              <a:t>Disconnect segments connecting rout fragments in adjacent subregions</a:t>
            </a:r>
          </a:p>
          <a:p>
            <a:r>
              <a:rPr lang="en-US" altLang="zh-TW" sz="2400" smtClean="0">
                <a:latin typeface="Arial" pitchFamily="34" charset="0"/>
                <a:ea typeface="PMingLiU"/>
                <a:cs typeface="PMingLiU"/>
              </a:rPr>
              <a:t>Use similar IP formulation to reconnect boundary nets </a:t>
            </a:r>
          </a:p>
        </p:txBody>
      </p:sp>
      <p:grpSp>
        <p:nvGrpSpPr>
          <p:cNvPr id="5125" name="Group 17"/>
          <p:cNvGrpSpPr>
            <a:grpSpLocks/>
          </p:cNvGrpSpPr>
          <p:nvPr/>
        </p:nvGrpSpPr>
        <p:grpSpPr bwMode="auto">
          <a:xfrm>
            <a:off x="2286000" y="3016250"/>
            <a:ext cx="2133600" cy="2133600"/>
            <a:chOff x="1440" y="2640"/>
            <a:chExt cx="1344" cy="1344"/>
          </a:xfrm>
        </p:grpSpPr>
        <p:sp>
          <p:nvSpPr>
            <p:cNvPr id="5164" name="Line 76"/>
            <p:cNvSpPr>
              <a:spLocks noChangeShapeType="1"/>
            </p:cNvSpPr>
            <p:nvPr/>
          </p:nvSpPr>
          <p:spPr bwMode="auto">
            <a:xfrm>
              <a:off x="2112" y="2640"/>
              <a:ext cx="0" cy="13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5" name="Line 78"/>
            <p:cNvSpPr>
              <a:spLocks noChangeShapeType="1"/>
            </p:cNvSpPr>
            <p:nvPr/>
          </p:nvSpPr>
          <p:spPr bwMode="auto">
            <a:xfrm>
              <a:off x="1776" y="2640"/>
              <a:ext cx="0" cy="13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6" name="Line 79"/>
            <p:cNvSpPr>
              <a:spLocks noChangeShapeType="1"/>
            </p:cNvSpPr>
            <p:nvPr/>
          </p:nvSpPr>
          <p:spPr bwMode="auto">
            <a:xfrm>
              <a:off x="1440" y="3312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7" name="Line 80"/>
            <p:cNvSpPr>
              <a:spLocks noChangeShapeType="1"/>
            </p:cNvSpPr>
            <p:nvPr/>
          </p:nvSpPr>
          <p:spPr bwMode="auto">
            <a:xfrm>
              <a:off x="1440" y="2976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8" name="Rectangle 82"/>
            <p:cNvSpPr>
              <a:spLocks noChangeArrowheads="1"/>
            </p:cNvSpPr>
            <p:nvPr/>
          </p:nvSpPr>
          <p:spPr bwMode="auto">
            <a:xfrm>
              <a:off x="1440" y="2640"/>
              <a:ext cx="1344" cy="134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76"/>
            <p:cNvSpPr>
              <a:spLocks noChangeShapeType="1"/>
            </p:cNvSpPr>
            <p:nvPr/>
          </p:nvSpPr>
          <p:spPr bwMode="auto">
            <a:xfrm>
              <a:off x="2448" y="2640"/>
              <a:ext cx="0" cy="13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0" name="Line 79"/>
            <p:cNvSpPr>
              <a:spLocks noChangeShapeType="1"/>
            </p:cNvSpPr>
            <p:nvPr/>
          </p:nvSpPr>
          <p:spPr bwMode="auto">
            <a:xfrm>
              <a:off x="1440" y="3648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6" name="Line 27"/>
          <p:cNvSpPr>
            <a:spLocks noChangeShapeType="1"/>
          </p:cNvSpPr>
          <p:nvPr/>
        </p:nvSpPr>
        <p:spPr bwMode="auto">
          <a:xfrm>
            <a:off x="4419600" y="3016250"/>
            <a:ext cx="533400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127" name="Line 28"/>
          <p:cNvSpPr>
            <a:spLocks noChangeShapeType="1"/>
          </p:cNvSpPr>
          <p:nvPr/>
        </p:nvSpPr>
        <p:spPr bwMode="auto">
          <a:xfrm>
            <a:off x="4419600" y="3549650"/>
            <a:ext cx="533400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128" name="Line 29"/>
          <p:cNvSpPr>
            <a:spLocks noChangeShapeType="1"/>
          </p:cNvSpPr>
          <p:nvPr/>
        </p:nvSpPr>
        <p:spPr bwMode="auto">
          <a:xfrm>
            <a:off x="4419600" y="4083050"/>
            <a:ext cx="533400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129" name="Line 30"/>
          <p:cNvSpPr>
            <a:spLocks noChangeShapeType="1"/>
          </p:cNvSpPr>
          <p:nvPr/>
        </p:nvSpPr>
        <p:spPr bwMode="auto">
          <a:xfrm>
            <a:off x="4419600" y="4616450"/>
            <a:ext cx="533400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130" name="Line 31"/>
          <p:cNvSpPr>
            <a:spLocks noChangeShapeType="1"/>
          </p:cNvSpPr>
          <p:nvPr/>
        </p:nvSpPr>
        <p:spPr bwMode="auto">
          <a:xfrm>
            <a:off x="4419600" y="5149850"/>
            <a:ext cx="533400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131" name="Oval 89"/>
          <p:cNvSpPr>
            <a:spLocks noChangeArrowheads="1"/>
          </p:cNvSpPr>
          <p:nvPr/>
        </p:nvSpPr>
        <p:spPr bwMode="auto">
          <a:xfrm>
            <a:off x="2743200" y="4540250"/>
            <a:ext cx="152400" cy="152400"/>
          </a:xfrm>
          <a:prstGeom prst="ellipse">
            <a:avLst/>
          </a:prstGeom>
          <a:solidFill>
            <a:srgbClr val="00008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2" name="Oval 89"/>
          <p:cNvSpPr>
            <a:spLocks noChangeArrowheads="1"/>
          </p:cNvSpPr>
          <p:nvPr/>
        </p:nvSpPr>
        <p:spPr bwMode="auto">
          <a:xfrm>
            <a:off x="6477000" y="3473450"/>
            <a:ext cx="152400" cy="152400"/>
          </a:xfrm>
          <a:prstGeom prst="ellipse">
            <a:avLst/>
          </a:prstGeom>
          <a:solidFill>
            <a:srgbClr val="00008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3" name="Oval 89"/>
          <p:cNvSpPr>
            <a:spLocks noChangeArrowheads="1"/>
          </p:cNvSpPr>
          <p:nvPr/>
        </p:nvSpPr>
        <p:spPr bwMode="auto">
          <a:xfrm>
            <a:off x="3276600" y="2940050"/>
            <a:ext cx="152400" cy="152400"/>
          </a:xfrm>
          <a:prstGeom prst="ellipse">
            <a:avLst/>
          </a:prstGeom>
          <a:solidFill>
            <a:srgbClr val="00008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4" name="Oval 89"/>
          <p:cNvSpPr>
            <a:spLocks noChangeArrowheads="1"/>
          </p:cNvSpPr>
          <p:nvPr/>
        </p:nvSpPr>
        <p:spPr bwMode="auto">
          <a:xfrm>
            <a:off x="5410200" y="4540250"/>
            <a:ext cx="152400" cy="152400"/>
          </a:xfrm>
          <a:prstGeom prst="ellipse">
            <a:avLst/>
          </a:prstGeom>
          <a:solidFill>
            <a:srgbClr val="00008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54"/>
          <p:cNvGrpSpPr>
            <a:grpSpLocks/>
          </p:cNvGrpSpPr>
          <p:nvPr/>
        </p:nvGrpSpPr>
        <p:grpSpPr bwMode="auto">
          <a:xfrm>
            <a:off x="2814638" y="3003550"/>
            <a:ext cx="3738562" cy="1612900"/>
            <a:chOff x="1773" y="2632"/>
            <a:chExt cx="2355" cy="1016"/>
          </a:xfrm>
        </p:grpSpPr>
        <p:sp>
          <p:nvSpPr>
            <p:cNvPr id="5161" name="Freeform 36"/>
            <p:cNvSpPr>
              <a:spLocks/>
            </p:cNvSpPr>
            <p:nvPr/>
          </p:nvSpPr>
          <p:spPr bwMode="auto">
            <a:xfrm>
              <a:off x="1773" y="2632"/>
              <a:ext cx="674" cy="1008"/>
            </a:xfrm>
            <a:custGeom>
              <a:avLst/>
              <a:gdLst>
                <a:gd name="T0" fmla="*/ 0 w 672"/>
                <a:gd name="T1" fmla="*/ 1008 h 1008"/>
                <a:gd name="T2" fmla="*/ 698 w 672"/>
                <a:gd name="T3" fmla="*/ 1008 h 1008"/>
                <a:gd name="T4" fmla="*/ 698 w 672"/>
                <a:gd name="T5" fmla="*/ 672 h 1008"/>
                <a:gd name="T6" fmla="*/ 349 w 672"/>
                <a:gd name="T7" fmla="*/ 672 h 1008"/>
                <a:gd name="T8" fmla="*/ 349 w 672"/>
                <a:gd name="T9" fmla="*/ 0 h 10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1008"/>
                <a:gd name="T17" fmla="*/ 672 w 672"/>
                <a:gd name="T18" fmla="*/ 1008 h 10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1008">
                  <a:moveTo>
                    <a:pt x="0" y="1008"/>
                  </a:moveTo>
                  <a:lnTo>
                    <a:pt x="672" y="1008"/>
                  </a:lnTo>
                  <a:lnTo>
                    <a:pt x="672" y="672"/>
                  </a:lnTo>
                  <a:lnTo>
                    <a:pt x="336" y="672"/>
                  </a:lnTo>
                  <a:lnTo>
                    <a:pt x="336" y="0"/>
                  </a:lnTo>
                </a:path>
              </a:pathLst>
            </a:custGeom>
            <a:noFill/>
            <a:ln w="44450">
              <a:solidFill>
                <a:srgbClr val="00008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162" name="Freeform 38"/>
            <p:cNvSpPr>
              <a:spLocks/>
            </p:cNvSpPr>
            <p:nvPr/>
          </p:nvSpPr>
          <p:spPr bwMode="auto">
            <a:xfrm>
              <a:off x="3456" y="2976"/>
              <a:ext cx="672" cy="672"/>
            </a:xfrm>
            <a:custGeom>
              <a:avLst/>
              <a:gdLst>
                <a:gd name="T0" fmla="*/ 672 w 672"/>
                <a:gd name="T1" fmla="*/ 0 h 672"/>
                <a:gd name="T2" fmla="*/ 0 w 672"/>
                <a:gd name="T3" fmla="*/ 0 h 672"/>
                <a:gd name="T4" fmla="*/ 0 w 672"/>
                <a:gd name="T5" fmla="*/ 672 h 672"/>
                <a:gd name="T6" fmla="*/ 0 60000 65536"/>
                <a:gd name="T7" fmla="*/ 0 60000 65536"/>
                <a:gd name="T8" fmla="*/ 0 60000 65536"/>
                <a:gd name="T9" fmla="*/ 0 w 672"/>
                <a:gd name="T10" fmla="*/ 0 h 672"/>
                <a:gd name="T11" fmla="*/ 672 w 672"/>
                <a:gd name="T12" fmla="*/ 672 h 6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2" h="672">
                  <a:moveTo>
                    <a:pt x="672" y="0"/>
                  </a:moveTo>
                  <a:lnTo>
                    <a:pt x="0" y="0"/>
                  </a:lnTo>
                  <a:lnTo>
                    <a:pt x="0" y="672"/>
                  </a:lnTo>
                </a:path>
              </a:pathLst>
            </a:custGeom>
            <a:noFill/>
            <a:ln w="44450">
              <a:solidFill>
                <a:srgbClr val="00008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163" name="Line 39"/>
            <p:cNvSpPr>
              <a:spLocks noChangeShapeType="1"/>
            </p:cNvSpPr>
            <p:nvPr/>
          </p:nvSpPr>
          <p:spPr bwMode="auto">
            <a:xfrm>
              <a:off x="2112" y="2976"/>
              <a:ext cx="1344" cy="1"/>
            </a:xfrm>
            <a:prstGeom prst="line">
              <a:avLst/>
            </a:prstGeom>
            <a:noFill/>
            <a:ln w="44450">
              <a:solidFill>
                <a:srgbClr val="00008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4343400" y="3473450"/>
            <a:ext cx="152400" cy="152400"/>
            <a:chOff x="480" y="2256"/>
            <a:chExt cx="96" cy="96"/>
          </a:xfrm>
        </p:grpSpPr>
        <p:sp>
          <p:nvSpPr>
            <p:cNvPr id="5159" name="Line 49"/>
            <p:cNvSpPr>
              <a:spLocks noChangeShapeType="1"/>
            </p:cNvSpPr>
            <p:nvPr/>
          </p:nvSpPr>
          <p:spPr bwMode="auto">
            <a:xfrm flipH="1">
              <a:off x="480" y="2256"/>
              <a:ext cx="96" cy="9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160" name="Line 50"/>
            <p:cNvSpPr>
              <a:spLocks noChangeShapeType="1"/>
            </p:cNvSpPr>
            <p:nvPr/>
          </p:nvSpPr>
          <p:spPr bwMode="auto">
            <a:xfrm>
              <a:off x="480" y="2256"/>
              <a:ext cx="96" cy="9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7" name="Group 51"/>
          <p:cNvGrpSpPr>
            <a:grpSpLocks/>
          </p:cNvGrpSpPr>
          <p:nvPr/>
        </p:nvGrpSpPr>
        <p:grpSpPr bwMode="auto">
          <a:xfrm>
            <a:off x="4876800" y="3473450"/>
            <a:ext cx="152400" cy="152400"/>
            <a:chOff x="480" y="2256"/>
            <a:chExt cx="96" cy="96"/>
          </a:xfrm>
        </p:grpSpPr>
        <p:sp>
          <p:nvSpPr>
            <p:cNvPr id="5157" name="Line 52"/>
            <p:cNvSpPr>
              <a:spLocks noChangeShapeType="1"/>
            </p:cNvSpPr>
            <p:nvPr/>
          </p:nvSpPr>
          <p:spPr bwMode="auto">
            <a:xfrm flipH="1">
              <a:off x="480" y="2256"/>
              <a:ext cx="96" cy="9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158" name="Line 53"/>
            <p:cNvSpPr>
              <a:spLocks noChangeShapeType="1"/>
            </p:cNvSpPr>
            <p:nvPr/>
          </p:nvSpPr>
          <p:spPr bwMode="auto">
            <a:xfrm>
              <a:off x="480" y="2256"/>
              <a:ext cx="96" cy="9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206903" name="Freeform 55"/>
          <p:cNvSpPr>
            <a:spLocks/>
          </p:cNvSpPr>
          <p:nvPr/>
        </p:nvSpPr>
        <p:spPr bwMode="auto">
          <a:xfrm>
            <a:off x="2819400" y="3016250"/>
            <a:ext cx="1066800" cy="1600200"/>
          </a:xfrm>
          <a:custGeom>
            <a:avLst/>
            <a:gdLst>
              <a:gd name="T0" fmla="*/ 2147483647 w 672"/>
              <a:gd name="T1" fmla="*/ 0 h 1008"/>
              <a:gd name="T2" fmla="*/ 2147483647 w 672"/>
              <a:gd name="T3" fmla="*/ 2147483647 h 1008"/>
              <a:gd name="T4" fmla="*/ 2147483647 w 672"/>
              <a:gd name="T5" fmla="*/ 2147483647 h 1008"/>
              <a:gd name="T6" fmla="*/ 2147483647 w 672"/>
              <a:gd name="T7" fmla="*/ 2147483647 h 1008"/>
              <a:gd name="T8" fmla="*/ 0 w 672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2"/>
              <a:gd name="T16" fmla="*/ 0 h 1008"/>
              <a:gd name="T17" fmla="*/ 672 w 672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2" h="1008">
                <a:moveTo>
                  <a:pt x="336" y="0"/>
                </a:moveTo>
                <a:lnTo>
                  <a:pt x="336" y="672"/>
                </a:lnTo>
                <a:lnTo>
                  <a:pt x="672" y="672"/>
                </a:lnTo>
                <a:lnTo>
                  <a:pt x="672" y="1008"/>
                </a:lnTo>
                <a:lnTo>
                  <a:pt x="0" y="1008"/>
                </a:lnTo>
              </a:path>
            </a:pathLst>
          </a:custGeom>
          <a:noFill/>
          <a:ln w="44450">
            <a:solidFill>
              <a:srgbClr val="800000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06904" name="Freeform 56"/>
          <p:cNvSpPr>
            <a:spLocks/>
          </p:cNvSpPr>
          <p:nvPr/>
        </p:nvSpPr>
        <p:spPr bwMode="auto">
          <a:xfrm>
            <a:off x="5486400" y="3549650"/>
            <a:ext cx="1066800" cy="1066800"/>
          </a:xfrm>
          <a:custGeom>
            <a:avLst/>
            <a:gdLst>
              <a:gd name="T0" fmla="*/ 2147483647 w 672"/>
              <a:gd name="T1" fmla="*/ 0 h 672"/>
              <a:gd name="T2" fmla="*/ 0 w 672"/>
              <a:gd name="T3" fmla="*/ 0 h 672"/>
              <a:gd name="T4" fmla="*/ 0 w 672"/>
              <a:gd name="T5" fmla="*/ 2147483647 h 672"/>
              <a:gd name="T6" fmla="*/ 0 60000 65536"/>
              <a:gd name="T7" fmla="*/ 0 60000 65536"/>
              <a:gd name="T8" fmla="*/ 0 60000 65536"/>
              <a:gd name="T9" fmla="*/ 0 w 672"/>
              <a:gd name="T10" fmla="*/ 0 h 672"/>
              <a:gd name="T11" fmla="*/ 672 w 672"/>
              <a:gd name="T12" fmla="*/ 672 h 6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72" h="672">
                <a:moveTo>
                  <a:pt x="672" y="0"/>
                </a:moveTo>
                <a:lnTo>
                  <a:pt x="0" y="0"/>
                </a:lnTo>
                <a:lnTo>
                  <a:pt x="0" y="672"/>
                </a:lnTo>
              </a:path>
            </a:pathLst>
          </a:custGeom>
          <a:noFill/>
          <a:ln w="44450">
            <a:solidFill>
              <a:srgbClr val="800000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pSp>
        <p:nvGrpSpPr>
          <p:cNvPr id="8" name="Group 60"/>
          <p:cNvGrpSpPr>
            <a:grpSpLocks/>
          </p:cNvGrpSpPr>
          <p:nvPr/>
        </p:nvGrpSpPr>
        <p:grpSpPr bwMode="auto">
          <a:xfrm>
            <a:off x="3352800" y="3016250"/>
            <a:ext cx="2133600" cy="533400"/>
            <a:chOff x="2112" y="2640"/>
            <a:chExt cx="1344" cy="336"/>
          </a:xfrm>
        </p:grpSpPr>
        <p:sp>
          <p:nvSpPr>
            <p:cNvPr id="5156" name="Freeform 58"/>
            <p:cNvSpPr>
              <a:spLocks/>
            </p:cNvSpPr>
            <p:nvPr/>
          </p:nvSpPr>
          <p:spPr bwMode="auto">
            <a:xfrm>
              <a:off x="2112" y="2832"/>
              <a:ext cx="1344" cy="144"/>
            </a:xfrm>
            <a:custGeom>
              <a:avLst/>
              <a:gdLst>
                <a:gd name="T0" fmla="*/ 0 w 1344"/>
                <a:gd name="T1" fmla="*/ 144 h 144"/>
                <a:gd name="T2" fmla="*/ 672 w 1344"/>
                <a:gd name="T3" fmla="*/ 0 h 144"/>
                <a:gd name="T4" fmla="*/ 1344 w 1344"/>
                <a:gd name="T5" fmla="*/ 144 h 144"/>
                <a:gd name="T6" fmla="*/ 0 60000 65536"/>
                <a:gd name="T7" fmla="*/ 0 60000 65536"/>
                <a:gd name="T8" fmla="*/ 0 60000 65536"/>
                <a:gd name="T9" fmla="*/ 0 w 1344"/>
                <a:gd name="T10" fmla="*/ 0 h 144"/>
                <a:gd name="T11" fmla="*/ 1344 w 1344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44" h="144">
                  <a:moveTo>
                    <a:pt x="0" y="144"/>
                  </a:moveTo>
                  <a:cubicBezTo>
                    <a:pt x="224" y="72"/>
                    <a:pt x="448" y="0"/>
                    <a:pt x="672" y="0"/>
                  </a:cubicBezTo>
                  <a:cubicBezTo>
                    <a:pt x="896" y="0"/>
                    <a:pt x="1120" y="72"/>
                    <a:pt x="1344" y="144"/>
                  </a:cubicBezTo>
                </a:path>
              </a:pathLst>
            </a:custGeom>
            <a:noFill/>
            <a:ln w="38100">
              <a:solidFill>
                <a:srgbClr val="99CC00"/>
              </a:solidFill>
              <a:prstDash val="sysDot"/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graphicFrame>
          <p:nvGraphicFramePr>
            <p:cNvPr id="5122" name="Object 2"/>
            <p:cNvGraphicFramePr>
              <a:graphicFrameLocks noChangeAspect="1"/>
            </p:cNvGraphicFramePr>
            <p:nvPr/>
          </p:nvGraphicFramePr>
          <p:xfrm>
            <a:off x="2832" y="2640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3" name="Equation" r:id="rId4" imgW="215640" imgH="330120" progId="">
                    <p:embed/>
                  </p:oleObj>
                </mc:Choice>
                <mc:Fallback>
                  <p:oleObj name="Equation" r:id="rId4" imgW="215640" imgH="330120" progId="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2640"/>
                          <a:ext cx="136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Freeform 61"/>
          <p:cNvSpPr>
            <a:spLocks/>
          </p:cNvSpPr>
          <p:nvPr/>
        </p:nvSpPr>
        <p:spPr bwMode="auto">
          <a:xfrm>
            <a:off x="3352800" y="3549650"/>
            <a:ext cx="2133600" cy="1066800"/>
          </a:xfrm>
          <a:custGeom>
            <a:avLst/>
            <a:gdLst>
              <a:gd name="T0" fmla="*/ 0 w 1344"/>
              <a:gd name="T1" fmla="*/ 0 h 672"/>
              <a:gd name="T2" fmla="*/ 0 w 1344"/>
              <a:gd name="T3" fmla="*/ 2147483647 h 672"/>
              <a:gd name="T4" fmla="*/ 2147483647 w 1344"/>
              <a:gd name="T5" fmla="*/ 2147483647 h 672"/>
              <a:gd name="T6" fmla="*/ 2147483647 w 1344"/>
              <a:gd name="T7" fmla="*/ 2147483647 h 672"/>
              <a:gd name="T8" fmla="*/ 2147483647 w 1344"/>
              <a:gd name="T9" fmla="*/ 2147483647 h 672"/>
              <a:gd name="T10" fmla="*/ 2147483647 w 1344"/>
              <a:gd name="T11" fmla="*/ 0 h 6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44"/>
              <a:gd name="T19" fmla="*/ 0 h 672"/>
              <a:gd name="T20" fmla="*/ 1344 w 1344"/>
              <a:gd name="T21" fmla="*/ 672 h 67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44" h="672">
                <a:moveTo>
                  <a:pt x="0" y="0"/>
                </a:moveTo>
                <a:lnTo>
                  <a:pt x="0" y="336"/>
                </a:lnTo>
                <a:lnTo>
                  <a:pt x="336" y="336"/>
                </a:lnTo>
                <a:lnTo>
                  <a:pt x="336" y="672"/>
                </a:lnTo>
                <a:lnTo>
                  <a:pt x="1344" y="672"/>
                </a:lnTo>
                <a:lnTo>
                  <a:pt x="1344" y="0"/>
                </a:lnTo>
              </a:path>
            </a:pathLst>
          </a:cu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142" name="Text Box 62"/>
          <p:cNvSpPr txBox="1">
            <a:spLocks noChangeArrowheads="1"/>
          </p:cNvSpPr>
          <p:nvPr/>
        </p:nvSpPr>
        <p:spPr bwMode="auto">
          <a:xfrm>
            <a:off x="2743200" y="5213350"/>
            <a:ext cx="1357313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en-US" altLang="zh-TW" b="1"/>
              <a:t>Subregion 1</a:t>
            </a:r>
          </a:p>
        </p:txBody>
      </p:sp>
      <p:sp>
        <p:nvSpPr>
          <p:cNvPr id="5143" name="Text Box 63"/>
          <p:cNvSpPr txBox="1">
            <a:spLocks noChangeArrowheads="1"/>
          </p:cNvSpPr>
          <p:nvPr/>
        </p:nvSpPr>
        <p:spPr bwMode="auto">
          <a:xfrm>
            <a:off x="5427663" y="5226050"/>
            <a:ext cx="1357312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/>
              <a:t>Subregion 2</a:t>
            </a:r>
          </a:p>
        </p:txBody>
      </p:sp>
      <p:grpSp>
        <p:nvGrpSpPr>
          <p:cNvPr id="9" name="Group 116"/>
          <p:cNvGrpSpPr>
            <a:grpSpLocks/>
          </p:cNvGrpSpPr>
          <p:nvPr/>
        </p:nvGrpSpPr>
        <p:grpSpPr bwMode="auto">
          <a:xfrm>
            <a:off x="2922588" y="3092450"/>
            <a:ext cx="3603625" cy="1828800"/>
            <a:chOff x="1841" y="2544"/>
            <a:chExt cx="2270" cy="1152"/>
          </a:xfrm>
        </p:grpSpPr>
        <p:sp>
          <p:nvSpPr>
            <p:cNvPr id="5146" name="Text Box 105"/>
            <p:cNvSpPr txBox="1">
              <a:spLocks noChangeArrowheads="1"/>
            </p:cNvSpPr>
            <p:nvPr/>
          </p:nvSpPr>
          <p:spPr bwMode="auto">
            <a:xfrm rot="-5400000">
              <a:off x="2408" y="3225"/>
              <a:ext cx="27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/>
              <a:r>
                <a:rPr lang="en-US" altLang="zh-TW" sz="1400"/>
                <a:t>0.0</a:t>
              </a:r>
            </a:p>
          </p:txBody>
        </p:sp>
        <p:sp>
          <p:nvSpPr>
            <p:cNvPr id="5147" name="Text Box 106"/>
            <p:cNvSpPr txBox="1">
              <a:spLocks noChangeArrowheads="1"/>
            </p:cNvSpPr>
            <p:nvPr/>
          </p:nvSpPr>
          <p:spPr bwMode="auto">
            <a:xfrm rot="-5400000">
              <a:off x="1880" y="2920"/>
              <a:ext cx="27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0.0</a:t>
              </a:r>
            </a:p>
          </p:txBody>
        </p:sp>
        <p:sp>
          <p:nvSpPr>
            <p:cNvPr id="5148" name="Text Box 107"/>
            <p:cNvSpPr txBox="1">
              <a:spLocks noChangeArrowheads="1"/>
            </p:cNvSpPr>
            <p:nvPr/>
          </p:nvSpPr>
          <p:spPr bwMode="auto">
            <a:xfrm rot="-5400000">
              <a:off x="1880" y="2584"/>
              <a:ext cx="27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0.0</a:t>
              </a:r>
            </a:p>
          </p:txBody>
        </p:sp>
        <p:sp>
          <p:nvSpPr>
            <p:cNvPr id="5149" name="Text Box 108"/>
            <p:cNvSpPr txBox="1">
              <a:spLocks noChangeArrowheads="1"/>
            </p:cNvSpPr>
            <p:nvPr/>
          </p:nvSpPr>
          <p:spPr bwMode="auto">
            <a:xfrm rot="-5400000">
              <a:off x="3416" y="3225"/>
              <a:ext cx="27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0.0</a:t>
              </a:r>
            </a:p>
          </p:txBody>
        </p:sp>
        <p:sp>
          <p:nvSpPr>
            <p:cNvPr id="5150" name="Text Box 109"/>
            <p:cNvSpPr txBox="1">
              <a:spLocks noChangeArrowheads="1"/>
            </p:cNvSpPr>
            <p:nvPr/>
          </p:nvSpPr>
          <p:spPr bwMode="auto">
            <a:xfrm rot="-5400000">
              <a:off x="3416" y="2920"/>
              <a:ext cx="27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0.0</a:t>
              </a:r>
            </a:p>
          </p:txBody>
        </p:sp>
        <p:sp>
          <p:nvSpPr>
            <p:cNvPr id="5151" name="Text Box 110"/>
            <p:cNvSpPr txBox="1">
              <a:spLocks noChangeArrowheads="1"/>
            </p:cNvSpPr>
            <p:nvPr/>
          </p:nvSpPr>
          <p:spPr bwMode="auto">
            <a:xfrm>
              <a:off x="2129" y="3168"/>
              <a:ext cx="27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0.0</a:t>
              </a:r>
            </a:p>
          </p:txBody>
        </p:sp>
        <p:sp>
          <p:nvSpPr>
            <p:cNvPr id="5152" name="Text Box 112"/>
            <p:cNvSpPr txBox="1">
              <a:spLocks noChangeArrowheads="1"/>
            </p:cNvSpPr>
            <p:nvPr/>
          </p:nvSpPr>
          <p:spPr bwMode="auto">
            <a:xfrm>
              <a:off x="2129" y="3504"/>
              <a:ext cx="27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0.0</a:t>
              </a:r>
            </a:p>
          </p:txBody>
        </p:sp>
        <p:sp>
          <p:nvSpPr>
            <p:cNvPr id="5153" name="Text Box 113"/>
            <p:cNvSpPr txBox="1">
              <a:spLocks noChangeArrowheads="1"/>
            </p:cNvSpPr>
            <p:nvPr/>
          </p:nvSpPr>
          <p:spPr bwMode="auto">
            <a:xfrm>
              <a:off x="1841" y="3504"/>
              <a:ext cx="27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0.0</a:t>
              </a:r>
            </a:p>
          </p:txBody>
        </p:sp>
        <p:sp>
          <p:nvSpPr>
            <p:cNvPr id="5154" name="Text Box 114"/>
            <p:cNvSpPr txBox="1">
              <a:spLocks noChangeArrowheads="1"/>
            </p:cNvSpPr>
            <p:nvPr/>
          </p:nvSpPr>
          <p:spPr bwMode="auto">
            <a:xfrm>
              <a:off x="3504" y="2640"/>
              <a:ext cx="27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0.0</a:t>
              </a:r>
            </a:p>
          </p:txBody>
        </p:sp>
        <p:sp>
          <p:nvSpPr>
            <p:cNvPr id="5155" name="Text Box 115"/>
            <p:cNvSpPr txBox="1">
              <a:spLocks noChangeArrowheads="1"/>
            </p:cNvSpPr>
            <p:nvPr/>
          </p:nvSpPr>
          <p:spPr bwMode="auto">
            <a:xfrm>
              <a:off x="3840" y="2640"/>
              <a:ext cx="27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0.0</a:t>
              </a:r>
            </a:p>
          </p:txBody>
        </p:sp>
      </p:grpSp>
      <p:sp>
        <p:nvSpPr>
          <p:cNvPr id="514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76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3600" smtClean="0">
                <a:latin typeface="Arial" pitchFamily="34" charset="0"/>
                <a:ea typeface="PMingLiU"/>
                <a:cs typeface="PMingLiU"/>
              </a:rPr>
              <a:t>Further Improving Connection Between Subregions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-0.11666 1.11111E-6 " pathEditMode="relative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0.05833 1.11111E-6 " pathEditMode="relative" ptsTypes="AA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20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20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903" grpId="0" animBg="1"/>
      <p:bldP spid="206904" grpId="0" animBg="1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atin typeface="Arial" pitchFamily="34" charset="0"/>
                <a:ea typeface="PMingLiU"/>
                <a:cs typeface="PMingLiU"/>
              </a:rPr>
              <a:t>Simulation Setup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3400" y="1295400"/>
            <a:ext cx="8382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914400" eaLnBrk="0" hangingPunct="0">
              <a:spcBef>
                <a:spcPct val="20000"/>
              </a:spcBef>
              <a:buClr>
                <a:srgbClr val="800000"/>
              </a:buClr>
              <a:buFontTx/>
              <a:buChar char="•"/>
              <a:defRPr/>
            </a:pPr>
            <a:r>
              <a:rPr kumimoji="0" lang="en-US" altLang="zh-TW" sz="2000" kern="0" dirty="0">
                <a:latin typeface="Arial" charset="0"/>
                <a:ea typeface="PMingLiU" pitchFamily="18" charset="-120"/>
                <a:cs typeface="+mn-cs"/>
              </a:rPr>
              <a:t>Column Generation procedure was implemented using MOSEK 5.0</a:t>
            </a:r>
          </a:p>
          <a:p>
            <a:pPr marL="342900" indent="-342900" defTabSz="914400" eaLnBrk="0" hangingPunct="0">
              <a:spcBef>
                <a:spcPct val="20000"/>
              </a:spcBef>
              <a:buClr>
                <a:srgbClr val="800000"/>
              </a:buClr>
              <a:buFontTx/>
              <a:buChar char="•"/>
              <a:defRPr/>
            </a:pPr>
            <a:r>
              <a:rPr kumimoji="0" lang="en-US" altLang="zh-TW" sz="2000" kern="0" dirty="0">
                <a:latin typeface="Arial" charset="0"/>
                <a:ea typeface="PMingLiU" pitchFamily="18" charset="-120"/>
                <a:cs typeface="+mn-cs"/>
              </a:rPr>
              <a:t>CPLEX 6.5 was used to solve IP</a:t>
            </a:r>
          </a:p>
          <a:p>
            <a:pPr marL="342900" indent="-342900" defTabSz="914400" eaLnBrk="0" hangingPunct="0">
              <a:spcBef>
                <a:spcPct val="20000"/>
              </a:spcBef>
              <a:buClr>
                <a:srgbClr val="800000"/>
              </a:buClr>
              <a:buFontTx/>
              <a:buChar char="•"/>
              <a:defRPr/>
            </a:pPr>
            <a:r>
              <a:rPr kumimoji="0" lang="en-US" altLang="zh-TW" sz="2000" kern="0" dirty="0">
                <a:latin typeface="Arial" charset="0"/>
                <a:ea typeface="PMingLiU" pitchFamily="18" charset="-120"/>
                <a:cs typeface="+mn-cs"/>
              </a:rPr>
              <a:t>All jobs were submitted to CS grid at UW-Madison using Condor</a:t>
            </a:r>
          </a:p>
          <a:p>
            <a:pPr marL="342900" indent="-342900" defTabSz="914400" eaLnBrk="0" hangingPunct="0">
              <a:spcBef>
                <a:spcPct val="20000"/>
              </a:spcBef>
              <a:buClr>
                <a:srgbClr val="800000"/>
              </a:buClr>
              <a:buFontTx/>
              <a:buChar char="•"/>
              <a:defRPr/>
            </a:pPr>
            <a:r>
              <a:rPr kumimoji="0" lang="en-US" altLang="zh-TW" sz="2000" kern="0" dirty="0">
                <a:latin typeface="Arial" charset="0"/>
                <a:ea typeface="PMingLiU" pitchFamily="18" charset="-120"/>
                <a:cs typeface="+mn-cs"/>
              </a:rPr>
              <a:t>Evaluated 8 ISPD07’ benchmarks using the ISPD08 script</a:t>
            </a:r>
          </a:p>
          <a:p>
            <a:pPr marL="742950" lvl="1" indent="-285750" defTabSz="914400" eaLnBrk="0" hangingPunct="0">
              <a:spcBef>
                <a:spcPct val="20000"/>
              </a:spcBef>
              <a:buClr>
                <a:srgbClr val="800000"/>
              </a:buClr>
              <a:buFont typeface="Arial" pitchFamily="34" charset="0"/>
              <a:buChar char="–"/>
              <a:defRPr/>
            </a:pPr>
            <a:r>
              <a:rPr kumimoji="0" lang="en-US" altLang="zh-TW" kern="0" dirty="0">
                <a:latin typeface="Arial" charset="0"/>
                <a:ea typeface="PMingLiU" pitchFamily="18" charset="-120"/>
                <a:cs typeface="+mn-cs"/>
              </a:rPr>
              <a:t>Manually changed via cost in the script from 1 to 3 units</a:t>
            </a:r>
          </a:p>
          <a:p>
            <a:pPr marL="742950" lvl="1" indent="-285750" defTabSz="914400" eaLnBrk="0" hangingPunct="0">
              <a:spcBef>
                <a:spcPct val="20000"/>
              </a:spcBef>
              <a:buClr>
                <a:srgbClr val="800000"/>
              </a:buClr>
              <a:buFont typeface="Arial" pitchFamily="34" charset="0"/>
              <a:buChar char="–"/>
              <a:defRPr/>
            </a:pPr>
            <a:r>
              <a:rPr kumimoji="0" lang="en-US" altLang="zh-TW" kern="0" dirty="0">
                <a:latin typeface="Arial" charset="0"/>
                <a:ea typeface="PMingLiU" pitchFamily="18" charset="-120"/>
                <a:cs typeface="+mn-cs"/>
              </a:rPr>
              <a:t>Results in the paper were verified with an inaccurate version of the ISPD07 script</a:t>
            </a:r>
          </a:p>
          <a:p>
            <a:pPr marL="342900" indent="-342900" defTabSz="914400" eaLnBrk="0" hangingPunct="0">
              <a:spcBef>
                <a:spcPct val="20000"/>
              </a:spcBef>
              <a:buClr>
                <a:srgbClr val="800000"/>
              </a:buClr>
              <a:buFontTx/>
              <a:buChar char="•"/>
              <a:defRPr/>
            </a:pPr>
            <a:endParaRPr kumimoji="0" lang="en-US" altLang="zh-TW" sz="2000" kern="0" dirty="0">
              <a:latin typeface="Arial" charset="0"/>
              <a:ea typeface="PMingLiU" pitchFamily="18" charset="-120"/>
              <a:cs typeface="+mn-cs"/>
            </a:endParaRPr>
          </a:p>
        </p:txBody>
      </p:sp>
      <p:graphicFrame>
        <p:nvGraphicFramePr>
          <p:cNvPr id="7" name="Group 66"/>
          <p:cNvGraphicFramePr>
            <a:graphicFrameLocks noGrp="1"/>
          </p:cNvGraphicFramePr>
          <p:nvPr/>
        </p:nvGraphicFramePr>
        <p:xfrm>
          <a:off x="1600200" y="3429000"/>
          <a:ext cx="5486400" cy="3291840"/>
        </p:xfrm>
        <a:graphic>
          <a:graphicData uri="http://schemas.openxmlformats.org/drawingml/2006/table">
            <a:tbl>
              <a:tblPr/>
              <a:tblGrid>
                <a:gridCol w="1447800"/>
                <a:gridCol w="1219200"/>
                <a:gridCol w="1295400"/>
                <a:gridCol w="15240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Benchmark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# of nets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Grid size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# of layers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adaptec1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176715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324x324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adaptec2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207972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424x424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adaptec3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368494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774x779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adaptec4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401060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774x779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adaptec5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548073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465x468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newblue1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270713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399x399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newblue2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373790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557x463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newblue3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442005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973x1256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</a:rPr>
              <a:t>Comparison of Solution Quality (3D)</a:t>
            </a:r>
          </a:p>
        </p:txBody>
      </p:sp>
      <p:graphicFrame>
        <p:nvGraphicFramePr>
          <p:cNvPr id="4" name="Group 115"/>
          <p:cNvGraphicFramePr>
            <a:graphicFrameLocks noGrp="1"/>
          </p:cNvGraphicFramePr>
          <p:nvPr/>
        </p:nvGraphicFramePr>
        <p:xfrm>
          <a:off x="533400" y="1295400"/>
          <a:ext cx="8534400" cy="3852545"/>
        </p:xfrm>
        <a:graphic>
          <a:graphicData uri="http://schemas.openxmlformats.org/drawingml/2006/table">
            <a:tbl>
              <a:tblPr/>
              <a:tblGrid>
                <a:gridCol w="1371600"/>
                <a:gridCol w="838200"/>
                <a:gridCol w="990600"/>
                <a:gridCol w="1066800"/>
                <a:gridCol w="838200"/>
                <a:gridCol w="838200"/>
                <a:gridCol w="838200"/>
                <a:gridCol w="762000"/>
                <a:gridCol w="990600"/>
              </a:tblGrid>
              <a:tr h="274638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Benchmark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 Unicode MS" pitchFamily="34" charset="-120"/>
                        </a:rPr>
                        <a:t>Best reported solution*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GRIP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59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OF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WL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Router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OF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WL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Edge 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Via 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%WL-</a:t>
                      </a:r>
                      <a:r>
                        <a:rPr kumimoji="0" lang="en-US" altLang="zh-TW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impr</a:t>
                      </a: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adaptec1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88.59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FGR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81.0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36.4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44.5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8.57%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adaptec2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90.08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FGR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82.4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33.7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48.7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8.53%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adaptec3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200.59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FGR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185.4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97.5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87.9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7.57%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adaptec4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182.99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FGR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172.3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91.5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80.7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5.84%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adaptec5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260.18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NTHU-R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238.9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104.8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134.1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8.18%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newblue1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90.96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NTHU-R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83.9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24.9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7.76%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newblue2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132.54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FGR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121.4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73.4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8.41%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newblue3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31024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197.3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NTUgr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52518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156.1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76.2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79.9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N/A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749"/>
          <p:cNvSpPr txBox="1">
            <a:spLocks noChangeArrowheads="1"/>
          </p:cNvSpPr>
          <p:nvPr/>
        </p:nvSpPr>
        <p:spPr bwMode="auto">
          <a:xfrm>
            <a:off x="685800" y="51054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914400" eaLnBrk="0" hangingPunct="0">
              <a:spcBef>
                <a:spcPct val="20000"/>
              </a:spcBef>
              <a:buClr>
                <a:srgbClr val="800000"/>
              </a:buClr>
              <a:defRPr/>
            </a:pPr>
            <a:r>
              <a:rPr kumimoji="0" lang="en-US" altLang="zh-TW" kern="0" dirty="0">
                <a:latin typeface="Arial" charset="0"/>
                <a:ea typeface="PMingLiU" pitchFamily="18" charset="-120"/>
                <a:cs typeface="+mn-cs"/>
              </a:rPr>
              <a:t>*	Determined by looking at other reported results from the routers that have optimized for ISPD07 benchmarks using the 07 rules (via cost = 3)</a:t>
            </a:r>
          </a:p>
          <a:p>
            <a:pPr marL="342900" indent="-342900" defTabSz="914400" eaLnBrk="0" hangingPunct="0">
              <a:spcBef>
                <a:spcPct val="20000"/>
              </a:spcBef>
              <a:buClr>
                <a:srgbClr val="800000"/>
              </a:buClr>
              <a:buFontTx/>
              <a:buChar char="•"/>
              <a:defRPr/>
            </a:pPr>
            <a:r>
              <a:rPr kumimoji="0" lang="en-US" altLang="zh-TW" kern="0" dirty="0">
                <a:latin typeface="Arial" charset="0"/>
                <a:ea typeface="PMingLiU" pitchFamily="18" charset="-120"/>
                <a:cs typeface="+mn-cs"/>
              </a:rPr>
              <a:t>GRIP can improve total wire length by about 7.84%</a:t>
            </a:r>
          </a:p>
          <a:p>
            <a:pPr marL="342900" indent="-342900" defTabSz="914400" eaLnBrk="0" hangingPunct="0">
              <a:spcBef>
                <a:spcPct val="20000"/>
              </a:spcBef>
              <a:buClr>
                <a:srgbClr val="800000"/>
              </a:buClr>
              <a:buFontTx/>
              <a:buChar char="•"/>
              <a:defRPr/>
            </a:pPr>
            <a:r>
              <a:rPr kumimoji="0" lang="en-US" altLang="zh-TW" kern="0" dirty="0">
                <a:latin typeface="Arial" charset="0"/>
                <a:ea typeface="PMingLiU" pitchFamily="18" charset="-120"/>
                <a:cs typeface="+mn-cs"/>
              </a:rPr>
              <a:t>Solutions are available for download at </a:t>
            </a:r>
            <a:r>
              <a:rPr kumimoji="0" lang="en-US" altLang="zh-TW" b="1" kern="0" dirty="0">
                <a:latin typeface="Arial" charset="0"/>
                <a:ea typeface="PMingLiU" pitchFamily="18" charset="-120"/>
                <a:cs typeface="+mn-cs"/>
              </a:rPr>
              <a:t>http://wiscad.ece.wisc.edu/gr/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</a:rPr>
              <a:t>GRIP Runtime Results (3D)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smtClean="0">
              <a:latin typeface="Arial" pitchFamily="34" charset="0"/>
            </a:endParaRPr>
          </a:p>
          <a:p>
            <a:endParaRPr lang="en-US" sz="2800" smtClean="0">
              <a:latin typeface="Arial" pitchFamily="34" charset="0"/>
            </a:endParaRPr>
          </a:p>
          <a:p>
            <a:endParaRPr lang="en-US" sz="2800" smtClean="0">
              <a:latin typeface="Arial" pitchFamily="34" charset="0"/>
            </a:endParaRPr>
          </a:p>
          <a:p>
            <a:endParaRPr lang="en-US" sz="2800" smtClean="0">
              <a:latin typeface="Arial" pitchFamily="34" charset="0"/>
            </a:endParaRPr>
          </a:p>
          <a:p>
            <a:endParaRPr lang="en-US" sz="2800" smtClean="0">
              <a:latin typeface="Arial" pitchFamily="34" charset="0"/>
            </a:endParaRPr>
          </a:p>
          <a:p>
            <a:endParaRPr lang="en-US" sz="2800" smtClean="0">
              <a:latin typeface="Arial" pitchFamily="34" charset="0"/>
            </a:endParaRPr>
          </a:p>
          <a:p>
            <a:endParaRPr lang="en-US" sz="2800" smtClean="0">
              <a:latin typeface="Arial" pitchFamily="34" charset="0"/>
            </a:endParaRPr>
          </a:p>
          <a:p>
            <a:endParaRPr lang="en-US" sz="2800" smtClean="0">
              <a:latin typeface="Arial" pitchFamily="34" charset="0"/>
            </a:endParaRPr>
          </a:p>
          <a:p>
            <a:r>
              <a:rPr lang="en-US" sz="1800" smtClean="0">
                <a:latin typeface="Arial" pitchFamily="34" charset="0"/>
              </a:rPr>
              <a:t>GRIP runs in 6 to 23 hours if limited parallelism is used.</a:t>
            </a:r>
          </a:p>
          <a:p>
            <a:r>
              <a:rPr lang="en-US" sz="1800" smtClean="0">
                <a:latin typeface="Arial" pitchFamily="34" charset="0"/>
              </a:rPr>
              <a:t>Sequential runtime takes 1 to 23 days!</a:t>
            </a:r>
          </a:p>
          <a:p>
            <a:r>
              <a:rPr lang="en-US" sz="1800" smtClean="0">
                <a:latin typeface="Arial" pitchFamily="34" charset="0"/>
              </a:rPr>
              <a:t>Ran on machines with at most 2G memory.</a:t>
            </a:r>
          </a:p>
          <a:p>
            <a:r>
              <a:rPr lang="en-US" sz="1800" smtClean="0">
                <a:latin typeface="Arial" pitchFamily="34" charset="0"/>
              </a:rPr>
              <a:t>Selected time-consuming subproblems used only a fraction of 2G memory.</a:t>
            </a:r>
          </a:p>
        </p:txBody>
      </p:sp>
      <p:graphicFrame>
        <p:nvGraphicFramePr>
          <p:cNvPr id="4" name="Group 85"/>
          <p:cNvGraphicFramePr>
            <a:graphicFrameLocks noGrp="1"/>
          </p:cNvGraphicFramePr>
          <p:nvPr/>
        </p:nvGraphicFramePr>
        <p:xfrm>
          <a:off x="533400" y="1292225"/>
          <a:ext cx="8534401" cy="4117658"/>
        </p:xfrm>
        <a:graphic>
          <a:graphicData uri="http://schemas.openxmlformats.org/drawingml/2006/table">
            <a:tbl>
              <a:tblPr/>
              <a:tblGrid>
                <a:gridCol w="1084644"/>
                <a:gridCol w="1169725"/>
                <a:gridCol w="1303276"/>
                <a:gridCol w="906003"/>
                <a:gridCol w="1084700"/>
                <a:gridCol w="995351"/>
                <a:gridCol w="995351"/>
                <a:gridCol w="995351"/>
              </a:tblGrid>
              <a:tr h="27463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TW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TW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TW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# of </a:t>
                      </a:r>
                      <a:r>
                        <a:rPr kumimoji="0" lang="en-US" altLang="zh-TW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subregions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Runtime (min)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TW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TW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# Iterations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# Parallel executed </a:t>
                      </a:r>
                      <a:r>
                        <a:rPr kumimoji="0" lang="en-US" altLang="zh-TW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subproblems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Wall Clock Time</a:t>
                      </a:r>
                    </a:p>
                  </a:txBody>
                  <a:tcPr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Estimated Sequential Runtime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TW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TW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152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 Ave.</a:t>
                      </a:r>
                      <a:endParaRPr lang="en-US" sz="1800" b="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Max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adaptec1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324x324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388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3118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8.3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adaptec2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424x424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169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455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5585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adaptec3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774x779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576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478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8776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18.0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adaptec4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774x779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570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509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8218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19.0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51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adaptec5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465x468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225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584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8168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14.1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newblue1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399x399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483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4086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8.0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newblue2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557x463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238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467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5151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newblue3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973x1256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1170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1430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28379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19.2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</a:rPr>
              <a:t>Conclusions and Future Directions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>
                <a:latin typeface="Arial" pitchFamily="34" charset="0"/>
              </a:rPr>
              <a:t>GRIP achieves significant improvement in solution quality using Integer Programming without any tuning</a:t>
            </a:r>
          </a:p>
          <a:p>
            <a:r>
              <a:rPr lang="en-US" sz="2400" smtClean="0">
                <a:latin typeface="Arial" pitchFamily="34" charset="0"/>
              </a:rPr>
              <a:t>We believe runtimes can be significantly improved with much more aggressive parallelism and independent solving of the subproblems </a:t>
            </a:r>
          </a:p>
          <a:p>
            <a:r>
              <a:rPr lang="en-US" sz="2400" smtClean="0">
                <a:latin typeface="Arial" pitchFamily="34" charset="0"/>
              </a:rPr>
              <a:t>We plan to develop similar IP formulation and route generation to resolve overflows in ISPD08 benchmarks</a:t>
            </a:r>
          </a:p>
          <a:p>
            <a:r>
              <a:rPr lang="en-US" sz="2400" smtClean="0">
                <a:latin typeface="Arial" pitchFamily="34" charset="0"/>
              </a:rPr>
              <a:t>We plan to extend route generation procedure to generate routes that are also optimized for delay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05000" y="2362200"/>
            <a:ext cx="5605463" cy="12954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TW" sz="6800" b="1" smtClean="0">
                <a:latin typeface="Monotype Corsiva" pitchFamily="66" charset="0"/>
                <a:ea typeface="PMingLiU"/>
                <a:cs typeface="PMingLiU"/>
              </a:rPr>
              <a:t>Thank You</a:t>
            </a:r>
            <a:endParaRPr lang="en-US" altLang="zh-TW" sz="6800" smtClean="0">
              <a:solidFill>
                <a:srgbClr val="3333CC"/>
              </a:solidFill>
              <a:latin typeface="Script MT Bold" pitchFamily="66" charset="0"/>
              <a:ea typeface="PMingLiU"/>
              <a:cs typeface="PMingLiU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</a:rPr>
              <a:t>Comparison of Solution Quality (2D)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graphicFrame>
        <p:nvGraphicFramePr>
          <p:cNvPr id="4" name="Group 110"/>
          <p:cNvGraphicFramePr>
            <a:graphicFrameLocks noGrp="1"/>
          </p:cNvGraphicFramePr>
          <p:nvPr/>
        </p:nvGraphicFramePr>
        <p:xfrm>
          <a:off x="533400" y="1371600"/>
          <a:ext cx="8458199" cy="3792856"/>
        </p:xfrm>
        <a:graphic>
          <a:graphicData uri="http://schemas.openxmlformats.org/drawingml/2006/table">
            <a:tbl>
              <a:tblPr/>
              <a:tblGrid>
                <a:gridCol w="1359354"/>
                <a:gridCol w="830716"/>
                <a:gridCol w="981755"/>
                <a:gridCol w="1057275"/>
                <a:gridCol w="830716"/>
                <a:gridCol w="830716"/>
                <a:gridCol w="830716"/>
                <a:gridCol w="755196"/>
                <a:gridCol w="981755"/>
              </a:tblGrid>
              <a:tr h="274638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Benchmark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 Unicode MS" pitchFamily="34" charset="-120"/>
                        </a:rPr>
                        <a:t>Best reported solution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GRIP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59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OF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WL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Router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OF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WL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Edge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Via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%WL-</a:t>
                      </a:r>
                      <a:r>
                        <a:rPr kumimoji="0" lang="en-US" altLang="zh-TW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impr</a:t>
                      </a:r>
                      <a:r>
                        <a:rPr kumimoji="0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adaptec1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54.7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FGR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53.5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36.0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17.5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2.19%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adaptec2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52.4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FGR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51.3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33.3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18.0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2.10%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adaptec3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131.5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FGR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129.1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96.6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32.5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1.83%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adaptec4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125.0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FGR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123.4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90.2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33.2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1.28%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adaptec5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153.2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FGR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149.5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103.8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45.7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2.42%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newblue1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48.6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NTHU-R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47.7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25.2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22.5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1.85%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newblue2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76.5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FGR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75.0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48.4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26.6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1.96%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newblue3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31454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110.8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NTHU-R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50091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106.5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77.8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28.7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sz="3600" smtClean="0">
                <a:latin typeface="Arial" pitchFamily="34" charset="0"/>
                <a:ea typeface="PMingLiU"/>
                <a:cs typeface="PMingLiU"/>
              </a:rPr>
              <a:t>Column Generation – Pricing Problem</a:t>
            </a:r>
          </a:p>
        </p:txBody>
      </p:sp>
      <p:sp>
        <p:nvSpPr>
          <p:cNvPr id="615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295400"/>
            <a:ext cx="8382000" cy="2438400"/>
          </a:xfrm>
        </p:spPr>
        <p:txBody>
          <a:bodyPr/>
          <a:lstStyle/>
          <a:p>
            <a:r>
              <a:rPr lang="en-US" altLang="zh-TW" sz="2400" smtClean="0">
                <a:latin typeface="Arial" pitchFamily="34" charset="0"/>
                <a:ea typeface="PMingLiU"/>
                <a:cs typeface="PMingLiU"/>
              </a:rPr>
              <a:t>Solve the relaxed Linear Programming of ILP-GR</a:t>
            </a:r>
          </a:p>
          <a:p>
            <a:r>
              <a:rPr lang="en-US" altLang="zh-TW" sz="2400" smtClean="0">
                <a:latin typeface="Arial" pitchFamily="34" charset="0"/>
                <a:ea typeface="PMingLiU"/>
                <a:cs typeface="PMingLiU"/>
              </a:rPr>
              <a:t>Apply Column Generation to solve Linear Programming</a:t>
            </a:r>
          </a:p>
          <a:p>
            <a:pPr lvl="1"/>
            <a:r>
              <a:rPr lang="en-US" altLang="zh-TW" sz="2000" smtClean="0">
                <a:latin typeface="Arial" pitchFamily="34" charset="0"/>
                <a:ea typeface="PMingLiU"/>
                <a:cs typeface="PMingLiU"/>
              </a:rPr>
              <a:t>Only explicitly include a subset of possible routes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990600" y="2743200"/>
            <a:ext cx="3352800" cy="2514600"/>
            <a:chOff x="624" y="1776"/>
            <a:chExt cx="2112" cy="1584"/>
          </a:xfrm>
        </p:grpSpPr>
        <p:sp>
          <p:nvSpPr>
            <p:cNvPr id="6169" name="AutoShape 102"/>
            <p:cNvSpPr>
              <a:spLocks noChangeArrowheads="1"/>
            </p:cNvSpPr>
            <p:nvPr/>
          </p:nvSpPr>
          <p:spPr bwMode="auto">
            <a:xfrm>
              <a:off x="624" y="1776"/>
              <a:ext cx="2112" cy="158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FFFF"/>
                </a:gs>
                <a:gs pos="100000">
                  <a:srgbClr val="B3E0E0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6152" name="Object 8"/>
            <p:cNvGraphicFramePr>
              <a:graphicFrameLocks noChangeAspect="1"/>
            </p:cNvGraphicFramePr>
            <p:nvPr/>
          </p:nvGraphicFramePr>
          <p:xfrm>
            <a:off x="728" y="2107"/>
            <a:ext cx="1912" cy="1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3" name="Equation" r:id="rId3" imgW="2019240" imgH="1269720" progId="">
                    <p:embed/>
                  </p:oleObj>
                </mc:Choice>
                <mc:Fallback>
                  <p:oleObj name="Equation" r:id="rId3" imgW="2019240" imgH="1269720" progId="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8" y="2107"/>
                          <a:ext cx="1912" cy="12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70" name="Text Box 7"/>
            <p:cNvSpPr txBox="1">
              <a:spLocks noChangeArrowheads="1"/>
            </p:cNvSpPr>
            <p:nvPr/>
          </p:nvSpPr>
          <p:spPr bwMode="auto">
            <a:xfrm>
              <a:off x="858" y="1824"/>
              <a:ext cx="1638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/>
              <a:r>
                <a:rPr lang="en-US" altLang="zh-TW"/>
                <a:t>Restricted Primal Problem: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4953000" y="2743200"/>
            <a:ext cx="3810000" cy="2514600"/>
            <a:chOff x="3120" y="1776"/>
            <a:chExt cx="2400" cy="1584"/>
          </a:xfrm>
        </p:grpSpPr>
        <p:sp>
          <p:nvSpPr>
            <p:cNvPr id="6167" name="AutoShape 102"/>
            <p:cNvSpPr>
              <a:spLocks noChangeArrowheads="1"/>
            </p:cNvSpPr>
            <p:nvPr/>
          </p:nvSpPr>
          <p:spPr bwMode="auto">
            <a:xfrm>
              <a:off x="3120" y="1776"/>
              <a:ext cx="2400" cy="158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FFFF"/>
                </a:gs>
                <a:gs pos="100000">
                  <a:srgbClr val="B3E0E0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6151" name="Object 7"/>
            <p:cNvGraphicFramePr>
              <a:graphicFrameLocks noChangeAspect="1"/>
            </p:cNvGraphicFramePr>
            <p:nvPr/>
          </p:nvGraphicFramePr>
          <p:xfrm>
            <a:off x="3307" y="2094"/>
            <a:ext cx="2105" cy="1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4" name="Equation" r:id="rId5" imgW="2222280" imgH="1320480" progId="">
                    <p:embed/>
                  </p:oleObj>
                </mc:Choice>
                <mc:Fallback>
                  <p:oleObj name="Equation" r:id="rId5" imgW="2222280" imgH="1320480" progId="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7" y="2094"/>
                          <a:ext cx="2105" cy="12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8" name="Text Box 9"/>
            <p:cNvSpPr txBox="1">
              <a:spLocks noChangeArrowheads="1"/>
            </p:cNvSpPr>
            <p:nvPr/>
          </p:nvSpPr>
          <p:spPr bwMode="auto">
            <a:xfrm>
              <a:off x="3888" y="1824"/>
              <a:ext cx="92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/>
                <a:t>Dual Problem:</a:t>
              </a:r>
            </a:p>
          </p:txBody>
        </p:sp>
      </p:grpSp>
      <p:sp>
        <p:nvSpPr>
          <p:cNvPr id="171020" name="Oval 12"/>
          <p:cNvSpPr>
            <a:spLocks noChangeArrowheads="1"/>
          </p:cNvSpPr>
          <p:nvPr/>
        </p:nvSpPr>
        <p:spPr bwMode="auto">
          <a:xfrm>
            <a:off x="1752600" y="3505200"/>
            <a:ext cx="762000" cy="381000"/>
          </a:xfrm>
          <a:prstGeom prst="ellipse">
            <a:avLst/>
          </a:prstGeom>
          <a:noFill/>
          <a:ln w="31750">
            <a:solidFill>
              <a:srgbClr val="80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990600" y="5410200"/>
            <a:ext cx="4419600" cy="336550"/>
            <a:chOff x="1584" y="3456"/>
            <a:chExt cx="2784" cy="212"/>
          </a:xfrm>
        </p:grpSpPr>
        <p:grpSp>
          <p:nvGrpSpPr>
            <p:cNvPr id="6163" name="Group 20"/>
            <p:cNvGrpSpPr>
              <a:grpSpLocks/>
            </p:cNvGrpSpPr>
            <p:nvPr/>
          </p:nvGrpSpPr>
          <p:grpSpPr bwMode="auto">
            <a:xfrm>
              <a:off x="1584" y="3456"/>
              <a:ext cx="1152" cy="212"/>
              <a:chOff x="1584" y="3448"/>
              <a:chExt cx="1152" cy="212"/>
            </a:xfrm>
          </p:grpSpPr>
          <p:sp>
            <p:nvSpPr>
              <p:cNvPr id="6166" name="Text Box 13"/>
              <p:cNvSpPr txBox="1">
                <a:spLocks noChangeArrowheads="1"/>
              </p:cNvSpPr>
              <p:nvPr/>
            </p:nvSpPr>
            <p:spPr bwMode="auto">
              <a:xfrm>
                <a:off x="1584" y="3448"/>
                <a:ext cx="1152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/>
                <a:r>
                  <a:rPr lang="en-US" altLang="zh-TW"/>
                  <a:t>Primal Solution </a:t>
                </a:r>
              </a:p>
            </p:txBody>
          </p:sp>
          <p:graphicFrame>
            <p:nvGraphicFramePr>
              <p:cNvPr id="6150" name="Object 6"/>
              <p:cNvGraphicFramePr>
                <a:graphicFrameLocks noChangeAspect="1"/>
              </p:cNvGraphicFramePr>
              <p:nvPr/>
            </p:nvGraphicFramePr>
            <p:xfrm>
              <a:off x="2546" y="3468"/>
              <a:ext cx="10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55" name="Equation" r:id="rId7" imgW="164880" imgH="241200" progId="">
                      <p:embed/>
                    </p:oleObj>
                  </mc:Choice>
                  <mc:Fallback>
                    <p:oleObj name="Equation" r:id="rId7" imgW="164880" imgH="241200" progId="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46" y="3468"/>
                            <a:ext cx="104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164" name="Group 26"/>
            <p:cNvGrpSpPr>
              <a:grpSpLocks/>
            </p:cNvGrpSpPr>
            <p:nvPr/>
          </p:nvGrpSpPr>
          <p:grpSpPr bwMode="auto">
            <a:xfrm>
              <a:off x="3168" y="3456"/>
              <a:ext cx="1200" cy="212"/>
              <a:chOff x="3072" y="3456"/>
              <a:chExt cx="1200" cy="212"/>
            </a:xfrm>
          </p:grpSpPr>
          <p:sp>
            <p:nvSpPr>
              <p:cNvPr id="6165" name="Text Box 22"/>
              <p:cNvSpPr txBox="1">
                <a:spLocks noChangeArrowheads="1"/>
              </p:cNvSpPr>
              <p:nvPr/>
            </p:nvSpPr>
            <p:spPr bwMode="auto">
              <a:xfrm>
                <a:off x="3072" y="3456"/>
                <a:ext cx="1152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/>
                  <a:t>Dual Solution </a:t>
                </a:r>
              </a:p>
            </p:txBody>
          </p:sp>
          <p:graphicFrame>
            <p:nvGraphicFramePr>
              <p:cNvPr id="6149" name="Object 5"/>
              <p:cNvGraphicFramePr>
                <a:graphicFrameLocks noChangeAspect="1"/>
              </p:cNvGraphicFramePr>
              <p:nvPr/>
            </p:nvGraphicFramePr>
            <p:xfrm>
              <a:off x="3936" y="3456"/>
              <a:ext cx="336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56" name="Equation" r:id="rId9" imgW="533160" imgH="330120" progId="">
                      <p:embed/>
                    </p:oleObj>
                  </mc:Choice>
                  <mc:Fallback>
                    <p:oleObj name="Equation" r:id="rId9" imgW="533160" imgH="330120" progId="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6" y="3456"/>
                            <a:ext cx="336" cy="20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148" name="Object 4"/>
            <p:cNvGraphicFramePr>
              <a:graphicFrameLocks noChangeAspect="1"/>
            </p:cNvGraphicFramePr>
            <p:nvPr/>
          </p:nvGraphicFramePr>
          <p:xfrm>
            <a:off x="2784" y="3485"/>
            <a:ext cx="288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7" name="Equation" r:id="rId11" imgW="672840" imgH="380880" progId="">
                    <p:embed/>
                  </p:oleObj>
                </mc:Choice>
                <mc:Fallback>
                  <p:oleObj name="Equation" r:id="rId11" imgW="672840" imgH="380880" progId="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3485"/>
                          <a:ext cx="288" cy="1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1045" name="Oval 37"/>
          <p:cNvSpPr>
            <a:spLocks noChangeArrowheads="1"/>
          </p:cNvSpPr>
          <p:nvPr/>
        </p:nvSpPr>
        <p:spPr bwMode="auto">
          <a:xfrm>
            <a:off x="5105400" y="3781425"/>
            <a:ext cx="1752600" cy="533400"/>
          </a:xfrm>
          <a:prstGeom prst="ellipse">
            <a:avLst/>
          </a:prstGeom>
          <a:noFill/>
          <a:ln w="31750">
            <a:solidFill>
              <a:srgbClr val="80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990600" y="5867400"/>
            <a:ext cx="4495800" cy="482600"/>
            <a:chOff x="624" y="3680"/>
            <a:chExt cx="2832" cy="304"/>
          </a:xfrm>
        </p:grpSpPr>
        <p:sp>
          <p:nvSpPr>
            <p:cNvPr id="6162" name="Text Box 30"/>
            <p:cNvSpPr txBox="1">
              <a:spLocks noChangeArrowheads="1"/>
            </p:cNvSpPr>
            <p:nvPr/>
          </p:nvSpPr>
          <p:spPr bwMode="auto">
            <a:xfrm>
              <a:off x="624" y="3696"/>
              <a:ext cx="2832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/>
                <a:t>If a route                with </a:t>
              </a:r>
            </a:p>
          </p:txBody>
        </p:sp>
        <p:graphicFrame>
          <p:nvGraphicFramePr>
            <p:cNvPr id="6146" name="Object 2"/>
            <p:cNvGraphicFramePr>
              <a:graphicFrameLocks noChangeAspect="1"/>
            </p:cNvGraphicFramePr>
            <p:nvPr/>
          </p:nvGraphicFramePr>
          <p:xfrm>
            <a:off x="1248" y="3720"/>
            <a:ext cx="47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8" name="Equation" r:id="rId13" imgW="749160" imgH="342720" progId="">
                    <p:embed/>
                  </p:oleObj>
                </mc:Choice>
                <mc:Fallback>
                  <p:oleObj name="Equation" r:id="rId13" imgW="749160" imgH="342720" progId="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3720"/>
                          <a:ext cx="472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7" name="Object 3"/>
            <p:cNvGraphicFramePr>
              <a:graphicFrameLocks noChangeAspect="1"/>
            </p:cNvGraphicFramePr>
            <p:nvPr/>
          </p:nvGraphicFramePr>
          <p:xfrm>
            <a:off x="2104" y="3680"/>
            <a:ext cx="856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9" name="Equation" r:id="rId15" imgW="1358640" imgH="482400" progId="">
                    <p:embed/>
                  </p:oleObj>
                </mc:Choice>
                <mc:Fallback>
                  <p:oleObj name="Equation" r:id="rId15" imgW="1358640" imgH="482400" progId="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4" y="3680"/>
                          <a:ext cx="856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Text Box 39"/>
          <p:cNvSpPr txBox="1">
            <a:spLocks noChangeArrowheads="1"/>
          </p:cNvSpPr>
          <p:nvPr/>
        </p:nvSpPr>
        <p:spPr bwMode="auto">
          <a:xfrm>
            <a:off x="990600" y="6369050"/>
            <a:ext cx="8001000" cy="3381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/>
              <a:t>Then adding this route to the Restricted Primal Problem reduces the objective value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7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7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20" grpId="0" animBg="1"/>
      <p:bldP spid="171045" grpId="0" animBg="1"/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1295400" y="3606800"/>
            <a:ext cx="2998788" cy="3022600"/>
            <a:chOff x="799" y="2208"/>
            <a:chExt cx="1889" cy="1904"/>
          </a:xfrm>
        </p:grpSpPr>
        <p:grpSp>
          <p:nvGrpSpPr>
            <p:cNvPr id="7200" name="Group 75"/>
            <p:cNvGrpSpPr>
              <a:grpSpLocks/>
            </p:cNvGrpSpPr>
            <p:nvPr/>
          </p:nvGrpSpPr>
          <p:grpSpPr bwMode="auto">
            <a:xfrm>
              <a:off x="1087" y="2496"/>
              <a:ext cx="1344" cy="1296"/>
              <a:chOff x="1248" y="2448"/>
              <a:chExt cx="1344" cy="1296"/>
            </a:xfrm>
          </p:grpSpPr>
          <p:sp>
            <p:nvSpPr>
              <p:cNvPr id="7207" name="Line 76"/>
              <p:cNvSpPr>
                <a:spLocks noChangeShapeType="1"/>
              </p:cNvSpPr>
              <p:nvPr/>
            </p:nvSpPr>
            <p:spPr bwMode="auto">
              <a:xfrm>
                <a:off x="1920" y="2448"/>
                <a:ext cx="0" cy="129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08" name="Line 77"/>
              <p:cNvSpPr>
                <a:spLocks noChangeShapeType="1"/>
              </p:cNvSpPr>
              <p:nvPr/>
            </p:nvSpPr>
            <p:spPr bwMode="auto">
              <a:xfrm>
                <a:off x="2256" y="2448"/>
                <a:ext cx="0" cy="129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09" name="Line 78"/>
              <p:cNvSpPr>
                <a:spLocks noChangeShapeType="1"/>
              </p:cNvSpPr>
              <p:nvPr/>
            </p:nvSpPr>
            <p:spPr bwMode="auto">
              <a:xfrm>
                <a:off x="1584" y="2448"/>
                <a:ext cx="0" cy="129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10" name="Line 79"/>
              <p:cNvSpPr>
                <a:spLocks noChangeShapeType="1"/>
              </p:cNvSpPr>
              <p:nvPr/>
            </p:nvSpPr>
            <p:spPr bwMode="auto">
              <a:xfrm>
                <a:off x="1248" y="3120"/>
                <a:ext cx="1344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11" name="Line 80"/>
              <p:cNvSpPr>
                <a:spLocks noChangeShapeType="1"/>
              </p:cNvSpPr>
              <p:nvPr/>
            </p:nvSpPr>
            <p:spPr bwMode="auto">
              <a:xfrm>
                <a:off x="1248" y="2784"/>
                <a:ext cx="1344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12" name="Line 81"/>
              <p:cNvSpPr>
                <a:spLocks noChangeShapeType="1"/>
              </p:cNvSpPr>
              <p:nvPr/>
            </p:nvSpPr>
            <p:spPr bwMode="auto">
              <a:xfrm>
                <a:off x="1248" y="3456"/>
                <a:ext cx="1344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13" name="Rectangle 82"/>
              <p:cNvSpPr>
                <a:spLocks noChangeArrowheads="1"/>
              </p:cNvSpPr>
              <p:nvPr/>
            </p:nvSpPr>
            <p:spPr bwMode="auto">
              <a:xfrm>
                <a:off x="1248" y="2448"/>
                <a:ext cx="1344" cy="129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201" name="Text Box 88"/>
            <p:cNvSpPr txBox="1">
              <a:spLocks noChangeArrowheads="1"/>
            </p:cNvSpPr>
            <p:nvPr/>
          </p:nvSpPr>
          <p:spPr bwMode="auto">
            <a:xfrm>
              <a:off x="2431" y="2544"/>
              <a:ext cx="257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/>
                <a:t>T</a:t>
              </a:r>
              <a:r>
                <a:rPr lang="en-US" altLang="zh-TW" sz="1800" baseline="-25000"/>
                <a:t>1</a:t>
              </a:r>
            </a:p>
          </p:txBody>
        </p:sp>
        <p:sp>
          <p:nvSpPr>
            <p:cNvPr id="7202" name="Text Box 93"/>
            <p:cNvSpPr txBox="1">
              <a:spLocks noChangeArrowheads="1"/>
            </p:cNvSpPr>
            <p:nvPr/>
          </p:nvSpPr>
          <p:spPr bwMode="auto">
            <a:xfrm>
              <a:off x="799" y="3504"/>
              <a:ext cx="265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/>
                <a:t>S</a:t>
              </a:r>
              <a:r>
                <a:rPr lang="en-US" altLang="zh-TW" sz="1800" baseline="-25000"/>
                <a:t>1</a:t>
              </a:r>
            </a:p>
          </p:txBody>
        </p:sp>
        <p:sp>
          <p:nvSpPr>
            <p:cNvPr id="7203" name="Text Box 93"/>
            <p:cNvSpPr txBox="1">
              <a:spLocks noChangeArrowheads="1"/>
            </p:cNvSpPr>
            <p:nvPr/>
          </p:nvSpPr>
          <p:spPr bwMode="auto">
            <a:xfrm>
              <a:off x="1462" y="3312"/>
              <a:ext cx="218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 i="1"/>
                <a:t>e</a:t>
              </a:r>
              <a:r>
                <a:rPr lang="en-US" altLang="zh-TW" sz="1400" i="1" baseline="-25000"/>
                <a:t>6</a:t>
              </a:r>
            </a:p>
          </p:txBody>
        </p:sp>
        <p:sp>
          <p:nvSpPr>
            <p:cNvPr id="7204" name="Rectangle 55"/>
            <p:cNvSpPr>
              <a:spLocks noChangeArrowheads="1"/>
            </p:cNvSpPr>
            <p:nvPr/>
          </p:nvSpPr>
          <p:spPr bwMode="auto">
            <a:xfrm>
              <a:off x="1728" y="2895"/>
              <a:ext cx="258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/>
              <a:r>
                <a:rPr lang="en-US" altLang="zh-TW" sz="1400" i="1"/>
                <a:t>e</a:t>
              </a:r>
              <a:r>
                <a:rPr lang="en-US" altLang="zh-TW" sz="1400" i="1" baseline="-25000"/>
                <a:t>28</a:t>
              </a:r>
              <a:endParaRPr lang="zh-TW" altLang="en-US" sz="1400" i="1" baseline="-25000"/>
            </a:p>
          </p:txBody>
        </p:sp>
        <p:graphicFrame>
          <p:nvGraphicFramePr>
            <p:cNvPr id="7173" name="Object 5"/>
            <p:cNvGraphicFramePr>
              <a:graphicFrameLocks noChangeAspect="1"/>
            </p:cNvGraphicFramePr>
            <p:nvPr/>
          </p:nvGraphicFramePr>
          <p:xfrm>
            <a:off x="1200" y="3936"/>
            <a:ext cx="114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5" name="Equation" r:id="rId3" imgW="1815840" imgH="279360" progId="">
                    <p:embed/>
                  </p:oleObj>
                </mc:Choice>
                <mc:Fallback>
                  <p:oleObj name="Equation" r:id="rId3" imgW="1815840" imgH="279360" progId="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3936"/>
                          <a:ext cx="1144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05" name="Line 57"/>
            <p:cNvSpPr>
              <a:spLocks noChangeShapeType="1"/>
            </p:cNvSpPr>
            <p:nvPr/>
          </p:nvSpPr>
          <p:spPr bwMode="auto">
            <a:xfrm flipV="1">
              <a:off x="1440" y="3504"/>
              <a:ext cx="144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7174" name="Object 6"/>
            <p:cNvGraphicFramePr>
              <a:graphicFrameLocks noChangeAspect="1"/>
            </p:cNvGraphicFramePr>
            <p:nvPr/>
          </p:nvGraphicFramePr>
          <p:xfrm>
            <a:off x="1112" y="2208"/>
            <a:ext cx="122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6" name="Equation" r:id="rId5" imgW="1942920" imgH="279360" progId="">
                    <p:embed/>
                  </p:oleObj>
                </mc:Choice>
                <mc:Fallback>
                  <p:oleObj name="Equation" r:id="rId5" imgW="1942920" imgH="279360" progId="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2" y="2208"/>
                          <a:ext cx="1224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06" name="Line 59"/>
            <p:cNvSpPr>
              <a:spLocks noChangeShapeType="1"/>
            </p:cNvSpPr>
            <p:nvPr/>
          </p:nvSpPr>
          <p:spPr bwMode="auto">
            <a:xfrm>
              <a:off x="1344" y="2400"/>
              <a:ext cx="384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7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smtClean="0">
                <a:latin typeface="Arial" pitchFamily="34" charset="0"/>
                <a:ea typeface="PMingLiU"/>
                <a:cs typeface="PMingLiU"/>
              </a:rPr>
              <a:t>Identify New Routes</a:t>
            </a:r>
          </a:p>
        </p:txBody>
      </p:sp>
      <p:sp>
        <p:nvSpPr>
          <p:cNvPr id="717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295400"/>
            <a:ext cx="8382000" cy="1066800"/>
          </a:xfrm>
        </p:spPr>
        <p:txBody>
          <a:bodyPr/>
          <a:lstStyle/>
          <a:p>
            <a:r>
              <a:rPr lang="en-US" altLang="zh-TW" sz="2400" smtClean="0">
                <a:latin typeface="Arial" pitchFamily="34" charset="0"/>
                <a:ea typeface="PMingLiU"/>
                <a:cs typeface="PMingLiU"/>
              </a:rPr>
              <a:t>How to identify a new route with                    ?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5384800" y="1327150"/>
          <a:ext cx="1473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7" imgW="1473120" imgH="558720" progId="">
                  <p:embed/>
                </p:oleObj>
              </mc:Choice>
              <mc:Fallback>
                <p:oleObj name="Equation" r:id="rId7" imgW="1473120" imgH="55872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4800" y="1327150"/>
                        <a:ext cx="14732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00"/>
          <p:cNvGrpSpPr>
            <a:grpSpLocks/>
          </p:cNvGrpSpPr>
          <p:nvPr/>
        </p:nvGrpSpPr>
        <p:grpSpPr bwMode="auto">
          <a:xfrm>
            <a:off x="1447800" y="1981200"/>
            <a:ext cx="2667000" cy="1295400"/>
            <a:chOff x="912" y="1248"/>
            <a:chExt cx="1680" cy="816"/>
          </a:xfrm>
        </p:grpSpPr>
        <p:sp>
          <p:nvSpPr>
            <p:cNvPr id="7199" name="AutoShape 102"/>
            <p:cNvSpPr>
              <a:spLocks noChangeArrowheads="1"/>
            </p:cNvSpPr>
            <p:nvPr/>
          </p:nvSpPr>
          <p:spPr bwMode="auto">
            <a:xfrm>
              <a:off x="912" y="1248"/>
              <a:ext cx="1680" cy="81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FFFF"/>
                </a:gs>
                <a:gs pos="100000">
                  <a:srgbClr val="B3E0E0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7171" name="Object 3"/>
            <p:cNvGraphicFramePr>
              <a:graphicFrameLocks noChangeAspect="1"/>
            </p:cNvGraphicFramePr>
            <p:nvPr/>
          </p:nvGraphicFramePr>
          <p:xfrm>
            <a:off x="1056" y="1328"/>
            <a:ext cx="1336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8" name="Equation" r:id="rId9" imgW="2120760" imgH="558720" progId="">
                    <p:embed/>
                  </p:oleObj>
                </mc:Choice>
                <mc:Fallback>
                  <p:oleObj name="Equation" r:id="rId9" imgW="2120760" imgH="558720" progId="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1328"/>
                          <a:ext cx="1336" cy="3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2" name="Object 4"/>
            <p:cNvGraphicFramePr>
              <a:graphicFrameLocks noChangeAspect="1"/>
            </p:cNvGraphicFramePr>
            <p:nvPr/>
          </p:nvGraphicFramePr>
          <p:xfrm>
            <a:off x="1056" y="1680"/>
            <a:ext cx="1128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9" name="Equation" r:id="rId11" imgW="1790640" imgH="558720" progId="">
                    <p:embed/>
                  </p:oleObj>
                </mc:Choice>
                <mc:Fallback>
                  <p:oleObj name="Equation" r:id="rId11" imgW="1790640" imgH="558720" progId="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1680"/>
                          <a:ext cx="1128" cy="3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3087" name="Oval 31"/>
          <p:cNvSpPr>
            <a:spLocks noChangeArrowheads="1"/>
          </p:cNvSpPr>
          <p:nvPr/>
        </p:nvSpPr>
        <p:spPr bwMode="auto">
          <a:xfrm>
            <a:off x="1752600" y="2590800"/>
            <a:ext cx="1371600" cy="685800"/>
          </a:xfrm>
          <a:prstGeom prst="ellipse">
            <a:avLst/>
          </a:prstGeom>
          <a:noFill/>
          <a:ln w="31750">
            <a:solidFill>
              <a:srgbClr val="80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3118" name="Freeform 62"/>
          <p:cNvSpPr>
            <a:spLocks/>
          </p:cNvSpPr>
          <p:nvPr/>
        </p:nvSpPr>
        <p:spPr bwMode="auto">
          <a:xfrm>
            <a:off x="1752600" y="4064000"/>
            <a:ext cx="2133600" cy="2057400"/>
          </a:xfrm>
          <a:custGeom>
            <a:avLst/>
            <a:gdLst>
              <a:gd name="T0" fmla="*/ 0 w 1344"/>
              <a:gd name="T1" fmla="*/ 2147483647 h 1296"/>
              <a:gd name="T2" fmla="*/ 2147483647 w 1344"/>
              <a:gd name="T3" fmla="*/ 2147483647 h 1296"/>
              <a:gd name="T4" fmla="*/ 2147483647 w 1344"/>
              <a:gd name="T5" fmla="*/ 2147483647 h 1296"/>
              <a:gd name="T6" fmla="*/ 2147483647 w 1344"/>
              <a:gd name="T7" fmla="*/ 2147483647 h 1296"/>
              <a:gd name="T8" fmla="*/ 2147483647 w 1344"/>
              <a:gd name="T9" fmla="*/ 2147483647 h 1296"/>
              <a:gd name="T10" fmla="*/ 2147483647 w 1344"/>
              <a:gd name="T11" fmla="*/ 2147483647 h 1296"/>
              <a:gd name="T12" fmla="*/ 2147483647 w 1344"/>
              <a:gd name="T13" fmla="*/ 2147483647 h 1296"/>
              <a:gd name="T14" fmla="*/ 2147483647 w 1344"/>
              <a:gd name="T15" fmla="*/ 0 h 129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44"/>
              <a:gd name="T25" fmla="*/ 0 h 1296"/>
              <a:gd name="T26" fmla="*/ 1344 w 1344"/>
              <a:gd name="T27" fmla="*/ 1296 h 129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44" h="1296">
                <a:moveTo>
                  <a:pt x="0" y="1296"/>
                </a:moveTo>
                <a:lnTo>
                  <a:pt x="336" y="1296"/>
                </a:lnTo>
                <a:lnTo>
                  <a:pt x="336" y="1008"/>
                </a:lnTo>
                <a:lnTo>
                  <a:pt x="672" y="1008"/>
                </a:lnTo>
                <a:lnTo>
                  <a:pt x="672" y="336"/>
                </a:lnTo>
                <a:lnTo>
                  <a:pt x="1008" y="336"/>
                </a:lnTo>
                <a:lnTo>
                  <a:pt x="1344" y="336"/>
                </a:lnTo>
                <a:lnTo>
                  <a:pt x="1344" y="0"/>
                </a:lnTo>
              </a:path>
            </a:pathLst>
          </a:cu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3102" name="Oval 89"/>
          <p:cNvSpPr>
            <a:spLocks noChangeArrowheads="1"/>
          </p:cNvSpPr>
          <p:nvPr/>
        </p:nvSpPr>
        <p:spPr bwMode="auto">
          <a:xfrm>
            <a:off x="1676400" y="6032500"/>
            <a:ext cx="152400" cy="152400"/>
          </a:xfrm>
          <a:prstGeom prst="ellipse">
            <a:avLst/>
          </a:prstGeom>
          <a:solidFill>
            <a:srgbClr val="00008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3103" name="Oval 90"/>
          <p:cNvSpPr>
            <a:spLocks noChangeArrowheads="1"/>
          </p:cNvSpPr>
          <p:nvPr/>
        </p:nvSpPr>
        <p:spPr bwMode="auto">
          <a:xfrm>
            <a:off x="3810000" y="3987800"/>
            <a:ext cx="152400" cy="152400"/>
          </a:xfrm>
          <a:prstGeom prst="ellipse">
            <a:avLst/>
          </a:prstGeom>
          <a:solidFill>
            <a:srgbClr val="00008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98"/>
          <p:cNvGrpSpPr>
            <a:grpSpLocks/>
          </p:cNvGrpSpPr>
          <p:nvPr/>
        </p:nvGrpSpPr>
        <p:grpSpPr bwMode="auto">
          <a:xfrm>
            <a:off x="5181600" y="2133600"/>
            <a:ext cx="2743200" cy="4343400"/>
            <a:chOff x="3264" y="1344"/>
            <a:chExt cx="1728" cy="2736"/>
          </a:xfrm>
        </p:grpSpPr>
        <p:grpSp>
          <p:nvGrpSpPr>
            <p:cNvPr id="7184" name="Group 99"/>
            <p:cNvGrpSpPr>
              <a:grpSpLocks/>
            </p:cNvGrpSpPr>
            <p:nvPr/>
          </p:nvGrpSpPr>
          <p:grpSpPr bwMode="auto">
            <a:xfrm>
              <a:off x="3264" y="1344"/>
              <a:ext cx="1728" cy="2736"/>
              <a:chOff x="3264" y="1344"/>
              <a:chExt cx="1728" cy="2736"/>
            </a:xfrm>
          </p:grpSpPr>
          <p:sp>
            <p:nvSpPr>
              <p:cNvPr id="7187" name="Rectangle 79"/>
              <p:cNvSpPr>
                <a:spLocks noChangeArrowheads="1"/>
              </p:cNvSpPr>
              <p:nvPr/>
            </p:nvSpPr>
            <p:spPr bwMode="auto">
              <a:xfrm>
                <a:off x="3600" y="1344"/>
                <a:ext cx="1344" cy="342"/>
              </a:xfrm>
              <a:prstGeom prst="rect">
                <a:avLst/>
              </a:prstGeom>
              <a:gradFill rotWithShape="1">
                <a:gsLst>
                  <a:gs pos="0">
                    <a:srgbClr val="FFEBFA"/>
                  </a:gs>
                  <a:gs pos="100000">
                    <a:srgbClr val="5E9EFF"/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 defTabSz="914400"/>
                <a:r>
                  <a:rPr lang="en-US" altLang="zh-TW" sz="1400" b="1"/>
                  <a:t>Create initial routes using pattern routing</a:t>
                </a:r>
              </a:p>
            </p:txBody>
          </p:sp>
          <p:sp>
            <p:nvSpPr>
              <p:cNvPr id="7188" name="Rectangle 80"/>
              <p:cNvSpPr>
                <a:spLocks noChangeArrowheads="1"/>
              </p:cNvSpPr>
              <p:nvPr/>
            </p:nvSpPr>
            <p:spPr bwMode="auto">
              <a:xfrm>
                <a:off x="3552" y="1872"/>
                <a:ext cx="1440" cy="240"/>
              </a:xfrm>
              <a:prstGeom prst="rect">
                <a:avLst/>
              </a:prstGeom>
              <a:gradFill rotWithShape="1">
                <a:gsLst>
                  <a:gs pos="0">
                    <a:srgbClr val="FFEBFA"/>
                  </a:gs>
                  <a:gs pos="100000">
                    <a:srgbClr val="5E9EFF"/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altLang="zh-TW" sz="1400" b="1"/>
                  <a:t>Solve LP, get dual sol.</a:t>
                </a:r>
              </a:p>
            </p:txBody>
          </p:sp>
          <p:sp>
            <p:nvSpPr>
              <p:cNvPr id="7189" name="Rectangle 83"/>
              <p:cNvSpPr>
                <a:spLocks noChangeArrowheads="1"/>
              </p:cNvSpPr>
              <p:nvPr/>
            </p:nvSpPr>
            <p:spPr bwMode="auto">
              <a:xfrm>
                <a:off x="3552" y="2736"/>
                <a:ext cx="1440" cy="336"/>
              </a:xfrm>
              <a:prstGeom prst="rect">
                <a:avLst/>
              </a:prstGeom>
              <a:gradFill rotWithShape="1">
                <a:gsLst>
                  <a:gs pos="0">
                    <a:srgbClr val="FFEBFA"/>
                  </a:gs>
                  <a:gs pos="100000">
                    <a:srgbClr val="5E9EFF"/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altLang="zh-TW" sz="1400" b="1"/>
                  <a:t>identify new routes for each net</a:t>
                </a:r>
                <a:endParaRPr lang="zh-TW" altLang="en-US" sz="1400" b="1"/>
              </a:p>
            </p:txBody>
          </p:sp>
          <p:sp>
            <p:nvSpPr>
              <p:cNvPr id="7190" name="Rectangle 84"/>
              <p:cNvSpPr>
                <a:spLocks noChangeArrowheads="1"/>
              </p:cNvSpPr>
              <p:nvPr/>
            </p:nvSpPr>
            <p:spPr bwMode="auto">
              <a:xfrm>
                <a:off x="3552" y="2304"/>
                <a:ext cx="1440" cy="240"/>
              </a:xfrm>
              <a:prstGeom prst="rect">
                <a:avLst/>
              </a:prstGeom>
              <a:gradFill rotWithShape="1">
                <a:gsLst>
                  <a:gs pos="0">
                    <a:srgbClr val="FFEBFA"/>
                  </a:gs>
                  <a:gs pos="100000">
                    <a:srgbClr val="5E9EFF"/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altLang="zh-TW" sz="1400" b="1"/>
                  <a:t>Setup edge weight</a:t>
                </a:r>
              </a:p>
            </p:txBody>
          </p:sp>
          <p:sp>
            <p:nvSpPr>
              <p:cNvPr id="7191" name="AutoShape 87"/>
              <p:cNvSpPr>
                <a:spLocks noChangeArrowheads="1"/>
              </p:cNvSpPr>
              <p:nvPr/>
            </p:nvSpPr>
            <p:spPr bwMode="auto">
              <a:xfrm>
                <a:off x="3600" y="3264"/>
                <a:ext cx="1344" cy="384"/>
              </a:xfrm>
              <a:prstGeom prst="flowChartDecision">
                <a:avLst/>
              </a:prstGeom>
              <a:gradFill rotWithShape="1">
                <a:gsLst>
                  <a:gs pos="0">
                    <a:srgbClr val="FFEBFA"/>
                  </a:gs>
                  <a:gs pos="100000">
                    <a:srgbClr val="5E9EFF"/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4400"/>
                <a:r>
                  <a:rPr lang="en-US" altLang="zh-TW" sz="1400" b="1"/>
                  <a:t>Have new routes?</a:t>
                </a:r>
              </a:p>
            </p:txBody>
          </p:sp>
          <p:sp>
            <p:nvSpPr>
              <p:cNvPr id="7192" name="Line 88"/>
              <p:cNvSpPr>
                <a:spLocks noChangeShapeType="1"/>
              </p:cNvSpPr>
              <p:nvPr/>
            </p:nvSpPr>
            <p:spPr bwMode="auto">
              <a:xfrm>
                <a:off x="4272" y="1680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193" name="Line 89"/>
              <p:cNvSpPr>
                <a:spLocks noChangeShapeType="1"/>
              </p:cNvSpPr>
              <p:nvPr/>
            </p:nvSpPr>
            <p:spPr bwMode="auto">
              <a:xfrm>
                <a:off x="4272" y="2112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194" name="Line 90"/>
              <p:cNvSpPr>
                <a:spLocks noChangeShapeType="1"/>
              </p:cNvSpPr>
              <p:nvPr/>
            </p:nvSpPr>
            <p:spPr bwMode="auto">
              <a:xfrm>
                <a:off x="4272" y="2544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195" name="Line 91"/>
              <p:cNvSpPr>
                <a:spLocks noChangeShapeType="1"/>
              </p:cNvSpPr>
              <p:nvPr/>
            </p:nvSpPr>
            <p:spPr bwMode="auto">
              <a:xfrm>
                <a:off x="4272" y="3072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196" name="Line 96"/>
              <p:cNvSpPr>
                <a:spLocks noChangeShapeType="1"/>
              </p:cNvSpPr>
              <p:nvPr/>
            </p:nvSpPr>
            <p:spPr bwMode="auto">
              <a:xfrm>
                <a:off x="4272" y="3648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197" name="Rectangle 97"/>
              <p:cNvSpPr>
                <a:spLocks noChangeArrowheads="1"/>
              </p:cNvSpPr>
              <p:nvPr/>
            </p:nvSpPr>
            <p:spPr bwMode="auto">
              <a:xfrm>
                <a:off x="3552" y="3840"/>
                <a:ext cx="1392" cy="240"/>
              </a:xfrm>
              <a:prstGeom prst="rect">
                <a:avLst/>
              </a:prstGeom>
              <a:gradFill rotWithShape="1">
                <a:gsLst>
                  <a:gs pos="0">
                    <a:srgbClr val="FFEBFA"/>
                  </a:gs>
                  <a:gs pos="100000">
                    <a:srgbClr val="5E9EFF"/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altLang="zh-TW" sz="1400" b="1"/>
                  <a:t>Solve ILP</a:t>
                </a:r>
              </a:p>
            </p:txBody>
          </p:sp>
          <p:sp>
            <p:nvSpPr>
              <p:cNvPr id="7198" name="Freeform 98"/>
              <p:cNvSpPr>
                <a:spLocks/>
              </p:cNvSpPr>
              <p:nvPr/>
            </p:nvSpPr>
            <p:spPr bwMode="auto">
              <a:xfrm>
                <a:off x="3264" y="1968"/>
                <a:ext cx="336" cy="1488"/>
              </a:xfrm>
              <a:custGeom>
                <a:avLst/>
                <a:gdLst>
                  <a:gd name="T0" fmla="*/ 336 w 336"/>
                  <a:gd name="T1" fmla="*/ 1488 h 1488"/>
                  <a:gd name="T2" fmla="*/ 0 w 336"/>
                  <a:gd name="T3" fmla="*/ 1488 h 1488"/>
                  <a:gd name="T4" fmla="*/ 0 w 336"/>
                  <a:gd name="T5" fmla="*/ 0 h 1488"/>
                  <a:gd name="T6" fmla="*/ 288 w 336"/>
                  <a:gd name="T7" fmla="*/ 0 h 14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36"/>
                  <a:gd name="T13" fmla="*/ 0 h 1488"/>
                  <a:gd name="T14" fmla="*/ 336 w 336"/>
                  <a:gd name="T15" fmla="*/ 1488 h 14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36" h="1488">
                    <a:moveTo>
                      <a:pt x="336" y="1488"/>
                    </a:moveTo>
                    <a:lnTo>
                      <a:pt x="0" y="1488"/>
                    </a:lnTo>
                    <a:lnTo>
                      <a:pt x="0" y="0"/>
                    </a:lnTo>
                    <a:lnTo>
                      <a:pt x="288" y="0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7185" name="Text Box 96"/>
            <p:cNvSpPr txBox="1">
              <a:spLocks noChangeArrowheads="1"/>
            </p:cNvSpPr>
            <p:nvPr/>
          </p:nvSpPr>
          <p:spPr bwMode="auto">
            <a:xfrm>
              <a:off x="3312" y="3264"/>
              <a:ext cx="30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/>
              <a:r>
                <a:rPr lang="en-US" altLang="zh-TW" sz="1400" b="1"/>
                <a:t>yes</a:t>
              </a:r>
            </a:p>
          </p:txBody>
        </p:sp>
        <p:sp>
          <p:nvSpPr>
            <p:cNvPr id="7186" name="Text Box 97"/>
            <p:cNvSpPr txBox="1">
              <a:spLocks noChangeArrowheads="1"/>
            </p:cNvSpPr>
            <p:nvPr/>
          </p:nvSpPr>
          <p:spPr bwMode="auto">
            <a:xfrm>
              <a:off x="4306" y="3648"/>
              <a:ext cx="2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 b="1"/>
                <a:t>no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7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7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1000"/>
                                        <p:tgtEl>
                                          <p:spTgt spid="17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87" grpId="0" animBg="1"/>
      <p:bldP spid="173118" grpId="0" animBg="1"/>
      <p:bldP spid="173102" grpId="0" animBg="1"/>
      <p:bldP spid="17310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smtClean="0">
                <a:latin typeface="Arial" pitchFamily="34" charset="0"/>
                <a:ea typeface="PMingLiU"/>
                <a:cs typeface="PMingLiU"/>
              </a:rPr>
              <a:t>Global Routing: Problem Definition</a:t>
            </a:r>
          </a:p>
        </p:txBody>
      </p:sp>
      <p:sp>
        <p:nvSpPr>
          <p:cNvPr id="12291" name="Rectangle 20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295400"/>
            <a:ext cx="8610600" cy="5334000"/>
          </a:xfrm>
        </p:spPr>
        <p:txBody>
          <a:bodyPr/>
          <a:lstStyle/>
          <a:p>
            <a:endParaRPr lang="en-US" altLang="zh-TW" sz="2400" smtClean="0">
              <a:latin typeface="Arial" pitchFamily="34" charset="0"/>
              <a:ea typeface="PMingLiU"/>
              <a:cs typeface="PMingLiU"/>
            </a:endParaRPr>
          </a:p>
        </p:txBody>
      </p:sp>
      <p:sp>
        <p:nvSpPr>
          <p:cNvPr id="108598" name="Rectangle 54"/>
          <p:cNvSpPr>
            <a:spLocks noChangeArrowheads="1"/>
          </p:cNvSpPr>
          <p:nvPr/>
        </p:nvSpPr>
        <p:spPr bwMode="auto">
          <a:xfrm>
            <a:off x="1600200" y="2362200"/>
            <a:ext cx="2743200" cy="27432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charset="0"/>
              <a:ea typeface="Arial Unicode MS" pitchFamily="34" charset="-120"/>
              <a:cs typeface="Arial Unicode MS" pitchFamily="34" charset="-120"/>
            </a:endParaRP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1600200" y="2362200"/>
            <a:ext cx="2743200" cy="2743200"/>
            <a:chOff x="3840" y="2496"/>
            <a:chExt cx="1728" cy="1728"/>
          </a:xfrm>
        </p:grpSpPr>
        <p:sp>
          <p:nvSpPr>
            <p:cNvPr id="12382" name="Line 48"/>
            <p:cNvSpPr>
              <a:spLocks noChangeShapeType="1"/>
            </p:cNvSpPr>
            <p:nvPr/>
          </p:nvSpPr>
          <p:spPr bwMode="auto">
            <a:xfrm>
              <a:off x="4704" y="2496"/>
              <a:ext cx="0" cy="172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83" name="Line 49"/>
            <p:cNvSpPr>
              <a:spLocks noChangeShapeType="1"/>
            </p:cNvSpPr>
            <p:nvPr/>
          </p:nvSpPr>
          <p:spPr bwMode="auto">
            <a:xfrm>
              <a:off x="5136" y="2496"/>
              <a:ext cx="0" cy="172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84" name="Line 50"/>
            <p:cNvSpPr>
              <a:spLocks noChangeShapeType="1"/>
            </p:cNvSpPr>
            <p:nvPr/>
          </p:nvSpPr>
          <p:spPr bwMode="auto">
            <a:xfrm>
              <a:off x="4272" y="2496"/>
              <a:ext cx="0" cy="172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85" name="Line 52"/>
            <p:cNvSpPr>
              <a:spLocks noChangeShapeType="1"/>
            </p:cNvSpPr>
            <p:nvPr/>
          </p:nvSpPr>
          <p:spPr bwMode="auto">
            <a:xfrm>
              <a:off x="3840" y="3360"/>
              <a:ext cx="172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86" name="Line 53"/>
            <p:cNvSpPr>
              <a:spLocks noChangeShapeType="1"/>
            </p:cNvSpPr>
            <p:nvPr/>
          </p:nvSpPr>
          <p:spPr bwMode="auto">
            <a:xfrm>
              <a:off x="3840" y="2928"/>
              <a:ext cx="172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87" name="Line 54"/>
            <p:cNvSpPr>
              <a:spLocks noChangeShapeType="1"/>
            </p:cNvSpPr>
            <p:nvPr/>
          </p:nvSpPr>
          <p:spPr bwMode="auto">
            <a:xfrm>
              <a:off x="3840" y="3792"/>
              <a:ext cx="172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09"/>
          <p:cNvGrpSpPr>
            <a:grpSpLocks/>
          </p:cNvGrpSpPr>
          <p:nvPr/>
        </p:nvGrpSpPr>
        <p:grpSpPr bwMode="auto">
          <a:xfrm>
            <a:off x="5105400" y="2438400"/>
            <a:ext cx="2590800" cy="2590800"/>
            <a:chOff x="3456" y="2400"/>
            <a:chExt cx="1632" cy="1632"/>
          </a:xfrm>
        </p:grpSpPr>
        <p:sp>
          <p:nvSpPr>
            <p:cNvPr id="131138" name="Oval 66"/>
            <p:cNvSpPr>
              <a:spLocks noChangeArrowheads="1"/>
            </p:cNvSpPr>
            <p:nvPr/>
          </p:nvSpPr>
          <p:spPr bwMode="auto">
            <a:xfrm>
              <a:off x="3456" y="24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4400">
                <a:defRPr/>
              </a:pPr>
              <a:r>
                <a:rPr lang="en-US" altLang="zh-TW" sz="1400">
                  <a:latin typeface="Arial" charset="0"/>
                  <a:ea typeface="Arial Unicode MS" pitchFamily="34" charset="-120"/>
                  <a:cs typeface="Arial Unicode MS" pitchFamily="34" charset="-120"/>
                </a:rPr>
                <a:t>v11</a:t>
              </a:r>
            </a:p>
          </p:txBody>
        </p:sp>
        <p:sp>
          <p:nvSpPr>
            <p:cNvPr id="131140" name="Oval 68"/>
            <p:cNvSpPr>
              <a:spLocks noChangeArrowheads="1"/>
            </p:cNvSpPr>
            <p:nvPr/>
          </p:nvSpPr>
          <p:spPr bwMode="auto">
            <a:xfrm>
              <a:off x="3936" y="24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TW" sz="1400">
                  <a:latin typeface="Arial" charset="0"/>
                  <a:ea typeface="Arial Unicode MS" pitchFamily="34" charset="-120"/>
                  <a:cs typeface="Arial Unicode MS" pitchFamily="34" charset="-120"/>
                </a:rPr>
                <a:t>v12</a:t>
              </a:r>
            </a:p>
          </p:txBody>
        </p:sp>
        <p:sp>
          <p:nvSpPr>
            <p:cNvPr id="131141" name="Oval 69"/>
            <p:cNvSpPr>
              <a:spLocks noChangeArrowheads="1"/>
            </p:cNvSpPr>
            <p:nvPr/>
          </p:nvSpPr>
          <p:spPr bwMode="auto">
            <a:xfrm>
              <a:off x="4416" y="24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TW" sz="1400">
                  <a:latin typeface="Arial" charset="0"/>
                  <a:ea typeface="Arial Unicode MS" pitchFamily="34" charset="-120"/>
                  <a:cs typeface="Arial Unicode MS" pitchFamily="34" charset="-120"/>
                </a:rPr>
                <a:t>v13</a:t>
              </a:r>
            </a:p>
          </p:txBody>
        </p:sp>
        <p:sp>
          <p:nvSpPr>
            <p:cNvPr id="131142" name="Oval 70"/>
            <p:cNvSpPr>
              <a:spLocks noChangeArrowheads="1"/>
            </p:cNvSpPr>
            <p:nvPr/>
          </p:nvSpPr>
          <p:spPr bwMode="auto">
            <a:xfrm>
              <a:off x="4896" y="24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TW" sz="1400">
                  <a:latin typeface="Arial" charset="0"/>
                  <a:ea typeface="Arial Unicode MS" pitchFamily="34" charset="-120"/>
                  <a:cs typeface="Arial Unicode MS" pitchFamily="34" charset="-120"/>
                </a:rPr>
                <a:t>v14</a:t>
              </a:r>
            </a:p>
          </p:txBody>
        </p:sp>
        <p:sp>
          <p:nvSpPr>
            <p:cNvPr id="131143" name="Oval 71"/>
            <p:cNvSpPr>
              <a:spLocks noChangeArrowheads="1"/>
            </p:cNvSpPr>
            <p:nvPr/>
          </p:nvSpPr>
          <p:spPr bwMode="auto">
            <a:xfrm>
              <a:off x="3456" y="288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TW" sz="1400">
                  <a:latin typeface="Arial" charset="0"/>
                  <a:ea typeface="Arial Unicode MS" pitchFamily="34" charset="-120"/>
                  <a:cs typeface="Arial Unicode MS" pitchFamily="34" charset="-120"/>
                </a:rPr>
                <a:t>v21</a:t>
              </a:r>
            </a:p>
          </p:txBody>
        </p:sp>
        <p:sp>
          <p:nvSpPr>
            <p:cNvPr id="131144" name="Oval 72"/>
            <p:cNvSpPr>
              <a:spLocks noChangeArrowheads="1"/>
            </p:cNvSpPr>
            <p:nvPr/>
          </p:nvSpPr>
          <p:spPr bwMode="auto">
            <a:xfrm>
              <a:off x="3936" y="288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TW" sz="1400">
                  <a:latin typeface="Arial" charset="0"/>
                  <a:ea typeface="Arial Unicode MS" pitchFamily="34" charset="-120"/>
                  <a:cs typeface="Arial Unicode MS" pitchFamily="34" charset="-120"/>
                </a:rPr>
                <a:t>v22</a:t>
              </a:r>
            </a:p>
          </p:txBody>
        </p:sp>
        <p:sp>
          <p:nvSpPr>
            <p:cNvPr id="131145" name="Oval 73"/>
            <p:cNvSpPr>
              <a:spLocks noChangeArrowheads="1"/>
            </p:cNvSpPr>
            <p:nvPr/>
          </p:nvSpPr>
          <p:spPr bwMode="auto">
            <a:xfrm>
              <a:off x="4416" y="288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TW" sz="1400">
                  <a:latin typeface="Arial" charset="0"/>
                  <a:ea typeface="Arial Unicode MS" pitchFamily="34" charset="-120"/>
                  <a:cs typeface="Arial Unicode MS" pitchFamily="34" charset="-120"/>
                </a:rPr>
                <a:t>v23</a:t>
              </a:r>
            </a:p>
          </p:txBody>
        </p:sp>
        <p:sp>
          <p:nvSpPr>
            <p:cNvPr id="131146" name="Oval 74"/>
            <p:cNvSpPr>
              <a:spLocks noChangeArrowheads="1"/>
            </p:cNvSpPr>
            <p:nvPr/>
          </p:nvSpPr>
          <p:spPr bwMode="auto">
            <a:xfrm>
              <a:off x="4896" y="288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TW" sz="1400">
                  <a:latin typeface="Arial" charset="0"/>
                  <a:ea typeface="Arial Unicode MS" pitchFamily="34" charset="-120"/>
                  <a:cs typeface="Arial Unicode MS" pitchFamily="34" charset="-120"/>
                </a:rPr>
                <a:t>v24</a:t>
              </a:r>
            </a:p>
          </p:txBody>
        </p:sp>
        <p:sp>
          <p:nvSpPr>
            <p:cNvPr id="131147" name="Oval 75"/>
            <p:cNvSpPr>
              <a:spLocks noChangeArrowheads="1"/>
            </p:cNvSpPr>
            <p:nvPr/>
          </p:nvSpPr>
          <p:spPr bwMode="auto">
            <a:xfrm>
              <a:off x="3456" y="336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TW" sz="1400">
                  <a:latin typeface="Arial" charset="0"/>
                  <a:ea typeface="Arial Unicode MS" pitchFamily="34" charset="-120"/>
                  <a:cs typeface="Arial Unicode MS" pitchFamily="34" charset="-120"/>
                </a:rPr>
                <a:t>v31</a:t>
              </a:r>
            </a:p>
          </p:txBody>
        </p:sp>
        <p:sp>
          <p:nvSpPr>
            <p:cNvPr id="131148" name="Oval 76"/>
            <p:cNvSpPr>
              <a:spLocks noChangeArrowheads="1"/>
            </p:cNvSpPr>
            <p:nvPr/>
          </p:nvSpPr>
          <p:spPr bwMode="auto">
            <a:xfrm>
              <a:off x="3936" y="336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TW" sz="1400">
                  <a:latin typeface="Arial" charset="0"/>
                  <a:ea typeface="Arial Unicode MS" pitchFamily="34" charset="-120"/>
                  <a:cs typeface="Arial Unicode MS" pitchFamily="34" charset="-120"/>
                </a:rPr>
                <a:t>v32</a:t>
              </a:r>
            </a:p>
          </p:txBody>
        </p:sp>
        <p:sp>
          <p:nvSpPr>
            <p:cNvPr id="131149" name="Oval 77"/>
            <p:cNvSpPr>
              <a:spLocks noChangeArrowheads="1"/>
            </p:cNvSpPr>
            <p:nvPr/>
          </p:nvSpPr>
          <p:spPr bwMode="auto">
            <a:xfrm>
              <a:off x="4416" y="336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TW" sz="1400">
                  <a:latin typeface="Arial" charset="0"/>
                  <a:ea typeface="Arial Unicode MS" pitchFamily="34" charset="-120"/>
                  <a:cs typeface="Arial Unicode MS" pitchFamily="34" charset="-120"/>
                </a:rPr>
                <a:t>v33</a:t>
              </a:r>
            </a:p>
          </p:txBody>
        </p:sp>
        <p:sp>
          <p:nvSpPr>
            <p:cNvPr id="131150" name="Oval 78"/>
            <p:cNvSpPr>
              <a:spLocks noChangeArrowheads="1"/>
            </p:cNvSpPr>
            <p:nvPr/>
          </p:nvSpPr>
          <p:spPr bwMode="auto">
            <a:xfrm>
              <a:off x="4896" y="336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TW" sz="1400">
                  <a:latin typeface="Arial" charset="0"/>
                  <a:ea typeface="Arial Unicode MS" pitchFamily="34" charset="-120"/>
                  <a:cs typeface="Arial Unicode MS" pitchFamily="34" charset="-120"/>
                </a:rPr>
                <a:t>v34</a:t>
              </a:r>
            </a:p>
          </p:txBody>
        </p:sp>
        <p:sp>
          <p:nvSpPr>
            <p:cNvPr id="131151" name="Oval 79"/>
            <p:cNvSpPr>
              <a:spLocks noChangeArrowheads="1"/>
            </p:cNvSpPr>
            <p:nvPr/>
          </p:nvSpPr>
          <p:spPr bwMode="auto">
            <a:xfrm>
              <a:off x="3456" y="384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TW" sz="1400">
                  <a:latin typeface="Arial" charset="0"/>
                  <a:ea typeface="Arial Unicode MS" pitchFamily="34" charset="-120"/>
                  <a:cs typeface="Arial Unicode MS" pitchFamily="34" charset="-120"/>
                </a:rPr>
                <a:t>v41</a:t>
              </a:r>
            </a:p>
          </p:txBody>
        </p:sp>
        <p:sp>
          <p:nvSpPr>
            <p:cNvPr id="131152" name="Oval 80"/>
            <p:cNvSpPr>
              <a:spLocks noChangeArrowheads="1"/>
            </p:cNvSpPr>
            <p:nvPr/>
          </p:nvSpPr>
          <p:spPr bwMode="auto">
            <a:xfrm>
              <a:off x="3936" y="384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TW" sz="1400">
                  <a:latin typeface="Arial" charset="0"/>
                  <a:ea typeface="Arial Unicode MS" pitchFamily="34" charset="-120"/>
                  <a:cs typeface="Arial Unicode MS" pitchFamily="34" charset="-120"/>
                </a:rPr>
                <a:t>v42</a:t>
              </a:r>
            </a:p>
          </p:txBody>
        </p:sp>
        <p:sp>
          <p:nvSpPr>
            <p:cNvPr id="131153" name="Oval 81"/>
            <p:cNvSpPr>
              <a:spLocks noChangeArrowheads="1"/>
            </p:cNvSpPr>
            <p:nvPr/>
          </p:nvSpPr>
          <p:spPr bwMode="auto">
            <a:xfrm>
              <a:off x="4416" y="384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TW" sz="1400">
                  <a:latin typeface="Arial" charset="0"/>
                  <a:ea typeface="Arial Unicode MS" pitchFamily="34" charset="-120"/>
                  <a:cs typeface="Arial Unicode MS" pitchFamily="34" charset="-120"/>
                </a:rPr>
                <a:t>v43</a:t>
              </a:r>
            </a:p>
          </p:txBody>
        </p:sp>
        <p:sp>
          <p:nvSpPr>
            <p:cNvPr id="131154" name="Oval 82"/>
            <p:cNvSpPr>
              <a:spLocks noChangeArrowheads="1"/>
            </p:cNvSpPr>
            <p:nvPr/>
          </p:nvSpPr>
          <p:spPr bwMode="auto">
            <a:xfrm>
              <a:off x="4896" y="384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TW" sz="1400">
                  <a:latin typeface="Arial" charset="0"/>
                  <a:ea typeface="Arial Unicode MS" pitchFamily="34" charset="-120"/>
                  <a:cs typeface="Arial Unicode MS" pitchFamily="34" charset="-120"/>
                </a:rPr>
                <a:t>v44</a:t>
              </a:r>
            </a:p>
          </p:txBody>
        </p:sp>
        <p:sp>
          <p:nvSpPr>
            <p:cNvPr id="12358" name="Line 83"/>
            <p:cNvSpPr>
              <a:spLocks noChangeShapeType="1"/>
            </p:cNvSpPr>
            <p:nvPr/>
          </p:nvSpPr>
          <p:spPr bwMode="auto">
            <a:xfrm>
              <a:off x="3648" y="249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9" name="Line 85"/>
            <p:cNvSpPr>
              <a:spLocks noChangeShapeType="1"/>
            </p:cNvSpPr>
            <p:nvPr/>
          </p:nvSpPr>
          <p:spPr bwMode="auto">
            <a:xfrm>
              <a:off x="4128" y="249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60" name="Line 86"/>
            <p:cNvSpPr>
              <a:spLocks noChangeShapeType="1"/>
            </p:cNvSpPr>
            <p:nvPr/>
          </p:nvSpPr>
          <p:spPr bwMode="auto">
            <a:xfrm>
              <a:off x="4608" y="249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61" name="Line 87"/>
            <p:cNvSpPr>
              <a:spLocks noChangeShapeType="1"/>
            </p:cNvSpPr>
            <p:nvPr/>
          </p:nvSpPr>
          <p:spPr bwMode="auto">
            <a:xfrm rot="-5400000">
              <a:off x="3408" y="273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62" name="Line 89"/>
            <p:cNvSpPr>
              <a:spLocks noChangeShapeType="1"/>
            </p:cNvSpPr>
            <p:nvPr/>
          </p:nvSpPr>
          <p:spPr bwMode="auto">
            <a:xfrm rot="-5400000">
              <a:off x="3408" y="321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63" name="Line 90"/>
            <p:cNvSpPr>
              <a:spLocks noChangeShapeType="1"/>
            </p:cNvSpPr>
            <p:nvPr/>
          </p:nvSpPr>
          <p:spPr bwMode="auto">
            <a:xfrm rot="-5400000">
              <a:off x="3408" y="369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64" name="Line 91"/>
            <p:cNvSpPr>
              <a:spLocks noChangeShapeType="1"/>
            </p:cNvSpPr>
            <p:nvPr/>
          </p:nvSpPr>
          <p:spPr bwMode="auto">
            <a:xfrm rot="-5400000">
              <a:off x="3888" y="273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65" name="Line 92"/>
            <p:cNvSpPr>
              <a:spLocks noChangeShapeType="1"/>
            </p:cNvSpPr>
            <p:nvPr/>
          </p:nvSpPr>
          <p:spPr bwMode="auto">
            <a:xfrm rot="-5400000">
              <a:off x="3888" y="321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66" name="Line 93"/>
            <p:cNvSpPr>
              <a:spLocks noChangeShapeType="1"/>
            </p:cNvSpPr>
            <p:nvPr/>
          </p:nvSpPr>
          <p:spPr bwMode="auto">
            <a:xfrm rot="-5400000">
              <a:off x="3888" y="369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67" name="Line 94"/>
            <p:cNvSpPr>
              <a:spLocks noChangeShapeType="1"/>
            </p:cNvSpPr>
            <p:nvPr/>
          </p:nvSpPr>
          <p:spPr bwMode="auto">
            <a:xfrm rot="-5400000">
              <a:off x="4368" y="273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68" name="Line 95"/>
            <p:cNvSpPr>
              <a:spLocks noChangeShapeType="1"/>
            </p:cNvSpPr>
            <p:nvPr/>
          </p:nvSpPr>
          <p:spPr bwMode="auto">
            <a:xfrm rot="-5400000">
              <a:off x="4368" y="321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69" name="Line 96"/>
            <p:cNvSpPr>
              <a:spLocks noChangeShapeType="1"/>
            </p:cNvSpPr>
            <p:nvPr/>
          </p:nvSpPr>
          <p:spPr bwMode="auto">
            <a:xfrm rot="-5400000">
              <a:off x="4368" y="369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70" name="Line 97"/>
            <p:cNvSpPr>
              <a:spLocks noChangeShapeType="1"/>
            </p:cNvSpPr>
            <p:nvPr/>
          </p:nvSpPr>
          <p:spPr bwMode="auto">
            <a:xfrm rot="-5400000">
              <a:off x="4848" y="273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71" name="Line 98"/>
            <p:cNvSpPr>
              <a:spLocks noChangeShapeType="1"/>
            </p:cNvSpPr>
            <p:nvPr/>
          </p:nvSpPr>
          <p:spPr bwMode="auto">
            <a:xfrm rot="-5400000">
              <a:off x="4848" y="321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72" name="Line 99"/>
            <p:cNvSpPr>
              <a:spLocks noChangeShapeType="1"/>
            </p:cNvSpPr>
            <p:nvPr/>
          </p:nvSpPr>
          <p:spPr bwMode="auto">
            <a:xfrm rot="-5400000">
              <a:off x="4848" y="369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73" name="Line 100"/>
            <p:cNvSpPr>
              <a:spLocks noChangeShapeType="1"/>
            </p:cNvSpPr>
            <p:nvPr/>
          </p:nvSpPr>
          <p:spPr bwMode="auto">
            <a:xfrm>
              <a:off x="3648" y="297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74" name="Line 101"/>
            <p:cNvSpPr>
              <a:spLocks noChangeShapeType="1"/>
            </p:cNvSpPr>
            <p:nvPr/>
          </p:nvSpPr>
          <p:spPr bwMode="auto">
            <a:xfrm>
              <a:off x="4128" y="297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75" name="Line 102"/>
            <p:cNvSpPr>
              <a:spLocks noChangeShapeType="1"/>
            </p:cNvSpPr>
            <p:nvPr/>
          </p:nvSpPr>
          <p:spPr bwMode="auto">
            <a:xfrm>
              <a:off x="4608" y="297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76" name="Line 103"/>
            <p:cNvSpPr>
              <a:spLocks noChangeShapeType="1"/>
            </p:cNvSpPr>
            <p:nvPr/>
          </p:nvSpPr>
          <p:spPr bwMode="auto">
            <a:xfrm>
              <a:off x="3648" y="345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77" name="Line 104"/>
            <p:cNvSpPr>
              <a:spLocks noChangeShapeType="1"/>
            </p:cNvSpPr>
            <p:nvPr/>
          </p:nvSpPr>
          <p:spPr bwMode="auto">
            <a:xfrm>
              <a:off x="4128" y="345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78" name="Line 105"/>
            <p:cNvSpPr>
              <a:spLocks noChangeShapeType="1"/>
            </p:cNvSpPr>
            <p:nvPr/>
          </p:nvSpPr>
          <p:spPr bwMode="auto">
            <a:xfrm>
              <a:off x="4608" y="345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79" name="Line 106"/>
            <p:cNvSpPr>
              <a:spLocks noChangeShapeType="1"/>
            </p:cNvSpPr>
            <p:nvPr/>
          </p:nvSpPr>
          <p:spPr bwMode="auto">
            <a:xfrm>
              <a:off x="3648" y="393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80" name="Line 107"/>
            <p:cNvSpPr>
              <a:spLocks noChangeShapeType="1"/>
            </p:cNvSpPr>
            <p:nvPr/>
          </p:nvSpPr>
          <p:spPr bwMode="auto">
            <a:xfrm>
              <a:off x="4128" y="393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81" name="Line 108"/>
            <p:cNvSpPr>
              <a:spLocks noChangeShapeType="1"/>
            </p:cNvSpPr>
            <p:nvPr/>
          </p:nvSpPr>
          <p:spPr bwMode="auto">
            <a:xfrm>
              <a:off x="4608" y="393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26"/>
          <p:cNvGrpSpPr>
            <a:grpSpLocks/>
          </p:cNvGrpSpPr>
          <p:nvPr/>
        </p:nvGrpSpPr>
        <p:grpSpPr bwMode="auto">
          <a:xfrm>
            <a:off x="5181600" y="4876800"/>
            <a:ext cx="1041400" cy="509588"/>
            <a:chOff x="3312" y="3936"/>
            <a:chExt cx="656" cy="321"/>
          </a:xfrm>
        </p:grpSpPr>
        <p:sp>
          <p:nvSpPr>
            <p:cNvPr id="12340" name="Text Box 122"/>
            <p:cNvSpPr txBox="1">
              <a:spLocks noChangeArrowheads="1"/>
            </p:cNvSpPr>
            <p:nvPr/>
          </p:nvSpPr>
          <p:spPr bwMode="auto">
            <a:xfrm>
              <a:off x="3312" y="4026"/>
              <a:ext cx="6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1800"/>
                <a:t>cap. = C</a:t>
              </a:r>
            </a:p>
          </p:txBody>
        </p:sp>
        <p:sp>
          <p:nvSpPr>
            <p:cNvPr id="12341" name="Line 124"/>
            <p:cNvSpPr>
              <a:spLocks noChangeShapeType="1"/>
            </p:cNvSpPr>
            <p:nvPr/>
          </p:nvSpPr>
          <p:spPr bwMode="auto">
            <a:xfrm flipV="1">
              <a:off x="3600" y="393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296" name="Group 120"/>
          <p:cNvGrpSpPr>
            <a:grpSpLocks/>
          </p:cNvGrpSpPr>
          <p:nvPr/>
        </p:nvGrpSpPr>
        <p:grpSpPr bwMode="auto">
          <a:xfrm>
            <a:off x="1754188" y="2514600"/>
            <a:ext cx="2513012" cy="2514600"/>
            <a:chOff x="1105" y="2448"/>
            <a:chExt cx="1583" cy="1584"/>
          </a:xfrm>
        </p:grpSpPr>
        <p:sp>
          <p:nvSpPr>
            <p:cNvPr id="12312" name="Rectangle 119"/>
            <p:cNvSpPr>
              <a:spLocks noChangeArrowheads="1"/>
            </p:cNvSpPr>
            <p:nvPr/>
          </p:nvSpPr>
          <p:spPr bwMode="auto">
            <a:xfrm>
              <a:off x="1968" y="2496"/>
              <a:ext cx="288" cy="192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9696FF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2313" name="Rectangle 120"/>
            <p:cNvSpPr>
              <a:spLocks noChangeArrowheads="1"/>
            </p:cNvSpPr>
            <p:nvPr/>
          </p:nvSpPr>
          <p:spPr bwMode="auto">
            <a:xfrm>
              <a:off x="2448" y="3456"/>
              <a:ext cx="96" cy="144"/>
            </a:xfrm>
            <a:prstGeom prst="rect">
              <a:avLst/>
            </a:prstGeom>
            <a:gradFill rotWithShape="1">
              <a:gsLst>
                <a:gs pos="0">
                  <a:srgbClr val="9696FF"/>
                </a:gs>
                <a:gs pos="100000">
                  <a:srgbClr val="0000FF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2314" name="Rectangle 121"/>
            <p:cNvSpPr>
              <a:spLocks noChangeArrowheads="1"/>
            </p:cNvSpPr>
            <p:nvPr/>
          </p:nvSpPr>
          <p:spPr bwMode="auto">
            <a:xfrm>
              <a:off x="1105" y="3310"/>
              <a:ext cx="242" cy="144"/>
            </a:xfrm>
            <a:prstGeom prst="rect">
              <a:avLst/>
            </a:prstGeom>
            <a:gradFill rotWithShape="1">
              <a:gsLst>
                <a:gs pos="0">
                  <a:srgbClr val="9696FF"/>
                </a:gs>
                <a:gs pos="100000">
                  <a:srgbClr val="0000FF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2315" name="Rectangle 122"/>
            <p:cNvSpPr>
              <a:spLocks noChangeArrowheads="1"/>
            </p:cNvSpPr>
            <p:nvPr/>
          </p:nvSpPr>
          <p:spPr bwMode="auto">
            <a:xfrm>
              <a:off x="1584" y="2832"/>
              <a:ext cx="240" cy="144"/>
            </a:xfrm>
            <a:prstGeom prst="rect">
              <a:avLst/>
            </a:prstGeom>
            <a:gradFill rotWithShape="1">
              <a:gsLst>
                <a:gs pos="0">
                  <a:srgbClr val="800000"/>
                </a:gs>
                <a:gs pos="100000">
                  <a:srgbClr val="CB9696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2316" name="Rectangle 123"/>
            <p:cNvSpPr>
              <a:spLocks noChangeArrowheads="1"/>
            </p:cNvSpPr>
            <p:nvPr/>
          </p:nvSpPr>
          <p:spPr bwMode="auto">
            <a:xfrm>
              <a:off x="2064" y="3744"/>
              <a:ext cx="144" cy="96"/>
            </a:xfrm>
            <a:prstGeom prst="rect">
              <a:avLst/>
            </a:prstGeom>
            <a:gradFill rotWithShape="1">
              <a:gsLst>
                <a:gs pos="0">
                  <a:srgbClr val="800000"/>
                </a:gs>
                <a:gs pos="100000">
                  <a:srgbClr val="FEFCFC"/>
                </a:gs>
              </a:gsLst>
              <a:path path="rect">
                <a:fillToRect l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2317" name="Rectangle 124"/>
            <p:cNvSpPr>
              <a:spLocks noChangeArrowheads="1"/>
            </p:cNvSpPr>
            <p:nvPr/>
          </p:nvSpPr>
          <p:spPr bwMode="auto">
            <a:xfrm>
              <a:off x="2400" y="2928"/>
              <a:ext cx="240" cy="144"/>
            </a:xfrm>
            <a:prstGeom prst="rect">
              <a:avLst/>
            </a:prstGeom>
            <a:gradFill rotWithShape="1">
              <a:gsLst>
                <a:gs pos="0">
                  <a:srgbClr val="800000"/>
                </a:gs>
                <a:gs pos="100000">
                  <a:srgbClr val="FEFCFC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2318" name="Rectangle 125"/>
            <p:cNvSpPr>
              <a:spLocks noChangeArrowheads="1"/>
            </p:cNvSpPr>
            <p:nvPr/>
          </p:nvSpPr>
          <p:spPr bwMode="auto">
            <a:xfrm>
              <a:off x="1728" y="3024"/>
              <a:ext cx="96" cy="144"/>
            </a:xfrm>
            <a:prstGeom prst="rect">
              <a:avLst/>
            </a:prstGeom>
            <a:gradFill rotWithShape="1">
              <a:gsLst>
                <a:gs pos="0">
                  <a:srgbClr val="9696FF"/>
                </a:gs>
                <a:gs pos="100000">
                  <a:srgbClr val="0000FF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2319" name="Rectangle 126"/>
            <p:cNvSpPr>
              <a:spLocks noChangeArrowheads="1"/>
            </p:cNvSpPr>
            <p:nvPr/>
          </p:nvSpPr>
          <p:spPr bwMode="auto">
            <a:xfrm>
              <a:off x="2208" y="3888"/>
              <a:ext cx="96" cy="144"/>
            </a:xfrm>
            <a:prstGeom prst="rect">
              <a:avLst/>
            </a:prstGeom>
            <a:gradFill rotWithShape="1">
              <a:gsLst>
                <a:gs pos="0">
                  <a:srgbClr val="9696FF"/>
                </a:gs>
                <a:gs pos="100000">
                  <a:srgbClr val="0000FF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2320" name="Rectangle 128"/>
            <p:cNvSpPr>
              <a:spLocks noChangeArrowheads="1"/>
            </p:cNvSpPr>
            <p:nvPr/>
          </p:nvSpPr>
          <p:spPr bwMode="auto">
            <a:xfrm>
              <a:off x="1152" y="3744"/>
              <a:ext cx="96" cy="240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100000">
                  <a:srgbClr val="96CB96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2321" name="Rectangle 129"/>
            <p:cNvSpPr>
              <a:spLocks noChangeArrowheads="1"/>
            </p:cNvSpPr>
            <p:nvPr/>
          </p:nvSpPr>
          <p:spPr bwMode="auto">
            <a:xfrm>
              <a:off x="2112" y="2880"/>
              <a:ext cx="144" cy="240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100000">
                  <a:srgbClr val="96CB96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2322" name="Rectangle 130"/>
            <p:cNvSpPr>
              <a:spLocks noChangeArrowheads="1"/>
            </p:cNvSpPr>
            <p:nvPr/>
          </p:nvSpPr>
          <p:spPr bwMode="auto">
            <a:xfrm flipV="1">
              <a:off x="1632" y="3312"/>
              <a:ext cx="192" cy="192"/>
            </a:xfrm>
            <a:prstGeom prst="rect">
              <a:avLst/>
            </a:prstGeom>
            <a:gradFill rotWithShape="1">
              <a:gsLst>
                <a:gs pos="0">
                  <a:srgbClr val="C0C0D5"/>
                </a:gs>
                <a:gs pos="100000">
                  <a:srgbClr val="666699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1800"/>
            </a:p>
          </p:txBody>
        </p:sp>
        <p:sp>
          <p:nvSpPr>
            <p:cNvPr id="12323" name="Rectangle 131"/>
            <p:cNvSpPr>
              <a:spLocks noChangeArrowheads="1"/>
            </p:cNvSpPr>
            <p:nvPr/>
          </p:nvSpPr>
          <p:spPr bwMode="auto">
            <a:xfrm flipV="1">
              <a:off x="1152" y="2880"/>
              <a:ext cx="192" cy="96"/>
            </a:xfrm>
            <a:prstGeom prst="rect">
              <a:avLst/>
            </a:prstGeom>
            <a:gradFill rotWithShape="1">
              <a:gsLst>
                <a:gs pos="0">
                  <a:srgbClr val="C0C0D5"/>
                </a:gs>
                <a:gs pos="100000">
                  <a:srgbClr val="666699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1800"/>
            </a:p>
          </p:txBody>
        </p:sp>
        <p:sp>
          <p:nvSpPr>
            <p:cNvPr id="12324" name="Rectangle 132"/>
            <p:cNvSpPr>
              <a:spLocks noChangeArrowheads="1"/>
            </p:cNvSpPr>
            <p:nvPr/>
          </p:nvSpPr>
          <p:spPr bwMode="auto">
            <a:xfrm flipV="1">
              <a:off x="2496" y="2592"/>
              <a:ext cx="144" cy="144"/>
            </a:xfrm>
            <a:prstGeom prst="rect">
              <a:avLst/>
            </a:prstGeom>
            <a:gradFill rotWithShape="1">
              <a:gsLst>
                <a:gs pos="0">
                  <a:srgbClr val="C0C0D5"/>
                </a:gs>
                <a:gs pos="100000">
                  <a:srgbClr val="666699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1800"/>
            </a:p>
          </p:txBody>
        </p:sp>
        <p:sp>
          <p:nvSpPr>
            <p:cNvPr id="12325" name="Rectangle 133"/>
            <p:cNvSpPr>
              <a:spLocks noChangeArrowheads="1"/>
            </p:cNvSpPr>
            <p:nvPr/>
          </p:nvSpPr>
          <p:spPr bwMode="auto">
            <a:xfrm>
              <a:off x="2496" y="3744"/>
              <a:ext cx="192" cy="240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100000">
                  <a:srgbClr val="96CB96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2326" name="Rectangle 134"/>
            <p:cNvSpPr>
              <a:spLocks noChangeArrowheads="1"/>
            </p:cNvSpPr>
            <p:nvPr/>
          </p:nvSpPr>
          <p:spPr bwMode="auto">
            <a:xfrm>
              <a:off x="1632" y="2448"/>
              <a:ext cx="192" cy="144"/>
            </a:xfrm>
            <a:prstGeom prst="rect">
              <a:avLst/>
            </a:prstGeom>
            <a:gradFill rotWithShape="1">
              <a:gsLst>
                <a:gs pos="0">
                  <a:srgbClr val="FFE2C5"/>
                </a:gs>
                <a:gs pos="100000">
                  <a:srgbClr val="FFCC9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2327" name="Rectangle 107"/>
            <p:cNvSpPr>
              <a:spLocks noChangeArrowheads="1"/>
            </p:cNvSpPr>
            <p:nvPr/>
          </p:nvSpPr>
          <p:spPr bwMode="auto">
            <a:xfrm>
              <a:off x="1152" y="2448"/>
              <a:ext cx="192" cy="240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969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8" name="Rectangle 108"/>
            <p:cNvSpPr>
              <a:spLocks noChangeArrowheads="1"/>
            </p:cNvSpPr>
            <p:nvPr/>
          </p:nvSpPr>
          <p:spPr bwMode="auto">
            <a:xfrm>
              <a:off x="1584" y="3744"/>
              <a:ext cx="192" cy="240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969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9" name="Rectangle 109"/>
            <p:cNvSpPr>
              <a:spLocks noChangeArrowheads="1"/>
            </p:cNvSpPr>
            <p:nvPr/>
          </p:nvSpPr>
          <p:spPr bwMode="auto">
            <a:xfrm>
              <a:off x="1968" y="3312"/>
              <a:ext cx="288" cy="192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969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0" name="Rectangle 110"/>
            <p:cNvSpPr>
              <a:spLocks noChangeArrowheads="1"/>
            </p:cNvSpPr>
            <p:nvPr/>
          </p:nvSpPr>
          <p:spPr bwMode="auto">
            <a:xfrm>
              <a:off x="1584" y="2832"/>
              <a:ext cx="240" cy="14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969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1" name="Rectangle 111"/>
            <p:cNvSpPr>
              <a:spLocks noChangeArrowheads="1"/>
            </p:cNvSpPr>
            <p:nvPr/>
          </p:nvSpPr>
          <p:spPr bwMode="auto">
            <a:xfrm>
              <a:off x="1152" y="2880"/>
              <a:ext cx="192" cy="9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969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2" name="Rectangle 112"/>
            <p:cNvSpPr>
              <a:spLocks noChangeArrowheads="1"/>
            </p:cNvSpPr>
            <p:nvPr/>
          </p:nvSpPr>
          <p:spPr bwMode="auto">
            <a:xfrm>
              <a:off x="1632" y="2448"/>
              <a:ext cx="192" cy="14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969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3" name="Rectangle 113"/>
            <p:cNvSpPr>
              <a:spLocks noChangeArrowheads="1"/>
            </p:cNvSpPr>
            <p:nvPr/>
          </p:nvSpPr>
          <p:spPr bwMode="auto">
            <a:xfrm>
              <a:off x="2112" y="2880"/>
              <a:ext cx="144" cy="240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969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4" name="Rectangle 114"/>
            <p:cNvSpPr>
              <a:spLocks noChangeArrowheads="1"/>
            </p:cNvSpPr>
            <p:nvPr/>
          </p:nvSpPr>
          <p:spPr bwMode="auto">
            <a:xfrm>
              <a:off x="2496" y="2592"/>
              <a:ext cx="144" cy="14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969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5" name="Rectangle 115"/>
            <p:cNvSpPr>
              <a:spLocks noChangeArrowheads="1"/>
            </p:cNvSpPr>
            <p:nvPr/>
          </p:nvSpPr>
          <p:spPr bwMode="auto">
            <a:xfrm>
              <a:off x="2400" y="2928"/>
              <a:ext cx="240" cy="14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969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6" name="Rectangle 116"/>
            <p:cNvSpPr>
              <a:spLocks noChangeArrowheads="1"/>
            </p:cNvSpPr>
            <p:nvPr/>
          </p:nvSpPr>
          <p:spPr bwMode="auto">
            <a:xfrm>
              <a:off x="2496" y="3744"/>
              <a:ext cx="192" cy="240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969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7" name="Rectangle 117"/>
            <p:cNvSpPr>
              <a:spLocks noChangeArrowheads="1"/>
            </p:cNvSpPr>
            <p:nvPr/>
          </p:nvSpPr>
          <p:spPr bwMode="auto">
            <a:xfrm>
              <a:off x="1632" y="3312"/>
              <a:ext cx="192" cy="192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969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8" name="Rectangle 118"/>
            <p:cNvSpPr>
              <a:spLocks noChangeArrowheads="1"/>
            </p:cNvSpPr>
            <p:nvPr/>
          </p:nvSpPr>
          <p:spPr bwMode="auto">
            <a:xfrm>
              <a:off x="2064" y="3744"/>
              <a:ext cx="144" cy="9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969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9" name="Rectangle 119"/>
            <p:cNvSpPr>
              <a:spLocks noChangeArrowheads="1"/>
            </p:cNvSpPr>
            <p:nvPr/>
          </p:nvSpPr>
          <p:spPr bwMode="auto">
            <a:xfrm>
              <a:off x="1152" y="3744"/>
              <a:ext cx="96" cy="240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969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168"/>
          <p:cNvGrpSpPr>
            <a:grpSpLocks/>
          </p:cNvGrpSpPr>
          <p:nvPr/>
        </p:nvGrpSpPr>
        <p:grpSpPr bwMode="auto">
          <a:xfrm>
            <a:off x="1828800" y="2514600"/>
            <a:ext cx="1754188" cy="2439988"/>
            <a:chOff x="1202" y="2448"/>
            <a:chExt cx="1105" cy="1537"/>
          </a:xfrm>
        </p:grpSpPr>
        <p:sp>
          <p:nvSpPr>
            <p:cNvPr id="12309" name="Rectangle 90"/>
            <p:cNvSpPr>
              <a:spLocks noChangeArrowheads="1"/>
            </p:cNvSpPr>
            <p:nvPr/>
          </p:nvSpPr>
          <p:spPr bwMode="auto">
            <a:xfrm>
              <a:off x="1202" y="2448"/>
              <a:ext cx="190" cy="242"/>
            </a:xfrm>
            <a:prstGeom prst="rect">
              <a:avLst/>
            </a:prstGeom>
            <a:gradFill rotWithShape="1">
              <a:gsLst>
                <a:gs pos="0">
                  <a:srgbClr val="6DFF6D"/>
                </a:gs>
                <a:gs pos="100000">
                  <a:srgbClr val="00FF00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2310" name="Rectangle 117"/>
            <p:cNvSpPr>
              <a:spLocks noChangeArrowheads="1"/>
            </p:cNvSpPr>
            <p:nvPr/>
          </p:nvSpPr>
          <p:spPr bwMode="auto">
            <a:xfrm>
              <a:off x="1635" y="3745"/>
              <a:ext cx="192" cy="240"/>
            </a:xfrm>
            <a:prstGeom prst="rect">
              <a:avLst/>
            </a:prstGeom>
            <a:gradFill rotWithShape="1">
              <a:gsLst>
                <a:gs pos="0">
                  <a:srgbClr val="00FF00"/>
                </a:gs>
                <a:gs pos="100000">
                  <a:srgbClr val="6DFF6D"/>
                </a:gs>
              </a:gsLst>
              <a:path path="rect">
                <a:fillToRect l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2311" name="Rectangle 118"/>
            <p:cNvSpPr>
              <a:spLocks noChangeArrowheads="1"/>
            </p:cNvSpPr>
            <p:nvPr/>
          </p:nvSpPr>
          <p:spPr bwMode="auto">
            <a:xfrm>
              <a:off x="2019" y="3313"/>
              <a:ext cx="288" cy="192"/>
            </a:xfrm>
            <a:prstGeom prst="rect">
              <a:avLst/>
            </a:prstGeom>
            <a:gradFill rotWithShape="1">
              <a:gsLst>
                <a:gs pos="0">
                  <a:srgbClr val="6DFF6D"/>
                </a:gs>
                <a:gs pos="100000">
                  <a:srgbClr val="00FF00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</p:grpSp>
      <p:grpSp>
        <p:nvGrpSpPr>
          <p:cNvPr id="7" name="Group 134"/>
          <p:cNvGrpSpPr>
            <a:grpSpLocks/>
          </p:cNvGrpSpPr>
          <p:nvPr/>
        </p:nvGrpSpPr>
        <p:grpSpPr bwMode="auto">
          <a:xfrm>
            <a:off x="5257800" y="2590800"/>
            <a:ext cx="1524000" cy="2362200"/>
            <a:chOff x="3360" y="2496"/>
            <a:chExt cx="960" cy="1488"/>
          </a:xfrm>
        </p:grpSpPr>
        <p:sp>
          <p:nvSpPr>
            <p:cNvPr id="12306" name="Line 131"/>
            <p:cNvSpPr>
              <a:spLocks noChangeShapeType="1"/>
            </p:cNvSpPr>
            <p:nvPr/>
          </p:nvSpPr>
          <p:spPr bwMode="auto">
            <a:xfrm>
              <a:off x="3360" y="2496"/>
              <a:ext cx="480" cy="0"/>
            </a:xfrm>
            <a:prstGeom prst="line">
              <a:avLst/>
            </a:prstGeom>
            <a:noFill/>
            <a:ln w="69850" cap="rnd">
              <a:solidFill>
                <a:srgbClr val="00FF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7" name="Line 132"/>
            <p:cNvSpPr>
              <a:spLocks noChangeShapeType="1"/>
            </p:cNvSpPr>
            <p:nvPr/>
          </p:nvSpPr>
          <p:spPr bwMode="auto">
            <a:xfrm>
              <a:off x="3840" y="2496"/>
              <a:ext cx="0" cy="1488"/>
            </a:xfrm>
            <a:prstGeom prst="line">
              <a:avLst/>
            </a:prstGeom>
            <a:noFill/>
            <a:ln w="69850" cap="rnd">
              <a:solidFill>
                <a:srgbClr val="00FF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8" name="Line 133"/>
            <p:cNvSpPr>
              <a:spLocks noChangeShapeType="1"/>
            </p:cNvSpPr>
            <p:nvPr/>
          </p:nvSpPr>
          <p:spPr bwMode="auto">
            <a:xfrm flipH="1">
              <a:off x="3840" y="3456"/>
              <a:ext cx="480" cy="0"/>
            </a:xfrm>
            <a:prstGeom prst="line">
              <a:avLst/>
            </a:prstGeom>
            <a:noFill/>
            <a:ln w="69850" cap="rnd">
              <a:solidFill>
                <a:srgbClr val="00FF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167"/>
          <p:cNvGrpSpPr>
            <a:grpSpLocks/>
          </p:cNvGrpSpPr>
          <p:nvPr/>
        </p:nvGrpSpPr>
        <p:grpSpPr bwMode="auto">
          <a:xfrm>
            <a:off x="5105400" y="2438400"/>
            <a:ext cx="1828800" cy="2590800"/>
            <a:chOff x="3264" y="2400"/>
            <a:chExt cx="1152" cy="1632"/>
          </a:xfrm>
        </p:grpSpPr>
        <p:sp>
          <p:nvSpPr>
            <p:cNvPr id="12303" name="Oval 163"/>
            <p:cNvSpPr>
              <a:spLocks noChangeArrowheads="1"/>
            </p:cNvSpPr>
            <p:nvPr/>
          </p:nvSpPr>
          <p:spPr bwMode="auto">
            <a:xfrm>
              <a:off x="3264" y="2400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00FF00"/>
                </a:gs>
                <a:gs pos="100000">
                  <a:srgbClr val="6DFF6D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/>
              <a:r>
                <a:rPr lang="en-US" altLang="zh-TW" sz="1400"/>
                <a:t>v11</a:t>
              </a:r>
            </a:p>
          </p:txBody>
        </p:sp>
        <p:sp>
          <p:nvSpPr>
            <p:cNvPr id="12304" name="Oval 165"/>
            <p:cNvSpPr>
              <a:spLocks noChangeArrowheads="1"/>
            </p:cNvSpPr>
            <p:nvPr/>
          </p:nvSpPr>
          <p:spPr bwMode="auto">
            <a:xfrm>
              <a:off x="4224" y="3360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00FF00"/>
                </a:gs>
                <a:gs pos="100000">
                  <a:srgbClr val="6DFF6D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400"/>
                <a:t>v33</a:t>
              </a:r>
            </a:p>
          </p:txBody>
        </p:sp>
        <p:sp>
          <p:nvSpPr>
            <p:cNvPr id="12305" name="Oval 166"/>
            <p:cNvSpPr>
              <a:spLocks noChangeArrowheads="1"/>
            </p:cNvSpPr>
            <p:nvPr/>
          </p:nvSpPr>
          <p:spPr bwMode="auto">
            <a:xfrm>
              <a:off x="3744" y="3840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00FF00"/>
                </a:gs>
                <a:gs pos="100000">
                  <a:srgbClr val="6DFF6D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400"/>
                <a:t>v42</a:t>
              </a:r>
            </a:p>
          </p:txBody>
        </p:sp>
      </p:grpSp>
      <p:grpSp>
        <p:nvGrpSpPr>
          <p:cNvPr id="9" name="Group 108"/>
          <p:cNvGrpSpPr>
            <a:grpSpLocks/>
          </p:cNvGrpSpPr>
          <p:nvPr/>
        </p:nvGrpSpPr>
        <p:grpSpPr bwMode="auto">
          <a:xfrm>
            <a:off x="1981200" y="2743200"/>
            <a:ext cx="1143000" cy="1863725"/>
            <a:chOff x="1296" y="2576"/>
            <a:chExt cx="720" cy="1174"/>
          </a:xfrm>
        </p:grpSpPr>
        <p:sp>
          <p:nvSpPr>
            <p:cNvPr id="12301" name="Freeform 106"/>
            <p:cNvSpPr>
              <a:spLocks/>
            </p:cNvSpPr>
            <p:nvPr/>
          </p:nvSpPr>
          <p:spPr bwMode="auto">
            <a:xfrm>
              <a:off x="1296" y="2576"/>
              <a:ext cx="720" cy="896"/>
            </a:xfrm>
            <a:custGeom>
              <a:avLst/>
              <a:gdLst>
                <a:gd name="T0" fmla="*/ 0 w 720"/>
                <a:gd name="T1" fmla="*/ 64 h 896"/>
                <a:gd name="T2" fmla="*/ 432 w 720"/>
                <a:gd name="T3" fmla="*/ 64 h 896"/>
                <a:gd name="T4" fmla="*/ 336 w 720"/>
                <a:gd name="T5" fmla="*/ 448 h 896"/>
                <a:gd name="T6" fmla="*/ 432 w 720"/>
                <a:gd name="T7" fmla="*/ 832 h 896"/>
                <a:gd name="T8" fmla="*/ 720 w 720"/>
                <a:gd name="T9" fmla="*/ 832 h 8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0"/>
                <a:gd name="T16" fmla="*/ 0 h 896"/>
                <a:gd name="T17" fmla="*/ 720 w 720"/>
                <a:gd name="T18" fmla="*/ 896 h 8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0" h="896">
                  <a:moveTo>
                    <a:pt x="0" y="64"/>
                  </a:moveTo>
                  <a:cubicBezTo>
                    <a:pt x="188" y="32"/>
                    <a:pt x="376" y="0"/>
                    <a:pt x="432" y="64"/>
                  </a:cubicBezTo>
                  <a:cubicBezTo>
                    <a:pt x="488" y="128"/>
                    <a:pt x="336" y="320"/>
                    <a:pt x="336" y="448"/>
                  </a:cubicBezTo>
                  <a:cubicBezTo>
                    <a:pt x="336" y="576"/>
                    <a:pt x="368" y="768"/>
                    <a:pt x="432" y="832"/>
                  </a:cubicBezTo>
                  <a:cubicBezTo>
                    <a:pt x="496" y="896"/>
                    <a:pt x="608" y="864"/>
                    <a:pt x="720" y="832"/>
                  </a:cubicBezTo>
                </a:path>
              </a:pathLst>
            </a:custGeom>
            <a:noFill/>
            <a:ln w="69850" cap="rnd">
              <a:solidFill>
                <a:srgbClr val="00FF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2" name="Freeform 107"/>
            <p:cNvSpPr>
              <a:spLocks/>
            </p:cNvSpPr>
            <p:nvPr/>
          </p:nvSpPr>
          <p:spPr bwMode="auto">
            <a:xfrm>
              <a:off x="1632" y="3462"/>
              <a:ext cx="144" cy="288"/>
            </a:xfrm>
            <a:custGeom>
              <a:avLst/>
              <a:gdLst>
                <a:gd name="T0" fmla="*/ 144 w 144"/>
                <a:gd name="T1" fmla="*/ 0 h 288"/>
                <a:gd name="T2" fmla="*/ 0 w 144"/>
                <a:gd name="T3" fmla="*/ 192 h 288"/>
                <a:gd name="T4" fmla="*/ 144 w 144"/>
                <a:gd name="T5" fmla="*/ 288 h 288"/>
                <a:gd name="T6" fmla="*/ 0 60000 65536"/>
                <a:gd name="T7" fmla="*/ 0 60000 65536"/>
                <a:gd name="T8" fmla="*/ 0 60000 65536"/>
                <a:gd name="T9" fmla="*/ 0 w 144"/>
                <a:gd name="T10" fmla="*/ 0 h 288"/>
                <a:gd name="T11" fmla="*/ 144 w 14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288">
                  <a:moveTo>
                    <a:pt x="144" y="0"/>
                  </a:moveTo>
                  <a:cubicBezTo>
                    <a:pt x="72" y="72"/>
                    <a:pt x="0" y="144"/>
                    <a:pt x="0" y="192"/>
                  </a:cubicBezTo>
                  <a:cubicBezTo>
                    <a:pt x="0" y="240"/>
                    <a:pt x="72" y="264"/>
                    <a:pt x="144" y="288"/>
                  </a:cubicBezTo>
                </a:path>
              </a:pathLst>
            </a:custGeom>
            <a:noFill/>
            <a:ln w="69850" cap="rnd">
              <a:solidFill>
                <a:srgbClr val="00FF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0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295400"/>
            <a:ext cx="8610600" cy="5334000"/>
          </a:xfrm>
        </p:spPr>
        <p:txBody>
          <a:bodyPr/>
          <a:lstStyle/>
          <a:p>
            <a:pPr>
              <a:buFontTx/>
              <a:buNone/>
            </a:pPr>
            <a:endParaRPr lang="en-US" altLang="zh-TW" sz="2800" smtClean="0">
              <a:latin typeface="Arial" pitchFamily="34" charset="0"/>
              <a:ea typeface="PMingLiU"/>
              <a:cs typeface="PMingLiU"/>
            </a:endParaRPr>
          </a:p>
          <a:p>
            <a:endParaRPr lang="zh-TW" altLang="en-US" sz="2800" smtClean="0">
              <a:latin typeface="Arial" pitchFamily="34" charset="0"/>
              <a:ea typeface="PMingLiU"/>
              <a:cs typeface="PMingLiU"/>
            </a:endParaRPr>
          </a:p>
          <a:p>
            <a:endParaRPr lang="zh-TW" altLang="en-US" sz="2400" smtClean="0">
              <a:latin typeface="Arial" pitchFamily="34" charset="0"/>
              <a:ea typeface="PMingLiU"/>
              <a:cs typeface="PMingLiU"/>
            </a:endParaRPr>
          </a:p>
        </p:txBody>
      </p:sp>
      <p:pic>
        <p:nvPicPr>
          <p:cNvPr id="107531" name="Picture 11" descr="LV2-Recovery_Block-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447800"/>
            <a:ext cx="5334000" cy="29686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331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smtClean="0">
                <a:latin typeface="Arial" pitchFamily="34" charset="0"/>
                <a:ea typeface="PMingLiU"/>
                <a:cs typeface="PMingLiU"/>
              </a:rPr>
              <a:t>Another View…</a:t>
            </a:r>
          </a:p>
        </p:txBody>
      </p:sp>
      <p:pic>
        <p:nvPicPr>
          <p:cNvPr id="107525" name="Picture 5" descr="nood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600200"/>
            <a:ext cx="10572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26" name="Picture 6" descr="nood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1752600"/>
            <a:ext cx="11334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27" name="Picture 7" descr="nood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3048000"/>
            <a:ext cx="126682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28" name="Picture 8" descr="nood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2895600"/>
            <a:ext cx="1341438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29" name="Picture 9" descr="nood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1905000"/>
            <a:ext cx="196532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2" name="AutoShape 102"/>
          <p:cNvSpPr>
            <a:spLocks noChangeArrowheads="1"/>
          </p:cNvSpPr>
          <p:nvPr/>
        </p:nvSpPr>
        <p:spPr bwMode="auto">
          <a:xfrm>
            <a:off x="4343400" y="4876800"/>
            <a:ext cx="4419600" cy="1524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B3E0E0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3" name="Text Box 112"/>
          <p:cNvSpPr txBox="1">
            <a:spLocks noChangeArrowheads="1"/>
          </p:cNvSpPr>
          <p:nvPr/>
        </p:nvSpPr>
        <p:spPr bwMode="auto">
          <a:xfrm>
            <a:off x="4572000" y="4937125"/>
            <a:ext cx="4152900" cy="13112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/>
              <a:t>Benchmark adaptec1:</a:t>
            </a:r>
          </a:p>
          <a:p>
            <a:pPr>
              <a:buFontTx/>
              <a:buChar char="•"/>
            </a:pPr>
            <a:r>
              <a:rPr lang="en-US" altLang="zh-TW" sz="2000"/>
              <a:t> Contains 176K multi-terminal nets</a:t>
            </a:r>
          </a:p>
          <a:p>
            <a:pPr>
              <a:buFontTx/>
              <a:buChar char="•"/>
            </a:pPr>
            <a:r>
              <a:rPr lang="en-US" altLang="zh-TW" sz="2000"/>
              <a:t> Grid size – 324 x 324</a:t>
            </a:r>
          </a:p>
          <a:p>
            <a:pPr>
              <a:buFontTx/>
              <a:buChar char="•"/>
            </a:pPr>
            <a:r>
              <a:rPr lang="en-US" altLang="zh-TW" sz="2000"/>
              <a:t> Layers – 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7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8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4" dur="5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7" dur="5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5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smtClean="0">
                <a:latin typeface="Arial" pitchFamily="34" charset="0"/>
                <a:ea typeface="PMingLiU"/>
                <a:cs typeface="PMingLiU"/>
              </a:rPr>
              <a:t>Previous Works </a:t>
            </a:r>
            <a:endParaRPr lang="zh-TW" altLang="en-US" smtClean="0">
              <a:latin typeface="Arial" pitchFamily="34" charset="0"/>
              <a:ea typeface="PMingLiU"/>
              <a:cs typeface="PMingLiU"/>
            </a:endParaRPr>
          </a:p>
        </p:txBody>
      </p:sp>
      <p:sp>
        <p:nvSpPr>
          <p:cNvPr id="14339" name="Text Box 17"/>
          <p:cNvSpPr txBox="1">
            <a:spLocks noChangeArrowheads="1"/>
          </p:cNvSpPr>
          <p:nvPr/>
        </p:nvSpPr>
        <p:spPr bwMode="auto">
          <a:xfrm>
            <a:off x="3581400" y="5216525"/>
            <a:ext cx="2317750" cy="179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zh-TW" sz="1400"/>
              <a:t> Archer </a:t>
            </a:r>
            <a:r>
              <a:rPr lang="en-US" altLang="zh-TW" sz="1400" i="1"/>
              <a:t>[Ozdal, ICCAD’07]</a:t>
            </a:r>
          </a:p>
          <a:p>
            <a:pPr>
              <a:buFontTx/>
              <a:buChar char="•"/>
            </a:pPr>
            <a:r>
              <a:rPr kumimoji="0" lang="en-US" altLang="zh-TW" sz="1400"/>
              <a:t> MaizeRouter</a:t>
            </a:r>
            <a:br>
              <a:rPr kumimoji="0" lang="en-US" altLang="zh-TW" sz="1400"/>
            </a:br>
            <a:r>
              <a:rPr kumimoji="0" lang="en-US" altLang="zh-TW" sz="1400"/>
              <a:t>   </a:t>
            </a:r>
            <a:r>
              <a:rPr kumimoji="0" lang="en-US" altLang="zh-TW" sz="1400" i="1"/>
              <a:t>[Moffitt, ASPDAC’08]</a:t>
            </a:r>
          </a:p>
          <a:p>
            <a:pPr>
              <a:buFontTx/>
              <a:buChar char="•"/>
            </a:pPr>
            <a:r>
              <a:rPr lang="en-US" altLang="zh-TW" sz="1400"/>
              <a:t> NTHU-Route 2.0</a:t>
            </a:r>
            <a:br>
              <a:rPr lang="en-US" altLang="zh-TW" sz="1400"/>
            </a:br>
            <a:r>
              <a:rPr lang="en-US" altLang="zh-TW" sz="1400" i="1"/>
              <a:t>   [Chang, ICCAD’08]</a:t>
            </a:r>
            <a:endParaRPr kumimoji="0" lang="en-US" altLang="zh-TW" sz="1400" i="1"/>
          </a:p>
          <a:p>
            <a:pPr>
              <a:buFontTx/>
              <a:buChar char="•"/>
            </a:pPr>
            <a:r>
              <a:rPr lang="en-US" altLang="zh-TW" sz="1400"/>
              <a:t> Fast Route 4.0</a:t>
            </a:r>
            <a:br>
              <a:rPr lang="en-US" altLang="zh-TW" sz="1400"/>
            </a:br>
            <a:r>
              <a:rPr lang="en-US" altLang="zh-TW" sz="1400"/>
              <a:t>   </a:t>
            </a:r>
            <a:r>
              <a:rPr lang="en-US" altLang="zh-TW" sz="1400" i="1"/>
              <a:t>[Pan, ASPDAC’09]</a:t>
            </a:r>
          </a:p>
          <a:p>
            <a:pPr>
              <a:buFontTx/>
              <a:buChar char="•"/>
            </a:pPr>
            <a:endParaRPr kumimoji="0" lang="en-US" altLang="zh-TW" sz="1400" i="1"/>
          </a:p>
        </p:txBody>
      </p:sp>
      <p:grpSp>
        <p:nvGrpSpPr>
          <p:cNvPr id="14340" name="Group 66"/>
          <p:cNvGrpSpPr>
            <a:grpSpLocks/>
          </p:cNvGrpSpPr>
          <p:nvPr/>
        </p:nvGrpSpPr>
        <p:grpSpPr bwMode="auto">
          <a:xfrm>
            <a:off x="838200" y="3463925"/>
            <a:ext cx="7620000" cy="3121025"/>
            <a:chOff x="528" y="2182"/>
            <a:chExt cx="4800" cy="1966"/>
          </a:xfrm>
        </p:grpSpPr>
        <p:sp>
          <p:nvSpPr>
            <p:cNvPr id="14365" name="AutoShape 5"/>
            <p:cNvSpPr>
              <a:spLocks noChangeArrowheads="1"/>
            </p:cNvSpPr>
            <p:nvPr/>
          </p:nvSpPr>
          <p:spPr bwMode="auto">
            <a:xfrm>
              <a:off x="2016" y="2182"/>
              <a:ext cx="1825" cy="386"/>
            </a:xfrm>
            <a:prstGeom prst="flowChartDocument">
              <a:avLst/>
            </a:prstGeom>
            <a:gradFill rotWithShape="1">
              <a:gsLst>
                <a:gs pos="0">
                  <a:srgbClr val="FFEBFA"/>
                </a:gs>
                <a:gs pos="30000">
                  <a:srgbClr val="C4D6EB"/>
                </a:gs>
                <a:gs pos="60001">
                  <a:srgbClr val="85C2FF"/>
                </a:gs>
                <a:gs pos="100000">
                  <a:srgbClr val="5E9EFF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400"/>
              <a:r>
                <a:rPr lang="en-US" altLang="zh-TW" sz="2000"/>
                <a:t>Global Routing</a:t>
              </a:r>
            </a:p>
          </p:txBody>
        </p:sp>
        <p:sp>
          <p:nvSpPr>
            <p:cNvPr id="14366" name="Text Box 7"/>
            <p:cNvSpPr txBox="1">
              <a:spLocks noChangeArrowheads="1"/>
            </p:cNvSpPr>
            <p:nvPr/>
          </p:nvSpPr>
          <p:spPr bwMode="auto">
            <a:xfrm>
              <a:off x="3984" y="2182"/>
              <a:ext cx="1225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/>
              <a:r>
                <a:rPr lang="en-US" altLang="zh-TW"/>
                <a:t>Original formulation</a:t>
              </a:r>
            </a:p>
            <a:p>
              <a:pPr defTabSz="914400"/>
              <a:r>
                <a:rPr lang="en-US" altLang="zh-TW" i="1"/>
                <a:t>[Nair, DAC’82]</a:t>
              </a:r>
            </a:p>
          </p:txBody>
        </p:sp>
        <p:sp>
          <p:nvSpPr>
            <p:cNvPr id="14367" name="Rectangle 8"/>
            <p:cNvSpPr>
              <a:spLocks noChangeArrowheads="1"/>
            </p:cNvSpPr>
            <p:nvPr/>
          </p:nvSpPr>
          <p:spPr bwMode="auto">
            <a:xfrm>
              <a:off x="576" y="2806"/>
              <a:ext cx="1296" cy="432"/>
            </a:xfrm>
            <a:prstGeom prst="rect">
              <a:avLst/>
            </a:prstGeom>
            <a:gradFill rotWithShape="1">
              <a:gsLst>
                <a:gs pos="0">
                  <a:srgbClr val="FFEBFA"/>
                </a:gs>
                <a:gs pos="30000">
                  <a:srgbClr val="C4D6EB"/>
                </a:gs>
                <a:gs pos="60001">
                  <a:srgbClr val="85C2FF"/>
                </a:gs>
                <a:gs pos="100000">
                  <a:srgbClr val="5E9EFF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400"/>
              <a:r>
                <a:rPr lang="en-US" altLang="zh-TW" sz="1800"/>
                <a:t>Pattern Routing</a:t>
              </a:r>
            </a:p>
          </p:txBody>
        </p:sp>
        <p:sp>
          <p:nvSpPr>
            <p:cNvPr id="14368" name="Rectangle 10"/>
            <p:cNvSpPr>
              <a:spLocks noChangeArrowheads="1"/>
            </p:cNvSpPr>
            <p:nvPr/>
          </p:nvSpPr>
          <p:spPr bwMode="auto">
            <a:xfrm>
              <a:off x="2304" y="2806"/>
              <a:ext cx="1296" cy="432"/>
            </a:xfrm>
            <a:prstGeom prst="rect">
              <a:avLst/>
            </a:prstGeom>
            <a:gradFill rotWithShape="1">
              <a:gsLst>
                <a:gs pos="0">
                  <a:srgbClr val="FFEBFA"/>
                </a:gs>
                <a:gs pos="30000">
                  <a:srgbClr val="C4D6EB"/>
                </a:gs>
                <a:gs pos="60001">
                  <a:srgbClr val="85C2FF"/>
                </a:gs>
                <a:gs pos="100000">
                  <a:srgbClr val="5E9EFF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History-based</a:t>
              </a:r>
            </a:p>
          </p:txBody>
        </p:sp>
        <p:sp>
          <p:nvSpPr>
            <p:cNvPr id="14369" name="Rectangle 11"/>
            <p:cNvSpPr>
              <a:spLocks noChangeArrowheads="1"/>
            </p:cNvSpPr>
            <p:nvPr/>
          </p:nvSpPr>
          <p:spPr bwMode="auto">
            <a:xfrm>
              <a:off x="4032" y="2806"/>
              <a:ext cx="1296" cy="432"/>
            </a:xfrm>
            <a:prstGeom prst="rect">
              <a:avLst/>
            </a:prstGeom>
            <a:gradFill rotWithShape="1">
              <a:gsLst>
                <a:gs pos="0">
                  <a:srgbClr val="FFEBFA"/>
                </a:gs>
                <a:gs pos="30000">
                  <a:srgbClr val="C4D6EB"/>
                </a:gs>
                <a:gs pos="60001">
                  <a:srgbClr val="85C2FF"/>
                </a:gs>
                <a:gs pos="100000">
                  <a:srgbClr val="5E9EFF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IP/Lagrangian</a:t>
              </a:r>
            </a:p>
          </p:txBody>
        </p:sp>
        <p:sp>
          <p:nvSpPr>
            <p:cNvPr id="14370" name="Line 13"/>
            <p:cNvSpPr>
              <a:spLocks noChangeShapeType="1"/>
            </p:cNvSpPr>
            <p:nvPr/>
          </p:nvSpPr>
          <p:spPr bwMode="auto">
            <a:xfrm>
              <a:off x="2928" y="2566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1" name="Line 14"/>
            <p:cNvSpPr>
              <a:spLocks noChangeShapeType="1"/>
            </p:cNvSpPr>
            <p:nvPr/>
          </p:nvSpPr>
          <p:spPr bwMode="auto">
            <a:xfrm flipH="1">
              <a:off x="1200" y="2566"/>
              <a:ext cx="1728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2" name="Line 15"/>
            <p:cNvSpPr>
              <a:spLocks noChangeShapeType="1"/>
            </p:cNvSpPr>
            <p:nvPr/>
          </p:nvSpPr>
          <p:spPr bwMode="auto">
            <a:xfrm>
              <a:off x="2928" y="2566"/>
              <a:ext cx="177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3" name="Text Box 16"/>
            <p:cNvSpPr txBox="1">
              <a:spLocks noChangeArrowheads="1"/>
            </p:cNvSpPr>
            <p:nvPr/>
          </p:nvSpPr>
          <p:spPr bwMode="auto">
            <a:xfrm>
              <a:off x="528" y="3286"/>
              <a:ext cx="1172" cy="59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>
                <a:buFontTx/>
                <a:buChar char="•"/>
              </a:pPr>
              <a:r>
                <a:rPr lang="en-US" altLang="zh-TW" sz="1400"/>
                <a:t> Labyrinth </a:t>
              </a:r>
              <a:br>
                <a:rPr lang="en-US" altLang="zh-TW" sz="1400"/>
              </a:br>
              <a:r>
                <a:rPr lang="en-US" altLang="zh-TW" sz="1400"/>
                <a:t>   </a:t>
              </a:r>
              <a:r>
                <a:rPr lang="en-US" altLang="zh-TW" sz="1400" i="1"/>
                <a:t>[Kastner, TCAD’02]</a:t>
              </a:r>
            </a:p>
            <a:p>
              <a:pPr defTabSz="914400">
                <a:buFontTx/>
                <a:buChar char="•"/>
              </a:pPr>
              <a:r>
                <a:rPr lang="en-US" altLang="zh-TW" sz="1400" i="1"/>
                <a:t> DPRouter </a:t>
              </a:r>
              <a:br>
                <a:rPr lang="en-US" altLang="zh-TW" sz="1400" i="1"/>
              </a:br>
              <a:r>
                <a:rPr lang="en-US" altLang="zh-TW" sz="1400" i="1"/>
                <a:t>   [Cho, ASPDAC’07]</a:t>
              </a:r>
            </a:p>
          </p:txBody>
        </p:sp>
        <p:sp>
          <p:nvSpPr>
            <p:cNvPr id="14374" name="Text Box 18"/>
            <p:cNvSpPr txBox="1">
              <a:spLocks noChangeArrowheads="1"/>
            </p:cNvSpPr>
            <p:nvPr/>
          </p:nvSpPr>
          <p:spPr bwMode="auto">
            <a:xfrm>
              <a:off x="3984" y="3286"/>
              <a:ext cx="1036" cy="8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Char char="•"/>
              </a:pPr>
              <a:r>
                <a:rPr lang="en-US" altLang="zh-TW" sz="1400"/>
                <a:t> BoxRouter 2.0</a:t>
              </a:r>
              <a:br>
                <a:rPr lang="en-US" altLang="zh-TW" sz="1400"/>
              </a:br>
              <a:r>
                <a:rPr lang="en-US" altLang="zh-TW" sz="1400"/>
                <a:t>   </a:t>
              </a:r>
              <a:r>
                <a:rPr lang="en-US" altLang="zh-TW" sz="1400" i="1"/>
                <a:t>[Cho, ICCAD’07]</a:t>
              </a:r>
            </a:p>
            <a:p>
              <a:pPr>
                <a:buFontTx/>
                <a:buChar char="•"/>
              </a:pPr>
              <a:r>
                <a:rPr lang="en-US" altLang="zh-TW" sz="1400" i="1"/>
                <a:t> </a:t>
              </a:r>
              <a:r>
                <a:rPr lang="en-US" altLang="zh-TW" sz="1400"/>
                <a:t>FGR</a:t>
              </a:r>
              <a:br>
                <a:rPr lang="en-US" altLang="zh-TW" sz="1400"/>
              </a:br>
              <a:r>
                <a:rPr lang="en-US" altLang="zh-TW" sz="1400"/>
                <a:t>   </a:t>
              </a:r>
              <a:r>
                <a:rPr lang="en-US" altLang="zh-TW" sz="1400" i="1"/>
                <a:t>[Roy, DAC’08]</a:t>
              </a:r>
            </a:p>
            <a:p>
              <a:pPr>
                <a:buFontTx/>
                <a:buChar char="•"/>
              </a:pPr>
              <a:r>
                <a:rPr lang="en-US" altLang="zh-TW" sz="1400"/>
                <a:t> SideWinder</a:t>
              </a:r>
              <a:br>
                <a:rPr lang="en-US" altLang="zh-TW" sz="1400"/>
              </a:br>
              <a:r>
                <a:rPr lang="en-US" altLang="zh-TW" sz="1400"/>
                <a:t>   </a:t>
              </a:r>
              <a:r>
                <a:rPr lang="en-US" altLang="zh-TW" sz="1400" i="1"/>
                <a:t>[Hu, SLIP’08]</a:t>
              </a:r>
            </a:p>
          </p:txBody>
        </p:sp>
      </p:grpSp>
      <p:grpSp>
        <p:nvGrpSpPr>
          <p:cNvPr id="14341" name="Group 44"/>
          <p:cNvGrpSpPr>
            <a:grpSpLocks/>
          </p:cNvGrpSpPr>
          <p:nvPr/>
        </p:nvGrpSpPr>
        <p:grpSpPr bwMode="auto">
          <a:xfrm>
            <a:off x="1066800" y="1981200"/>
            <a:ext cx="7510463" cy="1066800"/>
            <a:chOff x="432" y="3552"/>
            <a:chExt cx="4731" cy="672"/>
          </a:xfrm>
        </p:grpSpPr>
        <p:sp>
          <p:nvSpPr>
            <p:cNvPr id="45071" name="Rectangle 15"/>
            <p:cNvSpPr>
              <a:spLocks noChangeArrowheads="1"/>
            </p:cNvSpPr>
            <p:nvPr/>
          </p:nvSpPr>
          <p:spPr bwMode="auto">
            <a:xfrm>
              <a:off x="480" y="4080"/>
              <a:ext cx="528" cy="144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76078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4400">
                <a:defRPr/>
              </a:pPr>
              <a:r>
                <a:rPr lang="en-US" altLang="zh-TW" sz="1400" b="1">
                  <a:latin typeface="Arial" charset="0"/>
                  <a:ea typeface="Arial Unicode MS" pitchFamily="34" charset="-120"/>
                  <a:cs typeface="Arial Unicode MS" pitchFamily="34" charset="-120"/>
                </a:rPr>
                <a:t>2002</a:t>
              </a:r>
            </a:p>
          </p:txBody>
        </p:sp>
        <p:sp>
          <p:nvSpPr>
            <p:cNvPr id="45073" name="Rectangle 17"/>
            <p:cNvSpPr>
              <a:spLocks noChangeArrowheads="1"/>
            </p:cNvSpPr>
            <p:nvPr/>
          </p:nvSpPr>
          <p:spPr bwMode="auto">
            <a:xfrm>
              <a:off x="1008" y="4080"/>
              <a:ext cx="528" cy="144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76078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TW" sz="1400" b="1">
                  <a:latin typeface="Arial" charset="0"/>
                  <a:ea typeface="Arial Unicode MS" pitchFamily="34" charset="-120"/>
                  <a:cs typeface="Arial Unicode MS" pitchFamily="34" charset="-120"/>
                </a:rPr>
                <a:t>2003</a:t>
              </a:r>
            </a:p>
          </p:txBody>
        </p:sp>
        <p:sp>
          <p:nvSpPr>
            <p:cNvPr id="2" name="Rectangle 18"/>
            <p:cNvSpPr>
              <a:spLocks noChangeArrowheads="1"/>
            </p:cNvSpPr>
            <p:nvPr/>
          </p:nvSpPr>
          <p:spPr bwMode="auto">
            <a:xfrm>
              <a:off x="1536" y="4080"/>
              <a:ext cx="528" cy="144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76078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TW" sz="1400" b="1">
                  <a:latin typeface="Arial" charset="0"/>
                  <a:ea typeface="Arial Unicode MS" pitchFamily="34" charset="-120"/>
                  <a:cs typeface="Arial Unicode MS" pitchFamily="34" charset="-120"/>
                </a:rPr>
                <a:t>2004</a:t>
              </a:r>
            </a:p>
          </p:txBody>
        </p:sp>
        <p:sp>
          <p:nvSpPr>
            <p:cNvPr id="3" name="Rectangle 19"/>
            <p:cNvSpPr>
              <a:spLocks noChangeArrowheads="1"/>
            </p:cNvSpPr>
            <p:nvPr/>
          </p:nvSpPr>
          <p:spPr bwMode="auto">
            <a:xfrm>
              <a:off x="2064" y="4080"/>
              <a:ext cx="528" cy="144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76078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TW" sz="1400" b="1">
                  <a:latin typeface="Arial" charset="0"/>
                  <a:ea typeface="Arial Unicode MS" pitchFamily="34" charset="-120"/>
                  <a:cs typeface="Arial Unicode MS" pitchFamily="34" charset="-120"/>
                </a:rPr>
                <a:t>2005</a:t>
              </a:r>
            </a:p>
          </p:txBody>
        </p:sp>
        <p:sp>
          <p:nvSpPr>
            <p:cNvPr id="4" name="Rectangle 20"/>
            <p:cNvSpPr>
              <a:spLocks noChangeArrowheads="1"/>
            </p:cNvSpPr>
            <p:nvPr/>
          </p:nvSpPr>
          <p:spPr bwMode="auto">
            <a:xfrm>
              <a:off x="2592" y="4080"/>
              <a:ext cx="720" cy="144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76078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TW" sz="1400" b="1">
                  <a:latin typeface="Arial" charset="0"/>
                  <a:ea typeface="Arial Unicode MS" pitchFamily="34" charset="-120"/>
                  <a:cs typeface="Arial Unicode MS" pitchFamily="34" charset="-120"/>
                </a:rPr>
                <a:t>2006</a:t>
              </a:r>
            </a:p>
          </p:txBody>
        </p:sp>
        <p:sp>
          <p:nvSpPr>
            <p:cNvPr id="5" name="Rectangle 21"/>
            <p:cNvSpPr>
              <a:spLocks noChangeArrowheads="1"/>
            </p:cNvSpPr>
            <p:nvPr/>
          </p:nvSpPr>
          <p:spPr bwMode="auto">
            <a:xfrm>
              <a:off x="3312" y="4080"/>
              <a:ext cx="720" cy="144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76078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TW" sz="1400" b="1">
                  <a:latin typeface="Arial" charset="0"/>
                  <a:ea typeface="Arial Unicode MS" pitchFamily="34" charset="-120"/>
                  <a:cs typeface="Arial Unicode MS" pitchFamily="34" charset="-120"/>
                </a:rPr>
                <a:t>2007</a:t>
              </a:r>
            </a:p>
          </p:txBody>
        </p:sp>
        <p:sp>
          <p:nvSpPr>
            <p:cNvPr id="6" name="Rectangle 22"/>
            <p:cNvSpPr>
              <a:spLocks noChangeArrowheads="1"/>
            </p:cNvSpPr>
            <p:nvPr/>
          </p:nvSpPr>
          <p:spPr bwMode="auto">
            <a:xfrm>
              <a:off x="4032" y="4080"/>
              <a:ext cx="720" cy="144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85882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TW" sz="1400" b="1">
                  <a:latin typeface="Arial" charset="0"/>
                  <a:ea typeface="Arial Unicode MS" pitchFamily="34" charset="-120"/>
                  <a:cs typeface="Arial Unicode MS" pitchFamily="34" charset="-120"/>
                </a:rPr>
                <a:t>2008</a:t>
              </a:r>
            </a:p>
          </p:txBody>
        </p:sp>
        <p:grpSp>
          <p:nvGrpSpPr>
            <p:cNvPr id="14349" name="Group 43"/>
            <p:cNvGrpSpPr>
              <a:grpSpLocks/>
            </p:cNvGrpSpPr>
            <p:nvPr/>
          </p:nvGrpSpPr>
          <p:grpSpPr bwMode="auto">
            <a:xfrm>
              <a:off x="432" y="3552"/>
              <a:ext cx="4731" cy="468"/>
              <a:chOff x="611" y="3552"/>
              <a:chExt cx="4731" cy="468"/>
            </a:xfrm>
          </p:grpSpPr>
          <p:sp>
            <p:nvSpPr>
              <p:cNvPr id="14350" name="Text Box 25"/>
              <p:cNvSpPr txBox="1">
                <a:spLocks noChangeArrowheads="1"/>
              </p:cNvSpPr>
              <p:nvPr/>
            </p:nvSpPr>
            <p:spPr bwMode="auto">
              <a:xfrm rot="-2100000">
                <a:off x="611" y="3744"/>
                <a:ext cx="63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4400"/>
                <a:r>
                  <a:rPr lang="en-US" altLang="zh-TW" sz="1400"/>
                  <a:t>[Labyrinth]</a:t>
                </a:r>
              </a:p>
            </p:txBody>
          </p:sp>
          <p:sp>
            <p:nvSpPr>
              <p:cNvPr id="14351" name="Text Box 27"/>
              <p:cNvSpPr txBox="1">
                <a:spLocks noChangeArrowheads="1"/>
              </p:cNvSpPr>
              <p:nvPr/>
            </p:nvSpPr>
            <p:spPr bwMode="auto">
              <a:xfrm rot="-2100000">
                <a:off x="1056" y="3600"/>
                <a:ext cx="120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/>
                  <a:t>[Hadsell and Madden]</a:t>
                </a:r>
              </a:p>
            </p:txBody>
          </p:sp>
          <p:sp>
            <p:nvSpPr>
              <p:cNvPr id="14352" name="Text Box 28"/>
              <p:cNvSpPr txBox="1">
                <a:spLocks noChangeArrowheads="1"/>
              </p:cNvSpPr>
              <p:nvPr/>
            </p:nvSpPr>
            <p:spPr bwMode="auto">
              <a:xfrm rot="-2100000">
                <a:off x="1632" y="3696"/>
                <a:ext cx="80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/>
                  <a:t>[Westra et al.]</a:t>
                </a:r>
              </a:p>
            </p:txBody>
          </p:sp>
          <p:sp>
            <p:nvSpPr>
              <p:cNvPr id="14353" name="Text Box 29"/>
              <p:cNvSpPr txBox="1">
                <a:spLocks noChangeArrowheads="1"/>
              </p:cNvSpPr>
              <p:nvPr/>
            </p:nvSpPr>
            <p:spPr bwMode="auto">
              <a:xfrm rot="-2100000">
                <a:off x="2112" y="3552"/>
                <a:ext cx="135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/>
                  <a:t>[Westra and Groeneveld]</a:t>
                </a:r>
              </a:p>
            </p:txBody>
          </p:sp>
          <p:sp>
            <p:nvSpPr>
              <p:cNvPr id="14354" name="Text Box 31"/>
              <p:cNvSpPr txBox="1">
                <a:spLocks noChangeArrowheads="1"/>
              </p:cNvSpPr>
              <p:nvPr/>
            </p:nvSpPr>
            <p:spPr bwMode="auto">
              <a:xfrm rot="-2100000">
                <a:off x="2640" y="3744"/>
                <a:ext cx="70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/>
                  <a:t>[BoxRouter]</a:t>
                </a:r>
              </a:p>
            </p:txBody>
          </p:sp>
          <p:sp>
            <p:nvSpPr>
              <p:cNvPr id="14355" name="Text Box 32"/>
              <p:cNvSpPr txBox="1">
                <a:spLocks noChangeArrowheads="1"/>
              </p:cNvSpPr>
              <p:nvPr/>
            </p:nvSpPr>
            <p:spPr bwMode="auto">
              <a:xfrm rot="-2100000">
                <a:off x="2848" y="3808"/>
                <a:ext cx="48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/>
                  <a:t>[Muller]</a:t>
                </a:r>
              </a:p>
            </p:txBody>
          </p:sp>
          <p:sp>
            <p:nvSpPr>
              <p:cNvPr id="14356" name="Text Box 33"/>
              <p:cNvSpPr txBox="1">
                <a:spLocks noChangeArrowheads="1"/>
              </p:cNvSpPr>
              <p:nvPr/>
            </p:nvSpPr>
            <p:spPr bwMode="auto">
              <a:xfrm rot="-2100000">
                <a:off x="3188" y="3689"/>
                <a:ext cx="8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/>
                  <a:t>[BoxRouter 2.0]</a:t>
                </a:r>
              </a:p>
            </p:txBody>
          </p:sp>
          <p:sp>
            <p:nvSpPr>
              <p:cNvPr id="14357" name="Text Box 34"/>
              <p:cNvSpPr txBox="1">
                <a:spLocks noChangeArrowheads="1"/>
              </p:cNvSpPr>
              <p:nvPr/>
            </p:nvSpPr>
            <p:spPr bwMode="auto">
              <a:xfrm rot="-2100000">
                <a:off x="3024" y="3749"/>
                <a:ext cx="693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/>
                  <a:t>[FastRoute]</a:t>
                </a:r>
              </a:p>
            </p:txBody>
          </p:sp>
          <p:sp>
            <p:nvSpPr>
              <p:cNvPr id="14358" name="Text Box 35"/>
              <p:cNvSpPr txBox="1">
                <a:spLocks noChangeArrowheads="1"/>
              </p:cNvSpPr>
              <p:nvPr/>
            </p:nvSpPr>
            <p:spPr bwMode="auto">
              <a:xfrm rot="-2100000">
                <a:off x="3408" y="3801"/>
                <a:ext cx="50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/>
                  <a:t>[Archer]</a:t>
                </a:r>
              </a:p>
            </p:txBody>
          </p:sp>
          <p:sp>
            <p:nvSpPr>
              <p:cNvPr id="14359" name="Text Box 36"/>
              <p:cNvSpPr txBox="1">
                <a:spLocks noChangeArrowheads="1"/>
              </p:cNvSpPr>
              <p:nvPr/>
            </p:nvSpPr>
            <p:spPr bwMode="auto">
              <a:xfrm rot="-2100000">
                <a:off x="3578" y="3753"/>
                <a:ext cx="66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/>
                  <a:t>[DPRouter]</a:t>
                </a:r>
              </a:p>
            </p:txBody>
          </p:sp>
          <p:sp>
            <p:nvSpPr>
              <p:cNvPr id="14360" name="Text Box 37"/>
              <p:cNvSpPr txBox="1">
                <a:spLocks noChangeArrowheads="1"/>
              </p:cNvSpPr>
              <p:nvPr/>
            </p:nvSpPr>
            <p:spPr bwMode="auto">
              <a:xfrm rot="-2100000">
                <a:off x="3740" y="3712"/>
                <a:ext cx="811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/>
                  <a:t>[MaizeRouter]</a:t>
                </a:r>
              </a:p>
            </p:txBody>
          </p:sp>
          <p:sp>
            <p:nvSpPr>
              <p:cNvPr id="14361" name="Text Box 39"/>
              <p:cNvSpPr txBox="1">
                <a:spLocks noChangeArrowheads="1"/>
              </p:cNvSpPr>
              <p:nvPr/>
            </p:nvSpPr>
            <p:spPr bwMode="auto">
              <a:xfrm rot="-2100000">
                <a:off x="3954" y="3828"/>
                <a:ext cx="41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/>
                  <a:t>[FGR]</a:t>
                </a:r>
              </a:p>
            </p:txBody>
          </p:sp>
          <p:sp>
            <p:nvSpPr>
              <p:cNvPr id="14362" name="Text Box 40"/>
              <p:cNvSpPr txBox="1">
                <a:spLocks noChangeArrowheads="1"/>
              </p:cNvSpPr>
              <p:nvPr/>
            </p:nvSpPr>
            <p:spPr bwMode="auto">
              <a:xfrm rot="-2100000">
                <a:off x="4115" y="3729"/>
                <a:ext cx="75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/>
                  <a:t>[SideWinder]</a:t>
                </a:r>
              </a:p>
            </p:txBody>
          </p:sp>
          <p:sp>
            <p:nvSpPr>
              <p:cNvPr id="14363" name="Text Box 41"/>
              <p:cNvSpPr txBox="1">
                <a:spLocks noChangeArrowheads="1"/>
              </p:cNvSpPr>
              <p:nvPr/>
            </p:nvSpPr>
            <p:spPr bwMode="auto">
              <a:xfrm rot="-2100000">
                <a:off x="4261" y="3655"/>
                <a:ext cx="101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/>
                  <a:t>[NTHU-Route 2.0]</a:t>
                </a:r>
              </a:p>
            </p:txBody>
          </p:sp>
          <p:sp>
            <p:nvSpPr>
              <p:cNvPr id="14364" name="Text Box 42"/>
              <p:cNvSpPr txBox="1">
                <a:spLocks noChangeArrowheads="1"/>
              </p:cNvSpPr>
              <p:nvPr/>
            </p:nvSpPr>
            <p:spPr bwMode="auto">
              <a:xfrm rot="-2100000">
                <a:off x="4463" y="3693"/>
                <a:ext cx="87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/>
                  <a:t>[FastRoute 4.0]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smtClean="0">
                <a:latin typeface="Arial" pitchFamily="34" charset="0"/>
                <a:ea typeface="PMingLiU"/>
                <a:cs typeface="PMingLiU"/>
              </a:rPr>
              <a:t>Shortcomings of Existing Approaches</a:t>
            </a:r>
            <a:endParaRPr lang="zh-TW" altLang="en-US" sz="3600" smtClean="0">
              <a:latin typeface="Arial" pitchFamily="34" charset="0"/>
              <a:ea typeface="PMingLiU"/>
              <a:cs typeface="PMingLiU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smtClean="0">
                <a:latin typeface="Arial" pitchFamily="34" charset="0"/>
                <a:ea typeface="PMingLiU"/>
                <a:cs typeface="PMingLiU"/>
              </a:rPr>
              <a:t>Highly rely on a sequential ordering for routing the nets</a:t>
            </a:r>
          </a:p>
          <a:p>
            <a:r>
              <a:rPr lang="en-US" altLang="zh-TW" sz="2400" smtClean="0">
                <a:latin typeface="Arial" pitchFamily="34" charset="0"/>
                <a:ea typeface="PMingLiU"/>
                <a:cs typeface="PMingLiU"/>
              </a:rPr>
              <a:t>Net decomposition</a:t>
            </a:r>
          </a:p>
          <a:p>
            <a:r>
              <a:rPr lang="en-US" altLang="zh-TW" sz="2400" smtClean="0">
                <a:latin typeface="Arial" pitchFamily="34" charset="0"/>
                <a:ea typeface="PMingLiU"/>
                <a:cs typeface="PMingLiU"/>
              </a:rPr>
              <a:t>3-D Global Routing</a:t>
            </a:r>
          </a:p>
          <a:p>
            <a:endParaRPr lang="en-US" altLang="zh-TW" sz="2400" smtClean="0">
              <a:latin typeface="Arial" pitchFamily="34" charset="0"/>
              <a:ea typeface="PMingLiU"/>
              <a:cs typeface="PMingLiU"/>
            </a:endParaRP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752600" y="3581400"/>
            <a:ext cx="6011863" cy="2378075"/>
            <a:chOff x="1752600" y="3581400"/>
            <a:chExt cx="6011863" cy="2378075"/>
          </a:xfrm>
        </p:grpSpPr>
        <p:sp>
          <p:nvSpPr>
            <p:cNvPr id="15456" name="Freeform 14"/>
            <p:cNvSpPr>
              <a:spLocks/>
            </p:cNvSpPr>
            <p:nvPr/>
          </p:nvSpPr>
          <p:spPr bwMode="auto">
            <a:xfrm flipV="1">
              <a:off x="2020888" y="3673475"/>
              <a:ext cx="533400" cy="381000"/>
            </a:xfrm>
            <a:custGeom>
              <a:avLst/>
              <a:gdLst>
                <a:gd name="T0" fmla="*/ 0 w 336"/>
                <a:gd name="T1" fmla="*/ 0 h 240"/>
                <a:gd name="T2" fmla="*/ 2147483647 w 336"/>
                <a:gd name="T3" fmla="*/ 0 h 240"/>
                <a:gd name="T4" fmla="*/ 2147483647 w 336"/>
                <a:gd name="T5" fmla="*/ 2147483647 h 240"/>
                <a:gd name="T6" fmla="*/ 0 60000 65536"/>
                <a:gd name="T7" fmla="*/ 0 60000 65536"/>
                <a:gd name="T8" fmla="*/ 0 60000 65536"/>
                <a:gd name="T9" fmla="*/ 0 w 336"/>
                <a:gd name="T10" fmla="*/ 0 h 240"/>
                <a:gd name="T11" fmla="*/ 336 w 336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240">
                  <a:moveTo>
                    <a:pt x="0" y="0"/>
                  </a:moveTo>
                  <a:lnTo>
                    <a:pt x="336" y="0"/>
                  </a:lnTo>
                  <a:lnTo>
                    <a:pt x="336" y="240"/>
                  </a:lnTo>
                </a:path>
              </a:pathLst>
            </a:custGeom>
            <a:noFill/>
            <a:ln w="38100">
              <a:solidFill>
                <a:srgbClr val="99CC00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15457" name="Freeform 15"/>
            <p:cNvSpPr>
              <a:spLocks/>
            </p:cNvSpPr>
            <p:nvPr/>
          </p:nvSpPr>
          <p:spPr bwMode="auto">
            <a:xfrm flipV="1">
              <a:off x="2584450" y="3689350"/>
              <a:ext cx="427038" cy="365125"/>
            </a:xfrm>
            <a:custGeom>
              <a:avLst/>
              <a:gdLst>
                <a:gd name="T0" fmla="*/ 0 w 269"/>
                <a:gd name="T1" fmla="*/ 2147483647 h 230"/>
                <a:gd name="T2" fmla="*/ 0 w 269"/>
                <a:gd name="T3" fmla="*/ 2147483647 h 230"/>
                <a:gd name="T4" fmla="*/ 2147483647 w 269"/>
                <a:gd name="T5" fmla="*/ 0 h 230"/>
                <a:gd name="T6" fmla="*/ 0 60000 65536"/>
                <a:gd name="T7" fmla="*/ 0 60000 65536"/>
                <a:gd name="T8" fmla="*/ 0 60000 65536"/>
                <a:gd name="T9" fmla="*/ 0 w 269"/>
                <a:gd name="T10" fmla="*/ 0 h 230"/>
                <a:gd name="T11" fmla="*/ 269 w 269"/>
                <a:gd name="T12" fmla="*/ 230 h 2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9" h="230">
                  <a:moveTo>
                    <a:pt x="0" y="230"/>
                  </a:moveTo>
                  <a:lnTo>
                    <a:pt x="0" y="5"/>
                  </a:lnTo>
                  <a:lnTo>
                    <a:pt x="269" y="0"/>
                  </a:lnTo>
                </a:path>
              </a:pathLst>
            </a:custGeom>
            <a:noFill/>
            <a:ln w="38100">
              <a:solidFill>
                <a:srgbClr val="000080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15458" name="Freeform 16"/>
            <p:cNvSpPr>
              <a:spLocks/>
            </p:cNvSpPr>
            <p:nvPr/>
          </p:nvSpPr>
          <p:spPr bwMode="auto">
            <a:xfrm>
              <a:off x="3011488" y="4054475"/>
              <a:ext cx="1143000" cy="304800"/>
            </a:xfrm>
            <a:custGeom>
              <a:avLst/>
              <a:gdLst>
                <a:gd name="T0" fmla="*/ 0 w 720"/>
                <a:gd name="T1" fmla="*/ 0 h 192"/>
                <a:gd name="T2" fmla="*/ 2147483647 w 720"/>
                <a:gd name="T3" fmla="*/ 0 h 192"/>
                <a:gd name="T4" fmla="*/ 2147483647 w 720"/>
                <a:gd name="T5" fmla="*/ 2147483647 h 192"/>
                <a:gd name="T6" fmla="*/ 0 60000 65536"/>
                <a:gd name="T7" fmla="*/ 0 60000 65536"/>
                <a:gd name="T8" fmla="*/ 0 60000 65536"/>
                <a:gd name="T9" fmla="*/ 0 w 720"/>
                <a:gd name="T10" fmla="*/ 0 h 192"/>
                <a:gd name="T11" fmla="*/ 720 w 720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192">
                  <a:moveTo>
                    <a:pt x="0" y="0"/>
                  </a:moveTo>
                  <a:lnTo>
                    <a:pt x="720" y="0"/>
                  </a:lnTo>
                  <a:lnTo>
                    <a:pt x="720" y="192"/>
                  </a:lnTo>
                </a:path>
              </a:pathLst>
            </a:custGeom>
            <a:noFill/>
            <a:ln w="38100">
              <a:solidFill>
                <a:srgbClr val="99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9" name="Freeform 18"/>
            <p:cNvSpPr>
              <a:spLocks/>
            </p:cNvSpPr>
            <p:nvPr/>
          </p:nvSpPr>
          <p:spPr bwMode="auto">
            <a:xfrm>
              <a:off x="3697288" y="4359275"/>
              <a:ext cx="457200" cy="457200"/>
            </a:xfrm>
            <a:custGeom>
              <a:avLst/>
              <a:gdLst>
                <a:gd name="T0" fmla="*/ 2147483647 w 288"/>
                <a:gd name="T1" fmla="*/ 0 h 288"/>
                <a:gd name="T2" fmla="*/ 0 w 288"/>
                <a:gd name="T3" fmla="*/ 0 h 288"/>
                <a:gd name="T4" fmla="*/ 0 w 288"/>
                <a:gd name="T5" fmla="*/ 2147483647 h 288"/>
                <a:gd name="T6" fmla="*/ 0 60000 65536"/>
                <a:gd name="T7" fmla="*/ 0 60000 65536"/>
                <a:gd name="T8" fmla="*/ 0 60000 65536"/>
                <a:gd name="T9" fmla="*/ 0 w 288"/>
                <a:gd name="T10" fmla="*/ 0 h 288"/>
                <a:gd name="T11" fmla="*/ 288 w 28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88">
                  <a:moveTo>
                    <a:pt x="288" y="0"/>
                  </a:moveTo>
                  <a:lnTo>
                    <a:pt x="0" y="0"/>
                  </a:lnTo>
                  <a:lnTo>
                    <a:pt x="0" y="288"/>
                  </a:lnTo>
                </a:path>
              </a:pathLst>
            </a:custGeom>
            <a:noFill/>
            <a:ln w="38100">
              <a:solidFill>
                <a:srgbClr val="000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0" name="Freeform 19"/>
            <p:cNvSpPr>
              <a:spLocks/>
            </p:cNvSpPr>
            <p:nvPr/>
          </p:nvSpPr>
          <p:spPr bwMode="auto">
            <a:xfrm>
              <a:off x="3392488" y="4816475"/>
              <a:ext cx="304800" cy="685800"/>
            </a:xfrm>
            <a:custGeom>
              <a:avLst/>
              <a:gdLst>
                <a:gd name="T0" fmla="*/ 2147483647 w 192"/>
                <a:gd name="T1" fmla="*/ 0 h 432"/>
                <a:gd name="T2" fmla="*/ 2147483647 w 192"/>
                <a:gd name="T3" fmla="*/ 2147483647 h 432"/>
                <a:gd name="T4" fmla="*/ 0 w 192"/>
                <a:gd name="T5" fmla="*/ 2147483647 h 432"/>
                <a:gd name="T6" fmla="*/ 0 60000 65536"/>
                <a:gd name="T7" fmla="*/ 0 60000 65536"/>
                <a:gd name="T8" fmla="*/ 0 60000 65536"/>
                <a:gd name="T9" fmla="*/ 0 w 192"/>
                <a:gd name="T10" fmla="*/ 0 h 432"/>
                <a:gd name="T11" fmla="*/ 192 w 192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432">
                  <a:moveTo>
                    <a:pt x="192" y="0"/>
                  </a:moveTo>
                  <a:lnTo>
                    <a:pt x="192" y="432"/>
                  </a:lnTo>
                  <a:lnTo>
                    <a:pt x="0" y="432"/>
                  </a:lnTo>
                </a:path>
              </a:pathLst>
            </a:custGeom>
            <a:noFill/>
            <a:ln w="38100">
              <a:solidFill>
                <a:srgbClr val="99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1" name="Oval 4"/>
            <p:cNvSpPr>
              <a:spLocks noChangeArrowheads="1"/>
            </p:cNvSpPr>
            <p:nvPr/>
          </p:nvSpPr>
          <p:spPr bwMode="auto">
            <a:xfrm>
              <a:off x="1944688" y="3962400"/>
              <a:ext cx="152400" cy="152400"/>
            </a:xfrm>
            <a:prstGeom prst="ellipse">
              <a:avLst/>
            </a:prstGeom>
            <a:solidFill>
              <a:srgbClr val="8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2" name="Oval 6"/>
            <p:cNvSpPr>
              <a:spLocks noChangeArrowheads="1"/>
            </p:cNvSpPr>
            <p:nvPr/>
          </p:nvSpPr>
          <p:spPr bwMode="auto">
            <a:xfrm>
              <a:off x="2478088" y="3581400"/>
              <a:ext cx="152400" cy="152400"/>
            </a:xfrm>
            <a:prstGeom prst="ellipse">
              <a:avLst/>
            </a:prstGeom>
            <a:solidFill>
              <a:srgbClr val="8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3" name="Oval 7"/>
            <p:cNvSpPr>
              <a:spLocks noChangeArrowheads="1"/>
            </p:cNvSpPr>
            <p:nvPr/>
          </p:nvSpPr>
          <p:spPr bwMode="auto">
            <a:xfrm>
              <a:off x="2935288" y="3962400"/>
              <a:ext cx="152400" cy="152400"/>
            </a:xfrm>
            <a:prstGeom prst="ellipse">
              <a:avLst/>
            </a:prstGeom>
            <a:solidFill>
              <a:srgbClr val="8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" name="Oval 8"/>
            <p:cNvSpPr>
              <a:spLocks noChangeArrowheads="1"/>
            </p:cNvSpPr>
            <p:nvPr/>
          </p:nvSpPr>
          <p:spPr bwMode="auto">
            <a:xfrm>
              <a:off x="4078288" y="4267200"/>
              <a:ext cx="152400" cy="152400"/>
            </a:xfrm>
            <a:prstGeom prst="ellipse">
              <a:avLst/>
            </a:prstGeom>
            <a:solidFill>
              <a:srgbClr val="8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5" name="Oval 9"/>
            <p:cNvSpPr>
              <a:spLocks noChangeArrowheads="1"/>
            </p:cNvSpPr>
            <p:nvPr/>
          </p:nvSpPr>
          <p:spPr bwMode="auto">
            <a:xfrm>
              <a:off x="3621088" y="4740275"/>
              <a:ext cx="152400" cy="152400"/>
            </a:xfrm>
            <a:prstGeom prst="ellipse">
              <a:avLst/>
            </a:prstGeom>
            <a:solidFill>
              <a:srgbClr val="8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6" name="Oval 10"/>
            <p:cNvSpPr>
              <a:spLocks noChangeArrowheads="1"/>
            </p:cNvSpPr>
            <p:nvPr/>
          </p:nvSpPr>
          <p:spPr bwMode="auto">
            <a:xfrm>
              <a:off x="3276600" y="5410200"/>
              <a:ext cx="152400" cy="152400"/>
            </a:xfrm>
            <a:prstGeom prst="ellipse">
              <a:avLst/>
            </a:prstGeom>
            <a:solidFill>
              <a:srgbClr val="8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7" name="Text Box 20"/>
            <p:cNvSpPr txBox="1">
              <a:spLocks noChangeArrowheads="1"/>
            </p:cNvSpPr>
            <p:nvPr/>
          </p:nvSpPr>
          <p:spPr bwMode="auto">
            <a:xfrm>
              <a:off x="1752600" y="5622925"/>
              <a:ext cx="2782888" cy="3365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/>
              <a:r>
                <a:rPr lang="en-US" altLang="zh-TW" b="1"/>
                <a:t>(Without resource sharing)</a:t>
              </a:r>
            </a:p>
          </p:txBody>
        </p:sp>
        <p:sp>
          <p:nvSpPr>
            <p:cNvPr id="15468" name="Text Box 34"/>
            <p:cNvSpPr txBox="1">
              <a:spLocks noChangeArrowheads="1"/>
            </p:cNvSpPr>
            <p:nvPr/>
          </p:nvSpPr>
          <p:spPr bwMode="auto">
            <a:xfrm>
              <a:off x="5297488" y="5622925"/>
              <a:ext cx="2466975" cy="3365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/>
                <a:t>(With resource sharing)</a:t>
              </a:r>
            </a:p>
          </p:txBody>
        </p:sp>
        <p:grpSp>
          <p:nvGrpSpPr>
            <p:cNvPr id="15469" name="Group 45"/>
            <p:cNvGrpSpPr>
              <a:grpSpLocks/>
            </p:cNvGrpSpPr>
            <p:nvPr/>
          </p:nvGrpSpPr>
          <p:grpSpPr bwMode="auto">
            <a:xfrm>
              <a:off x="5449888" y="3673475"/>
              <a:ext cx="2133600" cy="1828800"/>
              <a:chOff x="3408" y="2640"/>
              <a:chExt cx="1344" cy="1152"/>
            </a:xfrm>
          </p:grpSpPr>
          <p:sp>
            <p:nvSpPr>
              <p:cNvPr id="15479" name="Line 37"/>
              <p:cNvSpPr>
                <a:spLocks noChangeShapeType="1"/>
              </p:cNvSpPr>
              <p:nvPr/>
            </p:nvSpPr>
            <p:spPr bwMode="auto">
              <a:xfrm>
                <a:off x="3408" y="2880"/>
                <a:ext cx="624" cy="1"/>
              </a:xfrm>
              <a:prstGeom prst="line">
                <a:avLst/>
              </a:prstGeom>
              <a:noFill/>
              <a:ln w="38100">
                <a:solidFill>
                  <a:srgbClr val="99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0" name="Line 39"/>
              <p:cNvSpPr>
                <a:spLocks noChangeShapeType="1"/>
              </p:cNvSpPr>
              <p:nvPr/>
            </p:nvSpPr>
            <p:spPr bwMode="auto">
              <a:xfrm flipV="1">
                <a:off x="3744" y="2640"/>
                <a:ext cx="1" cy="240"/>
              </a:xfrm>
              <a:prstGeom prst="line">
                <a:avLst/>
              </a:prstGeom>
              <a:noFill/>
              <a:ln w="38100">
                <a:solidFill>
                  <a:srgbClr val="99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1" name="Freeform 40"/>
              <p:cNvSpPr>
                <a:spLocks/>
              </p:cNvSpPr>
              <p:nvPr/>
            </p:nvSpPr>
            <p:spPr bwMode="auto">
              <a:xfrm>
                <a:off x="4032" y="2880"/>
                <a:ext cx="720" cy="192"/>
              </a:xfrm>
              <a:custGeom>
                <a:avLst/>
                <a:gdLst>
                  <a:gd name="T0" fmla="*/ 0 w 720"/>
                  <a:gd name="T1" fmla="*/ 0 h 192"/>
                  <a:gd name="T2" fmla="*/ 0 w 720"/>
                  <a:gd name="T3" fmla="*/ 192 h 192"/>
                  <a:gd name="T4" fmla="*/ 720 w 720"/>
                  <a:gd name="T5" fmla="*/ 192 h 192"/>
                  <a:gd name="T6" fmla="*/ 0 60000 65536"/>
                  <a:gd name="T7" fmla="*/ 0 60000 65536"/>
                  <a:gd name="T8" fmla="*/ 0 60000 65536"/>
                  <a:gd name="T9" fmla="*/ 0 w 720"/>
                  <a:gd name="T10" fmla="*/ 0 h 192"/>
                  <a:gd name="T11" fmla="*/ 720 w 720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20" h="192">
                    <a:moveTo>
                      <a:pt x="0" y="0"/>
                    </a:moveTo>
                    <a:lnTo>
                      <a:pt x="0" y="192"/>
                    </a:lnTo>
                    <a:lnTo>
                      <a:pt x="720" y="192"/>
                    </a:lnTo>
                  </a:path>
                </a:pathLst>
              </a:custGeom>
              <a:noFill/>
              <a:ln w="38100">
                <a:solidFill>
                  <a:srgbClr val="99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2" name="Line 43"/>
              <p:cNvSpPr>
                <a:spLocks noChangeShapeType="1"/>
              </p:cNvSpPr>
              <p:nvPr/>
            </p:nvSpPr>
            <p:spPr bwMode="auto">
              <a:xfrm flipV="1">
                <a:off x="4464" y="3072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99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3" name="Freeform 44"/>
              <p:cNvSpPr>
                <a:spLocks/>
              </p:cNvSpPr>
              <p:nvPr/>
            </p:nvSpPr>
            <p:spPr bwMode="auto">
              <a:xfrm>
                <a:off x="4272" y="3360"/>
                <a:ext cx="192" cy="432"/>
              </a:xfrm>
              <a:custGeom>
                <a:avLst/>
                <a:gdLst>
                  <a:gd name="T0" fmla="*/ 192 w 192"/>
                  <a:gd name="T1" fmla="*/ 0 h 432"/>
                  <a:gd name="T2" fmla="*/ 192 w 192"/>
                  <a:gd name="T3" fmla="*/ 432 h 432"/>
                  <a:gd name="T4" fmla="*/ 0 w 192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432"/>
                  <a:gd name="T11" fmla="*/ 192 w 192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432">
                    <a:moveTo>
                      <a:pt x="192" y="0"/>
                    </a:moveTo>
                    <a:lnTo>
                      <a:pt x="192" y="432"/>
                    </a:lnTo>
                    <a:lnTo>
                      <a:pt x="0" y="432"/>
                    </a:lnTo>
                  </a:path>
                </a:pathLst>
              </a:custGeom>
              <a:noFill/>
              <a:ln w="38100">
                <a:solidFill>
                  <a:srgbClr val="99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470" name="Group 42"/>
            <p:cNvGrpSpPr>
              <a:grpSpLocks/>
            </p:cNvGrpSpPr>
            <p:nvPr/>
          </p:nvGrpSpPr>
          <p:grpSpPr bwMode="auto">
            <a:xfrm>
              <a:off x="5373688" y="3597275"/>
              <a:ext cx="2286000" cy="1981200"/>
              <a:chOff x="3360" y="2592"/>
              <a:chExt cx="1440" cy="1248"/>
            </a:xfrm>
          </p:grpSpPr>
          <p:sp>
            <p:nvSpPr>
              <p:cNvPr id="15473" name="Oval 28"/>
              <p:cNvSpPr>
                <a:spLocks noChangeArrowheads="1"/>
              </p:cNvSpPr>
              <p:nvPr/>
            </p:nvSpPr>
            <p:spPr bwMode="auto">
              <a:xfrm>
                <a:off x="3360" y="2832"/>
                <a:ext cx="96" cy="96"/>
              </a:xfrm>
              <a:prstGeom prst="ellipse">
                <a:avLst/>
              </a:prstGeom>
              <a:solidFill>
                <a:srgbClr val="80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74" name="Oval 29"/>
              <p:cNvSpPr>
                <a:spLocks noChangeArrowheads="1"/>
              </p:cNvSpPr>
              <p:nvPr/>
            </p:nvSpPr>
            <p:spPr bwMode="auto">
              <a:xfrm>
                <a:off x="3696" y="2592"/>
                <a:ext cx="96" cy="96"/>
              </a:xfrm>
              <a:prstGeom prst="ellipse">
                <a:avLst/>
              </a:prstGeom>
              <a:solidFill>
                <a:srgbClr val="80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75" name="Oval 30"/>
              <p:cNvSpPr>
                <a:spLocks noChangeArrowheads="1"/>
              </p:cNvSpPr>
              <p:nvPr/>
            </p:nvSpPr>
            <p:spPr bwMode="auto">
              <a:xfrm>
                <a:off x="3984" y="2832"/>
                <a:ext cx="96" cy="96"/>
              </a:xfrm>
              <a:prstGeom prst="ellipse">
                <a:avLst/>
              </a:prstGeom>
              <a:solidFill>
                <a:srgbClr val="80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76" name="Oval 31"/>
              <p:cNvSpPr>
                <a:spLocks noChangeArrowheads="1"/>
              </p:cNvSpPr>
              <p:nvPr/>
            </p:nvSpPr>
            <p:spPr bwMode="auto">
              <a:xfrm>
                <a:off x="4704" y="3024"/>
                <a:ext cx="96" cy="96"/>
              </a:xfrm>
              <a:prstGeom prst="ellipse">
                <a:avLst/>
              </a:prstGeom>
              <a:solidFill>
                <a:srgbClr val="80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77" name="Oval 32"/>
              <p:cNvSpPr>
                <a:spLocks noChangeArrowheads="1"/>
              </p:cNvSpPr>
              <p:nvPr/>
            </p:nvSpPr>
            <p:spPr bwMode="auto">
              <a:xfrm>
                <a:off x="4416" y="3312"/>
                <a:ext cx="96" cy="96"/>
              </a:xfrm>
              <a:prstGeom prst="ellipse">
                <a:avLst/>
              </a:prstGeom>
              <a:solidFill>
                <a:srgbClr val="80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78" name="Oval 33"/>
              <p:cNvSpPr>
                <a:spLocks noChangeArrowheads="1"/>
              </p:cNvSpPr>
              <p:nvPr/>
            </p:nvSpPr>
            <p:spPr bwMode="auto">
              <a:xfrm>
                <a:off x="4224" y="3744"/>
                <a:ext cx="96" cy="96"/>
              </a:xfrm>
              <a:prstGeom prst="ellipse">
                <a:avLst/>
              </a:prstGeom>
              <a:solidFill>
                <a:srgbClr val="80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471" name="Oval 46"/>
            <p:cNvSpPr>
              <a:spLocks noChangeArrowheads="1"/>
            </p:cNvSpPr>
            <p:nvPr/>
          </p:nvSpPr>
          <p:spPr bwMode="auto">
            <a:xfrm>
              <a:off x="2325688" y="3597275"/>
              <a:ext cx="457200" cy="685800"/>
            </a:xfrm>
            <a:prstGeom prst="ellipse">
              <a:avLst/>
            </a:prstGeom>
            <a:noFill/>
            <a:ln w="38100">
              <a:solidFill>
                <a:srgbClr val="80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2" name="Oval 47"/>
            <p:cNvSpPr>
              <a:spLocks noChangeArrowheads="1"/>
            </p:cNvSpPr>
            <p:nvPr/>
          </p:nvSpPr>
          <p:spPr bwMode="auto">
            <a:xfrm>
              <a:off x="3505200" y="3886200"/>
              <a:ext cx="914400" cy="609600"/>
            </a:xfrm>
            <a:prstGeom prst="ellipse">
              <a:avLst/>
            </a:prstGeom>
            <a:noFill/>
            <a:ln w="38100">
              <a:solidFill>
                <a:srgbClr val="80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65"/>
          <p:cNvGrpSpPr>
            <a:grpSpLocks/>
          </p:cNvGrpSpPr>
          <p:nvPr/>
        </p:nvGrpSpPr>
        <p:grpSpPr bwMode="auto">
          <a:xfrm>
            <a:off x="914400" y="3352800"/>
            <a:ext cx="8153400" cy="2133600"/>
            <a:chOff x="914400" y="2895600"/>
            <a:chExt cx="8153400" cy="2133600"/>
          </a:xfrm>
        </p:grpSpPr>
        <p:grpSp>
          <p:nvGrpSpPr>
            <p:cNvPr id="15366" name="Group 338"/>
            <p:cNvGrpSpPr>
              <a:grpSpLocks/>
            </p:cNvGrpSpPr>
            <p:nvPr/>
          </p:nvGrpSpPr>
          <p:grpSpPr bwMode="auto">
            <a:xfrm>
              <a:off x="914400" y="2895600"/>
              <a:ext cx="4419600" cy="2133600"/>
              <a:chOff x="914400" y="2895600"/>
              <a:chExt cx="4419600" cy="2133600"/>
            </a:xfrm>
          </p:grpSpPr>
          <p:grpSp>
            <p:nvGrpSpPr>
              <p:cNvPr id="15393" name="Group 234"/>
              <p:cNvGrpSpPr>
                <a:grpSpLocks/>
              </p:cNvGrpSpPr>
              <p:nvPr/>
            </p:nvGrpSpPr>
            <p:grpSpPr bwMode="auto">
              <a:xfrm>
                <a:off x="914400" y="2895600"/>
                <a:ext cx="3048000" cy="2133600"/>
                <a:chOff x="2928" y="2640"/>
                <a:chExt cx="1920" cy="1344"/>
              </a:xfrm>
            </p:grpSpPr>
            <p:sp>
              <p:nvSpPr>
                <p:cNvPr id="15401" name="Line 184"/>
                <p:cNvSpPr>
                  <a:spLocks noChangeShapeType="1"/>
                </p:cNvSpPr>
                <p:nvPr/>
              </p:nvSpPr>
              <p:spPr bwMode="auto">
                <a:xfrm>
                  <a:off x="3552" y="3264"/>
                  <a:ext cx="576" cy="0"/>
                </a:xfrm>
                <a:prstGeom prst="line">
                  <a:avLst/>
                </a:prstGeom>
                <a:noFill/>
                <a:ln w="31750">
                  <a:solidFill>
                    <a:srgbClr val="99CC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02" name="Line 183"/>
                <p:cNvSpPr>
                  <a:spLocks noChangeShapeType="1"/>
                </p:cNvSpPr>
                <p:nvPr/>
              </p:nvSpPr>
              <p:spPr bwMode="auto">
                <a:xfrm>
                  <a:off x="2976" y="3264"/>
                  <a:ext cx="576" cy="0"/>
                </a:xfrm>
                <a:prstGeom prst="line">
                  <a:avLst/>
                </a:prstGeom>
                <a:noFill/>
                <a:ln w="31750">
                  <a:solidFill>
                    <a:srgbClr val="99CC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03" name="Line 196"/>
                <p:cNvSpPr>
                  <a:spLocks noChangeShapeType="1"/>
                </p:cNvSpPr>
                <p:nvPr/>
              </p:nvSpPr>
              <p:spPr bwMode="auto">
                <a:xfrm>
                  <a:off x="3888" y="3600"/>
                  <a:ext cx="576" cy="0"/>
                </a:xfrm>
                <a:prstGeom prst="line">
                  <a:avLst/>
                </a:prstGeom>
                <a:noFill/>
                <a:ln w="31750">
                  <a:solidFill>
                    <a:srgbClr val="99CC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04" name="Line 195"/>
                <p:cNvSpPr>
                  <a:spLocks noChangeShapeType="1"/>
                </p:cNvSpPr>
                <p:nvPr/>
              </p:nvSpPr>
              <p:spPr bwMode="auto">
                <a:xfrm>
                  <a:off x="3312" y="3600"/>
                  <a:ext cx="576" cy="0"/>
                </a:xfrm>
                <a:prstGeom prst="line">
                  <a:avLst/>
                </a:prstGeom>
                <a:noFill/>
                <a:ln w="31750">
                  <a:solidFill>
                    <a:srgbClr val="99CC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05" name="Line 229"/>
                <p:cNvSpPr>
                  <a:spLocks noChangeShapeType="1"/>
                </p:cNvSpPr>
                <p:nvPr/>
              </p:nvSpPr>
              <p:spPr bwMode="auto">
                <a:xfrm>
                  <a:off x="2976" y="2976"/>
                  <a:ext cx="336" cy="336"/>
                </a:xfrm>
                <a:prstGeom prst="line">
                  <a:avLst/>
                </a:prstGeom>
                <a:noFill/>
                <a:ln w="31750">
                  <a:solidFill>
                    <a:srgbClr val="00008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06" name="Line 228"/>
                <p:cNvSpPr>
                  <a:spLocks noChangeShapeType="1"/>
                </p:cNvSpPr>
                <p:nvPr/>
              </p:nvSpPr>
              <p:spPr bwMode="auto">
                <a:xfrm>
                  <a:off x="3312" y="3312"/>
                  <a:ext cx="336" cy="336"/>
                </a:xfrm>
                <a:prstGeom prst="line">
                  <a:avLst/>
                </a:prstGeom>
                <a:noFill/>
                <a:ln w="31750">
                  <a:solidFill>
                    <a:srgbClr val="00008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07" name="Line 230"/>
                <p:cNvSpPr>
                  <a:spLocks noChangeShapeType="1"/>
                </p:cNvSpPr>
                <p:nvPr/>
              </p:nvSpPr>
              <p:spPr bwMode="auto">
                <a:xfrm>
                  <a:off x="3552" y="2976"/>
                  <a:ext cx="336" cy="336"/>
                </a:xfrm>
                <a:prstGeom prst="line">
                  <a:avLst/>
                </a:prstGeom>
                <a:noFill/>
                <a:ln w="31750">
                  <a:solidFill>
                    <a:srgbClr val="00008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08" name="Line 231"/>
                <p:cNvSpPr>
                  <a:spLocks noChangeShapeType="1"/>
                </p:cNvSpPr>
                <p:nvPr/>
              </p:nvSpPr>
              <p:spPr bwMode="auto">
                <a:xfrm>
                  <a:off x="3888" y="3312"/>
                  <a:ext cx="336" cy="336"/>
                </a:xfrm>
                <a:prstGeom prst="line">
                  <a:avLst/>
                </a:prstGeom>
                <a:noFill/>
                <a:ln w="31750">
                  <a:solidFill>
                    <a:srgbClr val="00008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09" name="Line 232"/>
                <p:cNvSpPr>
                  <a:spLocks noChangeShapeType="1"/>
                </p:cNvSpPr>
                <p:nvPr/>
              </p:nvSpPr>
              <p:spPr bwMode="auto">
                <a:xfrm>
                  <a:off x="4128" y="2976"/>
                  <a:ext cx="336" cy="336"/>
                </a:xfrm>
                <a:prstGeom prst="line">
                  <a:avLst/>
                </a:prstGeom>
                <a:noFill/>
                <a:ln w="31750">
                  <a:solidFill>
                    <a:srgbClr val="00008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10" name="Line 233"/>
                <p:cNvSpPr>
                  <a:spLocks noChangeShapeType="1"/>
                </p:cNvSpPr>
                <p:nvPr/>
              </p:nvSpPr>
              <p:spPr bwMode="auto">
                <a:xfrm>
                  <a:off x="4464" y="3312"/>
                  <a:ext cx="336" cy="336"/>
                </a:xfrm>
                <a:prstGeom prst="line">
                  <a:avLst/>
                </a:prstGeom>
                <a:noFill/>
                <a:ln w="31750">
                  <a:solidFill>
                    <a:srgbClr val="00008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11" name="Line 187"/>
                <p:cNvSpPr>
                  <a:spLocks noChangeShapeType="1"/>
                </p:cNvSpPr>
                <p:nvPr/>
              </p:nvSpPr>
              <p:spPr bwMode="auto">
                <a:xfrm>
                  <a:off x="2976" y="2688"/>
                  <a:ext cx="0" cy="576"/>
                </a:xfrm>
                <a:prstGeom prst="line">
                  <a:avLst/>
                </a:prstGeom>
                <a:noFill/>
                <a:ln w="31750">
                  <a:solidFill>
                    <a:srgbClr val="8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12" name="Line 185"/>
                <p:cNvSpPr>
                  <a:spLocks noChangeShapeType="1"/>
                </p:cNvSpPr>
                <p:nvPr/>
              </p:nvSpPr>
              <p:spPr bwMode="auto">
                <a:xfrm>
                  <a:off x="2976" y="2688"/>
                  <a:ext cx="576" cy="0"/>
                </a:xfrm>
                <a:prstGeom prst="line">
                  <a:avLst/>
                </a:prstGeom>
                <a:noFill/>
                <a:ln w="31750">
                  <a:solidFill>
                    <a:srgbClr val="99CC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13" name="Line 188"/>
                <p:cNvSpPr>
                  <a:spLocks noChangeShapeType="1"/>
                </p:cNvSpPr>
                <p:nvPr/>
              </p:nvSpPr>
              <p:spPr bwMode="auto">
                <a:xfrm>
                  <a:off x="3552" y="2688"/>
                  <a:ext cx="0" cy="576"/>
                </a:xfrm>
                <a:prstGeom prst="line">
                  <a:avLst/>
                </a:prstGeom>
                <a:noFill/>
                <a:ln w="31750">
                  <a:solidFill>
                    <a:srgbClr val="8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14" name="Line 186"/>
                <p:cNvSpPr>
                  <a:spLocks noChangeShapeType="1"/>
                </p:cNvSpPr>
                <p:nvPr/>
              </p:nvSpPr>
              <p:spPr bwMode="auto">
                <a:xfrm>
                  <a:off x="3552" y="2688"/>
                  <a:ext cx="576" cy="0"/>
                </a:xfrm>
                <a:prstGeom prst="line">
                  <a:avLst/>
                </a:prstGeom>
                <a:noFill/>
                <a:ln w="31750">
                  <a:solidFill>
                    <a:srgbClr val="99CC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15" name="Line 189"/>
                <p:cNvSpPr>
                  <a:spLocks noChangeShapeType="1"/>
                </p:cNvSpPr>
                <p:nvPr/>
              </p:nvSpPr>
              <p:spPr bwMode="auto">
                <a:xfrm>
                  <a:off x="4128" y="2688"/>
                  <a:ext cx="0" cy="576"/>
                </a:xfrm>
                <a:prstGeom prst="line">
                  <a:avLst/>
                </a:prstGeom>
                <a:noFill/>
                <a:ln w="31750">
                  <a:solidFill>
                    <a:srgbClr val="8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16" name="Oval 83"/>
                <p:cNvSpPr>
                  <a:spLocks noChangeArrowheads="1"/>
                </p:cNvSpPr>
                <p:nvPr/>
              </p:nvSpPr>
              <p:spPr bwMode="auto">
                <a:xfrm>
                  <a:off x="2928" y="3216"/>
                  <a:ext cx="96" cy="9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CC00"/>
                    </a:gs>
                    <a:gs pos="100000">
                      <a:srgbClr val="475E00"/>
                    </a:gs>
                  </a:gsLst>
                  <a:lin ang="2700000" scaled="1"/>
                </a:gra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TW" sz="1400"/>
                </a:p>
              </p:txBody>
            </p:sp>
            <p:sp>
              <p:nvSpPr>
                <p:cNvPr id="15417" name="Oval 161"/>
                <p:cNvSpPr>
                  <a:spLocks noChangeArrowheads="1"/>
                </p:cNvSpPr>
                <p:nvPr/>
              </p:nvSpPr>
              <p:spPr bwMode="auto">
                <a:xfrm>
                  <a:off x="2928" y="2928"/>
                  <a:ext cx="96" cy="9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FF"/>
                    </a:gs>
                    <a:gs pos="100000">
                      <a:srgbClr val="000076"/>
                    </a:gs>
                  </a:gsLst>
                  <a:lin ang="5400000" scaled="1"/>
                </a:gra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TW" sz="1400"/>
                </a:p>
              </p:txBody>
            </p:sp>
            <p:sp>
              <p:nvSpPr>
                <p:cNvPr id="15418" name="Oval 176"/>
                <p:cNvSpPr>
                  <a:spLocks noChangeArrowheads="1"/>
                </p:cNvSpPr>
                <p:nvPr/>
              </p:nvSpPr>
              <p:spPr bwMode="auto">
                <a:xfrm>
                  <a:off x="3504" y="3216"/>
                  <a:ext cx="96" cy="9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CC00"/>
                    </a:gs>
                    <a:gs pos="100000">
                      <a:srgbClr val="475E00"/>
                    </a:gs>
                  </a:gsLst>
                  <a:lin ang="2700000" scaled="1"/>
                </a:gra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TW" sz="1400"/>
                </a:p>
              </p:txBody>
            </p:sp>
            <p:sp>
              <p:nvSpPr>
                <p:cNvPr id="15419" name="Oval 177"/>
                <p:cNvSpPr>
                  <a:spLocks noChangeArrowheads="1"/>
                </p:cNvSpPr>
                <p:nvPr/>
              </p:nvSpPr>
              <p:spPr bwMode="auto">
                <a:xfrm>
                  <a:off x="4080" y="3216"/>
                  <a:ext cx="96" cy="9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CC00"/>
                    </a:gs>
                    <a:gs pos="100000">
                      <a:srgbClr val="475E00"/>
                    </a:gs>
                  </a:gsLst>
                  <a:lin ang="2700000" scaled="1"/>
                </a:gra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TW" sz="1400"/>
                </a:p>
              </p:txBody>
            </p:sp>
            <p:sp>
              <p:nvSpPr>
                <p:cNvPr id="15420" name="Oval 178"/>
                <p:cNvSpPr>
                  <a:spLocks noChangeArrowheads="1"/>
                </p:cNvSpPr>
                <p:nvPr/>
              </p:nvSpPr>
              <p:spPr bwMode="auto">
                <a:xfrm>
                  <a:off x="3504" y="2928"/>
                  <a:ext cx="96" cy="9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FF"/>
                    </a:gs>
                    <a:gs pos="100000">
                      <a:srgbClr val="000076"/>
                    </a:gs>
                  </a:gsLst>
                  <a:lin ang="5400000" scaled="1"/>
                </a:gra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TW" sz="1400"/>
                </a:p>
              </p:txBody>
            </p:sp>
            <p:sp>
              <p:nvSpPr>
                <p:cNvPr id="15421" name="Oval 179"/>
                <p:cNvSpPr>
                  <a:spLocks noChangeArrowheads="1"/>
                </p:cNvSpPr>
                <p:nvPr/>
              </p:nvSpPr>
              <p:spPr bwMode="auto">
                <a:xfrm>
                  <a:off x="4080" y="2928"/>
                  <a:ext cx="96" cy="9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FF"/>
                    </a:gs>
                    <a:gs pos="100000">
                      <a:srgbClr val="000076"/>
                    </a:gs>
                  </a:gsLst>
                  <a:lin ang="5400000" scaled="1"/>
                </a:gra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TW" sz="1400"/>
                </a:p>
              </p:txBody>
            </p:sp>
            <p:sp>
              <p:nvSpPr>
                <p:cNvPr id="15422" name="Oval 180"/>
                <p:cNvSpPr>
                  <a:spLocks noChangeArrowheads="1"/>
                </p:cNvSpPr>
                <p:nvPr/>
              </p:nvSpPr>
              <p:spPr bwMode="auto">
                <a:xfrm>
                  <a:off x="3504" y="2640"/>
                  <a:ext cx="96" cy="9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CC00"/>
                    </a:gs>
                    <a:gs pos="100000">
                      <a:srgbClr val="475E00"/>
                    </a:gs>
                  </a:gsLst>
                  <a:lin ang="2700000" scaled="1"/>
                </a:gra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TW" sz="1400"/>
                </a:p>
              </p:txBody>
            </p:sp>
            <p:sp>
              <p:nvSpPr>
                <p:cNvPr id="15423" name="Oval 181"/>
                <p:cNvSpPr>
                  <a:spLocks noChangeArrowheads="1"/>
                </p:cNvSpPr>
                <p:nvPr/>
              </p:nvSpPr>
              <p:spPr bwMode="auto">
                <a:xfrm>
                  <a:off x="4080" y="2640"/>
                  <a:ext cx="96" cy="9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CC00"/>
                    </a:gs>
                    <a:gs pos="100000">
                      <a:srgbClr val="475E00"/>
                    </a:gs>
                  </a:gsLst>
                  <a:lin ang="2700000" scaled="1"/>
                </a:gra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TW" sz="1400"/>
                </a:p>
              </p:txBody>
            </p:sp>
            <p:sp>
              <p:nvSpPr>
                <p:cNvPr id="15424" name="Oval 182"/>
                <p:cNvSpPr>
                  <a:spLocks noChangeArrowheads="1"/>
                </p:cNvSpPr>
                <p:nvPr/>
              </p:nvSpPr>
              <p:spPr bwMode="auto">
                <a:xfrm>
                  <a:off x="2928" y="2640"/>
                  <a:ext cx="96" cy="9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CC00"/>
                    </a:gs>
                    <a:gs pos="100000">
                      <a:srgbClr val="475E00"/>
                    </a:gs>
                  </a:gsLst>
                  <a:lin ang="2700000" scaled="1"/>
                </a:gra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TW" sz="1400"/>
                </a:p>
              </p:txBody>
            </p:sp>
            <p:sp>
              <p:nvSpPr>
                <p:cNvPr id="15425" name="Line 192"/>
                <p:cNvSpPr>
                  <a:spLocks noChangeShapeType="1"/>
                </p:cNvSpPr>
                <p:nvPr/>
              </p:nvSpPr>
              <p:spPr bwMode="auto">
                <a:xfrm>
                  <a:off x="3312" y="3024"/>
                  <a:ext cx="0" cy="576"/>
                </a:xfrm>
                <a:prstGeom prst="line">
                  <a:avLst/>
                </a:prstGeom>
                <a:noFill/>
                <a:ln w="31750">
                  <a:solidFill>
                    <a:srgbClr val="8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26" name="Line 193"/>
                <p:cNvSpPr>
                  <a:spLocks noChangeShapeType="1"/>
                </p:cNvSpPr>
                <p:nvPr/>
              </p:nvSpPr>
              <p:spPr bwMode="auto">
                <a:xfrm>
                  <a:off x="3312" y="3024"/>
                  <a:ext cx="576" cy="0"/>
                </a:xfrm>
                <a:prstGeom prst="line">
                  <a:avLst/>
                </a:prstGeom>
                <a:noFill/>
                <a:ln w="31750">
                  <a:solidFill>
                    <a:srgbClr val="99CC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27" name="Line 194"/>
                <p:cNvSpPr>
                  <a:spLocks noChangeShapeType="1"/>
                </p:cNvSpPr>
                <p:nvPr/>
              </p:nvSpPr>
              <p:spPr bwMode="auto">
                <a:xfrm>
                  <a:off x="3888" y="3024"/>
                  <a:ext cx="0" cy="576"/>
                </a:xfrm>
                <a:prstGeom prst="line">
                  <a:avLst/>
                </a:prstGeom>
                <a:noFill/>
                <a:ln w="31750">
                  <a:solidFill>
                    <a:srgbClr val="8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28" name="Line 197"/>
                <p:cNvSpPr>
                  <a:spLocks noChangeShapeType="1"/>
                </p:cNvSpPr>
                <p:nvPr/>
              </p:nvSpPr>
              <p:spPr bwMode="auto">
                <a:xfrm>
                  <a:off x="3888" y="3024"/>
                  <a:ext cx="576" cy="0"/>
                </a:xfrm>
                <a:prstGeom prst="line">
                  <a:avLst/>
                </a:prstGeom>
                <a:noFill/>
                <a:ln w="31750">
                  <a:solidFill>
                    <a:srgbClr val="99CC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29" name="Line 198"/>
                <p:cNvSpPr>
                  <a:spLocks noChangeShapeType="1"/>
                </p:cNvSpPr>
                <p:nvPr/>
              </p:nvSpPr>
              <p:spPr bwMode="auto">
                <a:xfrm>
                  <a:off x="4464" y="3024"/>
                  <a:ext cx="0" cy="576"/>
                </a:xfrm>
                <a:prstGeom prst="line">
                  <a:avLst/>
                </a:prstGeom>
                <a:noFill/>
                <a:ln w="31750">
                  <a:solidFill>
                    <a:srgbClr val="8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30" name="Oval 199"/>
                <p:cNvSpPr>
                  <a:spLocks noChangeArrowheads="1"/>
                </p:cNvSpPr>
                <p:nvPr/>
              </p:nvSpPr>
              <p:spPr bwMode="auto">
                <a:xfrm>
                  <a:off x="3264" y="3552"/>
                  <a:ext cx="96" cy="9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CC00"/>
                    </a:gs>
                    <a:gs pos="100000">
                      <a:srgbClr val="475E00"/>
                    </a:gs>
                  </a:gsLst>
                  <a:lin ang="2700000" scaled="1"/>
                </a:gra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TW" sz="1400"/>
                </a:p>
              </p:txBody>
            </p:sp>
            <p:sp>
              <p:nvSpPr>
                <p:cNvPr id="15431" name="Oval 200"/>
                <p:cNvSpPr>
                  <a:spLocks noChangeArrowheads="1"/>
                </p:cNvSpPr>
                <p:nvPr/>
              </p:nvSpPr>
              <p:spPr bwMode="auto">
                <a:xfrm>
                  <a:off x="3264" y="3264"/>
                  <a:ext cx="96" cy="9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FF"/>
                    </a:gs>
                    <a:gs pos="100000">
                      <a:srgbClr val="000076"/>
                    </a:gs>
                  </a:gsLst>
                  <a:lin ang="5400000" scaled="1"/>
                </a:gra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TW" sz="1400"/>
                </a:p>
              </p:txBody>
            </p:sp>
            <p:sp>
              <p:nvSpPr>
                <p:cNvPr id="15432" name="Oval 201"/>
                <p:cNvSpPr>
                  <a:spLocks noChangeArrowheads="1"/>
                </p:cNvSpPr>
                <p:nvPr/>
              </p:nvSpPr>
              <p:spPr bwMode="auto">
                <a:xfrm>
                  <a:off x="3840" y="3552"/>
                  <a:ext cx="96" cy="9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CC00"/>
                    </a:gs>
                    <a:gs pos="100000">
                      <a:srgbClr val="475E00"/>
                    </a:gs>
                  </a:gsLst>
                  <a:lin ang="2700000" scaled="1"/>
                </a:gra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TW" sz="1400"/>
                </a:p>
              </p:txBody>
            </p:sp>
            <p:sp>
              <p:nvSpPr>
                <p:cNvPr id="15433" name="Oval 202"/>
                <p:cNvSpPr>
                  <a:spLocks noChangeArrowheads="1"/>
                </p:cNvSpPr>
                <p:nvPr/>
              </p:nvSpPr>
              <p:spPr bwMode="auto">
                <a:xfrm>
                  <a:off x="4416" y="3552"/>
                  <a:ext cx="96" cy="9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CC00"/>
                    </a:gs>
                    <a:gs pos="100000">
                      <a:srgbClr val="475E00"/>
                    </a:gs>
                  </a:gsLst>
                  <a:lin ang="2700000" scaled="1"/>
                </a:gra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TW" sz="1400"/>
                </a:p>
              </p:txBody>
            </p:sp>
            <p:sp>
              <p:nvSpPr>
                <p:cNvPr id="15434" name="Oval 203"/>
                <p:cNvSpPr>
                  <a:spLocks noChangeArrowheads="1"/>
                </p:cNvSpPr>
                <p:nvPr/>
              </p:nvSpPr>
              <p:spPr bwMode="auto">
                <a:xfrm>
                  <a:off x="3840" y="3264"/>
                  <a:ext cx="96" cy="9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FF"/>
                    </a:gs>
                    <a:gs pos="100000">
                      <a:srgbClr val="000076"/>
                    </a:gs>
                  </a:gsLst>
                  <a:lin ang="5400000" scaled="1"/>
                </a:gra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TW" sz="1400"/>
                </a:p>
              </p:txBody>
            </p:sp>
            <p:sp>
              <p:nvSpPr>
                <p:cNvPr id="15435" name="Oval 204"/>
                <p:cNvSpPr>
                  <a:spLocks noChangeArrowheads="1"/>
                </p:cNvSpPr>
                <p:nvPr/>
              </p:nvSpPr>
              <p:spPr bwMode="auto">
                <a:xfrm>
                  <a:off x="4416" y="3264"/>
                  <a:ext cx="96" cy="9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FF"/>
                    </a:gs>
                    <a:gs pos="100000">
                      <a:srgbClr val="000076"/>
                    </a:gs>
                  </a:gsLst>
                  <a:lin ang="5400000" scaled="1"/>
                </a:gra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TW" sz="1400"/>
                </a:p>
              </p:txBody>
            </p:sp>
            <p:sp>
              <p:nvSpPr>
                <p:cNvPr id="15436" name="Oval 205"/>
                <p:cNvSpPr>
                  <a:spLocks noChangeArrowheads="1"/>
                </p:cNvSpPr>
                <p:nvPr/>
              </p:nvSpPr>
              <p:spPr bwMode="auto">
                <a:xfrm>
                  <a:off x="3840" y="2976"/>
                  <a:ext cx="96" cy="9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CC00"/>
                    </a:gs>
                    <a:gs pos="100000">
                      <a:srgbClr val="475E00"/>
                    </a:gs>
                  </a:gsLst>
                  <a:lin ang="2700000" scaled="1"/>
                </a:gra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TW" sz="1400"/>
                </a:p>
              </p:txBody>
            </p:sp>
            <p:sp>
              <p:nvSpPr>
                <p:cNvPr id="15437" name="Oval 206"/>
                <p:cNvSpPr>
                  <a:spLocks noChangeArrowheads="1"/>
                </p:cNvSpPr>
                <p:nvPr/>
              </p:nvSpPr>
              <p:spPr bwMode="auto">
                <a:xfrm>
                  <a:off x="4416" y="2976"/>
                  <a:ext cx="96" cy="9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CC00"/>
                    </a:gs>
                    <a:gs pos="100000">
                      <a:srgbClr val="475E00"/>
                    </a:gs>
                  </a:gsLst>
                  <a:lin ang="2700000" scaled="1"/>
                </a:gra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TW" sz="1400"/>
                </a:p>
              </p:txBody>
            </p:sp>
            <p:sp>
              <p:nvSpPr>
                <p:cNvPr id="15438" name="Oval 207"/>
                <p:cNvSpPr>
                  <a:spLocks noChangeArrowheads="1"/>
                </p:cNvSpPr>
                <p:nvPr/>
              </p:nvSpPr>
              <p:spPr bwMode="auto">
                <a:xfrm>
                  <a:off x="3264" y="2976"/>
                  <a:ext cx="96" cy="9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CC00"/>
                    </a:gs>
                    <a:gs pos="100000">
                      <a:srgbClr val="475E00"/>
                    </a:gs>
                  </a:gsLst>
                  <a:lin ang="2700000" scaled="1"/>
                </a:gra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TW" sz="1400"/>
                </a:p>
              </p:txBody>
            </p:sp>
            <p:grpSp>
              <p:nvGrpSpPr>
                <p:cNvPr id="15439" name="Group 209"/>
                <p:cNvGrpSpPr>
                  <a:grpSpLocks/>
                </p:cNvGrpSpPr>
                <p:nvPr/>
              </p:nvGrpSpPr>
              <p:grpSpPr bwMode="auto">
                <a:xfrm>
                  <a:off x="3600" y="3312"/>
                  <a:ext cx="1248" cy="672"/>
                  <a:chOff x="3264" y="3312"/>
                  <a:chExt cx="1248" cy="672"/>
                </a:xfrm>
              </p:grpSpPr>
              <p:sp>
                <p:nvSpPr>
                  <p:cNvPr id="15440" name="Line 210"/>
                  <p:cNvSpPr>
                    <a:spLocks noChangeShapeType="1"/>
                  </p:cNvSpPr>
                  <p:nvPr/>
                </p:nvSpPr>
                <p:spPr bwMode="auto">
                  <a:xfrm>
                    <a:off x="3312" y="3360"/>
                    <a:ext cx="0" cy="576"/>
                  </a:xfrm>
                  <a:prstGeom prst="line">
                    <a:avLst/>
                  </a:prstGeom>
                  <a:noFill/>
                  <a:ln w="31750">
                    <a:solidFill>
                      <a:srgbClr val="8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41" name="Line 211"/>
                  <p:cNvSpPr>
                    <a:spLocks noChangeShapeType="1"/>
                  </p:cNvSpPr>
                  <p:nvPr/>
                </p:nvSpPr>
                <p:spPr bwMode="auto">
                  <a:xfrm>
                    <a:off x="3312" y="3360"/>
                    <a:ext cx="576" cy="0"/>
                  </a:xfrm>
                  <a:prstGeom prst="line">
                    <a:avLst/>
                  </a:prstGeom>
                  <a:noFill/>
                  <a:ln w="31750">
                    <a:solidFill>
                      <a:srgbClr val="99CC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42" name="Line 212"/>
                  <p:cNvSpPr>
                    <a:spLocks noChangeShapeType="1"/>
                  </p:cNvSpPr>
                  <p:nvPr/>
                </p:nvSpPr>
                <p:spPr bwMode="auto">
                  <a:xfrm>
                    <a:off x="3888" y="3360"/>
                    <a:ext cx="0" cy="576"/>
                  </a:xfrm>
                  <a:prstGeom prst="line">
                    <a:avLst/>
                  </a:prstGeom>
                  <a:noFill/>
                  <a:ln w="31750">
                    <a:solidFill>
                      <a:srgbClr val="8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43" name="Line 213"/>
                  <p:cNvSpPr>
                    <a:spLocks noChangeShapeType="1"/>
                  </p:cNvSpPr>
                  <p:nvPr/>
                </p:nvSpPr>
                <p:spPr bwMode="auto">
                  <a:xfrm>
                    <a:off x="3312" y="3936"/>
                    <a:ext cx="576" cy="0"/>
                  </a:xfrm>
                  <a:prstGeom prst="line">
                    <a:avLst/>
                  </a:prstGeom>
                  <a:noFill/>
                  <a:ln w="31750">
                    <a:solidFill>
                      <a:srgbClr val="99CC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44" name="Line 214"/>
                  <p:cNvSpPr>
                    <a:spLocks noChangeShapeType="1"/>
                  </p:cNvSpPr>
                  <p:nvPr/>
                </p:nvSpPr>
                <p:spPr bwMode="auto">
                  <a:xfrm>
                    <a:off x="3888" y="3936"/>
                    <a:ext cx="576" cy="0"/>
                  </a:xfrm>
                  <a:prstGeom prst="line">
                    <a:avLst/>
                  </a:prstGeom>
                  <a:noFill/>
                  <a:ln w="31750">
                    <a:solidFill>
                      <a:srgbClr val="99CC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45" name="Line 215"/>
                  <p:cNvSpPr>
                    <a:spLocks noChangeShapeType="1"/>
                  </p:cNvSpPr>
                  <p:nvPr/>
                </p:nvSpPr>
                <p:spPr bwMode="auto">
                  <a:xfrm>
                    <a:off x="3888" y="3360"/>
                    <a:ext cx="576" cy="0"/>
                  </a:xfrm>
                  <a:prstGeom prst="line">
                    <a:avLst/>
                  </a:prstGeom>
                  <a:noFill/>
                  <a:ln w="31750">
                    <a:solidFill>
                      <a:srgbClr val="99CC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46" name="Line 216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3360"/>
                    <a:ext cx="0" cy="576"/>
                  </a:xfrm>
                  <a:prstGeom prst="line">
                    <a:avLst/>
                  </a:prstGeom>
                  <a:noFill/>
                  <a:ln w="31750">
                    <a:solidFill>
                      <a:srgbClr val="8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47" name="Oval 217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3888"/>
                    <a:ext cx="96" cy="9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00"/>
                      </a:gs>
                      <a:gs pos="100000">
                        <a:srgbClr val="475E00"/>
                      </a:gs>
                    </a:gsLst>
                    <a:lin ang="2700000" scaled="1"/>
                  </a:gra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 altLang="zh-TW" sz="1400"/>
                  </a:p>
                </p:txBody>
              </p:sp>
              <p:sp>
                <p:nvSpPr>
                  <p:cNvPr id="15448" name="Oval 218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3600"/>
                    <a:ext cx="96" cy="9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0000FF"/>
                      </a:gs>
                      <a:gs pos="100000">
                        <a:srgbClr val="000076"/>
                      </a:gs>
                    </a:gsLst>
                    <a:lin ang="5400000" scaled="1"/>
                  </a:gra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 altLang="zh-TW" sz="1400"/>
                  </a:p>
                </p:txBody>
              </p:sp>
              <p:sp>
                <p:nvSpPr>
                  <p:cNvPr id="15449" name="Oval 219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3888"/>
                    <a:ext cx="96" cy="9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00"/>
                      </a:gs>
                      <a:gs pos="100000">
                        <a:srgbClr val="475E00"/>
                      </a:gs>
                    </a:gsLst>
                    <a:lin ang="2700000" scaled="1"/>
                  </a:gra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 altLang="zh-TW" sz="1400"/>
                  </a:p>
                </p:txBody>
              </p:sp>
              <p:sp>
                <p:nvSpPr>
                  <p:cNvPr id="15450" name="Oval 220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3888"/>
                    <a:ext cx="96" cy="9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00"/>
                      </a:gs>
                      <a:gs pos="100000">
                        <a:srgbClr val="475E00"/>
                      </a:gs>
                    </a:gsLst>
                    <a:lin ang="2700000" scaled="1"/>
                  </a:gra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 altLang="zh-TW" sz="1400"/>
                  </a:p>
                </p:txBody>
              </p:sp>
              <p:sp>
                <p:nvSpPr>
                  <p:cNvPr id="15451" name="Oval 221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3600"/>
                    <a:ext cx="96" cy="9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0000FF"/>
                      </a:gs>
                      <a:gs pos="100000">
                        <a:srgbClr val="000076"/>
                      </a:gs>
                    </a:gsLst>
                    <a:lin ang="5400000" scaled="1"/>
                  </a:gra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 altLang="zh-TW" sz="1400"/>
                  </a:p>
                </p:txBody>
              </p:sp>
              <p:sp>
                <p:nvSpPr>
                  <p:cNvPr id="15452" name="Oval 222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3600"/>
                    <a:ext cx="96" cy="9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0000FF"/>
                      </a:gs>
                      <a:gs pos="100000">
                        <a:srgbClr val="000076"/>
                      </a:gs>
                    </a:gsLst>
                    <a:lin ang="5400000" scaled="1"/>
                  </a:gra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 altLang="zh-TW" sz="1400"/>
                  </a:p>
                </p:txBody>
              </p:sp>
              <p:sp>
                <p:nvSpPr>
                  <p:cNvPr id="15453" name="Oval 223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3312"/>
                    <a:ext cx="96" cy="9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00"/>
                      </a:gs>
                      <a:gs pos="100000">
                        <a:srgbClr val="475E00"/>
                      </a:gs>
                    </a:gsLst>
                    <a:lin ang="2700000" scaled="1"/>
                  </a:gra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 altLang="zh-TW" sz="1400"/>
                  </a:p>
                </p:txBody>
              </p:sp>
              <p:sp>
                <p:nvSpPr>
                  <p:cNvPr id="15454" name="Oval 224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3312"/>
                    <a:ext cx="96" cy="9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00"/>
                      </a:gs>
                      <a:gs pos="100000">
                        <a:srgbClr val="475E00"/>
                      </a:gs>
                    </a:gsLst>
                    <a:lin ang="2700000" scaled="1"/>
                  </a:gra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 altLang="zh-TW" sz="1400"/>
                  </a:p>
                </p:txBody>
              </p:sp>
              <p:sp>
                <p:nvSpPr>
                  <p:cNvPr id="15455" name="Oval 225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3312"/>
                    <a:ext cx="96" cy="9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00"/>
                      </a:gs>
                      <a:gs pos="100000">
                        <a:srgbClr val="475E00"/>
                      </a:gs>
                    </a:gsLst>
                    <a:lin ang="2700000" scaled="1"/>
                  </a:gra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 altLang="zh-TW" sz="1400"/>
                  </a:p>
                </p:txBody>
              </p:sp>
            </p:grpSp>
          </p:grpSp>
          <p:sp>
            <p:nvSpPr>
              <p:cNvPr id="15394" name="Text Box 59"/>
              <p:cNvSpPr txBox="1">
                <a:spLocks noChangeArrowheads="1"/>
              </p:cNvSpPr>
              <p:nvPr/>
            </p:nvSpPr>
            <p:spPr bwMode="auto">
              <a:xfrm>
                <a:off x="4237038" y="4191000"/>
                <a:ext cx="1096962" cy="5810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/>
                  <a:t>Horizontal</a:t>
                </a:r>
                <a:br>
                  <a:rPr lang="en-US" altLang="zh-TW"/>
                </a:br>
                <a:r>
                  <a:rPr lang="en-US" altLang="zh-TW"/>
                  <a:t>edges</a:t>
                </a:r>
              </a:p>
            </p:txBody>
          </p:sp>
          <p:sp>
            <p:nvSpPr>
              <p:cNvPr id="15395" name="Text Box 60"/>
              <p:cNvSpPr txBox="1">
                <a:spLocks noChangeArrowheads="1"/>
              </p:cNvSpPr>
              <p:nvPr/>
            </p:nvSpPr>
            <p:spPr bwMode="auto">
              <a:xfrm>
                <a:off x="3657600" y="3016250"/>
                <a:ext cx="577850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/>
                  <a:t>Vias</a:t>
                </a:r>
              </a:p>
            </p:txBody>
          </p:sp>
          <p:sp>
            <p:nvSpPr>
              <p:cNvPr id="15396" name="Line 62"/>
              <p:cNvSpPr>
                <a:spLocks noChangeShapeType="1"/>
              </p:cNvSpPr>
              <p:nvPr/>
            </p:nvSpPr>
            <p:spPr bwMode="auto">
              <a:xfrm flipH="1">
                <a:off x="3124200" y="3733800"/>
                <a:ext cx="9144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7" name="Line 63"/>
              <p:cNvSpPr>
                <a:spLocks noChangeShapeType="1"/>
              </p:cNvSpPr>
              <p:nvPr/>
            </p:nvSpPr>
            <p:spPr bwMode="auto">
              <a:xfrm flipH="1">
                <a:off x="3581400" y="4495800"/>
                <a:ext cx="685800" cy="457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8" name="Line 64"/>
              <p:cNvSpPr>
                <a:spLocks noChangeShapeType="1"/>
              </p:cNvSpPr>
              <p:nvPr/>
            </p:nvSpPr>
            <p:spPr bwMode="auto">
              <a:xfrm flipH="1" flipV="1">
                <a:off x="3581400" y="4038600"/>
                <a:ext cx="685800" cy="457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9" name="Text Box 59"/>
              <p:cNvSpPr txBox="1">
                <a:spLocks noChangeArrowheads="1"/>
              </p:cNvSpPr>
              <p:nvPr/>
            </p:nvSpPr>
            <p:spPr bwMode="auto">
              <a:xfrm>
                <a:off x="4016375" y="3429000"/>
                <a:ext cx="860425" cy="5810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/>
                  <a:t>Vertical</a:t>
                </a:r>
                <a:br>
                  <a:rPr lang="en-US" altLang="zh-TW"/>
                </a:br>
                <a:r>
                  <a:rPr lang="en-US" altLang="zh-TW"/>
                  <a:t>edges</a:t>
                </a:r>
              </a:p>
            </p:txBody>
          </p:sp>
          <p:sp>
            <p:nvSpPr>
              <p:cNvPr id="15400" name="Line 62"/>
              <p:cNvSpPr>
                <a:spLocks noChangeShapeType="1"/>
              </p:cNvSpPr>
              <p:nvPr/>
            </p:nvSpPr>
            <p:spPr bwMode="auto">
              <a:xfrm flipH="1">
                <a:off x="2819400" y="3200400"/>
                <a:ext cx="7620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367" name="Group 339"/>
            <p:cNvGrpSpPr>
              <a:grpSpLocks/>
            </p:cNvGrpSpPr>
            <p:nvPr/>
          </p:nvGrpSpPr>
          <p:grpSpPr bwMode="auto">
            <a:xfrm>
              <a:off x="5486400" y="3429000"/>
              <a:ext cx="3581400" cy="1190625"/>
              <a:chOff x="5486400" y="3429000"/>
              <a:chExt cx="3581400" cy="1190625"/>
            </a:xfrm>
          </p:grpSpPr>
          <p:grpSp>
            <p:nvGrpSpPr>
              <p:cNvPr id="15368" name="Group 259"/>
              <p:cNvGrpSpPr>
                <a:grpSpLocks/>
              </p:cNvGrpSpPr>
              <p:nvPr/>
            </p:nvGrpSpPr>
            <p:grpSpPr bwMode="auto">
              <a:xfrm>
                <a:off x="6096000" y="3429000"/>
                <a:ext cx="2971800" cy="1143000"/>
                <a:chOff x="864" y="3312"/>
                <a:chExt cx="1872" cy="720"/>
              </a:xfrm>
            </p:grpSpPr>
            <p:grpSp>
              <p:nvGrpSpPr>
                <p:cNvPr id="15376" name="Group 245"/>
                <p:cNvGrpSpPr>
                  <a:grpSpLocks/>
                </p:cNvGrpSpPr>
                <p:nvPr/>
              </p:nvGrpSpPr>
              <p:grpSpPr bwMode="auto">
                <a:xfrm>
                  <a:off x="864" y="3312"/>
                  <a:ext cx="1872" cy="720"/>
                  <a:chOff x="864" y="3312"/>
                  <a:chExt cx="1872" cy="720"/>
                </a:xfrm>
              </p:grpSpPr>
              <p:sp>
                <p:nvSpPr>
                  <p:cNvPr id="15388" name="Line 236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3312"/>
                    <a:ext cx="720" cy="72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89" name="Line 237"/>
                  <p:cNvSpPr>
                    <a:spLocks noChangeShapeType="1"/>
                  </p:cNvSpPr>
                  <p:nvPr/>
                </p:nvSpPr>
                <p:spPr bwMode="auto">
                  <a:xfrm>
                    <a:off x="1632" y="3312"/>
                    <a:ext cx="720" cy="72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90" name="Line 238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3792"/>
                    <a:ext cx="115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91" name="Line 240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3552"/>
                    <a:ext cx="115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92" name="AutoShape 241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864" y="3312"/>
                    <a:ext cx="1872" cy="720"/>
                  </a:xfrm>
                  <a:prstGeom prst="parallelogram">
                    <a:avLst>
                      <a:gd name="adj" fmla="val 100545"/>
                    </a:avLst>
                  </a:prstGeom>
                  <a:noFill/>
                  <a:ln w="317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5377" name="AutoShape 248"/>
                <p:cNvSpPr>
                  <a:spLocks noChangeArrowheads="1"/>
                </p:cNvSpPr>
                <p:nvPr/>
              </p:nvSpPr>
              <p:spPr bwMode="auto">
                <a:xfrm flipH="1">
                  <a:off x="1056" y="3408"/>
                  <a:ext cx="192" cy="96"/>
                </a:xfrm>
                <a:prstGeom prst="parallelogram">
                  <a:avLst>
                    <a:gd name="adj" fmla="val 108333"/>
                  </a:avLst>
                </a:prstGeom>
                <a:gradFill rotWithShape="1">
                  <a:gsLst>
                    <a:gs pos="0">
                      <a:srgbClr val="FF9900"/>
                    </a:gs>
                    <a:gs pos="100000">
                      <a:srgbClr val="C27400"/>
                    </a:gs>
                  </a:gsLst>
                  <a:lin ang="2700000" scaled="1"/>
                </a:gra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378" name="AutoShape 249"/>
                <p:cNvSpPr>
                  <a:spLocks noChangeArrowheads="1"/>
                </p:cNvSpPr>
                <p:nvPr/>
              </p:nvSpPr>
              <p:spPr bwMode="auto">
                <a:xfrm flipH="1">
                  <a:off x="2016" y="3600"/>
                  <a:ext cx="192" cy="96"/>
                </a:xfrm>
                <a:prstGeom prst="parallelogram">
                  <a:avLst>
                    <a:gd name="adj" fmla="val 110417"/>
                  </a:avLst>
                </a:prstGeom>
                <a:gradFill rotWithShape="1">
                  <a:gsLst>
                    <a:gs pos="0">
                      <a:srgbClr val="FF9900"/>
                    </a:gs>
                    <a:gs pos="100000">
                      <a:srgbClr val="C27400"/>
                    </a:gs>
                  </a:gsLst>
                  <a:lin ang="2700000" scaled="1"/>
                </a:gra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379" name="AutoShape 250"/>
                <p:cNvSpPr>
                  <a:spLocks noChangeArrowheads="1"/>
                </p:cNvSpPr>
                <p:nvPr/>
              </p:nvSpPr>
              <p:spPr bwMode="auto">
                <a:xfrm flipH="1">
                  <a:off x="1584" y="3840"/>
                  <a:ext cx="192" cy="96"/>
                </a:xfrm>
                <a:prstGeom prst="parallelogram">
                  <a:avLst>
                    <a:gd name="adj" fmla="val 108333"/>
                  </a:avLst>
                </a:prstGeom>
                <a:gradFill rotWithShape="1">
                  <a:gsLst>
                    <a:gs pos="0">
                      <a:srgbClr val="FF9900"/>
                    </a:gs>
                    <a:gs pos="100000">
                      <a:srgbClr val="C27400"/>
                    </a:gs>
                  </a:gsLst>
                  <a:lin ang="2700000" scaled="1"/>
                </a:gra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380" name="AutoShape 251"/>
                <p:cNvSpPr>
                  <a:spLocks noChangeArrowheads="1"/>
                </p:cNvSpPr>
                <p:nvPr/>
              </p:nvSpPr>
              <p:spPr bwMode="auto">
                <a:xfrm flipH="1">
                  <a:off x="1872" y="3840"/>
                  <a:ext cx="240" cy="48"/>
                </a:xfrm>
                <a:prstGeom prst="parallelogram">
                  <a:avLst>
                    <a:gd name="adj" fmla="val 129167"/>
                  </a:avLst>
                </a:prstGeom>
                <a:gradFill rotWithShape="1">
                  <a:gsLst>
                    <a:gs pos="0">
                      <a:srgbClr val="3366FF"/>
                    </a:gs>
                    <a:gs pos="100000">
                      <a:srgbClr val="274EC2"/>
                    </a:gs>
                  </a:gsLst>
                  <a:lin ang="5400000" scaled="1"/>
                </a:gra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381" name="AutoShape 252"/>
                <p:cNvSpPr>
                  <a:spLocks noChangeArrowheads="1"/>
                </p:cNvSpPr>
                <p:nvPr/>
              </p:nvSpPr>
              <p:spPr bwMode="auto">
                <a:xfrm flipH="1">
                  <a:off x="1920" y="3456"/>
                  <a:ext cx="240" cy="48"/>
                </a:xfrm>
                <a:prstGeom prst="parallelogram">
                  <a:avLst>
                    <a:gd name="adj" fmla="val 120833"/>
                  </a:avLst>
                </a:prstGeom>
                <a:gradFill rotWithShape="1">
                  <a:gsLst>
                    <a:gs pos="0">
                      <a:srgbClr val="3366FF"/>
                    </a:gs>
                    <a:gs pos="100000">
                      <a:srgbClr val="274EC2"/>
                    </a:gs>
                  </a:gsLst>
                  <a:lin ang="5400000" scaled="1"/>
                </a:gra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382" name="AutoShape 253"/>
                <p:cNvSpPr>
                  <a:spLocks noChangeArrowheads="1"/>
                </p:cNvSpPr>
                <p:nvPr/>
              </p:nvSpPr>
              <p:spPr bwMode="auto">
                <a:xfrm flipH="1">
                  <a:off x="1248" y="3600"/>
                  <a:ext cx="240" cy="48"/>
                </a:xfrm>
                <a:prstGeom prst="parallelogram">
                  <a:avLst>
                    <a:gd name="adj" fmla="val 137500"/>
                  </a:avLst>
                </a:prstGeom>
                <a:gradFill rotWithShape="1">
                  <a:gsLst>
                    <a:gs pos="0">
                      <a:srgbClr val="3366FF"/>
                    </a:gs>
                    <a:gs pos="100000">
                      <a:srgbClr val="274EC2"/>
                    </a:gs>
                  </a:gsLst>
                  <a:lin ang="5400000" scaled="1"/>
                </a:gra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383" name="AutoShape 254"/>
                <p:cNvSpPr>
                  <a:spLocks noChangeArrowheads="1"/>
                </p:cNvSpPr>
                <p:nvPr/>
              </p:nvSpPr>
              <p:spPr bwMode="auto">
                <a:xfrm flipH="1">
                  <a:off x="2256" y="3696"/>
                  <a:ext cx="144" cy="48"/>
                </a:xfrm>
                <a:prstGeom prst="parallelogram">
                  <a:avLst>
                    <a:gd name="adj" fmla="val 108333"/>
                  </a:avLst>
                </a:prstGeom>
                <a:gradFill rotWithShape="1">
                  <a:gsLst>
                    <a:gs pos="0">
                      <a:srgbClr val="969696"/>
                    </a:gs>
                    <a:gs pos="100000">
                      <a:srgbClr val="727272"/>
                    </a:gs>
                  </a:gsLst>
                  <a:lin ang="2700000" scaled="1"/>
                </a:gra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384" name="AutoShape 255"/>
                <p:cNvSpPr>
                  <a:spLocks noChangeArrowheads="1"/>
                </p:cNvSpPr>
                <p:nvPr/>
              </p:nvSpPr>
              <p:spPr bwMode="auto">
                <a:xfrm flipH="1">
                  <a:off x="1728" y="3360"/>
                  <a:ext cx="144" cy="48"/>
                </a:xfrm>
                <a:prstGeom prst="parallelogram">
                  <a:avLst>
                    <a:gd name="adj" fmla="val 108333"/>
                  </a:avLst>
                </a:prstGeom>
                <a:gradFill rotWithShape="1">
                  <a:gsLst>
                    <a:gs pos="0">
                      <a:srgbClr val="969696"/>
                    </a:gs>
                    <a:gs pos="100000">
                      <a:srgbClr val="727272"/>
                    </a:gs>
                  </a:gsLst>
                  <a:lin ang="2700000" scaled="1"/>
                </a:gra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385" name="AutoShape 256"/>
                <p:cNvSpPr>
                  <a:spLocks noChangeArrowheads="1"/>
                </p:cNvSpPr>
                <p:nvPr/>
              </p:nvSpPr>
              <p:spPr bwMode="auto">
                <a:xfrm flipH="1">
                  <a:off x="2064" y="3936"/>
                  <a:ext cx="144" cy="48"/>
                </a:xfrm>
                <a:prstGeom prst="parallelogram">
                  <a:avLst>
                    <a:gd name="adj" fmla="val 108333"/>
                  </a:avLst>
                </a:prstGeom>
                <a:gradFill rotWithShape="1">
                  <a:gsLst>
                    <a:gs pos="0">
                      <a:srgbClr val="969696"/>
                    </a:gs>
                    <a:gs pos="100000">
                      <a:srgbClr val="727272"/>
                    </a:gs>
                  </a:gsLst>
                  <a:lin ang="2700000" scaled="1"/>
                </a:gra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386" name="AutoShape 257"/>
                <p:cNvSpPr>
                  <a:spLocks noChangeArrowheads="1"/>
                </p:cNvSpPr>
                <p:nvPr/>
              </p:nvSpPr>
              <p:spPr bwMode="auto">
                <a:xfrm flipH="1">
                  <a:off x="1776" y="3696"/>
                  <a:ext cx="144" cy="48"/>
                </a:xfrm>
                <a:prstGeom prst="parallelogram">
                  <a:avLst>
                    <a:gd name="adj" fmla="val 108333"/>
                  </a:avLst>
                </a:prstGeom>
                <a:gradFill rotWithShape="1">
                  <a:gsLst>
                    <a:gs pos="0">
                      <a:srgbClr val="969696"/>
                    </a:gs>
                    <a:gs pos="100000">
                      <a:srgbClr val="727272"/>
                    </a:gs>
                  </a:gsLst>
                  <a:lin ang="2700000" scaled="1"/>
                </a:gra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387" name="AutoShape 258"/>
                <p:cNvSpPr>
                  <a:spLocks noChangeArrowheads="1"/>
                </p:cNvSpPr>
                <p:nvPr/>
              </p:nvSpPr>
              <p:spPr bwMode="auto">
                <a:xfrm flipH="1">
                  <a:off x="1488" y="3456"/>
                  <a:ext cx="240" cy="48"/>
                </a:xfrm>
                <a:prstGeom prst="parallelogram">
                  <a:avLst>
                    <a:gd name="adj" fmla="val 129167"/>
                  </a:avLst>
                </a:prstGeom>
                <a:gradFill rotWithShape="1">
                  <a:gsLst>
                    <a:gs pos="0">
                      <a:srgbClr val="3366FF"/>
                    </a:gs>
                    <a:gs pos="100000">
                      <a:srgbClr val="274EC2"/>
                    </a:gs>
                  </a:gsLst>
                  <a:lin ang="5400000" scaled="1"/>
                </a:gra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369" name="Group 107"/>
              <p:cNvGrpSpPr>
                <a:grpSpLocks/>
              </p:cNvGrpSpPr>
              <p:nvPr/>
            </p:nvGrpSpPr>
            <p:grpSpPr bwMode="auto">
              <a:xfrm>
                <a:off x="5486400" y="3429000"/>
                <a:ext cx="2209800" cy="1190625"/>
                <a:chOff x="480" y="3312"/>
                <a:chExt cx="1392" cy="750"/>
              </a:xfrm>
            </p:grpSpPr>
            <p:sp>
              <p:nvSpPr>
                <p:cNvPr id="15370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720" y="3696"/>
                  <a:ext cx="492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TW"/>
                    <a:t>global </a:t>
                  </a:r>
                  <a:br>
                    <a:rPr lang="en-US" altLang="zh-TW"/>
                  </a:br>
                  <a:r>
                    <a:rPr lang="en-US" altLang="zh-TW"/>
                    <a:t>edges</a:t>
                  </a:r>
                </a:p>
              </p:txBody>
            </p:sp>
            <p:sp>
              <p:nvSpPr>
                <p:cNvPr id="15371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480" y="3312"/>
                  <a:ext cx="492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TW"/>
                    <a:t>global </a:t>
                  </a:r>
                  <a:br>
                    <a:rPr lang="en-US" altLang="zh-TW"/>
                  </a:br>
                  <a:r>
                    <a:rPr lang="en-US" altLang="zh-TW"/>
                    <a:t>bins</a:t>
                  </a:r>
                </a:p>
              </p:txBody>
            </p:sp>
            <p:sp>
              <p:nvSpPr>
                <p:cNvPr id="15372" name="Line 61"/>
                <p:cNvSpPr>
                  <a:spLocks noChangeShapeType="1"/>
                </p:cNvSpPr>
                <p:nvPr/>
              </p:nvSpPr>
              <p:spPr bwMode="auto">
                <a:xfrm flipV="1">
                  <a:off x="912" y="3360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73" name="Line 62"/>
                <p:cNvSpPr>
                  <a:spLocks noChangeShapeType="1"/>
                </p:cNvSpPr>
                <p:nvPr/>
              </p:nvSpPr>
              <p:spPr bwMode="auto">
                <a:xfrm>
                  <a:off x="912" y="3504"/>
                  <a:ext cx="480" cy="24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74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200" y="3792"/>
                  <a:ext cx="33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75" name="Line 64"/>
                <p:cNvSpPr>
                  <a:spLocks noChangeShapeType="1"/>
                </p:cNvSpPr>
                <p:nvPr/>
              </p:nvSpPr>
              <p:spPr bwMode="auto">
                <a:xfrm>
                  <a:off x="1200" y="3888"/>
                  <a:ext cx="672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smtClean="0">
                <a:latin typeface="Arial" pitchFamily="34" charset="0"/>
                <a:ea typeface="PMingLiU"/>
                <a:cs typeface="PMingLiU"/>
              </a:rPr>
              <a:t>Our Contributions</a:t>
            </a:r>
          </a:p>
        </p:txBody>
      </p:sp>
      <p:grpSp>
        <p:nvGrpSpPr>
          <p:cNvPr id="16387" name="Group 83"/>
          <p:cNvGrpSpPr>
            <a:grpSpLocks/>
          </p:cNvGrpSpPr>
          <p:nvPr/>
        </p:nvGrpSpPr>
        <p:grpSpPr bwMode="auto">
          <a:xfrm>
            <a:off x="3581400" y="2057400"/>
            <a:ext cx="2133600" cy="1371600"/>
            <a:chOff x="2256" y="1296"/>
            <a:chExt cx="1344" cy="864"/>
          </a:xfrm>
        </p:grpSpPr>
        <p:sp>
          <p:nvSpPr>
            <p:cNvPr id="16411" name="Line 16"/>
            <p:cNvSpPr>
              <a:spLocks noChangeShapeType="1"/>
            </p:cNvSpPr>
            <p:nvPr/>
          </p:nvSpPr>
          <p:spPr bwMode="auto">
            <a:xfrm>
              <a:off x="2928" y="129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2" name="AutoShape 74"/>
            <p:cNvSpPr>
              <a:spLocks noChangeArrowheads="1"/>
            </p:cNvSpPr>
            <p:nvPr/>
          </p:nvSpPr>
          <p:spPr bwMode="auto">
            <a:xfrm>
              <a:off x="2256" y="1632"/>
              <a:ext cx="1344" cy="52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CCFF"/>
                </a:gs>
                <a:gs pos="100000">
                  <a:srgbClr val="FFFF99"/>
                </a:gs>
              </a:gsLst>
              <a:lin ang="5400000" scaled="1"/>
            </a:gra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/>
              <a:r>
                <a:rPr lang="en-US" altLang="zh-TW" sz="2000"/>
                <a:t>IP Formulation</a:t>
              </a:r>
              <a:endParaRPr lang="zh-TW" altLang="en-US" sz="1800"/>
            </a:p>
          </p:txBody>
        </p:sp>
      </p:grpSp>
      <p:grpSp>
        <p:nvGrpSpPr>
          <p:cNvPr id="16388" name="Group 84"/>
          <p:cNvGrpSpPr>
            <a:grpSpLocks/>
          </p:cNvGrpSpPr>
          <p:nvPr/>
        </p:nvGrpSpPr>
        <p:grpSpPr bwMode="auto">
          <a:xfrm>
            <a:off x="1676400" y="3429000"/>
            <a:ext cx="5943600" cy="1450975"/>
            <a:chOff x="1056" y="2160"/>
            <a:chExt cx="3744" cy="914"/>
          </a:xfrm>
        </p:grpSpPr>
        <p:sp>
          <p:nvSpPr>
            <p:cNvPr id="16407" name="Line 17"/>
            <p:cNvSpPr>
              <a:spLocks noChangeShapeType="1"/>
            </p:cNvSpPr>
            <p:nvPr/>
          </p:nvSpPr>
          <p:spPr bwMode="auto">
            <a:xfrm flipH="1">
              <a:off x="1872" y="2160"/>
              <a:ext cx="1056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8" name="Line 20"/>
            <p:cNvSpPr>
              <a:spLocks noChangeShapeType="1"/>
            </p:cNvSpPr>
            <p:nvPr/>
          </p:nvSpPr>
          <p:spPr bwMode="auto">
            <a:xfrm>
              <a:off x="2928" y="2160"/>
              <a:ext cx="1056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9" name="AutoShape 79"/>
            <p:cNvSpPr>
              <a:spLocks noChangeArrowheads="1"/>
            </p:cNvSpPr>
            <p:nvPr/>
          </p:nvSpPr>
          <p:spPr bwMode="auto">
            <a:xfrm>
              <a:off x="1056" y="2544"/>
              <a:ext cx="1630" cy="53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00FFCC"/>
                </a:gs>
              </a:gsLst>
              <a:lin ang="5400000" scaled="1"/>
            </a:gra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/>
              <a:r>
                <a:rPr lang="en-US" altLang="zh-TW" sz="2000"/>
                <a:t>Price and Branch</a:t>
              </a:r>
              <a:endParaRPr lang="zh-TW" altLang="en-US" sz="1800"/>
            </a:p>
          </p:txBody>
        </p:sp>
        <p:sp>
          <p:nvSpPr>
            <p:cNvPr id="16410" name="AutoShape 80"/>
            <p:cNvSpPr>
              <a:spLocks noChangeArrowheads="1"/>
            </p:cNvSpPr>
            <p:nvPr/>
          </p:nvSpPr>
          <p:spPr bwMode="auto">
            <a:xfrm>
              <a:off x="3170" y="2544"/>
              <a:ext cx="1630" cy="53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00FFCC"/>
                </a:gs>
              </a:gsLst>
              <a:lin ang="5400000" scaled="1"/>
            </a:gra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/>
                <a:t>Problem Decomposition</a:t>
              </a:r>
            </a:p>
            <a:p>
              <a:pPr algn="ctr"/>
              <a:r>
                <a:rPr lang="en-US" altLang="zh-TW" sz="1800"/>
                <a:t>(</a:t>
              </a:r>
              <a:r>
                <a:rPr lang="en-US" altLang="zh-TW" sz="1800" i="1"/>
                <a:t>parallel execution</a:t>
              </a:r>
              <a:r>
                <a:rPr lang="en-US" altLang="zh-TW" sz="1800"/>
                <a:t>)</a:t>
              </a:r>
              <a:endParaRPr lang="zh-TW" altLang="en-US" sz="1800"/>
            </a:p>
          </p:txBody>
        </p:sp>
      </p:grpSp>
      <p:grpSp>
        <p:nvGrpSpPr>
          <p:cNvPr id="16389" name="Group 85"/>
          <p:cNvGrpSpPr>
            <a:grpSpLocks/>
          </p:cNvGrpSpPr>
          <p:nvPr/>
        </p:nvGrpSpPr>
        <p:grpSpPr bwMode="auto">
          <a:xfrm>
            <a:off x="2971800" y="4876800"/>
            <a:ext cx="3352800" cy="1447800"/>
            <a:chOff x="1872" y="3072"/>
            <a:chExt cx="2112" cy="912"/>
          </a:xfrm>
        </p:grpSpPr>
        <p:sp>
          <p:nvSpPr>
            <p:cNvPr id="16404" name="Line 27"/>
            <p:cNvSpPr>
              <a:spLocks noChangeShapeType="1"/>
            </p:cNvSpPr>
            <p:nvPr/>
          </p:nvSpPr>
          <p:spPr bwMode="auto">
            <a:xfrm>
              <a:off x="1872" y="3072"/>
              <a:ext cx="1056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5" name="Line 28"/>
            <p:cNvSpPr>
              <a:spLocks noChangeShapeType="1"/>
            </p:cNvSpPr>
            <p:nvPr/>
          </p:nvSpPr>
          <p:spPr bwMode="auto">
            <a:xfrm flipH="1">
              <a:off x="2928" y="3072"/>
              <a:ext cx="1056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6" name="AutoShape 82"/>
            <p:cNvSpPr>
              <a:spLocks noChangeArrowheads="1"/>
            </p:cNvSpPr>
            <p:nvPr/>
          </p:nvSpPr>
          <p:spPr bwMode="auto">
            <a:xfrm>
              <a:off x="2016" y="3456"/>
              <a:ext cx="1824" cy="528"/>
            </a:xfrm>
            <a:prstGeom prst="flowChartDocument">
              <a:avLst/>
            </a:prstGeom>
            <a:gradFill rotWithShape="1">
              <a:gsLst>
                <a:gs pos="0">
                  <a:srgbClr val="00FFCC"/>
                </a:gs>
                <a:gs pos="100000">
                  <a:srgbClr val="00FFCC"/>
                </a:gs>
              </a:gsLst>
              <a:lin ang="5400000" scaled="1"/>
            </a:gra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400"/>
              <a:r>
                <a:rPr lang="en-US" altLang="zh-TW" sz="2000"/>
                <a:t>Scalable IP for GR</a:t>
              </a:r>
              <a:endParaRPr lang="zh-TW" altLang="en-US" sz="1800"/>
            </a:p>
          </p:txBody>
        </p:sp>
      </p:grpSp>
      <p:sp>
        <p:nvSpPr>
          <p:cNvPr id="16390" name="AutoShape 72"/>
          <p:cNvSpPr>
            <a:spLocks noChangeArrowheads="1"/>
          </p:cNvSpPr>
          <p:nvPr/>
        </p:nvSpPr>
        <p:spPr bwMode="auto">
          <a:xfrm>
            <a:off x="3200400" y="1524000"/>
            <a:ext cx="2895600" cy="609600"/>
          </a:xfrm>
          <a:prstGeom prst="flowChartDocument">
            <a:avLst/>
          </a:prstGeom>
          <a:solidFill>
            <a:srgbClr val="00C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en-US" altLang="zh-TW" sz="2000"/>
              <a:t>Global Routing</a:t>
            </a:r>
          </a:p>
        </p:txBody>
      </p:sp>
      <p:grpSp>
        <p:nvGrpSpPr>
          <p:cNvPr id="16391" name="Group 86"/>
          <p:cNvGrpSpPr>
            <a:grpSpLocks/>
          </p:cNvGrpSpPr>
          <p:nvPr/>
        </p:nvGrpSpPr>
        <p:grpSpPr bwMode="auto">
          <a:xfrm>
            <a:off x="1676400" y="3429000"/>
            <a:ext cx="5943600" cy="1450975"/>
            <a:chOff x="1056" y="2160"/>
            <a:chExt cx="3744" cy="914"/>
          </a:xfrm>
        </p:grpSpPr>
        <p:sp>
          <p:nvSpPr>
            <p:cNvPr id="16400" name="Line 87"/>
            <p:cNvSpPr>
              <a:spLocks noChangeShapeType="1"/>
            </p:cNvSpPr>
            <p:nvPr/>
          </p:nvSpPr>
          <p:spPr bwMode="auto">
            <a:xfrm flipH="1">
              <a:off x="1872" y="2160"/>
              <a:ext cx="1056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1" name="Line 88"/>
            <p:cNvSpPr>
              <a:spLocks noChangeShapeType="1"/>
            </p:cNvSpPr>
            <p:nvPr/>
          </p:nvSpPr>
          <p:spPr bwMode="auto">
            <a:xfrm>
              <a:off x="2928" y="2160"/>
              <a:ext cx="1056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2" name="AutoShape 89"/>
            <p:cNvSpPr>
              <a:spLocks noChangeArrowheads="1"/>
            </p:cNvSpPr>
            <p:nvPr/>
          </p:nvSpPr>
          <p:spPr bwMode="auto">
            <a:xfrm>
              <a:off x="1056" y="2544"/>
              <a:ext cx="1630" cy="53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solidFill>
                    <a:srgbClr val="969696"/>
                  </a:solidFill>
                </a:rPr>
                <a:t>Price and Branch</a:t>
              </a:r>
              <a:endParaRPr lang="zh-TW" altLang="en-US" sz="1800">
                <a:solidFill>
                  <a:srgbClr val="969696"/>
                </a:solidFill>
              </a:endParaRPr>
            </a:p>
          </p:txBody>
        </p:sp>
        <p:sp>
          <p:nvSpPr>
            <p:cNvPr id="16403" name="AutoShape 90"/>
            <p:cNvSpPr>
              <a:spLocks noChangeArrowheads="1"/>
            </p:cNvSpPr>
            <p:nvPr/>
          </p:nvSpPr>
          <p:spPr bwMode="auto">
            <a:xfrm>
              <a:off x="3170" y="2544"/>
              <a:ext cx="1630" cy="53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>
                  <a:solidFill>
                    <a:srgbClr val="969696"/>
                  </a:solidFill>
                </a:rPr>
                <a:t>Problem Decomposition</a:t>
              </a:r>
            </a:p>
          </p:txBody>
        </p:sp>
      </p:grpSp>
      <p:grpSp>
        <p:nvGrpSpPr>
          <p:cNvPr id="16392" name="Group 91"/>
          <p:cNvGrpSpPr>
            <a:grpSpLocks/>
          </p:cNvGrpSpPr>
          <p:nvPr/>
        </p:nvGrpSpPr>
        <p:grpSpPr bwMode="auto">
          <a:xfrm>
            <a:off x="2971800" y="4876800"/>
            <a:ext cx="3352800" cy="1447800"/>
            <a:chOff x="1872" y="3072"/>
            <a:chExt cx="2112" cy="912"/>
          </a:xfrm>
        </p:grpSpPr>
        <p:sp>
          <p:nvSpPr>
            <p:cNvPr id="16397" name="Line 92"/>
            <p:cNvSpPr>
              <a:spLocks noChangeShapeType="1"/>
            </p:cNvSpPr>
            <p:nvPr/>
          </p:nvSpPr>
          <p:spPr bwMode="auto">
            <a:xfrm>
              <a:off x="1872" y="3072"/>
              <a:ext cx="1056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8" name="Line 93"/>
            <p:cNvSpPr>
              <a:spLocks noChangeShapeType="1"/>
            </p:cNvSpPr>
            <p:nvPr/>
          </p:nvSpPr>
          <p:spPr bwMode="auto">
            <a:xfrm flipH="1">
              <a:off x="2928" y="3072"/>
              <a:ext cx="1056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9" name="AutoShape 94"/>
            <p:cNvSpPr>
              <a:spLocks noChangeArrowheads="1"/>
            </p:cNvSpPr>
            <p:nvPr/>
          </p:nvSpPr>
          <p:spPr bwMode="auto">
            <a:xfrm>
              <a:off x="2016" y="3456"/>
              <a:ext cx="1824" cy="528"/>
            </a:xfrm>
            <a:prstGeom prst="flowChartDocumen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solidFill>
                    <a:srgbClr val="969696"/>
                  </a:solidFill>
                </a:rPr>
                <a:t>GRIP: Global Routing via </a:t>
              </a:r>
            </a:p>
            <a:p>
              <a:pPr algn="ctr"/>
              <a:r>
                <a:rPr lang="en-US" altLang="zh-TW" sz="2000">
                  <a:solidFill>
                    <a:srgbClr val="969696"/>
                  </a:solidFill>
                </a:rPr>
                <a:t>Integer Programming</a:t>
              </a:r>
              <a:endParaRPr lang="zh-TW" altLang="en-US" sz="1800">
                <a:solidFill>
                  <a:srgbClr val="969696"/>
                </a:solidFill>
              </a:endParaRPr>
            </a:p>
          </p:txBody>
        </p:sp>
      </p:grpSp>
      <p:sp>
        <p:nvSpPr>
          <p:cNvPr id="16393" name="AutoShape 95"/>
          <p:cNvSpPr>
            <a:spLocks noChangeArrowheads="1"/>
          </p:cNvSpPr>
          <p:nvPr/>
        </p:nvSpPr>
        <p:spPr bwMode="auto">
          <a:xfrm>
            <a:off x="3200400" y="1524000"/>
            <a:ext cx="2895600" cy="609600"/>
          </a:xfrm>
          <a:prstGeom prst="flowChartDocumen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969696"/>
                </a:solidFill>
              </a:rPr>
              <a:t>Global Routing</a:t>
            </a:r>
          </a:p>
        </p:txBody>
      </p:sp>
      <p:sp>
        <p:nvSpPr>
          <p:cNvPr id="16394" name="Text Box 26"/>
          <p:cNvSpPr txBox="1">
            <a:spLocks noChangeArrowheads="1"/>
          </p:cNvSpPr>
          <p:nvPr/>
        </p:nvSpPr>
        <p:spPr bwMode="auto">
          <a:xfrm>
            <a:off x="5791200" y="2513013"/>
            <a:ext cx="3200400" cy="9239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buFontTx/>
              <a:buChar char="•"/>
            </a:pPr>
            <a:r>
              <a:rPr lang="en-US" altLang="zh-TW" sz="1800"/>
              <a:t> In terms of all potential candidate routes for a net</a:t>
            </a:r>
          </a:p>
          <a:p>
            <a:pPr defTabSz="914400">
              <a:buFontTx/>
              <a:buChar char="•"/>
            </a:pPr>
            <a:r>
              <a:rPr lang="zh-TW" altLang="en-US" sz="1800"/>
              <a:t> </a:t>
            </a:r>
            <a:r>
              <a:rPr lang="en-US" altLang="zh-TW" sz="1800"/>
              <a:t>Considers 3D routes directly</a:t>
            </a:r>
          </a:p>
        </p:txBody>
      </p:sp>
      <p:sp>
        <p:nvSpPr>
          <p:cNvPr id="16395" name="Text Box 26"/>
          <p:cNvSpPr txBox="1">
            <a:spLocks noChangeArrowheads="1"/>
          </p:cNvSpPr>
          <p:nvPr/>
        </p:nvSpPr>
        <p:spPr bwMode="auto">
          <a:xfrm>
            <a:off x="457200" y="4876800"/>
            <a:ext cx="2819400" cy="9239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buFontTx/>
              <a:buChar char="•"/>
            </a:pPr>
            <a:r>
              <a:rPr lang="en-US" altLang="zh-TW" sz="1800"/>
              <a:t> Systematic </a:t>
            </a:r>
            <a:r>
              <a:rPr lang="en-US" altLang="zh-TW" sz="1800" i="1"/>
              <a:t>pricing </a:t>
            </a:r>
            <a:br>
              <a:rPr lang="en-US" altLang="zh-TW" sz="1800" i="1"/>
            </a:br>
            <a:r>
              <a:rPr lang="en-US" altLang="zh-TW" sz="1800" i="1"/>
              <a:t>  </a:t>
            </a:r>
            <a:r>
              <a:rPr lang="en-US" altLang="zh-TW" sz="1800"/>
              <a:t>approach to identify</a:t>
            </a:r>
            <a:br>
              <a:rPr lang="en-US" altLang="zh-TW" sz="1800"/>
            </a:br>
            <a:r>
              <a:rPr lang="en-US" altLang="zh-TW" sz="1800"/>
              <a:t>  candidate routes</a:t>
            </a:r>
          </a:p>
        </p:txBody>
      </p:sp>
      <p:sp>
        <p:nvSpPr>
          <p:cNvPr id="16396" name="Text Box 26"/>
          <p:cNvSpPr txBox="1">
            <a:spLocks noChangeArrowheads="1"/>
          </p:cNvSpPr>
          <p:nvPr/>
        </p:nvSpPr>
        <p:spPr bwMode="auto">
          <a:xfrm>
            <a:off x="6172200" y="4876800"/>
            <a:ext cx="2971800" cy="915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buFontTx/>
              <a:buChar char="•"/>
            </a:pPr>
            <a:r>
              <a:rPr lang="en-US" altLang="zh-TW" sz="1800"/>
              <a:t> Decompose problem into </a:t>
            </a:r>
            <a:br>
              <a:rPr lang="en-US" altLang="zh-TW" sz="1800"/>
            </a:br>
            <a:r>
              <a:rPr lang="en-US" altLang="zh-TW" sz="1800"/>
              <a:t>  “balanced” subproblems </a:t>
            </a:r>
            <a:br>
              <a:rPr lang="en-US" altLang="zh-TW" sz="1800"/>
            </a:br>
            <a:r>
              <a:rPr lang="en-US" altLang="zh-TW" sz="1800"/>
              <a:t>  to improve runtime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smtClean="0">
                <a:latin typeface="Arial" pitchFamily="34" charset="0"/>
                <a:ea typeface="PMingLiU"/>
                <a:cs typeface="PMingLiU"/>
              </a:rPr>
              <a:t>Integer Programming Formulation </a:t>
            </a:r>
            <a:endParaRPr lang="zh-TW" altLang="en-US" sz="3600" smtClean="0">
              <a:latin typeface="Arial" pitchFamily="34" charset="0"/>
              <a:ea typeface="PMingLiU"/>
              <a:cs typeface="PMingLiU"/>
            </a:endParaRP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2514600" y="1447800"/>
          <a:ext cx="5175250" cy="248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4" imgW="3441600" imgH="1650960" progId="">
                  <p:embed/>
                </p:oleObj>
              </mc:Choice>
              <mc:Fallback>
                <p:oleObj name="Equation" r:id="rId4" imgW="3441600" imgH="165096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447800"/>
                        <a:ext cx="5175250" cy="2487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44" name="Group 75"/>
          <p:cNvGrpSpPr>
            <a:grpSpLocks/>
          </p:cNvGrpSpPr>
          <p:nvPr/>
        </p:nvGrpSpPr>
        <p:grpSpPr bwMode="auto">
          <a:xfrm>
            <a:off x="1725613" y="4481513"/>
            <a:ext cx="2133600" cy="2057400"/>
            <a:chOff x="1248" y="2448"/>
            <a:chExt cx="1344" cy="1296"/>
          </a:xfrm>
        </p:grpSpPr>
        <p:sp>
          <p:nvSpPr>
            <p:cNvPr id="1062" name="Line 76"/>
            <p:cNvSpPr>
              <a:spLocks noChangeShapeType="1"/>
            </p:cNvSpPr>
            <p:nvPr/>
          </p:nvSpPr>
          <p:spPr bwMode="auto">
            <a:xfrm>
              <a:off x="1920" y="2448"/>
              <a:ext cx="0" cy="129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Line 77"/>
            <p:cNvSpPr>
              <a:spLocks noChangeShapeType="1"/>
            </p:cNvSpPr>
            <p:nvPr/>
          </p:nvSpPr>
          <p:spPr bwMode="auto">
            <a:xfrm>
              <a:off x="2256" y="2448"/>
              <a:ext cx="0" cy="129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Line 78"/>
            <p:cNvSpPr>
              <a:spLocks noChangeShapeType="1"/>
            </p:cNvSpPr>
            <p:nvPr/>
          </p:nvSpPr>
          <p:spPr bwMode="auto">
            <a:xfrm>
              <a:off x="1584" y="2448"/>
              <a:ext cx="0" cy="129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5" name="Line 79"/>
            <p:cNvSpPr>
              <a:spLocks noChangeShapeType="1"/>
            </p:cNvSpPr>
            <p:nvPr/>
          </p:nvSpPr>
          <p:spPr bwMode="auto">
            <a:xfrm>
              <a:off x="1248" y="3120"/>
              <a:ext cx="13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Line 80"/>
            <p:cNvSpPr>
              <a:spLocks noChangeShapeType="1"/>
            </p:cNvSpPr>
            <p:nvPr/>
          </p:nvSpPr>
          <p:spPr bwMode="auto">
            <a:xfrm>
              <a:off x="1248" y="2784"/>
              <a:ext cx="13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Line 81"/>
            <p:cNvSpPr>
              <a:spLocks noChangeShapeType="1"/>
            </p:cNvSpPr>
            <p:nvPr/>
          </p:nvSpPr>
          <p:spPr bwMode="auto">
            <a:xfrm>
              <a:off x="1248" y="3456"/>
              <a:ext cx="13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Rectangle 82"/>
            <p:cNvSpPr>
              <a:spLocks noChangeArrowheads="1"/>
            </p:cNvSpPr>
            <p:nvPr/>
          </p:nvSpPr>
          <p:spPr bwMode="auto">
            <a:xfrm>
              <a:off x="1248" y="2448"/>
              <a:ext cx="1344" cy="1296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0303" name="Line 85"/>
          <p:cNvSpPr>
            <a:spLocks noChangeShapeType="1"/>
          </p:cNvSpPr>
          <p:nvPr/>
        </p:nvSpPr>
        <p:spPr bwMode="auto">
          <a:xfrm>
            <a:off x="1716088" y="5538788"/>
            <a:ext cx="2133600" cy="0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6" name="Oval 83"/>
          <p:cNvSpPr>
            <a:spLocks noChangeArrowheads="1"/>
          </p:cNvSpPr>
          <p:nvPr/>
        </p:nvSpPr>
        <p:spPr bwMode="auto">
          <a:xfrm>
            <a:off x="1649413" y="5472113"/>
            <a:ext cx="152400" cy="152400"/>
          </a:xfrm>
          <a:prstGeom prst="ellipse">
            <a:avLst/>
          </a:prstGeom>
          <a:solidFill>
            <a:srgbClr val="99CC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7" name="Text Box 87"/>
          <p:cNvSpPr txBox="1">
            <a:spLocks noChangeArrowheads="1"/>
          </p:cNvSpPr>
          <p:nvPr/>
        </p:nvSpPr>
        <p:spPr bwMode="auto">
          <a:xfrm>
            <a:off x="1258888" y="5486400"/>
            <a:ext cx="420687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/>
              <a:t>S</a:t>
            </a:r>
            <a:r>
              <a:rPr lang="en-US" altLang="zh-TW" sz="1800" baseline="-25000"/>
              <a:t>2</a:t>
            </a:r>
          </a:p>
        </p:txBody>
      </p:sp>
      <p:sp>
        <p:nvSpPr>
          <p:cNvPr id="1048" name="Text Box 88"/>
          <p:cNvSpPr txBox="1">
            <a:spLocks noChangeArrowheads="1"/>
          </p:cNvSpPr>
          <p:nvPr/>
        </p:nvSpPr>
        <p:spPr bwMode="auto">
          <a:xfrm>
            <a:off x="3935413" y="5481638"/>
            <a:ext cx="407987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/>
              <a:t>T</a:t>
            </a:r>
            <a:r>
              <a:rPr lang="en-US" altLang="zh-TW" sz="1800" baseline="-25000"/>
              <a:t>2</a:t>
            </a:r>
          </a:p>
        </p:txBody>
      </p:sp>
      <p:sp>
        <p:nvSpPr>
          <p:cNvPr id="1049" name="Text Box 93"/>
          <p:cNvSpPr txBox="1">
            <a:spLocks noChangeArrowheads="1"/>
          </p:cNvSpPr>
          <p:nvPr/>
        </p:nvSpPr>
        <p:spPr bwMode="auto">
          <a:xfrm>
            <a:off x="1255713" y="6338888"/>
            <a:ext cx="420687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/>
              <a:t>S</a:t>
            </a:r>
            <a:r>
              <a:rPr lang="en-US" altLang="zh-TW" sz="1800" baseline="-25000"/>
              <a:t>1</a:t>
            </a:r>
          </a:p>
        </p:txBody>
      </p:sp>
      <p:sp>
        <p:nvSpPr>
          <p:cNvPr id="1050" name="Text Box 94"/>
          <p:cNvSpPr txBox="1">
            <a:spLocks noChangeArrowheads="1"/>
          </p:cNvSpPr>
          <p:nvPr/>
        </p:nvSpPr>
        <p:spPr bwMode="auto">
          <a:xfrm>
            <a:off x="3935413" y="4414838"/>
            <a:ext cx="407987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/>
              <a:t>T</a:t>
            </a:r>
            <a:r>
              <a:rPr lang="en-US" altLang="zh-TW" sz="1800" baseline="-25000"/>
              <a:t>1</a:t>
            </a:r>
          </a:p>
        </p:txBody>
      </p:sp>
      <p:sp>
        <p:nvSpPr>
          <p:cNvPr id="140408" name="Oval 98"/>
          <p:cNvSpPr>
            <a:spLocks noChangeArrowheads="1"/>
          </p:cNvSpPr>
          <p:nvPr/>
        </p:nvSpPr>
        <p:spPr bwMode="auto">
          <a:xfrm>
            <a:off x="2630488" y="5310188"/>
            <a:ext cx="838200" cy="533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317" name="Freeform 29"/>
          <p:cNvSpPr>
            <a:spLocks/>
          </p:cNvSpPr>
          <p:nvPr/>
        </p:nvSpPr>
        <p:spPr bwMode="auto">
          <a:xfrm>
            <a:off x="1716088" y="4471988"/>
            <a:ext cx="2133600" cy="2057400"/>
          </a:xfrm>
          <a:custGeom>
            <a:avLst/>
            <a:gdLst>
              <a:gd name="T0" fmla="*/ 0 w 1344"/>
              <a:gd name="T1" fmla="*/ 2147483647 h 1296"/>
              <a:gd name="T2" fmla="*/ 0 w 1344"/>
              <a:gd name="T3" fmla="*/ 2147483647 h 1296"/>
              <a:gd name="T4" fmla="*/ 2147483647 w 1344"/>
              <a:gd name="T5" fmla="*/ 2147483647 h 1296"/>
              <a:gd name="T6" fmla="*/ 2147483647 w 1344"/>
              <a:gd name="T7" fmla="*/ 2147483647 h 1296"/>
              <a:gd name="T8" fmla="*/ 2147483647 w 1344"/>
              <a:gd name="T9" fmla="*/ 2147483647 h 1296"/>
              <a:gd name="T10" fmla="*/ 2147483647 w 1344"/>
              <a:gd name="T11" fmla="*/ 0 h 1296"/>
              <a:gd name="T12" fmla="*/ 2147483647 w 1344"/>
              <a:gd name="T13" fmla="*/ 0 h 12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44"/>
              <a:gd name="T22" fmla="*/ 0 h 1296"/>
              <a:gd name="T23" fmla="*/ 1344 w 1344"/>
              <a:gd name="T24" fmla="*/ 1296 h 12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44" h="1296">
                <a:moveTo>
                  <a:pt x="0" y="1296"/>
                </a:moveTo>
                <a:lnTo>
                  <a:pt x="0" y="1008"/>
                </a:lnTo>
                <a:lnTo>
                  <a:pt x="336" y="1008"/>
                </a:lnTo>
                <a:lnTo>
                  <a:pt x="336" y="672"/>
                </a:lnTo>
                <a:lnTo>
                  <a:pt x="1008" y="672"/>
                </a:lnTo>
                <a:lnTo>
                  <a:pt x="1008" y="0"/>
                </a:lnTo>
                <a:lnTo>
                  <a:pt x="1344" y="0"/>
                </a:lnTo>
              </a:path>
            </a:pathLst>
          </a:custGeom>
          <a:noFill/>
          <a:ln w="50800">
            <a:solidFill>
              <a:srgbClr val="00008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0318" name="Freeform 30"/>
          <p:cNvSpPr>
            <a:spLocks/>
          </p:cNvSpPr>
          <p:nvPr/>
        </p:nvSpPr>
        <p:spPr bwMode="auto">
          <a:xfrm>
            <a:off x="1716088" y="4471988"/>
            <a:ext cx="2133600" cy="2057400"/>
          </a:xfrm>
          <a:custGeom>
            <a:avLst/>
            <a:gdLst>
              <a:gd name="T0" fmla="*/ 0 w 1344"/>
              <a:gd name="T1" fmla="*/ 2147483647 h 1296"/>
              <a:gd name="T2" fmla="*/ 2147483647 w 1344"/>
              <a:gd name="T3" fmla="*/ 2147483647 h 1296"/>
              <a:gd name="T4" fmla="*/ 2147483647 w 1344"/>
              <a:gd name="T5" fmla="*/ 2147483647 h 1296"/>
              <a:gd name="T6" fmla="*/ 2147483647 w 1344"/>
              <a:gd name="T7" fmla="*/ 2147483647 h 1296"/>
              <a:gd name="T8" fmla="*/ 2147483647 w 1344"/>
              <a:gd name="T9" fmla="*/ 0 h 12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44"/>
              <a:gd name="T16" fmla="*/ 0 h 1296"/>
              <a:gd name="T17" fmla="*/ 1344 w 1344"/>
              <a:gd name="T18" fmla="*/ 1296 h 12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44" h="1296">
                <a:moveTo>
                  <a:pt x="0" y="1296"/>
                </a:moveTo>
                <a:lnTo>
                  <a:pt x="672" y="1296"/>
                </a:lnTo>
                <a:lnTo>
                  <a:pt x="672" y="672"/>
                </a:lnTo>
                <a:lnTo>
                  <a:pt x="1344" y="672"/>
                </a:lnTo>
                <a:lnTo>
                  <a:pt x="1344" y="0"/>
                </a:lnTo>
              </a:path>
            </a:pathLst>
          </a:custGeom>
          <a:noFill/>
          <a:ln w="63500" cap="rnd">
            <a:solidFill>
              <a:srgbClr val="00008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4" name="Oval 89"/>
          <p:cNvSpPr>
            <a:spLocks noChangeArrowheads="1"/>
          </p:cNvSpPr>
          <p:nvPr/>
        </p:nvSpPr>
        <p:spPr bwMode="auto">
          <a:xfrm>
            <a:off x="1639888" y="6453188"/>
            <a:ext cx="152400" cy="152400"/>
          </a:xfrm>
          <a:prstGeom prst="ellipse">
            <a:avLst/>
          </a:prstGeom>
          <a:solidFill>
            <a:srgbClr val="00008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5" name="Oval 90"/>
          <p:cNvSpPr>
            <a:spLocks noChangeArrowheads="1"/>
          </p:cNvSpPr>
          <p:nvPr/>
        </p:nvSpPr>
        <p:spPr bwMode="auto">
          <a:xfrm>
            <a:off x="3773488" y="4395788"/>
            <a:ext cx="152400" cy="152400"/>
          </a:xfrm>
          <a:prstGeom prst="ellipse">
            <a:avLst/>
          </a:prstGeom>
          <a:solidFill>
            <a:srgbClr val="00008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6" name="Oval 84"/>
          <p:cNvSpPr>
            <a:spLocks noChangeArrowheads="1"/>
          </p:cNvSpPr>
          <p:nvPr/>
        </p:nvSpPr>
        <p:spPr bwMode="auto">
          <a:xfrm>
            <a:off x="3783013" y="5481638"/>
            <a:ext cx="152400" cy="152400"/>
          </a:xfrm>
          <a:prstGeom prst="ellipse">
            <a:avLst/>
          </a:prstGeom>
          <a:solidFill>
            <a:srgbClr val="99CC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0361" name="Object 73"/>
          <p:cNvGraphicFramePr>
            <a:graphicFrameLocks noChangeAspect="1"/>
          </p:cNvGraphicFramePr>
          <p:nvPr/>
        </p:nvGraphicFramePr>
        <p:xfrm>
          <a:off x="2954338" y="4548188"/>
          <a:ext cx="287337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6" imgW="190440" imgH="228600" progId="">
                  <p:embed/>
                </p:oleObj>
              </mc:Choice>
              <mc:Fallback>
                <p:oleObj name="Equation" r:id="rId6" imgW="190440" imgH="228600" progId="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4338" y="4548188"/>
                        <a:ext cx="287337" cy="344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62" name="Object 74"/>
          <p:cNvGraphicFramePr>
            <a:graphicFrameLocks noChangeAspect="1"/>
          </p:cNvGraphicFramePr>
          <p:nvPr/>
        </p:nvGraphicFramePr>
        <p:xfrm>
          <a:off x="2878138" y="6148388"/>
          <a:ext cx="306387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8" imgW="203040" imgH="228600" progId="">
                  <p:embed/>
                </p:oleObj>
              </mc:Choice>
              <mc:Fallback>
                <p:oleObj name="Equation" r:id="rId8" imgW="203040" imgH="228600" progId="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8138" y="6148388"/>
                        <a:ext cx="306387" cy="344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63" name="Object 75"/>
          <p:cNvGraphicFramePr>
            <a:graphicFrameLocks noChangeAspect="1"/>
          </p:cNvGraphicFramePr>
          <p:nvPr/>
        </p:nvGraphicFramePr>
        <p:xfrm>
          <a:off x="1878013" y="5157788"/>
          <a:ext cx="306387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10" imgW="203040" imgH="228600" progId="">
                  <p:embed/>
                </p:oleObj>
              </mc:Choice>
              <mc:Fallback>
                <p:oleObj name="Equation" r:id="rId10" imgW="203040" imgH="228600" progId="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8013" y="5157788"/>
                        <a:ext cx="306387" cy="344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110"/>
          <p:cNvGraphicFramePr>
            <a:graphicFrameLocks noChangeAspect="1"/>
          </p:cNvGraphicFramePr>
          <p:nvPr/>
        </p:nvGraphicFramePr>
        <p:xfrm>
          <a:off x="4514850" y="333851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12" imgW="114120" imgH="177480" progId="">
                  <p:embed/>
                </p:oleObj>
              </mc:Choice>
              <mc:Fallback>
                <p:oleObj name="Equation" r:id="rId12" imgW="114120" imgH="177480" progId="">
                  <p:embed/>
                  <p:pic>
                    <p:nvPicPr>
                      <p:cNvPr id="0" name="Object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38513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423" name="Object 135"/>
          <p:cNvGraphicFramePr>
            <a:graphicFrameLocks noChangeAspect="1"/>
          </p:cNvGraphicFramePr>
          <p:nvPr/>
        </p:nvGraphicFramePr>
        <p:xfrm>
          <a:off x="5486400" y="4267200"/>
          <a:ext cx="1985963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14" imgW="1320480" imgH="228600" progId="">
                  <p:embed/>
                </p:oleObj>
              </mc:Choice>
              <mc:Fallback>
                <p:oleObj name="Equation" r:id="rId14" imgW="1320480" imgH="228600" progId="">
                  <p:embed/>
                  <p:pic>
                    <p:nvPicPr>
                      <p:cNvPr id="0" name="Object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267200"/>
                        <a:ext cx="1985963" cy="34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424" name="Object 136"/>
          <p:cNvGraphicFramePr>
            <a:graphicFrameLocks noChangeAspect="1"/>
          </p:cNvGraphicFramePr>
          <p:nvPr/>
        </p:nvGraphicFramePr>
        <p:xfrm>
          <a:off x="5562600" y="4572000"/>
          <a:ext cx="1620838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16" imgW="1079280" imgH="482400" progId="">
                  <p:embed/>
                </p:oleObj>
              </mc:Choice>
              <mc:Fallback>
                <p:oleObj name="Equation" r:id="rId16" imgW="1079280" imgH="482400" progId="">
                  <p:embed/>
                  <p:pic>
                    <p:nvPicPr>
                      <p:cNvPr id="0" name="Object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572000"/>
                        <a:ext cx="1620838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425" name="AutoShape 137"/>
          <p:cNvSpPr>
            <a:spLocks noChangeArrowheads="1"/>
          </p:cNvSpPr>
          <p:nvPr/>
        </p:nvSpPr>
        <p:spPr bwMode="auto">
          <a:xfrm>
            <a:off x="2057400" y="22860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gradFill rotWithShape="1">
            <a:gsLst>
              <a:gs pos="0">
                <a:srgbClr val="DDEEA9"/>
              </a:gs>
              <a:gs pos="100000">
                <a:srgbClr val="99CC00"/>
              </a:gs>
            </a:gsLst>
            <a:lin ang="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426" name="AutoShape 138"/>
          <p:cNvSpPr>
            <a:spLocks noChangeArrowheads="1"/>
          </p:cNvSpPr>
          <p:nvPr/>
        </p:nvSpPr>
        <p:spPr bwMode="auto">
          <a:xfrm>
            <a:off x="4953000" y="4799013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gradFill rotWithShape="1">
            <a:gsLst>
              <a:gs pos="0">
                <a:srgbClr val="DDEEA9"/>
              </a:gs>
              <a:gs pos="100000">
                <a:srgbClr val="99CC00"/>
              </a:gs>
            </a:gsLst>
            <a:lin ang="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0427" name="Object 139"/>
          <p:cNvGraphicFramePr>
            <a:graphicFrameLocks noChangeAspect="1"/>
          </p:cNvGraphicFramePr>
          <p:nvPr/>
        </p:nvGraphicFramePr>
        <p:xfrm>
          <a:off x="5562600" y="5334000"/>
          <a:ext cx="1658938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18" imgW="1104840" imgH="482400" progId="">
                  <p:embed/>
                </p:oleObj>
              </mc:Choice>
              <mc:Fallback>
                <p:oleObj name="Equation" r:id="rId18" imgW="1104840" imgH="482400" progId="">
                  <p:embed/>
                  <p:pic>
                    <p:nvPicPr>
                      <p:cNvPr id="0" name="Object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334000"/>
                        <a:ext cx="1658938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428" name="AutoShape 140"/>
          <p:cNvSpPr>
            <a:spLocks noChangeArrowheads="1"/>
          </p:cNvSpPr>
          <p:nvPr/>
        </p:nvSpPr>
        <p:spPr bwMode="auto">
          <a:xfrm>
            <a:off x="2057400" y="28194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gradFill rotWithShape="1">
            <a:gsLst>
              <a:gs pos="0">
                <a:srgbClr val="DDEEA9"/>
              </a:gs>
              <a:gs pos="100000">
                <a:srgbClr val="99CC00"/>
              </a:gs>
            </a:gsLst>
            <a:lin ang="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429" name="AutoShape 141"/>
          <p:cNvSpPr>
            <a:spLocks noChangeArrowheads="1"/>
          </p:cNvSpPr>
          <p:nvPr/>
        </p:nvSpPr>
        <p:spPr bwMode="auto">
          <a:xfrm>
            <a:off x="4953000" y="5561013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gradFill rotWithShape="1">
            <a:gsLst>
              <a:gs pos="0">
                <a:srgbClr val="DDEEA9"/>
              </a:gs>
              <a:gs pos="100000">
                <a:srgbClr val="99CC00"/>
              </a:gs>
            </a:gsLst>
            <a:lin ang="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0430" name="Object 142"/>
          <p:cNvGraphicFramePr>
            <a:graphicFrameLocks noChangeAspect="1"/>
          </p:cNvGraphicFramePr>
          <p:nvPr/>
        </p:nvGraphicFramePr>
        <p:xfrm>
          <a:off x="5562600" y="6019800"/>
          <a:ext cx="1658938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20" imgW="1104840" imgH="253800" progId="">
                  <p:embed/>
                </p:oleObj>
              </mc:Choice>
              <mc:Fallback>
                <p:oleObj name="Equation" r:id="rId20" imgW="1104840" imgH="253800" progId="">
                  <p:embed/>
                  <p:pic>
                    <p:nvPicPr>
                      <p:cNvPr id="0" name="Object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6019800"/>
                        <a:ext cx="1658938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5" name="Object 143"/>
          <p:cNvGraphicFramePr>
            <a:graphicFrameLocks noChangeAspect="1"/>
          </p:cNvGraphicFramePr>
          <p:nvPr/>
        </p:nvGraphicFramePr>
        <p:xfrm>
          <a:off x="2533650" y="4114800"/>
          <a:ext cx="5715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22" imgW="380880" imgH="228600" progId="">
                  <p:embed/>
                </p:oleObj>
              </mc:Choice>
              <mc:Fallback>
                <p:oleObj name="Equation" r:id="rId22" imgW="380880" imgH="228600" progId="">
                  <p:embed/>
                  <p:pic>
                    <p:nvPicPr>
                      <p:cNvPr id="0" name="Object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650" y="4114800"/>
                        <a:ext cx="571500" cy="34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432" name="Object 144"/>
          <p:cNvGraphicFramePr>
            <a:graphicFrameLocks noChangeAspect="1"/>
          </p:cNvGraphicFramePr>
          <p:nvPr/>
        </p:nvGraphicFramePr>
        <p:xfrm>
          <a:off x="4191000" y="1447800"/>
          <a:ext cx="8191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24" imgW="545760" imgH="431640" progId="">
                  <p:embed/>
                </p:oleObj>
              </mc:Choice>
              <mc:Fallback>
                <p:oleObj name="Equation" r:id="rId24" imgW="545760" imgH="431640" progId="">
                  <p:embed/>
                  <p:pic>
                    <p:nvPicPr>
                      <p:cNvPr id="0" name="Object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447800"/>
                        <a:ext cx="81915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433" name="Object 145"/>
          <p:cNvGraphicFramePr>
            <a:graphicFrameLocks noChangeAspect="1"/>
          </p:cNvGraphicFramePr>
          <p:nvPr/>
        </p:nvGraphicFramePr>
        <p:xfrm>
          <a:off x="3781425" y="2190750"/>
          <a:ext cx="4572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26" imgW="304560" imgH="228600" progId="">
                  <p:embed/>
                </p:oleObj>
              </mc:Choice>
              <mc:Fallback>
                <p:oleObj name="Equation" r:id="rId26" imgW="304560" imgH="228600" progId="">
                  <p:embed/>
                  <p:pic>
                    <p:nvPicPr>
                      <p:cNvPr id="0" name="Object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1425" y="2190750"/>
                        <a:ext cx="4572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434" name="Object 146"/>
          <p:cNvGraphicFramePr>
            <a:graphicFrameLocks noChangeAspect="1"/>
          </p:cNvGraphicFramePr>
          <p:nvPr/>
        </p:nvGraphicFramePr>
        <p:xfrm>
          <a:off x="2743200" y="3581400"/>
          <a:ext cx="36957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28" imgW="2463480" imgH="253800" progId="">
                  <p:embed/>
                </p:oleObj>
              </mc:Choice>
              <mc:Fallback>
                <p:oleObj name="Equation" r:id="rId28" imgW="2463480" imgH="253800" progId="">
                  <p:embed/>
                  <p:pic>
                    <p:nvPicPr>
                      <p:cNvPr id="0" name="Object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581400"/>
                        <a:ext cx="3695700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435" name="Object 147"/>
          <p:cNvGraphicFramePr>
            <a:graphicFrameLocks noChangeAspect="1"/>
          </p:cNvGraphicFramePr>
          <p:nvPr/>
        </p:nvGraphicFramePr>
        <p:xfrm>
          <a:off x="7391400" y="4227513"/>
          <a:ext cx="142875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30" imgW="952200" imgH="228600" progId="">
                  <p:embed/>
                </p:oleObj>
              </mc:Choice>
              <mc:Fallback>
                <p:oleObj name="Equation" r:id="rId30" imgW="952200" imgH="228600" progId="">
                  <p:embed/>
                  <p:pic>
                    <p:nvPicPr>
                      <p:cNvPr id="0" name="Object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4227513"/>
                        <a:ext cx="142875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436" name="Object 148"/>
          <p:cNvGraphicFramePr>
            <a:graphicFrameLocks noChangeAspect="1"/>
          </p:cNvGraphicFramePr>
          <p:nvPr/>
        </p:nvGraphicFramePr>
        <p:xfrm>
          <a:off x="6410325" y="4562475"/>
          <a:ext cx="40005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32" imgW="266400" imgH="228600" progId="">
                  <p:embed/>
                </p:oleObj>
              </mc:Choice>
              <mc:Fallback>
                <p:oleObj name="Equation" r:id="rId32" imgW="266400" imgH="228600" progId="">
                  <p:embed/>
                  <p:pic>
                    <p:nvPicPr>
                      <p:cNvPr id="0" name="Object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0325" y="4562475"/>
                        <a:ext cx="40005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437" name="Object 149"/>
          <p:cNvGraphicFramePr>
            <a:graphicFrameLocks noChangeAspect="1"/>
          </p:cNvGraphicFramePr>
          <p:nvPr/>
        </p:nvGraphicFramePr>
        <p:xfrm>
          <a:off x="6410325" y="4932363"/>
          <a:ext cx="4191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34" imgW="279360" imgH="228600" progId="">
                  <p:embed/>
                </p:oleObj>
              </mc:Choice>
              <mc:Fallback>
                <p:oleObj name="Equation" r:id="rId34" imgW="279360" imgH="228600" progId="">
                  <p:embed/>
                  <p:pic>
                    <p:nvPicPr>
                      <p:cNvPr id="0" name="Object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0325" y="4932363"/>
                        <a:ext cx="41910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438" name="Object 150"/>
          <p:cNvGraphicFramePr>
            <a:graphicFrameLocks noChangeAspect="1"/>
          </p:cNvGraphicFramePr>
          <p:nvPr/>
        </p:nvGraphicFramePr>
        <p:xfrm>
          <a:off x="5562600" y="6400800"/>
          <a:ext cx="116998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36" imgW="774360" imgH="253800" progId="">
                  <p:embed/>
                </p:oleObj>
              </mc:Choice>
              <mc:Fallback>
                <p:oleObj name="Equation" r:id="rId36" imgW="774360" imgH="253800" progId="">
                  <p:embed/>
                  <p:pic>
                    <p:nvPicPr>
                      <p:cNvPr id="0" name="Object 15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6400800"/>
                        <a:ext cx="1169988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1" name="Text Box 177"/>
          <p:cNvSpPr txBox="1">
            <a:spLocks noChangeArrowheads="1"/>
          </p:cNvSpPr>
          <p:nvPr/>
        </p:nvSpPr>
        <p:spPr bwMode="auto">
          <a:xfrm>
            <a:off x="685800" y="1524000"/>
            <a:ext cx="1219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en-US" altLang="zh-TW" sz="2000"/>
              <a:t>(IP-GR)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40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1000"/>
                                        <p:tgtEl>
                                          <p:spTgt spid="140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0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40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1000"/>
                                        <p:tgtEl>
                                          <p:spTgt spid="140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0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4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4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4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40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140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140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4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4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4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140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140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14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14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14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14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7" dur="500"/>
                                        <p:tgtEl>
                                          <p:spTgt spid="140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0" dur="500"/>
                                        <p:tgtEl>
                                          <p:spTgt spid="140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03" grpId="0" animBg="1"/>
      <p:bldP spid="140408" grpId="0" animBg="1"/>
      <p:bldP spid="140317" grpId="0" animBg="1"/>
      <p:bldP spid="140318" grpId="0" animBg="1"/>
      <p:bldP spid="140425" grpId="0" animBg="1"/>
      <p:bldP spid="140425" grpId="1" animBg="1"/>
      <p:bldP spid="140426" grpId="0" animBg="1"/>
      <p:bldP spid="140426" grpId="1" animBg="1"/>
      <p:bldP spid="140428" grpId="0" animBg="1"/>
      <p:bldP spid="140428" grpId="1" animBg="1"/>
      <p:bldP spid="140429" grpId="0" animBg="1"/>
      <p:bldP spid="14042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atin typeface="Arial" pitchFamily="34" charset="0"/>
                <a:ea typeface="PMingLiU"/>
                <a:cs typeface="PMingLiU"/>
              </a:rPr>
              <a:t>IP-GR: Features</a:t>
            </a:r>
          </a:p>
        </p:txBody>
      </p:sp>
      <p:sp>
        <p:nvSpPr>
          <p:cNvPr id="20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000" smtClean="0">
                <a:latin typeface="Arial" pitchFamily="34" charset="0"/>
                <a:ea typeface="PMingLiU"/>
                <a:cs typeface="PMingLiU"/>
              </a:rPr>
              <a:t>Solves the 3-D Global Routing Problem directly</a:t>
            </a:r>
          </a:p>
          <a:p>
            <a:pPr lvl="1"/>
            <a:r>
              <a:rPr lang="en-US" altLang="zh-TW" sz="1800" smtClean="0">
                <a:latin typeface="Arial" pitchFamily="34" charset="0"/>
                <a:ea typeface="PMingLiU"/>
                <a:cs typeface="PMingLiU"/>
              </a:rPr>
              <a:t>Does not apply layer assignment and directly works on 3-D Steiner routes</a:t>
            </a:r>
          </a:p>
          <a:p>
            <a:pPr lvl="1"/>
            <a:r>
              <a:rPr lang="en-US" altLang="zh-TW" sz="1800" smtClean="0">
                <a:latin typeface="Arial" pitchFamily="34" charset="0"/>
                <a:ea typeface="PMingLiU"/>
                <a:cs typeface="PMingLiU"/>
              </a:rPr>
              <a:t>Minimizes wirelength and via cost simultaneously, and cost in general</a:t>
            </a:r>
          </a:p>
          <a:p>
            <a:r>
              <a:rPr lang="en-US" altLang="zh-TW" sz="2000" smtClean="0">
                <a:latin typeface="Arial" pitchFamily="34" charset="0"/>
                <a:ea typeface="PMingLiU"/>
                <a:cs typeface="PMingLiU"/>
              </a:rPr>
              <a:t>Does not decompose into multi-terminal nets</a:t>
            </a:r>
          </a:p>
          <a:p>
            <a:r>
              <a:rPr lang="en-US" altLang="zh-TW" sz="2000" smtClean="0">
                <a:latin typeface="Arial" pitchFamily="34" charset="0"/>
                <a:ea typeface="PMingLiU"/>
                <a:cs typeface="PMingLiU"/>
              </a:rPr>
              <a:t>Tends to route as many nets as possible without overflow</a:t>
            </a:r>
          </a:p>
          <a:p>
            <a:pPr lvl="1"/>
            <a:r>
              <a:rPr lang="en-US" altLang="zh-TW" sz="1800" smtClean="0">
                <a:latin typeface="Arial" pitchFamily="34" charset="0"/>
                <a:ea typeface="PMingLiU"/>
                <a:cs typeface="PMingLiU"/>
              </a:rPr>
              <a:t>Quickly gets rid of the dummy variables </a:t>
            </a:r>
            <a:r>
              <a:rPr lang="en-US" altLang="zh-TW" sz="1800" i="1" smtClean="0">
                <a:latin typeface="Arial" pitchFamily="34" charset="0"/>
                <a:ea typeface="PMingLiU"/>
                <a:cs typeface="PMingLiU"/>
              </a:rPr>
              <a:t>S</a:t>
            </a:r>
            <a:r>
              <a:rPr lang="en-US" altLang="zh-TW" sz="1800" i="1" baseline="-25000" smtClean="0">
                <a:latin typeface="Arial" pitchFamily="34" charset="0"/>
                <a:ea typeface="PMingLiU"/>
                <a:cs typeface="PMingLiU"/>
              </a:rPr>
              <a:t>i</a:t>
            </a:r>
            <a:r>
              <a:rPr lang="en-US" altLang="zh-TW" sz="1800" smtClean="0">
                <a:latin typeface="Arial" pitchFamily="34" charset="0"/>
                <a:ea typeface="PMingLiU"/>
                <a:cs typeface="PMingLiU"/>
              </a:rPr>
              <a:t> by assigning large penalty factor </a:t>
            </a:r>
            <a:r>
              <a:rPr lang="en-US" altLang="zh-TW" sz="1800" i="1" smtClean="0">
                <a:latin typeface="Arial" pitchFamily="34" charset="0"/>
                <a:ea typeface="PMingLiU"/>
                <a:cs typeface="PMingLiU"/>
              </a:rPr>
              <a:t>M</a:t>
            </a:r>
          </a:p>
          <a:p>
            <a:pPr lvl="1">
              <a:buFont typeface="Arial" pitchFamily="34" charset="0"/>
              <a:buNone/>
            </a:pPr>
            <a:endParaRPr lang="en-US" altLang="zh-TW" sz="1800" smtClean="0">
              <a:latin typeface="Arial" pitchFamily="34" charset="0"/>
              <a:ea typeface="PMingLiU"/>
              <a:cs typeface="PMingLiU"/>
            </a:endParaRP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2590800" y="4017963"/>
          <a:ext cx="5175250" cy="248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3" imgW="3441600" imgH="1650960" progId="">
                  <p:embed/>
                </p:oleObj>
              </mc:Choice>
              <mc:Fallback>
                <p:oleObj name="Equation" r:id="rId3" imgW="3441600" imgH="165096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017963"/>
                        <a:ext cx="5175250" cy="2487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5"/>
          <p:cNvGraphicFramePr>
            <a:graphicFrameLocks noChangeAspect="1"/>
          </p:cNvGraphicFramePr>
          <p:nvPr/>
        </p:nvGraphicFramePr>
        <p:xfrm>
          <a:off x="4591050" y="590867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5" imgW="114120" imgH="177480" progId="">
                  <p:embed/>
                </p:oleObj>
              </mc:Choice>
              <mc:Fallback>
                <p:oleObj name="Equation" r:id="rId5" imgW="114120" imgH="17748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1050" y="590867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432" name="Object 8"/>
          <p:cNvGraphicFramePr>
            <a:graphicFrameLocks noChangeAspect="1"/>
          </p:cNvGraphicFramePr>
          <p:nvPr/>
        </p:nvGraphicFramePr>
        <p:xfrm>
          <a:off x="4267200" y="4017963"/>
          <a:ext cx="8191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7" imgW="545760" imgH="431640" progId="">
                  <p:embed/>
                </p:oleObj>
              </mc:Choice>
              <mc:Fallback>
                <p:oleObj name="Equation" r:id="rId7" imgW="545760" imgH="43164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017963"/>
                        <a:ext cx="81915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433" name="Object 9"/>
          <p:cNvGraphicFramePr>
            <a:graphicFrameLocks noChangeAspect="1"/>
          </p:cNvGraphicFramePr>
          <p:nvPr/>
        </p:nvGraphicFramePr>
        <p:xfrm>
          <a:off x="3857625" y="4760913"/>
          <a:ext cx="4572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9" imgW="304560" imgH="228600" progId="">
                  <p:embed/>
                </p:oleObj>
              </mc:Choice>
              <mc:Fallback>
                <p:oleObj name="Equation" r:id="rId9" imgW="304560" imgH="22860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5" y="4760913"/>
                        <a:ext cx="45720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434" name="Object 10"/>
          <p:cNvGraphicFramePr>
            <a:graphicFrameLocks noChangeAspect="1"/>
          </p:cNvGraphicFramePr>
          <p:nvPr/>
        </p:nvGraphicFramePr>
        <p:xfrm>
          <a:off x="2813050" y="6172200"/>
          <a:ext cx="36957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11" imgW="2463480" imgH="253800" progId="">
                  <p:embed/>
                </p:oleObj>
              </mc:Choice>
              <mc:Fallback>
                <p:oleObj name="Equation" r:id="rId11" imgW="2463480" imgH="253800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050" y="6172200"/>
                        <a:ext cx="3695700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1.7|6.3|1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6|5.6|10.2|2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5.4|0.7|10.9|26.5|7.5|7.8|6.4|9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5|6.4|41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5|13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5|14.8|8.3|18.7|26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4.4|4.7|2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5|51.1|23.2|84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2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5.9|4|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2.3|20.2|15.2|8.7|3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7"/>
</p:tagLst>
</file>

<file path=ppt/theme/theme1.xml><?xml version="1.0" encoding="utf-8"?>
<a:theme xmlns:a="http://schemas.openxmlformats.org/drawingml/2006/main" name="1_352">
  <a:themeElements>
    <a:clrScheme name="1_35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352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35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5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5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5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5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5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35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35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35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35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35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35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352</Template>
  <TotalTime>0</TotalTime>
  <Words>1551</Words>
  <Application>Microsoft Office PowerPoint</Application>
  <PresentationFormat>On-screen Show (4:3)</PresentationFormat>
  <Paragraphs>638</Paragraphs>
  <Slides>29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1_352</vt:lpstr>
      <vt:lpstr>Equation</vt:lpstr>
      <vt:lpstr>GRIP: Scalable 3-D Global Routing using Integer Programming</vt:lpstr>
      <vt:lpstr>Outline</vt:lpstr>
      <vt:lpstr>Global Routing: Problem Definition</vt:lpstr>
      <vt:lpstr>Another View…</vt:lpstr>
      <vt:lpstr>Previous Works </vt:lpstr>
      <vt:lpstr>Shortcomings of Existing Approaches</vt:lpstr>
      <vt:lpstr>Our Contributions</vt:lpstr>
      <vt:lpstr>Integer Programming Formulation </vt:lpstr>
      <vt:lpstr>IP-GR: Features</vt:lpstr>
      <vt:lpstr>Solving IP-GR: Motivation</vt:lpstr>
      <vt:lpstr>Our Contributions</vt:lpstr>
      <vt:lpstr>Price and Branch Procedure</vt:lpstr>
      <vt:lpstr>Price and Branch Procedure</vt:lpstr>
      <vt:lpstr>Identifying New Routes</vt:lpstr>
      <vt:lpstr>Our Contributions</vt:lpstr>
      <vt:lpstr>IP Decomposition: Motivation</vt:lpstr>
      <vt:lpstr>Solving IP-GR for A Subregion</vt:lpstr>
      <vt:lpstr>Subregion Extraction / IP Decomposition</vt:lpstr>
      <vt:lpstr>Detouring Inter-Region Nets</vt:lpstr>
      <vt:lpstr>Processing of Subregions with Limited Parallelism</vt:lpstr>
      <vt:lpstr>Further Improving Connection Between Subregions</vt:lpstr>
      <vt:lpstr>Simulation Setup</vt:lpstr>
      <vt:lpstr>Comparison of Solution Quality (3D)</vt:lpstr>
      <vt:lpstr>GRIP Runtime Results (3D)</vt:lpstr>
      <vt:lpstr>Conclusions and Future Directions</vt:lpstr>
      <vt:lpstr>PowerPoint Presentation</vt:lpstr>
      <vt:lpstr>Comparison of Solution Quality (2D)</vt:lpstr>
      <vt:lpstr>Column Generation – Pricing Problem</vt:lpstr>
      <vt:lpstr>Identify New Routes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Physical Design for Computer Aided Design</dc:title>
  <dc:creator/>
  <cp:lastModifiedBy/>
  <cp:revision>144</cp:revision>
  <dcterms:modified xsi:type="dcterms:W3CDTF">2011-05-11T17:42:23Z</dcterms:modified>
</cp:coreProperties>
</file>