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4" r:id="rId3"/>
    <p:sldId id="358" r:id="rId4"/>
    <p:sldId id="431" r:id="rId5"/>
    <p:sldId id="418" r:id="rId6"/>
    <p:sldId id="419" r:id="rId7"/>
    <p:sldId id="430" r:id="rId8"/>
    <p:sldId id="420" r:id="rId9"/>
    <p:sldId id="432" r:id="rId10"/>
    <p:sldId id="440" r:id="rId11"/>
    <p:sldId id="423" r:id="rId12"/>
    <p:sldId id="424" r:id="rId13"/>
    <p:sldId id="426" r:id="rId14"/>
    <p:sldId id="441" r:id="rId15"/>
    <p:sldId id="439" r:id="rId16"/>
    <p:sldId id="442" r:id="rId17"/>
    <p:sldId id="436" r:id="rId18"/>
    <p:sldId id="428" r:id="rId19"/>
    <p:sldId id="443" r:id="rId20"/>
    <p:sldId id="433" r:id="rId21"/>
    <p:sldId id="438" r:id="rId22"/>
    <p:sldId id="429" r:id="rId23"/>
    <p:sldId id="404" r:id="rId24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0099"/>
    <a:srgbClr val="990000"/>
    <a:srgbClr val="993300"/>
    <a:srgbClr val="777777"/>
    <a:srgbClr val="969696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3" autoAdjust="0"/>
    <p:restoredTop sz="85349" autoAdjust="0"/>
  </p:normalViewPr>
  <p:slideViewPr>
    <p:cSldViewPr>
      <p:cViewPr>
        <p:scale>
          <a:sx n="101" d="100"/>
          <a:sy n="101" d="100"/>
        </p:scale>
        <p:origin x="-95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484"/>
    </p:cViewPr>
  </p:sorterViewPr>
  <p:notesViewPr>
    <p:cSldViewPr>
      <p:cViewPr varScale="1">
        <p:scale>
          <a:sx n="80" d="100"/>
          <a:sy n="80" d="100"/>
        </p:scale>
        <p:origin x="-19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691A144A-0120-4C4C-A241-710F9E957041}" type="datetimeFigureOut">
              <a:rPr lang="zh-TW" altLang="en-US"/>
              <a:pPr>
                <a:defRPr/>
              </a:pPr>
              <a:t>2011/5/11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7205C7C1-5F05-4797-A573-984EF47AC3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162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5438" y="0"/>
            <a:ext cx="31734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3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19650" cy="3614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4088" y="4564063"/>
            <a:ext cx="5400675" cy="432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129713"/>
            <a:ext cx="3173413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2CF60E1-0127-4D46-B1D3-A5A6557303AD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98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A4FAFB56-9D07-467C-B722-3F13EBB599A4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244600" y="708025"/>
            <a:ext cx="4826000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kumimoji="0" lang="en-US" altLang="zh-TW" sz="18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954088" y="4564063"/>
            <a:ext cx="5402262" cy="4325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53F0A970-0839-4C75-863A-D1FAFD98C466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10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144746E2-EF42-4DF2-A522-48AF22F717A3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11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426175F3-BC4A-4EB2-AB7D-5BB6B4211E9C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12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834E2F3C-5C5A-408B-8C8D-B58E2ED0B24D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13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D31511E5-A7E5-40A2-BCEA-08C19B714E89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14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2800A85F-E972-4E43-9A65-BCCAD56A0E1F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15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F4CDEE2B-F5C0-4B5C-BB2B-178E3E7D6B02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16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7394B4F5-A7A3-4FED-BC34-A770A48F246A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17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E0625E33-CEE8-4DCF-9936-165EBD61F4D6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18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4EA86A33-E9AD-4785-94A2-AD0F10DB0343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19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07289C27-37E1-4A9A-ACDD-8A381C4B721B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2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2D6A4C89-47C6-40F6-A70E-309AE4E5DA07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20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9474D08C-A16C-4C82-B849-2BAACA766814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21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97AE0F3E-2BE3-44E7-B628-9F97080D941F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22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4668" tIns="47514" rIns="94668" bIns="47514"/>
          <a:lstStyle/>
          <a:p>
            <a:endParaRPr lang="en-US" altLang="zh-TW" smtClean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4668" tIns="47514" rIns="94668" bIns="47514" anchor="b"/>
          <a:lstStyle>
            <a:lvl1pPr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68525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</a:pPr>
            <a:fld id="{DE49F5BE-18DB-4479-9131-9F045C4419BA}" type="slidenum">
              <a:rPr kumimoji="0" lang="zh-TW" altLang="en-GB" sz="12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buClr>
                  <a:srgbClr val="000000"/>
                </a:buClr>
                <a:buSzPct val="100000"/>
              </a:pPr>
              <a:t>23</a:t>
            </a:fld>
            <a:endParaRPr kumimoji="0" lang="en-GB" altLang="zh-TW" sz="12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631A1591-4B1E-435D-A70B-3CAE072ECAE9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4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07113C68-7DF9-4CCE-9E8B-58DAAE23B223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5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00E43F92-0F0C-4728-B463-ACB40A6C7523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6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50EFDA36-AD9E-4B3C-8F5A-6DD28A966C65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7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E13488CA-5F04-41AD-9061-A54A056192FD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8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  <a:tab pos="2894013" algn="l"/>
              </a:tabLs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57200" eaLnBrk="1" hangingPunct="1"/>
            <a:fld id="{06210ADE-837C-49C3-9571-2611B08E3782}" type="slidenum">
              <a:rPr kumimoji="0" lang="zh-TW" altLang="en-GB" sz="1200" smtClean="0">
                <a:solidFill>
                  <a:srgbClr val="000000"/>
                </a:solidFill>
                <a:latin typeface="Tahoma" pitchFamily="34" charset="0"/>
              </a:rPr>
              <a:pPr defTabSz="457200" eaLnBrk="1" hangingPunct="1"/>
              <a:t>9</a:t>
            </a:fld>
            <a:endParaRPr kumimoji="0" lang="en-GB" altLang="zh-TW" sz="1200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8668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60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0955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61341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68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068384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93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4017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03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23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36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914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2369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8484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8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09600" y="12192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90DE5E48-E339-4FB2-AFCD-ACD9EA53055A}" type="slidenum">
              <a:rPr kumimoji="0" lang="en-US" altLang="zh-TW" sz="1400" b="1">
                <a:solidFill>
                  <a:schemeClr val="bg1"/>
                </a:solidFill>
                <a:latin typeface="Arial" charset="0"/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>
          <a:solidFill>
            <a:schemeClr val="tx1"/>
          </a:solidFill>
          <a:latin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tags" Target="../tags/tag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8.bin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534400" cy="1470025"/>
          </a:xfrm>
        </p:spPr>
        <p:txBody>
          <a:bodyPr/>
          <a:lstStyle/>
          <a:p>
            <a:pPr eaLnBrk="1" hangingPunct="1"/>
            <a:r>
              <a:rPr lang="en-GB" altLang="zh-TW" smtClean="0">
                <a:latin typeface="Arial" pitchFamily="34" charset="0"/>
                <a:ea typeface="PMingLiU" pitchFamily="18" charset="-120"/>
              </a:rPr>
              <a:t>A Parallel Integer Programming Approach to Global Routing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315200" cy="2667000"/>
          </a:xfrm>
        </p:spPr>
        <p:txBody>
          <a:bodyPr/>
          <a:lstStyle/>
          <a:p>
            <a:pPr eaLnBrk="1" hangingPunct="1"/>
            <a:r>
              <a:rPr lang="en-US" altLang="zh-TW" sz="2400" b="1" smtClean="0">
                <a:latin typeface="Arial" pitchFamily="34" charset="0"/>
                <a:ea typeface="PMingLiU" pitchFamily="18" charset="-120"/>
              </a:rPr>
              <a:t>Tai-Hsuan Wu, Azadeh Davoodi</a:t>
            </a:r>
          </a:p>
          <a:p>
            <a:pPr eaLnBrk="1" hangingPunct="1"/>
            <a:r>
              <a:rPr lang="en-US" altLang="zh-TW" sz="2000" smtClean="0">
                <a:latin typeface="Arial" pitchFamily="34" charset="0"/>
                <a:ea typeface="PMingLiU" pitchFamily="18" charset="-120"/>
              </a:rPr>
              <a:t>Department of Electrical and Computer Engineering </a:t>
            </a:r>
          </a:p>
          <a:p>
            <a:pPr eaLnBrk="1" hangingPunct="1"/>
            <a:r>
              <a:rPr lang="en-US" altLang="zh-TW" sz="2400" b="1" smtClean="0">
                <a:latin typeface="Arial" pitchFamily="34" charset="0"/>
                <a:ea typeface="PMingLiU" pitchFamily="18" charset="-120"/>
              </a:rPr>
              <a:t>Jeffrey Linderoth</a:t>
            </a:r>
          </a:p>
          <a:p>
            <a:pPr eaLnBrk="1" hangingPunct="1"/>
            <a:r>
              <a:rPr lang="en-US" altLang="zh-TW" sz="2000" smtClean="0">
                <a:latin typeface="Arial" pitchFamily="34" charset="0"/>
                <a:ea typeface="PMingLiU" pitchFamily="18" charset="-120"/>
              </a:rPr>
              <a:t>Department of Industrial and Systems Engineering</a:t>
            </a:r>
          </a:p>
          <a:p>
            <a:pPr eaLnBrk="1" hangingPunct="1"/>
            <a:r>
              <a:rPr lang="en-US" altLang="zh-TW" sz="2400" smtClean="0">
                <a:latin typeface="Arial" pitchFamily="34" charset="0"/>
                <a:ea typeface="PMingLiU" pitchFamily="18" charset="-120"/>
              </a:rPr>
              <a:t>University of Wisconsin-Madison</a:t>
            </a:r>
          </a:p>
          <a:p>
            <a:pPr eaLnBrk="1" hangingPunct="1"/>
            <a:endParaRPr lang="en-US" altLang="zh-TW" sz="2400" smtClean="0">
              <a:latin typeface="Arial" pitchFamily="34" charset="0"/>
              <a:ea typeface="PMingLiU" pitchFamily="18" charset="-120"/>
            </a:endParaRPr>
          </a:p>
        </p:txBody>
      </p:sp>
      <p:pic>
        <p:nvPicPr>
          <p:cNvPr id="6148" name="Picture 14" descr="fount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5"/>
          <p:cNvSpPr>
            <a:spLocks noChangeArrowheads="1"/>
          </p:cNvSpPr>
          <p:nvPr/>
        </p:nvSpPr>
        <p:spPr bwMode="auto">
          <a:xfrm>
            <a:off x="2057400" y="5740400"/>
            <a:ext cx="4010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TW" sz="1800" b="1"/>
              <a:t> WISCAD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 </a:t>
            </a:r>
            <a:r>
              <a:rPr kumimoji="0" lang="en-US" altLang="zh-TW" sz="1800" b="1"/>
              <a:t>Electronic Design Automation Lab</a:t>
            </a:r>
            <a:r>
              <a:rPr kumimoji="0" lang="en-US" altLang="zh-TW" sz="1800"/>
              <a:t/>
            </a:r>
            <a:br>
              <a:rPr kumimoji="0" lang="en-US" altLang="zh-TW" sz="1800"/>
            </a:br>
            <a:r>
              <a:rPr kumimoji="0" lang="en-US" altLang="zh-TW" sz="1800"/>
              <a:t> http://wiscad.ece.wisc.edu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Overview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572000" cy="5334000"/>
          </a:xfrm>
        </p:spPr>
        <p:txBody>
          <a:bodyPr/>
          <a:lstStyle/>
          <a:p>
            <a:endParaRPr lang="en-US" sz="2400" b="1" smtClean="0">
              <a:latin typeface="Arial" pitchFamily="34" charset="0"/>
            </a:endParaRPr>
          </a:p>
          <a:p>
            <a:endParaRPr lang="en-US" sz="2400" b="1" smtClean="0">
              <a:latin typeface="Arial" pitchFamily="34" charset="0"/>
            </a:endParaRPr>
          </a:p>
          <a:p>
            <a:endParaRPr lang="en-US" sz="2400" b="1" smtClean="0">
              <a:latin typeface="Arial" pitchFamily="34" charset="0"/>
            </a:endParaRPr>
          </a:p>
          <a:p>
            <a:endParaRPr lang="en-US" sz="2400" b="1" smtClean="0">
              <a:latin typeface="Arial" pitchFamily="34" charset="0"/>
            </a:endParaRPr>
          </a:p>
          <a:p>
            <a:endParaRPr lang="en-US" sz="2400" b="1" smtClean="0">
              <a:latin typeface="Arial" pitchFamily="34" charset="0"/>
            </a:endParaRPr>
          </a:p>
          <a:p>
            <a:r>
              <a:rPr lang="en-US" sz="2400" b="1" smtClean="0">
                <a:latin typeface="Arial" pitchFamily="34" charset="0"/>
              </a:rPr>
              <a:t>Goal:</a:t>
            </a:r>
            <a:r>
              <a:rPr lang="en-US" sz="2400" smtClean="0">
                <a:latin typeface="Arial" pitchFamily="34" charset="0"/>
              </a:rPr>
              <a:t> Remove synchronization barrier between subproblems </a:t>
            </a:r>
          </a:p>
          <a:p>
            <a:pPr lvl="1"/>
            <a:r>
              <a:rPr lang="en-US" sz="2000" smtClean="0">
                <a:latin typeface="Arial" pitchFamily="34" charset="0"/>
              </a:rPr>
              <a:t>Allowing a much higher degree of parallelism without much degradation in wirelength or overflow</a:t>
            </a:r>
          </a:p>
        </p:txBody>
      </p:sp>
      <p:grpSp>
        <p:nvGrpSpPr>
          <p:cNvPr id="13316" name="Group 85"/>
          <p:cNvGrpSpPr>
            <a:grpSpLocks/>
          </p:cNvGrpSpPr>
          <p:nvPr/>
        </p:nvGrpSpPr>
        <p:grpSpPr bwMode="auto">
          <a:xfrm>
            <a:off x="5715000" y="3505200"/>
            <a:ext cx="3200400" cy="3200400"/>
            <a:chOff x="528" y="2064"/>
            <a:chExt cx="2016" cy="2016"/>
          </a:xfrm>
        </p:grpSpPr>
        <p:sp>
          <p:nvSpPr>
            <p:cNvPr id="13356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58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59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0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1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2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3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4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5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6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367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1" name="Rectangle 17" descr="寬右斜對角線"/>
          <p:cNvSpPr>
            <a:spLocks noChangeArrowheads="1"/>
          </p:cNvSpPr>
          <p:nvPr/>
        </p:nvSpPr>
        <p:spPr bwMode="auto">
          <a:xfrm>
            <a:off x="7467600" y="3505200"/>
            <a:ext cx="6858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7" descr="寬右斜對角線"/>
          <p:cNvSpPr>
            <a:spLocks noChangeArrowheads="1"/>
          </p:cNvSpPr>
          <p:nvPr/>
        </p:nvSpPr>
        <p:spPr bwMode="auto">
          <a:xfrm>
            <a:off x="8153400" y="3505200"/>
            <a:ext cx="762000" cy="1905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7" descr="寬右斜對角線"/>
          <p:cNvSpPr>
            <a:spLocks noChangeArrowheads="1"/>
          </p:cNvSpPr>
          <p:nvPr/>
        </p:nvSpPr>
        <p:spPr bwMode="auto">
          <a:xfrm>
            <a:off x="7467600" y="4267200"/>
            <a:ext cx="685800" cy="1143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838200" y="2809875"/>
            <a:ext cx="8188325" cy="592138"/>
            <a:chOff x="1295400" y="4648200"/>
            <a:chExt cx="7287237" cy="1219200"/>
          </a:xfrm>
        </p:grpSpPr>
        <p:sp>
          <p:nvSpPr>
            <p:cNvPr id="72" name="Oval 71"/>
            <p:cNvSpPr/>
            <p:nvPr/>
          </p:nvSpPr>
          <p:spPr>
            <a:xfrm>
              <a:off x="1295400" y="4723380"/>
              <a:ext cx="2057041" cy="11440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 err="1"/>
                <a:t>Subproblem</a:t>
              </a:r>
              <a:r>
                <a:rPr lang="en-US" sz="1800" dirty="0"/>
                <a:t> 1</a:t>
              </a:r>
              <a:endParaRPr lang="en-US" sz="20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3505024" y="4648200"/>
              <a:ext cx="2401765" cy="11440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 err="1"/>
                <a:t>Subproblem</a:t>
              </a:r>
              <a:r>
                <a:rPr lang="en-US" sz="1800" dirty="0"/>
                <a:t> 2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449305" y="4648200"/>
              <a:ext cx="2133332" cy="114402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 err="1"/>
                <a:t>Subproblem</a:t>
              </a:r>
              <a:r>
                <a:rPr lang="en-US" sz="1800" dirty="0"/>
                <a:t> n</a:t>
              </a:r>
            </a:p>
          </p:txBody>
        </p:sp>
      </p:grpSp>
      <p:sp>
        <p:nvSpPr>
          <p:cNvPr id="76" name="Oval 75"/>
          <p:cNvSpPr/>
          <p:nvPr/>
        </p:nvSpPr>
        <p:spPr bwMode="auto">
          <a:xfrm>
            <a:off x="3641725" y="1382713"/>
            <a:ext cx="2911475" cy="762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IP-Based</a:t>
            </a:r>
          </a:p>
          <a:p>
            <a:pPr algn="ctr">
              <a:defRPr/>
            </a:pPr>
            <a:r>
              <a:rPr lang="en-US" sz="2000" dirty="0"/>
              <a:t>“Patching”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95400" y="1577975"/>
            <a:ext cx="5715000" cy="1350963"/>
            <a:chOff x="1422056" y="2159723"/>
            <a:chExt cx="6255604" cy="3061002"/>
          </a:xfrm>
        </p:grpSpPr>
        <p:cxnSp>
          <p:nvCxnSpPr>
            <p:cNvPr id="82" name="Curved Connector 9"/>
            <p:cNvCxnSpPr>
              <a:endCxn id="72" idx="7"/>
            </p:cNvCxnSpPr>
            <p:nvPr/>
          </p:nvCxnSpPr>
          <p:spPr>
            <a:xfrm rot="10800000" flipV="1">
              <a:off x="3081529" y="3073347"/>
              <a:ext cx="1176401" cy="2147378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endCxn id="76" idx="5"/>
            </p:cNvCxnSpPr>
            <p:nvPr/>
          </p:nvCxnSpPr>
          <p:spPr>
            <a:xfrm rot="10800000">
              <a:off x="6709780" y="3192048"/>
              <a:ext cx="967880" cy="1978320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3939734" y="3987074"/>
              <a:ext cx="1553881" cy="417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2" name="TextBox 39"/>
            <p:cNvSpPr txBox="1">
              <a:spLocks noChangeArrowheads="1"/>
            </p:cNvSpPr>
            <p:nvPr/>
          </p:nvSpPr>
          <p:spPr bwMode="auto">
            <a:xfrm>
              <a:off x="1422056" y="2159723"/>
              <a:ext cx="1834977" cy="230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2000" i="1"/>
                <a:t>Feedback to enhance connectivity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2971800" y="1657350"/>
            <a:ext cx="6172200" cy="1314450"/>
            <a:chOff x="2819400" y="2992305"/>
            <a:chExt cx="8473696" cy="1808296"/>
          </a:xfrm>
        </p:grpSpPr>
        <p:cxnSp>
          <p:nvCxnSpPr>
            <p:cNvPr id="97" name="Curved Connector 9"/>
            <p:cNvCxnSpPr>
              <a:endCxn id="74" idx="0"/>
            </p:cNvCxnSpPr>
            <p:nvPr/>
          </p:nvCxnSpPr>
          <p:spPr bwMode="auto">
            <a:xfrm>
              <a:off x="7411499" y="3429091"/>
              <a:ext cx="2074835" cy="1153116"/>
            </a:xfrm>
            <a:prstGeom prst="curvedConnector2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hape 97"/>
            <p:cNvCxnSpPr>
              <a:endCxn id="76" idx="3"/>
            </p:cNvCxnSpPr>
            <p:nvPr/>
          </p:nvCxnSpPr>
          <p:spPr bwMode="auto">
            <a:xfrm flipV="1">
              <a:off x="2819400" y="3512081"/>
              <a:ext cx="1506000" cy="1288520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 rot="16200000" flipV="1">
              <a:off x="4882370" y="4042942"/>
              <a:ext cx="943459" cy="1612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8" name="TextBox 38"/>
            <p:cNvSpPr txBox="1">
              <a:spLocks noChangeArrowheads="1"/>
            </p:cNvSpPr>
            <p:nvPr/>
          </p:nvSpPr>
          <p:spPr bwMode="auto">
            <a:xfrm>
              <a:off x="9514666" y="2992305"/>
              <a:ext cx="1778430" cy="139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2000" i="1"/>
                <a:t>Partial routing solution</a:t>
              </a:r>
            </a:p>
          </p:txBody>
        </p:sp>
      </p:grpSp>
      <p:sp>
        <p:nvSpPr>
          <p:cNvPr id="119" name="Rectangle 17" descr="寬右斜對角線"/>
          <p:cNvSpPr>
            <a:spLocks noChangeArrowheads="1"/>
          </p:cNvSpPr>
          <p:nvPr/>
        </p:nvSpPr>
        <p:spPr bwMode="auto">
          <a:xfrm>
            <a:off x="8305800" y="5410200"/>
            <a:ext cx="609600" cy="12954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7" descr="寬右斜對角線"/>
          <p:cNvSpPr>
            <a:spLocks noChangeArrowheads="1"/>
          </p:cNvSpPr>
          <p:nvPr/>
        </p:nvSpPr>
        <p:spPr bwMode="auto">
          <a:xfrm>
            <a:off x="7467600" y="6172200"/>
            <a:ext cx="838200" cy="5334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17" descr="寬右斜對角線"/>
          <p:cNvSpPr>
            <a:spLocks noChangeArrowheads="1"/>
          </p:cNvSpPr>
          <p:nvPr/>
        </p:nvSpPr>
        <p:spPr bwMode="auto">
          <a:xfrm>
            <a:off x="7467600" y="5410200"/>
            <a:ext cx="8382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17" descr="寬右斜對角線"/>
          <p:cNvSpPr>
            <a:spLocks noChangeArrowheads="1"/>
          </p:cNvSpPr>
          <p:nvPr/>
        </p:nvSpPr>
        <p:spPr bwMode="auto">
          <a:xfrm>
            <a:off x="6705600" y="6019800"/>
            <a:ext cx="762000" cy="6858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17" descr="寬右斜對角線"/>
          <p:cNvSpPr>
            <a:spLocks noChangeArrowheads="1"/>
          </p:cNvSpPr>
          <p:nvPr/>
        </p:nvSpPr>
        <p:spPr bwMode="auto">
          <a:xfrm>
            <a:off x="5715000" y="5105400"/>
            <a:ext cx="9906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7" descr="寬右斜對角線"/>
          <p:cNvSpPr>
            <a:spLocks noChangeArrowheads="1"/>
          </p:cNvSpPr>
          <p:nvPr/>
        </p:nvSpPr>
        <p:spPr bwMode="auto">
          <a:xfrm>
            <a:off x="5715000" y="3505200"/>
            <a:ext cx="8382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17" descr="寬右斜對角線"/>
          <p:cNvSpPr>
            <a:spLocks noChangeArrowheads="1"/>
          </p:cNvSpPr>
          <p:nvPr/>
        </p:nvSpPr>
        <p:spPr bwMode="auto">
          <a:xfrm>
            <a:off x="6705600" y="5105400"/>
            <a:ext cx="762000" cy="9144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7" descr="寬右斜對角線"/>
          <p:cNvSpPr>
            <a:spLocks noChangeArrowheads="1"/>
          </p:cNvSpPr>
          <p:nvPr/>
        </p:nvSpPr>
        <p:spPr bwMode="auto">
          <a:xfrm>
            <a:off x="6553200" y="4114800"/>
            <a:ext cx="914400" cy="9906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17" descr="寬右斜對角線"/>
          <p:cNvSpPr>
            <a:spLocks noChangeArrowheads="1"/>
          </p:cNvSpPr>
          <p:nvPr/>
        </p:nvSpPr>
        <p:spPr bwMode="auto">
          <a:xfrm>
            <a:off x="6553200" y="3505200"/>
            <a:ext cx="914400" cy="6096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17"/>
          <p:cNvSpPr>
            <a:spLocks noChangeArrowheads="1"/>
          </p:cNvSpPr>
          <p:nvPr/>
        </p:nvSpPr>
        <p:spPr bwMode="auto">
          <a:xfrm>
            <a:off x="5715000" y="3505200"/>
            <a:ext cx="838200" cy="16002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17"/>
          <p:cNvSpPr>
            <a:spLocks noChangeArrowheads="1"/>
          </p:cNvSpPr>
          <p:nvPr/>
        </p:nvSpPr>
        <p:spPr bwMode="auto">
          <a:xfrm>
            <a:off x="5715000" y="5105400"/>
            <a:ext cx="990600" cy="16002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6553200" y="3505200"/>
            <a:ext cx="914400" cy="609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7"/>
          <p:cNvSpPr>
            <a:spLocks noChangeArrowheads="1"/>
          </p:cNvSpPr>
          <p:nvPr/>
        </p:nvSpPr>
        <p:spPr bwMode="auto">
          <a:xfrm>
            <a:off x="6553200" y="41148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17"/>
          <p:cNvSpPr>
            <a:spLocks noChangeArrowheads="1"/>
          </p:cNvSpPr>
          <p:nvPr/>
        </p:nvSpPr>
        <p:spPr bwMode="auto">
          <a:xfrm>
            <a:off x="7467600" y="3505200"/>
            <a:ext cx="685800" cy="7620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17"/>
          <p:cNvSpPr>
            <a:spLocks noChangeArrowheads="1"/>
          </p:cNvSpPr>
          <p:nvPr/>
        </p:nvSpPr>
        <p:spPr bwMode="auto">
          <a:xfrm>
            <a:off x="8153400" y="3505200"/>
            <a:ext cx="762000" cy="19050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7"/>
          <p:cNvSpPr>
            <a:spLocks noChangeArrowheads="1"/>
          </p:cNvSpPr>
          <p:nvPr/>
        </p:nvSpPr>
        <p:spPr bwMode="auto">
          <a:xfrm>
            <a:off x="8305800" y="5410200"/>
            <a:ext cx="609600" cy="1295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17"/>
          <p:cNvSpPr>
            <a:spLocks noChangeArrowheads="1"/>
          </p:cNvSpPr>
          <p:nvPr/>
        </p:nvSpPr>
        <p:spPr bwMode="auto">
          <a:xfrm>
            <a:off x="7467600" y="4267200"/>
            <a:ext cx="685800" cy="11430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7"/>
          <p:cNvSpPr>
            <a:spLocks noChangeArrowheads="1"/>
          </p:cNvSpPr>
          <p:nvPr/>
        </p:nvSpPr>
        <p:spPr bwMode="auto">
          <a:xfrm>
            <a:off x="7467600" y="5410200"/>
            <a:ext cx="838200" cy="7620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7"/>
          <p:cNvSpPr>
            <a:spLocks noChangeArrowheads="1"/>
          </p:cNvSpPr>
          <p:nvPr/>
        </p:nvSpPr>
        <p:spPr bwMode="auto">
          <a:xfrm>
            <a:off x="6705600" y="5105400"/>
            <a:ext cx="762000" cy="914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7"/>
          <p:cNvSpPr>
            <a:spLocks noChangeArrowheads="1"/>
          </p:cNvSpPr>
          <p:nvPr/>
        </p:nvSpPr>
        <p:spPr bwMode="auto">
          <a:xfrm>
            <a:off x="6705600" y="6019800"/>
            <a:ext cx="762000" cy="6858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7"/>
          <p:cNvSpPr>
            <a:spLocks noChangeArrowheads="1"/>
          </p:cNvSpPr>
          <p:nvPr/>
        </p:nvSpPr>
        <p:spPr bwMode="auto">
          <a:xfrm>
            <a:off x="7467600" y="6172200"/>
            <a:ext cx="838200" cy="533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3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3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3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 animBg="1"/>
      <p:bldP spid="62" grpId="0" animBg="1"/>
      <p:bldP spid="76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2" descr="data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143000"/>
            <a:ext cx="29337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3" descr="data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1100138"/>
            <a:ext cx="29908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1) Subproblem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5943600" cy="2514600"/>
          </a:xfrm>
        </p:spPr>
        <p:txBody>
          <a:bodyPr/>
          <a:lstStyle/>
          <a:p>
            <a:pPr marL="514350" indent="-514350">
              <a:buFont typeface="Tahoma" pitchFamily="34" charset="0"/>
              <a:buAutoNum type="arabicPeriod"/>
            </a:pPr>
            <a:r>
              <a:rPr lang="en-US" sz="2000" smtClean="0">
                <a:latin typeface="Arial" pitchFamily="34" charset="0"/>
              </a:rPr>
              <a:t>Quickly generate a routing solution</a:t>
            </a:r>
          </a:p>
          <a:p>
            <a:pPr marL="914400" lvl="1" indent="-514350"/>
            <a:r>
              <a:rPr lang="en-US" sz="1800" smtClean="0">
                <a:latin typeface="Arial" pitchFamily="34" charset="0"/>
              </a:rPr>
              <a:t>Solve relaxed version of (ILP-GR) after fixing some short nets using column generation</a:t>
            </a:r>
          </a:p>
          <a:p>
            <a:pPr marL="914400" lvl="1" indent="-514350">
              <a:buFont typeface="Arial" pitchFamily="34" charset="0"/>
              <a:buNone/>
            </a:pPr>
            <a:r>
              <a:rPr lang="en-US" sz="1800" i="1" smtClean="0">
                <a:latin typeface="Arial" pitchFamily="34" charset="0"/>
              </a:rPr>
              <a:t>	(set to 10 minutes)</a:t>
            </a:r>
          </a:p>
          <a:p>
            <a:pPr marL="914400" lvl="1" indent="-514350"/>
            <a:r>
              <a:rPr lang="en-US" sz="1800" smtClean="0">
                <a:latin typeface="Arial" pitchFamily="34" charset="0"/>
              </a:rPr>
              <a:t>Apply randomized rounding to get integer solution</a:t>
            </a:r>
          </a:p>
          <a:p>
            <a:pPr marL="514350" indent="-514350">
              <a:buFont typeface="Tahoma" pitchFamily="34" charset="0"/>
              <a:buAutoNum type="arabicPeriod"/>
            </a:pPr>
            <a:r>
              <a:rPr lang="en-US" sz="2000" smtClean="0">
                <a:latin typeface="Arial" pitchFamily="34" charset="0"/>
              </a:rPr>
              <a:t>Recursive bi-partition to define boundaries of rectangular subregions</a:t>
            </a:r>
          </a:p>
          <a:p>
            <a:pPr marL="914400" lvl="1" indent="-514350"/>
            <a:endParaRPr lang="en-US" sz="1800" smtClean="0">
              <a:latin typeface="Arial" pitchFamily="34" charset="0"/>
            </a:endParaRPr>
          </a:p>
          <a:p>
            <a:pPr marL="914400" lvl="1" indent="-514350">
              <a:buFont typeface="Arial" pitchFamily="34" charset="0"/>
              <a:buNone/>
            </a:pPr>
            <a:endParaRPr lang="en-US" sz="1100" smtClean="0">
              <a:latin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33400" y="3962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sz="1800" kern="0" dirty="0">
                <a:cs typeface="+mn-cs"/>
              </a:rPr>
              <a:t>To get </a:t>
            </a:r>
            <a:r>
              <a:rPr kumimoji="0" lang="en-US" sz="1800" kern="0" dirty="0" err="1">
                <a:cs typeface="+mn-cs"/>
              </a:rPr>
              <a:t>subproblems</a:t>
            </a:r>
            <a:r>
              <a:rPr kumimoji="0" lang="en-US" sz="1800" kern="0" dirty="0">
                <a:cs typeface="+mn-cs"/>
              </a:rPr>
              <a:t> with similar complexity, it b</a:t>
            </a:r>
            <a:r>
              <a:rPr kumimoji="0" lang="en-US" sz="1800" kern="0" dirty="0" err="1">
                <a:cs typeface="+mn-cs"/>
              </a:rPr>
              <a:t>alances</a:t>
            </a:r>
            <a:r>
              <a:rPr kumimoji="0" lang="en-US" sz="1800" kern="0" dirty="0">
                <a:cs typeface="+mn-cs"/>
              </a:rPr>
              <a:t> number of nets at each rectangle during bi-partitioning</a:t>
            </a:r>
          </a:p>
          <a:p>
            <a:pPr marL="914400" lvl="1" indent="-5143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sz="1800" kern="0" dirty="0">
                <a:ea typeface="+mn-ea"/>
                <a:cs typeface="+mn-cs"/>
              </a:rPr>
              <a:t>Stop when number of nets inside a </a:t>
            </a:r>
            <a:r>
              <a:rPr kumimoji="0" lang="en-US" sz="1800" kern="0" dirty="0" err="1">
                <a:ea typeface="+mn-ea"/>
                <a:cs typeface="+mn-cs"/>
              </a:rPr>
              <a:t>subproblem</a:t>
            </a:r>
            <a:r>
              <a:rPr kumimoji="0" lang="en-US" sz="1800" kern="0" dirty="0">
                <a:ea typeface="+mn-ea"/>
                <a:cs typeface="+mn-cs"/>
              </a:rPr>
              <a:t> is less than 4000</a:t>
            </a:r>
            <a:endParaRPr kumimoji="0" lang="en-US" sz="1050" kern="0" dirty="0">
              <a:ea typeface="+mn-ea"/>
              <a:cs typeface="+mn-cs"/>
            </a:endParaRPr>
          </a:p>
          <a:p>
            <a:pPr marL="514350" indent="-514350" defTabSz="914400" eaLnBrk="0" hangingPunct="0">
              <a:spcBef>
                <a:spcPct val="20000"/>
              </a:spcBef>
              <a:buClr>
                <a:srgbClr val="800000"/>
              </a:buClr>
              <a:defRPr/>
            </a:pPr>
            <a:r>
              <a:rPr kumimoji="0" lang="en-US" sz="2000" kern="0" dirty="0">
                <a:solidFill>
                  <a:srgbClr val="800000"/>
                </a:solidFill>
                <a:ea typeface="+mn-ea"/>
                <a:cs typeface="+mn-cs"/>
              </a:rPr>
              <a:t>3.</a:t>
            </a:r>
            <a:r>
              <a:rPr kumimoji="0" lang="en-US" sz="2000" kern="0" dirty="0">
                <a:ea typeface="+mn-ea"/>
                <a:cs typeface="+mn-cs"/>
              </a:rPr>
              <a:t>	Traverse </a:t>
            </a:r>
            <a:r>
              <a:rPr kumimoji="0" lang="en-US" sz="2000" kern="0" dirty="0" err="1">
                <a:ea typeface="+mn-ea"/>
                <a:cs typeface="+mn-cs"/>
              </a:rPr>
              <a:t>subproblems</a:t>
            </a:r>
            <a:r>
              <a:rPr kumimoji="0" lang="en-US" sz="2000" kern="0" dirty="0">
                <a:ea typeface="+mn-ea"/>
                <a:cs typeface="+mn-cs"/>
              </a:rPr>
              <a:t> and apply some detouring to further enhance the net </a:t>
            </a:r>
            <a:r>
              <a:rPr kumimoji="0" lang="en-US" sz="2000" i="1" kern="0" dirty="0">
                <a:ea typeface="+mn-ea"/>
                <a:cs typeface="+mn-cs"/>
              </a:rPr>
              <a:t>assignments</a:t>
            </a:r>
            <a:endParaRPr kumimoji="0" lang="en-US" sz="2000" kern="0" dirty="0">
              <a:ea typeface="+mn-ea"/>
              <a:cs typeface="+mn-cs"/>
            </a:endParaRPr>
          </a:p>
          <a:p>
            <a:pPr marL="914400" lvl="1" indent="-514350" defTabSz="914400" eaLnBrk="0" hangingPunct="0">
              <a:spcBef>
                <a:spcPct val="20000"/>
              </a:spcBef>
              <a:buClr>
                <a:srgbClr val="800000"/>
              </a:buClr>
              <a:buFont typeface="Arial" pitchFamily="34" charset="0"/>
              <a:buChar char="–"/>
              <a:defRPr/>
            </a:pPr>
            <a:r>
              <a:rPr kumimoji="0" lang="en-US" sz="1800" kern="0" dirty="0">
                <a:cs typeface="+mn-cs"/>
              </a:rPr>
              <a:t>In order of Total Edge Overflow similar of GRIP</a:t>
            </a:r>
            <a:endParaRPr kumimoji="0" lang="en-US" sz="2800" kern="0" dirty="0">
              <a:ea typeface="+mn-ea"/>
              <a:cs typeface="+mn-cs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7794625" y="13716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807325" y="2590800"/>
            <a:ext cx="990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556375" y="23622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8305800" y="1371600"/>
            <a:ext cx="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7162800" y="13716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7807325" y="3124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6553200" y="29718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Procedure</a:t>
            </a:r>
          </a:p>
          <a:p>
            <a:pPr lvl="1"/>
            <a:r>
              <a:rPr lang="en-US" sz="2000" smtClean="0">
                <a:latin typeface="Arial" pitchFamily="34" charset="0"/>
              </a:rPr>
              <a:t>Apply pricing to solve each subproblem independently in a bounded-time (</a:t>
            </a:r>
            <a:r>
              <a:rPr lang="en-US" sz="2000" i="1" smtClean="0">
                <a:latin typeface="Arial" pitchFamily="34" charset="0"/>
              </a:rPr>
              <a:t>set to 5 minutes</a:t>
            </a:r>
            <a:r>
              <a:rPr lang="en-US" sz="2000" smtClean="0">
                <a:latin typeface="Arial" pitchFamily="34" charset="0"/>
              </a:rPr>
              <a:t>)</a:t>
            </a:r>
          </a:p>
          <a:p>
            <a:pPr lvl="1"/>
            <a:r>
              <a:rPr lang="en-US" sz="2000" smtClean="0">
                <a:latin typeface="Arial" pitchFamily="34" charset="0"/>
              </a:rPr>
              <a:t>Allow inter-region nets to connect to </a:t>
            </a:r>
            <a:r>
              <a:rPr lang="en-US" sz="2000" i="1" smtClean="0">
                <a:latin typeface="Arial" pitchFamily="34" charset="0"/>
              </a:rPr>
              <a:t>anywhere</a:t>
            </a:r>
            <a:r>
              <a:rPr lang="en-US" sz="2000" smtClean="0">
                <a:latin typeface="Arial" pitchFamily="34" charset="0"/>
              </a:rPr>
              <a:t> on the subproblem boundaries</a:t>
            </a:r>
          </a:p>
          <a:p>
            <a:r>
              <a:rPr lang="en-US" sz="2000" smtClean="0">
                <a:latin typeface="Arial" pitchFamily="34" charset="0"/>
              </a:rPr>
              <a:t>When solving relaxed (ILP-GR), Qe set</a:t>
            </a:r>
            <a:r>
              <a:rPr lang="en-US" sz="1400" smtClean="0">
                <a:latin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</a:rPr>
              <a:t>to be equal to the Manhattan distance of edge e from the center of the subproblem</a:t>
            </a:r>
            <a:endParaRPr lang="en-US" sz="540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863850" y="4057650"/>
            <a:ext cx="3765550" cy="1354138"/>
            <a:chOff x="3025776" y="5123639"/>
            <a:chExt cx="3766191" cy="1353365"/>
          </a:xfrm>
        </p:grpSpPr>
        <p:grpSp>
          <p:nvGrpSpPr>
            <p:cNvPr id="15411" name="Group 233"/>
            <p:cNvGrpSpPr>
              <a:grpSpLocks/>
            </p:cNvGrpSpPr>
            <p:nvPr/>
          </p:nvGrpSpPr>
          <p:grpSpPr bwMode="auto">
            <a:xfrm>
              <a:off x="3025776" y="5333999"/>
              <a:ext cx="3766191" cy="1143005"/>
              <a:chOff x="3025776" y="5257795"/>
              <a:chExt cx="3766191" cy="1143005"/>
            </a:xfrm>
          </p:grpSpPr>
          <p:grpSp>
            <p:nvGrpSpPr>
              <p:cNvPr id="15413" name="Group 209"/>
              <p:cNvGrpSpPr>
                <a:grpSpLocks/>
              </p:cNvGrpSpPr>
              <p:nvPr/>
            </p:nvGrpSpPr>
            <p:grpSpPr bwMode="auto">
              <a:xfrm>
                <a:off x="3025776" y="5257795"/>
                <a:ext cx="3766191" cy="1143005"/>
                <a:chOff x="2873376" y="3581399"/>
                <a:chExt cx="3766191" cy="1143005"/>
              </a:xfrm>
            </p:grpSpPr>
            <p:grpSp>
              <p:nvGrpSpPr>
                <p:cNvPr id="15415" name="Group 201"/>
                <p:cNvGrpSpPr>
                  <a:grpSpLocks/>
                </p:cNvGrpSpPr>
                <p:nvPr/>
              </p:nvGrpSpPr>
              <p:grpSpPr bwMode="auto">
                <a:xfrm>
                  <a:off x="4886968" y="3581403"/>
                  <a:ext cx="1752599" cy="942161"/>
                  <a:chOff x="4886968" y="3581403"/>
                  <a:chExt cx="1752599" cy="942161"/>
                </a:xfrm>
              </p:grpSpPr>
              <p:cxnSp>
                <p:nvCxnSpPr>
                  <p:cNvPr id="78" name="Elbow Connector 134"/>
                  <p:cNvCxnSpPr/>
                  <p:nvPr/>
                </p:nvCxnSpPr>
                <p:spPr>
                  <a:xfrm rot="10800000" flipV="1">
                    <a:off x="4886669" y="3886683"/>
                    <a:ext cx="676390" cy="245922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Elbow Connector 134"/>
                  <p:cNvCxnSpPr/>
                  <p:nvPr/>
                </p:nvCxnSpPr>
                <p:spPr>
                  <a:xfrm rot="5400000" flipH="1" flipV="1">
                    <a:off x="5930183" y="3813522"/>
                    <a:ext cx="940850" cy="477918"/>
                  </a:xfrm>
                  <a:prstGeom prst="bentConnector3">
                    <a:avLst>
                      <a:gd name="adj1" fmla="val 30589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16" name="Group 190"/>
                <p:cNvGrpSpPr>
                  <a:grpSpLocks/>
                </p:cNvGrpSpPr>
                <p:nvPr/>
              </p:nvGrpSpPr>
              <p:grpSpPr bwMode="auto">
                <a:xfrm>
                  <a:off x="2873376" y="3581399"/>
                  <a:ext cx="1480191" cy="551640"/>
                  <a:chOff x="2873376" y="3581398"/>
                  <a:chExt cx="1480191" cy="551640"/>
                </a:xfrm>
              </p:grpSpPr>
              <p:cxnSp>
                <p:nvCxnSpPr>
                  <p:cNvPr id="76" name="Elbow Connector 135"/>
                  <p:cNvCxnSpPr/>
                  <p:nvPr/>
                </p:nvCxnSpPr>
                <p:spPr>
                  <a:xfrm>
                    <a:off x="3505309" y="3582056"/>
                    <a:ext cx="847869" cy="550548"/>
                  </a:xfrm>
                  <a:prstGeom prst="bentConnector3">
                    <a:avLst>
                      <a:gd name="adj1" fmla="val 66485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Elbow Connector 135"/>
                  <p:cNvCxnSpPr/>
                  <p:nvPr/>
                </p:nvCxnSpPr>
                <p:spPr>
                  <a:xfrm rot="10800000" flipV="1">
                    <a:off x="2873376" y="3582056"/>
                    <a:ext cx="631933" cy="22053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17" name="Group 186"/>
                <p:cNvGrpSpPr>
                  <a:grpSpLocks/>
                </p:cNvGrpSpPr>
                <p:nvPr/>
              </p:nvGrpSpPr>
              <p:grpSpPr bwMode="auto">
                <a:xfrm>
                  <a:off x="3276600" y="3675839"/>
                  <a:ext cx="1076967" cy="819961"/>
                  <a:chOff x="3276600" y="3675838"/>
                  <a:chExt cx="1076967" cy="819961"/>
                </a:xfrm>
              </p:grpSpPr>
              <p:cxnSp>
                <p:nvCxnSpPr>
                  <p:cNvPr id="75" name="Shape 175"/>
                  <p:cNvCxnSpPr/>
                  <p:nvPr/>
                </p:nvCxnSpPr>
                <p:spPr>
                  <a:xfrm rot="10800000" flipV="1">
                    <a:off x="3514835" y="3675664"/>
                    <a:ext cx="838342" cy="609252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hape 73"/>
                  <p:cNvCxnSpPr/>
                  <p:nvPr/>
                </p:nvCxnSpPr>
                <p:spPr>
                  <a:xfrm rot="10800000" flipV="1">
                    <a:off x="3276670" y="3902548"/>
                    <a:ext cx="1588" cy="593386"/>
                  </a:xfrm>
                  <a:prstGeom prst="bentConnector4">
                    <a:avLst>
                      <a:gd name="adj1" fmla="val -14395466"/>
                      <a:gd name="adj2" fmla="val 64294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Shape 175"/>
                <p:cNvCxnSpPr/>
                <p:nvPr/>
              </p:nvCxnSpPr>
              <p:spPr>
                <a:xfrm rot="16200000" flipV="1">
                  <a:off x="4915503" y="4153061"/>
                  <a:ext cx="685408" cy="457278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000099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Elbow Connector 134"/>
              <p:cNvCxnSpPr/>
              <p:nvPr/>
            </p:nvCxnSpPr>
            <p:spPr>
              <a:xfrm rot="10800000">
                <a:off x="5715459" y="5563079"/>
                <a:ext cx="587475" cy="33159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hape 175"/>
            <p:cNvCxnSpPr/>
            <p:nvPr/>
          </p:nvCxnSpPr>
          <p:spPr>
            <a:xfrm rot="16200000" flipH="1">
              <a:off x="4776541" y="5386167"/>
              <a:ext cx="667956" cy="142899"/>
            </a:xfrm>
            <a:prstGeom prst="bentConnector3">
              <a:avLst>
                <a:gd name="adj1" fmla="val 1656"/>
              </a:avLst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590800" y="4200525"/>
            <a:ext cx="4038600" cy="1438275"/>
            <a:chOff x="2590800" y="3429001"/>
            <a:chExt cx="4038601" cy="1437491"/>
          </a:xfrm>
        </p:grpSpPr>
        <p:grpSp>
          <p:nvGrpSpPr>
            <p:cNvPr id="15401" name="Group 201"/>
            <p:cNvGrpSpPr>
              <a:grpSpLocks/>
            </p:cNvGrpSpPr>
            <p:nvPr/>
          </p:nvGrpSpPr>
          <p:grpSpPr bwMode="auto">
            <a:xfrm>
              <a:off x="4876802" y="3514722"/>
              <a:ext cx="1752599" cy="942161"/>
              <a:chOff x="4876802" y="3514722"/>
              <a:chExt cx="1752599" cy="942161"/>
            </a:xfrm>
          </p:grpSpPr>
          <p:cxnSp>
            <p:nvCxnSpPr>
              <p:cNvPr id="53" name="Elbow Connector 134"/>
              <p:cNvCxnSpPr/>
              <p:nvPr/>
            </p:nvCxnSpPr>
            <p:spPr>
              <a:xfrm rot="5400000" flipH="1" flipV="1">
                <a:off x="5919252" y="3746991"/>
                <a:ext cx="942461" cy="4778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134"/>
              <p:cNvCxnSpPr/>
              <p:nvPr/>
            </p:nvCxnSpPr>
            <p:spPr>
              <a:xfrm rot="10800000">
                <a:off x="4876801" y="3603531"/>
                <a:ext cx="1274763" cy="45695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02" name="Group 190"/>
            <p:cNvGrpSpPr>
              <a:grpSpLocks/>
            </p:cNvGrpSpPr>
            <p:nvPr/>
          </p:nvGrpSpPr>
          <p:grpSpPr bwMode="auto">
            <a:xfrm>
              <a:off x="2590800" y="3429001"/>
              <a:ext cx="1752600" cy="1152521"/>
              <a:chOff x="2590800" y="3429000"/>
              <a:chExt cx="1752600" cy="1152521"/>
            </a:xfrm>
          </p:grpSpPr>
          <p:cxnSp>
            <p:nvCxnSpPr>
              <p:cNvPr id="51" name="Elbow Connector 135"/>
              <p:cNvCxnSpPr/>
              <p:nvPr/>
            </p:nvCxnSpPr>
            <p:spPr>
              <a:xfrm>
                <a:off x="2590800" y="3429000"/>
                <a:ext cx="1752600" cy="1151896"/>
              </a:xfrm>
              <a:prstGeom prst="bentConnector3">
                <a:avLst>
                  <a:gd name="adj1" fmla="val 30358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135"/>
              <p:cNvCxnSpPr/>
              <p:nvPr/>
            </p:nvCxnSpPr>
            <p:spPr>
              <a:xfrm rot="16200000" flipH="1">
                <a:off x="2583737" y="3445583"/>
                <a:ext cx="296701" cy="28257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03" name="Group 186"/>
            <p:cNvGrpSpPr>
              <a:grpSpLocks/>
            </p:cNvGrpSpPr>
            <p:nvPr/>
          </p:nvGrpSpPr>
          <p:grpSpPr bwMode="auto">
            <a:xfrm>
              <a:off x="3276600" y="3667121"/>
              <a:ext cx="1066800" cy="828679"/>
              <a:chOff x="3276600" y="3667120"/>
              <a:chExt cx="1066800" cy="828679"/>
            </a:xfrm>
          </p:grpSpPr>
          <p:cxnSp>
            <p:nvCxnSpPr>
              <p:cNvPr id="49" name="Shape 48"/>
              <p:cNvCxnSpPr/>
              <p:nvPr/>
            </p:nvCxnSpPr>
            <p:spPr>
              <a:xfrm rot="10800000" flipV="1">
                <a:off x="3276600" y="3903404"/>
                <a:ext cx="1588" cy="591814"/>
              </a:xfrm>
              <a:prstGeom prst="bentConnector4">
                <a:avLst>
                  <a:gd name="adj1" fmla="val -14395466"/>
                  <a:gd name="adj2" fmla="val 64294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175"/>
              <p:cNvCxnSpPr/>
              <p:nvPr/>
            </p:nvCxnSpPr>
            <p:spPr>
              <a:xfrm rot="10800000" flipV="1">
                <a:off x="3505200" y="3666995"/>
                <a:ext cx="838200" cy="53310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hape 175"/>
            <p:cNvCxnSpPr>
              <a:stCxn id="43" idx="0"/>
            </p:cNvCxnSpPr>
            <p:nvPr/>
          </p:nvCxnSpPr>
          <p:spPr>
            <a:xfrm rot="16200000" flipH="1" flipV="1">
              <a:off x="5032459" y="4407787"/>
              <a:ext cx="303047" cy="614363"/>
            </a:xfrm>
            <a:prstGeom prst="bentConnector4">
              <a:avLst>
                <a:gd name="adj1" fmla="val -75393"/>
                <a:gd name="adj2" fmla="val 55814"/>
              </a:avLst>
            </a:prstGeom>
            <a:ln w="25400">
              <a:solidFill>
                <a:srgbClr val="0000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2944813" y="4133850"/>
            <a:ext cx="3684587" cy="1227138"/>
            <a:chOff x="2944813" y="3497752"/>
            <a:chExt cx="3684587" cy="1226652"/>
          </a:xfrm>
        </p:grpSpPr>
        <p:cxnSp>
          <p:nvCxnSpPr>
            <p:cNvPr id="56" name="Elbow Connector 134"/>
            <p:cNvCxnSpPr/>
            <p:nvPr/>
          </p:nvCxnSpPr>
          <p:spPr>
            <a:xfrm flipV="1">
              <a:off x="2944813" y="3497752"/>
              <a:ext cx="1398587" cy="31578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93" name="Group 185"/>
            <p:cNvGrpSpPr>
              <a:grpSpLocks/>
            </p:cNvGrpSpPr>
            <p:nvPr/>
          </p:nvGrpSpPr>
          <p:grpSpPr bwMode="auto">
            <a:xfrm>
              <a:off x="3265843" y="3962400"/>
              <a:ext cx="1077557" cy="602152"/>
              <a:chOff x="3265843" y="3940884"/>
              <a:chExt cx="1077557" cy="602152"/>
            </a:xfrm>
          </p:grpSpPr>
          <p:cxnSp>
            <p:nvCxnSpPr>
              <p:cNvPr id="62" name="Shape 175"/>
              <p:cNvCxnSpPr/>
              <p:nvPr/>
            </p:nvCxnSpPr>
            <p:spPr>
              <a:xfrm rot="10800000">
                <a:off x="3733800" y="4266498"/>
                <a:ext cx="609600" cy="27611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hape 175"/>
              <p:cNvCxnSpPr/>
              <p:nvPr/>
            </p:nvCxnSpPr>
            <p:spPr>
              <a:xfrm rot="10800000">
                <a:off x="3265488" y="3941190"/>
                <a:ext cx="538162" cy="314200"/>
              </a:xfrm>
              <a:prstGeom prst="bentConnector2">
                <a:avLst/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hape 175"/>
              <p:cNvCxnSpPr/>
              <p:nvPr/>
            </p:nvCxnSpPr>
            <p:spPr>
              <a:xfrm rot="5400000" flipH="1" flipV="1">
                <a:off x="3103630" y="4349015"/>
                <a:ext cx="341178" cy="476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hape 175"/>
            <p:cNvCxnSpPr/>
            <p:nvPr/>
          </p:nvCxnSpPr>
          <p:spPr>
            <a:xfrm rot="16200000" flipV="1">
              <a:off x="4606359" y="3844363"/>
              <a:ext cx="1150482" cy="609600"/>
            </a:xfrm>
            <a:prstGeom prst="bentConnector3">
              <a:avLst>
                <a:gd name="adj1" fmla="val 99559"/>
              </a:avLst>
            </a:prstGeom>
            <a:ln w="254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95" name="Group 207"/>
            <p:cNvGrpSpPr>
              <a:grpSpLocks/>
            </p:cNvGrpSpPr>
            <p:nvPr/>
          </p:nvGrpSpPr>
          <p:grpSpPr bwMode="auto">
            <a:xfrm>
              <a:off x="4876800" y="3642686"/>
              <a:ext cx="1752600" cy="929316"/>
              <a:chOff x="4876800" y="3642686"/>
              <a:chExt cx="1752600" cy="929316"/>
            </a:xfrm>
          </p:grpSpPr>
          <p:cxnSp>
            <p:nvCxnSpPr>
              <p:cNvPr id="60" name="Elbow Connector 59"/>
              <p:cNvCxnSpPr/>
              <p:nvPr/>
            </p:nvCxnSpPr>
            <p:spPr>
              <a:xfrm flipV="1">
                <a:off x="4876800" y="3642158"/>
                <a:ext cx="1752600" cy="69346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>
                <a:off x="5715000" y="4335621"/>
                <a:ext cx="381000" cy="23644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2) Initial Subproblem Pricing</a:t>
            </a:r>
          </a:p>
        </p:txBody>
      </p:sp>
      <p:grpSp>
        <p:nvGrpSpPr>
          <p:cNvPr id="15367" name="Group 41"/>
          <p:cNvGrpSpPr>
            <a:grpSpLocks/>
          </p:cNvGrpSpPr>
          <p:nvPr/>
        </p:nvGrpSpPr>
        <p:grpSpPr bwMode="auto">
          <a:xfrm>
            <a:off x="4867275" y="3962400"/>
            <a:ext cx="2117725" cy="1762125"/>
            <a:chOff x="2463272" y="1513840"/>
            <a:chExt cx="1966637" cy="1143000"/>
          </a:xfrm>
        </p:grpSpPr>
        <p:grpSp>
          <p:nvGrpSpPr>
            <p:cNvPr id="15384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85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68" name="Group 41"/>
          <p:cNvGrpSpPr>
            <a:grpSpLocks/>
          </p:cNvGrpSpPr>
          <p:nvPr/>
        </p:nvGrpSpPr>
        <p:grpSpPr bwMode="auto">
          <a:xfrm>
            <a:off x="2209800" y="3963988"/>
            <a:ext cx="2117725" cy="1762125"/>
            <a:chOff x="2463272" y="1513840"/>
            <a:chExt cx="1966637" cy="1143000"/>
          </a:xfrm>
        </p:grpSpPr>
        <p:grpSp>
          <p:nvGrpSpPr>
            <p:cNvPr id="15376" name="Group 28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77" name="Group 29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Oval 36"/>
          <p:cNvSpPr/>
          <p:nvPr/>
        </p:nvSpPr>
        <p:spPr bwMode="auto">
          <a:xfrm>
            <a:off x="2873375" y="44323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6029325" y="51943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6607175" y="42037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733800" y="4903788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3214688" y="4557713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 bwMode="auto">
          <a:xfrm>
            <a:off x="3200400" y="5208588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5419725" y="5335588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3) IP-Based Patching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3657600" cy="5334000"/>
          </a:xfrm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Patcher’s feedback</a:t>
            </a:r>
          </a:p>
          <a:p>
            <a:pPr lvl="1"/>
            <a:r>
              <a:rPr lang="en-US" sz="2000" smtClean="0">
                <a:latin typeface="Arial" pitchFamily="34" charset="0"/>
              </a:rPr>
              <a:t>Pseudo-terminal locations per boundary per inter-region net</a:t>
            </a:r>
          </a:p>
          <a:p>
            <a:pPr lvl="1"/>
            <a:r>
              <a:rPr lang="en-US" sz="2000" smtClean="0">
                <a:latin typeface="Arial" pitchFamily="34" charset="0"/>
              </a:rPr>
              <a:t>Goal is to define restricted window to enhance connectivity</a:t>
            </a:r>
          </a:p>
        </p:txBody>
      </p:sp>
      <p:grpSp>
        <p:nvGrpSpPr>
          <p:cNvPr id="16388" name="Group 41"/>
          <p:cNvGrpSpPr>
            <a:grpSpLocks/>
          </p:cNvGrpSpPr>
          <p:nvPr/>
        </p:nvGrpSpPr>
        <p:grpSpPr bwMode="auto">
          <a:xfrm>
            <a:off x="6721475" y="4408488"/>
            <a:ext cx="2117725" cy="1762125"/>
            <a:chOff x="2463272" y="1513840"/>
            <a:chExt cx="1966637" cy="1143000"/>
          </a:xfrm>
        </p:grpSpPr>
        <p:grpSp>
          <p:nvGrpSpPr>
            <p:cNvPr id="16475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76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167"/>
          <p:cNvGrpSpPr>
            <a:grpSpLocks/>
          </p:cNvGrpSpPr>
          <p:nvPr/>
        </p:nvGrpSpPr>
        <p:grpSpPr bwMode="auto">
          <a:xfrm>
            <a:off x="6197600" y="4637088"/>
            <a:ext cx="533400" cy="1447800"/>
            <a:chOff x="4343400" y="4637087"/>
            <a:chExt cx="533400" cy="1447800"/>
          </a:xfrm>
        </p:grpSpPr>
        <p:sp>
          <p:nvSpPr>
            <p:cNvPr id="58" name="Rectangle 57"/>
            <p:cNvSpPr/>
            <p:nvPr/>
          </p:nvSpPr>
          <p:spPr>
            <a:xfrm>
              <a:off x="4343400" y="4637087"/>
              <a:ext cx="533400" cy="306387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800000"/>
                  </a:solidFill>
                </a:rPr>
                <a:t>T1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43400" y="5018087"/>
              <a:ext cx="533400" cy="1066800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</a:rPr>
                <a:t>T2</a:t>
              </a:r>
            </a:p>
          </p:txBody>
        </p:sp>
      </p:grpSp>
      <p:grpSp>
        <p:nvGrpSpPr>
          <p:cNvPr id="16390" name="Group 41"/>
          <p:cNvGrpSpPr>
            <a:grpSpLocks/>
          </p:cNvGrpSpPr>
          <p:nvPr/>
        </p:nvGrpSpPr>
        <p:grpSpPr bwMode="auto">
          <a:xfrm>
            <a:off x="4064000" y="4410075"/>
            <a:ext cx="2117725" cy="1762125"/>
            <a:chOff x="2463272" y="1513840"/>
            <a:chExt cx="1966637" cy="1143000"/>
          </a:xfrm>
        </p:grpSpPr>
        <p:grpSp>
          <p:nvGrpSpPr>
            <p:cNvPr id="16465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66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Oval 126"/>
          <p:cNvSpPr/>
          <p:nvPr/>
        </p:nvSpPr>
        <p:spPr bwMode="auto">
          <a:xfrm>
            <a:off x="4727575" y="4878388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Oval 162"/>
          <p:cNvSpPr/>
          <p:nvPr/>
        </p:nvSpPr>
        <p:spPr bwMode="auto">
          <a:xfrm>
            <a:off x="5588000" y="5349875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93" name="Group 166"/>
          <p:cNvGrpSpPr>
            <a:grpSpLocks/>
          </p:cNvGrpSpPr>
          <p:nvPr/>
        </p:nvGrpSpPr>
        <p:grpSpPr bwMode="auto">
          <a:xfrm>
            <a:off x="5054600" y="4648200"/>
            <a:ext cx="3549650" cy="1247775"/>
            <a:chOff x="3200400" y="4649787"/>
            <a:chExt cx="3549650" cy="1247775"/>
          </a:xfrm>
        </p:grpSpPr>
        <p:sp>
          <p:nvSpPr>
            <p:cNvPr id="129" name="Oval 128"/>
            <p:cNvSpPr/>
            <p:nvPr/>
          </p:nvSpPr>
          <p:spPr bwMode="auto">
            <a:xfrm>
              <a:off x="6029325" y="5640387"/>
              <a:ext cx="142875" cy="115888"/>
            </a:xfrm>
            <a:prstGeom prst="ellipse">
              <a:avLst/>
            </a:prstGeom>
            <a:solidFill>
              <a:srgbClr val="8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6607175" y="4649787"/>
              <a:ext cx="142875" cy="115888"/>
            </a:xfrm>
            <a:prstGeom prst="ellipse">
              <a:avLst/>
            </a:prstGeom>
            <a:solidFill>
              <a:srgbClr val="8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3214688" y="5003800"/>
              <a:ext cx="142875" cy="115887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3200400" y="5654675"/>
              <a:ext cx="142875" cy="115887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5419725" y="5781675"/>
              <a:ext cx="142875" cy="115887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202"/>
          <p:cNvGrpSpPr>
            <a:grpSpLocks/>
          </p:cNvGrpSpPr>
          <p:nvPr/>
        </p:nvGrpSpPr>
        <p:grpSpPr bwMode="auto">
          <a:xfrm>
            <a:off x="4445000" y="4562475"/>
            <a:ext cx="4038600" cy="1295400"/>
            <a:chOff x="2590800" y="3429001"/>
            <a:chExt cx="4038602" cy="1295403"/>
          </a:xfrm>
        </p:grpSpPr>
        <p:grpSp>
          <p:nvGrpSpPr>
            <p:cNvPr id="16450" name="Group 201"/>
            <p:cNvGrpSpPr>
              <a:grpSpLocks/>
            </p:cNvGrpSpPr>
            <p:nvPr/>
          </p:nvGrpSpPr>
          <p:grpSpPr bwMode="auto">
            <a:xfrm>
              <a:off x="4876801" y="3563937"/>
              <a:ext cx="1752601" cy="941391"/>
              <a:chOff x="4876801" y="3563937"/>
              <a:chExt cx="1752601" cy="941391"/>
            </a:xfrm>
          </p:grpSpPr>
          <p:cxnSp>
            <p:nvCxnSpPr>
              <p:cNvPr id="140" name="Elbow Connector 134"/>
              <p:cNvCxnSpPr/>
              <p:nvPr/>
            </p:nvCxnSpPr>
            <p:spPr>
              <a:xfrm rot="5400000" flipH="1" flipV="1">
                <a:off x="5919789" y="3795715"/>
                <a:ext cx="941389" cy="4778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34"/>
              <p:cNvCxnSpPr/>
              <p:nvPr/>
            </p:nvCxnSpPr>
            <p:spPr>
              <a:xfrm rot="10800000">
                <a:off x="4876801" y="3603626"/>
                <a:ext cx="1274764" cy="45561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51" name="Group 190"/>
            <p:cNvGrpSpPr>
              <a:grpSpLocks/>
            </p:cNvGrpSpPr>
            <p:nvPr/>
          </p:nvGrpSpPr>
          <p:grpSpPr bwMode="auto">
            <a:xfrm>
              <a:off x="2590800" y="3429001"/>
              <a:ext cx="1752600" cy="382590"/>
              <a:chOff x="2590800" y="3429000"/>
              <a:chExt cx="1752600" cy="382590"/>
            </a:xfrm>
          </p:grpSpPr>
          <p:cxnSp>
            <p:nvCxnSpPr>
              <p:cNvPr id="145" name="Elbow Connector 135"/>
              <p:cNvCxnSpPr/>
              <p:nvPr/>
            </p:nvCxnSpPr>
            <p:spPr>
              <a:xfrm>
                <a:off x="2590800" y="3429000"/>
                <a:ext cx="1752601" cy="1778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Elbow Connector 135"/>
              <p:cNvCxnSpPr/>
              <p:nvPr/>
            </p:nvCxnSpPr>
            <p:spPr>
              <a:xfrm rot="16200000" flipH="1">
                <a:off x="2545556" y="3483769"/>
                <a:ext cx="373064" cy="282575"/>
              </a:xfrm>
              <a:prstGeom prst="bentConnector2">
                <a:avLst/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52" name="Group 186"/>
            <p:cNvGrpSpPr>
              <a:grpSpLocks/>
            </p:cNvGrpSpPr>
            <p:nvPr/>
          </p:nvGrpSpPr>
          <p:grpSpPr bwMode="auto">
            <a:xfrm>
              <a:off x="3276600" y="3903207"/>
              <a:ext cx="1066800" cy="592593"/>
              <a:chOff x="3276600" y="3903206"/>
              <a:chExt cx="1066800" cy="592593"/>
            </a:xfrm>
          </p:grpSpPr>
          <p:cxnSp>
            <p:nvCxnSpPr>
              <p:cNvPr id="175" name="Shape 174"/>
              <p:cNvCxnSpPr/>
              <p:nvPr/>
            </p:nvCxnSpPr>
            <p:spPr>
              <a:xfrm rot="10800000" flipV="1">
                <a:off x="3276600" y="3903664"/>
                <a:ext cx="1588" cy="592138"/>
              </a:xfrm>
              <a:prstGeom prst="bentConnector4">
                <a:avLst>
                  <a:gd name="adj1" fmla="val -14395466"/>
                  <a:gd name="adj2" fmla="val 64294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hape 175"/>
              <p:cNvCxnSpPr/>
              <p:nvPr/>
            </p:nvCxnSpPr>
            <p:spPr>
              <a:xfrm rot="10800000">
                <a:off x="3505200" y="4267202"/>
                <a:ext cx="838201" cy="158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hape 175"/>
            <p:cNvCxnSpPr/>
            <p:nvPr/>
          </p:nvCxnSpPr>
          <p:spPr>
            <a:xfrm rot="16200000" flipV="1">
              <a:off x="4838700" y="4076703"/>
              <a:ext cx="685802" cy="609600"/>
            </a:xfrm>
            <a:prstGeom prst="bentConnector3">
              <a:avLst>
                <a:gd name="adj1" fmla="val 81372"/>
              </a:avLst>
            </a:prstGeom>
            <a:ln w="25400">
              <a:solidFill>
                <a:srgbClr val="0000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08"/>
          <p:cNvGrpSpPr>
            <a:grpSpLocks/>
          </p:cNvGrpSpPr>
          <p:nvPr/>
        </p:nvGrpSpPr>
        <p:grpSpPr bwMode="auto">
          <a:xfrm>
            <a:off x="4799013" y="4724400"/>
            <a:ext cx="3662362" cy="1141413"/>
            <a:chOff x="2944813" y="3582991"/>
            <a:chExt cx="3662828" cy="1141413"/>
          </a:xfrm>
        </p:grpSpPr>
        <p:cxnSp>
          <p:nvCxnSpPr>
            <p:cNvPr id="135" name="Elbow Connector 134"/>
            <p:cNvCxnSpPr/>
            <p:nvPr/>
          </p:nvCxnSpPr>
          <p:spPr>
            <a:xfrm rot="5400000" flipH="1" flipV="1">
              <a:off x="3524339" y="3003465"/>
              <a:ext cx="239713" cy="1398765"/>
            </a:xfrm>
            <a:prstGeom prst="bentConnector2">
              <a:avLst/>
            </a:prstGeom>
            <a:ln w="254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42" name="Group 185"/>
            <p:cNvGrpSpPr>
              <a:grpSpLocks/>
            </p:cNvGrpSpPr>
            <p:nvPr/>
          </p:nvGrpSpPr>
          <p:grpSpPr bwMode="auto">
            <a:xfrm>
              <a:off x="3265843" y="3962400"/>
              <a:ext cx="1077563" cy="707320"/>
              <a:chOff x="3265843" y="3940884"/>
              <a:chExt cx="1077563" cy="707320"/>
            </a:xfrm>
          </p:grpSpPr>
          <p:cxnSp>
            <p:nvCxnSpPr>
              <p:cNvPr id="181" name="Shape 175"/>
              <p:cNvCxnSpPr/>
              <p:nvPr/>
            </p:nvCxnSpPr>
            <p:spPr>
              <a:xfrm rot="10800000">
                <a:off x="3733901" y="4267913"/>
                <a:ext cx="609678" cy="3810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hape 175"/>
              <p:cNvCxnSpPr/>
              <p:nvPr/>
            </p:nvCxnSpPr>
            <p:spPr>
              <a:xfrm rot="10800000">
                <a:off x="3265529" y="3940888"/>
                <a:ext cx="538230" cy="315912"/>
              </a:xfrm>
              <a:prstGeom prst="bentConnector2">
                <a:avLst/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hape 175"/>
              <p:cNvCxnSpPr/>
              <p:nvPr/>
            </p:nvCxnSpPr>
            <p:spPr>
              <a:xfrm rot="5400000" flipH="1" flipV="1">
                <a:off x="3103604" y="4348876"/>
                <a:ext cx="341313" cy="476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Shape 175"/>
            <p:cNvCxnSpPr/>
            <p:nvPr/>
          </p:nvCxnSpPr>
          <p:spPr>
            <a:xfrm rot="10800000">
              <a:off x="4877046" y="4572004"/>
              <a:ext cx="609678" cy="1524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44" name="Group 207"/>
            <p:cNvGrpSpPr>
              <a:grpSpLocks/>
            </p:cNvGrpSpPr>
            <p:nvPr/>
          </p:nvGrpSpPr>
          <p:grpSpPr bwMode="auto">
            <a:xfrm>
              <a:off x="4877046" y="3582991"/>
              <a:ext cx="1730595" cy="989014"/>
              <a:chOff x="4877046" y="3582991"/>
              <a:chExt cx="1730595" cy="989014"/>
            </a:xfrm>
          </p:grpSpPr>
          <p:cxnSp>
            <p:nvCxnSpPr>
              <p:cNvPr id="136" name="Elbow Connector 135"/>
              <p:cNvCxnSpPr/>
              <p:nvPr/>
            </p:nvCxnSpPr>
            <p:spPr>
              <a:xfrm flipV="1">
                <a:off x="4877046" y="3582991"/>
                <a:ext cx="1730595" cy="16033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04"/>
              <p:cNvCxnSpPr/>
              <p:nvPr/>
            </p:nvCxnSpPr>
            <p:spPr>
              <a:xfrm rot="16200000" flipH="1">
                <a:off x="5296253" y="3771856"/>
                <a:ext cx="838200" cy="76209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239"/>
          <p:cNvGrpSpPr>
            <a:grpSpLocks/>
          </p:cNvGrpSpPr>
          <p:nvPr/>
        </p:nvGrpSpPr>
        <p:grpSpPr bwMode="auto">
          <a:xfrm>
            <a:off x="4718050" y="4713288"/>
            <a:ext cx="3765550" cy="1143000"/>
            <a:chOff x="3025776" y="5333999"/>
            <a:chExt cx="3766191" cy="1143005"/>
          </a:xfrm>
        </p:grpSpPr>
        <p:grpSp>
          <p:nvGrpSpPr>
            <p:cNvPr id="16427" name="Group 233"/>
            <p:cNvGrpSpPr>
              <a:grpSpLocks/>
            </p:cNvGrpSpPr>
            <p:nvPr/>
          </p:nvGrpSpPr>
          <p:grpSpPr bwMode="auto">
            <a:xfrm>
              <a:off x="3025776" y="5333999"/>
              <a:ext cx="3766191" cy="1143005"/>
              <a:chOff x="3025776" y="5257795"/>
              <a:chExt cx="3766191" cy="1143005"/>
            </a:xfrm>
          </p:grpSpPr>
          <p:grpSp>
            <p:nvGrpSpPr>
              <p:cNvPr id="16429" name="Group 209"/>
              <p:cNvGrpSpPr>
                <a:grpSpLocks/>
              </p:cNvGrpSpPr>
              <p:nvPr/>
            </p:nvGrpSpPr>
            <p:grpSpPr bwMode="auto">
              <a:xfrm>
                <a:off x="3025776" y="5257795"/>
                <a:ext cx="3766191" cy="1143005"/>
                <a:chOff x="2873376" y="3581399"/>
                <a:chExt cx="3766191" cy="1143005"/>
              </a:xfrm>
            </p:grpSpPr>
            <p:grpSp>
              <p:nvGrpSpPr>
                <p:cNvPr id="16431" name="Group 201"/>
                <p:cNvGrpSpPr>
                  <a:grpSpLocks/>
                </p:cNvGrpSpPr>
                <p:nvPr/>
              </p:nvGrpSpPr>
              <p:grpSpPr bwMode="auto">
                <a:xfrm>
                  <a:off x="4876800" y="3581403"/>
                  <a:ext cx="1762767" cy="942161"/>
                  <a:chOff x="4876800" y="3581403"/>
                  <a:chExt cx="1762767" cy="942161"/>
                </a:xfrm>
              </p:grpSpPr>
              <p:cxnSp>
                <p:nvCxnSpPr>
                  <p:cNvPr id="220" name="Elbow Connector 134"/>
                  <p:cNvCxnSpPr/>
                  <p:nvPr/>
                </p:nvCxnSpPr>
                <p:spPr>
                  <a:xfrm rot="10800000">
                    <a:off x="4877142" y="3733800"/>
                    <a:ext cx="685917" cy="152401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Elbow Connector 134"/>
                  <p:cNvCxnSpPr/>
                  <p:nvPr/>
                </p:nvCxnSpPr>
                <p:spPr>
                  <a:xfrm rot="5400000" flipH="1" flipV="1">
                    <a:off x="5929912" y="3813135"/>
                    <a:ext cx="941391" cy="477918"/>
                  </a:xfrm>
                  <a:prstGeom prst="bentConnector3">
                    <a:avLst>
                      <a:gd name="adj1" fmla="val 30589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32" name="Group 190"/>
                <p:cNvGrpSpPr>
                  <a:grpSpLocks/>
                </p:cNvGrpSpPr>
                <p:nvPr/>
              </p:nvGrpSpPr>
              <p:grpSpPr bwMode="auto">
                <a:xfrm>
                  <a:off x="2873376" y="3581399"/>
                  <a:ext cx="1470025" cy="221135"/>
                  <a:chOff x="2873376" y="3581398"/>
                  <a:chExt cx="1470025" cy="221135"/>
                </a:xfrm>
              </p:grpSpPr>
              <p:cxnSp>
                <p:nvCxnSpPr>
                  <p:cNvPr id="217" name="Elbow Connector 135"/>
                  <p:cNvCxnSpPr/>
                  <p:nvPr/>
                </p:nvCxnSpPr>
                <p:spPr>
                  <a:xfrm>
                    <a:off x="3505308" y="3581398"/>
                    <a:ext cx="838343" cy="152401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Elbow Connector 135"/>
                  <p:cNvCxnSpPr/>
                  <p:nvPr/>
                </p:nvCxnSpPr>
                <p:spPr>
                  <a:xfrm rot="10800000" flipV="1">
                    <a:off x="2873376" y="3581398"/>
                    <a:ext cx="631932" cy="220663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33" name="Group 186"/>
                <p:cNvGrpSpPr>
                  <a:grpSpLocks/>
                </p:cNvGrpSpPr>
                <p:nvPr/>
              </p:nvGrpSpPr>
              <p:grpSpPr bwMode="auto">
                <a:xfrm>
                  <a:off x="3276600" y="3903207"/>
                  <a:ext cx="1066800" cy="592593"/>
                  <a:chOff x="3276600" y="3903206"/>
                  <a:chExt cx="1066800" cy="592593"/>
                </a:xfrm>
              </p:grpSpPr>
              <p:cxnSp>
                <p:nvCxnSpPr>
                  <p:cNvPr id="215" name="Shape 214"/>
                  <p:cNvCxnSpPr/>
                  <p:nvPr/>
                </p:nvCxnSpPr>
                <p:spPr>
                  <a:xfrm rot="10800000" flipV="1">
                    <a:off x="3276670" y="3903661"/>
                    <a:ext cx="1588" cy="592141"/>
                  </a:xfrm>
                  <a:prstGeom prst="bentConnector4">
                    <a:avLst>
                      <a:gd name="adj1" fmla="val -14395466"/>
                      <a:gd name="adj2" fmla="val 64294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hape 175"/>
                  <p:cNvCxnSpPr/>
                  <p:nvPr/>
                </p:nvCxnSpPr>
                <p:spPr>
                  <a:xfrm rot="10800000">
                    <a:off x="3505309" y="4038600"/>
                    <a:ext cx="838343" cy="1587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4" name="Shape 175"/>
                <p:cNvCxnSpPr/>
                <p:nvPr/>
              </p:nvCxnSpPr>
              <p:spPr>
                <a:xfrm rot="16200000" flipV="1">
                  <a:off x="4915305" y="4152864"/>
                  <a:ext cx="685803" cy="457278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000099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Elbow Connector 134"/>
              <p:cNvCxnSpPr/>
              <p:nvPr/>
            </p:nvCxnSpPr>
            <p:spPr>
              <a:xfrm rot="10800000">
                <a:off x="5715459" y="5562596"/>
                <a:ext cx="587475" cy="33178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Shape 175"/>
            <p:cNvCxnSpPr/>
            <p:nvPr/>
          </p:nvCxnSpPr>
          <p:spPr>
            <a:xfrm>
              <a:off x="5029542" y="5791201"/>
              <a:ext cx="152426" cy="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7" name="Group 41"/>
          <p:cNvGrpSpPr>
            <a:grpSpLocks/>
          </p:cNvGrpSpPr>
          <p:nvPr/>
        </p:nvGrpSpPr>
        <p:grpSpPr bwMode="auto">
          <a:xfrm>
            <a:off x="6772275" y="1447800"/>
            <a:ext cx="2117725" cy="1762125"/>
            <a:chOff x="2463272" y="1513840"/>
            <a:chExt cx="1966637" cy="1143000"/>
          </a:xfrm>
        </p:grpSpPr>
        <p:grpSp>
          <p:nvGrpSpPr>
            <p:cNvPr id="16419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20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641" cy="1143000"/>
              <a:chOff x="1143077" y="2590800"/>
              <a:chExt cx="380923" cy="11430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98" name="Group 41"/>
          <p:cNvGrpSpPr>
            <a:grpSpLocks/>
          </p:cNvGrpSpPr>
          <p:nvPr/>
        </p:nvGrpSpPr>
        <p:grpSpPr bwMode="auto">
          <a:xfrm>
            <a:off x="4114800" y="1449388"/>
            <a:ext cx="2117725" cy="1762125"/>
            <a:chOff x="2463272" y="1513840"/>
            <a:chExt cx="1966637" cy="1143000"/>
          </a:xfrm>
        </p:grpSpPr>
        <p:grpSp>
          <p:nvGrpSpPr>
            <p:cNvPr id="16411" name="Group 28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12" name="Group 29"/>
            <p:cNvGrpSpPr>
              <a:grpSpLocks/>
            </p:cNvGrpSpPr>
            <p:nvPr/>
          </p:nvGrpSpPr>
          <p:grpSpPr bwMode="auto">
            <a:xfrm flipH="1">
              <a:off x="2463273" y="1513840"/>
              <a:ext cx="1422641" cy="1143000"/>
              <a:chOff x="1143077" y="2590800"/>
              <a:chExt cx="380923" cy="114300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Oval 153"/>
          <p:cNvSpPr/>
          <p:nvPr/>
        </p:nvSpPr>
        <p:spPr bwMode="auto">
          <a:xfrm>
            <a:off x="6181725" y="15605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" name="Oval 154"/>
          <p:cNvSpPr/>
          <p:nvPr/>
        </p:nvSpPr>
        <p:spPr bwMode="auto">
          <a:xfrm>
            <a:off x="6172200" y="2232025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" name="Oval 155"/>
          <p:cNvSpPr/>
          <p:nvPr/>
        </p:nvSpPr>
        <p:spPr bwMode="auto">
          <a:xfrm>
            <a:off x="6170613" y="27543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" name="Oval 156"/>
          <p:cNvSpPr/>
          <p:nvPr/>
        </p:nvSpPr>
        <p:spPr bwMode="auto">
          <a:xfrm>
            <a:off x="6715125" y="18288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" name="Oval 157"/>
          <p:cNvSpPr/>
          <p:nvPr/>
        </p:nvSpPr>
        <p:spPr bwMode="auto">
          <a:xfrm>
            <a:off x="6715125" y="2209800"/>
            <a:ext cx="142875" cy="115888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" name="Oval 158"/>
          <p:cNvSpPr/>
          <p:nvPr/>
        </p:nvSpPr>
        <p:spPr bwMode="auto">
          <a:xfrm>
            <a:off x="6705600" y="23987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" name="Oval 159"/>
          <p:cNvSpPr/>
          <p:nvPr/>
        </p:nvSpPr>
        <p:spPr bwMode="auto">
          <a:xfrm>
            <a:off x="6170613" y="25908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1" name="Oval 160"/>
          <p:cNvSpPr/>
          <p:nvPr/>
        </p:nvSpPr>
        <p:spPr bwMode="auto">
          <a:xfrm>
            <a:off x="6172200" y="1865313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2" name="Oval 161"/>
          <p:cNvSpPr/>
          <p:nvPr/>
        </p:nvSpPr>
        <p:spPr bwMode="auto">
          <a:xfrm>
            <a:off x="6705600" y="30480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" name="Oval 163"/>
          <p:cNvSpPr/>
          <p:nvPr/>
        </p:nvSpPr>
        <p:spPr bwMode="auto">
          <a:xfrm>
            <a:off x="6715125" y="15240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Oval 164"/>
          <p:cNvSpPr/>
          <p:nvPr/>
        </p:nvSpPr>
        <p:spPr bwMode="auto">
          <a:xfrm>
            <a:off x="6705600" y="16764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6019800" y="3429000"/>
            <a:ext cx="838200" cy="7620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0"/>
          <p:cNvGrpSpPr>
            <a:grpSpLocks/>
          </p:cNvGrpSpPr>
          <p:nvPr/>
        </p:nvGrpSpPr>
        <p:grpSpPr bwMode="auto">
          <a:xfrm>
            <a:off x="990600" y="1371600"/>
            <a:ext cx="1966913" cy="1762125"/>
            <a:chOff x="2463271" y="2886074"/>
            <a:chExt cx="1967230" cy="1762127"/>
          </a:xfrm>
        </p:grpSpPr>
        <p:grpSp>
          <p:nvGrpSpPr>
            <p:cNvPr id="17463" name="Group 13"/>
            <p:cNvGrpSpPr>
              <a:grpSpLocks/>
            </p:cNvGrpSpPr>
            <p:nvPr/>
          </p:nvGrpSpPr>
          <p:grpSpPr bwMode="auto">
            <a:xfrm>
              <a:off x="3719036" y="2895600"/>
              <a:ext cx="711465" cy="1752600"/>
              <a:chOff x="1143000" y="2590800"/>
              <a:chExt cx="381000" cy="11430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952499" y="3162300"/>
                <a:ext cx="114300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43080" y="2590799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43080" y="3733801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64" name="Group 14"/>
            <p:cNvGrpSpPr>
              <a:grpSpLocks/>
            </p:cNvGrpSpPr>
            <p:nvPr/>
          </p:nvGrpSpPr>
          <p:grpSpPr bwMode="auto">
            <a:xfrm flipH="1">
              <a:off x="2463272" y="2886074"/>
              <a:ext cx="1422630" cy="1762127"/>
              <a:chOff x="1143080" y="2584587"/>
              <a:chExt cx="380920" cy="114921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143081" y="2590799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143081" y="3733800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952500" y="3156088"/>
                <a:ext cx="114300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65" name="TextBox 34"/>
            <p:cNvSpPr txBox="1">
              <a:spLocks noChangeArrowheads="1"/>
            </p:cNvSpPr>
            <p:nvPr/>
          </p:nvSpPr>
          <p:spPr bwMode="auto">
            <a:xfrm>
              <a:off x="2463271" y="4309646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Subproblem 1</a:t>
              </a:r>
            </a:p>
          </p:txBody>
        </p:sp>
      </p:grp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3) IP-Based Patching</a:t>
            </a:r>
          </a:p>
        </p:txBody>
      </p: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2420938" y="1423988"/>
            <a:ext cx="595312" cy="1481137"/>
            <a:chOff x="2954798" y="3014246"/>
            <a:chExt cx="595512" cy="1481554"/>
          </a:xfrm>
        </p:grpSpPr>
        <p:sp>
          <p:nvSpPr>
            <p:cNvPr id="17459" name="TextBox 23"/>
            <p:cNvSpPr txBox="1">
              <a:spLocks noChangeArrowheads="1"/>
            </p:cNvSpPr>
            <p:nvPr/>
          </p:nvSpPr>
          <p:spPr bwMode="auto">
            <a:xfrm>
              <a:off x="2971800" y="3014246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</a:rPr>
                <a:t>T1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407387" y="3134930"/>
              <a:ext cx="142923" cy="115920"/>
            </a:xfrm>
            <a:prstGeom prst="ellipse">
              <a:avLst/>
            </a:prstGeom>
            <a:solidFill>
              <a:srgbClr val="8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07387" y="4302070"/>
              <a:ext cx="142923" cy="117508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62" name="TextBox 24"/>
            <p:cNvSpPr txBox="1">
              <a:spLocks noChangeArrowheads="1"/>
            </p:cNvSpPr>
            <p:nvPr/>
          </p:nvSpPr>
          <p:spPr bwMode="auto">
            <a:xfrm>
              <a:off x="2954798" y="4157246"/>
              <a:ext cx="4742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</a:rPr>
                <a:t>T1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481388" y="1371600"/>
            <a:ext cx="2295525" cy="1762125"/>
            <a:chOff x="2463271" y="1513840"/>
            <a:chExt cx="2131755" cy="1143000"/>
          </a:xfrm>
        </p:grpSpPr>
        <p:grpSp>
          <p:nvGrpSpPr>
            <p:cNvPr id="17450" name="Group 13"/>
            <p:cNvGrpSpPr>
              <a:grpSpLocks/>
            </p:cNvGrpSpPr>
            <p:nvPr/>
          </p:nvGrpSpPr>
          <p:grpSpPr bwMode="auto">
            <a:xfrm>
              <a:off x="3719036" y="1513840"/>
              <a:ext cx="711465" cy="1143000"/>
              <a:chOff x="1143000" y="2590800"/>
              <a:chExt cx="381000" cy="1143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952183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51" name="Group 14"/>
            <p:cNvGrpSpPr>
              <a:grpSpLocks/>
            </p:cNvGrpSpPr>
            <p:nvPr/>
          </p:nvGrpSpPr>
          <p:grpSpPr bwMode="auto">
            <a:xfrm flipH="1">
              <a:off x="2463271" y="1513840"/>
              <a:ext cx="1422929" cy="1143000"/>
              <a:chOff x="1143000" y="2590800"/>
              <a:chExt cx="381000" cy="11430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143076" y="2590800"/>
                <a:ext cx="3809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143076" y="3733800"/>
                <a:ext cx="3809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52" name="TextBox 44"/>
            <p:cNvSpPr txBox="1">
              <a:spLocks noChangeArrowheads="1"/>
            </p:cNvSpPr>
            <p:nvPr/>
          </p:nvSpPr>
          <p:spPr bwMode="auto">
            <a:xfrm>
              <a:off x="3147226" y="2437317"/>
              <a:ext cx="1447800" cy="21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Subproblem 2</a:t>
              </a:r>
            </a:p>
          </p:txBody>
        </p:sp>
      </p:grp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2995613" y="1603375"/>
            <a:ext cx="576262" cy="1127125"/>
            <a:chOff x="3529472" y="3116580"/>
            <a:chExt cx="575221" cy="1127091"/>
          </a:xfrm>
        </p:grpSpPr>
        <p:cxnSp>
          <p:nvCxnSpPr>
            <p:cNvPr id="61" name="Straight Connector 60"/>
            <p:cNvCxnSpPr>
              <a:stCxn id="20" idx="7"/>
              <a:endCxn id="55" idx="3"/>
            </p:cNvCxnSpPr>
            <p:nvPr/>
          </p:nvCxnSpPr>
          <p:spPr>
            <a:xfrm rot="5400000" flipH="1" flipV="1">
              <a:off x="3302064" y="3563057"/>
              <a:ext cx="908023" cy="453205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9" idx="6"/>
              <a:endCxn id="56" idx="6"/>
            </p:cNvCxnSpPr>
            <p:nvPr/>
          </p:nvCxnSpPr>
          <p:spPr>
            <a:xfrm>
              <a:off x="3550072" y="3116580"/>
              <a:ext cx="554621" cy="711179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9" idx="6"/>
              <a:endCxn id="55" idx="3"/>
            </p:cNvCxnSpPr>
            <p:nvPr/>
          </p:nvCxnSpPr>
          <p:spPr>
            <a:xfrm>
              <a:off x="3550072" y="3116580"/>
              <a:ext cx="432605" cy="219068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0" idx="7"/>
              <a:endCxn id="56" idx="1"/>
            </p:cNvCxnSpPr>
            <p:nvPr/>
          </p:nvCxnSpPr>
          <p:spPr>
            <a:xfrm rot="5400000" flipH="1" flipV="1">
              <a:off x="3527482" y="3788475"/>
              <a:ext cx="457186" cy="453205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2403475" y="2219325"/>
            <a:ext cx="612775" cy="982663"/>
            <a:chOff x="3521938" y="2960168"/>
            <a:chExt cx="613151" cy="981908"/>
          </a:xfrm>
        </p:grpSpPr>
        <p:sp>
          <p:nvSpPr>
            <p:cNvPr id="73" name="Oval 72"/>
            <p:cNvSpPr/>
            <p:nvPr/>
          </p:nvSpPr>
          <p:spPr>
            <a:xfrm>
              <a:off x="3988949" y="3734273"/>
              <a:ext cx="142963" cy="115799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442" name="Group 36"/>
            <p:cNvGrpSpPr>
              <a:grpSpLocks/>
            </p:cNvGrpSpPr>
            <p:nvPr/>
          </p:nvGrpSpPr>
          <p:grpSpPr bwMode="auto">
            <a:xfrm>
              <a:off x="3521938" y="2960168"/>
              <a:ext cx="613151" cy="981908"/>
              <a:chOff x="3886200" y="2960168"/>
              <a:chExt cx="613151" cy="98190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4356388" y="3129900"/>
                <a:ext cx="142963" cy="115798"/>
              </a:xfrm>
              <a:prstGeom prst="ellipse">
                <a:avLst/>
              </a:prstGeom>
              <a:solidFill>
                <a:srgbClr val="00009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44" name="TextBox 76"/>
              <p:cNvSpPr txBox="1">
                <a:spLocks noChangeArrowheads="1"/>
              </p:cNvSpPr>
              <p:nvPr/>
            </p:nvSpPr>
            <p:spPr bwMode="auto">
              <a:xfrm>
                <a:off x="3903465" y="3603522"/>
                <a:ext cx="4748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99"/>
                    </a:solidFill>
                  </a:rPr>
                  <a:t>T2</a:t>
                </a:r>
              </a:p>
            </p:txBody>
          </p:sp>
          <p:sp>
            <p:nvSpPr>
              <p:cNvPr id="17445" name="TextBox 77"/>
              <p:cNvSpPr txBox="1">
                <a:spLocks noChangeArrowheads="1"/>
              </p:cNvSpPr>
              <p:nvPr/>
            </p:nvSpPr>
            <p:spPr bwMode="auto">
              <a:xfrm>
                <a:off x="3886200" y="2960168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99"/>
                    </a:solidFill>
                  </a:rPr>
                  <a:t>T2</a:t>
                </a:r>
              </a:p>
            </p:txBody>
          </p:sp>
        </p:grp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3429000" y="1500188"/>
            <a:ext cx="671513" cy="982662"/>
            <a:chOff x="5804858" y="3014246"/>
            <a:chExt cx="672142" cy="981908"/>
          </a:xfrm>
        </p:grpSpPr>
        <p:grpSp>
          <p:nvGrpSpPr>
            <p:cNvPr id="17433" name="Group 36"/>
            <p:cNvGrpSpPr>
              <a:grpSpLocks/>
            </p:cNvGrpSpPr>
            <p:nvPr/>
          </p:nvGrpSpPr>
          <p:grpSpPr bwMode="auto">
            <a:xfrm>
              <a:off x="5804858" y="3014246"/>
              <a:ext cx="672142" cy="981908"/>
              <a:chOff x="4357058" y="3014246"/>
              <a:chExt cx="672142" cy="98190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357058" y="3236325"/>
                <a:ext cx="143009" cy="115798"/>
              </a:xfrm>
              <a:prstGeom prst="ellipse">
                <a:avLst/>
              </a:prstGeom>
              <a:solidFill>
                <a:srgbClr val="8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357058" y="3769316"/>
                <a:ext cx="143009" cy="117385"/>
              </a:xfrm>
              <a:prstGeom prst="ellipse">
                <a:avLst/>
              </a:prstGeom>
              <a:solidFill>
                <a:srgbClr val="8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39" name="TextBox 57"/>
              <p:cNvSpPr txBox="1">
                <a:spLocks noChangeArrowheads="1"/>
              </p:cNvSpPr>
              <p:nvPr/>
            </p:nvSpPr>
            <p:spPr bwMode="auto">
              <a:xfrm>
                <a:off x="4495800" y="3014246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800000"/>
                    </a:solidFill>
                  </a:rPr>
                  <a:t>T1</a:t>
                </a:r>
              </a:p>
            </p:txBody>
          </p:sp>
          <p:sp>
            <p:nvSpPr>
              <p:cNvPr id="17440" name="TextBox 58"/>
              <p:cNvSpPr txBox="1">
                <a:spLocks noChangeArrowheads="1"/>
              </p:cNvSpPr>
              <p:nvPr/>
            </p:nvSpPr>
            <p:spPr bwMode="auto">
              <a:xfrm>
                <a:off x="4478798" y="3657600"/>
                <a:ext cx="47420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800000"/>
                    </a:solidFill>
                  </a:rPr>
                  <a:t>T1</a:t>
                </a:r>
              </a:p>
            </p:txBody>
          </p:sp>
        </p:grpSp>
        <p:grpSp>
          <p:nvGrpSpPr>
            <p:cNvPr id="17434" name="Group 36"/>
            <p:cNvGrpSpPr>
              <a:grpSpLocks/>
            </p:cNvGrpSpPr>
            <p:nvPr/>
          </p:nvGrpSpPr>
          <p:grpSpPr bwMode="auto">
            <a:xfrm>
              <a:off x="5804858" y="3319046"/>
              <a:ext cx="672142" cy="338554"/>
              <a:chOff x="4357058" y="2993922"/>
              <a:chExt cx="672142" cy="338554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357058" y="3130108"/>
                <a:ext cx="143009" cy="115798"/>
              </a:xfrm>
              <a:prstGeom prst="ellipse">
                <a:avLst/>
              </a:prstGeom>
              <a:solidFill>
                <a:srgbClr val="00009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36" name="TextBox 109"/>
              <p:cNvSpPr txBox="1">
                <a:spLocks noChangeArrowheads="1"/>
              </p:cNvSpPr>
              <p:nvPr/>
            </p:nvSpPr>
            <p:spPr bwMode="auto">
              <a:xfrm>
                <a:off x="4495800" y="2993922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99"/>
                    </a:solidFill>
                  </a:rPr>
                  <a:t>T2</a:t>
                </a:r>
              </a:p>
            </p:txBody>
          </p:sp>
        </p:grpSp>
      </p:grpSp>
      <p:grpSp>
        <p:nvGrpSpPr>
          <p:cNvPr id="23" name="Group 116"/>
          <p:cNvGrpSpPr>
            <a:grpSpLocks/>
          </p:cNvGrpSpPr>
          <p:nvPr/>
        </p:nvGrpSpPr>
        <p:grpSpPr bwMode="auto">
          <a:xfrm>
            <a:off x="2992438" y="1922463"/>
            <a:ext cx="457200" cy="1012825"/>
            <a:chOff x="3525344" y="3436624"/>
            <a:chExt cx="457893" cy="1011720"/>
          </a:xfrm>
        </p:grpSpPr>
        <p:cxnSp>
          <p:nvCxnSpPr>
            <p:cNvPr id="113" name="Straight Connector 112"/>
            <p:cNvCxnSpPr>
              <a:stCxn id="75" idx="6"/>
              <a:endCxn id="108" idx="2"/>
            </p:cNvCxnSpPr>
            <p:nvPr/>
          </p:nvCxnSpPr>
          <p:spPr>
            <a:xfrm flipV="1">
              <a:off x="3550782" y="3436624"/>
              <a:ext cx="411785" cy="448772"/>
            </a:xfrm>
            <a:prstGeom prst="line">
              <a:avLst/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73" idx="7"/>
              <a:endCxn id="108" idx="3"/>
            </p:cNvCxnSpPr>
            <p:nvPr/>
          </p:nvCxnSpPr>
          <p:spPr>
            <a:xfrm rot="5400000" flipH="1" flipV="1">
              <a:off x="3269045" y="3734152"/>
              <a:ext cx="970490" cy="457893"/>
            </a:xfrm>
            <a:prstGeom prst="line">
              <a:avLst/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169"/>
          <p:cNvGrpSpPr>
            <a:grpSpLocks/>
          </p:cNvGrpSpPr>
          <p:nvPr/>
        </p:nvGrpSpPr>
        <p:grpSpPr bwMode="auto">
          <a:xfrm>
            <a:off x="2590800" y="3886200"/>
            <a:ext cx="1449388" cy="1447800"/>
            <a:chOff x="3810000" y="4572000"/>
            <a:chExt cx="1449388" cy="1448480"/>
          </a:xfrm>
        </p:grpSpPr>
        <p:cxnSp>
          <p:nvCxnSpPr>
            <p:cNvPr id="70" name="Straight Arrow Connector 69"/>
            <p:cNvCxnSpPr/>
            <p:nvPr/>
          </p:nvCxnSpPr>
          <p:spPr>
            <a:xfrm rot="5400000">
              <a:off x="4077297" y="5524153"/>
              <a:ext cx="838594" cy="1588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3657528" y="4724472"/>
              <a:ext cx="304943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3696333" y="4914267"/>
              <a:ext cx="686122" cy="1588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H="1">
              <a:off x="3695432" y="5372476"/>
              <a:ext cx="1143537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5400000">
              <a:off x="4647228" y="5638507"/>
              <a:ext cx="762358" cy="1587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4991769" y="5752861"/>
              <a:ext cx="533651" cy="1588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 bwMode="auto">
          <a:xfrm>
            <a:off x="3429000" y="2551113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Connector 66"/>
          <p:cNvCxnSpPr/>
          <p:nvPr/>
        </p:nvCxnSpPr>
        <p:spPr bwMode="auto">
          <a:xfrm flipV="1">
            <a:off x="3017838" y="2598738"/>
            <a:ext cx="411162" cy="449262"/>
          </a:xfrm>
          <a:prstGeom prst="line">
            <a:avLst/>
          </a:prstGeom>
          <a:ln w="25400">
            <a:solidFill>
              <a:srgbClr val="000099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 rot="16200000" flipH="1">
            <a:off x="3160713" y="2322513"/>
            <a:ext cx="103187" cy="433387"/>
          </a:xfrm>
          <a:prstGeom prst="line">
            <a:avLst/>
          </a:prstGeom>
          <a:ln w="25400">
            <a:solidFill>
              <a:srgbClr val="000099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109"/>
          <p:cNvSpPr txBox="1">
            <a:spLocks noChangeArrowheads="1"/>
          </p:cNvSpPr>
          <p:nvPr/>
        </p:nvSpPr>
        <p:spPr bwMode="auto">
          <a:xfrm>
            <a:off x="3581400" y="2438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99"/>
                </a:solidFill>
              </a:rPr>
              <a:t>T2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4115594" y="4952206"/>
            <a:ext cx="304800" cy="1588"/>
          </a:xfrm>
          <a:prstGeom prst="straightConnector1">
            <a:avLst/>
          </a:prstGeom>
          <a:ln w="2540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 bwMode="auto">
          <a:xfrm rot="16200000" flipH="1">
            <a:off x="4343400" y="5181600"/>
            <a:ext cx="304800" cy="0"/>
          </a:xfrm>
          <a:prstGeom prst="straightConnector1">
            <a:avLst/>
          </a:prstGeom>
          <a:ln w="2540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0"/>
          <p:cNvGrpSpPr>
            <a:grpSpLocks/>
          </p:cNvGrpSpPr>
          <p:nvPr/>
        </p:nvGrpSpPr>
        <p:grpSpPr bwMode="auto">
          <a:xfrm>
            <a:off x="990600" y="1381125"/>
            <a:ext cx="1966913" cy="1752600"/>
            <a:chOff x="2463271" y="2895600"/>
            <a:chExt cx="1967230" cy="1752600"/>
          </a:xfrm>
        </p:grpSpPr>
        <p:grpSp>
          <p:nvGrpSpPr>
            <p:cNvPr id="3184" name="Group 13"/>
            <p:cNvGrpSpPr>
              <a:grpSpLocks/>
            </p:cNvGrpSpPr>
            <p:nvPr/>
          </p:nvGrpSpPr>
          <p:grpSpPr bwMode="auto">
            <a:xfrm>
              <a:off x="3719036" y="2895600"/>
              <a:ext cx="711465" cy="1752600"/>
              <a:chOff x="1143000" y="2590800"/>
              <a:chExt cx="381000" cy="11430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43080" y="2590800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43080" y="3733800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5" name="Group 14"/>
            <p:cNvGrpSpPr>
              <a:grpSpLocks/>
            </p:cNvGrpSpPr>
            <p:nvPr/>
          </p:nvGrpSpPr>
          <p:grpSpPr bwMode="auto">
            <a:xfrm flipH="1">
              <a:off x="2463271" y="2895600"/>
              <a:ext cx="1422929" cy="1752600"/>
              <a:chOff x="1143000" y="2590800"/>
              <a:chExt cx="381000" cy="1143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143080" y="2590800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143080" y="3733800"/>
                <a:ext cx="3809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6" name="TextBox 34"/>
            <p:cNvSpPr txBox="1">
              <a:spLocks noChangeArrowheads="1"/>
            </p:cNvSpPr>
            <p:nvPr/>
          </p:nvSpPr>
          <p:spPr bwMode="auto">
            <a:xfrm>
              <a:off x="2463271" y="4309646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Subproblem 1</a:t>
              </a:r>
            </a:p>
          </p:txBody>
        </p:sp>
      </p:grpSp>
      <p:sp>
        <p:nvSpPr>
          <p:cNvPr id="30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3) IP-Based Patching</a:t>
            </a:r>
          </a:p>
        </p:txBody>
      </p:sp>
      <p:grpSp>
        <p:nvGrpSpPr>
          <p:cNvPr id="3078" name="Group 103"/>
          <p:cNvGrpSpPr>
            <a:grpSpLocks/>
          </p:cNvGrpSpPr>
          <p:nvPr/>
        </p:nvGrpSpPr>
        <p:grpSpPr bwMode="auto">
          <a:xfrm>
            <a:off x="2420938" y="1423988"/>
            <a:ext cx="595312" cy="1481137"/>
            <a:chOff x="2954798" y="3014246"/>
            <a:chExt cx="595512" cy="1481554"/>
          </a:xfrm>
        </p:grpSpPr>
        <p:sp>
          <p:nvSpPr>
            <p:cNvPr id="3180" name="TextBox 23"/>
            <p:cNvSpPr txBox="1">
              <a:spLocks noChangeArrowheads="1"/>
            </p:cNvSpPr>
            <p:nvPr/>
          </p:nvSpPr>
          <p:spPr bwMode="auto">
            <a:xfrm>
              <a:off x="2971800" y="3014246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</a:rPr>
                <a:t>T1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407387" y="3134930"/>
              <a:ext cx="142923" cy="115920"/>
            </a:xfrm>
            <a:prstGeom prst="ellipse">
              <a:avLst/>
            </a:prstGeom>
            <a:solidFill>
              <a:srgbClr val="8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07387" y="4302070"/>
              <a:ext cx="142923" cy="117508"/>
            </a:xfrm>
            <a:prstGeom prst="ellipse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83" name="TextBox 24"/>
            <p:cNvSpPr txBox="1">
              <a:spLocks noChangeArrowheads="1"/>
            </p:cNvSpPr>
            <p:nvPr/>
          </p:nvSpPr>
          <p:spPr bwMode="auto">
            <a:xfrm>
              <a:off x="2954798" y="4157246"/>
              <a:ext cx="4742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</a:rPr>
                <a:t>T1</a:t>
              </a:r>
            </a:p>
          </p:txBody>
        </p:sp>
      </p:grpSp>
      <p:grpSp>
        <p:nvGrpSpPr>
          <p:cNvPr id="3079" name="Group 41"/>
          <p:cNvGrpSpPr>
            <a:grpSpLocks/>
          </p:cNvGrpSpPr>
          <p:nvPr/>
        </p:nvGrpSpPr>
        <p:grpSpPr bwMode="auto">
          <a:xfrm>
            <a:off x="3481388" y="1371600"/>
            <a:ext cx="2295525" cy="1762125"/>
            <a:chOff x="2463271" y="1513840"/>
            <a:chExt cx="2131755" cy="1143000"/>
          </a:xfrm>
        </p:grpSpPr>
        <p:grpSp>
          <p:nvGrpSpPr>
            <p:cNvPr id="3171" name="Group 13"/>
            <p:cNvGrpSpPr>
              <a:grpSpLocks/>
            </p:cNvGrpSpPr>
            <p:nvPr/>
          </p:nvGrpSpPr>
          <p:grpSpPr bwMode="auto">
            <a:xfrm>
              <a:off x="3719036" y="1513840"/>
              <a:ext cx="711465" cy="1143000"/>
              <a:chOff x="1143000" y="2590800"/>
              <a:chExt cx="381000" cy="1143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952183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2" name="Group 14"/>
            <p:cNvGrpSpPr>
              <a:grpSpLocks/>
            </p:cNvGrpSpPr>
            <p:nvPr/>
          </p:nvGrpSpPr>
          <p:grpSpPr bwMode="auto">
            <a:xfrm flipH="1">
              <a:off x="2463271" y="1513840"/>
              <a:ext cx="1422929" cy="1143000"/>
              <a:chOff x="1143000" y="2590800"/>
              <a:chExt cx="381000" cy="11430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143076" y="2590800"/>
                <a:ext cx="3809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143076" y="3733800"/>
                <a:ext cx="3809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3" name="TextBox 44"/>
            <p:cNvSpPr txBox="1">
              <a:spLocks noChangeArrowheads="1"/>
            </p:cNvSpPr>
            <p:nvPr/>
          </p:nvSpPr>
          <p:spPr bwMode="auto">
            <a:xfrm>
              <a:off x="3147226" y="2437317"/>
              <a:ext cx="1447800" cy="21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Subproblem 2</a:t>
              </a:r>
            </a:p>
          </p:txBody>
        </p:sp>
      </p:grpSp>
      <p:grpSp>
        <p:nvGrpSpPr>
          <p:cNvPr id="3080" name="Group 70"/>
          <p:cNvGrpSpPr>
            <a:grpSpLocks/>
          </p:cNvGrpSpPr>
          <p:nvPr/>
        </p:nvGrpSpPr>
        <p:grpSpPr bwMode="auto">
          <a:xfrm>
            <a:off x="2995613" y="1603375"/>
            <a:ext cx="576262" cy="1127125"/>
            <a:chOff x="3529472" y="3116580"/>
            <a:chExt cx="575221" cy="1127091"/>
          </a:xfrm>
        </p:grpSpPr>
        <p:cxnSp>
          <p:nvCxnSpPr>
            <p:cNvPr id="61" name="Straight Connector 60"/>
            <p:cNvCxnSpPr>
              <a:stCxn id="20" idx="7"/>
              <a:endCxn id="55" idx="3"/>
            </p:cNvCxnSpPr>
            <p:nvPr/>
          </p:nvCxnSpPr>
          <p:spPr>
            <a:xfrm rot="5400000" flipH="1" flipV="1">
              <a:off x="3302064" y="3563057"/>
              <a:ext cx="908023" cy="453205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9" idx="6"/>
              <a:endCxn id="56" idx="6"/>
            </p:cNvCxnSpPr>
            <p:nvPr/>
          </p:nvCxnSpPr>
          <p:spPr>
            <a:xfrm>
              <a:off x="3550072" y="3116580"/>
              <a:ext cx="554621" cy="711179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9" idx="6"/>
              <a:endCxn id="55" idx="3"/>
            </p:cNvCxnSpPr>
            <p:nvPr/>
          </p:nvCxnSpPr>
          <p:spPr>
            <a:xfrm>
              <a:off x="3550072" y="3116580"/>
              <a:ext cx="432605" cy="219068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0" idx="7"/>
              <a:endCxn id="56" idx="1"/>
            </p:cNvCxnSpPr>
            <p:nvPr/>
          </p:nvCxnSpPr>
          <p:spPr>
            <a:xfrm rot="5400000" flipH="1" flipV="1">
              <a:off x="3527482" y="3788475"/>
              <a:ext cx="457186" cy="453205"/>
            </a:xfrm>
            <a:prstGeom prst="line">
              <a:avLst/>
            </a:prstGeom>
            <a:ln w="25400">
              <a:solidFill>
                <a:srgbClr val="800000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81" name="Group 71"/>
          <p:cNvGrpSpPr>
            <a:grpSpLocks/>
          </p:cNvGrpSpPr>
          <p:nvPr/>
        </p:nvGrpSpPr>
        <p:grpSpPr bwMode="auto">
          <a:xfrm>
            <a:off x="2403475" y="2219325"/>
            <a:ext cx="612775" cy="982663"/>
            <a:chOff x="3521938" y="2960168"/>
            <a:chExt cx="613151" cy="981908"/>
          </a:xfrm>
        </p:grpSpPr>
        <p:sp>
          <p:nvSpPr>
            <p:cNvPr id="73" name="Oval 72"/>
            <p:cNvSpPr/>
            <p:nvPr/>
          </p:nvSpPr>
          <p:spPr>
            <a:xfrm>
              <a:off x="3988949" y="3734273"/>
              <a:ext cx="142963" cy="115799"/>
            </a:xfrm>
            <a:prstGeom prst="ellipse">
              <a:avLst/>
            </a:prstGeom>
            <a:solidFill>
              <a:srgbClr val="00009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63" name="Group 36"/>
            <p:cNvGrpSpPr>
              <a:grpSpLocks/>
            </p:cNvGrpSpPr>
            <p:nvPr/>
          </p:nvGrpSpPr>
          <p:grpSpPr bwMode="auto">
            <a:xfrm>
              <a:off x="3521938" y="2960168"/>
              <a:ext cx="613151" cy="981908"/>
              <a:chOff x="3886200" y="2960168"/>
              <a:chExt cx="613151" cy="98190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4356388" y="3129900"/>
                <a:ext cx="142963" cy="115798"/>
              </a:xfrm>
              <a:prstGeom prst="ellipse">
                <a:avLst/>
              </a:prstGeom>
              <a:solidFill>
                <a:srgbClr val="00009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5" name="TextBox 76"/>
              <p:cNvSpPr txBox="1">
                <a:spLocks noChangeArrowheads="1"/>
              </p:cNvSpPr>
              <p:nvPr/>
            </p:nvSpPr>
            <p:spPr bwMode="auto">
              <a:xfrm>
                <a:off x="3903465" y="3603522"/>
                <a:ext cx="4748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99"/>
                    </a:solidFill>
                  </a:rPr>
                  <a:t>T2</a:t>
                </a:r>
              </a:p>
            </p:txBody>
          </p:sp>
          <p:sp>
            <p:nvSpPr>
              <p:cNvPr id="3166" name="TextBox 77"/>
              <p:cNvSpPr txBox="1">
                <a:spLocks noChangeArrowheads="1"/>
              </p:cNvSpPr>
              <p:nvPr/>
            </p:nvSpPr>
            <p:spPr bwMode="auto">
              <a:xfrm>
                <a:off x="3886200" y="2960168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99"/>
                    </a:solidFill>
                  </a:rPr>
                  <a:t>T2</a:t>
                </a:r>
              </a:p>
            </p:txBody>
          </p:sp>
        </p:grpSp>
      </p:grpSp>
      <p:grpSp>
        <p:nvGrpSpPr>
          <p:cNvPr id="3082" name="Group 61"/>
          <p:cNvGrpSpPr>
            <a:grpSpLocks/>
          </p:cNvGrpSpPr>
          <p:nvPr/>
        </p:nvGrpSpPr>
        <p:grpSpPr bwMode="auto">
          <a:xfrm>
            <a:off x="3429000" y="1500188"/>
            <a:ext cx="671513" cy="982662"/>
            <a:chOff x="5804858" y="3014246"/>
            <a:chExt cx="672142" cy="981908"/>
          </a:xfrm>
        </p:grpSpPr>
        <p:grpSp>
          <p:nvGrpSpPr>
            <p:cNvPr id="3154" name="Group 36"/>
            <p:cNvGrpSpPr>
              <a:grpSpLocks/>
            </p:cNvGrpSpPr>
            <p:nvPr/>
          </p:nvGrpSpPr>
          <p:grpSpPr bwMode="auto">
            <a:xfrm>
              <a:off x="5804858" y="3014246"/>
              <a:ext cx="672142" cy="981908"/>
              <a:chOff x="4357058" y="3014246"/>
              <a:chExt cx="672142" cy="98190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357058" y="3236325"/>
                <a:ext cx="143009" cy="115798"/>
              </a:xfrm>
              <a:prstGeom prst="ellipse">
                <a:avLst/>
              </a:prstGeom>
              <a:solidFill>
                <a:srgbClr val="8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357058" y="3769316"/>
                <a:ext cx="143009" cy="117385"/>
              </a:xfrm>
              <a:prstGeom prst="ellipse">
                <a:avLst/>
              </a:prstGeom>
              <a:solidFill>
                <a:srgbClr val="8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0" name="TextBox 57"/>
              <p:cNvSpPr txBox="1">
                <a:spLocks noChangeArrowheads="1"/>
              </p:cNvSpPr>
              <p:nvPr/>
            </p:nvSpPr>
            <p:spPr bwMode="auto">
              <a:xfrm>
                <a:off x="4495800" y="3014246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800000"/>
                    </a:solidFill>
                  </a:rPr>
                  <a:t>T1</a:t>
                </a:r>
              </a:p>
            </p:txBody>
          </p:sp>
          <p:sp>
            <p:nvSpPr>
              <p:cNvPr id="3161" name="TextBox 58"/>
              <p:cNvSpPr txBox="1">
                <a:spLocks noChangeArrowheads="1"/>
              </p:cNvSpPr>
              <p:nvPr/>
            </p:nvSpPr>
            <p:spPr bwMode="auto">
              <a:xfrm>
                <a:off x="4478798" y="3657600"/>
                <a:ext cx="47420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800000"/>
                    </a:solidFill>
                  </a:rPr>
                  <a:t>T1</a:t>
                </a:r>
              </a:p>
            </p:txBody>
          </p:sp>
        </p:grpSp>
        <p:grpSp>
          <p:nvGrpSpPr>
            <p:cNvPr id="3155" name="Group 36"/>
            <p:cNvGrpSpPr>
              <a:grpSpLocks/>
            </p:cNvGrpSpPr>
            <p:nvPr/>
          </p:nvGrpSpPr>
          <p:grpSpPr bwMode="auto">
            <a:xfrm>
              <a:off x="5804858" y="3319046"/>
              <a:ext cx="672142" cy="338554"/>
              <a:chOff x="4357058" y="2993922"/>
              <a:chExt cx="672142" cy="338554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357058" y="3130108"/>
                <a:ext cx="143009" cy="115798"/>
              </a:xfrm>
              <a:prstGeom prst="ellipse">
                <a:avLst/>
              </a:prstGeom>
              <a:solidFill>
                <a:srgbClr val="00009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7" name="TextBox 109"/>
              <p:cNvSpPr txBox="1">
                <a:spLocks noChangeArrowheads="1"/>
              </p:cNvSpPr>
              <p:nvPr/>
            </p:nvSpPr>
            <p:spPr bwMode="auto">
              <a:xfrm>
                <a:off x="4495800" y="2993922"/>
                <a:ext cx="5334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99"/>
                    </a:solidFill>
                  </a:rPr>
                  <a:t>T2</a:t>
                </a:r>
              </a:p>
            </p:txBody>
          </p:sp>
        </p:grpSp>
      </p:grpSp>
      <p:grpSp>
        <p:nvGrpSpPr>
          <p:cNvPr id="3083" name="Group 116"/>
          <p:cNvGrpSpPr>
            <a:grpSpLocks/>
          </p:cNvGrpSpPr>
          <p:nvPr/>
        </p:nvGrpSpPr>
        <p:grpSpPr bwMode="auto">
          <a:xfrm>
            <a:off x="2992438" y="1922463"/>
            <a:ext cx="457200" cy="1012825"/>
            <a:chOff x="3525344" y="3436624"/>
            <a:chExt cx="457893" cy="1011720"/>
          </a:xfrm>
        </p:grpSpPr>
        <p:cxnSp>
          <p:nvCxnSpPr>
            <p:cNvPr id="113" name="Straight Connector 112"/>
            <p:cNvCxnSpPr>
              <a:stCxn id="75" idx="6"/>
              <a:endCxn id="108" idx="2"/>
            </p:cNvCxnSpPr>
            <p:nvPr/>
          </p:nvCxnSpPr>
          <p:spPr>
            <a:xfrm flipV="1">
              <a:off x="3550782" y="3436624"/>
              <a:ext cx="411785" cy="448772"/>
            </a:xfrm>
            <a:prstGeom prst="line">
              <a:avLst/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73" idx="7"/>
              <a:endCxn id="108" idx="3"/>
            </p:cNvCxnSpPr>
            <p:nvPr/>
          </p:nvCxnSpPr>
          <p:spPr>
            <a:xfrm rot="5400000" flipH="1" flipV="1">
              <a:off x="3269045" y="3734152"/>
              <a:ext cx="970490" cy="457893"/>
            </a:xfrm>
            <a:prstGeom prst="line">
              <a:avLst/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84" name="Group 170"/>
          <p:cNvGrpSpPr>
            <a:grpSpLocks/>
          </p:cNvGrpSpPr>
          <p:nvPr/>
        </p:nvGrpSpPr>
        <p:grpSpPr bwMode="auto">
          <a:xfrm>
            <a:off x="3576638" y="3733800"/>
            <a:ext cx="1985962" cy="1752600"/>
            <a:chOff x="1443462" y="4495801"/>
            <a:chExt cx="1985538" cy="1752600"/>
          </a:xfrm>
        </p:grpSpPr>
        <p:sp>
          <p:nvSpPr>
            <p:cNvPr id="3108" name="TextBox 140"/>
            <p:cNvSpPr txBox="1">
              <a:spLocks noChangeArrowheads="1"/>
            </p:cNvSpPr>
            <p:nvPr/>
          </p:nvSpPr>
          <p:spPr bwMode="auto">
            <a:xfrm>
              <a:off x="3048000" y="4919247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V’</a:t>
              </a:r>
            </a:p>
          </p:txBody>
        </p:sp>
        <p:sp>
          <p:nvSpPr>
            <p:cNvPr id="3109" name="TextBox 151"/>
            <p:cNvSpPr txBox="1">
              <a:spLocks noChangeArrowheads="1"/>
            </p:cNvSpPr>
            <p:nvPr/>
          </p:nvSpPr>
          <p:spPr bwMode="auto">
            <a:xfrm>
              <a:off x="3048000" y="5300247"/>
              <a:ext cx="381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/>
                <a:t>e’</a:t>
              </a:r>
            </a:p>
          </p:txBody>
        </p:sp>
        <p:grpSp>
          <p:nvGrpSpPr>
            <p:cNvPr id="3110" name="Group 154"/>
            <p:cNvGrpSpPr>
              <a:grpSpLocks/>
            </p:cNvGrpSpPr>
            <p:nvPr/>
          </p:nvGrpSpPr>
          <p:grpSpPr bwMode="auto">
            <a:xfrm>
              <a:off x="1443462" y="4495801"/>
              <a:ext cx="1604538" cy="1752600"/>
              <a:chOff x="1443462" y="4495801"/>
              <a:chExt cx="1604538" cy="1752600"/>
            </a:xfrm>
          </p:grpSpPr>
          <p:grpSp>
            <p:nvGrpSpPr>
              <p:cNvPr id="3111" name="Group 13"/>
              <p:cNvGrpSpPr>
                <a:grpSpLocks/>
              </p:cNvGrpSpPr>
              <p:nvPr/>
            </p:nvGrpSpPr>
            <p:grpSpPr bwMode="auto">
              <a:xfrm>
                <a:off x="1443462" y="4495801"/>
                <a:ext cx="381000" cy="1752600"/>
                <a:chOff x="1143000" y="2590800"/>
                <a:chExt cx="381000" cy="11430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rot="5400000" flipH="1" flipV="1">
                  <a:off x="952419" y="3162300"/>
                  <a:ext cx="1143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143000" y="2590800"/>
                  <a:ext cx="38091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143000" y="3733800"/>
                  <a:ext cx="38091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2" name="Group 13"/>
              <p:cNvGrpSpPr>
                <a:grpSpLocks/>
              </p:cNvGrpSpPr>
              <p:nvPr/>
            </p:nvGrpSpPr>
            <p:grpSpPr bwMode="auto">
              <a:xfrm flipH="1">
                <a:off x="2286000" y="4495801"/>
                <a:ext cx="381000" cy="1752600"/>
                <a:chOff x="1143000" y="2590800"/>
                <a:chExt cx="381000" cy="114300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 rot="5400000" flipH="1" flipV="1">
                  <a:off x="952256" y="3162300"/>
                  <a:ext cx="1143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142837" y="2590800"/>
                  <a:ext cx="38091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142837" y="3733800"/>
                  <a:ext cx="38091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3" name="Group 123"/>
              <p:cNvGrpSpPr>
                <a:grpSpLocks/>
              </p:cNvGrpSpPr>
              <p:nvPr/>
            </p:nvGrpSpPr>
            <p:grpSpPr bwMode="auto">
              <a:xfrm>
                <a:off x="1828800" y="4495801"/>
                <a:ext cx="457200" cy="1752600"/>
                <a:chOff x="7086600" y="2895600"/>
                <a:chExt cx="457200" cy="1752600"/>
              </a:xfrm>
            </p:grpSpPr>
            <p:grpSp>
              <p:nvGrpSpPr>
                <p:cNvPr id="3133" name="Group 120"/>
                <p:cNvGrpSpPr>
                  <a:grpSpLocks/>
                </p:cNvGrpSpPr>
                <p:nvPr/>
              </p:nvGrpSpPr>
              <p:grpSpPr bwMode="auto">
                <a:xfrm>
                  <a:off x="7086600" y="3048000"/>
                  <a:ext cx="457200" cy="1600200"/>
                  <a:chOff x="3581400" y="3048000"/>
                  <a:chExt cx="3962400" cy="1600200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3584363" y="32004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3584363" y="33528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>
                    <a:off x="3584363" y="35052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3584363" y="36576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>
                    <a:off x="3584363" y="38100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3584363" y="3992563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3584363" y="415925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3584363" y="4325938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3584363" y="44958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3584363" y="46482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3584363" y="3048000"/>
                    <a:ext cx="396155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086942" y="2895600"/>
                  <a:ext cx="45710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4" name="Group 124"/>
              <p:cNvGrpSpPr>
                <a:grpSpLocks/>
              </p:cNvGrpSpPr>
              <p:nvPr/>
            </p:nvGrpSpPr>
            <p:grpSpPr bwMode="auto">
              <a:xfrm>
                <a:off x="2895600" y="4495801"/>
                <a:ext cx="152400" cy="1752600"/>
                <a:chOff x="7086600" y="2895600"/>
                <a:chExt cx="457200" cy="1752600"/>
              </a:xfrm>
            </p:grpSpPr>
            <p:grpSp>
              <p:nvGrpSpPr>
                <p:cNvPr id="3120" name="Group 120"/>
                <p:cNvGrpSpPr>
                  <a:grpSpLocks/>
                </p:cNvGrpSpPr>
                <p:nvPr/>
              </p:nvGrpSpPr>
              <p:grpSpPr bwMode="auto">
                <a:xfrm>
                  <a:off x="7086600" y="3048000"/>
                  <a:ext cx="457200" cy="1600200"/>
                  <a:chOff x="3581400" y="3048000"/>
                  <a:chExt cx="3962400" cy="1600200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3584363" y="32004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3584363" y="33528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584363" y="35052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584363" y="36576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3584363" y="38100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3584363" y="3992563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584363" y="415925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584363" y="4325938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584363" y="44958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584363" y="46482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584363" y="3048000"/>
                    <a:ext cx="39615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086942" y="2895600"/>
                  <a:ext cx="4571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/>
              <p:cNvCxnSpPr/>
              <p:nvPr/>
            </p:nvCxnSpPr>
            <p:spPr>
              <a:xfrm rot="5400000" flipH="1" flipV="1">
                <a:off x="2095597" y="5372101"/>
                <a:ext cx="1752600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Freeform 149"/>
              <p:cNvSpPr/>
              <p:nvPr/>
            </p:nvSpPr>
            <p:spPr>
              <a:xfrm>
                <a:off x="2300529" y="4894264"/>
                <a:ext cx="671368" cy="207962"/>
              </a:xfrm>
              <a:custGeom>
                <a:avLst/>
                <a:gdLst>
                  <a:gd name="connsiteX0" fmla="*/ 671052 w 671052"/>
                  <a:gd name="connsiteY0" fmla="*/ 208935 h 208935"/>
                  <a:gd name="connsiteX1" fmla="*/ 272846 w 671052"/>
                  <a:gd name="connsiteY1" fmla="*/ 2458 h 208935"/>
                  <a:gd name="connsiteX2" fmla="*/ 0 w 671052"/>
                  <a:gd name="connsiteY2" fmla="*/ 194187 h 208935"/>
                  <a:gd name="connsiteX3" fmla="*/ 0 w 671052"/>
                  <a:gd name="connsiteY3" fmla="*/ 194187 h 20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052" h="208935">
                    <a:moveTo>
                      <a:pt x="671052" y="208935"/>
                    </a:moveTo>
                    <a:cubicBezTo>
                      <a:pt x="527870" y="106925"/>
                      <a:pt x="384688" y="4916"/>
                      <a:pt x="272846" y="2458"/>
                    </a:cubicBezTo>
                    <a:cubicBezTo>
                      <a:pt x="161004" y="0"/>
                      <a:pt x="0" y="194187"/>
                      <a:pt x="0" y="194187"/>
                    </a:cubicBezTo>
                    <a:lnTo>
                      <a:pt x="0" y="194187"/>
                    </a:lnTo>
                  </a:path>
                </a:pathLst>
              </a:custGeom>
              <a:ln w="254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1829142" y="4876801"/>
                <a:ext cx="1128472" cy="209550"/>
              </a:xfrm>
              <a:custGeom>
                <a:avLst/>
                <a:gdLst>
                  <a:gd name="connsiteX0" fmla="*/ 671052 w 671052"/>
                  <a:gd name="connsiteY0" fmla="*/ 208935 h 208935"/>
                  <a:gd name="connsiteX1" fmla="*/ 272846 w 671052"/>
                  <a:gd name="connsiteY1" fmla="*/ 2458 h 208935"/>
                  <a:gd name="connsiteX2" fmla="*/ 0 w 671052"/>
                  <a:gd name="connsiteY2" fmla="*/ 194187 h 208935"/>
                  <a:gd name="connsiteX3" fmla="*/ 0 w 671052"/>
                  <a:gd name="connsiteY3" fmla="*/ 194187 h 20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052" h="208935">
                    <a:moveTo>
                      <a:pt x="671052" y="208935"/>
                    </a:moveTo>
                    <a:cubicBezTo>
                      <a:pt x="527870" y="106925"/>
                      <a:pt x="384688" y="4916"/>
                      <a:pt x="272846" y="2458"/>
                    </a:cubicBezTo>
                    <a:cubicBezTo>
                      <a:pt x="161004" y="0"/>
                      <a:pt x="0" y="194187"/>
                      <a:pt x="0" y="194187"/>
                    </a:cubicBezTo>
                    <a:lnTo>
                      <a:pt x="0" y="194187"/>
                    </a:lnTo>
                  </a:path>
                </a:pathLst>
              </a:custGeom>
              <a:ln w="254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1829142" y="5353051"/>
                <a:ext cx="1142756" cy="133350"/>
              </a:xfrm>
              <a:custGeom>
                <a:avLst/>
                <a:gdLst>
                  <a:gd name="connsiteX0" fmla="*/ 671052 w 671052"/>
                  <a:gd name="connsiteY0" fmla="*/ 208935 h 208935"/>
                  <a:gd name="connsiteX1" fmla="*/ 272846 w 671052"/>
                  <a:gd name="connsiteY1" fmla="*/ 2458 h 208935"/>
                  <a:gd name="connsiteX2" fmla="*/ 0 w 671052"/>
                  <a:gd name="connsiteY2" fmla="*/ 194187 h 208935"/>
                  <a:gd name="connsiteX3" fmla="*/ 0 w 671052"/>
                  <a:gd name="connsiteY3" fmla="*/ 194187 h 20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052" h="208935">
                    <a:moveTo>
                      <a:pt x="671052" y="208935"/>
                    </a:moveTo>
                    <a:cubicBezTo>
                      <a:pt x="527870" y="106925"/>
                      <a:pt x="384688" y="4916"/>
                      <a:pt x="272846" y="2458"/>
                    </a:cubicBezTo>
                    <a:cubicBezTo>
                      <a:pt x="161004" y="0"/>
                      <a:pt x="0" y="194187"/>
                      <a:pt x="0" y="194187"/>
                    </a:cubicBezTo>
                    <a:lnTo>
                      <a:pt x="0" y="194187"/>
                    </a:lnTo>
                  </a:path>
                </a:pathLst>
              </a:custGeom>
              <a:ln w="254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2286244" y="5410201"/>
                <a:ext cx="671369" cy="76200"/>
              </a:xfrm>
              <a:custGeom>
                <a:avLst/>
                <a:gdLst>
                  <a:gd name="connsiteX0" fmla="*/ 671052 w 671052"/>
                  <a:gd name="connsiteY0" fmla="*/ 208935 h 208935"/>
                  <a:gd name="connsiteX1" fmla="*/ 272846 w 671052"/>
                  <a:gd name="connsiteY1" fmla="*/ 2458 h 208935"/>
                  <a:gd name="connsiteX2" fmla="*/ 0 w 671052"/>
                  <a:gd name="connsiteY2" fmla="*/ 194187 h 208935"/>
                  <a:gd name="connsiteX3" fmla="*/ 0 w 671052"/>
                  <a:gd name="connsiteY3" fmla="*/ 194187 h 20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1052" h="208935">
                    <a:moveTo>
                      <a:pt x="671052" y="208935"/>
                    </a:moveTo>
                    <a:cubicBezTo>
                      <a:pt x="527870" y="106925"/>
                      <a:pt x="384688" y="4916"/>
                      <a:pt x="272846" y="2458"/>
                    </a:cubicBezTo>
                    <a:cubicBezTo>
                      <a:pt x="161004" y="0"/>
                      <a:pt x="0" y="194187"/>
                      <a:pt x="0" y="194187"/>
                    </a:cubicBezTo>
                    <a:lnTo>
                      <a:pt x="0" y="194187"/>
                    </a:lnTo>
                  </a:path>
                </a:pathLst>
              </a:custGeom>
              <a:ln w="254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085" name="Group 169"/>
          <p:cNvGrpSpPr>
            <a:grpSpLocks/>
          </p:cNvGrpSpPr>
          <p:nvPr/>
        </p:nvGrpSpPr>
        <p:grpSpPr bwMode="auto">
          <a:xfrm>
            <a:off x="990600" y="3810000"/>
            <a:ext cx="2133600" cy="1647825"/>
            <a:chOff x="3505200" y="4572000"/>
            <a:chExt cx="2133600" cy="1648599"/>
          </a:xfrm>
        </p:grpSpPr>
        <p:cxnSp>
          <p:nvCxnSpPr>
            <p:cNvPr id="70" name="Straight Arrow Connector 69"/>
            <p:cNvCxnSpPr/>
            <p:nvPr/>
          </p:nvCxnSpPr>
          <p:spPr>
            <a:xfrm rot="5400000">
              <a:off x="4151910" y="5524153"/>
              <a:ext cx="838594" cy="1587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3581328" y="4724472"/>
              <a:ext cx="304943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3696333" y="4914267"/>
              <a:ext cx="686122" cy="1588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H="1">
              <a:off x="3771632" y="5372476"/>
              <a:ext cx="1143537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0" name="TextBox 159"/>
            <p:cNvSpPr txBox="1">
              <a:spLocks noChangeArrowheads="1"/>
            </p:cNvSpPr>
            <p:nvPr/>
          </p:nvSpPr>
          <p:spPr bwMode="auto">
            <a:xfrm>
              <a:off x="3505200" y="4828401"/>
              <a:ext cx="457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800000"/>
                  </a:solidFill>
                </a:rPr>
                <a:t>C11</a:t>
              </a:r>
              <a:endParaRPr lang="en-US" b="1">
                <a:solidFill>
                  <a:srgbClr val="800000"/>
                </a:solidFill>
              </a:endParaRPr>
            </a:p>
          </p:txBody>
        </p:sp>
        <p:sp>
          <p:nvSpPr>
            <p:cNvPr id="3101" name="TextBox 160"/>
            <p:cNvSpPr txBox="1">
              <a:spLocks noChangeArrowheads="1"/>
            </p:cNvSpPr>
            <p:nvPr/>
          </p:nvSpPr>
          <p:spPr bwMode="auto">
            <a:xfrm>
              <a:off x="3810000" y="5209401"/>
              <a:ext cx="533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800000"/>
                  </a:solidFill>
                </a:rPr>
                <a:t>C12</a:t>
              </a:r>
              <a:endParaRPr lang="en-US" b="1">
                <a:solidFill>
                  <a:srgbClr val="800000"/>
                </a:solidFill>
              </a:endParaRPr>
            </a:p>
          </p:txBody>
        </p:sp>
        <p:sp>
          <p:nvSpPr>
            <p:cNvPr id="3102" name="TextBox 161"/>
            <p:cNvSpPr txBox="1">
              <a:spLocks noChangeArrowheads="1"/>
            </p:cNvSpPr>
            <p:nvPr/>
          </p:nvSpPr>
          <p:spPr bwMode="auto">
            <a:xfrm>
              <a:off x="4038600" y="5943600"/>
              <a:ext cx="533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800000"/>
                  </a:solidFill>
                </a:rPr>
                <a:t>C13</a:t>
              </a:r>
              <a:endParaRPr lang="en-US" b="1">
                <a:solidFill>
                  <a:srgbClr val="800000"/>
                </a:solidFill>
              </a:endParaRPr>
            </a:p>
          </p:txBody>
        </p:sp>
        <p:sp>
          <p:nvSpPr>
            <p:cNvPr id="3103" name="TextBox 162"/>
            <p:cNvSpPr txBox="1">
              <a:spLocks noChangeArrowheads="1"/>
            </p:cNvSpPr>
            <p:nvPr/>
          </p:nvSpPr>
          <p:spPr bwMode="auto">
            <a:xfrm>
              <a:off x="4343400" y="5943600"/>
              <a:ext cx="533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800000"/>
                  </a:solidFill>
                </a:rPr>
                <a:t>C14</a:t>
              </a:r>
              <a:endParaRPr lang="en-US" b="1">
                <a:solidFill>
                  <a:srgbClr val="800000"/>
                </a:solidFill>
              </a:endParaRPr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rot="5400000">
              <a:off x="4647228" y="5333564"/>
              <a:ext cx="762358" cy="1587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5066382" y="5447918"/>
              <a:ext cx="533651" cy="1587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6" name="TextBox 167"/>
            <p:cNvSpPr txBox="1">
              <a:spLocks noChangeArrowheads="1"/>
            </p:cNvSpPr>
            <p:nvPr/>
          </p:nvSpPr>
          <p:spPr bwMode="auto">
            <a:xfrm>
              <a:off x="4800600" y="5715000"/>
              <a:ext cx="533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0099"/>
                  </a:solidFill>
                </a:rPr>
                <a:t>C21</a:t>
              </a:r>
              <a:endParaRPr lang="en-US" b="1">
                <a:solidFill>
                  <a:srgbClr val="000099"/>
                </a:solidFill>
              </a:endParaRPr>
            </a:p>
          </p:txBody>
        </p:sp>
        <p:sp>
          <p:nvSpPr>
            <p:cNvPr id="3107" name="TextBox 168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533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0099"/>
                  </a:solidFill>
                </a:rPr>
                <a:t>C22</a:t>
              </a:r>
              <a:endParaRPr 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172" name="Oval 171"/>
          <p:cNvSpPr/>
          <p:nvPr/>
        </p:nvSpPr>
        <p:spPr>
          <a:xfrm>
            <a:off x="2209800" y="1143000"/>
            <a:ext cx="1828800" cy="2286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74" name="Object 2"/>
          <p:cNvGraphicFramePr>
            <a:graphicFrameLocks noChangeAspect="1"/>
          </p:cNvGraphicFramePr>
          <p:nvPr/>
        </p:nvGraphicFramePr>
        <p:xfrm>
          <a:off x="6053138" y="3429000"/>
          <a:ext cx="2786062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5" imgW="1790640" imgH="1625400" progId="Equation.3">
                  <p:embed/>
                </p:oleObj>
              </mc:Choice>
              <mc:Fallback>
                <p:oleObj name="Equation" r:id="rId5" imgW="1790640" imgH="162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3429000"/>
                        <a:ext cx="2786062" cy="2528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77"/>
          <p:cNvSpPr txBox="1">
            <a:spLocks noChangeArrowheads="1"/>
          </p:cNvSpPr>
          <p:nvPr/>
        </p:nvSpPr>
        <p:spPr bwMode="auto">
          <a:xfrm>
            <a:off x="6019800" y="297180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zh-TW" sz="2000"/>
              <a:t>(ILP-Patch)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6096000" y="3505200"/>
          <a:ext cx="2786063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7" imgW="1790640" imgH="1625400" progId="Equation.3">
                  <p:embed/>
                </p:oleObj>
              </mc:Choice>
              <mc:Fallback>
                <p:oleObj name="Equation" r:id="rId7" imgW="179064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786063" cy="2528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Oval 116"/>
          <p:cNvSpPr/>
          <p:nvPr/>
        </p:nvSpPr>
        <p:spPr bwMode="auto">
          <a:xfrm>
            <a:off x="3429000" y="2551113"/>
            <a:ext cx="142875" cy="115887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1" name="Straight Connector 120"/>
          <p:cNvCxnSpPr/>
          <p:nvPr/>
        </p:nvCxnSpPr>
        <p:spPr bwMode="auto">
          <a:xfrm flipV="1">
            <a:off x="3017838" y="2598738"/>
            <a:ext cx="411162" cy="449262"/>
          </a:xfrm>
          <a:prstGeom prst="line">
            <a:avLst/>
          </a:prstGeom>
          <a:ln w="25400">
            <a:solidFill>
              <a:srgbClr val="000099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5" idx="5"/>
          </p:cNvCxnSpPr>
          <p:nvPr/>
        </p:nvCxnSpPr>
        <p:spPr bwMode="auto">
          <a:xfrm rot="16200000" flipH="1">
            <a:off x="3160713" y="2322513"/>
            <a:ext cx="103187" cy="433387"/>
          </a:xfrm>
          <a:prstGeom prst="line">
            <a:avLst/>
          </a:prstGeom>
          <a:ln w="25400">
            <a:solidFill>
              <a:srgbClr val="000099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91" name="TextBox 109"/>
          <p:cNvSpPr txBox="1">
            <a:spLocks noChangeArrowheads="1"/>
          </p:cNvSpPr>
          <p:nvPr/>
        </p:nvSpPr>
        <p:spPr bwMode="auto">
          <a:xfrm>
            <a:off x="3581400" y="2438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99"/>
                </a:solidFill>
              </a:rPr>
              <a:t>T2</a:t>
            </a:r>
          </a:p>
        </p:txBody>
      </p:sp>
      <p:cxnSp>
        <p:nvCxnSpPr>
          <p:cNvPr id="126" name="Straight Arrow Connector 125"/>
          <p:cNvCxnSpPr/>
          <p:nvPr/>
        </p:nvCxnSpPr>
        <p:spPr bwMode="auto">
          <a:xfrm rot="5400000">
            <a:off x="2896394" y="4571206"/>
            <a:ext cx="304800" cy="1588"/>
          </a:xfrm>
          <a:prstGeom prst="straightConnector1">
            <a:avLst/>
          </a:prstGeom>
          <a:ln w="2540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 bwMode="auto">
          <a:xfrm rot="16200000" flipH="1">
            <a:off x="3124200" y="4800600"/>
            <a:ext cx="304800" cy="0"/>
          </a:xfrm>
          <a:prstGeom prst="straightConnector1">
            <a:avLst/>
          </a:prstGeom>
          <a:ln w="25400">
            <a:solidFill>
              <a:srgbClr val="0000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168"/>
          <p:cNvSpPr txBox="1">
            <a:spLocks noChangeArrowheads="1"/>
          </p:cNvSpPr>
          <p:nvPr/>
        </p:nvSpPr>
        <p:spPr bwMode="auto">
          <a:xfrm>
            <a:off x="2819400" y="47244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99"/>
                </a:solidFill>
              </a:rPr>
              <a:t>C23</a:t>
            </a:r>
            <a:endParaRPr lang="en-US" b="1">
              <a:solidFill>
                <a:srgbClr val="000099"/>
              </a:solidFill>
            </a:endParaRPr>
          </a:p>
        </p:txBody>
      </p:sp>
      <p:sp>
        <p:nvSpPr>
          <p:cNvPr id="3095" name="TextBox 168"/>
          <p:cNvSpPr txBox="1">
            <a:spLocks noChangeArrowheads="1"/>
          </p:cNvSpPr>
          <p:nvPr/>
        </p:nvSpPr>
        <p:spPr bwMode="auto">
          <a:xfrm>
            <a:off x="3048000" y="49053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99"/>
                </a:solidFill>
              </a:rPr>
              <a:t>C24</a:t>
            </a:r>
            <a:endParaRPr lang="en-US" b="1">
              <a:solidFill>
                <a:srgbClr val="000099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PGRIP: 3) Adjusted Pricing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Subproblems apply adjusted pricing</a:t>
            </a:r>
          </a:p>
          <a:p>
            <a:pPr lvl="1"/>
            <a:r>
              <a:rPr lang="en-US" sz="2000" smtClean="0">
                <a:latin typeface="Arial" pitchFamily="34" charset="0"/>
              </a:rPr>
              <a:t>Nets only allowed to connect within their provided spanning window per boundary</a:t>
            </a:r>
          </a:p>
          <a:p>
            <a:pPr lvl="1">
              <a:buFont typeface="Arial" pitchFamily="34" charset="0"/>
              <a:buNone/>
            </a:pPr>
            <a:r>
              <a:rPr lang="en-US" sz="2000" smtClean="0">
                <a:latin typeface="Arial" pitchFamily="34" charset="0"/>
              </a:rPr>
              <a:t>	(</a:t>
            </a:r>
            <a:r>
              <a:rPr lang="en-US" sz="2000" i="1" smtClean="0">
                <a:latin typeface="Arial" pitchFamily="34" charset="0"/>
              </a:rPr>
              <a:t>set to 20 minutes</a:t>
            </a:r>
            <a:r>
              <a:rPr lang="en-US" sz="2000" smtClean="0">
                <a:latin typeface="Arial" pitchFamily="34" charset="0"/>
              </a:rPr>
              <a:t>)</a:t>
            </a: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Branching is then used to solve the subproblems independently</a:t>
            </a:r>
          </a:p>
          <a:p>
            <a:pPr lvl="1">
              <a:buFont typeface="Arial" pitchFamily="34" charset="0"/>
              <a:buNone/>
            </a:pPr>
            <a:endParaRPr lang="en-US" sz="2000" smtClean="0">
              <a:latin typeface="Arial" pitchFamily="34" charset="0"/>
            </a:endParaRPr>
          </a:p>
        </p:txBody>
      </p:sp>
      <p:grpSp>
        <p:nvGrpSpPr>
          <p:cNvPr id="18436" name="Group 41"/>
          <p:cNvGrpSpPr>
            <a:grpSpLocks/>
          </p:cNvGrpSpPr>
          <p:nvPr/>
        </p:nvGrpSpPr>
        <p:grpSpPr bwMode="auto">
          <a:xfrm>
            <a:off x="4867275" y="3275013"/>
            <a:ext cx="2117725" cy="1762125"/>
            <a:chOff x="2463272" y="1513840"/>
            <a:chExt cx="1966637" cy="1143000"/>
          </a:xfrm>
        </p:grpSpPr>
        <p:grpSp>
          <p:nvGrpSpPr>
            <p:cNvPr id="18491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92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Rectangle 57"/>
          <p:cNvSpPr/>
          <p:nvPr/>
        </p:nvSpPr>
        <p:spPr>
          <a:xfrm>
            <a:off x="4343400" y="3503613"/>
            <a:ext cx="533400" cy="30638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800000"/>
                </a:solidFill>
              </a:rPr>
              <a:t>T1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43400" y="3884613"/>
            <a:ext cx="533400" cy="106680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99"/>
                </a:solidFill>
              </a:rPr>
              <a:t>T2</a:t>
            </a:r>
          </a:p>
        </p:txBody>
      </p:sp>
      <p:grpSp>
        <p:nvGrpSpPr>
          <p:cNvPr id="18439" name="Group 41"/>
          <p:cNvGrpSpPr>
            <a:grpSpLocks/>
          </p:cNvGrpSpPr>
          <p:nvPr/>
        </p:nvGrpSpPr>
        <p:grpSpPr bwMode="auto">
          <a:xfrm>
            <a:off x="2209800" y="3276600"/>
            <a:ext cx="2117725" cy="1762125"/>
            <a:chOff x="2463272" y="1513840"/>
            <a:chExt cx="1966637" cy="1143000"/>
          </a:xfrm>
        </p:grpSpPr>
        <p:grpSp>
          <p:nvGrpSpPr>
            <p:cNvPr id="18483" name="Group 13"/>
            <p:cNvGrpSpPr>
              <a:grpSpLocks/>
            </p:cNvGrpSpPr>
            <p:nvPr/>
          </p:nvGrpSpPr>
          <p:grpSpPr bwMode="auto">
            <a:xfrm>
              <a:off x="3719324" y="1513840"/>
              <a:ext cx="710585" cy="1143000"/>
              <a:chOff x="1143155" y="2590800"/>
              <a:chExt cx="380529" cy="114300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1143155" y="2590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143155" y="3733800"/>
                <a:ext cx="3805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952184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84" name="Group 14"/>
            <p:cNvGrpSpPr>
              <a:grpSpLocks/>
            </p:cNvGrpSpPr>
            <p:nvPr/>
          </p:nvGrpSpPr>
          <p:grpSpPr bwMode="auto">
            <a:xfrm flipH="1">
              <a:off x="2463272" y="1513840"/>
              <a:ext cx="1422645" cy="1143000"/>
              <a:chOff x="1143076" y="2590800"/>
              <a:chExt cx="380924" cy="11430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77" y="2590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143077" y="3733800"/>
                <a:ext cx="3809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Oval 126"/>
          <p:cNvSpPr/>
          <p:nvPr/>
        </p:nvSpPr>
        <p:spPr bwMode="auto">
          <a:xfrm>
            <a:off x="2873375" y="37449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9" name="Oval 128"/>
          <p:cNvSpPr/>
          <p:nvPr/>
        </p:nvSpPr>
        <p:spPr bwMode="auto">
          <a:xfrm>
            <a:off x="6029325" y="45069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1" name="Oval 130"/>
          <p:cNvSpPr/>
          <p:nvPr/>
        </p:nvSpPr>
        <p:spPr bwMode="auto">
          <a:xfrm>
            <a:off x="6607175" y="3516313"/>
            <a:ext cx="142875" cy="115887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" name="Oval 162"/>
          <p:cNvSpPr/>
          <p:nvPr/>
        </p:nvSpPr>
        <p:spPr bwMode="auto">
          <a:xfrm>
            <a:off x="3733800" y="42164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" name="Oval 165"/>
          <p:cNvSpPr/>
          <p:nvPr/>
        </p:nvSpPr>
        <p:spPr bwMode="auto">
          <a:xfrm>
            <a:off x="3214688" y="3870325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9" name="Oval 168"/>
          <p:cNvSpPr/>
          <p:nvPr/>
        </p:nvSpPr>
        <p:spPr bwMode="auto">
          <a:xfrm>
            <a:off x="3200400" y="45212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2" name="Oval 191"/>
          <p:cNvSpPr/>
          <p:nvPr/>
        </p:nvSpPr>
        <p:spPr bwMode="auto">
          <a:xfrm>
            <a:off x="5419725" y="4648200"/>
            <a:ext cx="142875" cy="115888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202"/>
          <p:cNvGrpSpPr>
            <a:grpSpLocks/>
          </p:cNvGrpSpPr>
          <p:nvPr/>
        </p:nvGrpSpPr>
        <p:grpSpPr bwMode="auto">
          <a:xfrm>
            <a:off x="2590800" y="3429000"/>
            <a:ext cx="4038600" cy="1295400"/>
            <a:chOff x="2590800" y="3429000"/>
            <a:chExt cx="4038601" cy="1295404"/>
          </a:xfrm>
        </p:grpSpPr>
        <p:grpSp>
          <p:nvGrpSpPr>
            <p:cNvPr id="18473" name="Group 201"/>
            <p:cNvGrpSpPr>
              <a:grpSpLocks/>
            </p:cNvGrpSpPr>
            <p:nvPr/>
          </p:nvGrpSpPr>
          <p:grpSpPr bwMode="auto">
            <a:xfrm>
              <a:off x="4876802" y="3581401"/>
              <a:ext cx="1752599" cy="942161"/>
              <a:chOff x="4876802" y="3581401"/>
              <a:chExt cx="1752599" cy="942161"/>
            </a:xfrm>
          </p:grpSpPr>
          <p:cxnSp>
            <p:nvCxnSpPr>
              <p:cNvPr id="140" name="Elbow Connector 134"/>
              <p:cNvCxnSpPr>
                <a:stCxn id="129" idx="7"/>
              </p:cNvCxnSpPr>
              <p:nvPr/>
            </p:nvCxnSpPr>
            <p:spPr>
              <a:xfrm rot="5400000" flipH="1" flipV="1">
                <a:off x="5919788" y="3813176"/>
                <a:ext cx="941391" cy="4778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34"/>
              <p:cNvCxnSpPr/>
              <p:nvPr/>
            </p:nvCxnSpPr>
            <p:spPr>
              <a:xfrm rot="10800000">
                <a:off x="4876801" y="3603625"/>
                <a:ext cx="1274763" cy="45561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74" name="Group 190"/>
            <p:cNvGrpSpPr>
              <a:grpSpLocks/>
            </p:cNvGrpSpPr>
            <p:nvPr/>
          </p:nvGrpSpPr>
          <p:grpSpPr bwMode="auto">
            <a:xfrm>
              <a:off x="2590800" y="3429000"/>
              <a:ext cx="1752601" cy="373535"/>
              <a:chOff x="2590800" y="3428999"/>
              <a:chExt cx="1752601" cy="373535"/>
            </a:xfrm>
          </p:grpSpPr>
          <p:cxnSp>
            <p:nvCxnSpPr>
              <p:cNvPr id="145" name="Elbow Connector 135"/>
              <p:cNvCxnSpPr/>
              <p:nvPr/>
            </p:nvCxnSpPr>
            <p:spPr>
              <a:xfrm>
                <a:off x="2590800" y="3428999"/>
                <a:ext cx="1752600" cy="17780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Elbow Connector 135"/>
              <p:cNvCxnSpPr>
                <a:endCxn id="127" idx="2"/>
              </p:cNvCxnSpPr>
              <p:nvPr/>
            </p:nvCxnSpPr>
            <p:spPr>
              <a:xfrm rot="16200000" flipH="1">
                <a:off x="2545556" y="3474243"/>
                <a:ext cx="373064" cy="282575"/>
              </a:xfrm>
              <a:prstGeom prst="bentConnector2">
                <a:avLst/>
              </a:prstGeom>
              <a:ln w="25400">
                <a:solidFill>
                  <a:srgbClr val="8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75" name="Group 186"/>
            <p:cNvGrpSpPr>
              <a:grpSpLocks/>
            </p:cNvGrpSpPr>
            <p:nvPr/>
          </p:nvGrpSpPr>
          <p:grpSpPr bwMode="auto">
            <a:xfrm>
              <a:off x="3276600" y="3903207"/>
              <a:ext cx="1066800" cy="592593"/>
              <a:chOff x="3276600" y="3903206"/>
              <a:chExt cx="1066800" cy="592593"/>
            </a:xfrm>
          </p:grpSpPr>
          <p:cxnSp>
            <p:nvCxnSpPr>
              <p:cNvPr id="175" name="Shape 174"/>
              <p:cNvCxnSpPr/>
              <p:nvPr/>
            </p:nvCxnSpPr>
            <p:spPr>
              <a:xfrm rot="10800000" flipV="1">
                <a:off x="3276600" y="3903663"/>
                <a:ext cx="1588" cy="592139"/>
              </a:xfrm>
              <a:prstGeom prst="bentConnector4">
                <a:avLst>
                  <a:gd name="adj1" fmla="val -14395466"/>
                  <a:gd name="adj2" fmla="val 64294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hape 175"/>
              <p:cNvCxnSpPr/>
              <p:nvPr/>
            </p:nvCxnSpPr>
            <p:spPr>
              <a:xfrm rot="10800000">
                <a:off x="3505200" y="4267201"/>
                <a:ext cx="838200" cy="158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hape 175"/>
            <p:cNvCxnSpPr/>
            <p:nvPr/>
          </p:nvCxnSpPr>
          <p:spPr>
            <a:xfrm rot="16200000" flipV="1">
              <a:off x="4838700" y="4076703"/>
              <a:ext cx="685802" cy="609600"/>
            </a:xfrm>
            <a:prstGeom prst="bentConnector3">
              <a:avLst>
                <a:gd name="adj1" fmla="val 81372"/>
              </a:avLst>
            </a:prstGeom>
            <a:ln w="25400">
              <a:solidFill>
                <a:srgbClr val="0000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08"/>
          <p:cNvGrpSpPr>
            <a:grpSpLocks/>
          </p:cNvGrpSpPr>
          <p:nvPr/>
        </p:nvGrpSpPr>
        <p:grpSpPr bwMode="auto">
          <a:xfrm>
            <a:off x="2944813" y="3505200"/>
            <a:ext cx="3662362" cy="1219200"/>
            <a:chOff x="2944813" y="3505203"/>
            <a:chExt cx="3662828" cy="1219201"/>
          </a:xfrm>
        </p:grpSpPr>
        <p:cxnSp>
          <p:nvCxnSpPr>
            <p:cNvPr id="135" name="Elbow Connector 134"/>
            <p:cNvCxnSpPr>
              <a:stCxn id="127" idx="0"/>
            </p:cNvCxnSpPr>
            <p:nvPr/>
          </p:nvCxnSpPr>
          <p:spPr>
            <a:xfrm rot="5400000" flipH="1" flipV="1">
              <a:off x="3524339" y="2925677"/>
              <a:ext cx="239713" cy="1398765"/>
            </a:xfrm>
            <a:prstGeom prst="bentConnector2">
              <a:avLst/>
            </a:prstGeom>
            <a:ln w="254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5" name="Group 185"/>
            <p:cNvGrpSpPr>
              <a:grpSpLocks/>
            </p:cNvGrpSpPr>
            <p:nvPr/>
          </p:nvGrpSpPr>
          <p:grpSpPr bwMode="auto">
            <a:xfrm>
              <a:off x="3265843" y="3962400"/>
              <a:ext cx="1077563" cy="707320"/>
              <a:chOff x="3265843" y="3940884"/>
              <a:chExt cx="1077563" cy="707320"/>
            </a:xfrm>
          </p:grpSpPr>
          <p:cxnSp>
            <p:nvCxnSpPr>
              <p:cNvPr id="181" name="Shape 175"/>
              <p:cNvCxnSpPr/>
              <p:nvPr/>
            </p:nvCxnSpPr>
            <p:spPr>
              <a:xfrm rot="10800000">
                <a:off x="3733901" y="4267912"/>
                <a:ext cx="609678" cy="38100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hape 175"/>
              <p:cNvCxnSpPr/>
              <p:nvPr/>
            </p:nvCxnSpPr>
            <p:spPr>
              <a:xfrm rot="10800000">
                <a:off x="3265529" y="3940887"/>
                <a:ext cx="538230" cy="315913"/>
              </a:xfrm>
              <a:prstGeom prst="bentConnector2">
                <a:avLst/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hape 175"/>
              <p:cNvCxnSpPr/>
              <p:nvPr/>
            </p:nvCxnSpPr>
            <p:spPr>
              <a:xfrm rot="5400000" flipH="1" flipV="1">
                <a:off x="3103605" y="4348875"/>
                <a:ext cx="341312" cy="476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Shape 175"/>
            <p:cNvCxnSpPr/>
            <p:nvPr/>
          </p:nvCxnSpPr>
          <p:spPr>
            <a:xfrm rot="10800000">
              <a:off x="4877046" y="4572004"/>
              <a:ext cx="609678" cy="1524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7" name="Group 207"/>
            <p:cNvGrpSpPr>
              <a:grpSpLocks/>
            </p:cNvGrpSpPr>
            <p:nvPr/>
          </p:nvGrpSpPr>
          <p:grpSpPr bwMode="auto">
            <a:xfrm>
              <a:off x="4876802" y="3573935"/>
              <a:ext cx="1730839" cy="998067"/>
              <a:chOff x="4876802" y="3573935"/>
              <a:chExt cx="1730839" cy="998067"/>
            </a:xfrm>
          </p:grpSpPr>
          <p:cxnSp>
            <p:nvCxnSpPr>
              <p:cNvPr id="136" name="Elbow Connector 135"/>
              <p:cNvCxnSpPr>
                <a:endCxn id="131" idx="2"/>
              </p:cNvCxnSpPr>
              <p:nvPr/>
            </p:nvCxnSpPr>
            <p:spPr>
              <a:xfrm flipV="1">
                <a:off x="4877046" y="3573466"/>
                <a:ext cx="1730595" cy="16033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lbow Connector 204"/>
              <p:cNvCxnSpPr/>
              <p:nvPr/>
            </p:nvCxnSpPr>
            <p:spPr>
              <a:xfrm rot="16200000" flipH="1">
                <a:off x="5296252" y="3771855"/>
                <a:ext cx="838201" cy="76209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239"/>
          <p:cNvGrpSpPr>
            <a:grpSpLocks/>
          </p:cNvGrpSpPr>
          <p:nvPr/>
        </p:nvGrpSpPr>
        <p:grpSpPr bwMode="auto">
          <a:xfrm>
            <a:off x="2863850" y="3581400"/>
            <a:ext cx="3765550" cy="1143000"/>
            <a:chOff x="3025776" y="5333999"/>
            <a:chExt cx="3766191" cy="1143005"/>
          </a:xfrm>
        </p:grpSpPr>
        <p:grpSp>
          <p:nvGrpSpPr>
            <p:cNvPr id="18450" name="Group 233"/>
            <p:cNvGrpSpPr>
              <a:grpSpLocks/>
            </p:cNvGrpSpPr>
            <p:nvPr/>
          </p:nvGrpSpPr>
          <p:grpSpPr bwMode="auto">
            <a:xfrm>
              <a:off x="3025776" y="5333999"/>
              <a:ext cx="3766191" cy="1143005"/>
              <a:chOff x="3025776" y="5257795"/>
              <a:chExt cx="3766191" cy="1143005"/>
            </a:xfrm>
          </p:grpSpPr>
          <p:grpSp>
            <p:nvGrpSpPr>
              <p:cNvPr id="18452" name="Group 209"/>
              <p:cNvGrpSpPr>
                <a:grpSpLocks/>
              </p:cNvGrpSpPr>
              <p:nvPr/>
            </p:nvGrpSpPr>
            <p:grpSpPr bwMode="auto">
              <a:xfrm>
                <a:off x="3025776" y="5257795"/>
                <a:ext cx="3766191" cy="1143005"/>
                <a:chOff x="2873376" y="3581399"/>
                <a:chExt cx="3766191" cy="1143005"/>
              </a:xfrm>
            </p:grpSpPr>
            <p:grpSp>
              <p:nvGrpSpPr>
                <p:cNvPr id="18454" name="Group 201"/>
                <p:cNvGrpSpPr>
                  <a:grpSpLocks/>
                </p:cNvGrpSpPr>
                <p:nvPr/>
              </p:nvGrpSpPr>
              <p:grpSpPr bwMode="auto">
                <a:xfrm>
                  <a:off x="4876800" y="3581403"/>
                  <a:ext cx="1762767" cy="942161"/>
                  <a:chOff x="4876800" y="3581403"/>
                  <a:chExt cx="1762767" cy="942161"/>
                </a:xfrm>
              </p:grpSpPr>
              <p:cxnSp>
                <p:nvCxnSpPr>
                  <p:cNvPr id="220" name="Elbow Connector 134"/>
                  <p:cNvCxnSpPr/>
                  <p:nvPr/>
                </p:nvCxnSpPr>
                <p:spPr>
                  <a:xfrm rot="10800000">
                    <a:off x="4877142" y="3733800"/>
                    <a:ext cx="685917" cy="152401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Elbow Connector 134"/>
                  <p:cNvCxnSpPr/>
                  <p:nvPr/>
                </p:nvCxnSpPr>
                <p:spPr>
                  <a:xfrm rot="5400000" flipH="1" flipV="1">
                    <a:off x="5929912" y="3813135"/>
                    <a:ext cx="941392" cy="477918"/>
                  </a:xfrm>
                  <a:prstGeom prst="bentConnector3">
                    <a:avLst>
                      <a:gd name="adj1" fmla="val 30589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55" name="Group 190"/>
                <p:cNvGrpSpPr>
                  <a:grpSpLocks/>
                </p:cNvGrpSpPr>
                <p:nvPr/>
              </p:nvGrpSpPr>
              <p:grpSpPr bwMode="auto">
                <a:xfrm>
                  <a:off x="2873376" y="3581399"/>
                  <a:ext cx="1470025" cy="221135"/>
                  <a:chOff x="2873376" y="3581398"/>
                  <a:chExt cx="1470025" cy="221135"/>
                </a:xfrm>
              </p:grpSpPr>
              <p:cxnSp>
                <p:nvCxnSpPr>
                  <p:cNvPr id="217" name="Elbow Connector 135"/>
                  <p:cNvCxnSpPr/>
                  <p:nvPr/>
                </p:nvCxnSpPr>
                <p:spPr>
                  <a:xfrm>
                    <a:off x="3505308" y="3581398"/>
                    <a:ext cx="838343" cy="152401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Elbow Connector 135"/>
                  <p:cNvCxnSpPr/>
                  <p:nvPr/>
                </p:nvCxnSpPr>
                <p:spPr>
                  <a:xfrm rot="10800000" flipV="1">
                    <a:off x="2873376" y="3581398"/>
                    <a:ext cx="631932" cy="220664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80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56" name="Group 186"/>
                <p:cNvGrpSpPr>
                  <a:grpSpLocks/>
                </p:cNvGrpSpPr>
                <p:nvPr/>
              </p:nvGrpSpPr>
              <p:grpSpPr bwMode="auto">
                <a:xfrm>
                  <a:off x="3276600" y="3903207"/>
                  <a:ext cx="1066800" cy="592593"/>
                  <a:chOff x="3276600" y="3903206"/>
                  <a:chExt cx="1066800" cy="592593"/>
                </a:xfrm>
              </p:grpSpPr>
              <p:cxnSp>
                <p:nvCxnSpPr>
                  <p:cNvPr id="215" name="Shape 214"/>
                  <p:cNvCxnSpPr/>
                  <p:nvPr/>
                </p:nvCxnSpPr>
                <p:spPr>
                  <a:xfrm rot="10800000" flipV="1">
                    <a:off x="3276670" y="3903662"/>
                    <a:ext cx="1588" cy="592140"/>
                  </a:xfrm>
                  <a:prstGeom prst="bentConnector4">
                    <a:avLst>
                      <a:gd name="adj1" fmla="val -14395466"/>
                      <a:gd name="adj2" fmla="val 64294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hape 175"/>
                  <p:cNvCxnSpPr/>
                  <p:nvPr/>
                </p:nvCxnSpPr>
                <p:spPr>
                  <a:xfrm rot="10800000">
                    <a:off x="3505309" y="4038600"/>
                    <a:ext cx="838343" cy="1588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rgbClr val="000099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4" name="Shape 175"/>
                <p:cNvCxnSpPr/>
                <p:nvPr/>
              </p:nvCxnSpPr>
              <p:spPr>
                <a:xfrm rot="16200000" flipV="1">
                  <a:off x="4915305" y="4152864"/>
                  <a:ext cx="685803" cy="457278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000099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Elbow Connector 134"/>
              <p:cNvCxnSpPr/>
              <p:nvPr/>
            </p:nvCxnSpPr>
            <p:spPr>
              <a:xfrm rot="10800000">
                <a:off x="5715459" y="5562596"/>
                <a:ext cx="587475" cy="33178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Shape 175"/>
            <p:cNvCxnSpPr/>
            <p:nvPr/>
          </p:nvCxnSpPr>
          <p:spPr>
            <a:xfrm>
              <a:off x="5029542" y="5791201"/>
              <a:ext cx="152426" cy="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pitchFamily="34" charset="0"/>
              </a:rPr>
              <a:t>PGRIP: 4) </a:t>
            </a:r>
            <a:r>
              <a:rPr lang="en-US" sz="2800" smtClean="0">
                <a:latin typeface="Arial" pitchFamily="34" charset="0"/>
              </a:rPr>
              <a:t>Distributed Connecting of Subproblems</a:t>
            </a:r>
            <a:endParaRPr lang="en-US" sz="3200" smtClean="0">
              <a:latin typeface="Arial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572000" cy="5334000"/>
          </a:xfrm>
        </p:spPr>
        <p:txBody>
          <a:bodyPr/>
          <a:lstStyle/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Subproblems are connected simultaneously (in parallel)</a:t>
            </a:r>
          </a:p>
          <a:p>
            <a:pPr lvl="1"/>
            <a:r>
              <a:rPr lang="en-US" sz="2000" smtClean="0">
                <a:latin typeface="Arial" pitchFamily="34" charset="0"/>
              </a:rPr>
              <a:t>Similar procedure as in GRIP</a:t>
            </a:r>
          </a:p>
          <a:p>
            <a:pPr lvl="1"/>
            <a:r>
              <a:rPr lang="en-US" sz="2000" smtClean="0">
                <a:latin typeface="Arial" pitchFamily="34" charset="0"/>
              </a:rPr>
              <a:t>Inside each subproblem, the remaining edge capacities     are allocated uniformly among its boundary connection problems </a:t>
            </a:r>
          </a:p>
        </p:txBody>
      </p:sp>
      <p:grpSp>
        <p:nvGrpSpPr>
          <p:cNvPr id="19460" name="Group 202"/>
          <p:cNvGrpSpPr>
            <a:grpSpLocks/>
          </p:cNvGrpSpPr>
          <p:nvPr/>
        </p:nvGrpSpPr>
        <p:grpSpPr bwMode="auto">
          <a:xfrm>
            <a:off x="1143000" y="1371600"/>
            <a:ext cx="3733800" cy="1905000"/>
            <a:chOff x="2286000" y="1447800"/>
            <a:chExt cx="4800600" cy="2209800"/>
          </a:xfrm>
        </p:grpSpPr>
        <p:grpSp>
          <p:nvGrpSpPr>
            <p:cNvPr id="19522" name="Group 40"/>
            <p:cNvGrpSpPr>
              <a:grpSpLocks/>
            </p:cNvGrpSpPr>
            <p:nvPr/>
          </p:nvGrpSpPr>
          <p:grpSpPr bwMode="auto">
            <a:xfrm>
              <a:off x="4953000" y="1524000"/>
              <a:ext cx="2133600" cy="2133600"/>
              <a:chOff x="1440" y="2640"/>
              <a:chExt cx="1344" cy="1344"/>
            </a:xfrm>
          </p:grpSpPr>
          <p:sp>
            <p:nvSpPr>
              <p:cNvPr id="19546" name="Line 76"/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7" name="Line 7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Line 79"/>
              <p:cNvSpPr>
                <a:spLocks noChangeShapeType="1"/>
              </p:cNvSpPr>
              <p:nvPr/>
            </p:nvSpPr>
            <p:spPr bwMode="auto">
              <a:xfrm>
                <a:off x="1440" y="3312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9" name="Line 80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0" name="Rectangle 82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1344" cy="13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1" name="Line 76"/>
              <p:cNvSpPr>
                <a:spLocks noChangeShapeType="1"/>
              </p:cNvSpPr>
              <p:nvPr/>
            </p:nvSpPr>
            <p:spPr bwMode="auto">
              <a:xfrm>
                <a:off x="2448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52" name="Line 79"/>
              <p:cNvSpPr>
                <a:spLocks noChangeShapeType="1"/>
              </p:cNvSpPr>
              <p:nvPr/>
            </p:nvSpPr>
            <p:spPr bwMode="auto">
              <a:xfrm>
                <a:off x="1440" y="3648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23" name="Group 17"/>
            <p:cNvGrpSpPr>
              <a:grpSpLocks/>
            </p:cNvGrpSpPr>
            <p:nvPr/>
          </p:nvGrpSpPr>
          <p:grpSpPr bwMode="auto">
            <a:xfrm>
              <a:off x="2286000" y="1524000"/>
              <a:ext cx="2133600" cy="2133600"/>
              <a:chOff x="1440" y="2640"/>
              <a:chExt cx="1344" cy="1344"/>
            </a:xfrm>
          </p:grpSpPr>
          <p:sp>
            <p:nvSpPr>
              <p:cNvPr id="19539" name="Line 76"/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0" name="Line 7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1" name="Line 79"/>
              <p:cNvSpPr>
                <a:spLocks noChangeShapeType="1"/>
              </p:cNvSpPr>
              <p:nvPr/>
            </p:nvSpPr>
            <p:spPr bwMode="auto">
              <a:xfrm>
                <a:off x="1440" y="3312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2" name="Line 80"/>
              <p:cNvSpPr>
                <a:spLocks noChangeShapeType="1"/>
              </p:cNvSpPr>
              <p:nvPr/>
            </p:nvSpPr>
            <p:spPr bwMode="auto">
              <a:xfrm>
                <a:off x="1440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3" name="Rectangle 82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1344" cy="13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4" name="Line 76"/>
              <p:cNvSpPr>
                <a:spLocks noChangeShapeType="1"/>
              </p:cNvSpPr>
              <p:nvPr/>
            </p:nvSpPr>
            <p:spPr bwMode="auto">
              <a:xfrm>
                <a:off x="2448" y="264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5" name="Line 79"/>
              <p:cNvSpPr>
                <a:spLocks noChangeShapeType="1"/>
              </p:cNvSpPr>
              <p:nvPr/>
            </p:nvSpPr>
            <p:spPr bwMode="auto">
              <a:xfrm>
                <a:off x="1440" y="3648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24" name="Line 27"/>
            <p:cNvSpPr>
              <a:spLocks noChangeShapeType="1"/>
            </p:cNvSpPr>
            <p:nvPr/>
          </p:nvSpPr>
          <p:spPr bwMode="auto">
            <a:xfrm>
              <a:off x="4419600" y="15240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5" name="Line 28"/>
            <p:cNvSpPr>
              <a:spLocks noChangeShapeType="1"/>
            </p:cNvSpPr>
            <p:nvPr/>
          </p:nvSpPr>
          <p:spPr bwMode="auto">
            <a:xfrm>
              <a:off x="4419600" y="20574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6" name="Line 29"/>
            <p:cNvSpPr>
              <a:spLocks noChangeShapeType="1"/>
            </p:cNvSpPr>
            <p:nvPr/>
          </p:nvSpPr>
          <p:spPr bwMode="auto">
            <a:xfrm>
              <a:off x="4419600" y="25908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7" name="Line 30"/>
            <p:cNvSpPr>
              <a:spLocks noChangeShapeType="1"/>
            </p:cNvSpPr>
            <p:nvPr/>
          </p:nvSpPr>
          <p:spPr bwMode="auto">
            <a:xfrm>
              <a:off x="4419600" y="31242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8" name="Line 31"/>
            <p:cNvSpPr>
              <a:spLocks noChangeShapeType="1"/>
            </p:cNvSpPr>
            <p:nvPr/>
          </p:nvSpPr>
          <p:spPr bwMode="auto">
            <a:xfrm>
              <a:off x="4419600" y="36576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29" name="Oval 89"/>
            <p:cNvSpPr>
              <a:spLocks noChangeArrowheads="1"/>
            </p:cNvSpPr>
            <p:nvPr/>
          </p:nvSpPr>
          <p:spPr bwMode="auto">
            <a:xfrm>
              <a:off x="2743200" y="30480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Oval 89"/>
            <p:cNvSpPr>
              <a:spLocks noChangeArrowheads="1"/>
            </p:cNvSpPr>
            <p:nvPr/>
          </p:nvSpPr>
          <p:spPr bwMode="auto">
            <a:xfrm>
              <a:off x="6477000" y="19812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Oval 89"/>
            <p:cNvSpPr>
              <a:spLocks noChangeArrowheads="1"/>
            </p:cNvSpPr>
            <p:nvPr/>
          </p:nvSpPr>
          <p:spPr bwMode="auto">
            <a:xfrm>
              <a:off x="3276600" y="14478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Oval 89"/>
            <p:cNvSpPr>
              <a:spLocks noChangeArrowheads="1"/>
            </p:cNvSpPr>
            <p:nvPr/>
          </p:nvSpPr>
          <p:spPr bwMode="auto">
            <a:xfrm>
              <a:off x="5410200" y="3048000"/>
              <a:ext cx="152400" cy="152400"/>
            </a:xfrm>
            <a:prstGeom prst="ellipse">
              <a:avLst/>
            </a:prstGeom>
            <a:solidFill>
              <a:srgbClr val="0000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33" name="Group 54"/>
            <p:cNvGrpSpPr>
              <a:grpSpLocks/>
            </p:cNvGrpSpPr>
            <p:nvPr/>
          </p:nvGrpSpPr>
          <p:grpSpPr bwMode="auto">
            <a:xfrm>
              <a:off x="2814638" y="1511300"/>
              <a:ext cx="3738562" cy="1612900"/>
              <a:chOff x="1773" y="2632"/>
              <a:chExt cx="2355" cy="1016"/>
            </a:xfrm>
          </p:grpSpPr>
          <p:sp>
            <p:nvSpPr>
              <p:cNvPr id="19537" name="Freeform 36"/>
              <p:cNvSpPr>
                <a:spLocks/>
              </p:cNvSpPr>
              <p:nvPr/>
            </p:nvSpPr>
            <p:spPr bwMode="auto">
              <a:xfrm>
                <a:off x="1773" y="2632"/>
                <a:ext cx="674" cy="1008"/>
              </a:xfrm>
              <a:custGeom>
                <a:avLst/>
                <a:gdLst>
                  <a:gd name="T0" fmla="*/ 0 w 672"/>
                  <a:gd name="T1" fmla="*/ 1008 h 1008"/>
                  <a:gd name="T2" fmla="*/ 722 w 672"/>
                  <a:gd name="T3" fmla="*/ 1008 h 1008"/>
                  <a:gd name="T4" fmla="*/ 722 w 672"/>
                  <a:gd name="T5" fmla="*/ 672 h 1008"/>
                  <a:gd name="T6" fmla="*/ 361 w 672"/>
                  <a:gd name="T7" fmla="*/ 672 h 1008"/>
                  <a:gd name="T8" fmla="*/ 361 w 672"/>
                  <a:gd name="T9" fmla="*/ 0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1008"/>
                  <a:gd name="T17" fmla="*/ 672 w 672"/>
                  <a:gd name="T18" fmla="*/ 1008 h 10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1008">
                    <a:moveTo>
                      <a:pt x="0" y="1008"/>
                    </a:moveTo>
                    <a:lnTo>
                      <a:pt x="672" y="1008"/>
                    </a:lnTo>
                    <a:lnTo>
                      <a:pt x="672" y="672"/>
                    </a:lnTo>
                    <a:lnTo>
                      <a:pt x="336" y="672"/>
                    </a:lnTo>
                    <a:lnTo>
                      <a:pt x="336" y="0"/>
                    </a:lnTo>
                  </a:path>
                </a:pathLst>
              </a:cu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9538" name="Freeform 38"/>
              <p:cNvSpPr>
                <a:spLocks/>
              </p:cNvSpPr>
              <p:nvPr/>
            </p:nvSpPr>
            <p:spPr bwMode="auto">
              <a:xfrm>
                <a:off x="3456" y="2976"/>
                <a:ext cx="672" cy="672"/>
              </a:xfrm>
              <a:custGeom>
                <a:avLst/>
                <a:gdLst>
                  <a:gd name="T0" fmla="*/ 672 w 672"/>
                  <a:gd name="T1" fmla="*/ 0 h 672"/>
                  <a:gd name="T2" fmla="*/ 0 w 672"/>
                  <a:gd name="T3" fmla="*/ 0 h 672"/>
                  <a:gd name="T4" fmla="*/ 0 w 672"/>
                  <a:gd name="T5" fmla="*/ 672 h 67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672"/>
                  <a:gd name="T11" fmla="*/ 672 w 672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672">
                    <a:moveTo>
                      <a:pt x="672" y="0"/>
                    </a:moveTo>
                    <a:lnTo>
                      <a:pt x="0" y="0"/>
                    </a:lnTo>
                    <a:lnTo>
                      <a:pt x="0" y="672"/>
                    </a:lnTo>
                  </a:path>
                </a:pathLst>
              </a:cu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9534" name="Freeform 55"/>
            <p:cNvSpPr>
              <a:spLocks/>
            </p:cNvSpPr>
            <p:nvPr/>
          </p:nvSpPr>
          <p:spPr bwMode="auto">
            <a:xfrm>
              <a:off x="2819400" y="1524000"/>
              <a:ext cx="1066800" cy="1600200"/>
            </a:xfrm>
            <a:custGeom>
              <a:avLst/>
              <a:gdLst>
                <a:gd name="T0" fmla="*/ 2147483647 w 672"/>
                <a:gd name="T1" fmla="*/ 0 h 1008"/>
                <a:gd name="T2" fmla="*/ 2147483647 w 672"/>
                <a:gd name="T3" fmla="*/ 2147483647 h 1008"/>
                <a:gd name="T4" fmla="*/ 2147483647 w 672"/>
                <a:gd name="T5" fmla="*/ 2147483647 h 1008"/>
                <a:gd name="T6" fmla="*/ 2147483647 w 672"/>
                <a:gd name="T7" fmla="*/ 2147483647 h 1008"/>
                <a:gd name="T8" fmla="*/ 0 w 672"/>
                <a:gd name="T9" fmla="*/ 2147483647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008"/>
                <a:gd name="T17" fmla="*/ 672 w 67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008">
                  <a:moveTo>
                    <a:pt x="336" y="0"/>
                  </a:moveTo>
                  <a:lnTo>
                    <a:pt x="336" y="672"/>
                  </a:lnTo>
                  <a:lnTo>
                    <a:pt x="672" y="672"/>
                  </a:lnTo>
                  <a:lnTo>
                    <a:pt x="672" y="1008"/>
                  </a:lnTo>
                  <a:lnTo>
                    <a:pt x="0" y="1008"/>
                  </a:lnTo>
                </a:path>
              </a:pathLst>
            </a:cu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35" name="Freeform 56"/>
            <p:cNvSpPr>
              <a:spLocks/>
            </p:cNvSpPr>
            <p:nvPr/>
          </p:nvSpPr>
          <p:spPr bwMode="auto">
            <a:xfrm>
              <a:off x="5486400" y="2057400"/>
              <a:ext cx="1066800" cy="1066800"/>
            </a:xfrm>
            <a:custGeom>
              <a:avLst/>
              <a:gdLst>
                <a:gd name="T0" fmla="*/ 2147483647 w 672"/>
                <a:gd name="T1" fmla="*/ 0 h 672"/>
                <a:gd name="T2" fmla="*/ 0 w 672"/>
                <a:gd name="T3" fmla="*/ 0 h 672"/>
                <a:gd name="T4" fmla="*/ 0 w 672"/>
                <a:gd name="T5" fmla="*/ 2147483647 h 672"/>
                <a:gd name="T6" fmla="*/ 0 60000 65536"/>
                <a:gd name="T7" fmla="*/ 0 60000 65536"/>
                <a:gd name="T8" fmla="*/ 0 60000 65536"/>
                <a:gd name="T9" fmla="*/ 0 w 672"/>
                <a:gd name="T10" fmla="*/ 0 h 672"/>
                <a:gd name="T11" fmla="*/ 672 w 67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672">
                  <a:moveTo>
                    <a:pt x="672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36" name="Freeform 58"/>
            <p:cNvSpPr>
              <a:spLocks/>
            </p:cNvSpPr>
            <p:nvPr/>
          </p:nvSpPr>
          <p:spPr bwMode="auto">
            <a:xfrm>
              <a:off x="3352800" y="1828801"/>
              <a:ext cx="2133600" cy="228600"/>
            </a:xfrm>
            <a:custGeom>
              <a:avLst/>
              <a:gdLst>
                <a:gd name="T0" fmla="*/ 0 w 1344"/>
                <a:gd name="T1" fmla="*/ 2147483647 h 144"/>
                <a:gd name="T2" fmla="*/ 2147483647 w 1344"/>
                <a:gd name="T3" fmla="*/ 0 h 144"/>
                <a:gd name="T4" fmla="*/ 2147483647 w 1344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1344"/>
                <a:gd name="T10" fmla="*/ 0 h 144"/>
                <a:gd name="T11" fmla="*/ 1344 w 13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144">
                  <a:moveTo>
                    <a:pt x="0" y="144"/>
                  </a:moveTo>
                  <a:cubicBezTo>
                    <a:pt x="224" y="72"/>
                    <a:pt x="448" y="0"/>
                    <a:pt x="672" y="0"/>
                  </a:cubicBezTo>
                  <a:cubicBezTo>
                    <a:pt x="896" y="0"/>
                    <a:pt x="1120" y="72"/>
                    <a:pt x="1344" y="144"/>
                  </a:cubicBezTo>
                </a:path>
              </a:pathLst>
            </a:custGeom>
            <a:noFill/>
            <a:ln w="38100">
              <a:solidFill>
                <a:srgbClr val="99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9461" name="Group 213"/>
          <p:cNvGrpSpPr>
            <a:grpSpLocks/>
          </p:cNvGrpSpPr>
          <p:nvPr/>
        </p:nvGrpSpPr>
        <p:grpSpPr bwMode="auto">
          <a:xfrm>
            <a:off x="6424613" y="2209800"/>
            <a:ext cx="1271587" cy="1143000"/>
            <a:chOff x="2463271" y="1513840"/>
            <a:chExt cx="1967230" cy="1143000"/>
          </a:xfrm>
        </p:grpSpPr>
        <p:grpSp>
          <p:nvGrpSpPr>
            <p:cNvPr id="19514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1142589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142589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5400000" flipH="1" flipV="1">
                <a:off x="952499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15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2" name="Group 222"/>
          <p:cNvGrpSpPr>
            <a:grpSpLocks/>
          </p:cNvGrpSpPr>
          <p:nvPr/>
        </p:nvGrpSpPr>
        <p:grpSpPr bwMode="auto">
          <a:xfrm>
            <a:off x="6424613" y="3429000"/>
            <a:ext cx="1271587" cy="1143000"/>
            <a:chOff x="2463271" y="1513840"/>
            <a:chExt cx="1967230" cy="1143000"/>
          </a:xfrm>
        </p:grpSpPr>
        <p:grpSp>
          <p:nvGrpSpPr>
            <p:cNvPr id="19506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142589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142589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5400000" flipH="1" flipV="1">
                <a:off x="952499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07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3" name="Group 231"/>
          <p:cNvGrpSpPr>
            <a:grpSpLocks/>
          </p:cNvGrpSpPr>
          <p:nvPr/>
        </p:nvGrpSpPr>
        <p:grpSpPr bwMode="auto">
          <a:xfrm>
            <a:off x="7796213" y="3429000"/>
            <a:ext cx="1271587" cy="1143000"/>
            <a:chOff x="2463271" y="1513840"/>
            <a:chExt cx="1967230" cy="1143000"/>
          </a:xfrm>
        </p:grpSpPr>
        <p:grpSp>
          <p:nvGrpSpPr>
            <p:cNvPr id="19498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1142589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1142589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5400000" flipH="1" flipV="1">
                <a:off x="952499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99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4" name="Group 240"/>
          <p:cNvGrpSpPr>
            <a:grpSpLocks/>
          </p:cNvGrpSpPr>
          <p:nvPr/>
        </p:nvGrpSpPr>
        <p:grpSpPr bwMode="auto">
          <a:xfrm>
            <a:off x="5029200" y="3429000"/>
            <a:ext cx="1271588" cy="1143000"/>
            <a:chOff x="2463271" y="1513840"/>
            <a:chExt cx="1967230" cy="1143000"/>
          </a:xfrm>
        </p:grpSpPr>
        <p:grpSp>
          <p:nvGrpSpPr>
            <p:cNvPr id="19490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>
                <a:off x="1142590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1142590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91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5" name="Group 249"/>
          <p:cNvGrpSpPr>
            <a:grpSpLocks/>
          </p:cNvGrpSpPr>
          <p:nvPr/>
        </p:nvGrpSpPr>
        <p:grpSpPr bwMode="auto">
          <a:xfrm>
            <a:off x="6400800" y="4648200"/>
            <a:ext cx="1271588" cy="1143000"/>
            <a:chOff x="2463271" y="1513840"/>
            <a:chExt cx="1967230" cy="1143000"/>
          </a:xfrm>
        </p:grpSpPr>
        <p:grpSp>
          <p:nvGrpSpPr>
            <p:cNvPr id="19482" name="Group 13"/>
            <p:cNvGrpSpPr>
              <a:grpSpLocks/>
            </p:cNvGrpSpPr>
            <p:nvPr/>
          </p:nvGrpSpPr>
          <p:grpSpPr bwMode="auto">
            <a:xfrm>
              <a:off x="3719272" y="1513840"/>
              <a:ext cx="711230" cy="1143000"/>
              <a:chOff x="1143126" y="2590800"/>
              <a:chExt cx="380874" cy="1143000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>
                <a:off x="1142590" y="2590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142590" y="3733800"/>
                <a:ext cx="38141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83" name="Group 14"/>
            <p:cNvGrpSpPr>
              <a:grpSpLocks/>
            </p:cNvGrpSpPr>
            <p:nvPr/>
          </p:nvGrpSpPr>
          <p:grpSpPr bwMode="auto">
            <a:xfrm flipH="1">
              <a:off x="2463273" y="1513840"/>
              <a:ext cx="1422458" cy="1143000"/>
              <a:chOff x="1143126" y="2590800"/>
              <a:chExt cx="380874" cy="1143000"/>
            </a:xfrm>
          </p:grpSpPr>
          <p:cxnSp>
            <p:nvCxnSpPr>
              <p:cNvPr id="253" name="Straight Connector 252"/>
              <p:cNvCxnSpPr/>
              <p:nvPr/>
            </p:nvCxnSpPr>
            <p:spPr>
              <a:xfrm>
                <a:off x="1143248" y="2590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143248" y="3733800"/>
                <a:ext cx="38075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5400000" flipH="1" flipV="1">
                <a:off x="952500" y="3162300"/>
                <a:ext cx="1143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6188075" y="3200400"/>
            <a:ext cx="1736725" cy="1600200"/>
            <a:chOff x="6188075" y="3200400"/>
            <a:chExt cx="1736725" cy="1600200"/>
          </a:xfrm>
        </p:grpSpPr>
        <p:sp>
          <p:nvSpPr>
            <p:cNvPr id="259" name="Oval 258"/>
            <p:cNvSpPr/>
            <p:nvPr/>
          </p:nvSpPr>
          <p:spPr>
            <a:xfrm>
              <a:off x="6329363" y="3200400"/>
              <a:ext cx="1443037" cy="366713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60" name="Oval 259"/>
            <p:cNvSpPr/>
            <p:nvPr/>
          </p:nvSpPr>
          <p:spPr>
            <a:xfrm>
              <a:off x="6324600" y="4419600"/>
              <a:ext cx="1443038" cy="366713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61" name="Oval 260"/>
            <p:cNvSpPr/>
            <p:nvPr/>
          </p:nvSpPr>
          <p:spPr>
            <a:xfrm rot="16200000">
              <a:off x="7050088" y="3925887"/>
              <a:ext cx="1460500" cy="288925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263" name="Oval 262"/>
            <p:cNvSpPr/>
            <p:nvPr/>
          </p:nvSpPr>
          <p:spPr>
            <a:xfrm rot="16200000">
              <a:off x="5602288" y="3925887"/>
              <a:ext cx="1460500" cy="288925"/>
            </a:xfrm>
            <a:prstGeom prst="ellipse">
              <a:avLst/>
            </a:prstGeom>
            <a:noFill/>
            <a:ln>
              <a:solidFill>
                <a:srgbClr val="8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</p:grpSp>
      <p:grpSp>
        <p:nvGrpSpPr>
          <p:cNvPr id="22" name="Group 275"/>
          <p:cNvGrpSpPr>
            <a:grpSpLocks/>
          </p:cNvGrpSpPr>
          <p:nvPr/>
        </p:nvGrpSpPr>
        <p:grpSpPr bwMode="auto">
          <a:xfrm>
            <a:off x="6332538" y="3187700"/>
            <a:ext cx="1439862" cy="1689100"/>
            <a:chOff x="6332357" y="3187190"/>
            <a:chExt cx="1440043" cy="1689610"/>
          </a:xfrm>
        </p:grpSpPr>
        <p:cxnSp>
          <p:nvCxnSpPr>
            <p:cNvPr id="264" name="Straight Connector 263"/>
            <p:cNvCxnSpPr/>
            <p:nvPr/>
          </p:nvCxnSpPr>
          <p:spPr bwMode="auto">
            <a:xfrm rot="5400000">
              <a:off x="6162324" y="4031995"/>
              <a:ext cx="16896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 bwMode="auto">
            <a:xfrm>
              <a:off x="6332357" y="4044699"/>
              <a:ext cx="144004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 bwMode="auto">
            <a:xfrm rot="5400000" flipH="1" flipV="1">
              <a:off x="7030919" y="3747747"/>
              <a:ext cx="293776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 bwMode="auto">
            <a:xfrm>
              <a:off x="7162723" y="3885901"/>
              <a:ext cx="23180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 bwMode="auto">
            <a:xfrm rot="5400000" flipH="1" flipV="1">
              <a:off x="7092839" y="4336887"/>
              <a:ext cx="293777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7237346" y="4190793"/>
              <a:ext cx="23021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 bwMode="auto">
            <a:xfrm rot="5400000" flipH="1" flipV="1">
              <a:off x="6659397" y="3727103"/>
              <a:ext cx="293777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 bwMode="auto">
            <a:xfrm rot="5400000" flipH="1" flipV="1">
              <a:off x="6635581" y="4336887"/>
              <a:ext cx="293777" cy="1588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 bwMode="auto">
            <a:xfrm rot="10800000" flipV="1">
              <a:off x="6575275" y="3884313"/>
              <a:ext cx="225453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 bwMode="auto">
            <a:xfrm rot="10800000" flipV="1">
              <a:off x="6553047" y="4189205"/>
              <a:ext cx="228629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Simulation Setup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Pricing using MOSEK 5.0</a:t>
            </a:r>
          </a:p>
          <a:p>
            <a:r>
              <a:rPr lang="en-US" sz="2400" smtClean="0">
                <a:latin typeface="Arial" pitchFamily="34" charset="0"/>
              </a:rPr>
              <a:t>Branching using CPLEX 6.5</a:t>
            </a:r>
          </a:p>
          <a:p>
            <a:r>
              <a:rPr lang="en-US" sz="2400" smtClean="0">
                <a:latin typeface="Arial" pitchFamily="34" charset="0"/>
              </a:rPr>
              <a:t>All parallel jobs in CS grid at UW-Madison</a:t>
            </a:r>
          </a:p>
          <a:p>
            <a:pPr lvl="1"/>
            <a:r>
              <a:rPr lang="en-US" sz="2000" smtClean="0">
                <a:latin typeface="Arial" pitchFamily="34" charset="0"/>
              </a:rPr>
              <a:t>Machines of similar speed and same 2GB memory</a:t>
            </a:r>
          </a:p>
          <a:p>
            <a:r>
              <a:rPr lang="en-US" sz="2400" smtClean="0">
                <a:latin typeface="Arial" pitchFamily="34" charset="0"/>
              </a:rPr>
              <a:t>Network managed by Condor</a:t>
            </a:r>
          </a:p>
          <a:p>
            <a:pPr lvl="1"/>
            <a:r>
              <a:rPr lang="en-US" sz="2000" smtClean="0">
                <a:latin typeface="Arial" pitchFamily="34" charset="0"/>
              </a:rPr>
              <a:t>Each CPU does one job at a time</a:t>
            </a:r>
          </a:p>
          <a:p>
            <a:pPr lvl="1"/>
            <a:endParaRPr lang="en-US" sz="2000" smtClean="0">
              <a:latin typeface="Arial" pitchFamily="34" charset="0"/>
            </a:endParaRPr>
          </a:p>
          <a:p>
            <a:pPr lvl="1"/>
            <a:endParaRPr lang="en-US" sz="24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Simulation Setup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Runtime limits in PGRIP [target runtime: 75 minutes]</a:t>
            </a:r>
          </a:p>
          <a:p>
            <a:pPr lvl="1"/>
            <a:r>
              <a:rPr lang="en-US" sz="2000" smtClean="0">
                <a:latin typeface="Arial" pitchFamily="34" charset="0"/>
              </a:rPr>
              <a:t>Defining subproblems:10 minutes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Initial pricing: 5 minutes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Adjusted pricing: 20 minutes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Branch-and-bound for solving subproblems: 10 minutes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Pricing to connect subproblems: 20 minutes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Branch-and-bound for connecting subproblems: 10 minutes</a:t>
            </a:r>
          </a:p>
          <a:p>
            <a:pPr lvl="1"/>
            <a:endParaRPr lang="en-US" sz="2000" smtClean="0">
              <a:latin typeface="Arial" pitchFamily="34" charset="0"/>
            </a:endParaRPr>
          </a:p>
          <a:p>
            <a:pPr lvl="1"/>
            <a:endParaRPr lang="en-US" sz="2400" smtClean="0">
              <a:latin typeface="Arial" pitchFamily="34" charset="0"/>
            </a:endParaRPr>
          </a:p>
          <a:p>
            <a:endParaRPr lang="en-US" sz="280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smtClean="0">
                <a:latin typeface="Arial" pitchFamily="34" charset="0"/>
                <a:ea typeface="PMingLiU" pitchFamily="18" charset="-120"/>
              </a:rPr>
              <a:t>Overview of Global Routing</a:t>
            </a:r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1447800" y="1828800"/>
            <a:ext cx="2743200" cy="2743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7172" name="Group 55"/>
          <p:cNvGrpSpPr>
            <a:grpSpLocks/>
          </p:cNvGrpSpPr>
          <p:nvPr/>
        </p:nvGrpSpPr>
        <p:grpSpPr bwMode="auto">
          <a:xfrm>
            <a:off x="1447800" y="1828800"/>
            <a:ext cx="2743200" cy="2743200"/>
            <a:chOff x="3840" y="2496"/>
            <a:chExt cx="1728" cy="1728"/>
          </a:xfrm>
        </p:grpSpPr>
        <p:sp>
          <p:nvSpPr>
            <p:cNvPr id="7269" name="Line 48"/>
            <p:cNvSpPr>
              <a:spLocks noChangeShapeType="1"/>
            </p:cNvSpPr>
            <p:nvPr/>
          </p:nvSpPr>
          <p:spPr bwMode="auto">
            <a:xfrm>
              <a:off x="4704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Line 49"/>
            <p:cNvSpPr>
              <a:spLocks noChangeShapeType="1"/>
            </p:cNvSpPr>
            <p:nvPr/>
          </p:nvSpPr>
          <p:spPr bwMode="auto">
            <a:xfrm>
              <a:off x="5136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Line 50"/>
            <p:cNvSpPr>
              <a:spLocks noChangeShapeType="1"/>
            </p:cNvSpPr>
            <p:nvPr/>
          </p:nvSpPr>
          <p:spPr bwMode="auto">
            <a:xfrm>
              <a:off x="4272" y="2496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Line 52"/>
            <p:cNvSpPr>
              <a:spLocks noChangeShapeType="1"/>
            </p:cNvSpPr>
            <p:nvPr/>
          </p:nvSpPr>
          <p:spPr bwMode="auto">
            <a:xfrm>
              <a:off x="3840" y="3360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Line 53"/>
            <p:cNvSpPr>
              <a:spLocks noChangeShapeType="1"/>
            </p:cNvSpPr>
            <p:nvPr/>
          </p:nvSpPr>
          <p:spPr bwMode="auto">
            <a:xfrm>
              <a:off x="3840" y="2928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Line 54"/>
            <p:cNvSpPr>
              <a:spLocks noChangeShapeType="1"/>
            </p:cNvSpPr>
            <p:nvPr/>
          </p:nvSpPr>
          <p:spPr bwMode="auto">
            <a:xfrm>
              <a:off x="3840" y="3792"/>
              <a:ext cx="17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3" name="Group 109"/>
          <p:cNvGrpSpPr>
            <a:grpSpLocks/>
          </p:cNvGrpSpPr>
          <p:nvPr/>
        </p:nvGrpSpPr>
        <p:grpSpPr bwMode="auto">
          <a:xfrm>
            <a:off x="4953000" y="1905000"/>
            <a:ext cx="2590800" cy="2590800"/>
            <a:chOff x="3456" y="2400"/>
            <a:chExt cx="1632" cy="1632"/>
          </a:xfrm>
        </p:grpSpPr>
        <p:sp>
          <p:nvSpPr>
            <p:cNvPr id="131138" name="Oval 66"/>
            <p:cNvSpPr>
              <a:spLocks noChangeArrowheads="1"/>
            </p:cNvSpPr>
            <p:nvPr/>
          </p:nvSpPr>
          <p:spPr bwMode="auto">
            <a:xfrm>
              <a:off x="345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v11</a:t>
              </a:r>
            </a:p>
          </p:txBody>
        </p:sp>
        <p:sp>
          <p:nvSpPr>
            <p:cNvPr id="131140" name="Oval 68"/>
            <p:cNvSpPr>
              <a:spLocks noChangeArrowheads="1"/>
            </p:cNvSpPr>
            <p:nvPr/>
          </p:nvSpPr>
          <p:spPr bwMode="auto">
            <a:xfrm>
              <a:off x="393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v12</a:t>
              </a:r>
            </a:p>
          </p:txBody>
        </p:sp>
        <p:sp>
          <p:nvSpPr>
            <p:cNvPr id="131141" name="Oval 69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v13</a:t>
              </a:r>
            </a:p>
          </p:txBody>
        </p:sp>
        <p:sp>
          <p:nvSpPr>
            <p:cNvPr id="131142" name="Oval 70"/>
            <p:cNvSpPr>
              <a:spLocks noChangeArrowheads="1"/>
            </p:cNvSpPr>
            <p:nvPr/>
          </p:nvSpPr>
          <p:spPr bwMode="auto">
            <a:xfrm>
              <a:off x="4896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v14</a:t>
              </a:r>
            </a:p>
          </p:txBody>
        </p:sp>
        <p:sp>
          <p:nvSpPr>
            <p:cNvPr id="131143" name="Oval 71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v21</a:t>
              </a:r>
            </a:p>
          </p:txBody>
        </p:sp>
        <p:sp>
          <p:nvSpPr>
            <p:cNvPr id="131144" name="Oval 72"/>
            <p:cNvSpPr>
              <a:spLocks noChangeArrowheads="1"/>
            </p:cNvSpPr>
            <p:nvPr/>
          </p:nvSpPr>
          <p:spPr bwMode="auto">
            <a:xfrm>
              <a:off x="393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v22</a:t>
              </a:r>
            </a:p>
          </p:txBody>
        </p:sp>
        <p:sp>
          <p:nvSpPr>
            <p:cNvPr id="131145" name="Oval 73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v23</a:t>
              </a:r>
            </a:p>
          </p:txBody>
        </p:sp>
        <p:sp>
          <p:nvSpPr>
            <p:cNvPr id="131146" name="Oval 74"/>
            <p:cNvSpPr>
              <a:spLocks noChangeArrowheads="1"/>
            </p:cNvSpPr>
            <p:nvPr/>
          </p:nvSpPr>
          <p:spPr bwMode="auto">
            <a:xfrm>
              <a:off x="4896" y="28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v24</a:t>
              </a:r>
            </a:p>
          </p:txBody>
        </p:sp>
        <p:sp>
          <p:nvSpPr>
            <p:cNvPr id="131147" name="Oval 75"/>
            <p:cNvSpPr>
              <a:spLocks noChangeArrowheads="1"/>
            </p:cNvSpPr>
            <p:nvPr/>
          </p:nvSpPr>
          <p:spPr bwMode="auto">
            <a:xfrm>
              <a:off x="345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v31</a:t>
              </a:r>
            </a:p>
          </p:txBody>
        </p:sp>
        <p:sp>
          <p:nvSpPr>
            <p:cNvPr id="131148" name="Oval 76"/>
            <p:cNvSpPr>
              <a:spLocks noChangeArrowheads="1"/>
            </p:cNvSpPr>
            <p:nvPr/>
          </p:nvSpPr>
          <p:spPr bwMode="auto">
            <a:xfrm>
              <a:off x="393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v32</a:t>
              </a:r>
            </a:p>
          </p:txBody>
        </p:sp>
        <p:sp>
          <p:nvSpPr>
            <p:cNvPr id="131149" name="Oval 77"/>
            <p:cNvSpPr>
              <a:spLocks noChangeArrowheads="1"/>
            </p:cNvSpPr>
            <p:nvPr/>
          </p:nvSpPr>
          <p:spPr bwMode="auto">
            <a:xfrm>
              <a:off x="441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v33</a:t>
              </a:r>
            </a:p>
          </p:txBody>
        </p:sp>
        <p:sp>
          <p:nvSpPr>
            <p:cNvPr id="131150" name="Oval 78"/>
            <p:cNvSpPr>
              <a:spLocks noChangeArrowheads="1"/>
            </p:cNvSpPr>
            <p:nvPr/>
          </p:nvSpPr>
          <p:spPr bwMode="auto">
            <a:xfrm>
              <a:off x="4896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v34</a:t>
              </a:r>
            </a:p>
          </p:txBody>
        </p:sp>
        <p:sp>
          <p:nvSpPr>
            <p:cNvPr id="131151" name="Oval 79"/>
            <p:cNvSpPr>
              <a:spLocks noChangeArrowheads="1"/>
            </p:cNvSpPr>
            <p:nvPr/>
          </p:nvSpPr>
          <p:spPr bwMode="auto">
            <a:xfrm>
              <a:off x="345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v41</a:t>
              </a:r>
            </a:p>
          </p:txBody>
        </p:sp>
        <p:sp>
          <p:nvSpPr>
            <p:cNvPr id="131152" name="Oval 80"/>
            <p:cNvSpPr>
              <a:spLocks noChangeArrowheads="1"/>
            </p:cNvSpPr>
            <p:nvPr/>
          </p:nvSpPr>
          <p:spPr bwMode="auto">
            <a:xfrm>
              <a:off x="393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v42</a:t>
              </a:r>
            </a:p>
          </p:txBody>
        </p:sp>
        <p:sp>
          <p:nvSpPr>
            <p:cNvPr id="131153" name="Oval 81"/>
            <p:cNvSpPr>
              <a:spLocks noChangeArrowheads="1"/>
            </p:cNvSpPr>
            <p:nvPr/>
          </p:nvSpPr>
          <p:spPr bwMode="auto">
            <a:xfrm>
              <a:off x="441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v43</a:t>
              </a:r>
            </a:p>
          </p:txBody>
        </p:sp>
        <p:sp>
          <p:nvSpPr>
            <p:cNvPr id="131154" name="Oval 82"/>
            <p:cNvSpPr>
              <a:spLocks noChangeArrowheads="1"/>
            </p:cNvSpPr>
            <p:nvPr/>
          </p:nvSpPr>
          <p:spPr bwMode="auto">
            <a:xfrm>
              <a:off x="4896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>
                  <a:latin typeface="Arial" charset="0"/>
                  <a:ea typeface="Arial Unicode MS" pitchFamily="34" charset="-120"/>
                  <a:cs typeface="Arial Unicode MS" pitchFamily="34" charset="-120"/>
                </a:rPr>
                <a:t>v44</a:t>
              </a:r>
            </a:p>
          </p:txBody>
        </p:sp>
        <p:sp>
          <p:nvSpPr>
            <p:cNvPr id="7245" name="Line 83"/>
            <p:cNvSpPr>
              <a:spLocks noChangeShapeType="1"/>
            </p:cNvSpPr>
            <p:nvPr/>
          </p:nvSpPr>
          <p:spPr bwMode="auto">
            <a:xfrm>
              <a:off x="364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6" name="Line 85"/>
            <p:cNvSpPr>
              <a:spLocks noChangeShapeType="1"/>
            </p:cNvSpPr>
            <p:nvPr/>
          </p:nvSpPr>
          <p:spPr bwMode="auto">
            <a:xfrm>
              <a:off x="412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7" name="Line 86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Line 87"/>
            <p:cNvSpPr>
              <a:spLocks noChangeShapeType="1"/>
            </p:cNvSpPr>
            <p:nvPr/>
          </p:nvSpPr>
          <p:spPr bwMode="auto">
            <a:xfrm rot="-5400000">
              <a:off x="340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Line 89"/>
            <p:cNvSpPr>
              <a:spLocks noChangeShapeType="1"/>
            </p:cNvSpPr>
            <p:nvPr/>
          </p:nvSpPr>
          <p:spPr bwMode="auto">
            <a:xfrm rot="-5400000">
              <a:off x="340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0" name="Line 90"/>
            <p:cNvSpPr>
              <a:spLocks noChangeShapeType="1"/>
            </p:cNvSpPr>
            <p:nvPr/>
          </p:nvSpPr>
          <p:spPr bwMode="auto">
            <a:xfrm rot="-5400000">
              <a:off x="340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Line 91"/>
            <p:cNvSpPr>
              <a:spLocks noChangeShapeType="1"/>
            </p:cNvSpPr>
            <p:nvPr/>
          </p:nvSpPr>
          <p:spPr bwMode="auto">
            <a:xfrm rot="-5400000">
              <a:off x="388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Line 92"/>
            <p:cNvSpPr>
              <a:spLocks noChangeShapeType="1"/>
            </p:cNvSpPr>
            <p:nvPr/>
          </p:nvSpPr>
          <p:spPr bwMode="auto">
            <a:xfrm rot="-5400000">
              <a:off x="388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93"/>
            <p:cNvSpPr>
              <a:spLocks noChangeShapeType="1"/>
            </p:cNvSpPr>
            <p:nvPr/>
          </p:nvSpPr>
          <p:spPr bwMode="auto">
            <a:xfrm rot="-5400000">
              <a:off x="388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Line 94"/>
            <p:cNvSpPr>
              <a:spLocks noChangeShapeType="1"/>
            </p:cNvSpPr>
            <p:nvPr/>
          </p:nvSpPr>
          <p:spPr bwMode="auto">
            <a:xfrm rot="-5400000">
              <a:off x="436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Line 95"/>
            <p:cNvSpPr>
              <a:spLocks noChangeShapeType="1"/>
            </p:cNvSpPr>
            <p:nvPr/>
          </p:nvSpPr>
          <p:spPr bwMode="auto">
            <a:xfrm rot="-5400000">
              <a:off x="436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Line 96"/>
            <p:cNvSpPr>
              <a:spLocks noChangeShapeType="1"/>
            </p:cNvSpPr>
            <p:nvPr/>
          </p:nvSpPr>
          <p:spPr bwMode="auto">
            <a:xfrm rot="-5400000">
              <a:off x="436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Line 97"/>
            <p:cNvSpPr>
              <a:spLocks noChangeShapeType="1"/>
            </p:cNvSpPr>
            <p:nvPr/>
          </p:nvSpPr>
          <p:spPr bwMode="auto">
            <a:xfrm rot="-5400000">
              <a:off x="4848" y="27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Line 98"/>
            <p:cNvSpPr>
              <a:spLocks noChangeShapeType="1"/>
            </p:cNvSpPr>
            <p:nvPr/>
          </p:nvSpPr>
          <p:spPr bwMode="auto">
            <a:xfrm rot="-5400000">
              <a:off x="48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9" name="Line 99"/>
            <p:cNvSpPr>
              <a:spLocks noChangeShapeType="1"/>
            </p:cNvSpPr>
            <p:nvPr/>
          </p:nvSpPr>
          <p:spPr bwMode="auto">
            <a:xfrm rot="-5400000">
              <a:off x="4848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0" name="Line 100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Line 101"/>
            <p:cNvSpPr>
              <a:spLocks noChangeShapeType="1"/>
            </p:cNvSpPr>
            <p:nvPr/>
          </p:nvSpPr>
          <p:spPr bwMode="auto">
            <a:xfrm>
              <a:off x="412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Line 102"/>
            <p:cNvSpPr>
              <a:spLocks noChangeShapeType="1"/>
            </p:cNvSpPr>
            <p:nvPr/>
          </p:nvSpPr>
          <p:spPr bwMode="auto">
            <a:xfrm>
              <a:off x="4608" y="29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Line 103"/>
            <p:cNvSpPr>
              <a:spLocks noChangeShapeType="1"/>
            </p:cNvSpPr>
            <p:nvPr/>
          </p:nvSpPr>
          <p:spPr bwMode="auto">
            <a:xfrm>
              <a:off x="364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Line 104"/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Line 105"/>
            <p:cNvSpPr>
              <a:spLocks noChangeShapeType="1"/>
            </p:cNvSpPr>
            <p:nvPr/>
          </p:nvSpPr>
          <p:spPr bwMode="auto">
            <a:xfrm>
              <a:off x="460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106"/>
            <p:cNvSpPr>
              <a:spLocks noChangeShapeType="1"/>
            </p:cNvSpPr>
            <p:nvPr/>
          </p:nvSpPr>
          <p:spPr bwMode="auto">
            <a:xfrm>
              <a:off x="364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Line 107"/>
            <p:cNvSpPr>
              <a:spLocks noChangeShapeType="1"/>
            </p:cNvSpPr>
            <p:nvPr/>
          </p:nvSpPr>
          <p:spPr bwMode="auto">
            <a:xfrm>
              <a:off x="412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Line 108"/>
            <p:cNvSpPr>
              <a:spLocks noChangeShapeType="1"/>
            </p:cNvSpPr>
            <p:nvPr/>
          </p:nvSpPr>
          <p:spPr bwMode="auto">
            <a:xfrm>
              <a:off x="4608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5029200" y="4343400"/>
            <a:ext cx="1041400" cy="509588"/>
            <a:chOff x="3312" y="3936"/>
            <a:chExt cx="656" cy="321"/>
          </a:xfrm>
        </p:grpSpPr>
        <p:sp>
          <p:nvSpPr>
            <p:cNvPr id="7227" name="Text Box 122"/>
            <p:cNvSpPr txBox="1">
              <a:spLocks noChangeArrowheads="1"/>
            </p:cNvSpPr>
            <p:nvPr/>
          </p:nvSpPr>
          <p:spPr bwMode="auto">
            <a:xfrm>
              <a:off x="3312" y="4026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zh-TW" sz="1800"/>
                <a:t>cap. = C</a:t>
              </a:r>
            </a:p>
          </p:txBody>
        </p:sp>
        <p:sp>
          <p:nvSpPr>
            <p:cNvPr id="7228" name="Line 124"/>
            <p:cNvSpPr>
              <a:spLocks noChangeShapeType="1"/>
            </p:cNvSpPr>
            <p:nvPr/>
          </p:nvSpPr>
          <p:spPr bwMode="auto">
            <a:xfrm flipV="1">
              <a:off x="3600" y="39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5" name="Group 120"/>
          <p:cNvGrpSpPr>
            <a:grpSpLocks/>
          </p:cNvGrpSpPr>
          <p:nvPr/>
        </p:nvGrpSpPr>
        <p:grpSpPr bwMode="auto">
          <a:xfrm>
            <a:off x="1601788" y="1981200"/>
            <a:ext cx="2513012" cy="2514600"/>
            <a:chOff x="1105" y="2448"/>
            <a:chExt cx="1583" cy="1584"/>
          </a:xfrm>
        </p:grpSpPr>
        <p:sp>
          <p:nvSpPr>
            <p:cNvPr id="7199" name="Rectangle 119"/>
            <p:cNvSpPr>
              <a:spLocks noChangeArrowheads="1"/>
            </p:cNvSpPr>
            <p:nvPr/>
          </p:nvSpPr>
          <p:spPr bwMode="auto">
            <a:xfrm>
              <a:off x="1968" y="2496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0" name="Rectangle 120"/>
            <p:cNvSpPr>
              <a:spLocks noChangeArrowheads="1"/>
            </p:cNvSpPr>
            <p:nvPr/>
          </p:nvSpPr>
          <p:spPr bwMode="auto">
            <a:xfrm>
              <a:off x="2448" y="3456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1" name="Rectangle 121"/>
            <p:cNvSpPr>
              <a:spLocks noChangeArrowheads="1"/>
            </p:cNvSpPr>
            <p:nvPr/>
          </p:nvSpPr>
          <p:spPr bwMode="auto">
            <a:xfrm>
              <a:off x="1105" y="3310"/>
              <a:ext cx="242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2" name="Rectangle 122"/>
            <p:cNvSpPr>
              <a:spLocks noChangeArrowheads="1"/>
            </p:cNvSpPr>
            <p:nvPr/>
          </p:nvSpPr>
          <p:spPr bwMode="auto">
            <a:xfrm>
              <a:off x="1584" y="2832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CB96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3" name="Rectangle 123"/>
            <p:cNvSpPr>
              <a:spLocks noChangeArrowheads="1"/>
            </p:cNvSpPr>
            <p:nvPr/>
          </p:nvSpPr>
          <p:spPr bwMode="auto">
            <a:xfrm>
              <a:off x="2064" y="3744"/>
              <a:ext cx="144" cy="9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4" name="Rectangle 124"/>
            <p:cNvSpPr>
              <a:spLocks noChangeArrowheads="1"/>
            </p:cNvSpPr>
            <p:nvPr/>
          </p:nvSpPr>
          <p:spPr bwMode="auto">
            <a:xfrm>
              <a:off x="2400" y="292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FEFCFC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5" name="Rectangle 125"/>
            <p:cNvSpPr>
              <a:spLocks noChangeArrowheads="1"/>
            </p:cNvSpPr>
            <p:nvPr/>
          </p:nvSpPr>
          <p:spPr bwMode="auto">
            <a:xfrm>
              <a:off x="1728" y="3024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6" name="Rectangle 126"/>
            <p:cNvSpPr>
              <a:spLocks noChangeArrowheads="1"/>
            </p:cNvSpPr>
            <p:nvPr/>
          </p:nvSpPr>
          <p:spPr bwMode="auto">
            <a:xfrm>
              <a:off x="2208" y="3888"/>
              <a:ext cx="96" cy="144"/>
            </a:xfrm>
            <a:prstGeom prst="rect">
              <a:avLst/>
            </a:prstGeom>
            <a:gradFill rotWithShape="1">
              <a:gsLst>
                <a:gs pos="0">
                  <a:srgbClr val="9696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7" name="Rectangle 128"/>
            <p:cNvSpPr>
              <a:spLocks noChangeArrowheads="1"/>
            </p:cNvSpPr>
            <p:nvPr/>
          </p:nvSpPr>
          <p:spPr bwMode="auto">
            <a:xfrm>
              <a:off x="1152" y="3744"/>
              <a:ext cx="96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8" name="Rectangle 129"/>
            <p:cNvSpPr>
              <a:spLocks noChangeArrowheads="1"/>
            </p:cNvSpPr>
            <p:nvPr/>
          </p:nvSpPr>
          <p:spPr bwMode="auto">
            <a:xfrm>
              <a:off x="2112" y="2880"/>
              <a:ext cx="144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09" name="Rectangle 130"/>
            <p:cNvSpPr>
              <a:spLocks noChangeArrowheads="1"/>
            </p:cNvSpPr>
            <p:nvPr/>
          </p:nvSpPr>
          <p:spPr bwMode="auto">
            <a:xfrm flipV="1">
              <a:off x="1632" y="3312"/>
              <a:ext cx="192" cy="192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7210" name="Rectangle 131"/>
            <p:cNvSpPr>
              <a:spLocks noChangeArrowheads="1"/>
            </p:cNvSpPr>
            <p:nvPr/>
          </p:nvSpPr>
          <p:spPr bwMode="auto">
            <a:xfrm flipV="1">
              <a:off x="1152" y="2880"/>
              <a:ext cx="192" cy="96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7211" name="Rectangle 132"/>
            <p:cNvSpPr>
              <a:spLocks noChangeArrowheads="1"/>
            </p:cNvSpPr>
            <p:nvPr/>
          </p:nvSpPr>
          <p:spPr bwMode="auto">
            <a:xfrm flipV="1">
              <a:off x="2496" y="2592"/>
              <a:ext cx="144" cy="144"/>
            </a:xfrm>
            <a:prstGeom prst="rect">
              <a:avLst/>
            </a:prstGeom>
            <a:gradFill rotWithShape="1">
              <a:gsLst>
                <a:gs pos="0">
                  <a:srgbClr val="C0C0D5"/>
                </a:gs>
                <a:gs pos="100000">
                  <a:srgbClr val="666699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800"/>
            </a:p>
          </p:txBody>
        </p:sp>
        <p:sp>
          <p:nvSpPr>
            <p:cNvPr id="7212" name="Rectangle 133"/>
            <p:cNvSpPr>
              <a:spLocks noChangeArrowheads="1"/>
            </p:cNvSpPr>
            <p:nvPr/>
          </p:nvSpPr>
          <p:spPr bwMode="auto">
            <a:xfrm>
              <a:off x="2496" y="3744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100000">
                  <a:srgbClr val="96CB96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13" name="Rectangle 134"/>
            <p:cNvSpPr>
              <a:spLocks noChangeArrowheads="1"/>
            </p:cNvSpPr>
            <p:nvPr/>
          </p:nvSpPr>
          <p:spPr bwMode="auto">
            <a:xfrm>
              <a:off x="1632" y="2448"/>
              <a:ext cx="192" cy="144"/>
            </a:xfrm>
            <a:prstGeom prst="rect">
              <a:avLst/>
            </a:prstGeom>
            <a:gradFill rotWithShape="1">
              <a:gsLst>
                <a:gs pos="0">
                  <a:srgbClr val="FFE2C5"/>
                </a:gs>
                <a:gs pos="100000">
                  <a:srgbClr val="FFCC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214" name="Rectangle 107"/>
            <p:cNvSpPr>
              <a:spLocks noChangeArrowheads="1"/>
            </p:cNvSpPr>
            <p:nvPr/>
          </p:nvSpPr>
          <p:spPr bwMode="auto">
            <a:xfrm>
              <a:off x="1152" y="2448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Rectangle 108"/>
            <p:cNvSpPr>
              <a:spLocks noChangeArrowheads="1"/>
            </p:cNvSpPr>
            <p:nvPr/>
          </p:nvSpPr>
          <p:spPr bwMode="auto">
            <a:xfrm>
              <a:off x="1584" y="3744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Rectangle 109"/>
            <p:cNvSpPr>
              <a:spLocks noChangeArrowheads="1"/>
            </p:cNvSpPr>
            <p:nvPr/>
          </p:nvSpPr>
          <p:spPr bwMode="auto">
            <a:xfrm>
              <a:off x="1968" y="3312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Rectangle 110"/>
            <p:cNvSpPr>
              <a:spLocks noChangeArrowheads="1"/>
            </p:cNvSpPr>
            <p:nvPr/>
          </p:nvSpPr>
          <p:spPr bwMode="auto">
            <a:xfrm>
              <a:off x="1584" y="2832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111"/>
            <p:cNvSpPr>
              <a:spLocks noChangeArrowheads="1"/>
            </p:cNvSpPr>
            <p:nvPr/>
          </p:nvSpPr>
          <p:spPr bwMode="auto">
            <a:xfrm>
              <a:off x="1152" y="2880"/>
              <a:ext cx="192" cy="9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Rectangle 112"/>
            <p:cNvSpPr>
              <a:spLocks noChangeArrowheads="1"/>
            </p:cNvSpPr>
            <p:nvPr/>
          </p:nvSpPr>
          <p:spPr bwMode="auto">
            <a:xfrm>
              <a:off x="1632" y="2448"/>
              <a:ext cx="192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Rectangle 113"/>
            <p:cNvSpPr>
              <a:spLocks noChangeArrowheads="1"/>
            </p:cNvSpPr>
            <p:nvPr/>
          </p:nvSpPr>
          <p:spPr bwMode="auto">
            <a:xfrm>
              <a:off x="2112" y="2880"/>
              <a:ext cx="144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Rectangle 114"/>
            <p:cNvSpPr>
              <a:spLocks noChangeArrowheads="1"/>
            </p:cNvSpPr>
            <p:nvPr/>
          </p:nvSpPr>
          <p:spPr bwMode="auto">
            <a:xfrm>
              <a:off x="2496" y="2592"/>
              <a:ext cx="144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Rectangle 115"/>
            <p:cNvSpPr>
              <a:spLocks noChangeArrowheads="1"/>
            </p:cNvSpPr>
            <p:nvPr/>
          </p:nvSpPr>
          <p:spPr bwMode="auto">
            <a:xfrm>
              <a:off x="2400" y="2928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Rectangle 116"/>
            <p:cNvSpPr>
              <a:spLocks noChangeArrowheads="1"/>
            </p:cNvSpPr>
            <p:nvPr/>
          </p:nvSpPr>
          <p:spPr bwMode="auto">
            <a:xfrm>
              <a:off x="2496" y="3744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Rectangle 117"/>
            <p:cNvSpPr>
              <a:spLocks noChangeArrowheads="1"/>
            </p:cNvSpPr>
            <p:nvPr/>
          </p:nvSpPr>
          <p:spPr bwMode="auto">
            <a:xfrm>
              <a:off x="1632" y="3312"/>
              <a:ext cx="192" cy="19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Rectangle 118"/>
            <p:cNvSpPr>
              <a:spLocks noChangeArrowheads="1"/>
            </p:cNvSpPr>
            <p:nvPr/>
          </p:nvSpPr>
          <p:spPr bwMode="auto">
            <a:xfrm>
              <a:off x="2064" y="3744"/>
              <a:ext cx="144" cy="9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Rectangle 119"/>
            <p:cNvSpPr>
              <a:spLocks noChangeArrowheads="1"/>
            </p:cNvSpPr>
            <p:nvPr/>
          </p:nvSpPr>
          <p:spPr bwMode="auto">
            <a:xfrm>
              <a:off x="1152" y="3744"/>
              <a:ext cx="96" cy="240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969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6" name="Group 168"/>
          <p:cNvGrpSpPr>
            <a:grpSpLocks/>
          </p:cNvGrpSpPr>
          <p:nvPr/>
        </p:nvGrpSpPr>
        <p:grpSpPr bwMode="auto">
          <a:xfrm>
            <a:off x="1676400" y="1981200"/>
            <a:ext cx="1754188" cy="2439988"/>
            <a:chOff x="1202" y="2448"/>
            <a:chExt cx="1105" cy="1537"/>
          </a:xfrm>
        </p:grpSpPr>
        <p:sp>
          <p:nvSpPr>
            <p:cNvPr id="7196" name="Rectangle 90"/>
            <p:cNvSpPr>
              <a:spLocks noChangeArrowheads="1"/>
            </p:cNvSpPr>
            <p:nvPr/>
          </p:nvSpPr>
          <p:spPr bwMode="auto">
            <a:xfrm>
              <a:off x="1202" y="2448"/>
              <a:ext cx="190" cy="242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97" name="Rectangle 117"/>
            <p:cNvSpPr>
              <a:spLocks noChangeArrowheads="1"/>
            </p:cNvSpPr>
            <p:nvPr/>
          </p:nvSpPr>
          <p:spPr bwMode="auto">
            <a:xfrm>
              <a:off x="1635" y="3745"/>
              <a:ext cx="192" cy="240"/>
            </a:xfrm>
            <a:prstGeom prst="rect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7198" name="Rectangle 118"/>
            <p:cNvSpPr>
              <a:spLocks noChangeArrowheads="1"/>
            </p:cNvSpPr>
            <p:nvPr/>
          </p:nvSpPr>
          <p:spPr bwMode="auto">
            <a:xfrm>
              <a:off x="2019" y="3313"/>
              <a:ext cx="288" cy="192"/>
            </a:xfrm>
            <a:prstGeom prst="rect">
              <a:avLst/>
            </a:prstGeom>
            <a:gradFill rotWithShape="1">
              <a:gsLst>
                <a:gs pos="0">
                  <a:srgbClr val="6DFF6D"/>
                </a:gs>
                <a:gs pos="100000">
                  <a:srgbClr val="00FF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  <p:grpSp>
        <p:nvGrpSpPr>
          <p:cNvPr id="7177" name="Group 134"/>
          <p:cNvGrpSpPr>
            <a:grpSpLocks/>
          </p:cNvGrpSpPr>
          <p:nvPr/>
        </p:nvGrpSpPr>
        <p:grpSpPr bwMode="auto">
          <a:xfrm>
            <a:off x="5105400" y="2057400"/>
            <a:ext cx="1524000" cy="2362200"/>
            <a:chOff x="3360" y="2496"/>
            <a:chExt cx="960" cy="1488"/>
          </a:xfrm>
        </p:grpSpPr>
        <p:sp>
          <p:nvSpPr>
            <p:cNvPr id="7193" name="Line 131"/>
            <p:cNvSpPr>
              <a:spLocks noChangeShapeType="1"/>
            </p:cNvSpPr>
            <p:nvPr/>
          </p:nvSpPr>
          <p:spPr bwMode="auto">
            <a:xfrm>
              <a:off x="3360" y="2496"/>
              <a:ext cx="480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132"/>
            <p:cNvSpPr>
              <a:spLocks noChangeShapeType="1"/>
            </p:cNvSpPr>
            <p:nvPr/>
          </p:nvSpPr>
          <p:spPr bwMode="auto">
            <a:xfrm>
              <a:off x="3840" y="2496"/>
              <a:ext cx="0" cy="1488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133"/>
            <p:cNvSpPr>
              <a:spLocks noChangeShapeType="1"/>
            </p:cNvSpPr>
            <p:nvPr/>
          </p:nvSpPr>
          <p:spPr bwMode="auto">
            <a:xfrm flipH="1">
              <a:off x="3840" y="3456"/>
              <a:ext cx="480" cy="0"/>
            </a:xfrm>
            <a:prstGeom prst="line">
              <a:avLst/>
            </a:pr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8" name="Group 167"/>
          <p:cNvGrpSpPr>
            <a:grpSpLocks/>
          </p:cNvGrpSpPr>
          <p:nvPr/>
        </p:nvGrpSpPr>
        <p:grpSpPr bwMode="auto">
          <a:xfrm>
            <a:off x="4953000" y="1905000"/>
            <a:ext cx="1828800" cy="2590800"/>
            <a:chOff x="3264" y="2400"/>
            <a:chExt cx="1152" cy="1632"/>
          </a:xfrm>
        </p:grpSpPr>
        <p:sp>
          <p:nvSpPr>
            <p:cNvPr id="7190" name="Oval 163"/>
            <p:cNvSpPr>
              <a:spLocks noChangeArrowheads="1"/>
            </p:cNvSpPr>
            <p:nvPr/>
          </p:nvSpPr>
          <p:spPr bwMode="auto">
            <a:xfrm>
              <a:off x="326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 altLang="zh-TW" sz="1400"/>
                <a:t>v11</a:t>
              </a:r>
            </a:p>
          </p:txBody>
        </p:sp>
        <p:sp>
          <p:nvSpPr>
            <p:cNvPr id="7191" name="Oval 165"/>
            <p:cNvSpPr>
              <a:spLocks noChangeArrowheads="1"/>
            </p:cNvSpPr>
            <p:nvPr/>
          </p:nvSpPr>
          <p:spPr bwMode="auto">
            <a:xfrm>
              <a:off x="4224" y="336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/>
                <a:t>v33</a:t>
              </a:r>
            </a:p>
          </p:txBody>
        </p:sp>
        <p:sp>
          <p:nvSpPr>
            <p:cNvPr id="7192" name="Oval 166"/>
            <p:cNvSpPr>
              <a:spLocks noChangeArrowheads="1"/>
            </p:cNvSpPr>
            <p:nvPr/>
          </p:nvSpPr>
          <p:spPr bwMode="auto">
            <a:xfrm>
              <a:off x="3744" y="384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FF00"/>
                </a:gs>
                <a:gs pos="100000">
                  <a:srgbClr val="6DFF6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400"/>
                <a:t>v42</a:t>
              </a:r>
            </a:p>
          </p:txBody>
        </p:sp>
      </p:grpSp>
      <p:grpSp>
        <p:nvGrpSpPr>
          <p:cNvPr id="7179" name="Group 108"/>
          <p:cNvGrpSpPr>
            <a:grpSpLocks/>
          </p:cNvGrpSpPr>
          <p:nvPr/>
        </p:nvGrpSpPr>
        <p:grpSpPr bwMode="auto">
          <a:xfrm>
            <a:off x="1828800" y="2209800"/>
            <a:ext cx="1143000" cy="1863725"/>
            <a:chOff x="1296" y="2576"/>
            <a:chExt cx="720" cy="1174"/>
          </a:xfrm>
        </p:grpSpPr>
        <p:sp>
          <p:nvSpPr>
            <p:cNvPr id="7188" name="Freeform 106"/>
            <p:cNvSpPr>
              <a:spLocks/>
            </p:cNvSpPr>
            <p:nvPr/>
          </p:nvSpPr>
          <p:spPr bwMode="auto">
            <a:xfrm>
              <a:off x="1296" y="2576"/>
              <a:ext cx="720" cy="896"/>
            </a:xfrm>
            <a:custGeom>
              <a:avLst/>
              <a:gdLst>
                <a:gd name="T0" fmla="*/ 0 w 720"/>
                <a:gd name="T1" fmla="*/ 64 h 896"/>
                <a:gd name="T2" fmla="*/ 432 w 720"/>
                <a:gd name="T3" fmla="*/ 64 h 896"/>
                <a:gd name="T4" fmla="*/ 336 w 720"/>
                <a:gd name="T5" fmla="*/ 448 h 896"/>
                <a:gd name="T6" fmla="*/ 432 w 720"/>
                <a:gd name="T7" fmla="*/ 832 h 896"/>
                <a:gd name="T8" fmla="*/ 720 w 720"/>
                <a:gd name="T9" fmla="*/ 832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896"/>
                <a:gd name="T17" fmla="*/ 720 w 720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896">
                  <a:moveTo>
                    <a:pt x="0" y="64"/>
                  </a:moveTo>
                  <a:cubicBezTo>
                    <a:pt x="188" y="32"/>
                    <a:pt x="376" y="0"/>
                    <a:pt x="432" y="64"/>
                  </a:cubicBezTo>
                  <a:cubicBezTo>
                    <a:pt x="488" y="128"/>
                    <a:pt x="336" y="320"/>
                    <a:pt x="336" y="448"/>
                  </a:cubicBezTo>
                  <a:cubicBezTo>
                    <a:pt x="336" y="576"/>
                    <a:pt x="368" y="768"/>
                    <a:pt x="432" y="832"/>
                  </a:cubicBezTo>
                  <a:cubicBezTo>
                    <a:pt x="496" y="896"/>
                    <a:pt x="608" y="864"/>
                    <a:pt x="720" y="832"/>
                  </a:cubicBezTo>
                </a:path>
              </a:pathLst>
            </a:cu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107"/>
            <p:cNvSpPr>
              <a:spLocks/>
            </p:cNvSpPr>
            <p:nvPr/>
          </p:nvSpPr>
          <p:spPr bwMode="auto">
            <a:xfrm>
              <a:off x="1632" y="3462"/>
              <a:ext cx="144" cy="288"/>
            </a:xfrm>
            <a:custGeom>
              <a:avLst/>
              <a:gdLst>
                <a:gd name="T0" fmla="*/ 144 w 144"/>
                <a:gd name="T1" fmla="*/ 0 h 288"/>
                <a:gd name="T2" fmla="*/ 0 w 144"/>
                <a:gd name="T3" fmla="*/ 192 h 288"/>
                <a:gd name="T4" fmla="*/ 144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144" y="0"/>
                  </a:moveTo>
                  <a:cubicBezTo>
                    <a:pt x="72" y="72"/>
                    <a:pt x="0" y="144"/>
                    <a:pt x="0" y="192"/>
                  </a:cubicBezTo>
                  <a:cubicBezTo>
                    <a:pt x="0" y="240"/>
                    <a:pt x="72" y="264"/>
                    <a:pt x="144" y="288"/>
                  </a:cubicBezTo>
                </a:path>
              </a:pathLst>
            </a:custGeom>
            <a:noFill/>
            <a:ln w="69850" cap="rnd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0" name="Picture 11" descr="LV2-Recovery_Block-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77000" cy="304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5" descr="nood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76400"/>
            <a:ext cx="12858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 descr="nood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1828800"/>
            <a:ext cx="1377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7" descr="nood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3124200"/>
            <a:ext cx="15414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8" descr="nood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971800"/>
            <a:ext cx="16319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9" descr="nood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1981200"/>
            <a:ext cx="2390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AutoShape 102"/>
          <p:cNvSpPr>
            <a:spLocks noChangeArrowheads="1"/>
          </p:cNvSpPr>
          <p:nvPr/>
        </p:nvSpPr>
        <p:spPr bwMode="auto">
          <a:xfrm>
            <a:off x="2209800" y="4800600"/>
            <a:ext cx="4419600" cy="167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B3E0E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2438400" y="4860925"/>
            <a:ext cx="3313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 sz="2400" b="1"/>
              <a:t>Benchmark bigblue4:</a:t>
            </a:r>
          </a:p>
          <a:p>
            <a:pPr eaLnBrk="1" hangingPunct="1">
              <a:buFontTx/>
              <a:buChar char="•"/>
            </a:pPr>
            <a:r>
              <a:rPr lang="en-US" altLang="zh-TW" sz="2000"/>
              <a:t> More than 2M nets</a:t>
            </a:r>
          </a:p>
          <a:p>
            <a:pPr eaLnBrk="1" hangingPunct="1">
              <a:buFontTx/>
              <a:buChar char="•"/>
            </a:pPr>
            <a:r>
              <a:rPr lang="en-US" altLang="zh-TW" sz="2000"/>
              <a:t> Grid size – 403 x 405</a:t>
            </a:r>
          </a:p>
          <a:p>
            <a:pPr eaLnBrk="1" hangingPunct="1">
              <a:buFontTx/>
              <a:buChar char="•"/>
            </a:pPr>
            <a:r>
              <a:rPr lang="en-US" altLang="zh-TW" sz="2000"/>
              <a:t> Layers – 8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Simulation Results: Comparison of QoS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295400"/>
          <a:ext cx="8458197" cy="53800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0603"/>
                <a:gridCol w="547250"/>
                <a:gridCol w="768927"/>
                <a:gridCol w="665018"/>
                <a:gridCol w="872837"/>
                <a:gridCol w="768927"/>
                <a:gridCol w="768927"/>
                <a:gridCol w="768927"/>
                <a:gridCol w="768927"/>
                <a:gridCol w="768927"/>
                <a:gridCol w="768927"/>
              </a:tblGrid>
              <a:tr h="304805">
                <a:tc>
                  <a:txBody>
                    <a:bodyPr/>
                    <a:lstStyle/>
                    <a:p>
                      <a:pPr algn="l" rtl="0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PGRIP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GRIP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FGR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FR 4.0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NTHU 2.0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</a:tr>
              <a:tr h="304805">
                <a:tc>
                  <a:txBody>
                    <a:bodyPr/>
                    <a:lstStyle/>
                    <a:p>
                      <a:pPr algn="l" rtl="0"/>
                      <a:endParaRPr lang="en-US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TOF</a:t>
                      </a:r>
                      <a:endParaRPr lang="en-US" sz="12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dirty="0" smtClean="0"/>
                        <a:t>WL(%)</a:t>
                      </a:r>
                      <a:endParaRPr lang="en-US" sz="1200" b="1" dirty="0"/>
                    </a:p>
                  </a:txBody>
                  <a:tcPr marT="45721" marB="45721"/>
                </a:tc>
              </a:tr>
              <a:tr h="2042195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smtClean="0"/>
                        <a:t>a1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a2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a3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a4 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a5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n1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n2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n3 (07)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</a:p>
                    <a:p>
                      <a:pPr algn="ctr" rtl="0"/>
                      <a:r>
                        <a:rPr lang="en-US" sz="1600" dirty="0" smtClean="0"/>
                        <a:t>41K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83.4 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186.5 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173.2 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241.5 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84.9 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123.3 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156.3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-1.56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-0.52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-1.55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-1.03 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526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30K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7.00 </a:t>
                      </a:r>
                    </a:p>
                    <a:p>
                      <a:pPr algn="ctr" rtl="0"/>
                      <a:r>
                        <a:rPr lang="en-US" sz="1600" dirty="0" smtClean="0"/>
                        <a:t>7.20 </a:t>
                      </a:r>
                    </a:p>
                    <a:p>
                      <a:pPr algn="ctr" rtl="0"/>
                      <a:r>
                        <a:rPr lang="en-US" sz="1600" dirty="0" smtClean="0"/>
                        <a:t>6.61 </a:t>
                      </a:r>
                    </a:p>
                    <a:p>
                      <a:pPr algn="ctr" rtl="0"/>
                      <a:r>
                        <a:rPr lang="en-US" sz="1600" dirty="0" smtClean="0"/>
                        <a:t>3.44 </a:t>
                      </a:r>
                    </a:p>
                    <a:p>
                      <a:pPr algn="ctr" rtl="0"/>
                      <a:r>
                        <a:rPr lang="en-US" sz="1600" dirty="0" smtClean="0"/>
                        <a:t>7.13 </a:t>
                      </a:r>
                    </a:p>
                    <a:p>
                      <a:pPr algn="ctr" rtl="0"/>
                      <a:r>
                        <a:rPr lang="en-US" sz="1600" dirty="0" smtClean="0"/>
                        <a:t>9.97 </a:t>
                      </a:r>
                    </a:p>
                    <a:p>
                      <a:pPr algn="ctr" rtl="0"/>
                      <a:r>
                        <a:rPr lang="en-US" sz="1600" dirty="0" smtClean="0"/>
                        <a:t>4.73 </a:t>
                      </a:r>
                    </a:p>
                    <a:p>
                      <a:pPr algn="ctr" rtl="0"/>
                      <a:r>
                        <a:rPr lang="en-US" sz="1600" dirty="0" smtClean="0"/>
                        <a:t>10.02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32K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9.60  </a:t>
                      </a:r>
                    </a:p>
                    <a:p>
                      <a:pPr algn="ctr" rtl="0"/>
                      <a:r>
                        <a:rPr lang="en-US" sz="1600" dirty="0" smtClean="0"/>
                        <a:t>8.90  </a:t>
                      </a:r>
                    </a:p>
                    <a:p>
                      <a:pPr algn="ctr" rtl="0"/>
                      <a:r>
                        <a:rPr lang="en-US" sz="1600" dirty="0" smtClean="0"/>
                        <a:t>8.87  </a:t>
                      </a:r>
                    </a:p>
                    <a:p>
                      <a:pPr algn="ctr" rtl="0"/>
                      <a:r>
                        <a:rPr lang="en-US" sz="1600" dirty="0" smtClean="0"/>
                        <a:t>7.36  </a:t>
                      </a:r>
                    </a:p>
                    <a:p>
                      <a:pPr algn="ctr" rtl="0"/>
                      <a:r>
                        <a:rPr lang="en-US" sz="1600" dirty="0" smtClean="0"/>
                        <a:t>10.79 </a:t>
                      </a:r>
                    </a:p>
                    <a:p>
                      <a:pPr algn="ctr" rtl="0"/>
                      <a:r>
                        <a:rPr lang="en-US" sz="1600" dirty="0" smtClean="0"/>
                        <a:t>7.46  </a:t>
                      </a:r>
                    </a:p>
                    <a:p>
                      <a:pPr algn="ctr" rtl="0"/>
                      <a:r>
                        <a:rPr lang="en-US" sz="1600" dirty="0" smtClean="0"/>
                        <a:t>9.11  </a:t>
                      </a:r>
                    </a:p>
                    <a:p>
                      <a:pPr algn="ctr" rtl="0"/>
                      <a:r>
                        <a:rPr lang="en-US" sz="1600" dirty="0" smtClean="0"/>
                        <a:t>14.17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</a:t>
                      </a:r>
                    </a:p>
                    <a:p>
                      <a:pPr algn="ctr" rtl="0"/>
                      <a:r>
                        <a:rPr lang="en-US" sz="1600" dirty="0" smtClean="0"/>
                        <a:t>31K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7.38 </a:t>
                      </a:r>
                    </a:p>
                    <a:p>
                      <a:pPr algn="ctr" rtl="0"/>
                      <a:r>
                        <a:rPr lang="en-US" sz="1600" dirty="0" smtClean="0"/>
                        <a:t>8.21 </a:t>
                      </a:r>
                    </a:p>
                    <a:p>
                      <a:pPr algn="ctr" rtl="0"/>
                      <a:r>
                        <a:rPr lang="en-US" sz="1600" dirty="0" smtClean="0"/>
                        <a:t>7.15 </a:t>
                      </a:r>
                    </a:p>
                    <a:p>
                      <a:pPr algn="ctr" rtl="0"/>
                      <a:r>
                        <a:rPr lang="en-US" sz="1600" dirty="0" smtClean="0"/>
                        <a:t>6.88 </a:t>
                      </a:r>
                    </a:p>
                    <a:p>
                      <a:pPr algn="ctr" rtl="0"/>
                      <a:r>
                        <a:rPr lang="en-US" sz="1600" dirty="0" smtClean="0"/>
                        <a:t>7.20 </a:t>
                      </a:r>
                    </a:p>
                    <a:p>
                      <a:pPr algn="ctr" rtl="0"/>
                      <a:r>
                        <a:rPr lang="en-US" sz="1600" dirty="0" smtClean="0"/>
                        <a:t>6.71 </a:t>
                      </a:r>
                    </a:p>
                    <a:p>
                      <a:pPr algn="ctr" rtl="0"/>
                      <a:r>
                        <a:rPr lang="en-US" sz="1600" dirty="0" smtClean="0"/>
                        <a:t>8.43 </a:t>
                      </a:r>
                    </a:p>
                    <a:p>
                      <a:pPr algn="ctr" rtl="0"/>
                      <a:r>
                        <a:rPr lang="en-US" sz="1600" dirty="0" smtClean="0"/>
                        <a:t>6.38 </a:t>
                      </a:r>
                      <a:endParaRPr lang="en-US" sz="1600" dirty="0"/>
                    </a:p>
                  </a:txBody>
                  <a:tcPr marT="45721" marB="45721"/>
                </a:tc>
              </a:tr>
              <a:tr h="335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Average</a:t>
                      </a:r>
                      <a:endParaRPr lang="en-US" sz="14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-1.09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6.58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8.87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7.42%</a:t>
                      </a:r>
                      <a:endParaRPr lang="en-US" sz="1600" dirty="0"/>
                    </a:p>
                  </a:txBody>
                  <a:tcPr marT="45721" marB="45721"/>
                </a:tc>
              </a:tr>
              <a:tr h="2042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n4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n5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n6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n7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b1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b2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b3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b4 (08)</a:t>
                      </a:r>
                      <a:endParaRPr lang="en-US" sz="16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132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54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  <a:p>
                      <a:pPr algn="ctr" rtl="0"/>
                      <a:r>
                        <a:rPr lang="en-US" sz="1600" dirty="0" smtClean="0"/>
                        <a:t>176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124.9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223.8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172.0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338.4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54.0 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86.5 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126.5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0 </a:t>
                      </a:r>
                      <a:b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-0.83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-0.54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262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1458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 </a:t>
                      </a:r>
                    </a:p>
                    <a:p>
                      <a:pPr algn="ctr" rtl="0"/>
                      <a:r>
                        <a:rPr lang="en-US" sz="1600" dirty="0" smtClean="0"/>
                        <a:t>414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3.65</a:t>
                      </a:r>
                    </a:p>
                    <a:p>
                      <a:pPr algn="ctr" rtl="0"/>
                      <a:r>
                        <a:rPr lang="en-US" sz="1600" dirty="0" smtClean="0"/>
                        <a:t>3.95</a:t>
                      </a:r>
                    </a:p>
                    <a:p>
                      <a:pPr algn="ctr" rtl="0"/>
                      <a:r>
                        <a:rPr lang="en-US" sz="1600" dirty="0" smtClean="0"/>
                        <a:t>4.61</a:t>
                      </a:r>
                    </a:p>
                    <a:p>
                      <a:pPr algn="ctr" rtl="0"/>
                      <a:r>
                        <a:rPr lang="en-US" sz="1600" dirty="0" smtClean="0"/>
                        <a:t>3.37</a:t>
                      </a:r>
                    </a:p>
                    <a:p>
                      <a:pPr algn="ctr" rtl="0"/>
                      <a:r>
                        <a:rPr lang="en-US" sz="1600" dirty="0" smtClean="0"/>
                        <a:t>5.81</a:t>
                      </a:r>
                    </a:p>
                    <a:p>
                      <a:pPr algn="ctr" rtl="0"/>
                      <a:r>
                        <a:rPr lang="en-US" sz="1600" dirty="0" smtClean="0"/>
                        <a:t>5.38</a:t>
                      </a:r>
                    </a:p>
                    <a:p>
                      <a:pPr algn="ctr" rtl="0"/>
                      <a:r>
                        <a:rPr lang="en-US" sz="1600" dirty="0" smtClean="0"/>
                        <a:t>4.20</a:t>
                      </a:r>
                    </a:p>
                    <a:p>
                      <a:pPr algn="ctr" rtl="0"/>
                      <a:r>
                        <a:rPr lang="en-US" sz="1600" dirty="0" smtClean="0"/>
                        <a:t>4.54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144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62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152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6.78 </a:t>
                      </a:r>
                    </a:p>
                    <a:p>
                      <a:pPr algn="ctr" rtl="0"/>
                      <a:r>
                        <a:rPr lang="en-US" sz="1600" dirty="0" smtClean="0"/>
                        <a:t>5.47 </a:t>
                      </a:r>
                    </a:p>
                    <a:p>
                      <a:pPr algn="ctr" rtl="0"/>
                      <a:r>
                        <a:rPr lang="en-US" sz="1600" dirty="0" smtClean="0"/>
                        <a:t>5.83 </a:t>
                      </a:r>
                    </a:p>
                    <a:p>
                      <a:pPr algn="ctr" rtl="0"/>
                      <a:r>
                        <a:rPr lang="en-US" sz="1600" dirty="0" smtClean="0"/>
                        <a:t>5.17 </a:t>
                      </a:r>
                    </a:p>
                    <a:p>
                      <a:pPr algn="ctr" rtl="0"/>
                      <a:r>
                        <a:rPr lang="en-US" sz="1600" dirty="0" smtClean="0"/>
                        <a:t>6.72 </a:t>
                      </a:r>
                    </a:p>
                    <a:p>
                      <a:pPr algn="ctr" rtl="0"/>
                      <a:r>
                        <a:rPr lang="en-US" sz="1600" dirty="0" smtClean="0"/>
                        <a:t>9.50 </a:t>
                      </a:r>
                    </a:p>
                    <a:p>
                      <a:pPr algn="ctr" rtl="0"/>
                      <a:r>
                        <a:rPr lang="en-US" sz="1600" dirty="0" smtClean="0"/>
                        <a:t>3.24 </a:t>
                      </a:r>
                    </a:p>
                    <a:p>
                      <a:pPr algn="ctr" rtl="0"/>
                      <a:r>
                        <a:rPr lang="en-US" sz="1600" dirty="0" smtClean="0"/>
                        <a:t>8.50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138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68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0   </a:t>
                      </a:r>
                    </a:p>
                    <a:p>
                      <a:pPr algn="ctr" rtl="0"/>
                      <a:r>
                        <a:rPr lang="en-US" sz="1600" dirty="0" smtClean="0"/>
                        <a:t>162 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4.29  </a:t>
                      </a:r>
                    </a:p>
                    <a:p>
                      <a:pPr algn="ctr" rtl="0"/>
                      <a:r>
                        <a:rPr lang="en-US" sz="1600" dirty="0" smtClean="0"/>
                        <a:t>3.38  </a:t>
                      </a:r>
                    </a:p>
                    <a:p>
                      <a:pPr algn="ctr" rtl="0"/>
                      <a:r>
                        <a:rPr lang="en-US" sz="1600" dirty="0" smtClean="0"/>
                        <a:t>2.78  </a:t>
                      </a:r>
                    </a:p>
                    <a:p>
                      <a:pPr algn="ctr" rtl="0"/>
                      <a:r>
                        <a:rPr lang="en-US" sz="1600" dirty="0" smtClean="0"/>
                        <a:t>4.22  </a:t>
                      </a:r>
                    </a:p>
                    <a:p>
                      <a:pPr algn="ctr" rtl="0"/>
                      <a:r>
                        <a:rPr lang="en-US" sz="1600" dirty="0" smtClean="0"/>
                        <a:t>3.49  </a:t>
                      </a:r>
                    </a:p>
                    <a:p>
                      <a:pPr algn="ctr" rtl="0"/>
                      <a:r>
                        <a:rPr lang="en-US" sz="1600" dirty="0" smtClean="0"/>
                        <a:t>4.50  </a:t>
                      </a:r>
                    </a:p>
                    <a:p>
                      <a:pPr algn="ctr" rtl="0"/>
                      <a:r>
                        <a:rPr lang="en-US" sz="1600" dirty="0" smtClean="0"/>
                        <a:t>3.22  </a:t>
                      </a:r>
                    </a:p>
                    <a:p>
                      <a:pPr algn="ctr" rtl="0"/>
                      <a:r>
                        <a:rPr lang="en-US" sz="1600" dirty="0" smtClean="0"/>
                        <a:t>4.30 </a:t>
                      </a:r>
                      <a:endParaRPr lang="en-US" sz="1600" dirty="0"/>
                    </a:p>
                  </a:txBody>
                  <a:tcPr marT="45721" marB="45721"/>
                </a:tc>
              </a:tr>
              <a:tr h="3507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Average</a:t>
                      </a:r>
                      <a:endParaRPr lang="en-US" sz="1400" b="1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-0.53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4.44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6.40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3.77</a:t>
                      </a:r>
                      <a:r>
                        <a:rPr lang="en-US" sz="1400" dirty="0" smtClean="0"/>
                        <a:t>%</a:t>
                      </a:r>
                      <a:endParaRPr lang="en-US" sz="1600" dirty="0"/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814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1600200"/>
            <a:ext cx="7620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1600200"/>
            <a:ext cx="7620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0" y="1600200"/>
            <a:ext cx="5334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95600" y="1600200"/>
            <a:ext cx="6096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9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67600" y="1600200"/>
            <a:ext cx="685800" cy="50292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Simulation Results: Runtime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19200"/>
          <a:ext cx="8153398" cy="52579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/>
                <a:gridCol w="1186543"/>
                <a:gridCol w="1164771"/>
                <a:gridCol w="1164771"/>
                <a:gridCol w="1360715"/>
                <a:gridCol w="968827"/>
                <a:gridCol w="1164771"/>
              </a:tblGrid>
              <a:tr h="304787">
                <a:tc>
                  <a:txBody>
                    <a:bodyPr/>
                    <a:lstStyle/>
                    <a:p>
                      <a:pPr algn="l" rtl="0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PGRIP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GRIP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US" sz="1000" dirty="0"/>
                    </a:p>
                  </a:txBody>
                  <a:tcPr/>
                </a:tc>
              </a:tr>
              <a:tr h="518138">
                <a:tc>
                  <a:txBody>
                    <a:bodyPr/>
                    <a:lstStyle/>
                    <a:p>
                      <a:pPr algn="l" rtl="0"/>
                      <a:endParaRPr lang="en-US" sz="14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#Parallel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WCPU (min)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TCPU (min)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E[#Parallel]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WCPU (min)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1" dirty="0" smtClean="0"/>
                        <a:t>TCPU</a:t>
                      </a:r>
                      <a:r>
                        <a:rPr lang="en-US" sz="1400" b="1" baseline="0" dirty="0" smtClean="0"/>
                        <a:t> (min)</a:t>
                      </a:r>
                      <a:endParaRPr lang="en-US" sz="1400" b="1" dirty="0"/>
                    </a:p>
                  </a:txBody>
                  <a:tcPr marT="45718" marB="45718"/>
                </a:tc>
              </a:tr>
              <a:tr h="2042073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1" dirty="0" smtClean="0"/>
                        <a:t>a1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a2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a3 (07)</a:t>
                      </a:r>
                      <a:endParaRPr lang="en-US" sz="1600" b="1" dirty="0"/>
                    </a:p>
                    <a:p>
                      <a:pPr algn="l" rtl="0"/>
                      <a:r>
                        <a:rPr lang="en-US" sz="1600" b="1" dirty="0" smtClean="0"/>
                        <a:t>a4 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a5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n1 (07)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n2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(07)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n3 (07)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90  </a:t>
                      </a:r>
                    </a:p>
                    <a:p>
                      <a:pPr algn="ctr" rtl="0"/>
                      <a:r>
                        <a:rPr lang="en-US" sz="1600" dirty="0" smtClean="0"/>
                        <a:t>110 </a:t>
                      </a:r>
                    </a:p>
                    <a:p>
                      <a:pPr algn="ctr" rtl="0"/>
                      <a:r>
                        <a:rPr lang="en-US" sz="1600" dirty="0" smtClean="0"/>
                        <a:t>211 </a:t>
                      </a:r>
                    </a:p>
                    <a:p>
                      <a:pPr algn="ctr" rtl="0"/>
                      <a:r>
                        <a:rPr lang="en-US" sz="1600" dirty="0" smtClean="0"/>
                        <a:t>221 </a:t>
                      </a:r>
                    </a:p>
                    <a:p>
                      <a:pPr algn="ctr" rtl="0"/>
                      <a:r>
                        <a:rPr lang="en-US" sz="1600" dirty="0" smtClean="0"/>
                        <a:t>280 </a:t>
                      </a:r>
                    </a:p>
                    <a:p>
                      <a:pPr algn="ctr" rtl="0"/>
                      <a:r>
                        <a:rPr lang="en-US" sz="1600" dirty="0" smtClean="0"/>
                        <a:t>122 </a:t>
                      </a:r>
                    </a:p>
                    <a:p>
                      <a:pPr algn="ctr" rtl="0"/>
                      <a:r>
                        <a:rPr lang="en-US" sz="1600" dirty="0" smtClean="0"/>
                        <a:t>215 </a:t>
                      </a:r>
                    </a:p>
                    <a:p>
                      <a:pPr algn="ctr" rtl="0"/>
                      <a:r>
                        <a:rPr lang="en-US" sz="1600" dirty="0" smtClean="0"/>
                        <a:t>258 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2101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2704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6319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5221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3175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4192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14590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18.0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19.0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14.1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19.2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388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478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584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483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1430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2247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5168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5258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7133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3076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5228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6768 </a:t>
                      </a:r>
                    </a:p>
                  </a:txBody>
                  <a:tcPr marT="45718" marB="45718"/>
                </a:tc>
              </a:tr>
              <a:tr h="2042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n4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n5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n6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n7 (08)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b1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b2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b3 (08)</a:t>
                      </a:r>
                      <a:endParaRPr lang="en-US" sz="16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b4 (08)</a:t>
                      </a:r>
                      <a:endParaRPr lang="en-US" sz="16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255 </a:t>
                      </a:r>
                    </a:p>
                    <a:p>
                      <a:pPr algn="ctr" rtl="0"/>
                      <a:r>
                        <a:rPr lang="en-US" sz="1600" dirty="0" smtClean="0"/>
                        <a:t>504 </a:t>
                      </a:r>
                    </a:p>
                    <a:p>
                      <a:pPr algn="ctr" rtl="0"/>
                      <a:r>
                        <a:rPr lang="en-US" sz="1600" dirty="0" smtClean="0"/>
                        <a:t>459 </a:t>
                      </a:r>
                    </a:p>
                    <a:p>
                      <a:pPr algn="ctr" rtl="0"/>
                      <a:r>
                        <a:rPr lang="en-US" sz="1600" dirty="0" smtClean="0"/>
                        <a:t>725 </a:t>
                      </a:r>
                    </a:p>
                    <a:p>
                      <a:pPr algn="ctr" rtl="0"/>
                      <a:r>
                        <a:rPr lang="en-US" sz="1600" dirty="0" smtClean="0"/>
                        <a:t>124 </a:t>
                      </a:r>
                    </a:p>
                    <a:p>
                      <a:pPr algn="ctr" rtl="0"/>
                      <a:r>
                        <a:rPr lang="en-US" sz="1600" dirty="0" smtClean="0"/>
                        <a:t>243 </a:t>
                      </a:r>
                    </a:p>
                    <a:p>
                      <a:pPr algn="ctr" rtl="0"/>
                      <a:r>
                        <a:rPr lang="en-US" sz="1600" dirty="0" smtClean="0"/>
                        <a:t>326 </a:t>
                      </a:r>
                    </a:p>
                    <a:p>
                      <a:pPr algn="ctr" rtl="0"/>
                      <a:r>
                        <a:rPr lang="en-US" sz="1600" dirty="0" smtClean="0"/>
                        <a:t>453 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2944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4953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2219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4788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3411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2690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3096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821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448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985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339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690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731 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726 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3974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6598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5096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5377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2770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3793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3448 </a:t>
                      </a:r>
                    </a:p>
                    <a:p>
                      <a:pPr algn="ctr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4400 </a:t>
                      </a:r>
                    </a:p>
                  </a:txBody>
                  <a:tcPr marT="45718" marB="45718"/>
                </a:tc>
              </a:tr>
              <a:tr h="350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Average</a:t>
                      </a:r>
                      <a:endParaRPr lang="en-US" sz="14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287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4104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629</a:t>
                      </a:r>
                      <a:endParaRPr lang="en-US" sz="16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4563</a:t>
                      </a:r>
                      <a:endParaRPr lang="en-US" sz="1600" dirty="0"/>
                    </a:p>
                  </a:txBody>
                  <a:tcPr marT="45718" marB="45718"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828800" y="1524000"/>
            <a:ext cx="12192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0" y="1524000"/>
            <a:ext cx="13716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0" y="1524000"/>
            <a:ext cx="11430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05600" y="1524000"/>
            <a:ext cx="9906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96200" y="1524000"/>
            <a:ext cx="11430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91000" y="1524000"/>
            <a:ext cx="1143000" cy="4953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Conclusions &amp; Future Works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Conclusions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Removed synchronization barrier in GRIP</a:t>
            </a:r>
          </a:p>
          <a:p>
            <a:pPr lvl="1"/>
            <a:r>
              <a:rPr lang="en-US" sz="2000" smtClean="0">
                <a:latin typeface="Arial" pitchFamily="34" charset="0"/>
              </a:rPr>
              <a:t>High-level of distributed processing</a:t>
            </a:r>
          </a:p>
          <a:p>
            <a:pPr lvl="1"/>
            <a:r>
              <a:rPr lang="en-US" sz="2000" smtClean="0">
                <a:latin typeface="Arial" pitchFamily="34" charset="0"/>
              </a:rPr>
              <a:t>High use of IP—considered impractical for GR—shown to be practical when combined with distributed processing, allowing significant improvement in solution quality</a:t>
            </a:r>
          </a:p>
          <a:p>
            <a:r>
              <a:rPr lang="en-US" sz="2400" smtClean="0">
                <a:latin typeface="Arial" pitchFamily="34" charset="0"/>
              </a:rPr>
              <a:t>Future works</a:t>
            </a:r>
          </a:p>
          <a:p>
            <a:pPr lvl="1"/>
            <a:r>
              <a:rPr lang="en-US" sz="2000" smtClean="0">
                <a:latin typeface="Arial" pitchFamily="34" charset="0"/>
              </a:rPr>
              <a:t>Explore use of pricing for quick congestion estimation</a:t>
            </a:r>
          </a:p>
          <a:p>
            <a:pPr lvl="1"/>
            <a:r>
              <a:rPr lang="en-US" sz="2000" smtClean="0">
                <a:latin typeface="Arial" pitchFamily="34" charset="0"/>
              </a:rPr>
              <a:t>Incorporate restrictive routing constraints within pricing, e.g. on net topology for delay consideration, metal usage for manufacturability</a:t>
            </a:r>
            <a:endParaRPr lang="en-US" sz="24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pPr>
              <a:buFontTx/>
              <a:buNone/>
            </a:pPr>
            <a:endParaRPr lang="en-US" sz="240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362200"/>
            <a:ext cx="5605463" cy="1295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6800" b="1" smtClean="0">
                <a:latin typeface="Monotype Corsiva" pitchFamily="66" charset="0"/>
                <a:ea typeface="PMingLiU" pitchFamily="18" charset="-120"/>
              </a:rPr>
              <a:t>Thank You</a:t>
            </a:r>
            <a:endParaRPr lang="en-US" altLang="zh-TW" sz="6800" smtClean="0">
              <a:solidFill>
                <a:srgbClr val="3333CC"/>
              </a:solidFill>
              <a:latin typeface="Script MT Bold" pitchFamily="66" charset="0"/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600" smtClean="0">
                <a:latin typeface="Arial" pitchFamily="34" charset="0"/>
                <a:ea typeface="PMingLiU" pitchFamily="18" charset="-120"/>
              </a:rPr>
              <a:t>GRIP*: Overview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3581400" y="1828800"/>
            <a:ext cx="2133600" cy="1371600"/>
            <a:chOff x="2256" y="1296"/>
            <a:chExt cx="1344" cy="864"/>
          </a:xfrm>
        </p:grpSpPr>
        <p:sp>
          <p:nvSpPr>
            <p:cNvPr id="8208" name="Line 4"/>
            <p:cNvSpPr>
              <a:spLocks noChangeShapeType="1"/>
            </p:cNvSpPr>
            <p:nvPr/>
          </p:nvSpPr>
          <p:spPr bwMode="auto">
            <a:xfrm>
              <a:off x="2928" y="12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AutoShape 5"/>
            <p:cNvSpPr>
              <a:spLocks noChangeArrowheads="1"/>
            </p:cNvSpPr>
            <p:nvPr/>
          </p:nvSpPr>
          <p:spPr bwMode="auto">
            <a:xfrm>
              <a:off x="2256" y="1632"/>
              <a:ext cx="1344" cy="52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FFFF99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IP Formulation</a:t>
              </a:r>
            </a:p>
          </p:txBody>
        </p:sp>
      </p:grpSp>
      <p:sp>
        <p:nvSpPr>
          <p:cNvPr id="8196" name="Line 7"/>
          <p:cNvSpPr>
            <a:spLocks noChangeShapeType="1"/>
          </p:cNvSpPr>
          <p:nvPr/>
        </p:nvSpPr>
        <p:spPr bwMode="auto">
          <a:xfrm flipH="1">
            <a:off x="2971800" y="32004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>
            <a:off x="4648200" y="32004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auto">
          <a:xfrm>
            <a:off x="1676400" y="3810000"/>
            <a:ext cx="2587625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Price and Branch</a:t>
            </a: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5032375" y="3810000"/>
            <a:ext cx="2587625" cy="841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00FFCC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Problem </a:t>
            </a:r>
          </a:p>
          <a:p>
            <a:pPr algn="ctr"/>
            <a:r>
              <a:rPr lang="en-US" altLang="zh-TW" sz="2400"/>
              <a:t>Decomposition</a:t>
            </a:r>
          </a:p>
        </p:txBody>
      </p:sp>
      <p:grpSp>
        <p:nvGrpSpPr>
          <p:cNvPr id="8200" name="Group 11"/>
          <p:cNvGrpSpPr>
            <a:grpSpLocks/>
          </p:cNvGrpSpPr>
          <p:nvPr/>
        </p:nvGrpSpPr>
        <p:grpSpPr bwMode="auto">
          <a:xfrm>
            <a:off x="2971800" y="4648200"/>
            <a:ext cx="3352800" cy="1447800"/>
            <a:chOff x="1872" y="3072"/>
            <a:chExt cx="2112" cy="912"/>
          </a:xfrm>
        </p:grpSpPr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>
              <a:off x="1872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 flipH="1">
              <a:off x="2928" y="3072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AutoShape 14"/>
            <p:cNvSpPr>
              <a:spLocks noChangeArrowheads="1"/>
            </p:cNvSpPr>
            <p:nvPr/>
          </p:nvSpPr>
          <p:spPr bwMode="auto">
            <a:xfrm>
              <a:off x="2016" y="3456"/>
              <a:ext cx="1824" cy="528"/>
            </a:xfrm>
            <a:prstGeom prst="flowChartDocument">
              <a:avLst/>
            </a:prstGeom>
            <a:gradFill rotWithShape="1">
              <a:gsLst>
                <a:gs pos="0">
                  <a:srgbClr val="00FFCC"/>
                </a:gs>
                <a:gs pos="100000">
                  <a:srgbClr val="00FFCC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/>
                <a:t>GRIP</a:t>
              </a:r>
            </a:p>
          </p:txBody>
        </p:sp>
      </p:grpSp>
      <p:sp>
        <p:nvSpPr>
          <p:cNvPr id="8201" name="AutoShape 15"/>
          <p:cNvSpPr>
            <a:spLocks noChangeArrowheads="1"/>
          </p:cNvSpPr>
          <p:nvPr/>
        </p:nvSpPr>
        <p:spPr bwMode="auto">
          <a:xfrm>
            <a:off x="3200400" y="1295400"/>
            <a:ext cx="2895600" cy="609600"/>
          </a:xfrm>
          <a:prstGeom prst="flowChartDocument">
            <a:avLst/>
          </a:prstGeom>
          <a:solidFill>
            <a:srgbClr val="00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/>
              <a:t>Global Routing</a:t>
            </a:r>
          </a:p>
        </p:txBody>
      </p:sp>
      <p:sp>
        <p:nvSpPr>
          <p:cNvPr id="8202" name="Line 17"/>
          <p:cNvSpPr>
            <a:spLocks noChangeShapeType="1"/>
          </p:cNvSpPr>
          <p:nvPr/>
        </p:nvSpPr>
        <p:spPr bwMode="auto">
          <a:xfrm flipH="1">
            <a:off x="2971800" y="3200400"/>
            <a:ext cx="1676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7"/>
          <p:cNvSpPr>
            <a:spLocks noChangeShapeType="1"/>
          </p:cNvSpPr>
          <p:nvPr/>
        </p:nvSpPr>
        <p:spPr bwMode="auto">
          <a:xfrm>
            <a:off x="4648200" y="185102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Box 25"/>
          <p:cNvSpPr txBox="1">
            <a:spLocks noChangeArrowheads="1"/>
          </p:cNvSpPr>
          <p:nvPr/>
        </p:nvSpPr>
        <p:spPr bwMode="auto">
          <a:xfrm>
            <a:off x="609600" y="6215063"/>
            <a:ext cx="6781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* [Wu, Davoodi, Linderoth--DAC09]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GRIP: The IP Formulation</a:t>
            </a:r>
          </a:p>
        </p:txBody>
      </p:sp>
      <p:grpSp>
        <p:nvGrpSpPr>
          <p:cNvPr id="1039" name="Group 75"/>
          <p:cNvGrpSpPr>
            <a:grpSpLocks/>
          </p:cNvGrpSpPr>
          <p:nvPr/>
        </p:nvGrpSpPr>
        <p:grpSpPr bwMode="auto">
          <a:xfrm>
            <a:off x="1725613" y="1585913"/>
            <a:ext cx="2133600" cy="2057400"/>
            <a:chOff x="1248" y="2448"/>
            <a:chExt cx="1344" cy="1296"/>
          </a:xfrm>
        </p:grpSpPr>
        <p:sp>
          <p:nvSpPr>
            <p:cNvPr id="1059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77"/>
            <p:cNvSpPr>
              <a:spLocks noChangeShapeType="1"/>
            </p:cNvSpPr>
            <p:nvPr/>
          </p:nvSpPr>
          <p:spPr bwMode="auto">
            <a:xfrm>
              <a:off x="2256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Line 78"/>
            <p:cNvSpPr>
              <a:spLocks noChangeShapeType="1"/>
            </p:cNvSpPr>
            <p:nvPr/>
          </p:nvSpPr>
          <p:spPr bwMode="auto">
            <a:xfrm>
              <a:off x="1584" y="2448"/>
              <a:ext cx="0" cy="12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Line 79"/>
            <p:cNvSpPr>
              <a:spLocks noChangeShapeType="1"/>
            </p:cNvSpPr>
            <p:nvPr/>
          </p:nvSpPr>
          <p:spPr bwMode="auto">
            <a:xfrm>
              <a:off x="1248" y="3120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80"/>
            <p:cNvSpPr>
              <a:spLocks noChangeShapeType="1"/>
            </p:cNvSpPr>
            <p:nvPr/>
          </p:nvSpPr>
          <p:spPr bwMode="auto">
            <a:xfrm>
              <a:off x="1248" y="2784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Line 81"/>
            <p:cNvSpPr>
              <a:spLocks noChangeShapeType="1"/>
            </p:cNvSpPr>
            <p:nvPr/>
          </p:nvSpPr>
          <p:spPr bwMode="auto">
            <a:xfrm>
              <a:off x="1248" y="345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Rectangle 82"/>
            <p:cNvSpPr>
              <a:spLocks noChangeArrowheads="1"/>
            </p:cNvSpPr>
            <p:nvPr/>
          </p:nvSpPr>
          <p:spPr bwMode="auto">
            <a:xfrm>
              <a:off x="1248" y="2448"/>
              <a:ext cx="1344" cy="129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0" name="Line 85"/>
          <p:cNvSpPr>
            <a:spLocks noChangeShapeType="1"/>
          </p:cNvSpPr>
          <p:nvPr/>
        </p:nvSpPr>
        <p:spPr bwMode="auto">
          <a:xfrm>
            <a:off x="1716088" y="2643188"/>
            <a:ext cx="21336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83"/>
          <p:cNvSpPr>
            <a:spLocks noChangeArrowheads="1"/>
          </p:cNvSpPr>
          <p:nvPr/>
        </p:nvSpPr>
        <p:spPr bwMode="auto">
          <a:xfrm>
            <a:off x="1649413" y="2576513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Text Box 87"/>
          <p:cNvSpPr txBox="1">
            <a:spLocks noChangeArrowheads="1"/>
          </p:cNvSpPr>
          <p:nvPr/>
        </p:nvSpPr>
        <p:spPr bwMode="auto">
          <a:xfrm>
            <a:off x="1258888" y="2590800"/>
            <a:ext cx="411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 sz="1800"/>
              <a:t>T</a:t>
            </a:r>
            <a:r>
              <a:rPr lang="en-US" altLang="zh-TW" sz="1800" baseline="-25000"/>
              <a:t>2</a:t>
            </a:r>
          </a:p>
        </p:txBody>
      </p:sp>
      <p:sp>
        <p:nvSpPr>
          <p:cNvPr id="1043" name="Text Box 88"/>
          <p:cNvSpPr txBox="1">
            <a:spLocks noChangeArrowheads="1"/>
          </p:cNvSpPr>
          <p:nvPr/>
        </p:nvSpPr>
        <p:spPr bwMode="auto">
          <a:xfrm>
            <a:off x="3935413" y="2586038"/>
            <a:ext cx="407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 sz="1800"/>
              <a:t>T</a:t>
            </a:r>
            <a:r>
              <a:rPr lang="en-US" altLang="zh-TW" sz="1800" baseline="-25000"/>
              <a:t>2</a:t>
            </a:r>
          </a:p>
        </p:txBody>
      </p:sp>
      <p:sp>
        <p:nvSpPr>
          <p:cNvPr id="1044" name="Text Box 93"/>
          <p:cNvSpPr txBox="1">
            <a:spLocks noChangeArrowheads="1"/>
          </p:cNvSpPr>
          <p:nvPr/>
        </p:nvSpPr>
        <p:spPr bwMode="auto">
          <a:xfrm>
            <a:off x="1255713" y="3443288"/>
            <a:ext cx="411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 sz="1800"/>
              <a:t>T</a:t>
            </a:r>
            <a:r>
              <a:rPr lang="en-US" altLang="zh-TW" sz="1800" baseline="-25000"/>
              <a:t>1</a:t>
            </a:r>
          </a:p>
        </p:txBody>
      </p:sp>
      <p:sp>
        <p:nvSpPr>
          <p:cNvPr id="1045" name="Text Box 94"/>
          <p:cNvSpPr txBox="1">
            <a:spLocks noChangeArrowheads="1"/>
          </p:cNvSpPr>
          <p:nvPr/>
        </p:nvSpPr>
        <p:spPr bwMode="auto">
          <a:xfrm>
            <a:off x="3935413" y="1519238"/>
            <a:ext cx="407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 sz="1800"/>
              <a:t>T</a:t>
            </a:r>
            <a:r>
              <a:rPr lang="en-US" altLang="zh-TW" sz="1800" baseline="-25000"/>
              <a:t>1</a:t>
            </a:r>
          </a:p>
        </p:txBody>
      </p:sp>
      <p:sp>
        <p:nvSpPr>
          <p:cNvPr id="20" name="Oval 98"/>
          <p:cNvSpPr>
            <a:spLocks noChangeArrowheads="1"/>
          </p:cNvSpPr>
          <p:nvPr/>
        </p:nvSpPr>
        <p:spPr bwMode="auto">
          <a:xfrm>
            <a:off x="2630488" y="2414588"/>
            <a:ext cx="838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Freeform 29"/>
          <p:cNvSpPr>
            <a:spLocks/>
          </p:cNvSpPr>
          <p:nvPr/>
        </p:nvSpPr>
        <p:spPr bwMode="auto">
          <a:xfrm>
            <a:off x="1716088" y="157638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0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2147483647 h 1296"/>
              <a:gd name="T10" fmla="*/ 2147483647 w 1344"/>
              <a:gd name="T11" fmla="*/ 0 h 1296"/>
              <a:gd name="T12" fmla="*/ 2147483647 w 1344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296"/>
              <a:gd name="T23" fmla="*/ 1344 w 1344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296">
                <a:moveTo>
                  <a:pt x="0" y="1296"/>
                </a:moveTo>
                <a:lnTo>
                  <a:pt x="0" y="1008"/>
                </a:lnTo>
                <a:lnTo>
                  <a:pt x="336" y="1008"/>
                </a:lnTo>
                <a:lnTo>
                  <a:pt x="336" y="672"/>
                </a:lnTo>
                <a:lnTo>
                  <a:pt x="1008" y="672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50800">
            <a:solidFill>
              <a:srgbClr val="0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Freeform 30"/>
          <p:cNvSpPr>
            <a:spLocks/>
          </p:cNvSpPr>
          <p:nvPr/>
        </p:nvSpPr>
        <p:spPr bwMode="auto">
          <a:xfrm>
            <a:off x="1716088" y="1576388"/>
            <a:ext cx="2133600" cy="20574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2147483647 h 1296"/>
              <a:gd name="T6" fmla="*/ 2147483647 w 1344"/>
              <a:gd name="T7" fmla="*/ 2147483647 h 1296"/>
              <a:gd name="T8" fmla="*/ 2147483647 w 1344"/>
              <a:gd name="T9" fmla="*/ 0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1296"/>
              <a:gd name="T17" fmla="*/ 1344 w 1344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1296">
                <a:moveTo>
                  <a:pt x="0" y="1296"/>
                </a:moveTo>
                <a:lnTo>
                  <a:pt x="672" y="1296"/>
                </a:lnTo>
                <a:lnTo>
                  <a:pt x="672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63500" cap="rnd">
            <a:solidFill>
              <a:srgbClr val="0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Oval 89"/>
          <p:cNvSpPr>
            <a:spLocks noChangeArrowheads="1"/>
          </p:cNvSpPr>
          <p:nvPr/>
        </p:nvSpPr>
        <p:spPr bwMode="auto">
          <a:xfrm>
            <a:off x="1639888" y="355758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Oval 90"/>
          <p:cNvSpPr>
            <a:spLocks noChangeArrowheads="1"/>
          </p:cNvSpPr>
          <p:nvPr/>
        </p:nvSpPr>
        <p:spPr bwMode="auto">
          <a:xfrm>
            <a:off x="3773488" y="1500188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Oval 84"/>
          <p:cNvSpPr>
            <a:spLocks noChangeArrowheads="1"/>
          </p:cNvSpPr>
          <p:nvPr/>
        </p:nvSpPr>
        <p:spPr bwMode="auto">
          <a:xfrm>
            <a:off x="3783013" y="2586038"/>
            <a:ext cx="152400" cy="152400"/>
          </a:xfrm>
          <a:prstGeom prst="ellipse">
            <a:avLst/>
          </a:prstGeom>
          <a:solidFill>
            <a:srgbClr val="99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361" name="Object 73"/>
          <p:cNvGraphicFramePr>
            <a:graphicFrameLocks noChangeAspect="1"/>
          </p:cNvGraphicFramePr>
          <p:nvPr/>
        </p:nvGraphicFramePr>
        <p:xfrm>
          <a:off x="2954338" y="1652588"/>
          <a:ext cx="28733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90440" imgH="228600" progId="">
                  <p:embed/>
                </p:oleObj>
              </mc:Choice>
              <mc:Fallback>
                <p:oleObj name="Equation" r:id="rId5" imgW="190440" imgH="228600" progId="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652588"/>
                        <a:ext cx="28733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2" name="Object 74"/>
          <p:cNvGraphicFramePr>
            <a:graphicFrameLocks noChangeAspect="1"/>
          </p:cNvGraphicFramePr>
          <p:nvPr/>
        </p:nvGraphicFramePr>
        <p:xfrm>
          <a:off x="2878138" y="325278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203040" imgH="228600" progId="">
                  <p:embed/>
                </p:oleObj>
              </mc:Choice>
              <mc:Fallback>
                <p:oleObj name="Equation" r:id="rId7" imgW="203040" imgH="228600" progId="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25278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63" name="Object 75"/>
          <p:cNvGraphicFramePr>
            <a:graphicFrameLocks noChangeAspect="1"/>
          </p:cNvGraphicFramePr>
          <p:nvPr/>
        </p:nvGraphicFramePr>
        <p:xfrm>
          <a:off x="1878013" y="2262188"/>
          <a:ext cx="3063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9" imgW="203040" imgH="228600" progId="">
                  <p:embed/>
                </p:oleObj>
              </mc:Choice>
              <mc:Fallback>
                <p:oleObj name="Equation" r:id="rId9" imgW="203040" imgH="228600" progId="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262188"/>
                        <a:ext cx="3063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3" name="Object 135"/>
          <p:cNvGraphicFramePr>
            <a:graphicFrameLocks noChangeAspect="1"/>
          </p:cNvGraphicFramePr>
          <p:nvPr/>
        </p:nvGraphicFramePr>
        <p:xfrm>
          <a:off x="5486400" y="1371600"/>
          <a:ext cx="19859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1" imgW="1320480" imgH="228600" progId="">
                  <p:embed/>
                </p:oleObj>
              </mc:Choice>
              <mc:Fallback>
                <p:oleObj name="Equation" r:id="rId11" imgW="1320480" imgH="228600" progId="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198596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424" name="Object 136"/>
          <p:cNvGraphicFramePr>
            <a:graphicFrameLocks noChangeAspect="1"/>
          </p:cNvGraphicFramePr>
          <p:nvPr/>
        </p:nvGraphicFramePr>
        <p:xfrm>
          <a:off x="5562600" y="1676400"/>
          <a:ext cx="16208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3" imgW="1079280" imgH="482400" progId="">
                  <p:embed/>
                </p:oleObj>
              </mc:Choice>
              <mc:Fallback>
                <p:oleObj name="Equation" r:id="rId13" imgW="1079280" imgH="482400" progId="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16208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138"/>
          <p:cNvSpPr>
            <a:spLocks noChangeArrowheads="1"/>
          </p:cNvSpPr>
          <p:nvPr/>
        </p:nvSpPr>
        <p:spPr bwMode="auto">
          <a:xfrm>
            <a:off x="4953000" y="19034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27" name="Object 139"/>
          <p:cNvGraphicFramePr>
            <a:graphicFrameLocks noChangeAspect="1"/>
          </p:cNvGraphicFramePr>
          <p:nvPr/>
        </p:nvGraphicFramePr>
        <p:xfrm>
          <a:off x="5562600" y="2438400"/>
          <a:ext cx="16589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5" imgW="1104840" imgH="482400" progId="">
                  <p:embed/>
                </p:oleObj>
              </mc:Choice>
              <mc:Fallback>
                <p:oleObj name="Equation" r:id="rId15" imgW="1104840" imgH="482400" progId="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1658938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4953000" y="26654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430" name="Object 142"/>
          <p:cNvGraphicFramePr>
            <a:graphicFrameLocks noChangeAspect="1"/>
          </p:cNvGraphicFramePr>
          <p:nvPr/>
        </p:nvGraphicFramePr>
        <p:xfrm>
          <a:off x="5562600" y="3124200"/>
          <a:ext cx="1658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7" imgW="1104840" imgH="253800" progId="">
                  <p:embed/>
                </p:oleObj>
              </mc:Choice>
              <mc:Fallback>
                <p:oleObj name="Equation" r:id="rId17" imgW="1104840" imgH="253800" progId="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24200"/>
                        <a:ext cx="16589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43"/>
          <p:cNvGraphicFramePr>
            <a:graphicFrameLocks noChangeAspect="1"/>
          </p:cNvGraphicFramePr>
          <p:nvPr/>
        </p:nvGraphicFramePr>
        <p:xfrm>
          <a:off x="2247900" y="1255713"/>
          <a:ext cx="5715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9" imgW="380880" imgH="228600" progId="">
                  <p:embed/>
                </p:oleObj>
              </mc:Choice>
              <mc:Fallback>
                <p:oleObj name="Equation" r:id="rId19" imgW="380880" imgH="228600" progId="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255713"/>
                        <a:ext cx="5715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0"/>
          <p:cNvGraphicFramePr>
            <a:graphicFrameLocks noChangeAspect="1"/>
          </p:cNvGraphicFramePr>
          <p:nvPr/>
        </p:nvGraphicFramePr>
        <p:xfrm>
          <a:off x="7391400" y="1355725"/>
          <a:ext cx="1323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21" imgW="850680" imgH="241200" progId="Equation.3">
                  <p:embed/>
                </p:oleObj>
              </mc:Choice>
              <mc:Fallback>
                <p:oleObj name="Equation" r:id="rId21" imgW="8506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55725"/>
                        <a:ext cx="1323975" cy="374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1"/>
          <p:cNvGraphicFramePr>
            <a:graphicFrameLocks noChangeAspect="1"/>
          </p:cNvGraphicFramePr>
          <p:nvPr/>
        </p:nvGraphicFramePr>
        <p:xfrm>
          <a:off x="7162800" y="2438400"/>
          <a:ext cx="4159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23" imgW="266400" imgH="215640" progId="Equation.3">
                  <p:embed/>
                </p:oleObj>
              </mc:Choice>
              <mc:Fallback>
                <p:oleObj name="Equation" r:id="rId23" imgW="2664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438400"/>
                        <a:ext cx="415925" cy="334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394200" y="3657600"/>
          <a:ext cx="4465638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25" imgW="2869920" imgH="1676160" progId="Equation.3">
                  <p:embed/>
                </p:oleObj>
              </mc:Choice>
              <mc:Fallback>
                <p:oleObj name="Equation" r:id="rId25" imgW="2869920" imgH="1676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657600"/>
                        <a:ext cx="4465638" cy="260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13"/>
          <p:cNvGraphicFramePr>
            <a:graphicFrameLocks noChangeAspect="1"/>
          </p:cNvGraphicFramePr>
          <p:nvPr/>
        </p:nvGraphicFramePr>
        <p:xfrm>
          <a:off x="4246563" y="3640138"/>
          <a:ext cx="4702175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27" imgW="3022560" imgH="1676160" progId="Equation.3">
                  <p:embed/>
                </p:oleObj>
              </mc:Choice>
              <mc:Fallback>
                <p:oleObj name="Equation" r:id="rId27" imgW="3022560" imgH="1676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3640138"/>
                        <a:ext cx="4702175" cy="2608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138"/>
          <p:cNvSpPr>
            <a:spLocks noChangeArrowheads="1"/>
          </p:cNvSpPr>
          <p:nvPr/>
        </p:nvSpPr>
        <p:spPr bwMode="auto">
          <a:xfrm>
            <a:off x="4953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Text Box 177"/>
          <p:cNvSpPr txBox="1">
            <a:spLocks noChangeArrowheads="1"/>
          </p:cNvSpPr>
          <p:nvPr/>
        </p:nvSpPr>
        <p:spPr bwMode="auto">
          <a:xfrm>
            <a:off x="7620000" y="3810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zh-TW" sz="2000"/>
              <a:t>(ILP-GR)</a:t>
            </a:r>
          </a:p>
        </p:txBody>
      </p:sp>
      <p:sp>
        <p:nvSpPr>
          <p:cNvPr id="39" name="AutoShape 138"/>
          <p:cNvSpPr>
            <a:spLocks noChangeArrowheads="1"/>
          </p:cNvSpPr>
          <p:nvPr/>
        </p:nvSpPr>
        <p:spPr bwMode="auto">
          <a:xfrm>
            <a:off x="35814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138"/>
          <p:cNvSpPr>
            <a:spLocks noChangeArrowheads="1"/>
          </p:cNvSpPr>
          <p:nvPr/>
        </p:nvSpPr>
        <p:spPr bwMode="auto">
          <a:xfrm>
            <a:off x="3581400" y="4572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141"/>
          <p:cNvSpPr>
            <a:spLocks noChangeArrowheads="1"/>
          </p:cNvSpPr>
          <p:nvPr/>
        </p:nvSpPr>
        <p:spPr bwMode="auto">
          <a:xfrm>
            <a:off x="3581400" y="5181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rgbClr val="DDEEA9"/>
              </a:gs>
              <a:gs pos="100000">
                <a:srgbClr val="99CC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3" grpId="0" animBg="1"/>
      <p:bldP spid="46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GRIP: Solution via Price-and-Branch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1306513"/>
            <a:ext cx="2667000" cy="16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cs typeface="+mj-cs"/>
              </a:rPr>
              <a:t>Price:</a:t>
            </a:r>
          </a:p>
          <a:p>
            <a:pPr algn="ctr">
              <a:defRPr/>
            </a:pPr>
            <a:r>
              <a:rPr lang="en-US" sz="1800" dirty="0">
                <a:cs typeface="+mj-cs"/>
              </a:rPr>
              <a:t>Solve linear program relaxation of (ILP-GR) using “column generation”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0" y="4278313"/>
            <a:ext cx="2667000" cy="1447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cs typeface="+mj-cs"/>
              </a:rPr>
              <a:t>Branch:</a:t>
            </a:r>
          </a:p>
          <a:p>
            <a:pPr algn="ctr">
              <a:defRPr/>
            </a:pPr>
            <a:r>
              <a:rPr lang="en-US" sz="1800" dirty="0">
                <a:cs typeface="+mj-cs"/>
              </a:rPr>
              <a:t>Solve (ILP-GR) using S(Ti) instead of </a:t>
            </a:r>
            <a:r>
              <a:rPr lang="el-GR" sz="1800" dirty="0"/>
              <a:t>Ω</a:t>
            </a:r>
            <a:r>
              <a:rPr lang="en-US" sz="1800" dirty="0"/>
              <a:t>(Ti)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1827213" y="3590925"/>
            <a:ext cx="137160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62000" y="1306513"/>
            <a:ext cx="2667000" cy="1600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04" name="Rectangle 103"/>
          <p:cNvSpPr/>
          <p:nvPr/>
        </p:nvSpPr>
        <p:spPr>
          <a:xfrm>
            <a:off x="4648200" y="1295400"/>
            <a:ext cx="4191000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cs typeface="+mj-cs"/>
              </a:rPr>
              <a:t>Step 0:</a:t>
            </a:r>
            <a:r>
              <a:rPr lang="en-US" sz="1800" dirty="0">
                <a:cs typeface="+mj-cs"/>
              </a:rPr>
              <a:t> Start with S(Ti)={t</a:t>
            </a:r>
            <a:r>
              <a:rPr lang="en-US" sz="1400" dirty="0">
                <a:cs typeface="+mj-cs"/>
              </a:rPr>
              <a:t>1i</a:t>
            </a:r>
            <a:r>
              <a:rPr lang="en-US" sz="1800" dirty="0">
                <a:cs typeface="+mj-cs"/>
              </a:rPr>
              <a:t>}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648200" y="2286000"/>
            <a:ext cx="41910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cs typeface="+mj-cs"/>
              </a:rPr>
              <a:t>Step 1:</a:t>
            </a:r>
            <a:r>
              <a:rPr lang="en-US" sz="1800" dirty="0">
                <a:cs typeface="+mj-cs"/>
              </a:rPr>
              <a:t> Solve linear program relaxation version of (ILP-GR) using current S(Ti)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8200" y="3733800"/>
            <a:ext cx="4191000" cy="1143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cs typeface="+mj-cs"/>
              </a:rPr>
              <a:t>Step 2:</a:t>
            </a:r>
            <a:r>
              <a:rPr lang="en-US" sz="1800" dirty="0">
                <a:cs typeface="+mj-cs"/>
              </a:rPr>
              <a:t> Based on solution of step 1, solve pricing problem for each net to identify new route t*</a:t>
            </a:r>
          </a:p>
        </p:txBody>
      </p:sp>
      <p:cxnSp>
        <p:nvCxnSpPr>
          <p:cNvPr id="107" name="Elbow Connector 106"/>
          <p:cNvCxnSpPr>
            <a:stCxn id="109" idx="1"/>
            <a:endCxn id="105" idx="1"/>
          </p:cNvCxnSpPr>
          <p:nvPr/>
        </p:nvCxnSpPr>
        <p:spPr>
          <a:xfrm rot="10800000">
            <a:off x="4648200" y="2971800"/>
            <a:ext cx="109538" cy="2628900"/>
          </a:xfrm>
          <a:prstGeom prst="bentConnector3">
            <a:avLst>
              <a:gd name="adj1" fmla="val 613144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563938" y="5783263"/>
            <a:ext cx="187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S(Ti) = S(Ti) U t*</a:t>
            </a:r>
          </a:p>
        </p:txBody>
      </p:sp>
      <p:sp>
        <p:nvSpPr>
          <p:cNvPr id="109" name="Diamond 108"/>
          <p:cNvSpPr/>
          <p:nvPr/>
        </p:nvSpPr>
        <p:spPr>
          <a:xfrm>
            <a:off x="4757738" y="5105400"/>
            <a:ext cx="3962400" cy="99060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Pass pricing condition?</a:t>
            </a:r>
          </a:p>
        </p:txBody>
      </p:sp>
      <p:cxnSp>
        <p:nvCxnSpPr>
          <p:cNvPr id="110" name="Straight Arrow Connector 109"/>
          <p:cNvCxnSpPr>
            <a:stCxn id="106" idx="2"/>
            <a:endCxn id="109" idx="0"/>
          </p:cNvCxnSpPr>
          <p:nvPr/>
        </p:nvCxnSpPr>
        <p:spPr>
          <a:xfrm rot="5400000">
            <a:off x="6627019" y="4988719"/>
            <a:ext cx="228600" cy="47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4191000" y="5249863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800"/>
              <a:t>Yes</a:t>
            </a:r>
            <a:endParaRPr lang="en-US" sz="1400"/>
          </a:p>
        </p:txBody>
      </p:sp>
      <p:cxnSp>
        <p:nvCxnSpPr>
          <p:cNvPr id="112" name="Straight Arrow Connector 111"/>
          <p:cNvCxnSpPr/>
          <p:nvPr/>
        </p:nvCxnSpPr>
        <p:spPr>
          <a:xfrm rot="5400000">
            <a:off x="6593682" y="6219031"/>
            <a:ext cx="228600" cy="47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6764338" y="6073775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S(T)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48200" y="3733800"/>
            <a:ext cx="4191000" cy="114300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cs typeface="+mj-cs"/>
              </a:rPr>
              <a:t>Step 2:</a:t>
            </a:r>
            <a:r>
              <a:rPr lang="en-US" sz="1800" dirty="0">
                <a:cs typeface="+mj-cs"/>
              </a:rPr>
              <a:t> Based on solution of step 1, solve a pricing problem for a net Ti to identify new route t*</a:t>
            </a:r>
          </a:p>
        </p:txBody>
      </p:sp>
      <p:sp>
        <p:nvSpPr>
          <p:cNvPr id="115" name="Diamond 114"/>
          <p:cNvSpPr/>
          <p:nvPr/>
        </p:nvSpPr>
        <p:spPr>
          <a:xfrm>
            <a:off x="4757738" y="5116513"/>
            <a:ext cx="3962400" cy="990600"/>
          </a:xfrm>
          <a:prstGeom prst="diamond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Pass pricing condition?</a:t>
            </a:r>
          </a:p>
        </p:txBody>
      </p:sp>
      <p:sp>
        <p:nvSpPr>
          <p:cNvPr id="9235" name="Rectangle 117"/>
          <p:cNvSpPr>
            <a:spLocks noChangeArrowheads="1"/>
          </p:cNvSpPr>
          <p:nvPr/>
        </p:nvSpPr>
        <p:spPr bwMode="auto">
          <a:xfrm>
            <a:off x="685800" y="2913063"/>
            <a:ext cx="17526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Generates a set of promising candidate routes S(Ti) </a:t>
            </a:r>
            <a:r>
              <a:rPr lang="en-US" sz="1800">
                <a:sym typeface="Symbol" pitchFamily="18" charset="2"/>
              </a:rPr>
              <a:t> </a:t>
            </a:r>
            <a:r>
              <a:rPr lang="el-GR"/>
              <a:t>Ω</a:t>
            </a:r>
            <a:r>
              <a:rPr lang="en-US"/>
              <a:t>(Ti)</a:t>
            </a:r>
          </a:p>
          <a:p>
            <a:pPr algn="ctr"/>
            <a:r>
              <a:rPr lang="en-US"/>
              <a:t> for each net Ti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4" grpId="0" animBg="1"/>
      <p:bldP spid="105" grpId="0" animBg="1"/>
      <p:bldP spid="106" grpId="0" animBg="1"/>
      <p:bldP spid="108" grpId="0"/>
      <p:bldP spid="109" grpId="0" animBg="1"/>
      <p:bldP spid="111" grpId="0"/>
      <p:bldP spid="113" grpId="0"/>
      <p:bldP spid="114" grpId="0" animBg="1"/>
      <p:bldP spid="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GRIP: Problem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dirty="0" err="1" smtClean="0"/>
              <a:t>subproblem</a:t>
            </a:r>
            <a:r>
              <a:rPr lang="en-US" sz="2400" dirty="0" smtClean="0"/>
              <a:t> is represented by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 rectangular area on the chip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A set of nets assigned to it</a:t>
            </a:r>
          </a:p>
          <a:p>
            <a:pPr>
              <a:defRPr/>
            </a:pPr>
            <a:r>
              <a:rPr lang="en-US" sz="2400" dirty="0" err="1" smtClean="0"/>
              <a:t>Subproblems</a:t>
            </a:r>
            <a:r>
              <a:rPr lang="en-US" sz="2400" dirty="0" smtClean="0"/>
              <a:t> should be defined to have similar complexity for: </a:t>
            </a:r>
            <a:r>
              <a:rPr lang="en-US" sz="2000" dirty="0" smtClean="0"/>
              <a:t>1) workload balance, 2) avoiding overflow</a:t>
            </a:r>
          </a:p>
          <a:p>
            <a:pPr>
              <a:defRPr/>
            </a:pPr>
            <a:r>
              <a:rPr lang="en-US" sz="2400" dirty="0" smtClean="0"/>
              <a:t>GRIP’s strategy: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Recursive bi-partitioning to define                                                the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boundaries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 smtClean="0"/>
              <a:t>Net assignment based on FLUTE*                                      combined with dynamic detouring                                                                     before solving each </a:t>
            </a:r>
            <a:r>
              <a:rPr lang="en-US" sz="2000" dirty="0" err="1" smtClean="0"/>
              <a:t>subproblem</a:t>
            </a: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</p:txBody>
      </p:sp>
      <p:pic>
        <p:nvPicPr>
          <p:cNvPr id="4" name="Picture 52" descr="data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200400"/>
            <a:ext cx="29337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096000" y="5715000"/>
            <a:ext cx="2397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/>
            <a:r>
              <a:rPr lang="en-US" altLang="zh-TW"/>
              <a:t>adaptec1 3D benchmark</a:t>
            </a: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7413625" y="34290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7426325" y="4648200"/>
            <a:ext cx="990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6175375" y="44196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7924800" y="3429000"/>
            <a:ext cx="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781800" y="34290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7426325" y="51816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6172200" y="5029200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609600" y="6172200"/>
            <a:ext cx="495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altLang="zh-TW"/>
              <a:t>* [Chu, Wong--TCAD’08]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GRIP: Solving the Subproblems</a:t>
            </a:r>
          </a:p>
        </p:txBody>
      </p:sp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3352800" y="20574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438400" y="19050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9" name="Group 85"/>
          <p:cNvGrpSpPr>
            <a:grpSpLocks/>
          </p:cNvGrpSpPr>
          <p:nvPr/>
        </p:nvGrpSpPr>
        <p:grpSpPr bwMode="auto">
          <a:xfrm>
            <a:off x="1600200" y="1295400"/>
            <a:ext cx="3200400" cy="3200400"/>
            <a:chOff x="528" y="2064"/>
            <a:chExt cx="2016" cy="2016"/>
          </a:xfrm>
        </p:grpSpPr>
        <p:sp>
          <p:nvSpPr>
            <p:cNvPr id="11374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6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7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8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9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0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1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2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3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4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85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438400" y="2209800"/>
            <a:ext cx="914400" cy="614363"/>
            <a:chOff x="1053" y="2637"/>
            <a:chExt cx="576" cy="387"/>
          </a:xfrm>
        </p:grpSpPr>
        <p:sp>
          <p:nvSpPr>
            <p:cNvPr id="11372" name="Freeform 54"/>
            <p:cNvSpPr>
              <a:spLocks/>
            </p:cNvSpPr>
            <p:nvPr/>
          </p:nvSpPr>
          <p:spPr bwMode="auto">
            <a:xfrm>
              <a:off x="1053" y="2637"/>
              <a:ext cx="576" cy="190"/>
            </a:xfrm>
            <a:custGeom>
              <a:avLst/>
              <a:gdLst>
                <a:gd name="T0" fmla="*/ 0 w 576"/>
                <a:gd name="T1" fmla="*/ 0 h 192"/>
                <a:gd name="T2" fmla="*/ 192 w 576"/>
                <a:gd name="T3" fmla="*/ 0 h 192"/>
                <a:gd name="T4" fmla="*/ 192 w 576"/>
                <a:gd name="T5" fmla="*/ 143 h 192"/>
                <a:gd name="T6" fmla="*/ 384 w 576"/>
                <a:gd name="T7" fmla="*/ 143 h 192"/>
                <a:gd name="T8" fmla="*/ 384 w 576"/>
                <a:gd name="T9" fmla="*/ 48 h 192"/>
                <a:gd name="T10" fmla="*/ 576 w 576"/>
                <a:gd name="T11" fmla="*/ 48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92"/>
                <a:gd name="T20" fmla="*/ 576 w 576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48"/>
                  </a:lnTo>
                  <a:lnTo>
                    <a:pt x="576" y="4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73" name="Freeform 56"/>
            <p:cNvSpPr>
              <a:spLocks/>
            </p:cNvSpPr>
            <p:nvPr/>
          </p:nvSpPr>
          <p:spPr bwMode="auto">
            <a:xfrm>
              <a:off x="1389" y="2829"/>
              <a:ext cx="51" cy="195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229 h 192"/>
                <a:gd name="T4" fmla="*/ 1 w 96"/>
                <a:gd name="T5" fmla="*/ 229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192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2362200" y="2438400"/>
            <a:ext cx="1066800" cy="152400"/>
            <a:chOff x="1008" y="2766"/>
            <a:chExt cx="672" cy="96"/>
          </a:xfrm>
        </p:grpSpPr>
        <p:sp>
          <p:nvSpPr>
            <p:cNvPr id="11370" name="AutoShape 69"/>
            <p:cNvSpPr>
              <a:spLocks noChangeArrowheads="1"/>
            </p:cNvSpPr>
            <p:nvPr/>
          </p:nvSpPr>
          <p:spPr bwMode="auto">
            <a:xfrm>
              <a:off x="1008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1" name="AutoShape 70"/>
            <p:cNvSpPr>
              <a:spLocks noChangeArrowheads="1"/>
            </p:cNvSpPr>
            <p:nvPr/>
          </p:nvSpPr>
          <p:spPr bwMode="auto">
            <a:xfrm>
              <a:off x="1584" y="276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981200" y="2514600"/>
            <a:ext cx="2362200" cy="1219200"/>
            <a:chOff x="2976" y="2928"/>
            <a:chExt cx="1488" cy="768"/>
          </a:xfrm>
        </p:grpSpPr>
        <p:sp>
          <p:nvSpPr>
            <p:cNvPr id="11366" name="Line 22"/>
            <p:cNvSpPr>
              <a:spLocks noChangeShapeType="1"/>
            </p:cNvSpPr>
            <p:nvPr/>
          </p:nvSpPr>
          <p:spPr bwMode="auto">
            <a:xfrm>
              <a:off x="2976" y="2928"/>
              <a:ext cx="110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7" name="Line 23"/>
            <p:cNvSpPr>
              <a:spLocks noChangeShapeType="1"/>
            </p:cNvSpPr>
            <p:nvPr/>
          </p:nvSpPr>
          <p:spPr bwMode="auto">
            <a:xfrm>
              <a:off x="3647" y="2928"/>
              <a:ext cx="0" cy="192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8" name="Freeform 72"/>
            <p:cNvSpPr>
              <a:spLocks/>
            </p:cNvSpPr>
            <p:nvPr/>
          </p:nvSpPr>
          <p:spPr bwMode="auto">
            <a:xfrm>
              <a:off x="4080" y="2928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69" name="Line 75"/>
            <p:cNvSpPr>
              <a:spLocks noChangeShapeType="1"/>
            </p:cNvSpPr>
            <p:nvPr/>
          </p:nvSpPr>
          <p:spPr bwMode="auto">
            <a:xfrm>
              <a:off x="4080" y="3216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1981200" y="2120900"/>
            <a:ext cx="2362200" cy="1590675"/>
            <a:chOff x="2112" y="1776"/>
            <a:chExt cx="1488" cy="1002"/>
          </a:xfrm>
        </p:grpSpPr>
        <p:grpSp>
          <p:nvGrpSpPr>
            <p:cNvPr id="11355" name="Group 84"/>
            <p:cNvGrpSpPr>
              <a:grpSpLocks/>
            </p:cNvGrpSpPr>
            <p:nvPr/>
          </p:nvGrpSpPr>
          <p:grpSpPr bwMode="auto">
            <a:xfrm>
              <a:off x="2352" y="1776"/>
              <a:ext cx="672" cy="156"/>
              <a:chOff x="1008" y="2592"/>
              <a:chExt cx="672" cy="156"/>
            </a:xfrm>
          </p:grpSpPr>
          <p:grpSp>
            <p:nvGrpSpPr>
              <p:cNvPr id="11360" name="Group 59"/>
              <p:cNvGrpSpPr>
                <a:grpSpLocks/>
              </p:cNvGrpSpPr>
              <p:nvPr/>
            </p:nvGrpSpPr>
            <p:grpSpPr bwMode="auto">
              <a:xfrm>
                <a:off x="1584" y="2652"/>
                <a:ext cx="96" cy="96"/>
                <a:chOff x="1008" y="2784"/>
                <a:chExt cx="96" cy="96"/>
              </a:xfrm>
            </p:grpSpPr>
            <p:sp>
              <p:nvSpPr>
                <p:cNvPr id="11364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136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61" name="Group 62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1008" y="2784"/>
                <a:chExt cx="96" cy="96"/>
              </a:xfrm>
            </p:grpSpPr>
            <p:sp>
              <p:nvSpPr>
                <p:cNvPr id="11362" name="Line 63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1363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008" y="2784"/>
                  <a:ext cx="96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356" name="Freeform 66"/>
            <p:cNvSpPr>
              <a:spLocks/>
            </p:cNvSpPr>
            <p:nvPr/>
          </p:nvSpPr>
          <p:spPr bwMode="auto">
            <a:xfrm>
              <a:off x="2112" y="1824"/>
              <a:ext cx="288" cy="192"/>
            </a:xfrm>
            <a:custGeom>
              <a:avLst/>
              <a:gdLst>
                <a:gd name="T0" fmla="*/ 288 w 288"/>
                <a:gd name="T1" fmla="*/ 0 h 192"/>
                <a:gd name="T2" fmla="*/ 96 w 288"/>
                <a:gd name="T3" fmla="*/ 48 h 192"/>
                <a:gd name="T4" fmla="*/ 0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288" y="0"/>
                  </a:moveTo>
                  <a:cubicBezTo>
                    <a:pt x="216" y="8"/>
                    <a:pt x="144" y="16"/>
                    <a:pt x="96" y="48"/>
                  </a:cubicBezTo>
                  <a:cubicBezTo>
                    <a:pt x="48" y="80"/>
                    <a:pt x="24" y="136"/>
                    <a:pt x="0" y="192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7" name="Freeform 81"/>
            <p:cNvSpPr>
              <a:spLocks/>
            </p:cNvSpPr>
            <p:nvPr/>
          </p:nvSpPr>
          <p:spPr bwMode="auto">
            <a:xfrm>
              <a:off x="3216" y="2010"/>
              <a:ext cx="384" cy="288"/>
            </a:xfrm>
            <a:custGeom>
              <a:avLst/>
              <a:gdLst>
                <a:gd name="T0" fmla="*/ 0 w 384"/>
                <a:gd name="T1" fmla="*/ 0 h 288"/>
                <a:gd name="T2" fmla="*/ 0 w 384"/>
                <a:gd name="T3" fmla="*/ 288 h 288"/>
                <a:gd name="T4" fmla="*/ 384 w 384"/>
                <a:gd name="T5" fmla="*/ 288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0"/>
                  </a:moveTo>
                  <a:lnTo>
                    <a:pt x="0" y="288"/>
                  </a:lnTo>
                  <a:lnTo>
                    <a:pt x="384" y="288"/>
                  </a:lnTo>
                </a:path>
              </a:pathLst>
            </a:cu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8" name="Line 82"/>
            <p:cNvSpPr>
              <a:spLocks noChangeShapeType="1"/>
            </p:cNvSpPr>
            <p:nvPr/>
          </p:nvSpPr>
          <p:spPr bwMode="auto">
            <a:xfrm>
              <a:off x="3216" y="229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9" name="Freeform 83"/>
            <p:cNvSpPr>
              <a:spLocks/>
            </p:cNvSpPr>
            <p:nvPr/>
          </p:nvSpPr>
          <p:spPr bwMode="auto">
            <a:xfrm>
              <a:off x="2976" y="187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144 w 240"/>
                <a:gd name="T3" fmla="*/ 48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0"/>
                  </a:moveTo>
                  <a:cubicBezTo>
                    <a:pt x="52" y="12"/>
                    <a:pt x="104" y="24"/>
                    <a:pt x="144" y="48"/>
                  </a:cubicBezTo>
                  <a:cubicBezTo>
                    <a:pt x="184" y="72"/>
                    <a:pt x="212" y="108"/>
                    <a:pt x="240" y="144"/>
                  </a:cubicBezTo>
                </a:path>
              </a:pathLst>
            </a:custGeom>
            <a:noFill/>
            <a:ln w="31750">
              <a:solidFill>
                <a:srgbClr val="80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3657600" y="2857500"/>
            <a:ext cx="457200" cy="381000"/>
            <a:chOff x="1872" y="2856"/>
            <a:chExt cx="288" cy="240"/>
          </a:xfrm>
        </p:grpSpPr>
        <p:sp>
          <p:nvSpPr>
            <p:cNvPr id="11353" name="AutoShape 89"/>
            <p:cNvSpPr>
              <a:spLocks noChangeArrowheads="1"/>
            </p:cNvSpPr>
            <p:nvPr/>
          </p:nvSpPr>
          <p:spPr bwMode="auto">
            <a:xfrm>
              <a:off x="1872" y="30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AutoShape 90"/>
            <p:cNvSpPr>
              <a:spLocks noChangeArrowheads="1"/>
            </p:cNvSpPr>
            <p:nvPr/>
          </p:nvSpPr>
          <p:spPr bwMode="auto">
            <a:xfrm>
              <a:off x="2064" y="2856"/>
              <a:ext cx="96" cy="96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AutoShape 235"/>
          <p:cNvSpPr>
            <a:spLocks noChangeArrowheads="1"/>
          </p:cNvSpPr>
          <p:nvPr/>
        </p:nvSpPr>
        <p:spPr bwMode="auto">
          <a:xfrm>
            <a:off x="533400" y="2438400"/>
            <a:ext cx="152400" cy="152400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38"/>
          <p:cNvGrpSpPr>
            <a:grpSpLocks/>
          </p:cNvGrpSpPr>
          <p:nvPr/>
        </p:nvGrpSpPr>
        <p:grpSpPr bwMode="auto">
          <a:xfrm>
            <a:off x="533400" y="2819400"/>
            <a:ext cx="152400" cy="152400"/>
            <a:chOff x="480" y="2256"/>
            <a:chExt cx="96" cy="96"/>
          </a:xfrm>
        </p:grpSpPr>
        <p:sp>
          <p:nvSpPr>
            <p:cNvPr id="11351" name="Line 236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2" name="Line 237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9" name="Text Box 239"/>
          <p:cNvSpPr txBox="1">
            <a:spLocks noChangeArrowheads="1"/>
          </p:cNvSpPr>
          <p:nvPr/>
        </p:nvSpPr>
        <p:spPr bwMode="auto">
          <a:xfrm>
            <a:off x="685800" y="2362200"/>
            <a:ext cx="912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400" eaLnBrk="1" hangingPunct="1"/>
            <a:r>
              <a:rPr lang="en-US" altLang="zh-TW"/>
              <a:t>Floating</a:t>
            </a:r>
          </a:p>
        </p:txBody>
      </p:sp>
      <p:sp>
        <p:nvSpPr>
          <p:cNvPr id="50" name="Text Box 240"/>
          <p:cNvSpPr txBox="1">
            <a:spLocks noChangeArrowheads="1"/>
          </p:cNvSpPr>
          <p:nvPr/>
        </p:nvSpPr>
        <p:spPr bwMode="auto">
          <a:xfrm>
            <a:off x="685800" y="2743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altLang="zh-TW"/>
              <a:t>Fixed</a:t>
            </a:r>
          </a:p>
        </p:txBody>
      </p: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5334000" y="1295400"/>
            <a:ext cx="3200400" cy="3200400"/>
            <a:chOff x="528" y="2064"/>
            <a:chExt cx="2016" cy="2016"/>
          </a:xfrm>
        </p:grpSpPr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528" y="2064"/>
              <a:ext cx="2015" cy="2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Line 33"/>
            <p:cNvSpPr>
              <a:spLocks noChangeShapeType="1"/>
            </p:cNvSpPr>
            <p:nvPr/>
          </p:nvSpPr>
          <p:spPr bwMode="auto">
            <a:xfrm>
              <a:off x="1632" y="2064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1" name="Line 34"/>
            <p:cNvSpPr>
              <a:spLocks noChangeShapeType="1"/>
            </p:cNvSpPr>
            <p:nvPr/>
          </p:nvSpPr>
          <p:spPr bwMode="auto">
            <a:xfrm>
              <a:off x="528" y="3072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2" name="Line 35"/>
            <p:cNvSpPr>
              <a:spLocks noChangeShapeType="1"/>
            </p:cNvSpPr>
            <p:nvPr/>
          </p:nvSpPr>
          <p:spPr bwMode="auto">
            <a:xfrm>
              <a:off x="1632" y="3264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3" name="Line 36"/>
            <p:cNvSpPr>
              <a:spLocks noChangeShapeType="1"/>
            </p:cNvSpPr>
            <p:nvPr/>
          </p:nvSpPr>
          <p:spPr bwMode="auto">
            <a:xfrm>
              <a:off x="2064" y="2064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4" name="Line 37"/>
            <p:cNvSpPr>
              <a:spLocks noChangeShapeType="1"/>
            </p:cNvSpPr>
            <p:nvPr/>
          </p:nvSpPr>
          <p:spPr bwMode="auto">
            <a:xfrm>
              <a:off x="2160" y="32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5" name="Line 38"/>
            <p:cNvSpPr>
              <a:spLocks noChangeShapeType="1"/>
            </p:cNvSpPr>
            <p:nvPr/>
          </p:nvSpPr>
          <p:spPr bwMode="auto">
            <a:xfrm>
              <a:off x="1056" y="20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6" name="Line 39"/>
            <p:cNvSpPr>
              <a:spLocks noChangeShapeType="1"/>
            </p:cNvSpPr>
            <p:nvPr/>
          </p:nvSpPr>
          <p:spPr bwMode="auto">
            <a:xfrm>
              <a:off x="1152" y="307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7" name="Line 40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8" name="Line 41"/>
            <p:cNvSpPr>
              <a:spLocks noChangeShapeType="1"/>
            </p:cNvSpPr>
            <p:nvPr/>
          </p:nvSpPr>
          <p:spPr bwMode="auto">
            <a:xfrm>
              <a:off x="1056" y="244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49" name="Line 42"/>
            <p:cNvSpPr>
              <a:spLocks noChangeShapeType="1"/>
            </p:cNvSpPr>
            <p:nvPr/>
          </p:nvSpPr>
          <p:spPr bwMode="auto">
            <a:xfrm>
              <a:off x="1152" y="36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50" name="Line 43"/>
            <p:cNvSpPr>
              <a:spLocks noChangeShapeType="1"/>
            </p:cNvSpPr>
            <p:nvPr/>
          </p:nvSpPr>
          <p:spPr bwMode="auto">
            <a:xfrm>
              <a:off x="1632" y="374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6172200" y="1905000"/>
            <a:ext cx="914400" cy="9906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87"/>
          <p:cNvSpPr>
            <a:spLocks noChangeArrowheads="1"/>
          </p:cNvSpPr>
          <p:nvPr/>
        </p:nvSpPr>
        <p:spPr bwMode="auto">
          <a:xfrm>
            <a:off x="7086600" y="2057400"/>
            <a:ext cx="685800" cy="11430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5334000" y="1295400"/>
            <a:ext cx="838200" cy="1600200"/>
          </a:xfrm>
          <a:prstGeom prst="rect">
            <a:avLst/>
          </a:prstGeom>
          <a:pattFill prst="diagBrick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4" descr="20%"/>
          <p:cNvSpPr>
            <a:spLocks noChangeArrowheads="1"/>
          </p:cNvSpPr>
          <p:nvPr/>
        </p:nvSpPr>
        <p:spPr bwMode="auto">
          <a:xfrm>
            <a:off x="6172200" y="1295400"/>
            <a:ext cx="914400" cy="6096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55" descr="20%"/>
          <p:cNvSpPr>
            <a:spLocks noChangeArrowheads="1"/>
          </p:cNvSpPr>
          <p:nvPr/>
        </p:nvSpPr>
        <p:spPr bwMode="auto">
          <a:xfrm>
            <a:off x="6324600" y="2895600"/>
            <a:ext cx="762000" cy="914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7" descr="寬右斜對角線"/>
          <p:cNvSpPr>
            <a:spLocks noChangeArrowheads="1"/>
          </p:cNvSpPr>
          <p:nvPr/>
        </p:nvSpPr>
        <p:spPr bwMode="auto">
          <a:xfrm>
            <a:off x="7086600" y="1295400"/>
            <a:ext cx="685800" cy="7620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7" descr="寬右斜對角線"/>
          <p:cNvSpPr>
            <a:spLocks noChangeArrowheads="1"/>
          </p:cNvSpPr>
          <p:nvPr/>
        </p:nvSpPr>
        <p:spPr bwMode="auto">
          <a:xfrm>
            <a:off x="5334000" y="2895600"/>
            <a:ext cx="990600" cy="1600200"/>
          </a:xfrm>
          <a:prstGeom prst="rect">
            <a:avLst/>
          </a:prstGeom>
          <a:pattFill prst="wdUp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7" descr="瓦片"/>
          <p:cNvSpPr>
            <a:spLocks noChangeArrowheads="1"/>
          </p:cNvSpPr>
          <p:nvPr/>
        </p:nvSpPr>
        <p:spPr bwMode="auto">
          <a:xfrm>
            <a:off x="7086600" y="3200400"/>
            <a:ext cx="838200" cy="762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87" descr="瓦片"/>
          <p:cNvSpPr>
            <a:spLocks noChangeArrowheads="1"/>
          </p:cNvSpPr>
          <p:nvPr/>
        </p:nvSpPr>
        <p:spPr bwMode="auto">
          <a:xfrm>
            <a:off x="7772400" y="1295400"/>
            <a:ext cx="762000" cy="1905000"/>
          </a:xfrm>
          <a:prstGeom prst="rect">
            <a:avLst/>
          </a:prstGeom>
          <a:pattFill prst="shingle">
            <a:fgClr>
              <a:srgbClr val="FFFF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61" descr="20%"/>
          <p:cNvSpPr>
            <a:spLocks noChangeArrowheads="1"/>
          </p:cNvSpPr>
          <p:nvPr/>
        </p:nvSpPr>
        <p:spPr bwMode="auto">
          <a:xfrm>
            <a:off x="7086600" y="3962400"/>
            <a:ext cx="838200" cy="533400"/>
          </a:xfrm>
          <a:prstGeom prst="rect">
            <a:avLst/>
          </a:prstGeom>
          <a:pattFill prst="pct20">
            <a:fgClr>
              <a:srgbClr val="800000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324600" y="3810000"/>
            <a:ext cx="762000" cy="6858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7924800" y="3200400"/>
            <a:ext cx="609600" cy="1295400"/>
          </a:xfrm>
          <a:prstGeom prst="rect">
            <a:avLst/>
          </a:prstGeom>
          <a:pattFill prst="dkDnDiag">
            <a:fgClr>
              <a:schemeClr val="bg1">
                <a:alpha val="50195"/>
              </a:schemeClr>
            </a:fgClr>
            <a:bgClr>
              <a:srgbClr val="5E9EFF">
                <a:alpha val="50195"/>
              </a:srgbClr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65"/>
          <p:cNvGrpSpPr>
            <a:grpSpLocks/>
          </p:cNvGrpSpPr>
          <p:nvPr/>
        </p:nvGrpSpPr>
        <p:grpSpPr bwMode="auto">
          <a:xfrm>
            <a:off x="5638800" y="1447800"/>
            <a:ext cx="2743200" cy="2895600"/>
            <a:chOff x="4920" y="2256"/>
            <a:chExt cx="1728" cy="1824"/>
          </a:xfrm>
        </p:grpSpPr>
        <p:sp>
          <p:nvSpPr>
            <p:cNvPr id="11327" name="Text Box 41"/>
            <p:cNvSpPr txBox="1">
              <a:spLocks noChangeArrowheads="1"/>
            </p:cNvSpPr>
            <p:nvPr/>
          </p:nvSpPr>
          <p:spPr bwMode="auto">
            <a:xfrm>
              <a:off x="5448" y="27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 b="1"/>
                <a:t>1</a:t>
              </a:r>
            </a:p>
          </p:txBody>
        </p:sp>
        <p:sp>
          <p:nvSpPr>
            <p:cNvPr id="11328" name="Text Box 42"/>
            <p:cNvSpPr txBox="1">
              <a:spLocks noChangeArrowheads="1"/>
            </p:cNvSpPr>
            <p:nvPr/>
          </p:nvSpPr>
          <p:spPr bwMode="auto">
            <a:xfrm>
              <a:off x="5976" y="292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2</a:t>
              </a:r>
            </a:p>
          </p:txBody>
        </p:sp>
        <p:sp>
          <p:nvSpPr>
            <p:cNvPr id="11329" name="Text Box 43"/>
            <p:cNvSpPr txBox="1">
              <a:spLocks noChangeArrowheads="1"/>
            </p:cNvSpPr>
            <p:nvPr/>
          </p:nvSpPr>
          <p:spPr bwMode="auto">
            <a:xfrm>
              <a:off x="4920" y="25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3</a:t>
              </a:r>
            </a:p>
          </p:txBody>
        </p:sp>
        <p:sp>
          <p:nvSpPr>
            <p:cNvPr id="11330" name="Text Box 44"/>
            <p:cNvSpPr txBox="1">
              <a:spLocks noChangeArrowheads="1"/>
            </p:cNvSpPr>
            <p:nvPr/>
          </p:nvSpPr>
          <p:spPr bwMode="auto">
            <a:xfrm>
              <a:off x="5448" y="225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4</a:t>
              </a:r>
            </a:p>
          </p:txBody>
        </p:sp>
        <p:sp>
          <p:nvSpPr>
            <p:cNvPr id="11331" name="Text Box 45"/>
            <p:cNvSpPr txBox="1">
              <a:spLocks noChangeArrowheads="1"/>
            </p:cNvSpPr>
            <p:nvPr/>
          </p:nvSpPr>
          <p:spPr bwMode="auto">
            <a:xfrm>
              <a:off x="5496" y="340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5</a:t>
              </a:r>
            </a:p>
          </p:txBody>
        </p:sp>
        <p:sp>
          <p:nvSpPr>
            <p:cNvPr id="11332" name="Text Box 46"/>
            <p:cNvSpPr txBox="1">
              <a:spLocks noChangeArrowheads="1"/>
            </p:cNvSpPr>
            <p:nvPr/>
          </p:nvSpPr>
          <p:spPr bwMode="auto">
            <a:xfrm>
              <a:off x="5976" y="23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6</a:t>
              </a:r>
            </a:p>
          </p:txBody>
        </p:sp>
        <p:sp>
          <p:nvSpPr>
            <p:cNvPr id="11333" name="Text Box 47"/>
            <p:cNvSpPr txBox="1">
              <a:spLocks noChangeArrowheads="1"/>
            </p:cNvSpPr>
            <p:nvPr/>
          </p:nvSpPr>
          <p:spPr bwMode="auto">
            <a:xfrm>
              <a:off x="4982" y="36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7</a:t>
              </a:r>
            </a:p>
          </p:txBody>
        </p:sp>
        <p:sp>
          <p:nvSpPr>
            <p:cNvPr id="11334" name="Text Box 48"/>
            <p:cNvSpPr txBox="1">
              <a:spLocks noChangeArrowheads="1"/>
            </p:cNvSpPr>
            <p:nvPr/>
          </p:nvSpPr>
          <p:spPr bwMode="auto">
            <a:xfrm>
              <a:off x="6024" y="35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8</a:t>
              </a:r>
            </a:p>
          </p:txBody>
        </p:sp>
        <p:sp>
          <p:nvSpPr>
            <p:cNvPr id="11335" name="Text Box 49"/>
            <p:cNvSpPr txBox="1">
              <a:spLocks noChangeArrowheads="1"/>
            </p:cNvSpPr>
            <p:nvPr/>
          </p:nvSpPr>
          <p:spPr bwMode="auto">
            <a:xfrm>
              <a:off x="6408" y="26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9</a:t>
              </a:r>
            </a:p>
          </p:txBody>
        </p:sp>
        <p:sp>
          <p:nvSpPr>
            <p:cNvPr id="11336" name="Text Box 50"/>
            <p:cNvSpPr txBox="1">
              <a:spLocks noChangeArrowheads="1"/>
            </p:cNvSpPr>
            <p:nvPr/>
          </p:nvSpPr>
          <p:spPr bwMode="auto">
            <a:xfrm>
              <a:off x="5976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10</a:t>
              </a:r>
            </a:p>
          </p:txBody>
        </p:sp>
        <p:sp>
          <p:nvSpPr>
            <p:cNvPr id="11337" name="Text Box 51"/>
            <p:cNvSpPr txBox="1">
              <a:spLocks noChangeArrowheads="1"/>
            </p:cNvSpPr>
            <p:nvPr/>
          </p:nvSpPr>
          <p:spPr bwMode="auto">
            <a:xfrm>
              <a:off x="5448" y="388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 b="1"/>
                <a:t>11</a:t>
              </a:r>
            </a:p>
          </p:txBody>
        </p:sp>
        <p:sp>
          <p:nvSpPr>
            <p:cNvPr id="11338" name="Text Box 64"/>
            <p:cNvSpPr txBox="1">
              <a:spLocks noChangeArrowheads="1"/>
            </p:cNvSpPr>
            <p:nvPr/>
          </p:nvSpPr>
          <p:spPr bwMode="auto">
            <a:xfrm>
              <a:off x="6408" y="36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 b="1"/>
                <a:t>12</a:t>
              </a:r>
            </a:p>
          </p:txBody>
        </p:sp>
      </p:grpSp>
      <p:grpSp>
        <p:nvGrpSpPr>
          <p:cNvPr id="16" name="Group 260"/>
          <p:cNvGrpSpPr>
            <a:grpSpLocks/>
          </p:cNvGrpSpPr>
          <p:nvPr/>
        </p:nvGrpSpPr>
        <p:grpSpPr bwMode="auto">
          <a:xfrm>
            <a:off x="1530350" y="4656138"/>
            <a:ext cx="3241675" cy="1676400"/>
            <a:chOff x="1343035" y="4876800"/>
            <a:chExt cx="3241674" cy="1676400"/>
          </a:xfrm>
        </p:grpSpPr>
        <p:grpSp>
          <p:nvGrpSpPr>
            <p:cNvPr id="11302" name="Group 127"/>
            <p:cNvGrpSpPr>
              <a:grpSpLocks/>
            </p:cNvGrpSpPr>
            <p:nvPr/>
          </p:nvGrpSpPr>
          <p:grpSpPr bwMode="auto">
            <a:xfrm>
              <a:off x="2120900" y="4876800"/>
              <a:ext cx="1600200" cy="1600200"/>
              <a:chOff x="3456" y="1296"/>
              <a:chExt cx="1008" cy="1008"/>
            </a:xfrm>
          </p:grpSpPr>
          <p:sp>
            <p:nvSpPr>
              <p:cNvPr id="11322" name="Line 76"/>
              <p:cNvSpPr>
                <a:spLocks noChangeShapeType="1"/>
              </p:cNvSpPr>
              <p:nvPr/>
            </p:nvSpPr>
            <p:spPr bwMode="auto">
              <a:xfrm>
                <a:off x="4128" y="1296"/>
                <a:ext cx="0" cy="10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3" name="Line 78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10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4" name="Line 79"/>
              <p:cNvSpPr>
                <a:spLocks noChangeShapeType="1"/>
              </p:cNvSpPr>
              <p:nvPr/>
            </p:nvSpPr>
            <p:spPr bwMode="auto">
              <a:xfrm>
                <a:off x="3456" y="1968"/>
                <a:ext cx="10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Line 80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10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6" name="Rectangle 82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1008" cy="10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03" name="Group 134"/>
            <p:cNvGrpSpPr>
              <a:grpSpLocks/>
            </p:cNvGrpSpPr>
            <p:nvPr/>
          </p:nvGrpSpPr>
          <p:grpSpPr bwMode="auto">
            <a:xfrm>
              <a:off x="3721100" y="4876800"/>
              <a:ext cx="841375" cy="1595438"/>
              <a:chOff x="4462" y="1488"/>
              <a:chExt cx="530" cy="1005"/>
            </a:xfrm>
          </p:grpSpPr>
          <p:sp>
            <p:nvSpPr>
              <p:cNvPr id="11317" name="Oval 1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Line 130"/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48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9" name="Line 131"/>
              <p:cNvSpPr>
                <a:spLocks noChangeShapeType="1"/>
              </p:cNvSpPr>
              <p:nvPr/>
            </p:nvSpPr>
            <p:spPr bwMode="auto">
              <a:xfrm flipV="1">
                <a:off x="4462" y="2015"/>
                <a:ext cx="478" cy="4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20" name="Line 132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21" name="Line 133"/>
              <p:cNvSpPr>
                <a:spLocks noChangeShapeType="1"/>
              </p:cNvSpPr>
              <p:nvPr/>
            </p:nvSpPr>
            <p:spPr bwMode="auto">
              <a:xfrm flipV="1">
                <a:off x="4464" y="2016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1304" name="Oval 89"/>
            <p:cNvSpPr>
              <a:spLocks noChangeArrowheads="1"/>
            </p:cNvSpPr>
            <p:nvPr/>
          </p:nvSpPr>
          <p:spPr bwMode="auto">
            <a:xfrm>
              <a:off x="3111500" y="64008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Oval 89"/>
            <p:cNvSpPr>
              <a:spLocks noChangeArrowheads="1"/>
            </p:cNvSpPr>
            <p:nvPr/>
          </p:nvSpPr>
          <p:spPr bwMode="auto">
            <a:xfrm>
              <a:off x="4432309" y="5588000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Text Box 146"/>
            <p:cNvSpPr txBox="1">
              <a:spLocks noChangeArrowheads="1"/>
            </p:cNvSpPr>
            <p:nvPr/>
          </p:nvSpPr>
          <p:spPr bwMode="auto">
            <a:xfrm rot="2823344">
              <a:off x="3965575" y="5013325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sp>
          <p:nvSpPr>
            <p:cNvPr id="11307" name="Text Box 147"/>
            <p:cNvSpPr txBox="1">
              <a:spLocks noChangeArrowheads="1"/>
            </p:cNvSpPr>
            <p:nvPr/>
          </p:nvSpPr>
          <p:spPr bwMode="auto">
            <a:xfrm rot="-2496713">
              <a:off x="3949700" y="6096000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grpSp>
          <p:nvGrpSpPr>
            <p:cNvPr id="11308" name="Group 134"/>
            <p:cNvGrpSpPr>
              <a:grpSpLocks/>
            </p:cNvGrpSpPr>
            <p:nvPr/>
          </p:nvGrpSpPr>
          <p:grpSpPr bwMode="auto">
            <a:xfrm flipH="1">
              <a:off x="1371600" y="4876800"/>
              <a:ext cx="762000" cy="1595438"/>
              <a:chOff x="4462" y="1488"/>
              <a:chExt cx="530" cy="1005"/>
            </a:xfrm>
          </p:grpSpPr>
          <p:sp>
            <p:nvSpPr>
              <p:cNvPr id="11312" name="Oval 1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130"/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48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4" name="Line 131"/>
              <p:cNvSpPr>
                <a:spLocks noChangeShapeType="1"/>
              </p:cNvSpPr>
              <p:nvPr/>
            </p:nvSpPr>
            <p:spPr bwMode="auto">
              <a:xfrm flipV="1">
                <a:off x="4462" y="2015"/>
                <a:ext cx="478" cy="4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5" name="Line 132"/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1316" name="Line 133"/>
              <p:cNvSpPr>
                <a:spLocks noChangeShapeType="1"/>
              </p:cNvSpPr>
              <p:nvPr/>
            </p:nvSpPr>
            <p:spPr bwMode="auto">
              <a:xfrm flipV="1">
                <a:off x="4464" y="2016"/>
                <a:ext cx="480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1309" name="Text Box 146"/>
            <p:cNvSpPr txBox="1">
              <a:spLocks noChangeArrowheads="1"/>
            </p:cNvSpPr>
            <p:nvPr/>
          </p:nvSpPr>
          <p:spPr bwMode="auto">
            <a:xfrm rot="-3015558">
              <a:off x="1323008" y="5055449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sp>
          <p:nvSpPr>
            <p:cNvPr id="11310" name="Text Box 146"/>
            <p:cNvSpPr txBox="1">
              <a:spLocks noChangeArrowheads="1"/>
            </p:cNvSpPr>
            <p:nvPr/>
          </p:nvSpPr>
          <p:spPr bwMode="auto">
            <a:xfrm rot="-7988144">
              <a:off x="1409298" y="6023713"/>
              <a:ext cx="395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200"/>
                <a:t>0.0</a:t>
              </a:r>
            </a:p>
          </p:txBody>
        </p:sp>
        <p:sp>
          <p:nvSpPr>
            <p:cNvPr id="11311" name="Oval 89"/>
            <p:cNvSpPr>
              <a:spLocks noChangeArrowheads="1"/>
            </p:cNvSpPr>
            <p:nvPr/>
          </p:nvSpPr>
          <p:spPr bwMode="auto">
            <a:xfrm>
              <a:off x="1343035" y="5573716"/>
              <a:ext cx="152400" cy="152400"/>
            </a:xfrm>
            <a:prstGeom prst="ellipse">
              <a:avLst/>
            </a:prstGeom>
            <a:solidFill>
              <a:srgbClr val="8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61"/>
          <p:cNvGrpSpPr>
            <a:grpSpLocks/>
          </p:cNvGrpSpPr>
          <p:nvPr/>
        </p:nvGrpSpPr>
        <p:grpSpPr bwMode="auto">
          <a:xfrm>
            <a:off x="1657350" y="4648200"/>
            <a:ext cx="2978150" cy="1524000"/>
            <a:chOff x="5250964" y="4876800"/>
            <a:chExt cx="2978636" cy="1524001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5895594" y="4876800"/>
              <a:ext cx="533487" cy="0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41783" y="5943601"/>
              <a:ext cx="1054272" cy="0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508757" y="5438775"/>
              <a:ext cx="720843" cy="200025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V="1">
              <a:off x="5889330" y="5403849"/>
              <a:ext cx="1066801" cy="12702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 flipH="1" flipV="1">
              <a:off x="5220061" y="4907703"/>
              <a:ext cx="719138" cy="657332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7234119" y="5672137"/>
              <a:ext cx="533400" cy="9527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 flipH="1" flipV="1">
              <a:off x="6741907" y="6172200"/>
              <a:ext cx="449262" cy="7939"/>
            </a:xfrm>
            <a:prstGeom prst="line">
              <a:avLst/>
            </a:prstGeom>
            <a:ln w="3810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5" grpId="0" animBg="1"/>
      <p:bldP spid="49" grpId="0"/>
      <p:bldP spid="50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pitchFamily="34" charset="0"/>
              </a:rPr>
              <a:t>GRIP: Connecting Subproblems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  <a:p>
            <a:endParaRPr lang="en-US" smtClean="0">
              <a:latin typeface="Arial" pitchFamily="34" charset="0"/>
            </a:endParaRPr>
          </a:p>
          <a:p>
            <a:endParaRPr lang="en-US" sz="1100" smtClean="0">
              <a:latin typeface="Arial" pitchFamily="34" charset="0"/>
            </a:endParaRPr>
          </a:p>
          <a:p>
            <a:r>
              <a:rPr lang="en-US" sz="2400" smtClean="0">
                <a:latin typeface="Arial" pitchFamily="34" charset="0"/>
              </a:rPr>
              <a:t>Using IP-based procedure is essential to connect subproblems with low (or no) overflow</a:t>
            </a:r>
          </a:p>
        </p:txBody>
      </p:sp>
      <p:grpSp>
        <p:nvGrpSpPr>
          <p:cNvPr id="2053" name="Group 40"/>
          <p:cNvGrpSpPr>
            <a:grpSpLocks/>
          </p:cNvGrpSpPr>
          <p:nvPr/>
        </p:nvGrpSpPr>
        <p:grpSpPr bwMode="auto">
          <a:xfrm>
            <a:off x="4953000" y="1524000"/>
            <a:ext cx="2133600" cy="2133600"/>
            <a:chOff x="1440" y="2640"/>
            <a:chExt cx="1344" cy="1344"/>
          </a:xfrm>
        </p:grpSpPr>
        <p:sp>
          <p:nvSpPr>
            <p:cNvPr id="2098" name="Line 76"/>
            <p:cNvSpPr>
              <a:spLocks noChangeShapeType="1"/>
            </p:cNvSpPr>
            <p:nvPr/>
          </p:nvSpPr>
          <p:spPr bwMode="auto">
            <a:xfrm>
              <a:off x="2112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78"/>
            <p:cNvSpPr>
              <a:spLocks noChangeShapeType="1"/>
            </p:cNvSpPr>
            <p:nvPr/>
          </p:nvSpPr>
          <p:spPr bwMode="auto">
            <a:xfrm>
              <a:off x="1776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79"/>
            <p:cNvSpPr>
              <a:spLocks noChangeShapeType="1"/>
            </p:cNvSpPr>
            <p:nvPr/>
          </p:nvSpPr>
          <p:spPr bwMode="auto">
            <a:xfrm>
              <a:off x="1440" y="33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80"/>
            <p:cNvSpPr>
              <a:spLocks noChangeShapeType="1"/>
            </p:cNvSpPr>
            <p:nvPr/>
          </p:nvSpPr>
          <p:spPr bwMode="auto">
            <a:xfrm>
              <a:off x="1440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Rectangle 82"/>
            <p:cNvSpPr>
              <a:spLocks noChangeArrowheads="1"/>
            </p:cNvSpPr>
            <p:nvPr/>
          </p:nvSpPr>
          <p:spPr bwMode="auto">
            <a:xfrm>
              <a:off x="1440" y="2640"/>
              <a:ext cx="134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Line 76"/>
            <p:cNvSpPr>
              <a:spLocks noChangeShapeType="1"/>
            </p:cNvSpPr>
            <p:nvPr/>
          </p:nvSpPr>
          <p:spPr bwMode="auto">
            <a:xfrm>
              <a:off x="2448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79"/>
            <p:cNvSpPr>
              <a:spLocks noChangeShapeType="1"/>
            </p:cNvSpPr>
            <p:nvPr/>
          </p:nvSpPr>
          <p:spPr bwMode="auto">
            <a:xfrm>
              <a:off x="1440" y="364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4" name="Group 17"/>
          <p:cNvGrpSpPr>
            <a:grpSpLocks/>
          </p:cNvGrpSpPr>
          <p:nvPr/>
        </p:nvGrpSpPr>
        <p:grpSpPr bwMode="auto">
          <a:xfrm>
            <a:off x="2286000" y="1524000"/>
            <a:ext cx="2133600" cy="2133600"/>
            <a:chOff x="1440" y="2640"/>
            <a:chExt cx="1344" cy="1344"/>
          </a:xfrm>
        </p:grpSpPr>
        <p:sp>
          <p:nvSpPr>
            <p:cNvPr id="2091" name="Line 76"/>
            <p:cNvSpPr>
              <a:spLocks noChangeShapeType="1"/>
            </p:cNvSpPr>
            <p:nvPr/>
          </p:nvSpPr>
          <p:spPr bwMode="auto">
            <a:xfrm>
              <a:off x="2112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78"/>
            <p:cNvSpPr>
              <a:spLocks noChangeShapeType="1"/>
            </p:cNvSpPr>
            <p:nvPr/>
          </p:nvSpPr>
          <p:spPr bwMode="auto">
            <a:xfrm>
              <a:off x="1776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79"/>
            <p:cNvSpPr>
              <a:spLocks noChangeShapeType="1"/>
            </p:cNvSpPr>
            <p:nvPr/>
          </p:nvSpPr>
          <p:spPr bwMode="auto">
            <a:xfrm>
              <a:off x="1440" y="331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80"/>
            <p:cNvSpPr>
              <a:spLocks noChangeShapeType="1"/>
            </p:cNvSpPr>
            <p:nvPr/>
          </p:nvSpPr>
          <p:spPr bwMode="auto">
            <a:xfrm>
              <a:off x="1440" y="297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Rectangle 82"/>
            <p:cNvSpPr>
              <a:spLocks noChangeArrowheads="1"/>
            </p:cNvSpPr>
            <p:nvPr/>
          </p:nvSpPr>
          <p:spPr bwMode="auto">
            <a:xfrm>
              <a:off x="1440" y="2640"/>
              <a:ext cx="1344" cy="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Line 76"/>
            <p:cNvSpPr>
              <a:spLocks noChangeShapeType="1"/>
            </p:cNvSpPr>
            <p:nvPr/>
          </p:nvSpPr>
          <p:spPr bwMode="auto">
            <a:xfrm>
              <a:off x="2448" y="26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79"/>
            <p:cNvSpPr>
              <a:spLocks noChangeShapeType="1"/>
            </p:cNvSpPr>
            <p:nvPr/>
          </p:nvSpPr>
          <p:spPr bwMode="auto">
            <a:xfrm>
              <a:off x="1440" y="364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" name="Line 27"/>
          <p:cNvSpPr>
            <a:spLocks noChangeShapeType="1"/>
          </p:cNvSpPr>
          <p:nvPr/>
        </p:nvSpPr>
        <p:spPr bwMode="auto">
          <a:xfrm>
            <a:off x="4419600" y="15240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6" name="Line 28"/>
          <p:cNvSpPr>
            <a:spLocks noChangeShapeType="1"/>
          </p:cNvSpPr>
          <p:nvPr/>
        </p:nvSpPr>
        <p:spPr bwMode="auto">
          <a:xfrm>
            <a:off x="4419600" y="20574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7" name="Line 29"/>
          <p:cNvSpPr>
            <a:spLocks noChangeShapeType="1"/>
          </p:cNvSpPr>
          <p:nvPr/>
        </p:nvSpPr>
        <p:spPr bwMode="auto">
          <a:xfrm>
            <a:off x="4419600" y="25908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8" name="Line 30"/>
          <p:cNvSpPr>
            <a:spLocks noChangeShapeType="1"/>
          </p:cNvSpPr>
          <p:nvPr/>
        </p:nvSpPr>
        <p:spPr bwMode="auto">
          <a:xfrm>
            <a:off x="4419600" y="31242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59" name="Line 31"/>
          <p:cNvSpPr>
            <a:spLocks noChangeShapeType="1"/>
          </p:cNvSpPr>
          <p:nvPr/>
        </p:nvSpPr>
        <p:spPr bwMode="auto">
          <a:xfrm>
            <a:off x="4419600" y="36576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60" name="Oval 89"/>
          <p:cNvSpPr>
            <a:spLocks noChangeArrowheads="1"/>
          </p:cNvSpPr>
          <p:nvPr/>
        </p:nvSpPr>
        <p:spPr bwMode="auto">
          <a:xfrm>
            <a:off x="2743200" y="30480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89"/>
          <p:cNvSpPr>
            <a:spLocks noChangeArrowheads="1"/>
          </p:cNvSpPr>
          <p:nvPr/>
        </p:nvSpPr>
        <p:spPr bwMode="auto">
          <a:xfrm>
            <a:off x="6477000" y="19812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89"/>
          <p:cNvSpPr>
            <a:spLocks noChangeArrowheads="1"/>
          </p:cNvSpPr>
          <p:nvPr/>
        </p:nvSpPr>
        <p:spPr bwMode="auto">
          <a:xfrm>
            <a:off x="3276600" y="14478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89"/>
          <p:cNvSpPr>
            <a:spLocks noChangeArrowheads="1"/>
          </p:cNvSpPr>
          <p:nvPr/>
        </p:nvSpPr>
        <p:spPr bwMode="auto">
          <a:xfrm>
            <a:off x="5410200" y="3048000"/>
            <a:ext cx="152400" cy="152400"/>
          </a:xfrm>
          <a:prstGeom prst="ellipse">
            <a:avLst/>
          </a:prstGeom>
          <a:solidFill>
            <a:srgbClr val="00008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2814638" y="1511300"/>
            <a:ext cx="3738562" cy="1612900"/>
            <a:chOff x="1773" y="2632"/>
            <a:chExt cx="2355" cy="1016"/>
          </a:xfrm>
        </p:grpSpPr>
        <p:sp>
          <p:nvSpPr>
            <p:cNvPr id="2088" name="Freeform 36"/>
            <p:cNvSpPr>
              <a:spLocks/>
            </p:cNvSpPr>
            <p:nvPr/>
          </p:nvSpPr>
          <p:spPr bwMode="auto">
            <a:xfrm>
              <a:off x="1773" y="2632"/>
              <a:ext cx="674" cy="1008"/>
            </a:xfrm>
            <a:custGeom>
              <a:avLst/>
              <a:gdLst>
                <a:gd name="T0" fmla="*/ 0 w 672"/>
                <a:gd name="T1" fmla="*/ 1008 h 1008"/>
                <a:gd name="T2" fmla="*/ 722 w 672"/>
                <a:gd name="T3" fmla="*/ 1008 h 1008"/>
                <a:gd name="T4" fmla="*/ 722 w 672"/>
                <a:gd name="T5" fmla="*/ 672 h 1008"/>
                <a:gd name="T6" fmla="*/ 361 w 672"/>
                <a:gd name="T7" fmla="*/ 672 h 1008"/>
                <a:gd name="T8" fmla="*/ 361 w 67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008"/>
                <a:gd name="T17" fmla="*/ 672 w 67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008">
                  <a:moveTo>
                    <a:pt x="0" y="1008"/>
                  </a:moveTo>
                  <a:lnTo>
                    <a:pt x="672" y="1008"/>
                  </a:lnTo>
                  <a:lnTo>
                    <a:pt x="672" y="672"/>
                  </a:lnTo>
                  <a:lnTo>
                    <a:pt x="336" y="672"/>
                  </a:lnTo>
                  <a:lnTo>
                    <a:pt x="336" y="0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89" name="Freeform 38"/>
            <p:cNvSpPr>
              <a:spLocks/>
            </p:cNvSpPr>
            <p:nvPr/>
          </p:nvSpPr>
          <p:spPr bwMode="auto">
            <a:xfrm>
              <a:off x="3456" y="2976"/>
              <a:ext cx="672" cy="672"/>
            </a:xfrm>
            <a:custGeom>
              <a:avLst/>
              <a:gdLst>
                <a:gd name="T0" fmla="*/ 672 w 672"/>
                <a:gd name="T1" fmla="*/ 0 h 672"/>
                <a:gd name="T2" fmla="*/ 0 w 672"/>
                <a:gd name="T3" fmla="*/ 0 h 672"/>
                <a:gd name="T4" fmla="*/ 0 w 672"/>
                <a:gd name="T5" fmla="*/ 672 h 672"/>
                <a:gd name="T6" fmla="*/ 0 60000 65536"/>
                <a:gd name="T7" fmla="*/ 0 60000 65536"/>
                <a:gd name="T8" fmla="*/ 0 60000 65536"/>
                <a:gd name="T9" fmla="*/ 0 w 672"/>
                <a:gd name="T10" fmla="*/ 0 h 672"/>
                <a:gd name="T11" fmla="*/ 672 w 67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672">
                  <a:moveTo>
                    <a:pt x="672" y="0"/>
                  </a:moveTo>
                  <a:lnTo>
                    <a:pt x="0" y="0"/>
                  </a:lnTo>
                  <a:lnTo>
                    <a:pt x="0" y="672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90" name="Line 39"/>
            <p:cNvSpPr>
              <a:spLocks noChangeShapeType="1"/>
            </p:cNvSpPr>
            <p:nvPr/>
          </p:nvSpPr>
          <p:spPr bwMode="auto">
            <a:xfrm>
              <a:off x="2112" y="2976"/>
              <a:ext cx="672" cy="1"/>
            </a:xfrm>
            <a:prstGeom prst="line">
              <a:avLst/>
            </a:prstGeom>
            <a:noFill/>
            <a:ln w="444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343400" y="1981200"/>
            <a:ext cx="152400" cy="152400"/>
            <a:chOff x="480" y="2256"/>
            <a:chExt cx="96" cy="96"/>
          </a:xfrm>
        </p:grpSpPr>
        <p:sp>
          <p:nvSpPr>
            <p:cNvPr id="2086" name="Line 49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87" name="Line 50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876800" y="1981200"/>
            <a:ext cx="152400" cy="152400"/>
            <a:chOff x="480" y="2256"/>
            <a:chExt cx="96" cy="96"/>
          </a:xfrm>
        </p:grpSpPr>
        <p:sp>
          <p:nvSpPr>
            <p:cNvPr id="2084" name="Line 52"/>
            <p:cNvSpPr>
              <a:spLocks noChangeShapeType="1"/>
            </p:cNvSpPr>
            <p:nvPr/>
          </p:nvSpPr>
          <p:spPr bwMode="auto">
            <a:xfrm flipH="1"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85" name="Line 53"/>
            <p:cNvSpPr>
              <a:spLocks noChangeShapeType="1"/>
            </p:cNvSpPr>
            <p:nvPr/>
          </p:nvSpPr>
          <p:spPr bwMode="auto">
            <a:xfrm>
              <a:off x="480" y="2256"/>
              <a:ext cx="96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" name="Freeform 55"/>
          <p:cNvSpPr>
            <a:spLocks/>
          </p:cNvSpPr>
          <p:nvPr/>
        </p:nvSpPr>
        <p:spPr bwMode="auto">
          <a:xfrm>
            <a:off x="2819400" y="1524000"/>
            <a:ext cx="1066800" cy="1600200"/>
          </a:xfrm>
          <a:custGeom>
            <a:avLst/>
            <a:gdLst>
              <a:gd name="T0" fmla="*/ 2147483647 w 672"/>
              <a:gd name="T1" fmla="*/ 0 h 1008"/>
              <a:gd name="T2" fmla="*/ 2147483647 w 672"/>
              <a:gd name="T3" fmla="*/ 2147483647 h 1008"/>
              <a:gd name="T4" fmla="*/ 2147483647 w 672"/>
              <a:gd name="T5" fmla="*/ 2147483647 h 1008"/>
              <a:gd name="T6" fmla="*/ 2147483647 w 672"/>
              <a:gd name="T7" fmla="*/ 2147483647 h 1008"/>
              <a:gd name="T8" fmla="*/ 0 w 672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008"/>
              <a:gd name="T17" fmla="*/ 672 w 672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008">
                <a:moveTo>
                  <a:pt x="336" y="0"/>
                </a:moveTo>
                <a:lnTo>
                  <a:pt x="336" y="672"/>
                </a:lnTo>
                <a:lnTo>
                  <a:pt x="672" y="672"/>
                </a:lnTo>
                <a:lnTo>
                  <a:pt x="672" y="1008"/>
                </a:lnTo>
                <a:lnTo>
                  <a:pt x="0" y="1008"/>
                </a:lnTo>
              </a:path>
            </a:pathLst>
          </a:custGeom>
          <a:noFill/>
          <a:ln w="444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56"/>
          <p:cNvSpPr>
            <a:spLocks/>
          </p:cNvSpPr>
          <p:nvPr/>
        </p:nvSpPr>
        <p:spPr bwMode="auto">
          <a:xfrm>
            <a:off x="5486400" y="2057400"/>
            <a:ext cx="1066800" cy="1066800"/>
          </a:xfrm>
          <a:custGeom>
            <a:avLst/>
            <a:gdLst>
              <a:gd name="T0" fmla="*/ 2147483647 w 672"/>
              <a:gd name="T1" fmla="*/ 0 h 672"/>
              <a:gd name="T2" fmla="*/ 0 w 672"/>
              <a:gd name="T3" fmla="*/ 0 h 672"/>
              <a:gd name="T4" fmla="*/ 0 w 672"/>
              <a:gd name="T5" fmla="*/ 2147483647 h 672"/>
              <a:gd name="T6" fmla="*/ 0 60000 65536"/>
              <a:gd name="T7" fmla="*/ 0 60000 65536"/>
              <a:gd name="T8" fmla="*/ 0 60000 65536"/>
              <a:gd name="T9" fmla="*/ 0 w 672"/>
              <a:gd name="T10" fmla="*/ 0 h 672"/>
              <a:gd name="T11" fmla="*/ 672 w 67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672">
                <a:moveTo>
                  <a:pt x="672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444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3352800" y="1524000"/>
            <a:ext cx="2133600" cy="533400"/>
            <a:chOff x="2112" y="2640"/>
            <a:chExt cx="1344" cy="336"/>
          </a:xfrm>
        </p:grpSpPr>
        <p:sp>
          <p:nvSpPr>
            <p:cNvPr id="2083" name="Freeform 58"/>
            <p:cNvSpPr>
              <a:spLocks/>
            </p:cNvSpPr>
            <p:nvPr/>
          </p:nvSpPr>
          <p:spPr bwMode="auto">
            <a:xfrm>
              <a:off x="2112" y="2832"/>
              <a:ext cx="1344" cy="144"/>
            </a:xfrm>
            <a:custGeom>
              <a:avLst/>
              <a:gdLst>
                <a:gd name="T0" fmla="*/ 0 w 1344"/>
                <a:gd name="T1" fmla="*/ 144 h 144"/>
                <a:gd name="T2" fmla="*/ 672 w 1344"/>
                <a:gd name="T3" fmla="*/ 0 h 144"/>
                <a:gd name="T4" fmla="*/ 1344 w 1344"/>
                <a:gd name="T5" fmla="*/ 144 h 144"/>
                <a:gd name="T6" fmla="*/ 0 60000 65536"/>
                <a:gd name="T7" fmla="*/ 0 60000 65536"/>
                <a:gd name="T8" fmla="*/ 0 60000 65536"/>
                <a:gd name="T9" fmla="*/ 0 w 1344"/>
                <a:gd name="T10" fmla="*/ 0 h 144"/>
                <a:gd name="T11" fmla="*/ 1344 w 134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144">
                  <a:moveTo>
                    <a:pt x="0" y="144"/>
                  </a:moveTo>
                  <a:cubicBezTo>
                    <a:pt x="224" y="72"/>
                    <a:pt x="448" y="0"/>
                    <a:pt x="672" y="0"/>
                  </a:cubicBezTo>
                  <a:cubicBezTo>
                    <a:pt x="896" y="0"/>
                    <a:pt x="1120" y="72"/>
                    <a:pt x="1344" y="144"/>
                  </a:cubicBezTo>
                </a:path>
              </a:pathLst>
            </a:custGeom>
            <a:noFill/>
            <a:ln w="38100">
              <a:solidFill>
                <a:srgbClr val="99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32" y="264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5" imgW="215640" imgH="330120" progId="">
                    <p:embed/>
                  </p:oleObj>
                </mc:Choice>
                <mc:Fallback>
                  <p:oleObj name="Equation" r:id="rId5" imgW="215640" imgH="33012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640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Freeform 61"/>
          <p:cNvSpPr>
            <a:spLocks/>
          </p:cNvSpPr>
          <p:nvPr/>
        </p:nvSpPr>
        <p:spPr bwMode="auto">
          <a:xfrm>
            <a:off x="3352800" y="2057400"/>
            <a:ext cx="2133600" cy="1066800"/>
          </a:xfrm>
          <a:custGeom>
            <a:avLst/>
            <a:gdLst>
              <a:gd name="T0" fmla="*/ 0 w 1344"/>
              <a:gd name="T1" fmla="*/ 0 h 672"/>
              <a:gd name="T2" fmla="*/ 0 w 1344"/>
              <a:gd name="T3" fmla="*/ 2147483647 h 672"/>
              <a:gd name="T4" fmla="*/ 2147483647 w 1344"/>
              <a:gd name="T5" fmla="*/ 2147483647 h 672"/>
              <a:gd name="T6" fmla="*/ 2147483647 w 1344"/>
              <a:gd name="T7" fmla="*/ 2147483647 h 672"/>
              <a:gd name="T8" fmla="*/ 2147483647 w 1344"/>
              <a:gd name="T9" fmla="*/ 2147483647 h 672"/>
              <a:gd name="T10" fmla="*/ 2147483647 w 1344"/>
              <a:gd name="T11" fmla="*/ 0 h 6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4"/>
              <a:gd name="T19" fmla="*/ 0 h 672"/>
              <a:gd name="T20" fmla="*/ 1344 w 1344"/>
              <a:gd name="T21" fmla="*/ 672 h 6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4" h="672">
                <a:moveTo>
                  <a:pt x="0" y="0"/>
                </a:moveTo>
                <a:lnTo>
                  <a:pt x="0" y="336"/>
                </a:lnTo>
                <a:lnTo>
                  <a:pt x="336" y="336"/>
                </a:lnTo>
                <a:lnTo>
                  <a:pt x="336" y="672"/>
                </a:lnTo>
                <a:lnTo>
                  <a:pt x="1344" y="672"/>
                </a:lnTo>
                <a:lnTo>
                  <a:pt x="1344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2922588" y="1600200"/>
            <a:ext cx="3603625" cy="1828800"/>
            <a:chOff x="1841" y="2544"/>
            <a:chExt cx="2270" cy="1152"/>
          </a:xfrm>
        </p:grpSpPr>
        <p:sp>
          <p:nvSpPr>
            <p:cNvPr id="2073" name="Text Box 105"/>
            <p:cNvSpPr txBox="1">
              <a:spLocks noChangeArrowheads="1"/>
            </p:cNvSpPr>
            <p:nvPr/>
          </p:nvSpPr>
          <p:spPr bwMode="auto">
            <a:xfrm rot="-5400000">
              <a:off x="2408" y="3225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defTabSz="914400"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4" name="Text Box 106"/>
            <p:cNvSpPr txBox="1">
              <a:spLocks noChangeArrowheads="1"/>
            </p:cNvSpPr>
            <p:nvPr/>
          </p:nvSpPr>
          <p:spPr bwMode="auto">
            <a:xfrm rot="-5400000">
              <a:off x="1880" y="292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5" name="Text Box 107"/>
            <p:cNvSpPr txBox="1">
              <a:spLocks noChangeArrowheads="1"/>
            </p:cNvSpPr>
            <p:nvPr/>
          </p:nvSpPr>
          <p:spPr bwMode="auto">
            <a:xfrm rot="-5400000">
              <a:off x="1880" y="258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6" name="Text Box 108"/>
            <p:cNvSpPr txBox="1">
              <a:spLocks noChangeArrowheads="1"/>
            </p:cNvSpPr>
            <p:nvPr/>
          </p:nvSpPr>
          <p:spPr bwMode="auto">
            <a:xfrm rot="-5400000">
              <a:off x="3416" y="3225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7" name="Text Box 109"/>
            <p:cNvSpPr txBox="1">
              <a:spLocks noChangeArrowheads="1"/>
            </p:cNvSpPr>
            <p:nvPr/>
          </p:nvSpPr>
          <p:spPr bwMode="auto">
            <a:xfrm rot="-5400000">
              <a:off x="3416" y="292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8" name="Text Box 110"/>
            <p:cNvSpPr txBox="1">
              <a:spLocks noChangeArrowheads="1"/>
            </p:cNvSpPr>
            <p:nvPr/>
          </p:nvSpPr>
          <p:spPr bwMode="auto">
            <a:xfrm>
              <a:off x="2129" y="3168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79" name="Text Box 112"/>
            <p:cNvSpPr txBox="1">
              <a:spLocks noChangeArrowheads="1"/>
            </p:cNvSpPr>
            <p:nvPr/>
          </p:nvSpPr>
          <p:spPr bwMode="auto">
            <a:xfrm>
              <a:off x="2129" y="350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80" name="Text Box 113"/>
            <p:cNvSpPr txBox="1">
              <a:spLocks noChangeArrowheads="1"/>
            </p:cNvSpPr>
            <p:nvPr/>
          </p:nvSpPr>
          <p:spPr bwMode="auto">
            <a:xfrm>
              <a:off x="1841" y="350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81" name="Text Box 114"/>
            <p:cNvSpPr txBox="1">
              <a:spLocks noChangeArrowheads="1"/>
            </p:cNvSpPr>
            <p:nvPr/>
          </p:nvSpPr>
          <p:spPr bwMode="auto">
            <a:xfrm>
              <a:off x="3504" y="264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  <p:sp>
          <p:nvSpPr>
            <p:cNvPr id="2082" name="Text Box 115"/>
            <p:cNvSpPr txBox="1">
              <a:spLocks noChangeArrowheads="1"/>
            </p:cNvSpPr>
            <p:nvPr/>
          </p:nvSpPr>
          <p:spPr bwMode="auto">
            <a:xfrm>
              <a:off x="3840" y="2640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altLang="zh-TW" sz="1400"/>
                <a:t>0.0</a:t>
              </a:r>
            </a:p>
          </p:txBody>
        </p:sp>
      </p:grp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4953000" y="2057400"/>
            <a:ext cx="533400" cy="1588"/>
          </a:xfrm>
          <a:prstGeom prst="line">
            <a:avLst/>
          </a:prstGeom>
          <a:noFill/>
          <a:ln w="444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1124E-6 L -0.11666 -1.8112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1124E-6 L 0.05833 -1.8112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4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GRIP: 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Arial" pitchFamily="34" charset="0"/>
              </a:rPr>
              <a:t>Significantly high improvement in wirelength</a:t>
            </a:r>
          </a:p>
          <a:p>
            <a:pPr lvl="1"/>
            <a:r>
              <a:rPr lang="en-US" sz="2000" smtClean="0">
                <a:latin typeface="Arial" pitchFamily="34" charset="0"/>
              </a:rPr>
              <a:t>9.23% and 5.24% in ISPD2007 and ISPD2008 benchmarks, respectively</a:t>
            </a:r>
          </a:p>
          <a:p>
            <a:pPr lvl="1"/>
            <a:r>
              <a:rPr lang="en-US" sz="2000" smtClean="0">
                <a:latin typeface="Arial" pitchFamily="34" charset="0"/>
              </a:rPr>
              <a:t>Comparable or improved overflow in three unroutable benchmarks</a:t>
            </a:r>
          </a:p>
          <a:p>
            <a:r>
              <a:rPr lang="en-US" sz="2400" smtClean="0">
                <a:latin typeface="Arial" pitchFamily="34" charset="0"/>
              </a:rPr>
              <a:t>However, even wall runtime (with the limited parallelism) prohibitively large</a:t>
            </a:r>
          </a:p>
          <a:p>
            <a:pPr lvl="1"/>
            <a:r>
              <a:rPr lang="en-US" sz="2000" smtClean="0">
                <a:latin typeface="Arial" pitchFamily="34" charset="0"/>
              </a:rPr>
              <a:t>6 to 22 hours on a grid with CPUs of 2GB memory</a:t>
            </a:r>
          </a:p>
          <a:p>
            <a:pPr lvl="1"/>
            <a:endParaRPr lang="en-US" sz="20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5|7.1|2.9|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9|1.5|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2|1.2|1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12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0.9|17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1.1|12.6|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15.7|7.3|2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5|1.3|7.4|12|21.9|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3.5|7.1|12.5|4.7|8.3|17.5|3.8|10.6|9.6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4.5|9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27|8.2|10|3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1|26.8|13.5|2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3.7|9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352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352</Template>
  <TotalTime>0</TotalTime>
  <Words>1364</Words>
  <Application>Microsoft Office PowerPoint</Application>
  <PresentationFormat>On-screen Show (4:3)</PresentationFormat>
  <Paragraphs>560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Unicode MS</vt:lpstr>
      <vt:lpstr>Times New Roman</vt:lpstr>
      <vt:lpstr>Tahoma</vt:lpstr>
      <vt:lpstr>PMingLiU</vt:lpstr>
      <vt:lpstr>Symbol</vt:lpstr>
      <vt:lpstr>Monotype Corsiva</vt:lpstr>
      <vt:lpstr>Script MT Bold</vt:lpstr>
      <vt:lpstr>Wingdings</vt:lpstr>
      <vt:lpstr>1_352</vt:lpstr>
      <vt:lpstr>Equation</vt:lpstr>
      <vt:lpstr>Microsoft Equation 3.0</vt:lpstr>
      <vt:lpstr>A Parallel Integer Programming Approach to Global Routing</vt:lpstr>
      <vt:lpstr>Overview of Global Routing</vt:lpstr>
      <vt:lpstr>GRIP*: Overview</vt:lpstr>
      <vt:lpstr>GRIP: The IP Formulation</vt:lpstr>
      <vt:lpstr>GRIP: Solution via Price-and-Branch</vt:lpstr>
      <vt:lpstr>GRIP: Problem Decomposition</vt:lpstr>
      <vt:lpstr>GRIP: Solving the Subproblems</vt:lpstr>
      <vt:lpstr>GRIP: Connecting Subproblems</vt:lpstr>
      <vt:lpstr>GRIP: Results</vt:lpstr>
      <vt:lpstr>PGRIP: Overview</vt:lpstr>
      <vt:lpstr>PGRIP: 1) Subproblem Definition</vt:lpstr>
      <vt:lpstr>PGRIP: 2) Initial Subproblem Pricing</vt:lpstr>
      <vt:lpstr>PGRIP: 3) IP-Based Patching</vt:lpstr>
      <vt:lpstr>PGRIP: 3) IP-Based Patching</vt:lpstr>
      <vt:lpstr>PGRIP: 3) IP-Based Patching</vt:lpstr>
      <vt:lpstr>PGRIP: 3) Adjusted Pricing</vt:lpstr>
      <vt:lpstr>PGRIP: 4) Distributed Connecting of Subproblems</vt:lpstr>
      <vt:lpstr>Simulation Setup</vt:lpstr>
      <vt:lpstr>Simulation Setup</vt:lpstr>
      <vt:lpstr>Simulation Results: Comparison of QoS</vt:lpstr>
      <vt:lpstr>Simulation Results: Runtime</vt:lpstr>
      <vt:lpstr>Conclusions &amp; Future 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2011-05-11T17:39:07Z</dcterms:modified>
</cp:coreProperties>
</file>